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35" r:id="rId1"/>
  </p:sldMasterIdLst>
  <p:notesMasterIdLst>
    <p:notesMasterId r:id="rId24"/>
  </p:notesMasterIdLst>
  <p:handoutMasterIdLst>
    <p:handoutMasterId r:id="rId25"/>
  </p:handoutMasterIdLst>
  <p:sldIdLst>
    <p:sldId id="423" r:id="rId2"/>
    <p:sldId id="328" r:id="rId3"/>
    <p:sldId id="329" r:id="rId4"/>
    <p:sldId id="330" r:id="rId5"/>
    <p:sldId id="331" r:id="rId6"/>
    <p:sldId id="332" r:id="rId7"/>
    <p:sldId id="400" r:id="rId8"/>
    <p:sldId id="401" r:id="rId9"/>
    <p:sldId id="453" r:id="rId10"/>
    <p:sldId id="454" r:id="rId11"/>
    <p:sldId id="460" r:id="rId12"/>
    <p:sldId id="461" r:id="rId13"/>
    <p:sldId id="463" r:id="rId14"/>
    <p:sldId id="464" r:id="rId15"/>
    <p:sldId id="465" r:id="rId16"/>
    <p:sldId id="466" r:id="rId17"/>
    <p:sldId id="468" r:id="rId18"/>
    <p:sldId id="469" r:id="rId19"/>
    <p:sldId id="470" r:id="rId20"/>
    <p:sldId id="471" r:id="rId21"/>
    <p:sldId id="473" r:id="rId22"/>
    <p:sldId id="472" r:id="rId23"/>
  </p:sldIdLst>
  <p:sldSz cx="9906000" cy="6858000" type="A4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MS PGothic" pitchFamily="34" charset="-128"/>
        <a:cs typeface="MS PGothic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DD1"/>
    <a:srgbClr val="C4E3B5"/>
    <a:srgbClr val="663300"/>
    <a:srgbClr val="FF99FF"/>
    <a:srgbClr val="CCCCFF"/>
    <a:srgbClr val="66FFFF"/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89"/>
    <p:restoredTop sz="92593"/>
  </p:normalViewPr>
  <p:slideViewPr>
    <p:cSldViewPr snapToGrid="0">
      <p:cViewPr varScale="1">
        <p:scale>
          <a:sx n="106" d="100"/>
          <a:sy n="106" d="100"/>
        </p:scale>
        <p:origin x="1944" y="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164"/>
    </p:cViewPr>
  </p:sorterViewPr>
  <p:notesViewPr>
    <p:cSldViewPr snapToGrid="0">
      <p:cViewPr varScale="1">
        <p:scale>
          <a:sx n="37" d="100"/>
          <a:sy n="37" d="100"/>
        </p:scale>
        <p:origin x="-1470" y="-9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178309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22563" y="519113"/>
            <a:ext cx="3698875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98476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3464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67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13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013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934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102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3427" name="Rectangle 102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68</a:t>
            </a:r>
          </a:p>
        </p:txBody>
      </p:sp>
      <p:sp>
        <p:nvSpPr>
          <p:cNvPr id="103428" name="Rectangle 102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3429" name="Rectangle 102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3430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03431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2500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0862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102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7523" name="Rectangle 102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70</a:t>
            </a:r>
          </a:p>
        </p:txBody>
      </p:sp>
      <p:sp>
        <p:nvSpPr>
          <p:cNvPr id="107524" name="Rectangle 102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7525" name="Rectangle 102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7526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07527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2158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9571" name="Rectangle 102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71</a:t>
            </a:r>
          </a:p>
        </p:txBody>
      </p:sp>
      <p:sp>
        <p:nvSpPr>
          <p:cNvPr id="109572" name="Rectangle 102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9573" name="Rectangle 102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9574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09575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8899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02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1619" name="Rectangle 102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72</a:t>
            </a:r>
          </a:p>
        </p:txBody>
      </p:sp>
      <p:sp>
        <p:nvSpPr>
          <p:cNvPr id="111620" name="Rectangle 102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1621" name="Rectangle 102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1622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11623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5265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102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3667" name="Rectangle 102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73</a:t>
            </a:r>
          </a:p>
        </p:txBody>
      </p:sp>
      <p:sp>
        <p:nvSpPr>
          <p:cNvPr id="113668" name="Rectangle 102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3669" name="Rectangle 102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3670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 cap="flat"/>
        </p:spPr>
      </p:sp>
      <p:sp>
        <p:nvSpPr>
          <p:cNvPr id="113671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999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222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39863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93</a:t>
            </a: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3415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808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94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61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3619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1777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95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2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3824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6406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98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02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4029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7235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98</a:t>
            </a: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3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4234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101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100</a:t>
            </a: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4439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4003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643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103</a:t>
            </a:r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64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4643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4677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109</a:t>
            </a:r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05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5053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1758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113</a:t>
            </a: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258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25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22563" y="519113"/>
            <a:ext cx="3698875" cy="2562225"/>
          </a:xfrm>
          <a:solidFill>
            <a:srgbClr val="FFFFFF"/>
          </a:solidFill>
          <a:ln cap="flat"/>
        </p:spPr>
      </p:sp>
      <p:sp>
        <p:nvSpPr>
          <p:cNvPr id="1525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564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667750" y="-6350"/>
            <a:ext cx="1255713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50" y="0"/>
            <a:ext cx="30067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DD7A0-B033-374A-B150-081A9ED2C4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33755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C2E8BA-58D8-3F44-9F77-5913D85DED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17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D0AA9-0D63-5C4B-AC14-029DF24401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39394-30DF-B34B-93AB-0A7142BD74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2E055-8AC0-CD4B-9F41-879D5C9334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AF7B7D-A36D-4446-BAA9-F0C90BC1E7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8A194-DB70-944B-8B19-C6659671F8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6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4FE17-A198-F940-9C42-286FFA8F2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A4BB1C-5727-2041-9883-55CC75300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C7C17-6F38-E14D-B384-8D88467A18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228600"/>
            <a:ext cx="2105025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228600"/>
            <a:ext cx="6149975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205420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ชยันต์  ตันติวัสดาการ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477000"/>
            <a:ext cx="31369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792E2-1FA3-994D-9153-A0E51BE0B2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179388"/>
            <a:ext cx="7923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99209" y="1360493"/>
            <a:ext cx="8408061" cy="45815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84550" y="6248400"/>
            <a:ext cx="31369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384B9D-3955-D44E-80EE-E4EAFC9330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00" y="228600"/>
            <a:ext cx="8255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371600"/>
            <a:ext cx="84201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2250" y="6264034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rgbClr val="000000"/>
                </a:solidFill>
                <a:latin typeface="Angsana New"/>
                <a:cs typeface="Angsana New"/>
              </a:defRPr>
            </a:lvl1pPr>
          </a:lstStyle>
          <a:p>
            <a:fld id="{61D6C4F8-5628-CF4A-A0F1-7786C6FC4D4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318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082088" y="0"/>
            <a:ext cx="8239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1"/>
          <p:cNvSpPr>
            <a:spLocks noGrp="1" noChangeArrowheads="1"/>
          </p:cNvSpPr>
          <p:nvPr userDrawn="1"/>
        </p:nvSpPr>
        <p:spPr bwMode="auto">
          <a:xfrm>
            <a:off x="0" y="6400800"/>
            <a:ext cx="349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r>
              <a:rPr lang="en-US" sz="1200" b="0" dirty="0">
                <a:solidFill>
                  <a:schemeClr val="tx1"/>
                </a:solidFill>
              </a:rPr>
              <a:t>Chayun Tanti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1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3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>
            <a:spLocks noGrp="1"/>
          </p:cNvSpPr>
          <p:nvPr>
            <p:ph type="ctrTitle"/>
          </p:nvPr>
        </p:nvSpPr>
        <p:spPr>
          <a:xfrm>
            <a:off x="1563688" y="2105927"/>
            <a:ext cx="7842250" cy="1444625"/>
          </a:xfrm>
        </p:spPr>
        <p:txBody>
          <a:bodyPr/>
          <a:lstStyle/>
          <a:p>
            <a:pPr eaLnBrk="1" hangingPunct="1"/>
            <a:r>
              <a:rPr lang="en-US" sz="4800">
                <a:latin typeface="Angsana New" charset="0"/>
              </a:rPr>
              <a:t>Uncertainty and Consumer Behavior</a:t>
            </a:r>
            <a:br>
              <a:rPr lang="en-US" sz="4800">
                <a:solidFill>
                  <a:schemeClr val="tx1"/>
                </a:solidFill>
                <a:latin typeface="Angsana New" charset="0"/>
              </a:rPr>
            </a:br>
            <a:r>
              <a:rPr lang="en-US" sz="4800">
                <a:solidFill>
                  <a:schemeClr val="tx1"/>
                </a:solidFill>
                <a:latin typeface="Angsana New" charset="0"/>
              </a:rPr>
              <a:t>EE311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r" eaLnBrk="1" hangingPunct="1"/>
            <a:r>
              <a:rPr lang="en-US">
                <a:latin typeface="Angsana New" charset="0"/>
              </a:rPr>
              <a:t>Chayun Tantivasadakarn</a:t>
            </a:r>
          </a:p>
          <a:p>
            <a:pPr algn="r" eaLnBrk="1" hangingPunct="1"/>
            <a:r>
              <a:rPr lang="en-US">
                <a:latin typeface="Angsana New" charset="0"/>
              </a:rPr>
              <a:t>Faculty of Economics, Thammasat University</a:t>
            </a:r>
          </a:p>
          <a:p>
            <a:pPr eaLnBrk="1" hangingPunct="1"/>
            <a:endParaRPr lang="en-US">
              <a:latin typeface="Angsana New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6DDD7A0-B033-374A-B150-081A9ED2C49A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Reducing Risk</a:t>
            </a:r>
          </a:p>
        </p:txBody>
      </p:sp>
      <p:sp>
        <p:nvSpPr>
          <p:cNvPr id="21095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52450" indent="-552450" eaLnBrk="1" hangingPunct="1"/>
            <a:r>
              <a:rPr lang="en-US" dirty="0">
                <a:latin typeface="Angsana New" charset="0"/>
              </a:rPr>
              <a:t>Consumers are generally risk averse and therefore want to reduce risk</a:t>
            </a:r>
          </a:p>
          <a:p>
            <a:pPr marL="552450" indent="-552450" eaLnBrk="1" hangingPunct="1"/>
            <a:r>
              <a:rPr lang="en-US" dirty="0">
                <a:latin typeface="Angsana New" charset="0"/>
              </a:rPr>
              <a:t>Three ways consumers attempt to reduce risk are:</a:t>
            </a:r>
          </a:p>
          <a:p>
            <a:pPr marL="933450" lvl="1" indent="-476250" eaLnBrk="1" hangingPunct="1"/>
            <a:r>
              <a:rPr lang="en-US" sz="4000" dirty="0">
                <a:latin typeface="Angsana New" charset="0"/>
              </a:rPr>
              <a:t>Obtaining more information</a:t>
            </a:r>
          </a:p>
          <a:p>
            <a:pPr marL="933450" lvl="1" indent="-476250" eaLnBrk="1" hangingPunct="1"/>
            <a:r>
              <a:rPr lang="en-US" sz="4000" dirty="0">
                <a:latin typeface="Angsana New" charset="0"/>
              </a:rPr>
              <a:t>Diversification</a:t>
            </a:r>
          </a:p>
          <a:p>
            <a:pPr marL="933450" lvl="1" indent="-476250" eaLnBrk="1" hangingPunct="1"/>
            <a:r>
              <a:rPr lang="en-US" sz="4000" dirty="0">
                <a:latin typeface="Angsana New" charset="0"/>
              </a:rPr>
              <a:t>Insurance</a:t>
            </a:r>
          </a:p>
        </p:txBody>
      </p:sp>
      <p:sp>
        <p:nvSpPr>
          <p:cNvPr id="1003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E0DAEC7-3DEE-DB45-9E57-EEDB82748E26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1" grpId="0" build="p" bldLvl="2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3" t="14998" r="979" b="3751"/>
          <a:stretch/>
        </p:blipFill>
        <p:spPr bwMode="auto">
          <a:xfrm>
            <a:off x="7211498" y="4957762"/>
            <a:ext cx="2688956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Reducing Risk</a:t>
            </a:r>
          </a:p>
        </p:txBody>
      </p:sp>
      <p:sp>
        <p:nvSpPr>
          <p:cNvPr id="212999" name="Rectangle 7"/>
          <p:cNvSpPr>
            <a:spLocks noGrp="1" noChangeArrowheads="1"/>
          </p:cNvSpPr>
          <p:nvPr>
            <p:ph idx="1"/>
          </p:nvPr>
        </p:nvSpPr>
        <p:spPr>
          <a:xfrm>
            <a:off x="684208" y="1089022"/>
            <a:ext cx="8907462" cy="51943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4400" dirty="0">
                <a:latin typeface="Angsana New" charset="0"/>
              </a:rPr>
              <a:t>Diversification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Reducing risk by allocating resources to a variety of activities whose outcomes are not closely related.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“Don’t put all eggs in one basket.”</a:t>
            </a:r>
          </a:p>
          <a:p>
            <a:pPr eaLnBrk="1" hangingPunct="1">
              <a:spcBef>
                <a:spcPct val="0"/>
              </a:spcBef>
            </a:pPr>
            <a:r>
              <a:rPr lang="en-US" sz="4400" dirty="0">
                <a:latin typeface="Angsana New" charset="0"/>
              </a:rPr>
              <a:t>Example: 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Suppose a firm has a choice of selling air conditioners, heaters, or both.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The probability of it being hot or cold is 0.5.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How does a firm decide what to sell?</a:t>
            </a:r>
          </a:p>
        </p:txBody>
      </p:sp>
      <p:sp>
        <p:nvSpPr>
          <p:cNvPr id="10240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606C608-902C-4F4A-BFE5-A0BBCC7064AD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9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4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Income from Sales of Appliances</a:t>
            </a:r>
          </a:p>
        </p:txBody>
      </p:sp>
      <p:sp>
        <p:nvSpPr>
          <p:cNvPr id="10445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0271E2-82A5-184C-B94C-B698B74B71B0}" type="slidenum">
              <a:rPr lang="en-US"/>
              <a:pPr/>
              <a:t>4</a:t>
            </a:fld>
            <a:endParaRPr lang="en-US"/>
          </a:p>
        </p:txBody>
      </p:sp>
      <p:graphicFrame>
        <p:nvGraphicFramePr>
          <p:cNvPr id="215090" name="Group 50"/>
          <p:cNvGraphicFramePr>
            <a:graphicFrameLocks noGrp="1"/>
          </p:cNvGraphicFramePr>
          <p:nvPr>
            <p:ph type="tbl" idx="4294967295"/>
          </p:nvPr>
        </p:nvGraphicFramePr>
        <p:xfrm>
          <a:off x="1154100" y="1822695"/>
          <a:ext cx="6719887" cy="3546730"/>
        </p:xfrm>
        <a:graphic>
          <a:graphicData uri="http://schemas.openxmlformats.org/drawingml/2006/table">
            <a:tbl>
              <a:tblPr/>
              <a:tblGrid>
                <a:gridCol w="224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6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41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th-TH" sz="2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MS PGothic" pitchFamily="34" charset="-128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Hot Weather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Cold Weather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Air conditioner sales</a:t>
                      </a: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$30,000</a:t>
                      </a:r>
                    </a:p>
                  </a:txBody>
                  <a:tcPr marL="99060" marR="9906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$12,000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1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Heater sales</a:t>
                      </a: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12,000</a:t>
                      </a:r>
                    </a:p>
                  </a:txBody>
                  <a:tcPr marL="99060" marR="9906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rgbClr val="8D7DFF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MS PGothic" pitchFamily="34" charset="-128"/>
                        </a:rPr>
                        <a:t>30,000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4473" name="AutoShape 5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9180514" y="6065854"/>
            <a:ext cx="334962" cy="34448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Diversification – Example</a:t>
            </a:r>
          </a:p>
        </p:txBody>
      </p:sp>
      <p:sp>
        <p:nvSpPr>
          <p:cNvPr id="217096" name="Rectangle 8"/>
          <p:cNvSpPr>
            <a:spLocks noGrp="1" noChangeArrowheads="1"/>
          </p:cNvSpPr>
          <p:nvPr>
            <p:ph idx="1"/>
          </p:nvPr>
        </p:nvSpPr>
        <p:spPr>
          <a:xfrm>
            <a:off x="987425" y="1360493"/>
            <a:ext cx="8407400" cy="4581525"/>
          </a:xfrm>
        </p:spPr>
        <p:txBody>
          <a:bodyPr/>
          <a:lstStyle/>
          <a:p>
            <a:pPr eaLnBrk="1" hangingPunct="1"/>
            <a:r>
              <a:rPr lang="en-US" sz="4800" dirty="0">
                <a:latin typeface="Angsana New" charset="0"/>
              </a:rPr>
              <a:t>If the firms sells only heaters or air conditioners their income will be either $12,000 or $30,000.</a:t>
            </a:r>
          </a:p>
          <a:p>
            <a:pPr eaLnBrk="1" hangingPunct="1"/>
            <a:r>
              <a:rPr lang="en-US" sz="4800" dirty="0">
                <a:latin typeface="Angsana New" charset="0"/>
              </a:rPr>
              <a:t>Their expected income would be:</a:t>
            </a:r>
          </a:p>
          <a:p>
            <a:pPr lvl="1" eaLnBrk="1" hangingPunct="1"/>
            <a:r>
              <a:rPr lang="en-US" sz="4800" dirty="0">
                <a:latin typeface="Angsana New" charset="0"/>
              </a:rPr>
              <a:t>1/2($12,000) + 1/2($30,000) = $21,000</a:t>
            </a:r>
          </a:p>
        </p:txBody>
      </p:sp>
      <p:sp>
        <p:nvSpPr>
          <p:cNvPr id="10649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AF7F9D8-A41B-2A45-B6CB-9FD3B989FF6D}" type="slidenum">
              <a:rPr lang="en-US"/>
              <a:pPr/>
              <a:t>5</a:t>
            </a:fld>
            <a:endParaRPr lang="en-US"/>
          </a:p>
        </p:txBody>
      </p:sp>
      <p:sp>
        <p:nvSpPr>
          <p:cNvPr id="106501" name="AutoShape 9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9078913" y="6007116"/>
            <a:ext cx="385762" cy="4032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6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Diversification – Example</a:t>
            </a:r>
          </a:p>
        </p:txBody>
      </p:sp>
      <p:sp>
        <p:nvSpPr>
          <p:cNvPr id="219144" name="Rectangle 8"/>
          <p:cNvSpPr>
            <a:spLocks noGrp="1" noChangeArrowheads="1"/>
          </p:cNvSpPr>
          <p:nvPr>
            <p:ph idx="1"/>
          </p:nvPr>
        </p:nvSpPr>
        <p:spPr>
          <a:xfrm>
            <a:off x="293077" y="1155700"/>
            <a:ext cx="9403373" cy="56784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4400" dirty="0">
                <a:latin typeface="Angsana New" charset="0"/>
              </a:rPr>
              <a:t>If the firm divides their time evenly between appliances their air conditioning and heating sales would be half their original values.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4400" dirty="0">
                <a:latin typeface="Angsana New" charset="0"/>
              </a:rPr>
              <a:t>If it were hot, their expected income would be $15,000 from air conditioners and $6,000 from heaters, or $21,000.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4400" dirty="0">
                <a:latin typeface="Angsana New" charset="0"/>
              </a:rPr>
              <a:t>If it were cold, their expected income would be $6,000 from air conditioners and $15,000 from heaters, or $21,000.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sz="4400" dirty="0">
              <a:latin typeface="Angsana New" charset="0"/>
            </a:endParaRPr>
          </a:p>
        </p:txBody>
      </p:sp>
      <p:sp>
        <p:nvSpPr>
          <p:cNvPr id="10854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71A73CD-3BA3-D64F-AE11-66A043743BF2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9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9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9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4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Diversification – Example</a:t>
            </a:r>
          </a:p>
        </p:txBody>
      </p:sp>
      <p:sp>
        <p:nvSpPr>
          <p:cNvPr id="368648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400">
                <a:latin typeface="Angsana New" charset="0"/>
              </a:rPr>
              <a:t>With diversification, expected income is $21,000 with no risk. </a:t>
            </a:r>
          </a:p>
          <a:p>
            <a:pPr eaLnBrk="1" hangingPunct="1"/>
            <a:r>
              <a:rPr lang="en-US" sz="4400">
                <a:latin typeface="Angsana New" charset="0"/>
              </a:rPr>
              <a:t>Better off diversifying to minimize risk</a:t>
            </a:r>
          </a:p>
          <a:p>
            <a:pPr eaLnBrk="1" hangingPunct="1"/>
            <a:r>
              <a:rPr lang="en-US" sz="4400">
                <a:latin typeface="Angsana New" charset="0"/>
              </a:rPr>
              <a:t>Firms can reduce risk by diversifying among a variety of activities that are not closely related</a:t>
            </a:r>
          </a:p>
        </p:txBody>
      </p:sp>
      <p:sp>
        <p:nvSpPr>
          <p:cNvPr id="11059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0CD870D-34C1-ED49-A9F3-D3BC1478A67D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48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Reducing Risk – The Stock Market</a:t>
            </a:r>
          </a:p>
        </p:txBody>
      </p:sp>
      <p:sp>
        <p:nvSpPr>
          <p:cNvPr id="370696" name="Rectangle 8"/>
          <p:cNvSpPr>
            <a:spLocks noGrp="1" noChangeArrowheads="1"/>
          </p:cNvSpPr>
          <p:nvPr>
            <p:ph idx="1"/>
          </p:nvPr>
        </p:nvSpPr>
        <p:spPr>
          <a:xfrm>
            <a:off x="998542" y="1360494"/>
            <a:ext cx="8408987" cy="5140325"/>
          </a:xfrm>
        </p:spPr>
        <p:txBody>
          <a:bodyPr/>
          <a:lstStyle/>
          <a:p>
            <a:pPr eaLnBrk="1" hangingPunct="1"/>
            <a:r>
              <a:rPr lang="en-US" sz="4800" dirty="0">
                <a:latin typeface="Angsana New" charset="0"/>
              </a:rPr>
              <a:t>If invest all money in one stock, then take on a lot of risk</a:t>
            </a:r>
          </a:p>
          <a:p>
            <a:pPr lvl="1" eaLnBrk="1" hangingPunct="1"/>
            <a:r>
              <a:rPr lang="en-US" sz="4800" dirty="0">
                <a:latin typeface="Angsana New" charset="0"/>
              </a:rPr>
              <a:t>If that stock loses value, you lose all your investment value</a:t>
            </a:r>
          </a:p>
          <a:p>
            <a:pPr eaLnBrk="1" hangingPunct="1"/>
            <a:r>
              <a:rPr lang="en-US" sz="4800" dirty="0">
                <a:latin typeface="Angsana New" charset="0"/>
              </a:rPr>
              <a:t>Can spread risk out by investing in may different stocks or investments</a:t>
            </a:r>
          </a:p>
          <a:p>
            <a:pPr lvl="1" eaLnBrk="1" hangingPunct="1"/>
            <a:r>
              <a:rPr lang="en-US" sz="4800" dirty="0">
                <a:latin typeface="Angsana New" charset="0"/>
              </a:rPr>
              <a:t>Ex:  Mutual funds</a:t>
            </a:r>
          </a:p>
        </p:txBody>
      </p:sp>
      <p:sp>
        <p:nvSpPr>
          <p:cNvPr id="11264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F851683-E0F6-9346-8AF8-F5B278FD3153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0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0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0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0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6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Gambling</a:t>
            </a:r>
          </a:p>
        </p:txBody>
      </p:sp>
      <p:sp>
        <p:nvSpPr>
          <p:cNvPr id="462851" name="Rectangle 3"/>
          <p:cNvSpPr>
            <a:spLocks noGrp="1" noChangeArrowheads="1"/>
          </p:cNvSpPr>
          <p:nvPr>
            <p:ph idx="1"/>
          </p:nvPr>
        </p:nvSpPr>
        <p:spPr>
          <a:xfrm>
            <a:off x="806452" y="1082675"/>
            <a:ext cx="9226550" cy="5245100"/>
          </a:xfrm>
        </p:spPr>
        <p:txBody>
          <a:bodyPr/>
          <a:lstStyle/>
          <a:p>
            <a:pPr eaLnBrk="1" hangingPunct="1">
              <a:lnSpc>
                <a:spcPct val="95000"/>
              </a:lnSpc>
              <a:spcBef>
                <a:spcPct val="0"/>
              </a:spcBef>
            </a:pPr>
            <a:r>
              <a:rPr lang="en-US">
                <a:latin typeface="Angsana New" charset="0"/>
              </a:rPr>
              <a:t>Why do people take unfair bets?</a:t>
            </a:r>
          </a:p>
          <a:p>
            <a:pPr lvl="1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>
                <a:latin typeface="Angsana New" charset="0"/>
              </a:rPr>
              <a:t>Risk lovers.</a:t>
            </a:r>
          </a:p>
          <a:p>
            <a:pPr lvl="1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>
                <a:latin typeface="Angsana New" charset="0"/>
              </a:rPr>
              <a:t>Compulsion to gambling.</a:t>
            </a:r>
          </a:p>
          <a:p>
            <a:pPr eaLnBrk="1" hangingPunct="1">
              <a:lnSpc>
                <a:spcPct val="95000"/>
              </a:lnSpc>
              <a:spcBef>
                <a:spcPct val="0"/>
              </a:spcBef>
            </a:pPr>
            <a:r>
              <a:rPr lang="en-US">
                <a:latin typeface="Angsana New" charset="0"/>
              </a:rPr>
              <a:t>How do we explain non-compulsive gambling by people who exhibit risk-averse behavior?</a:t>
            </a:r>
          </a:p>
          <a:p>
            <a:pPr lvl="1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latin typeface="Angsana New" charset="0"/>
              </a:rPr>
              <a:t>For entertainment</a:t>
            </a:r>
          </a:p>
          <a:p>
            <a:pPr lvl="2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>
                <a:latin typeface="Angsana New" charset="0"/>
              </a:rPr>
              <a:t>They insure their houses because there is no enjoyable about bearing risk of theft or fire.</a:t>
            </a:r>
          </a:p>
          <a:p>
            <a:pPr lvl="2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>
                <a:latin typeface="Angsana New" charset="0"/>
              </a:rPr>
              <a:t>They bet on horse races because they get enough pleasure from the game.</a:t>
            </a:r>
          </a:p>
        </p:txBody>
      </p:sp>
      <p:sp>
        <p:nvSpPr>
          <p:cNvPr id="12902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FECEA0C-E1F6-CC4E-8837-5E6D2D5A939F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5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</a:rPr>
              <a:t>Non-compulsive Gambling</a:t>
            </a:r>
          </a:p>
        </p:txBody>
      </p:sp>
      <p:sp>
        <p:nvSpPr>
          <p:cNvPr id="1310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A98790-40CD-1841-B14F-484B0A3F31B7}" type="slidenum">
              <a:rPr lang="en-US"/>
              <a:pPr/>
              <a:t>10</a:t>
            </a:fld>
            <a:endParaRPr lang="en-US"/>
          </a:p>
        </p:txBody>
      </p:sp>
      <p:sp>
        <p:nvSpPr>
          <p:cNvPr id="131075" name="Freeform 29"/>
          <p:cNvSpPr>
            <a:spLocks/>
          </p:cNvSpPr>
          <p:nvPr/>
        </p:nvSpPr>
        <p:spPr bwMode="auto">
          <a:xfrm>
            <a:off x="1751014" y="3011504"/>
            <a:ext cx="2578100" cy="465137"/>
          </a:xfrm>
          <a:custGeom>
            <a:avLst/>
            <a:gdLst>
              <a:gd name="T0" fmla="*/ 0 w 1499"/>
              <a:gd name="T1" fmla="*/ 0 h 1594"/>
              <a:gd name="T2" fmla="*/ 2147483647 w 1499"/>
              <a:gd name="T3" fmla="*/ 0 h 1594"/>
              <a:gd name="T4" fmla="*/ 2147483647 w 1499"/>
              <a:gd name="T5" fmla="*/ 2147483647 h 1594"/>
              <a:gd name="T6" fmla="*/ 0 60000 65536"/>
              <a:gd name="T7" fmla="*/ 0 60000 65536"/>
              <a:gd name="T8" fmla="*/ 0 60000 65536"/>
              <a:gd name="T9" fmla="*/ 0 w 1499"/>
              <a:gd name="T10" fmla="*/ 0 h 1594"/>
              <a:gd name="T11" fmla="*/ 1499 w 1499"/>
              <a:gd name="T12" fmla="*/ 1594 h 15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9" h="1594">
                <a:moveTo>
                  <a:pt x="0" y="0"/>
                </a:moveTo>
                <a:lnTo>
                  <a:pt x="1499" y="0"/>
                </a:lnTo>
                <a:lnTo>
                  <a:pt x="1499" y="1594"/>
                </a:lnTo>
              </a:path>
            </a:pathLst>
          </a:custGeom>
          <a:noFill/>
          <a:ln w="38100">
            <a:solidFill>
              <a:srgbClr val="333333"/>
            </a:solidFill>
            <a:prstDash val="dash"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76" name="Freeform 26"/>
          <p:cNvSpPr>
            <a:spLocks/>
          </p:cNvSpPr>
          <p:nvPr/>
        </p:nvSpPr>
        <p:spPr bwMode="auto">
          <a:xfrm>
            <a:off x="1766893" y="2790825"/>
            <a:ext cx="3787775" cy="3206750"/>
          </a:xfrm>
          <a:custGeom>
            <a:avLst/>
            <a:gdLst>
              <a:gd name="T0" fmla="*/ 0 w 1499"/>
              <a:gd name="T1" fmla="*/ 0 h 1594"/>
              <a:gd name="T2" fmla="*/ 2147483647 w 1499"/>
              <a:gd name="T3" fmla="*/ 0 h 1594"/>
              <a:gd name="T4" fmla="*/ 2147483647 w 1499"/>
              <a:gd name="T5" fmla="*/ 2147483647 h 1594"/>
              <a:gd name="T6" fmla="*/ 0 60000 65536"/>
              <a:gd name="T7" fmla="*/ 0 60000 65536"/>
              <a:gd name="T8" fmla="*/ 0 60000 65536"/>
              <a:gd name="T9" fmla="*/ 0 w 1499"/>
              <a:gd name="T10" fmla="*/ 0 h 1594"/>
              <a:gd name="T11" fmla="*/ 1499 w 1499"/>
              <a:gd name="T12" fmla="*/ 1594 h 15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9" h="1594">
                <a:moveTo>
                  <a:pt x="0" y="0"/>
                </a:moveTo>
                <a:lnTo>
                  <a:pt x="1499" y="0"/>
                </a:lnTo>
                <a:lnTo>
                  <a:pt x="1499" y="1594"/>
                </a:lnTo>
              </a:path>
            </a:pathLst>
          </a:custGeom>
          <a:noFill/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77" name="Freeform 25"/>
          <p:cNvSpPr>
            <a:spLocks/>
          </p:cNvSpPr>
          <p:nvPr/>
        </p:nvSpPr>
        <p:spPr bwMode="auto">
          <a:xfrm>
            <a:off x="1754188" y="2482850"/>
            <a:ext cx="4341812" cy="3532188"/>
          </a:xfrm>
          <a:custGeom>
            <a:avLst/>
            <a:gdLst>
              <a:gd name="T0" fmla="*/ 0 w 1499"/>
              <a:gd name="T1" fmla="*/ 0 h 1594"/>
              <a:gd name="T2" fmla="*/ 2147483647 w 1499"/>
              <a:gd name="T3" fmla="*/ 0 h 1594"/>
              <a:gd name="T4" fmla="*/ 2147483647 w 1499"/>
              <a:gd name="T5" fmla="*/ 2147483647 h 1594"/>
              <a:gd name="T6" fmla="*/ 0 60000 65536"/>
              <a:gd name="T7" fmla="*/ 0 60000 65536"/>
              <a:gd name="T8" fmla="*/ 0 60000 65536"/>
              <a:gd name="T9" fmla="*/ 0 w 1499"/>
              <a:gd name="T10" fmla="*/ 0 h 1594"/>
              <a:gd name="T11" fmla="*/ 1499 w 1499"/>
              <a:gd name="T12" fmla="*/ 1594 h 15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9" h="1594">
                <a:moveTo>
                  <a:pt x="0" y="0"/>
                </a:moveTo>
                <a:lnTo>
                  <a:pt x="1499" y="0"/>
                </a:lnTo>
                <a:lnTo>
                  <a:pt x="1499" y="1594"/>
                </a:lnTo>
              </a:path>
            </a:pathLst>
          </a:custGeom>
          <a:noFill/>
          <a:ln w="38100">
            <a:solidFill>
              <a:srgbClr val="333333"/>
            </a:solidFill>
            <a:prstDash val="dash"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78" name="Line 17"/>
          <p:cNvSpPr>
            <a:spLocks noChangeShapeType="1"/>
          </p:cNvSpPr>
          <p:nvPr/>
        </p:nvSpPr>
        <p:spPr bwMode="auto">
          <a:xfrm flipV="1">
            <a:off x="2663825" y="2511425"/>
            <a:ext cx="3384550" cy="1906588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1080" name="Freeform 5"/>
          <p:cNvSpPr>
            <a:spLocks/>
          </p:cNvSpPr>
          <p:nvPr/>
        </p:nvSpPr>
        <p:spPr bwMode="auto">
          <a:xfrm>
            <a:off x="1757363" y="4424363"/>
            <a:ext cx="901700" cy="1604962"/>
          </a:xfrm>
          <a:custGeom>
            <a:avLst/>
            <a:gdLst>
              <a:gd name="T0" fmla="*/ 0 w 864"/>
              <a:gd name="T1" fmla="*/ 0 h 1296"/>
              <a:gd name="T2" fmla="*/ 2147483647 w 864"/>
              <a:gd name="T3" fmla="*/ 0 h 1296"/>
              <a:gd name="T4" fmla="*/ 2147483647 w 864"/>
              <a:gd name="T5" fmla="*/ 2147483647 h 1296"/>
              <a:gd name="T6" fmla="*/ 0 60000 65536"/>
              <a:gd name="T7" fmla="*/ 0 60000 65536"/>
              <a:gd name="T8" fmla="*/ 0 60000 65536"/>
              <a:gd name="T9" fmla="*/ 0 w 864"/>
              <a:gd name="T10" fmla="*/ 0 h 1296"/>
              <a:gd name="T11" fmla="*/ 864 w 864"/>
              <a:gd name="T12" fmla="*/ 1296 h 12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64" h="1296">
                <a:moveTo>
                  <a:pt x="0" y="0"/>
                </a:moveTo>
                <a:lnTo>
                  <a:pt x="864" y="0"/>
                </a:lnTo>
                <a:lnTo>
                  <a:pt x="864" y="1296"/>
                </a:lnTo>
              </a:path>
            </a:pathLst>
          </a:custGeom>
          <a:noFill/>
          <a:ln w="38100">
            <a:solidFill>
              <a:srgbClr val="333333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81" name="Arc 6"/>
          <p:cNvSpPr>
            <a:spLocks/>
          </p:cNvSpPr>
          <p:nvPr/>
        </p:nvSpPr>
        <p:spPr bwMode="auto">
          <a:xfrm rot="21439349" flipH="1">
            <a:off x="2274888" y="2573354"/>
            <a:ext cx="4192587" cy="3914775"/>
          </a:xfrm>
          <a:custGeom>
            <a:avLst/>
            <a:gdLst>
              <a:gd name="T0" fmla="*/ 0 w 19890"/>
              <a:gd name="T1" fmla="*/ 0 h 21600"/>
              <a:gd name="T2" fmla="*/ 2147483647 w 19890"/>
              <a:gd name="T3" fmla="*/ 2147483647 h 21600"/>
              <a:gd name="T4" fmla="*/ 0 w 19890"/>
              <a:gd name="T5" fmla="*/ 2147483647 h 21600"/>
              <a:gd name="T6" fmla="*/ 0 60000 65536"/>
              <a:gd name="T7" fmla="*/ 0 60000 65536"/>
              <a:gd name="T8" fmla="*/ 0 60000 65536"/>
              <a:gd name="T9" fmla="*/ 0 w 19890"/>
              <a:gd name="T10" fmla="*/ 0 h 21600"/>
              <a:gd name="T11" fmla="*/ 19890 w 1989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890" h="21600" fill="none" extrusionOk="0">
                <a:moveTo>
                  <a:pt x="0" y="-1"/>
                </a:moveTo>
                <a:cubicBezTo>
                  <a:pt x="8674" y="-1"/>
                  <a:pt x="16507" y="5189"/>
                  <a:pt x="19890" y="13176"/>
                </a:cubicBezTo>
              </a:path>
              <a:path w="19890" h="21600" stroke="0" extrusionOk="0">
                <a:moveTo>
                  <a:pt x="0" y="-1"/>
                </a:moveTo>
                <a:cubicBezTo>
                  <a:pt x="8674" y="-1"/>
                  <a:pt x="16507" y="5189"/>
                  <a:pt x="19890" y="13176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82" name="Text Box 7"/>
          <p:cNvSpPr txBox="1">
            <a:spLocks noChangeArrowheads="1"/>
          </p:cNvSpPr>
          <p:nvPr/>
        </p:nvSpPr>
        <p:spPr bwMode="auto">
          <a:xfrm>
            <a:off x="5895978" y="1982804"/>
            <a:ext cx="750888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D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83" name="Text Box 8"/>
          <p:cNvSpPr txBox="1">
            <a:spLocks noChangeArrowheads="1"/>
          </p:cNvSpPr>
          <p:nvPr/>
        </p:nvSpPr>
        <p:spPr bwMode="auto">
          <a:xfrm>
            <a:off x="1209675" y="1697042"/>
            <a:ext cx="568325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TU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84" name="Oval 9"/>
          <p:cNvSpPr>
            <a:spLocks noChangeArrowheads="1"/>
          </p:cNvSpPr>
          <p:nvPr/>
        </p:nvSpPr>
        <p:spPr bwMode="auto">
          <a:xfrm>
            <a:off x="6037272" y="2440004"/>
            <a:ext cx="111125" cy="104775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85" name="Freeform 10"/>
          <p:cNvSpPr>
            <a:spLocks/>
          </p:cNvSpPr>
          <p:nvPr/>
        </p:nvSpPr>
        <p:spPr bwMode="auto">
          <a:xfrm>
            <a:off x="1757372" y="1912942"/>
            <a:ext cx="5254625" cy="4116387"/>
          </a:xfrm>
          <a:custGeom>
            <a:avLst/>
            <a:gdLst>
              <a:gd name="T0" fmla="*/ 0 w 3024"/>
              <a:gd name="T1" fmla="*/ 0 h 3168"/>
              <a:gd name="T2" fmla="*/ 0 w 3024"/>
              <a:gd name="T3" fmla="*/ 2147483647 h 3168"/>
              <a:gd name="T4" fmla="*/ 2147483647 w 3024"/>
              <a:gd name="T5" fmla="*/ 2147483647 h 3168"/>
              <a:gd name="T6" fmla="*/ 0 60000 65536"/>
              <a:gd name="T7" fmla="*/ 0 60000 65536"/>
              <a:gd name="T8" fmla="*/ 0 60000 65536"/>
              <a:gd name="T9" fmla="*/ 0 w 3024"/>
              <a:gd name="T10" fmla="*/ 0 h 3168"/>
              <a:gd name="T11" fmla="*/ 3024 w 3024"/>
              <a:gd name="T12" fmla="*/ 3168 h 31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24" h="3168">
                <a:moveTo>
                  <a:pt x="0" y="0"/>
                </a:moveTo>
                <a:lnTo>
                  <a:pt x="0" y="3168"/>
                </a:lnTo>
                <a:lnTo>
                  <a:pt x="3024" y="3168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86" name="Oval 11"/>
          <p:cNvSpPr>
            <a:spLocks noChangeArrowheads="1"/>
          </p:cNvSpPr>
          <p:nvPr/>
        </p:nvSpPr>
        <p:spPr bwMode="auto">
          <a:xfrm>
            <a:off x="2624138" y="4362450"/>
            <a:ext cx="112712" cy="95250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87" name="Text Box 13"/>
          <p:cNvSpPr txBox="1">
            <a:spLocks noChangeArrowheads="1"/>
          </p:cNvSpPr>
          <p:nvPr/>
        </p:nvSpPr>
        <p:spPr bwMode="auto">
          <a:xfrm>
            <a:off x="2373313" y="5983288"/>
            <a:ext cx="665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10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88" name="Text Box 14"/>
          <p:cNvSpPr txBox="1">
            <a:spLocks noChangeArrowheads="1"/>
          </p:cNvSpPr>
          <p:nvPr/>
        </p:nvSpPr>
        <p:spPr bwMode="auto">
          <a:xfrm>
            <a:off x="5570542" y="2597150"/>
            <a:ext cx="42068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G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89" name="Text Box 16"/>
          <p:cNvSpPr txBox="1">
            <a:spLocks noChangeArrowheads="1"/>
          </p:cNvSpPr>
          <p:nvPr/>
        </p:nvSpPr>
        <p:spPr bwMode="auto">
          <a:xfrm>
            <a:off x="1258888" y="2230438"/>
            <a:ext cx="5159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20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0" name="Oval 18"/>
          <p:cNvSpPr>
            <a:spLocks noChangeArrowheads="1"/>
          </p:cNvSpPr>
          <p:nvPr/>
        </p:nvSpPr>
        <p:spPr bwMode="auto">
          <a:xfrm>
            <a:off x="5500688" y="2736850"/>
            <a:ext cx="107950" cy="107950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91" name="Freeform 20"/>
          <p:cNvSpPr>
            <a:spLocks/>
          </p:cNvSpPr>
          <p:nvPr/>
        </p:nvSpPr>
        <p:spPr bwMode="auto">
          <a:xfrm>
            <a:off x="1751014" y="3494104"/>
            <a:ext cx="2578100" cy="2530475"/>
          </a:xfrm>
          <a:custGeom>
            <a:avLst/>
            <a:gdLst>
              <a:gd name="T0" fmla="*/ 0 w 1499"/>
              <a:gd name="T1" fmla="*/ 0 h 1594"/>
              <a:gd name="T2" fmla="*/ 2147483647 w 1499"/>
              <a:gd name="T3" fmla="*/ 0 h 1594"/>
              <a:gd name="T4" fmla="*/ 2147483647 w 1499"/>
              <a:gd name="T5" fmla="*/ 2147483647 h 1594"/>
              <a:gd name="T6" fmla="*/ 0 60000 65536"/>
              <a:gd name="T7" fmla="*/ 0 60000 65536"/>
              <a:gd name="T8" fmla="*/ 0 60000 65536"/>
              <a:gd name="T9" fmla="*/ 0 w 1499"/>
              <a:gd name="T10" fmla="*/ 0 h 1594"/>
              <a:gd name="T11" fmla="*/ 1499 w 1499"/>
              <a:gd name="T12" fmla="*/ 1594 h 15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9" h="1594">
                <a:moveTo>
                  <a:pt x="0" y="0"/>
                </a:moveTo>
                <a:lnTo>
                  <a:pt x="1499" y="0"/>
                </a:lnTo>
                <a:lnTo>
                  <a:pt x="1499" y="1594"/>
                </a:lnTo>
              </a:path>
            </a:pathLst>
          </a:custGeom>
          <a:noFill/>
          <a:ln w="38100">
            <a:solidFill>
              <a:srgbClr val="333333"/>
            </a:solidFill>
            <a:prstDash val="dash"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92" name="Text Box 21"/>
          <p:cNvSpPr txBox="1">
            <a:spLocks noChangeArrowheads="1"/>
          </p:cNvSpPr>
          <p:nvPr/>
        </p:nvSpPr>
        <p:spPr bwMode="auto">
          <a:xfrm>
            <a:off x="5822959" y="5983288"/>
            <a:ext cx="665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40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3" name="Text Box 22"/>
          <p:cNvSpPr txBox="1">
            <a:spLocks noChangeArrowheads="1"/>
          </p:cNvSpPr>
          <p:nvPr/>
        </p:nvSpPr>
        <p:spPr bwMode="auto">
          <a:xfrm>
            <a:off x="4106863" y="5995988"/>
            <a:ext cx="665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20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4" name="Oval 23"/>
          <p:cNvSpPr>
            <a:spLocks noChangeArrowheads="1"/>
          </p:cNvSpPr>
          <p:nvPr/>
        </p:nvSpPr>
        <p:spPr bwMode="auto">
          <a:xfrm>
            <a:off x="4256089" y="3462338"/>
            <a:ext cx="112712" cy="95250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95" name="Text Box 24"/>
          <p:cNvSpPr txBox="1">
            <a:spLocks noChangeArrowheads="1"/>
          </p:cNvSpPr>
          <p:nvPr/>
        </p:nvSpPr>
        <p:spPr bwMode="auto">
          <a:xfrm>
            <a:off x="1258888" y="4105275"/>
            <a:ext cx="5159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10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6" name="Text Box 27"/>
          <p:cNvSpPr txBox="1">
            <a:spLocks noChangeArrowheads="1"/>
          </p:cNvSpPr>
          <p:nvPr/>
        </p:nvSpPr>
        <p:spPr bwMode="auto">
          <a:xfrm>
            <a:off x="2354263" y="3943350"/>
            <a:ext cx="422275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A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7" name="Text Box 28"/>
          <p:cNvSpPr txBox="1">
            <a:spLocks noChangeArrowheads="1"/>
          </p:cNvSpPr>
          <p:nvPr/>
        </p:nvSpPr>
        <p:spPr bwMode="auto">
          <a:xfrm>
            <a:off x="1258888" y="3190875"/>
            <a:ext cx="5159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15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098" name="Oval 30"/>
          <p:cNvSpPr>
            <a:spLocks noChangeArrowheads="1"/>
          </p:cNvSpPr>
          <p:nvPr/>
        </p:nvSpPr>
        <p:spPr bwMode="auto">
          <a:xfrm>
            <a:off x="4257684" y="2952750"/>
            <a:ext cx="112713" cy="95250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31099" name="Text Box 32"/>
          <p:cNvSpPr txBox="1">
            <a:spLocks noChangeArrowheads="1"/>
          </p:cNvSpPr>
          <p:nvPr/>
        </p:nvSpPr>
        <p:spPr bwMode="auto">
          <a:xfrm>
            <a:off x="1258888" y="2765425"/>
            <a:ext cx="5159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17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100" name="Text Box 33"/>
          <p:cNvSpPr txBox="1">
            <a:spLocks noChangeArrowheads="1"/>
          </p:cNvSpPr>
          <p:nvPr/>
        </p:nvSpPr>
        <p:spPr bwMode="auto">
          <a:xfrm>
            <a:off x="1258888" y="2543175"/>
            <a:ext cx="5159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19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101" name="Text Box 34"/>
          <p:cNvSpPr txBox="1">
            <a:spLocks noChangeArrowheads="1"/>
          </p:cNvSpPr>
          <p:nvPr/>
        </p:nvSpPr>
        <p:spPr bwMode="auto">
          <a:xfrm>
            <a:off x="4351338" y="2794000"/>
            <a:ext cx="42068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B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102" name="Text Box 35"/>
          <p:cNvSpPr txBox="1">
            <a:spLocks noChangeArrowheads="1"/>
          </p:cNvSpPr>
          <p:nvPr/>
        </p:nvSpPr>
        <p:spPr bwMode="auto">
          <a:xfrm>
            <a:off x="4392613" y="3294063"/>
            <a:ext cx="42068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C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103" name="Text Box 36"/>
          <p:cNvSpPr txBox="1">
            <a:spLocks noChangeArrowheads="1"/>
          </p:cNvSpPr>
          <p:nvPr/>
        </p:nvSpPr>
        <p:spPr bwMode="auto">
          <a:xfrm>
            <a:off x="5327659" y="5983288"/>
            <a:ext cx="665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36</a:t>
            </a:r>
            <a:endParaRPr lang="en-US" sz="4900">
              <a:solidFill>
                <a:schemeClr val="tx1"/>
              </a:solidFill>
            </a:endParaRPr>
          </a:p>
        </p:txBody>
      </p:sp>
      <p:sp>
        <p:nvSpPr>
          <p:cNvPr id="131104" name="Text Box 37"/>
          <p:cNvSpPr txBox="1">
            <a:spLocks noChangeArrowheads="1"/>
          </p:cNvSpPr>
          <p:nvPr/>
        </p:nvSpPr>
        <p:spPr bwMode="auto">
          <a:xfrm>
            <a:off x="6526218" y="1408118"/>
            <a:ext cx="3255962" cy="4401205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4625" indent="-174625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If the probability of wining is high enough even a risk averse person may gamble.</a:t>
            </a:r>
          </a:p>
          <a:p>
            <a:pPr marL="174625" indent="-174625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At G the expected utility of gambling is higher than a sure income at B.</a:t>
            </a:r>
          </a:p>
          <a:p>
            <a:pPr marL="174625" indent="-174625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Point G may be the result of poor judgment on the probability of winning.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The Demand for Risky Assets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>
                <a:latin typeface="Angsana New" charset="0"/>
              </a:rPr>
              <a:t>The higher the return, the greater the risk.</a:t>
            </a:r>
          </a:p>
          <a:p>
            <a:r>
              <a:rPr lang="en-US" sz="4400" dirty="0">
                <a:latin typeface="Angsana New" charset="0"/>
              </a:rPr>
              <a:t>Investors will choose lower return investments in order to reduce risk</a:t>
            </a:r>
          </a:p>
          <a:p>
            <a:r>
              <a:rPr lang="en-US" sz="4400" dirty="0">
                <a:latin typeface="Angsana New" charset="0"/>
              </a:rPr>
              <a:t>A risk-averse investor must balance risk relative to return</a:t>
            </a:r>
          </a:p>
          <a:p>
            <a:pPr lvl="1"/>
            <a:r>
              <a:rPr lang="en-US" sz="4000" dirty="0">
                <a:latin typeface="Angsana New" charset="0"/>
              </a:rPr>
              <a:t>Must study the trade-off between return and risk</a:t>
            </a:r>
          </a:p>
        </p:txBody>
      </p:sp>
      <p:sp>
        <p:nvSpPr>
          <p:cNvPr id="13312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D973A65-5C12-8741-A41C-E2103198C10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998538" y="1112854"/>
            <a:ext cx="8907462" cy="4581525"/>
          </a:xfrm>
        </p:spPr>
        <p:txBody>
          <a:bodyPr/>
          <a:lstStyle/>
          <a:p>
            <a:pPr marL="552450" indent="-552450">
              <a:lnSpc>
                <a:spcPct val="90000"/>
              </a:lnSpc>
              <a:spcBef>
                <a:spcPct val="0"/>
              </a:spcBef>
            </a:pPr>
            <a:r>
              <a:rPr lang="en-US" dirty="0">
                <a:latin typeface="Angsana New" charset="0"/>
              </a:rPr>
              <a:t>An investor is choosing between Treasury-bills – riskless and Stocks – risky </a:t>
            </a:r>
          </a:p>
          <a:p>
            <a:pPr marL="552450" indent="-552450">
              <a:lnSpc>
                <a:spcPct val="90000"/>
              </a:lnSpc>
              <a:spcBef>
                <a:spcPct val="0"/>
              </a:spcBef>
            </a:pPr>
            <a:r>
              <a:rPr lang="en-US" dirty="0">
                <a:latin typeface="Angsana New" charset="0"/>
              </a:rPr>
              <a:t>Investor can choose only T-bills, only stocks, or some combination of both</a:t>
            </a:r>
          </a:p>
          <a:p>
            <a:pPr marL="552450" indent="-552450">
              <a:lnSpc>
                <a:spcPct val="90000"/>
              </a:lnSpc>
              <a:spcBef>
                <a:spcPct val="0"/>
              </a:spcBef>
            </a:pPr>
            <a:r>
              <a:rPr lang="en-US" dirty="0" err="1">
                <a:latin typeface="Angsana New" charset="0"/>
              </a:rPr>
              <a:t>R</a:t>
            </a:r>
            <a:r>
              <a:rPr lang="en-US" baseline="-25000" dirty="0" err="1">
                <a:latin typeface="Angsana New" charset="0"/>
              </a:rPr>
              <a:t>f</a:t>
            </a:r>
            <a:r>
              <a:rPr lang="en-US" dirty="0">
                <a:latin typeface="Angsana New" charset="0"/>
              </a:rPr>
              <a:t> = risk free return on T-bill</a:t>
            </a:r>
          </a:p>
          <a:p>
            <a:pPr lvl="1">
              <a:lnSpc>
                <a:spcPct val="90000"/>
              </a:lnSpc>
              <a:spcBef>
                <a:spcPct val="0"/>
              </a:spcBef>
            </a:pPr>
            <a:r>
              <a:rPr lang="en-US" sz="4000" dirty="0">
                <a:latin typeface="Angsana New" charset="0"/>
              </a:rPr>
              <a:t>Expected return equals actual return on a riskless asset</a:t>
            </a:r>
          </a:p>
          <a:p>
            <a:pPr marL="552450" indent="-552450">
              <a:lnSpc>
                <a:spcPct val="90000"/>
              </a:lnSpc>
              <a:spcBef>
                <a:spcPct val="0"/>
              </a:spcBef>
            </a:pPr>
            <a:r>
              <a:rPr lang="en-US" dirty="0" err="1">
                <a:latin typeface="Angsana New" charset="0"/>
              </a:rPr>
              <a:t>R</a:t>
            </a:r>
            <a:r>
              <a:rPr lang="en-US" baseline="-25000" dirty="0" err="1">
                <a:latin typeface="Angsana New" charset="0"/>
              </a:rPr>
              <a:t>m</a:t>
            </a:r>
            <a:r>
              <a:rPr lang="en-US" dirty="0">
                <a:latin typeface="Angsana New" charset="0"/>
              </a:rPr>
              <a:t> = the expected return on stocks</a:t>
            </a:r>
          </a:p>
          <a:p>
            <a:pPr marL="552450" indent="-552450">
              <a:lnSpc>
                <a:spcPct val="90000"/>
              </a:lnSpc>
              <a:spcBef>
                <a:spcPct val="0"/>
              </a:spcBef>
            </a:pPr>
            <a:r>
              <a:rPr lang="en-US" dirty="0">
                <a:latin typeface="Angsana New" charset="0"/>
              </a:rPr>
              <a:t>Assume </a:t>
            </a:r>
            <a:r>
              <a:rPr lang="en-US" dirty="0" err="1">
                <a:latin typeface="Angsana New" charset="0"/>
              </a:rPr>
              <a:t>R</a:t>
            </a:r>
            <a:r>
              <a:rPr lang="en-US" baseline="-25000" dirty="0" err="1">
                <a:latin typeface="Angsana New" charset="0"/>
              </a:rPr>
              <a:t>m</a:t>
            </a:r>
            <a:r>
              <a:rPr lang="en-US" dirty="0">
                <a:latin typeface="Angsana New" charset="0"/>
              </a:rPr>
              <a:t> &gt; </a:t>
            </a:r>
            <a:r>
              <a:rPr lang="en-US" dirty="0" err="1">
                <a:latin typeface="Angsana New" charset="0"/>
              </a:rPr>
              <a:t>R</a:t>
            </a:r>
            <a:r>
              <a:rPr lang="en-US" baseline="-25000" dirty="0" err="1">
                <a:latin typeface="Angsana New" charset="0"/>
              </a:rPr>
              <a:t>f</a:t>
            </a:r>
            <a:r>
              <a:rPr lang="en-US" dirty="0">
                <a:latin typeface="Angsana New" charset="0"/>
              </a:rPr>
              <a:t> or no risk averse investor would buy the stocks</a:t>
            </a:r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82F85E6-6D4D-2842-A8B2-F97901E6E54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build="p" bldLvl="2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idx="1"/>
          </p:nvPr>
        </p:nvSpPr>
        <p:spPr>
          <a:xfrm>
            <a:off x="998542" y="1360504"/>
            <a:ext cx="8408987" cy="3468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400" dirty="0">
                <a:latin typeface="Angsana New" charset="0"/>
              </a:rPr>
              <a:t>How do we determine the allocation of funds between the two choices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en-US" sz="4000" i="1" dirty="0" err="1">
                <a:latin typeface="Angsana New" charset="0"/>
              </a:rPr>
              <a:t>b</a:t>
            </a:r>
            <a:r>
              <a:rPr lang="en-US" sz="4000" dirty="0">
                <a:latin typeface="Angsana New" charset="0"/>
              </a:rPr>
              <a:t> = fraction of funds placed in stocks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en-US" sz="4000" i="1" dirty="0">
                <a:latin typeface="Angsana New" charset="0"/>
              </a:rPr>
              <a:t>(1-b)</a:t>
            </a:r>
            <a:r>
              <a:rPr lang="en-US" sz="4000" dirty="0">
                <a:latin typeface="Angsana New" charset="0"/>
              </a:rPr>
              <a:t> = fraction of funds placed in T-bills</a:t>
            </a:r>
          </a:p>
          <a:p>
            <a:pPr>
              <a:lnSpc>
                <a:spcPct val="90000"/>
              </a:lnSpc>
            </a:pPr>
            <a:r>
              <a:rPr lang="en-US" sz="4400" dirty="0">
                <a:latin typeface="Angsana New" charset="0"/>
              </a:rPr>
              <a:t>Expected return on portfolio is weighted average of expected return on the two assets</a:t>
            </a:r>
          </a:p>
        </p:txBody>
      </p:sp>
      <p:sp>
        <p:nvSpPr>
          <p:cNvPr id="13722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A1CDAC9-AAE4-D040-9630-DAB593CE5D6F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141316" name="Object 2"/>
          <p:cNvGraphicFramePr>
            <a:graphicFrameLocks noChangeAspect="1"/>
          </p:cNvGraphicFramePr>
          <p:nvPr/>
        </p:nvGraphicFramePr>
        <p:xfrm>
          <a:off x="3708399" y="5718175"/>
          <a:ext cx="4711701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69720" imgH="241200" progId="Equation.DSMT4">
                  <p:embed/>
                </p:oleObj>
              </mc:Choice>
              <mc:Fallback>
                <p:oleObj name="Equation" r:id="rId3" imgW="1269720" imgH="2412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399" y="5718175"/>
                        <a:ext cx="4711701" cy="825500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idx="1"/>
          </p:nvPr>
        </p:nvSpPr>
        <p:spPr>
          <a:xfrm>
            <a:off x="998542" y="1360488"/>
            <a:ext cx="8408987" cy="1096962"/>
          </a:xfrm>
        </p:spPr>
        <p:txBody>
          <a:bodyPr/>
          <a:lstStyle/>
          <a:p>
            <a:r>
              <a:rPr lang="en-US" sz="4400" dirty="0">
                <a:latin typeface="Angsana New" charset="0"/>
              </a:rPr>
              <a:t>Assume, </a:t>
            </a:r>
            <a:r>
              <a:rPr lang="en-US" sz="4400" dirty="0" err="1">
                <a:latin typeface="Angsana New" charset="0"/>
              </a:rPr>
              <a:t>R</a:t>
            </a:r>
            <a:r>
              <a:rPr lang="en-US" sz="4400" baseline="-25000" dirty="0" err="1">
                <a:latin typeface="Angsana New" charset="0"/>
              </a:rPr>
              <a:t>m</a:t>
            </a:r>
            <a:r>
              <a:rPr lang="en-US" sz="4400" dirty="0">
                <a:latin typeface="Angsana New" charset="0"/>
              </a:rPr>
              <a:t> = 12%, </a:t>
            </a:r>
            <a:r>
              <a:rPr lang="en-US" sz="4400" dirty="0" err="1">
                <a:latin typeface="Angsana New" charset="0"/>
              </a:rPr>
              <a:t>R</a:t>
            </a:r>
            <a:r>
              <a:rPr lang="en-US" sz="4400" baseline="-25000" dirty="0" err="1">
                <a:latin typeface="Angsana New" charset="0"/>
              </a:rPr>
              <a:t>f</a:t>
            </a:r>
            <a:r>
              <a:rPr lang="en-US" sz="4400" dirty="0">
                <a:latin typeface="Angsana New" charset="0"/>
              </a:rPr>
              <a:t> = 4%, and </a:t>
            </a:r>
            <a:r>
              <a:rPr lang="en-US" sz="4400" dirty="0" err="1">
                <a:latin typeface="Angsana New" charset="0"/>
              </a:rPr>
              <a:t>b</a:t>
            </a:r>
            <a:r>
              <a:rPr lang="en-US" sz="4400" dirty="0">
                <a:latin typeface="Angsana New" charset="0"/>
              </a:rPr>
              <a:t> = 1/2</a:t>
            </a:r>
          </a:p>
        </p:txBody>
      </p:sp>
      <p:sp>
        <p:nvSpPr>
          <p:cNvPr id="13926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9FC9C30-8A08-2543-AEC1-D9CC8A1135DF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143364" name="Object 2"/>
          <p:cNvGraphicFramePr>
            <a:graphicFrameLocks noChangeAspect="1"/>
          </p:cNvGraphicFramePr>
          <p:nvPr/>
        </p:nvGraphicFramePr>
        <p:xfrm>
          <a:off x="1574800" y="2895600"/>
          <a:ext cx="7724776" cy="248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006280" imgH="698400" progId="Equation.DSMT4">
                  <p:embed/>
                </p:oleObj>
              </mc:Choice>
              <mc:Fallback>
                <p:oleObj name="Equation" r:id="rId3" imgW="2006280" imgH="6984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4800" y="2895600"/>
                        <a:ext cx="7724776" cy="2481263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>
          <a:xfrm>
            <a:off x="998542" y="1360488"/>
            <a:ext cx="8408987" cy="3579812"/>
          </a:xfrm>
        </p:spPr>
        <p:txBody>
          <a:bodyPr/>
          <a:lstStyle/>
          <a:p>
            <a:r>
              <a:rPr lang="en-US" sz="4800" dirty="0">
                <a:latin typeface="Angsana New" charset="0"/>
              </a:rPr>
              <a:t>How risky is the portfolio?</a:t>
            </a:r>
          </a:p>
          <a:p>
            <a:pPr lvl="1"/>
            <a:r>
              <a:rPr lang="en-US" sz="4400" dirty="0">
                <a:latin typeface="Angsana New" charset="0"/>
              </a:rPr>
              <a:t>As stated before, one measure of risk is standard deviation</a:t>
            </a:r>
          </a:p>
          <a:p>
            <a:pPr lvl="1"/>
            <a:r>
              <a:rPr lang="en-US" sz="4400" dirty="0">
                <a:latin typeface="Angsana New" charset="0"/>
              </a:rPr>
              <a:t>Standard deviation of the risky asset, </a:t>
            </a:r>
            <a:r>
              <a:rPr lang="en-US" sz="4400" dirty="0" err="1">
                <a:latin typeface="Angsana New" charset="0"/>
                <a:sym typeface="Symbol" charset="2"/>
              </a:rPr>
              <a:t></a:t>
            </a:r>
            <a:r>
              <a:rPr lang="en-US" sz="4400" i="1" baseline="-25000" dirty="0" err="1">
                <a:latin typeface="Angsana New" charset="0"/>
                <a:sym typeface="Symbol" charset="2"/>
              </a:rPr>
              <a:t>m</a:t>
            </a:r>
            <a:endParaRPr lang="en-US" sz="4400" i="1" baseline="-25000" dirty="0">
              <a:latin typeface="Angsana New" charset="0"/>
            </a:endParaRPr>
          </a:p>
          <a:p>
            <a:pPr lvl="1"/>
            <a:r>
              <a:rPr lang="en-US" sz="4400" dirty="0">
                <a:latin typeface="Angsana New" charset="0"/>
              </a:rPr>
              <a:t>Standard deviation of risky portfolio, </a:t>
            </a:r>
            <a:r>
              <a:rPr lang="en-US" sz="4400" dirty="0" err="1">
                <a:latin typeface="Angsana New" charset="0"/>
                <a:sym typeface="Symbol" charset="2"/>
              </a:rPr>
              <a:t></a:t>
            </a:r>
            <a:r>
              <a:rPr lang="en-US" sz="4400" i="1" baseline="-25000" dirty="0" err="1">
                <a:latin typeface="Angsana New" charset="0"/>
                <a:sym typeface="Symbol" charset="2"/>
              </a:rPr>
              <a:t>p</a:t>
            </a:r>
            <a:endParaRPr lang="en-US" sz="4400" dirty="0">
              <a:latin typeface="Angsana New" charset="0"/>
              <a:sym typeface="Symbol" charset="2"/>
            </a:endParaRPr>
          </a:p>
          <a:p>
            <a:pPr lvl="1"/>
            <a:r>
              <a:rPr lang="en-US" sz="4400" dirty="0">
                <a:latin typeface="Angsana New" charset="0"/>
                <a:sym typeface="Symbol" charset="2"/>
              </a:rPr>
              <a:t>Can show that:</a:t>
            </a:r>
            <a:endParaRPr lang="en-US" sz="6000" i="1" baseline="-25000" dirty="0">
              <a:latin typeface="Angsana New" charset="0"/>
              <a:sym typeface="Symbol" charset="2"/>
            </a:endParaRPr>
          </a:p>
        </p:txBody>
      </p:sp>
      <p:sp>
        <p:nvSpPr>
          <p:cNvPr id="14131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39686B7-2855-B948-839F-7980B6DD2789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145412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787900" y="5708650"/>
          <a:ext cx="2441576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22080" imgH="241200" progId="Equation.DSMT4">
                  <p:embed/>
                </p:oleObj>
              </mc:Choice>
              <mc:Fallback>
                <p:oleObj name="Equation" r:id="rId3" imgW="622080" imgH="2412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5708650"/>
                        <a:ext cx="2441576" cy="723900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idx="1"/>
          </p:nvPr>
        </p:nvSpPr>
        <p:spPr>
          <a:xfrm>
            <a:off x="919287" y="928710"/>
            <a:ext cx="8429625" cy="2568575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dirty="0">
                <a:latin typeface="Angsana New" charset="0"/>
              </a:rPr>
              <a:t>We still need to figure out how the allocation between the investment choices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dirty="0">
                <a:latin typeface="Angsana New" charset="0"/>
              </a:rPr>
              <a:t>A type of budget line can be constructed describing the trade-off between risk and expected return</a:t>
            </a:r>
          </a:p>
        </p:txBody>
      </p:sp>
      <p:sp>
        <p:nvSpPr>
          <p:cNvPr id="14336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055E9AC-9150-734E-9467-A07A7AEBDE1F}" type="slidenum">
              <a:rPr lang="en-US" smtClean="0"/>
              <a:pPr/>
              <a:t>16</a:t>
            </a:fld>
            <a:endParaRPr lang="en-US"/>
          </a:p>
        </p:txBody>
      </p:sp>
      <p:graphicFrame>
        <p:nvGraphicFramePr>
          <p:cNvPr id="147460" name="Object 2"/>
          <p:cNvGraphicFramePr>
            <a:graphicFrameLocks/>
          </p:cNvGraphicFramePr>
          <p:nvPr/>
        </p:nvGraphicFramePr>
        <p:xfrm>
          <a:off x="3195761" y="3527447"/>
          <a:ext cx="4684713" cy="179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73120" imgH="711000" progId="Equation.DSMT4">
                  <p:embed/>
                </p:oleObj>
              </mc:Choice>
              <mc:Fallback>
                <p:oleObj name="Equation" r:id="rId3" imgW="1473120" imgH="7110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761" y="3527447"/>
                        <a:ext cx="4684713" cy="1793875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39928" y="5229231"/>
            <a:ext cx="8408987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105000"/>
              </a:lnSpc>
              <a:spcBef>
                <a:spcPct val="25000"/>
              </a:spcBef>
              <a:buSzPct val="50000"/>
              <a:buFont typeface="Wingdings" charset="2"/>
              <a:buChar char="l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</a:rPr>
              <a:t>Expected return on the portfolio, </a:t>
            </a:r>
            <a:r>
              <a:rPr lang="en-US" sz="4000" b="0" i="1" dirty="0" err="1">
                <a:solidFill>
                  <a:schemeClr val="tx1"/>
                </a:solidFill>
                <a:latin typeface="Angsana New" charset="0"/>
              </a:rPr>
              <a:t>R</a:t>
            </a:r>
            <a:r>
              <a:rPr lang="en-US" sz="4000" b="0" i="1" baseline="-25000" dirty="0" err="1">
                <a:solidFill>
                  <a:schemeClr val="tx1"/>
                </a:solidFill>
                <a:latin typeface="Angsana New" charset="0"/>
              </a:rPr>
              <a:t>p</a:t>
            </a:r>
            <a:r>
              <a:rPr lang="en-US" sz="4000" b="0" i="1" dirty="0">
                <a:solidFill>
                  <a:schemeClr val="tx1"/>
                </a:solidFill>
                <a:latin typeface="Angsana New" charset="0"/>
              </a:rPr>
              <a:t> 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</a:rPr>
              <a:t>increases as the standard deviation, </a:t>
            </a:r>
            <a:r>
              <a:rPr lang="en-US" sz="4000" b="0" dirty="0" err="1">
                <a:solidFill>
                  <a:schemeClr val="tx1"/>
                </a:solidFill>
                <a:latin typeface="Angsana New" charset="0"/>
                <a:sym typeface="Symbol" charset="2"/>
              </a:rPr>
              <a:t></a:t>
            </a:r>
            <a:r>
              <a:rPr lang="en-US" sz="4000" b="0" baseline="-25000" dirty="0" err="1">
                <a:solidFill>
                  <a:schemeClr val="tx1"/>
                </a:solidFill>
                <a:latin typeface="Angsana New" charset="0"/>
                <a:sym typeface="Symbol" charset="2"/>
              </a:rPr>
              <a:t>p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</a:rPr>
              <a:t> of that return increases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 build="p" bldLvl="2" autoUpdateAnimBg="0"/>
      <p:bldP spid="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</a:rPr>
              <a:t>Trade-offs:  Risk and Returns: Example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>
          <a:xfrm>
            <a:off x="998542" y="1360504"/>
            <a:ext cx="8408987" cy="2624137"/>
          </a:xfrm>
        </p:spPr>
        <p:txBody>
          <a:bodyPr/>
          <a:lstStyle/>
          <a:p>
            <a:r>
              <a:rPr lang="en-US" sz="4800" dirty="0">
                <a:latin typeface="Angsana New" charset="0"/>
              </a:rPr>
              <a:t>The slope of the line is called the </a:t>
            </a:r>
            <a:r>
              <a:rPr lang="en-US" sz="4800" dirty="0">
                <a:solidFill>
                  <a:srgbClr val="008000"/>
                </a:solidFill>
                <a:latin typeface="Angsana New" charset="0"/>
              </a:rPr>
              <a:t>price of risk</a:t>
            </a:r>
          </a:p>
          <a:p>
            <a:pPr lvl="1"/>
            <a:r>
              <a:rPr lang="en-US" sz="4400" dirty="0">
                <a:latin typeface="Angsana New" charset="0"/>
              </a:rPr>
              <a:t>Tells how much extra risk an investor must incur to enjoy a higher expected return</a:t>
            </a:r>
          </a:p>
        </p:txBody>
      </p:sp>
      <p:sp>
        <p:nvSpPr>
          <p:cNvPr id="14541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CAABF95-A3A6-4C40-8013-A0B18F40C154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150532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2552700" y="4124325"/>
          <a:ext cx="5245100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511280" imgH="215640" progId="Equation.DSMT4">
                  <p:embed/>
                </p:oleObj>
              </mc:Choice>
              <mc:Fallback>
                <p:oleObj name="Equation" r:id="rId3" imgW="1511280" imgH="21564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700" y="4124325"/>
                        <a:ext cx="5245100" cy="750888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build="p" bldLvl="2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Choosing Between Risk &amp; Return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latin typeface="Angsana New" charset="0"/>
              </a:rPr>
              <a:t>If all funds are invested in T-bills (</a:t>
            </a:r>
            <a:r>
              <a:rPr lang="en-US" i="1">
                <a:latin typeface="Angsana New" charset="0"/>
              </a:rPr>
              <a:t>b</a:t>
            </a:r>
            <a:r>
              <a:rPr lang="en-US">
                <a:latin typeface="Angsana New" charset="0"/>
              </a:rPr>
              <a:t>=0), expected return is R</a:t>
            </a:r>
            <a:r>
              <a:rPr lang="en-US" baseline="-25000">
                <a:latin typeface="Angsana New" charset="0"/>
              </a:rPr>
              <a:t>f</a:t>
            </a:r>
          </a:p>
          <a:p>
            <a:pPr>
              <a:lnSpc>
                <a:spcPct val="90000"/>
              </a:lnSpc>
            </a:pPr>
            <a:r>
              <a:rPr lang="en-US">
                <a:latin typeface="Angsana New" charset="0"/>
              </a:rPr>
              <a:t>If all funds are invested in stocks (b=1), expected return is R</a:t>
            </a:r>
            <a:r>
              <a:rPr lang="en-US" baseline="-25000">
                <a:latin typeface="Angsana New" charset="0"/>
              </a:rPr>
              <a:t>m</a:t>
            </a:r>
            <a:r>
              <a:rPr lang="en-US">
                <a:latin typeface="Angsana New" charset="0"/>
              </a:rPr>
              <a:t> but with standard deviation of </a:t>
            </a:r>
            <a:r>
              <a:rPr lang="en-US">
                <a:latin typeface="Angsana New" charset="0"/>
                <a:sym typeface="Symbol" charset="2"/>
              </a:rPr>
              <a:t></a:t>
            </a:r>
            <a:r>
              <a:rPr lang="en-US" baseline="-25000">
                <a:latin typeface="Angsana New" charset="0"/>
              </a:rPr>
              <a:t>m</a:t>
            </a:r>
          </a:p>
          <a:p>
            <a:pPr>
              <a:lnSpc>
                <a:spcPct val="90000"/>
              </a:lnSpc>
            </a:pPr>
            <a:r>
              <a:rPr lang="en-US">
                <a:latin typeface="Angsana New" charset="0"/>
              </a:rPr>
              <a:t>Funds may be invested between the assets with expected return between R</a:t>
            </a:r>
            <a:r>
              <a:rPr lang="en-US" baseline="-25000">
                <a:latin typeface="Angsana New" charset="0"/>
              </a:rPr>
              <a:t>f</a:t>
            </a:r>
            <a:r>
              <a:rPr lang="en-US">
                <a:latin typeface="Angsana New" charset="0"/>
              </a:rPr>
              <a:t> and R</a:t>
            </a:r>
            <a:r>
              <a:rPr lang="en-US" baseline="-25000">
                <a:latin typeface="Angsana New" charset="0"/>
              </a:rPr>
              <a:t>m</a:t>
            </a:r>
            <a:r>
              <a:rPr lang="en-US">
                <a:latin typeface="Angsana New" charset="0"/>
              </a:rPr>
              <a:t>, with standard deviation between </a:t>
            </a:r>
            <a:r>
              <a:rPr lang="en-US">
                <a:latin typeface="Angsana New" charset="0"/>
                <a:sym typeface="Symbol" charset="2"/>
              </a:rPr>
              <a:t></a:t>
            </a:r>
            <a:r>
              <a:rPr lang="en-US" baseline="-25000">
                <a:latin typeface="Angsana New" charset="0"/>
              </a:rPr>
              <a:t>m</a:t>
            </a:r>
            <a:r>
              <a:rPr lang="en-US">
                <a:latin typeface="Angsana New" charset="0"/>
              </a:rPr>
              <a:t> and 0</a:t>
            </a:r>
          </a:p>
        </p:txBody>
      </p:sp>
      <p:sp>
        <p:nvSpPr>
          <p:cNvPr id="14746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AF312FD-972C-2640-8CE5-6798ACF52A28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Choosing Between Risk &amp; Return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>
          <a:xfrm>
            <a:off x="742950" y="1371600"/>
            <a:ext cx="8830896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400" dirty="0">
                <a:latin typeface="Angsana New" charset="0"/>
              </a:rPr>
              <a:t>We can draw indifference curves showing combinations of risk and return that leave an investor equally satisfied</a:t>
            </a:r>
          </a:p>
          <a:p>
            <a:pPr>
              <a:lnSpc>
                <a:spcPct val="90000"/>
              </a:lnSpc>
            </a:pPr>
            <a:r>
              <a:rPr lang="en-US" sz="4400" dirty="0">
                <a:latin typeface="Angsana New" charset="0"/>
              </a:rPr>
              <a:t>Comparing the pay-offs and risk between the two investment choices and the preferences of the investor, the optimal portfolio choice can be determined</a:t>
            </a:r>
          </a:p>
          <a:p>
            <a:pPr>
              <a:lnSpc>
                <a:spcPct val="90000"/>
              </a:lnSpc>
            </a:pPr>
            <a:r>
              <a:rPr lang="en-US" sz="4400" dirty="0">
                <a:latin typeface="Angsana New" charset="0"/>
              </a:rPr>
              <a:t>Investor wants to maximize utility within the “affordable” options</a:t>
            </a:r>
          </a:p>
        </p:txBody>
      </p:sp>
      <p:sp>
        <p:nvSpPr>
          <p:cNvPr id="14848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D96508B-CE40-8549-B485-AB9E9BB393A5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Choosing Between Risk &amp; Return</a:t>
            </a:r>
          </a:p>
        </p:txBody>
      </p:sp>
      <p:sp>
        <p:nvSpPr>
          <p:cNvPr id="149520" name="Slide Number Placeholder 3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A7C5D7-07F3-B843-94F5-BD40A78263F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149510" name="Line 3"/>
          <p:cNvSpPr>
            <a:spLocks noChangeShapeType="1"/>
          </p:cNvSpPr>
          <p:nvPr/>
        </p:nvSpPr>
        <p:spPr bwMode="auto">
          <a:xfrm>
            <a:off x="2497138" y="1854200"/>
            <a:ext cx="0" cy="4076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9511" name="Line 4"/>
          <p:cNvSpPr>
            <a:spLocks noChangeShapeType="1"/>
          </p:cNvSpPr>
          <p:nvPr/>
        </p:nvSpPr>
        <p:spPr bwMode="auto">
          <a:xfrm>
            <a:off x="2517781" y="5930900"/>
            <a:ext cx="51323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9512" name="Rectangle 6"/>
          <p:cNvSpPr>
            <a:spLocks noChangeArrowheads="1"/>
          </p:cNvSpPr>
          <p:nvPr/>
        </p:nvSpPr>
        <p:spPr bwMode="auto">
          <a:xfrm>
            <a:off x="1236257" y="1704977"/>
            <a:ext cx="1251358" cy="6437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Arial" charset="0"/>
              </a:rPr>
              <a:t>Expected</a:t>
            </a:r>
          </a:p>
          <a:p>
            <a:pPr algn="r"/>
            <a:r>
              <a:rPr lang="en-US" sz="1800">
                <a:solidFill>
                  <a:schemeClr val="tx1"/>
                </a:solidFill>
                <a:latin typeface="Arial" charset="0"/>
              </a:rPr>
              <a:t>Return,</a:t>
            </a:r>
            <a:r>
              <a:rPr lang="en-US" sz="1800" i="1">
                <a:solidFill>
                  <a:schemeClr val="tx1"/>
                </a:solidFill>
                <a:latin typeface="Arial" charset="0"/>
              </a:rPr>
              <a:t>R</a:t>
            </a:r>
            <a:r>
              <a:rPr lang="en-US" sz="1800" i="1" baseline="-25000">
                <a:solidFill>
                  <a:schemeClr val="tx1"/>
                </a:solidFill>
                <a:latin typeface="Arial" charset="0"/>
              </a:rPr>
              <a:t>p</a:t>
            </a:r>
            <a:endParaRPr lang="en-US" sz="1800" baseline="-25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4631" name="Rectangle 7"/>
          <p:cNvSpPr>
            <a:spLocks noChangeArrowheads="1"/>
          </p:cNvSpPr>
          <p:nvPr/>
        </p:nvSpPr>
        <p:spPr bwMode="auto">
          <a:xfrm>
            <a:off x="3375025" y="1334365"/>
            <a:ext cx="5691188" cy="643766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i="1">
                <a:solidFill>
                  <a:schemeClr val="tx1"/>
                </a:solidFill>
                <a:latin typeface="Arial" charset="0"/>
              </a:rPr>
              <a:t>U</a:t>
            </a:r>
            <a:r>
              <a:rPr lang="en-US" sz="1800" i="1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sz="1800" i="1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1800">
                <a:solidFill>
                  <a:schemeClr val="tx1"/>
                </a:solidFill>
                <a:latin typeface="Arial" charset="0"/>
              </a:rPr>
              <a:t>is the optimal choice since it  gives the highest return for a given risk and is still affordable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70091" y="2963866"/>
            <a:ext cx="6887974" cy="2253991"/>
            <a:chOff x="1156" y="2147"/>
            <a:chExt cx="3914" cy="1375"/>
          </a:xfrm>
        </p:grpSpPr>
        <p:sp>
          <p:nvSpPr>
            <p:cNvPr id="149534" name="Rectangle 9"/>
            <p:cNvSpPr>
              <a:spLocks noChangeArrowheads="1"/>
            </p:cNvSpPr>
            <p:nvPr/>
          </p:nvSpPr>
          <p:spPr bwMode="auto">
            <a:xfrm>
              <a:off x="1156" y="3279"/>
              <a:ext cx="268" cy="24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 dirty="0" err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-25000" dirty="0" err="1">
                  <a:solidFill>
                    <a:schemeClr val="tx1"/>
                  </a:solidFill>
                  <a:latin typeface="Arial" charset="0"/>
                </a:rPr>
                <a:t>f</a:t>
              </a:r>
              <a:endParaRPr lang="en-US" sz="2000" i="1" baseline="-25000" dirty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49535" name="Line 10"/>
            <p:cNvSpPr>
              <a:spLocks noChangeShapeType="1"/>
            </p:cNvSpPr>
            <p:nvPr/>
          </p:nvSpPr>
          <p:spPr bwMode="auto">
            <a:xfrm flipV="1">
              <a:off x="1455" y="2322"/>
              <a:ext cx="2805" cy="1126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536" name="Rectangle 11"/>
            <p:cNvSpPr>
              <a:spLocks noChangeArrowheads="1"/>
            </p:cNvSpPr>
            <p:nvPr/>
          </p:nvSpPr>
          <p:spPr bwMode="auto">
            <a:xfrm>
              <a:off x="4208" y="2147"/>
              <a:ext cx="862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 dirty="0">
                  <a:solidFill>
                    <a:schemeClr val="tx1"/>
                  </a:solidFill>
                  <a:latin typeface="Arial" charset="0"/>
                </a:rPr>
                <a:t>Budget Line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876434" y="3538554"/>
            <a:ext cx="4683125" cy="3043237"/>
            <a:chOff x="1091" y="2229"/>
            <a:chExt cx="2723" cy="1917"/>
          </a:xfrm>
        </p:grpSpPr>
        <p:graphicFrame>
          <p:nvGraphicFramePr>
            <p:cNvPr id="149508" name="Object 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01" y="3646"/>
            <a:ext cx="313" cy="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647640" imgH="680760" progId="Equation.3">
                    <p:embed/>
                  </p:oleObj>
                </mc:Choice>
                <mc:Fallback>
                  <p:oleObj name="Equation" r:id="rId3" imgW="647640" imgH="680760" progId="Equation.3">
                    <p:embed/>
                    <p:pic>
                      <p:nvPicPr>
                        <p:cNvPr id="0" name="Picture 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1" y="3646"/>
                          <a:ext cx="313" cy="5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9531" name="Rectangle 14"/>
            <p:cNvSpPr>
              <a:spLocks noChangeArrowheads="1"/>
            </p:cNvSpPr>
            <p:nvPr/>
          </p:nvSpPr>
          <p:spPr bwMode="auto">
            <a:xfrm>
              <a:off x="1091" y="2229"/>
              <a:ext cx="32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-25000">
                  <a:solidFill>
                    <a:schemeClr val="tx1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149532" name="Line 15"/>
            <p:cNvSpPr>
              <a:spLocks noChangeShapeType="1"/>
            </p:cNvSpPr>
            <p:nvPr/>
          </p:nvSpPr>
          <p:spPr bwMode="auto">
            <a:xfrm flipH="1">
              <a:off x="1444" y="2340"/>
              <a:ext cx="21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533" name="Line 16"/>
            <p:cNvSpPr>
              <a:spLocks noChangeShapeType="1"/>
            </p:cNvSpPr>
            <p:nvPr/>
          </p:nvSpPr>
          <p:spPr bwMode="auto">
            <a:xfrm flipH="1" flipV="1">
              <a:off x="3624" y="2328"/>
              <a:ext cx="12" cy="140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2544767" y="2696479"/>
            <a:ext cx="3911199" cy="1957085"/>
            <a:chOff x="0" y="322"/>
            <a:chExt cx="2274" cy="433"/>
          </a:xfrm>
        </p:grpSpPr>
        <p:sp>
          <p:nvSpPr>
            <p:cNvPr id="149529" name="Freeform 24"/>
            <p:cNvSpPr>
              <a:spLocks/>
            </p:cNvSpPr>
            <p:nvPr/>
          </p:nvSpPr>
          <p:spPr bwMode="auto">
            <a:xfrm>
              <a:off x="0" y="416"/>
              <a:ext cx="2004" cy="339"/>
            </a:xfrm>
            <a:custGeom>
              <a:avLst/>
              <a:gdLst>
                <a:gd name="T0" fmla="*/ 0 w 2100"/>
                <a:gd name="T1" fmla="*/ 864 h 948"/>
                <a:gd name="T2" fmla="*/ 1093 w 2100"/>
                <a:gd name="T3" fmla="*/ 656 h 948"/>
                <a:gd name="T4" fmla="*/ 1912 w 2100"/>
                <a:gd name="T5" fmla="*/ 0 h 948"/>
                <a:gd name="T6" fmla="*/ 0 60000 65536"/>
                <a:gd name="T7" fmla="*/ 0 60000 65536"/>
                <a:gd name="T8" fmla="*/ 0 60000 65536"/>
                <a:gd name="T9" fmla="*/ 0 w 2100"/>
                <a:gd name="T10" fmla="*/ 0 h 948"/>
                <a:gd name="T11" fmla="*/ 2100 w 2100"/>
                <a:gd name="T12" fmla="*/ 948 h 9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00" h="948">
                  <a:moveTo>
                    <a:pt x="0" y="948"/>
                  </a:moveTo>
                  <a:cubicBezTo>
                    <a:pt x="425" y="913"/>
                    <a:pt x="850" y="878"/>
                    <a:pt x="1200" y="720"/>
                  </a:cubicBezTo>
                  <a:cubicBezTo>
                    <a:pt x="1550" y="562"/>
                    <a:pt x="1825" y="281"/>
                    <a:pt x="2100" y="0"/>
                  </a:cubicBezTo>
                </a:path>
              </a:pathLst>
            </a:custGeom>
            <a:noFill/>
            <a:ln w="57150">
              <a:solidFill>
                <a:srgbClr val="FF66FF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149530" name="Rectangle 25"/>
            <p:cNvSpPr>
              <a:spLocks noChangeArrowheads="1"/>
            </p:cNvSpPr>
            <p:nvPr/>
          </p:nvSpPr>
          <p:spPr bwMode="auto">
            <a:xfrm>
              <a:off x="1978" y="322"/>
              <a:ext cx="296" cy="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 dirty="0">
                  <a:solidFill>
                    <a:schemeClr val="tx1"/>
                  </a:solidFill>
                  <a:latin typeface="Arial" charset="0"/>
                </a:rPr>
                <a:t>U</a:t>
              </a:r>
              <a:r>
                <a:rPr lang="en-US" sz="2000" i="1" baseline="-25000" dirty="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</p:grp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2500321" y="3105861"/>
            <a:ext cx="4069823" cy="1919282"/>
            <a:chOff x="0" y="483"/>
            <a:chExt cx="2366" cy="433"/>
          </a:xfrm>
        </p:grpSpPr>
        <p:sp>
          <p:nvSpPr>
            <p:cNvPr id="149527" name="Rectangle 27"/>
            <p:cNvSpPr>
              <a:spLocks noChangeArrowheads="1"/>
            </p:cNvSpPr>
            <p:nvPr/>
          </p:nvSpPr>
          <p:spPr bwMode="auto">
            <a:xfrm>
              <a:off x="2070" y="483"/>
              <a:ext cx="296" cy="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 dirty="0">
                  <a:solidFill>
                    <a:schemeClr val="tx1"/>
                  </a:solidFill>
                  <a:latin typeface="Arial" charset="0"/>
                </a:rPr>
                <a:t>U</a:t>
              </a:r>
              <a:r>
                <a:rPr lang="en-US" sz="2000" i="1" baseline="-25000" dirty="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149528" name="Freeform 28"/>
            <p:cNvSpPr>
              <a:spLocks/>
            </p:cNvSpPr>
            <p:nvPr/>
          </p:nvSpPr>
          <p:spPr bwMode="auto">
            <a:xfrm>
              <a:off x="0" y="577"/>
              <a:ext cx="2136" cy="339"/>
            </a:xfrm>
            <a:custGeom>
              <a:avLst/>
              <a:gdLst>
                <a:gd name="T0" fmla="*/ 0 w 2100"/>
                <a:gd name="T1" fmla="*/ 854 h 948"/>
                <a:gd name="T2" fmla="*/ 1242 w 2100"/>
                <a:gd name="T3" fmla="*/ 649 h 948"/>
                <a:gd name="T4" fmla="*/ 2173 w 2100"/>
                <a:gd name="T5" fmla="*/ 0 h 948"/>
                <a:gd name="T6" fmla="*/ 0 60000 65536"/>
                <a:gd name="T7" fmla="*/ 0 60000 65536"/>
                <a:gd name="T8" fmla="*/ 0 60000 65536"/>
                <a:gd name="T9" fmla="*/ 0 w 2100"/>
                <a:gd name="T10" fmla="*/ 0 h 948"/>
                <a:gd name="T11" fmla="*/ 2100 w 2100"/>
                <a:gd name="T12" fmla="*/ 948 h 9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00" h="948">
                  <a:moveTo>
                    <a:pt x="0" y="948"/>
                  </a:moveTo>
                  <a:cubicBezTo>
                    <a:pt x="425" y="913"/>
                    <a:pt x="850" y="878"/>
                    <a:pt x="1200" y="720"/>
                  </a:cubicBezTo>
                  <a:cubicBezTo>
                    <a:pt x="1550" y="562"/>
                    <a:pt x="1825" y="281"/>
                    <a:pt x="2100" y="0"/>
                  </a:cubicBezTo>
                </a:path>
              </a:pathLst>
            </a:cu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2533657" y="2108284"/>
            <a:ext cx="3746100" cy="1953038"/>
            <a:chOff x="309" y="385"/>
            <a:chExt cx="2178" cy="390"/>
          </a:xfrm>
        </p:grpSpPr>
        <p:sp>
          <p:nvSpPr>
            <p:cNvPr id="149525" name="Rectangle 30"/>
            <p:cNvSpPr>
              <a:spLocks noChangeArrowheads="1"/>
            </p:cNvSpPr>
            <p:nvPr/>
          </p:nvSpPr>
          <p:spPr bwMode="auto">
            <a:xfrm>
              <a:off x="2191" y="385"/>
              <a:ext cx="296" cy="7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 dirty="0">
                  <a:solidFill>
                    <a:schemeClr val="tx1"/>
                  </a:solidFill>
                  <a:latin typeface="Arial" charset="0"/>
                </a:rPr>
                <a:t>U</a:t>
              </a:r>
              <a:r>
                <a:rPr lang="en-US" sz="2000" i="1" baseline="-25000" dirty="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49526" name="Freeform 31"/>
            <p:cNvSpPr>
              <a:spLocks/>
            </p:cNvSpPr>
            <p:nvPr/>
          </p:nvSpPr>
          <p:spPr bwMode="auto">
            <a:xfrm>
              <a:off x="309" y="436"/>
              <a:ext cx="1872" cy="339"/>
            </a:xfrm>
            <a:custGeom>
              <a:avLst/>
              <a:gdLst>
                <a:gd name="T0" fmla="*/ 0 w 2100"/>
                <a:gd name="T1" fmla="*/ 809 h 948"/>
                <a:gd name="T2" fmla="*/ 954 w 2100"/>
                <a:gd name="T3" fmla="*/ 614 h 948"/>
                <a:gd name="T4" fmla="*/ 1669 w 2100"/>
                <a:gd name="T5" fmla="*/ 0 h 948"/>
                <a:gd name="T6" fmla="*/ 0 60000 65536"/>
                <a:gd name="T7" fmla="*/ 0 60000 65536"/>
                <a:gd name="T8" fmla="*/ 0 60000 65536"/>
                <a:gd name="T9" fmla="*/ 0 w 2100"/>
                <a:gd name="T10" fmla="*/ 0 h 948"/>
                <a:gd name="T11" fmla="*/ 2100 w 2100"/>
                <a:gd name="T12" fmla="*/ 948 h 9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00" h="948">
                  <a:moveTo>
                    <a:pt x="0" y="948"/>
                  </a:moveTo>
                  <a:cubicBezTo>
                    <a:pt x="425" y="913"/>
                    <a:pt x="850" y="878"/>
                    <a:pt x="1200" y="720"/>
                  </a:cubicBezTo>
                  <a:cubicBezTo>
                    <a:pt x="1550" y="562"/>
                    <a:pt x="1825" y="281"/>
                    <a:pt x="2100" y="0"/>
                  </a:cubicBezTo>
                </a:path>
              </a:pathLst>
            </a:custGeom>
            <a:noFill/>
            <a:ln w="57150">
              <a:solidFill>
                <a:srgbClr val="FF99FF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1871663" y="4243387"/>
            <a:ext cx="3019426" cy="2311399"/>
            <a:chOff x="1079" y="2673"/>
            <a:chExt cx="1756" cy="1456"/>
          </a:xfrm>
        </p:grpSpPr>
        <p:sp>
          <p:nvSpPr>
            <p:cNvPr id="149521" name="Line 18"/>
            <p:cNvSpPr>
              <a:spLocks noChangeShapeType="1"/>
            </p:cNvSpPr>
            <p:nvPr/>
          </p:nvSpPr>
          <p:spPr bwMode="auto">
            <a:xfrm flipH="1">
              <a:off x="1456" y="2736"/>
              <a:ext cx="11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522" name="Oval 19"/>
            <p:cNvSpPr>
              <a:spLocks noChangeArrowheads="1"/>
            </p:cNvSpPr>
            <p:nvPr/>
          </p:nvSpPr>
          <p:spPr bwMode="auto">
            <a:xfrm>
              <a:off x="2580" y="268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149507" name="Object 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482" y="3733"/>
            <a:ext cx="353" cy="2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253800" imgH="152280" progId="Equation.3">
                    <p:embed/>
                  </p:oleObj>
                </mc:Choice>
                <mc:Fallback>
                  <p:oleObj name="Equation" r:id="rId5" imgW="253800" imgH="152280" progId="Equation.3">
                    <p:embed/>
                    <p:pic>
                      <p:nvPicPr>
                        <p:cNvPr id="0" name="Picture 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2" y="3733"/>
                          <a:ext cx="353" cy="2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9523" name="Rectangle 21"/>
            <p:cNvSpPr>
              <a:spLocks noChangeArrowheads="1"/>
            </p:cNvSpPr>
            <p:nvPr/>
          </p:nvSpPr>
          <p:spPr bwMode="auto">
            <a:xfrm>
              <a:off x="1079" y="2673"/>
              <a:ext cx="27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30000">
                  <a:solidFill>
                    <a:schemeClr val="tx1"/>
                  </a:solidFill>
                  <a:latin typeface="Arial" charset="0"/>
                </a:rPr>
                <a:t>*</a:t>
              </a:r>
            </a:p>
          </p:txBody>
        </p:sp>
        <p:sp>
          <p:nvSpPr>
            <p:cNvPr id="149524" name="Line 22"/>
            <p:cNvSpPr>
              <a:spLocks noChangeShapeType="1"/>
            </p:cNvSpPr>
            <p:nvPr/>
          </p:nvSpPr>
          <p:spPr bwMode="auto">
            <a:xfrm flipV="1">
              <a:off x="2626" y="2784"/>
              <a:ext cx="2" cy="13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2050246" y="5617999"/>
            <a:ext cx="355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0" dirty="0">
                <a:solidFill>
                  <a:schemeClr val="tx1"/>
                </a:solidFill>
                <a:latin typeface="Arial" charset="0"/>
              </a:rPr>
              <a:t>0</a:t>
            </a:r>
            <a:endParaRPr lang="en-US" sz="2400" b="0" dirty="0"/>
          </a:p>
        </p:txBody>
      </p:sp>
      <p:cxnSp>
        <p:nvCxnSpPr>
          <p:cNvPr id="37" name="Straight Connector 36"/>
          <p:cNvCxnSpPr/>
          <p:nvPr/>
        </p:nvCxnSpPr>
        <p:spPr bwMode="auto">
          <a:xfrm>
            <a:off x="2446120" y="6569882"/>
            <a:ext cx="382598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/>
          <p:cNvCxnSpPr/>
          <p:nvPr/>
        </p:nvCxnSpPr>
        <p:spPr bwMode="auto">
          <a:xfrm rot="5400000">
            <a:off x="2312840" y="6546362"/>
            <a:ext cx="235198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 rot="5400000">
            <a:off x="6150099" y="6567443"/>
            <a:ext cx="235198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Rectangle 9"/>
          <p:cNvSpPr>
            <a:spLocks noChangeArrowheads="1"/>
          </p:cNvSpPr>
          <p:nvPr/>
        </p:nvSpPr>
        <p:spPr bwMode="auto">
          <a:xfrm>
            <a:off x="4364772" y="6460455"/>
            <a:ext cx="339412" cy="3975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b</a:t>
            </a:r>
            <a:endParaRPr lang="en-US" sz="2000" baseline="-250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045846" y="6272159"/>
            <a:ext cx="355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0" dirty="0">
                <a:solidFill>
                  <a:schemeClr val="tx1"/>
                </a:solidFill>
                <a:latin typeface="Arial" charset="0"/>
              </a:rPr>
              <a:t>0</a:t>
            </a:r>
            <a:endParaRPr lang="en-US" sz="2400" b="0" dirty="0"/>
          </a:p>
        </p:txBody>
      </p:sp>
      <p:sp>
        <p:nvSpPr>
          <p:cNvPr id="43" name="Rectangle 42"/>
          <p:cNvSpPr/>
          <p:nvPr/>
        </p:nvSpPr>
        <p:spPr>
          <a:xfrm>
            <a:off x="6243752" y="6333615"/>
            <a:ext cx="355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0" dirty="0">
                <a:solidFill>
                  <a:schemeClr val="tx1"/>
                </a:solidFill>
                <a:latin typeface="Arial" charset="0"/>
              </a:rPr>
              <a:t>1</a:t>
            </a:r>
            <a:endParaRPr lang="en-US" sz="2400" b="0" dirty="0"/>
          </a:p>
        </p:txBody>
      </p:sp>
      <p:sp>
        <p:nvSpPr>
          <p:cNvPr id="44" name="Rectangle 11"/>
          <p:cNvSpPr>
            <a:spLocks noChangeArrowheads="1"/>
          </p:cNvSpPr>
          <p:nvPr/>
        </p:nvSpPr>
        <p:spPr bwMode="auto">
          <a:xfrm>
            <a:off x="7571895" y="5468251"/>
            <a:ext cx="1634814" cy="7976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Arial" charset="0"/>
              </a:rPr>
              <a:t>Standard</a:t>
            </a:r>
          </a:p>
          <a:p>
            <a:r>
              <a:rPr lang="en-US" sz="1800" dirty="0">
                <a:solidFill>
                  <a:schemeClr val="tx1"/>
                </a:solidFill>
                <a:latin typeface="Arial" charset="0"/>
              </a:rPr>
              <a:t> deviation </a:t>
            </a:r>
            <a:r>
              <a:rPr lang="en-US" sz="2800" dirty="0">
                <a:solidFill>
                  <a:schemeClr val="tx1"/>
                </a:solidFill>
                <a:latin typeface="Symbol" charset="2"/>
                <a:cs typeface="Symbol" charset="2"/>
              </a:rPr>
              <a:t>s</a:t>
            </a:r>
            <a:r>
              <a:rPr lang="en-US" sz="1800" baseline="-25000" dirty="0">
                <a:solidFill>
                  <a:schemeClr val="tx1"/>
                </a:solidFill>
                <a:latin typeface="Arial" charset="0"/>
              </a:rPr>
              <a:t>p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54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1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The Choices of Two Different Investors</a:t>
            </a:r>
          </a:p>
        </p:txBody>
      </p:sp>
      <p:sp>
        <p:nvSpPr>
          <p:cNvPr id="151569" name="Slide Number Placeholder 3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050937-2EDE-8040-82DB-D3D9FDD17949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151559" name="Rectangle 3"/>
          <p:cNvSpPr>
            <a:spLocks noChangeArrowheads="1"/>
          </p:cNvSpPr>
          <p:nvPr/>
        </p:nvSpPr>
        <p:spPr bwMode="auto">
          <a:xfrm>
            <a:off x="1113188" y="1662116"/>
            <a:ext cx="1374426" cy="70532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chemeClr val="tx1"/>
                </a:solidFill>
                <a:latin typeface="Arial" charset="0"/>
              </a:rPr>
              <a:t>Expected</a:t>
            </a:r>
          </a:p>
          <a:p>
            <a:pPr algn="r"/>
            <a:r>
              <a:rPr lang="en-US" sz="2000">
                <a:solidFill>
                  <a:schemeClr val="tx1"/>
                </a:solidFill>
                <a:latin typeface="Arial" charset="0"/>
              </a:rPr>
              <a:t>Return,R</a:t>
            </a:r>
            <a:r>
              <a:rPr lang="en-US" sz="2000" baseline="-25000">
                <a:solidFill>
                  <a:schemeClr val="tx1"/>
                </a:solidFill>
                <a:latin typeface="Arial" charset="0"/>
              </a:rPr>
              <a:t>p</a:t>
            </a:r>
          </a:p>
        </p:txBody>
      </p:sp>
      <p:graphicFrame>
        <p:nvGraphicFramePr>
          <p:cNvPr id="151554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7729538" y="5662613"/>
          <a:ext cx="1863726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60160" imgH="457200" progId="Equation.3">
                  <p:embed/>
                </p:oleObj>
              </mc:Choice>
              <mc:Fallback>
                <p:oleObj name="Equation" r:id="rId3" imgW="1460160" imgH="457200" progId="Equation.3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9538" y="5662613"/>
                        <a:ext cx="1863726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1560" name="Line 5"/>
          <p:cNvSpPr>
            <a:spLocks noChangeShapeType="1"/>
          </p:cNvSpPr>
          <p:nvPr/>
        </p:nvSpPr>
        <p:spPr bwMode="auto">
          <a:xfrm>
            <a:off x="2497138" y="1854200"/>
            <a:ext cx="0" cy="4076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7219950" y="3040065"/>
            <a:ext cx="2438400" cy="1197764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Arial" charset="0"/>
              </a:rPr>
              <a:t>Given the same budget line, investor </a:t>
            </a:r>
            <a:r>
              <a:rPr lang="en-US" sz="1800" i="1">
                <a:solidFill>
                  <a:schemeClr val="tx1"/>
                </a:solidFill>
                <a:latin typeface="Arial" charset="0"/>
              </a:rPr>
              <a:t>A</a:t>
            </a:r>
            <a:r>
              <a:rPr lang="en-US" sz="1800">
                <a:solidFill>
                  <a:schemeClr val="tx1"/>
                </a:solidFill>
                <a:latin typeface="Arial" charset="0"/>
              </a:rPr>
              <a:t> chooses low return- low risk, 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477295" y="2500923"/>
            <a:ext cx="2739474" cy="2190792"/>
            <a:chOff x="1440" y="2261"/>
            <a:chExt cx="1463" cy="441"/>
          </a:xfrm>
        </p:grpSpPr>
        <p:sp>
          <p:nvSpPr>
            <p:cNvPr id="151589" name="Freeform 8"/>
            <p:cNvSpPr>
              <a:spLocks/>
            </p:cNvSpPr>
            <p:nvPr/>
          </p:nvSpPr>
          <p:spPr bwMode="auto">
            <a:xfrm>
              <a:off x="1440" y="2363"/>
              <a:ext cx="1215" cy="339"/>
            </a:xfrm>
            <a:custGeom>
              <a:avLst/>
              <a:gdLst>
                <a:gd name="T0" fmla="*/ 0 w 1368"/>
                <a:gd name="T1" fmla="*/ 1464 h 1212"/>
                <a:gd name="T2" fmla="*/ 596 w 1368"/>
                <a:gd name="T3" fmla="*/ 1188 h 1212"/>
                <a:gd name="T4" fmla="*/ 947 w 1368"/>
                <a:gd name="T5" fmla="*/ 580 h 1212"/>
                <a:gd name="T6" fmla="*/ 1079 w 1368"/>
                <a:gd name="T7" fmla="*/ 0 h 1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8"/>
                <a:gd name="T13" fmla="*/ 0 h 1212"/>
                <a:gd name="T14" fmla="*/ 1368 w 1368"/>
                <a:gd name="T15" fmla="*/ 1212 h 1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8" h="1212">
                  <a:moveTo>
                    <a:pt x="0" y="1212"/>
                  </a:moveTo>
                  <a:cubicBezTo>
                    <a:pt x="126" y="1174"/>
                    <a:pt x="556" y="1106"/>
                    <a:pt x="756" y="984"/>
                  </a:cubicBezTo>
                  <a:cubicBezTo>
                    <a:pt x="956" y="862"/>
                    <a:pt x="1098" y="644"/>
                    <a:pt x="1200" y="480"/>
                  </a:cubicBezTo>
                  <a:cubicBezTo>
                    <a:pt x="1302" y="316"/>
                    <a:pt x="1333" y="100"/>
                    <a:pt x="1368" y="0"/>
                  </a:cubicBezTo>
                </a:path>
              </a:pathLst>
            </a:custGeom>
            <a:noFill/>
            <a:ln w="57150">
              <a:solidFill>
                <a:srgbClr val="FF66FF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151590" name="Rectangle 9"/>
            <p:cNvSpPr>
              <a:spLocks noChangeArrowheads="1"/>
            </p:cNvSpPr>
            <p:nvPr/>
          </p:nvSpPr>
          <p:spPr bwMode="auto">
            <a:xfrm>
              <a:off x="2553" y="2261"/>
              <a:ext cx="350" cy="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i="1" dirty="0">
                  <a:solidFill>
                    <a:schemeClr val="tx1"/>
                  </a:solidFill>
                  <a:latin typeface="Arial" charset="0"/>
                </a:rPr>
                <a:t>U</a:t>
              </a:r>
              <a:r>
                <a:rPr lang="en-US" sz="2400" i="1" baseline="-25000" dirty="0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917705" y="4164013"/>
            <a:ext cx="2319338" cy="2322512"/>
            <a:chOff x="1124" y="2625"/>
            <a:chExt cx="1349" cy="1463"/>
          </a:xfrm>
        </p:grpSpPr>
        <p:sp>
          <p:nvSpPr>
            <p:cNvPr id="151585" name="Rectangle 11"/>
            <p:cNvSpPr>
              <a:spLocks noChangeArrowheads="1"/>
            </p:cNvSpPr>
            <p:nvPr/>
          </p:nvSpPr>
          <p:spPr bwMode="auto">
            <a:xfrm>
              <a:off x="1124" y="2625"/>
              <a:ext cx="30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-25000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151586" name="Oval 12"/>
            <p:cNvSpPr>
              <a:spLocks noChangeArrowheads="1"/>
            </p:cNvSpPr>
            <p:nvPr/>
          </p:nvSpPr>
          <p:spPr bwMode="auto">
            <a:xfrm>
              <a:off x="2148" y="272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587" name="Line 13"/>
            <p:cNvSpPr>
              <a:spLocks noChangeShapeType="1"/>
            </p:cNvSpPr>
            <p:nvPr/>
          </p:nvSpPr>
          <p:spPr bwMode="auto">
            <a:xfrm flipH="1">
              <a:off x="1468" y="2784"/>
              <a:ext cx="6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588" name="Line 14"/>
            <p:cNvSpPr>
              <a:spLocks noChangeShapeType="1"/>
            </p:cNvSpPr>
            <p:nvPr/>
          </p:nvSpPr>
          <p:spPr bwMode="auto">
            <a:xfrm>
              <a:off x="2208" y="2904"/>
              <a:ext cx="0" cy="8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151557" name="Object 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064" y="3680"/>
            <a:ext cx="409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647640" imgH="645840" progId="Equation.3">
                    <p:embed/>
                  </p:oleObj>
                </mc:Choice>
                <mc:Fallback>
                  <p:oleObj name="Equation" r:id="rId5" imgW="647640" imgH="645840" progId="Equation.3">
                    <p:embed/>
                    <p:pic>
                      <p:nvPicPr>
                        <p:cNvPr id="0" name="Picture 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64" y="3680"/>
                          <a:ext cx="409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712322" y="2031350"/>
            <a:ext cx="3321614" cy="1670531"/>
            <a:chOff x="1662" y="1544"/>
            <a:chExt cx="2874" cy="431"/>
          </a:xfrm>
        </p:grpSpPr>
        <p:sp>
          <p:nvSpPr>
            <p:cNvPr id="151583" name="Freeform 17"/>
            <p:cNvSpPr>
              <a:spLocks/>
            </p:cNvSpPr>
            <p:nvPr/>
          </p:nvSpPr>
          <p:spPr bwMode="auto">
            <a:xfrm rot="302761">
              <a:off x="1662" y="1636"/>
              <a:ext cx="2355" cy="339"/>
            </a:xfrm>
            <a:custGeom>
              <a:avLst/>
              <a:gdLst>
                <a:gd name="T0" fmla="*/ 0 w 2544"/>
                <a:gd name="T1" fmla="*/ 1583 h 1416"/>
                <a:gd name="T2" fmla="*/ 1522 w 2544"/>
                <a:gd name="T3" fmla="*/ 1059 h 1416"/>
                <a:gd name="T4" fmla="*/ 2180 w 2544"/>
                <a:gd name="T5" fmla="*/ 0 h 1416"/>
                <a:gd name="T6" fmla="*/ 0 60000 65536"/>
                <a:gd name="T7" fmla="*/ 0 60000 65536"/>
                <a:gd name="T8" fmla="*/ 0 60000 65536"/>
                <a:gd name="T9" fmla="*/ 0 w 2544"/>
                <a:gd name="T10" fmla="*/ 0 h 1416"/>
                <a:gd name="T11" fmla="*/ 2544 w 2544"/>
                <a:gd name="T12" fmla="*/ 1416 h 14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44" h="1416">
                  <a:moveTo>
                    <a:pt x="0" y="1416"/>
                  </a:moveTo>
                  <a:cubicBezTo>
                    <a:pt x="676" y="1300"/>
                    <a:pt x="1352" y="1184"/>
                    <a:pt x="1776" y="948"/>
                  </a:cubicBezTo>
                  <a:cubicBezTo>
                    <a:pt x="2200" y="712"/>
                    <a:pt x="2412" y="162"/>
                    <a:pt x="2544" y="0"/>
                  </a:cubicBezTo>
                </a:path>
              </a:pathLst>
            </a:cu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151584" name="Rectangle 18"/>
            <p:cNvSpPr>
              <a:spLocks noChangeArrowheads="1"/>
            </p:cNvSpPr>
            <p:nvPr/>
          </p:nvSpPr>
          <p:spPr bwMode="auto">
            <a:xfrm>
              <a:off x="4033" y="1544"/>
              <a:ext cx="503" cy="1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i="1" dirty="0">
                  <a:solidFill>
                    <a:schemeClr val="tx1"/>
                  </a:solidFill>
                  <a:latin typeface="Arial" charset="0"/>
                </a:rPr>
                <a:t>U</a:t>
              </a:r>
              <a:r>
                <a:rPr lang="en-US" sz="2400" i="1" baseline="-25000" dirty="0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884363" y="2227279"/>
            <a:ext cx="7113580" cy="4294187"/>
            <a:chOff x="1096" y="1403"/>
            <a:chExt cx="4136" cy="2705"/>
          </a:xfrm>
        </p:grpSpPr>
        <p:sp>
          <p:nvSpPr>
            <p:cNvPr id="151574" name="Rectangle 20"/>
            <p:cNvSpPr>
              <a:spLocks noChangeArrowheads="1"/>
            </p:cNvSpPr>
            <p:nvPr/>
          </p:nvSpPr>
          <p:spPr bwMode="auto">
            <a:xfrm>
              <a:off x="1130" y="3147"/>
              <a:ext cx="26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-25000">
                  <a:solidFill>
                    <a:schemeClr val="tx1"/>
                  </a:solidFill>
                  <a:latin typeface="Arial" charset="0"/>
                </a:rPr>
                <a:t>f</a:t>
              </a:r>
            </a:p>
          </p:txBody>
        </p:sp>
        <p:grpSp>
          <p:nvGrpSpPr>
            <p:cNvPr id="151575" name="Group 21"/>
            <p:cNvGrpSpPr>
              <a:grpSpLocks/>
            </p:cNvGrpSpPr>
            <p:nvPr/>
          </p:nvGrpSpPr>
          <p:grpSpPr bwMode="auto">
            <a:xfrm>
              <a:off x="1464" y="1403"/>
              <a:ext cx="3768" cy="1853"/>
              <a:chOff x="1464" y="1403"/>
              <a:chExt cx="3768" cy="1853"/>
            </a:xfrm>
          </p:grpSpPr>
          <p:sp>
            <p:nvSpPr>
              <p:cNvPr id="151581" name="Line 22"/>
              <p:cNvSpPr>
                <a:spLocks noChangeShapeType="1"/>
              </p:cNvSpPr>
              <p:nvPr/>
            </p:nvSpPr>
            <p:spPr bwMode="auto">
              <a:xfrm flipV="1">
                <a:off x="1464" y="1520"/>
                <a:ext cx="2760" cy="1736"/>
              </a:xfrm>
              <a:prstGeom prst="line">
                <a:avLst/>
              </a:prstGeom>
              <a:noFill/>
              <a:ln w="50800">
                <a:solidFill>
                  <a:srgbClr val="0033CC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582" name="Rectangle 23"/>
              <p:cNvSpPr>
                <a:spLocks noChangeArrowheads="1"/>
              </p:cNvSpPr>
              <p:nvPr/>
            </p:nvSpPr>
            <p:spPr bwMode="auto">
              <a:xfrm>
                <a:off x="4295" y="1403"/>
                <a:ext cx="937" cy="25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charset="0"/>
                  </a:rPr>
                  <a:t>Budget line</a:t>
                </a:r>
                <a:endParaRPr lang="en-US" sz="2000" i="1" baseline="-25000">
                  <a:solidFill>
                    <a:schemeClr val="tx1"/>
                  </a:solidFill>
                  <a:latin typeface="Arial" charset="0"/>
                </a:endParaRPr>
              </a:p>
            </p:txBody>
          </p:sp>
        </p:grpSp>
        <p:grpSp>
          <p:nvGrpSpPr>
            <p:cNvPr id="151576" name="Group 24"/>
            <p:cNvGrpSpPr>
              <a:grpSpLocks/>
            </p:cNvGrpSpPr>
            <p:nvPr/>
          </p:nvGrpSpPr>
          <p:grpSpPr bwMode="auto">
            <a:xfrm>
              <a:off x="1096" y="1650"/>
              <a:ext cx="2972" cy="2458"/>
              <a:chOff x="1150" y="1641"/>
              <a:chExt cx="2972" cy="2458"/>
            </a:xfrm>
          </p:grpSpPr>
          <p:sp>
            <p:nvSpPr>
              <p:cNvPr id="151577" name="Line 25"/>
              <p:cNvSpPr>
                <a:spLocks noChangeShapeType="1"/>
              </p:cNvSpPr>
              <p:nvPr/>
            </p:nvSpPr>
            <p:spPr bwMode="auto">
              <a:xfrm flipH="1">
                <a:off x="1533" y="1776"/>
                <a:ext cx="2352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aphicFrame>
            <p:nvGraphicFramePr>
              <p:cNvPr id="151556" name="Object 4">
                <a:hlinkClick r:id="" action="ppaction://ole?verb=0"/>
              </p:cNvPr>
              <p:cNvGraphicFramePr>
                <a:graphicFrameLocks/>
              </p:cNvGraphicFramePr>
              <p:nvPr/>
            </p:nvGraphicFramePr>
            <p:xfrm>
              <a:off x="3713" y="3669"/>
              <a:ext cx="409" cy="4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7" imgW="647640" imgH="680760" progId="Equation.3">
                      <p:embed/>
                    </p:oleObj>
                  </mc:Choice>
                  <mc:Fallback>
                    <p:oleObj name="Equation" r:id="rId7" imgW="647640" imgH="680760" progId="Equation.3">
                      <p:embed/>
                      <p:pic>
                        <p:nvPicPr>
                          <p:cNvPr id="0" name="Picture 4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13" y="3669"/>
                            <a:ext cx="409" cy="4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chemeClr val="bg2">
                                      <a:alpha val="74998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51578" name="Rectangle 27"/>
              <p:cNvSpPr>
                <a:spLocks noChangeArrowheads="1"/>
              </p:cNvSpPr>
              <p:nvPr/>
            </p:nvSpPr>
            <p:spPr bwMode="auto">
              <a:xfrm>
                <a:off x="1150" y="1641"/>
                <a:ext cx="329" cy="25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Arial" charset="0"/>
                  </a:rPr>
                  <a:t>R</a:t>
                </a:r>
                <a:r>
                  <a:rPr lang="en-US" sz="2000" i="1" baseline="-25000">
                    <a:solidFill>
                      <a:schemeClr val="tx1"/>
                    </a:solidFill>
                    <a:latin typeface="Arial" charset="0"/>
                  </a:rPr>
                  <a:t>m</a:t>
                </a:r>
              </a:p>
            </p:txBody>
          </p:sp>
          <p:sp>
            <p:nvSpPr>
              <p:cNvPr id="151579" name="Line 28"/>
              <p:cNvSpPr>
                <a:spLocks noChangeShapeType="1"/>
              </p:cNvSpPr>
              <p:nvPr/>
            </p:nvSpPr>
            <p:spPr bwMode="auto">
              <a:xfrm flipV="1">
                <a:off x="3869" y="1740"/>
                <a:ext cx="0" cy="19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580" name="Oval 29"/>
              <p:cNvSpPr>
                <a:spLocks noChangeArrowheads="1"/>
              </p:cNvSpPr>
              <p:nvPr/>
            </p:nvSpPr>
            <p:spPr bwMode="auto">
              <a:xfrm>
                <a:off x="3785" y="1752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1995488" y="3200416"/>
            <a:ext cx="3762376" cy="2746375"/>
            <a:chOff x="1120" y="2340"/>
            <a:chExt cx="2188" cy="1730"/>
          </a:xfrm>
        </p:grpSpPr>
        <p:sp>
          <p:nvSpPr>
            <p:cNvPr id="151570" name="Oval 31"/>
            <p:cNvSpPr>
              <a:spLocks noChangeArrowheads="1"/>
            </p:cNvSpPr>
            <p:nvPr/>
          </p:nvSpPr>
          <p:spPr bwMode="auto">
            <a:xfrm>
              <a:off x="3215" y="2388"/>
              <a:ext cx="93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571" name="Line 32"/>
            <p:cNvSpPr>
              <a:spLocks noChangeShapeType="1"/>
            </p:cNvSpPr>
            <p:nvPr/>
          </p:nvSpPr>
          <p:spPr bwMode="auto">
            <a:xfrm flipH="1">
              <a:off x="3260" y="2454"/>
              <a:ext cx="2" cy="16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572" name="Rectangle 33"/>
            <p:cNvSpPr>
              <a:spLocks noChangeArrowheads="1"/>
            </p:cNvSpPr>
            <p:nvPr/>
          </p:nvSpPr>
          <p:spPr bwMode="auto">
            <a:xfrm>
              <a:off x="1120" y="2340"/>
              <a:ext cx="313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charset="0"/>
                </a:rPr>
                <a:t>R</a:t>
              </a:r>
              <a:r>
                <a:rPr lang="en-US" sz="2000" i="1" baseline="-25000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151573" name="Line 34"/>
            <p:cNvSpPr>
              <a:spLocks noChangeShapeType="1"/>
            </p:cNvSpPr>
            <p:nvPr/>
          </p:nvSpPr>
          <p:spPr bwMode="auto">
            <a:xfrm flipH="1">
              <a:off x="1389" y="2427"/>
              <a:ext cx="1840" cy="2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51567" name="Line 36"/>
          <p:cNvSpPr>
            <a:spLocks noChangeShapeType="1"/>
          </p:cNvSpPr>
          <p:nvPr/>
        </p:nvSpPr>
        <p:spPr bwMode="auto">
          <a:xfrm>
            <a:off x="2492375" y="5915025"/>
            <a:ext cx="5045075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7733" name="Text Box 37"/>
          <p:cNvSpPr txBox="1">
            <a:spLocks noChangeArrowheads="1"/>
          </p:cNvSpPr>
          <p:nvPr/>
        </p:nvSpPr>
        <p:spPr bwMode="auto">
          <a:xfrm>
            <a:off x="7227893" y="4514866"/>
            <a:ext cx="2430462" cy="925513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Arial" charset="0"/>
              </a:rPr>
              <a:t>while investor </a:t>
            </a:r>
            <a:r>
              <a:rPr lang="en-US" sz="1800" i="1">
                <a:solidFill>
                  <a:schemeClr val="tx1"/>
                </a:solidFill>
                <a:latin typeface="Arial" charset="0"/>
              </a:rPr>
              <a:t>B</a:t>
            </a:r>
            <a:r>
              <a:rPr lang="en-US" sz="1800">
                <a:solidFill>
                  <a:schemeClr val="tx1"/>
                </a:solidFill>
                <a:latin typeface="Arial" charset="0"/>
              </a:rPr>
              <a:t> chooses high return-high risk.</a:t>
            </a:r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5403066" y="5805572"/>
            <a:ext cx="62969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s</a:t>
            </a:r>
            <a:r>
              <a:rPr lang="en-US" sz="3200" b="0" baseline="-25000" dirty="0" err="1">
                <a:solidFill>
                  <a:schemeClr val="tx1"/>
                </a:solidFill>
                <a:latin typeface="Symbol" charset="2"/>
                <a:cs typeface="Symbol" charset="2"/>
              </a:rPr>
              <a:t>B</a:t>
            </a:r>
            <a:endParaRPr lang="en-US" b="0" baseline="-25000" dirty="0">
              <a:latin typeface="Symbol" charset="2"/>
              <a:cs typeface="Symbol" charset="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5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2" grpId="0" animBg="1" autoUpdateAnimBg="0"/>
      <p:bldP spid="157733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gsana New" charset="0"/>
              </a:rPr>
              <a:t>Choosing Between Risk &amp; Return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998542" y="1141419"/>
            <a:ext cx="8408987" cy="4581525"/>
          </a:xfrm>
        </p:spPr>
        <p:txBody>
          <a:bodyPr/>
          <a:lstStyle/>
          <a:p>
            <a:r>
              <a:rPr lang="en-US" dirty="0">
                <a:latin typeface="Angsana New" charset="0"/>
              </a:rPr>
              <a:t>Different investors have different attitudes toward risk</a:t>
            </a:r>
          </a:p>
          <a:p>
            <a:r>
              <a:rPr lang="en-US" dirty="0">
                <a:latin typeface="Angsana New" charset="0"/>
              </a:rPr>
              <a:t>If we consider a very risk averse investor (A)</a:t>
            </a:r>
          </a:p>
          <a:p>
            <a:pPr lvl="1"/>
            <a:r>
              <a:rPr lang="en-US" sz="4400" dirty="0">
                <a:latin typeface="Angsana New" charset="0"/>
              </a:rPr>
              <a:t>Portfolio will contain mostly T-bills and less in stock with return slightly larger than </a:t>
            </a:r>
            <a:r>
              <a:rPr lang="en-US" sz="4400" dirty="0" err="1">
                <a:latin typeface="Angsana New" charset="0"/>
              </a:rPr>
              <a:t>R</a:t>
            </a:r>
            <a:r>
              <a:rPr lang="en-US" sz="4400" baseline="-25000" dirty="0" err="1">
                <a:latin typeface="Angsana New" charset="0"/>
              </a:rPr>
              <a:t>f</a:t>
            </a:r>
            <a:endParaRPr lang="en-US" sz="4400" baseline="-25000" dirty="0">
              <a:latin typeface="Angsana New" charset="0"/>
            </a:endParaRPr>
          </a:p>
          <a:p>
            <a:r>
              <a:rPr lang="en-US" dirty="0">
                <a:latin typeface="Angsana New" charset="0"/>
              </a:rPr>
              <a:t>If we consider a riskier investor (B)</a:t>
            </a:r>
          </a:p>
          <a:p>
            <a:pPr lvl="1"/>
            <a:r>
              <a:rPr lang="en-US" sz="4400" dirty="0">
                <a:latin typeface="Angsana New" charset="0"/>
              </a:rPr>
              <a:t>Portfolio will contain mostly stock and less T-bills with a higher return </a:t>
            </a:r>
            <a:r>
              <a:rPr lang="en-US" sz="4400" dirty="0" err="1">
                <a:latin typeface="Angsana New" charset="0"/>
              </a:rPr>
              <a:t>R</a:t>
            </a:r>
            <a:r>
              <a:rPr lang="en-US" sz="4400" baseline="-25000" dirty="0" err="1">
                <a:latin typeface="Angsana New" charset="0"/>
              </a:rPr>
              <a:t>b</a:t>
            </a:r>
            <a:r>
              <a:rPr lang="en-US" sz="4400" dirty="0">
                <a:latin typeface="Angsana New" charset="0"/>
              </a:rPr>
              <a:t> but with higher standard deviation</a:t>
            </a:r>
          </a:p>
        </p:txBody>
      </p:sp>
      <p:sp>
        <p:nvSpPr>
          <p:cNvPr id="15360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095BBE6-4A2D-0F4B-BCB0-65B37AA2B4FE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 bldLvl="2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Econ.pot</Template>
  <TotalTime>8123</TotalTime>
  <Words>1084</Words>
  <Application>Microsoft Office PowerPoint</Application>
  <PresentationFormat>A4 Paper (210x297 mm)</PresentationFormat>
  <Paragraphs>183</Paragraphs>
  <Slides>22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Angsana New</vt:lpstr>
      <vt:lpstr>Arial</vt:lpstr>
      <vt:lpstr>Cordia New</vt:lpstr>
      <vt:lpstr>Symbol</vt:lpstr>
      <vt:lpstr>Times New Roman</vt:lpstr>
      <vt:lpstr>Verdana</vt:lpstr>
      <vt:lpstr>Wingdings</vt:lpstr>
      <vt:lpstr>1_Default Design</vt:lpstr>
      <vt:lpstr>Equation</vt:lpstr>
      <vt:lpstr>Uncertainty and Consumer Behavior EE311</vt:lpstr>
      <vt:lpstr>Reducing Risk</vt:lpstr>
      <vt:lpstr>Reducing Risk</vt:lpstr>
      <vt:lpstr>Income from Sales of Appliances</vt:lpstr>
      <vt:lpstr>Diversification – Example</vt:lpstr>
      <vt:lpstr>Diversification – Example</vt:lpstr>
      <vt:lpstr>Diversification – Example</vt:lpstr>
      <vt:lpstr>Reducing Risk – The Stock Market</vt:lpstr>
      <vt:lpstr>Gambling</vt:lpstr>
      <vt:lpstr>Non-compulsive Gambling</vt:lpstr>
      <vt:lpstr>The Demand for Risky Assets</vt:lpstr>
      <vt:lpstr>Trade-offs:  Risk and Returns: Example</vt:lpstr>
      <vt:lpstr>Trade-offs:  Risk and Returns: Example</vt:lpstr>
      <vt:lpstr>Trade-offs:  Risk and Returns: Example</vt:lpstr>
      <vt:lpstr>Trade-offs:  Risk and Returns: Example</vt:lpstr>
      <vt:lpstr>Trade-offs:  Risk and Returns: Example</vt:lpstr>
      <vt:lpstr>Trade-offs:  Risk and Returns: Example</vt:lpstr>
      <vt:lpstr>Choosing Between Risk &amp; Return</vt:lpstr>
      <vt:lpstr>Choosing Between Risk &amp; Return</vt:lpstr>
      <vt:lpstr>Choosing Between Risk &amp; Return</vt:lpstr>
      <vt:lpstr>The Choices of Two Different Investors</vt:lpstr>
      <vt:lpstr>Choosing Between Risk &amp; Return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</dc:title>
  <dc:creator>Marie Truesdell</dc:creator>
  <cp:lastModifiedBy>LENOVO</cp:lastModifiedBy>
  <cp:revision>181</cp:revision>
  <cp:lastPrinted>2008-12-11T03:31:20Z</cp:lastPrinted>
  <dcterms:created xsi:type="dcterms:W3CDTF">2015-09-16T02:59:12Z</dcterms:created>
  <dcterms:modified xsi:type="dcterms:W3CDTF">2021-02-22T05:03:24Z</dcterms:modified>
</cp:coreProperties>
</file>