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sv-S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63" d="100"/>
          <a:sy n="63" d="100"/>
        </p:scale>
        <p:origin x="-99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Arbetsbok2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jonaswahlsjoman:Documents:Jonas:presentation%20thai%20eeco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GB" noProof="0" dirty="0" smtClean="0"/>
              <a:t>Volvo</a:t>
            </a:r>
            <a:r>
              <a:rPr lang="en-GB" baseline="0" noProof="0" dirty="0" smtClean="0"/>
              <a:t> PVs</a:t>
            </a:r>
            <a:r>
              <a:rPr lang="en-GB" noProof="0" dirty="0" smtClean="0"/>
              <a:t> ten</a:t>
            </a:r>
            <a:r>
              <a:rPr lang="en-GB" baseline="0" noProof="0" dirty="0" smtClean="0"/>
              <a:t> largest markets 2015</a:t>
            </a:r>
            <a:endParaRPr lang="en-GB" noProof="0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Blad1!$G$4</c:f>
              <c:strCache>
                <c:ptCount val="1"/>
                <c:pt idx="0">
                  <c:v>Nr. of cars</c:v>
                </c:pt>
              </c:strCache>
            </c:strRef>
          </c:tx>
          <c:invertIfNegative val="0"/>
          <c:cat>
            <c:strRef>
              <c:f>Blad1!$F$5:$F$14</c:f>
              <c:strCache>
                <c:ptCount val="10"/>
                <c:pt idx="0">
                  <c:v>China</c:v>
                </c:pt>
                <c:pt idx="1">
                  <c:v>Sweden</c:v>
                </c:pt>
                <c:pt idx="2">
                  <c:v>USA</c:v>
                </c:pt>
                <c:pt idx="3">
                  <c:v>Great Britain</c:v>
                </c:pt>
                <c:pt idx="4">
                  <c:v>Germany</c:v>
                </c:pt>
                <c:pt idx="5">
                  <c:v>The Netherlands</c:v>
                </c:pt>
                <c:pt idx="6">
                  <c:v>Belgium</c:v>
                </c:pt>
                <c:pt idx="7">
                  <c:v>Italy</c:v>
                </c:pt>
                <c:pt idx="8">
                  <c:v>France</c:v>
                </c:pt>
                <c:pt idx="9">
                  <c:v>Japan</c:v>
                </c:pt>
              </c:strCache>
            </c:strRef>
          </c:cat>
          <c:val>
            <c:numRef>
              <c:f>Blad1!$G$5:$G$14</c:f>
              <c:numCache>
                <c:formatCode>_-* #\ ##0\ _k_r_-;\-* #\ ##0\ _k_r_-;_-* "-"??\ _k_r_-;_-@_-</c:formatCode>
                <c:ptCount val="10"/>
                <c:pt idx="0">
                  <c:v>81588</c:v>
                </c:pt>
                <c:pt idx="1">
                  <c:v>71200</c:v>
                </c:pt>
                <c:pt idx="2">
                  <c:v>70047</c:v>
                </c:pt>
                <c:pt idx="3">
                  <c:v>43440</c:v>
                </c:pt>
                <c:pt idx="4">
                  <c:v>35604</c:v>
                </c:pt>
                <c:pt idx="5">
                  <c:v>23182</c:v>
                </c:pt>
                <c:pt idx="6">
                  <c:v>18125</c:v>
                </c:pt>
                <c:pt idx="7">
                  <c:v>16230</c:v>
                </c:pt>
                <c:pt idx="8">
                  <c:v>14095</c:v>
                </c:pt>
                <c:pt idx="9">
                  <c:v>13493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8122496"/>
        <c:axId val="108124032"/>
      </c:barChart>
      <c:catAx>
        <c:axId val="108122496"/>
        <c:scaling>
          <c:orientation val="minMax"/>
        </c:scaling>
        <c:delete val="0"/>
        <c:axPos val="b"/>
        <c:majorTickMark val="out"/>
        <c:minorTickMark val="none"/>
        <c:tickLblPos val="nextTo"/>
        <c:crossAx val="108124032"/>
        <c:crosses val="autoZero"/>
        <c:auto val="1"/>
        <c:lblAlgn val="ctr"/>
        <c:lblOffset val="100"/>
        <c:noMultiLvlLbl val="0"/>
      </c:catAx>
      <c:valAx>
        <c:axId val="10812403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sv-SE"/>
                  <a:t>Nr. of cars</a:t>
                </a:r>
              </a:p>
            </c:rich>
          </c:tx>
          <c:layout/>
          <c:overlay val="0"/>
        </c:title>
        <c:numFmt formatCode="_-* #\ ##0\ _k_r_-;\-* #\ ##0\ _k_r_-;_-* &quot;-&quot;??\ _k_r_-;_-@_-" sourceLinked="1"/>
        <c:majorTickMark val="out"/>
        <c:minorTickMark val="none"/>
        <c:tickLblPos val="nextTo"/>
        <c:crossAx val="1081224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800074096077901"/>
          <c:y val="8.5727689484037195E-2"/>
          <c:w val="0.52166030842214295"/>
          <c:h val="0.85757959010854001"/>
        </c:manualLayout>
      </c:layout>
      <c:doughnutChart>
        <c:varyColors val="1"/>
        <c:ser>
          <c:idx val="0"/>
          <c:order val="0"/>
          <c:tx>
            <c:strRef>
              <c:f>Blad1!$E$18</c:f>
              <c:strCache>
                <c:ptCount val="1"/>
                <c:pt idx="0">
                  <c:v>Nr of employed per region</c:v>
                </c:pt>
              </c:strCache>
            </c:strRef>
          </c:tx>
          <c:dLbls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Blad1!$D$19:$D$22</c:f>
              <c:strCache>
                <c:ptCount val="4"/>
                <c:pt idx="0">
                  <c:v>Sweden</c:v>
                </c:pt>
                <c:pt idx="1">
                  <c:v>Belgium</c:v>
                </c:pt>
                <c:pt idx="2">
                  <c:v>China</c:v>
                </c:pt>
                <c:pt idx="3">
                  <c:v>Other</c:v>
                </c:pt>
              </c:strCache>
            </c:strRef>
          </c:cat>
          <c:val>
            <c:numRef>
              <c:f>Blad1!$E$19:$E$22</c:f>
              <c:numCache>
                <c:formatCode>_-* #\ ##0\ _k_r_-;\-* #\ ##0\ _k_r_-;_-* "-"??\ _k_r_-;_-@_-</c:formatCode>
                <c:ptCount val="4"/>
                <c:pt idx="0">
                  <c:v>17806</c:v>
                </c:pt>
                <c:pt idx="1">
                  <c:v>4284</c:v>
                </c:pt>
                <c:pt idx="2">
                  <c:v>3896</c:v>
                </c:pt>
                <c:pt idx="3">
                  <c:v>2499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6FC1-49F1-C841-95CE-339F3D6571BD}" type="datetimeFigureOut">
              <a:rPr lang="sv-SE" smtClean="0"/>
              <a:t>2016-11-07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40EA1-F5E3-4148-9B21-F343859C00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07952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6FC1-49F1-C841-95CE-339F3D6571BD}" type="datetimeFigureOut">
              <a:rPr lang="sv-SE" smtClean="0"/>
              <a:t>2016-11-07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40EA1-F5E3-4148-9B21-F343859C00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927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6FC1-49F1-C841-95CE-339F3D6571BD}" type="datetimeFigureOut">
              <a:rPr lang="sv-SE" smtClean="0"/>
              <a:t>2016-11-07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40EA1-F5E3-4148-9B21-F343859C00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13994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6FC1-49F1-C841-95CE-339F3D6571BD}" type="datetimeFigureOut">
              <a:rPr lang="sv-SE" smtClean="0"/>
              <a:t>2016-11-07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40EA1-F5E3-4148-9B21-F343859C00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19524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6FC1-49F1-C841-95CE-339F3D6571BD}" type="datetimeFigureOut">
              <a:rPr lang="sv-SE" smtClean="0"/>
              <a:t>2016-11-07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40EA1-F5E3-4148-9B21-F343859C00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50781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6FC1-49F1-C841-95CE-339F3D6571BD}" type="datetimeFigureOut">
              <a:rPr lang="sv-SE" smtClean="0"/>
              <a:t>2016-11-07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40EA1-F5E3-4148-9B21-F343859C00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21751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6FC1-49F1-C841-95CE-339F3D6571BD}" type="datetimeFigureOut">
              <a:rPr lang="sv-SE" smtClean="0"/>
              <a:t>2016-11-07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40EA1-F5E3-4148-9B21-F343859C00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94622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6FC1-49F1-C841-95CE-339F3D6571BD}" type="datetimeFigureOut">
              <a:rPr lang="sv-SE" smtClean="0"/>
              <a:t>2016-11-07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40EA1-F5E3-4148-9B21-F343859C00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8796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6FC1-49F1-C841-95CE-339F3D6571BD}" type="datetimeFigureOut">
              <a:rPr lang="sv-SE" smtClean="0"/>
              <a:t>2016-11-07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40EA1-F5E3-4148-9B21-F343859C00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8010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6FC1-49F1-C841-95CE-339F3D6571BD}" type="datetimeFigureOut">
              <a:rPr lang="sv-SE" smtClean="0"/>
              <a:t>2016-11-07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40EA1-F5E3-4148-9B21-F343859C00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89568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6FC1-49F1-C841-95CE-339F3D6571BD}" type="datetimeFigureOut">
              <a:rPr lang="sv-SE" smtClean="0"/>
              <a:t>2016-11-07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40EA1-F5E3-4148-9B21-F343859C00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47353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C6FC1-49F1-C841-95CE-339F3D6571BD}" type="datetimeFigureOut">
              <a:rPr lang="sv-SE" smtClean="0"/>
              <a:t>2016-11-07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40EA1-F5E3-4148-9B21-F343859C00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05471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348" y="785273"/>
            <a:ext cx="4438408" cy="2768375"/>
          </a:xfrm>
          <a:prstGeom prst="rect">
            <a:avLst/>
          </a:prstGeom>
        </p:spPr>
      </p:pic>
      <p:pic>
        <p:nvPicPr>
          <p:cNvPr id="5" name="Bildobjekt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519" y="4081791"/>
            <a:ext cx="4944159" cy="2330450"/>
          </a:xfrm>
          <a:prstGeom prst="rect">
            <a:avLst/>
          </a:prstGeom>
        </p:spPr>
      </p:pic>
      <p:pic>
        <p:nvPicPr>
          <p:cNvPr id="6" name="Bildobjekt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9940" y="785273"/>
            <a:ext cx="2666738" cy="2666738"/>
          </a:xfrm>
          <a:prstGeom prst="rect">
            <a:avLst/>
          </a:prstGeom>
        </p:spPr>
      </p:pic>
      <p:sp>
        <p:nvSpPr>
          <p:cNvPr id="2" name="textruta 1"/>
          <p:cNvSpPr txBox="1"/>
          <p:nvPr/>
        </p:nvSpPr>
        <p:spPr>
          <a:xfrm>
            <a:off x="553229" y="4187420"/>
            <a:ext cx="1633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sv-SE" dirty="0" smtClean="0"/>
              <a:t>Volvo PV</a:t>
            </a:r>
          </a:p>
          <a:p>
            <a:pPr marL="285750" indent="-285750">
              <a:buFont typeface="Arial"/>
              <a:buChar char="•"/>
            </a:pPr>
            <a:r>
              <a:rPr lang="sv-SE" dirty="0" smtClean="0"/>
              <a:t>Volvo Group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2263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Early history</a:t>
            </a:r>
            <a:endParaRPr lang="en-GB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 smtClean="0"/>
              <a:t>Founded in 1926 as a subsidiary </a:t>
            </a:r>
            <a:r>
              <a:rPr lang="en-GB" sz="2000" dirty="0"/>
              <a:t>o</a:t>
            </a:r>
            <a:r>
              <a:rPr lang="en-GB" sz="2000" dirty="0" smtClean="0"/>
              <a:t>f bearing innovator SKF in Gothenburg, Sweden</a:t>
            </a:r>
          </a:p>
          <a:p>
            <a:r>
              <a:rPr lang="en-GB" sz="2000" dirty="0" smtClean="0"/>
              <a:t>Volvo is Latin for “I am rolling”</a:t>
            </a:r>
          </a:p>
          <a:p>
            <a:r>
              <a:rPr lang="en-GB" sz="2000" dirty="0" smtClean="0"/>
              <a:t>The first car, ÖV4 </a:t>
            </a:r>
            <a:r>
              <a:rPr lang="en-GB" sz="2000" dirty="0" err="1" smtClean="0"/>
              <a:t>Jakob</a:t>
            </a:r>
            <a:r>
              <a:rPr lang="en-GB" sz="2000" dirty="0" smtClean="0"/>
              <a:t>, drives out of the factory in 1927</a:t>
            </a:r>
            <a:endParaRPr lang="en-GB" dirty="0"/>
          </a:p>
          <a:p>
            <a:r>
              <a:rPr lang="en-GB" sz="2000" dirty="0" smtClean="0"/>
              <a:t>Soon, Volvo started building trucks. This became a critical factor in the early successes of Volvo</a:t>
            </a:r>
          </a:p>
          <a:p>
            <a:r>
              <a:rPr lang="en-GB" sz="2000" dirty="0" smtClean="0"/>
              <a:t>The truck building became the most profitable part of the company</a:t>
            </a:r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211247"/>
            <a:ext cx="3219978" cy="2306309"/>
          </a:xfrm>
          <a:prstGeom prst="rect">
            <a:avLst/>
          </a:prstGeom>
        </p:spPr>
      </p:pic>
      <p:pic>
        <p:nvPicPr>
          <p:cNvPr id="6" name="Bildobjekt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7178" y="4211247"/>
            <a:ext cx="4887919" cy="2049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27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 second world war</a:t>
            </a:r>
            <a:endParaRPr lang="en-GB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457200" y="1197806"/>
            <a:ext cx="5264616" cy="4933826"/>
          </a:xfrm>
        </p:spPr>
        <p:txBody>
          <a:bodyPr>
            <a:normAutofit/>
          </a:bodyPr>
          <a:lstStyle/>
          <a:p>
            <a:r>
              <a:rPr lang="en-GB" sz="1800" dirty="0" smtClean="0"/>
              <a:t>Sweden’s neutrality during the war allowed the intact </a:t>
            </a:r>
            <a:r>
              <a:rPr lang="en-GB" sz="1800" dirty="0"/>
              <a:t>S</a:t>
            </a:r>
            <a:r>
              <a:rPr lang="en-GB" sz="1800" dirty="0" smtClean="0"/>
              <a:t>wedish industry to flourish post war</a:t>
            </a:r>
          </a:p>
          <a:p>
            <a:r>
              <a:rPr lang="en-GB" sz="1800" dirty="0" smtClean="0"/>
              <a:t>After the war, Volvo was the only company in the world to produce personal cars, trucks, busses and tractors</a:t>
            </a:r>
          </a:p>
          <a:p>
            <a:r>
              <a:rPr lang="en-GB" sz="1800" dirty="0"/>
              <a:t>In relation with the establishment in North America, Volvo developed and patented the three point seat belt</a:t>
            </a:r>
          </a:p>
          <a:p>
            <a:r>
              <a:rPr lang="en-GB" sz="1800" dirty="0" smtClean="0"/>
              <a:t>Exporting to North America really accelerated growth</a:t>
            </a:r>
          </a:p>
          <a:p>
            <a:r>
              <a:rPr lang="en-GB" sz="1800" dirty="0" smtClean="0"/>
              <a:t>70s: oil crisis and management issues</a:t>
            </a:r>
          </a:p>
          <a:p>
            <a:r>
              <a:rPr lang="en-GB" sz="1800" dirty="0" smtClean="0"/>
              <a:t>80s: success again</a:t>
            </a:r>
          </a:p>
          <a:p>
            <a:r>
              <a:rPr lang="en-GB" sz="1800" dirty="0"/>
              <a:t>A</a:t>
            </a:r>
            <a:r>
              <a:rPr lang="en-GB" sz="1800" dirty="0" smtClean="0"/>
              <a:t> struggling Volvo AB sells Volvo Personal </a:t>
            </a:r>
            <a:r>
              <a:rPr lang="en-GB" sz="1800" dirty="0"/>
              <a:t>C</a:t>
            </a:r>
            <a:r>
              <a:rPr lang="en-GB" sz="1800" dirty="0" smtClean="0"/>
              <a:t>ars to Ford for 6.4 billion USD in 1999. The motive was the struggle to compete as a small car manufacturer among global car groups</a:t>
            </a:r>
            <a:endParaRPr lang="en-GB" sz="2400" dirty="0" smtClean="0"/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sz="2400" dirty="0"/>
          </a:p>
        </p:txBody>
      </p:sp>
      <p:pic>
        <p:nvPicPr>
          <p:cNvPr id="5" name="Bildobjekt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1815" y="1327844"/>
            <a:ext cx="2835249" cy="405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19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Entering the new millennium</a:t>
            </a:r>
            <a:endParaRPr lang="en-GB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Under Ford’s ownership, Volvo got new conditions</a:t>
            </a:r>
          </a:p>
          <a:p>
            <a:r>
              <a:rPr lang="en-GB" sz="2400" dirty="0" smtClean="0"/>
              <a:t>Many new models were developed that sold very well. This in contrast to rest of Ford.</a:t>
            </a:r>
          </a:p>
          <a:p>
            <a:r>
              <a:rPr lang="en-GB" sz="2400" dirty="0" smtClean="0"/>
              <a:t>This time, a struggling Ford agrees to sell Volvo to Chinese </a:t>
            </a:r>
            <a:r>
              <a:rPr lang="en-GB" sz="2400" dirty="0" err="1" smtClean="0"/>
              <a:t>Geely</a:t>
            </a:r>
            <a:r>
              <a:rPr lang="en-GB" sz="2400" dirty="0" smtClean="0"/>
              <a:t> for 1.8 billion USD</a:t>
            </a:r>
          </a:p>
          <a:p>
            <a:r>
              <a:rPr lang="en-GB" sz="2400" dirty="0" smtClean="0"/>
              <a:t>Manufacturing now takes place in Gothenburg and </a:t>
            </a:r>
            <a:r>
              <a:rPr lang="en-GB" sz="2400" dirty="0" err="1" smtClean="0"/>
              <a:t>Skövde</a:t>
            </a:r>
            <a:r>
              <a:rPr lang="en-GB" sz="2400" dirty="0" smtClean="0"/>
              <a:t>, Gent in Belgium, and in Chengdu in China </a:t>
            </a:r>
          </a:p>
          <a:p>
            <a:r>
              <a:rPr lang="en-GB" sz="2400" dirty="0" smtClean="0"/>
              <a:t>503 127 Volvo cars were sold in 2015. An all time record!</a:t>
            </a:r>
            <a:endParaRPr lang="en-GB" sz="2400" dirty="0"/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5002" y="5018630"/>
            <a:ext cx="4111798" cy="110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03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statistics </a:t>
            </a:r>
            <a:r>
              <a:rPr lang="en-GB" dirty="0" smtClean="0">
                <a:sym typeface="Wingdings"/>
              </a:rPr>
              <a:t></a:t>
            </a:r>
            <a:endParaRPr lang="en-GB" dirty="0"/>
          </a:p>
        </p:txBody>
      </p:sp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5736031"/>
              </p:ext>
            </p:extLst>
          </p:nvPr>
        </p:nvGraphicFramePr>
        <p:xfrm>
          <a:off x="457200" y="1134931"/>
          <a:ext cx="6996556" cy="3021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Diagram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333749"/>
              </p:ext>
            </p:extLst>
          </p:nvPr>
        </p:nvGraphicFramePr>
        <p:xfrm>
          <a:off x="663957" y="4214073"/>
          <a:ext cx="3595332" cy="21870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ruta 2"/>
          <p:cNvSpPr txBox="1"/>
          <p:nvPr/>
        </p:nvSpPr>
        <p:spPr>
          <a:xfrm>
            <a:off x="4464557" y="4932423"/>
            <a:ext cx="2989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b="1" dirty="0" smtClean="0"/>
              <a:t>Nr </a:t>
            </a:r>
            <a:r>
              <a:rPr lang="sv-SE" b="1" dirty="0" err="1" smtClean="0"/>
              <a:t>of</a:t>
            </a:r>
            <a:r>
              <a:rPr lang="sv-SE" b="1" dirty="0" smtClean="0"/>
              <a:t> </a:t>
            </a:r>
            <a:r>
              <a:rPr lang="sv-SE" b="1" dirty="0" err="1" smtClean="0"/>
              <a:t>employed</a:t>
            </a:r>
            <a:r>
              <a:rPr lang="sv-SE" b="1" dirty="0" smtClean="0"/>
              <a:t> per region</a:t>
            </a:r>
            <a:endParaRPr lang="sv-SE" b="1" dirty="0"/>
          </a:p>
        </p:txBody>
      </p:sp>
    </p:spTree>
    <p:extLst>
      <p:ext uri="{BB962C8B-B14F-4D97-AF65-F5344CB8AC3E}">
        <p14:creationId xmlns:p14="http://schemas.microsoft.com/office/powerpoint/2010/main" val="252527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Deindustrialization</a:t>
            </a:r>
            <a:endParaRPr lang="en-GB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457200" y="1074266"/>
            <a:ext cx="8229600" cy="4525963"/>
          </a:xfrm>
        </p:spPr>
        <p:txBody>
          <a:bodyPr>
            <a:normAutofit/>
          </a:bodyPr>
          <a:lstStyle/>
          <a:p>
            <a:r>
              <a:rPr lang="en-GB" sz="2200" dirty="0" smtClean="0"/>
              <a:t>Sweden is being deindustrialized</a:t>
            </a:r>
          </a:p>
          <a:p>
            <a:r>
              <a:rPr lang="en-GB" sz="2200" dirty="0" smtClean="0"/>
              <a:t>Swedish industry developing worse then rest of Europe since 2009, and it is a worrying trend</a:t>
            </a:r>
          </a:p>
          <a:p>
            <a:r>
              <a:rPr lang="en-GB" sz="2200" dirty="0" smtClean="0"/>
              <a:t>Sweden came out of the great recession in 2008 better off than most countries, but due to increased consumption</a:t>
            </a:r>
          </a:p>
          <a:p>
            <a:r>
              <a:rPr lang="en-GB" sz="2200" dirty="0" smtClean="0"/>
              <a:t>The result might be decreased future growth and increased inequality as workers that used to work in the industry now switches to lower paying jobs</a:t>
            </a:r>
          </a:p>
          <a:p>
            <a:r>
              <a:rPr lang="en-GB" sz="2200" dirty="0" smtClean="0"/>
              <a:t>One of Europe's fastest urbanizations</a:t>
            </a:r>
            <a:endParaRPr lang="en-GB" sz="2200" dirty="0"/>
          </a:p>
          <a:p>
            <a:r>
              <a:rPr lang="en-GB" sz="2200" dirty="0"/>
              <a:t>M</a:t>
            </a:r>
            <a:r>
              <a:rPr lang="en-GB" sz="2200" dirty="0" smtClean="0"/>
              <a:t>anufacturing of Volvo cars has stayed on Sweden</a:t>
            </a:r>
          </a:p>
          <a:p>
            <a:r>
              <a:rPr lang="en-GB" sz="2200" dirty="0" smtClean="0"/>
              <a:t>Many Swedish companies are being sold off before they get very big, and production moves out of Sweden</a:t>
            </a:r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970" y="5211930"/>
            <a:ext cx="2720316" cy="15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75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Volvo in Thailand</a:t>
            </a:r>
            <a:endParaRPr lang="en-GB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Perceived as a luxury car</a:t>
            </a:r>
          </a:p>
          <a:p>
            <a:r>
              <a:rPr lang="en-GB" sz="2400" dirty="0" smtClean="0"/>
              <a:t>In Sweden it is strongly associated with suburban, middle class life</a:t>
            </a:r>
          </a:p>
          <a:p>
            <a:r>
              <a:rPr lang="en-GB" sz="2400" dirty="0" smtClean="0"/>
              <a:t>Volvo has a long-standing presence in Thailand through Thai Swedish Assembly Co, which is entirely owned by Volvo</a:t>
            </a:r>
          </a:p>
          <a:p>
            <a:r>
              <a:rPr lang="en-GB" sz="2400" dirty="0" smtClean="0"/>
              <a:t>From January to September 2016 645 Volvos were sold in Thailand, making it the tenth most sold car with a share of 0.3 %</a:t>
            </a:r>
          </a:p>
          <a:p>
            <a:r>
              <a:rPr lang="en-GB" sz="2400" dirty="0" smtClean="0"/>
              <a:t>Topping the list is Toyota with a 29.7 % share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6961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 smtClean="0"/>
              <a:t>Thanks</a:t>
            </a:r>
            <a:r>
              <a:rPr lang="sv-SE" dirty="0" smtClean="0"/>
              <a:t>!</a:t>
            </a:r>
            <a:endParaRPr lang="sv-SE" dirty="0"/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6110"/>
            <a:ext cx="4200398" cy="2800265"/>
          </a:xfrm>
          <a:prstGeom prst="rect">
            <a:avLst/>
          </a:prstGeom>
        </p:spPr>
      </p:pic>
      <p:pic>
        <p:nvPicPr>
          <p:cNvPr id="5" name="Bildobjekt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0398" y="1266110"/>
            <a:ext cx="4979552" cy="2800265"/>
          </a:xfrm>
          <a:prstGeom prst="rect">
            <a:avLst/>
          </a:prstGeom>
        </p:spPr>
      </p:pic>
      <p:pic>
        <p:nvPicPr>
          <p:cNvPr id="6" name="Bildobjekt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66375"/>
            <a:ext cx="4980260" cy="2347466"/>
          </a:xfrm>
          <a:prstGeom prst="rect">
            <a:avLst/>
          </a:prstGeom>
        </p:spPr>
      </p:pic>
      <p:pic>
        <p:nvPicPr>
          <p:cNvPr id="7" name="Bildobjekt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0260" y="4066375"/>
            <a:ext cx="3535007" cy="2347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35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999</TotalTime>
  <Words>453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Office-tema</vt:lpstr>
      <vt:lpstr>PowerPoint Presentation</vt:lpstr>
      <vt:lpstr>Early history</vt:lpstr>
      <vt:lpstr>Post second world war</vt:lpstr>
      <vt:lpstr>Entering the new millennium</vt:lpstr>
      <vt:lpstr>Some statistics </vt:lpstr>
      <vt:lpstr>Deindustrialization</vt:lpstr>
      <vt:lpstr>Volvo in Thailand</vt:lpstr>
      <vt:lpstr>Thanks!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Jonas Wahl Sjöman</dc:creator>
  <cp:lastModifiedBy>samsung</cp:lastModifiedBy>
  <cp:revision>37</cp:revision>
  <dcterms:created xsi:type="dcterms:W3CDTF">2016-11-02T02:06:05Z</dcterms:created>
  <dcterms:modified xsi:type="dcterms:W3CDTF">2016-11-07T09:03:27Z</dcterms:modified>
</cp:coreProperties>
</file>