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6"/>
  </p:notesMasterIdLst>
  <p:sldIdLst>
    <p:sldId id="256" r:id="rId2"/>
    <p:sldId id="270" r:id="rId3"/>
    <p:sldId id="271" r:id="rId4"/>
    <p:sldId id="272" r:id="rId5"/>
    <p:sldId id="278" r:id="rId6"/>
    <p:sldId id="285" r:id="rId7"/>
    <p:sldId id="283" r:id="rId8"/>
    <p:sldId id="274" r:id="rId9"/>
    <p:sldId id="277" r:id="rId10"/>
    <p:sldId id="279" r:id="rId11"/>
    <p:sldId id="280" r:id="rId12"/>
    <p:sldId id="281" r:id="rId13"/>
    <p:sldId id="275" r:id="rId14"/>
    <p:sldId id="27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5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EE51-9C5A-4F5A-92F0-13F7C7B310FF}" type="datetimeFigureOut">
              <a:rPr lang="en-ID" smtClean="0"/>
              <a:t>19/03/2021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D89CF-85AB-4350-8B80-96C48F5A65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45938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D327-E168-418A-9116-0BE139057B8F}" type="datetime1">
              <a:rPr lang="en-US" smtClean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C610-8DBB-4577-BF94-237BDCE18121}" type="datetime1">
              <a:rPr lang="en-US" smtClean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C0160-C842-4B6A-850B-93B3CCB14FE0}" type="datetime1">
              <a:rPr lang="en-US" smtClean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6FD7-F060-455B-9819-1949E292956C}" type="datetime1">
              <a:rPr lang="en-US" smtClean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61C9-20F1-4374-BFAC-9330983D9566}" type="datetime1">
              <a:rPr lang="en-US" smtClean="0"/>
              <a:t>3/19/2021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6AFE-B5DE-4F4A-80F3-350E65C38919}" type="datetime1">
              <a:rPr lang="en-US" smtClean="0"/>
              <a:t>3/19/2021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07DF1-1A7C-4EB4-81DE-FFC75F27FFEA}" type="datetime1">
              <a:rPr lang="en-US" smtClean="0"/>
              <a:t>3/19/2021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41E6A-C3F0-4F7A-BBF6-0954775FE70B}" type="datetime1">
              <a:rPr lang="en-US" smtClean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E38F2E7-1E98-4DBA-ADE6-E505769B3764}" type="datetime1">
              <a:rPr lang="en-US" smtClean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30E5-3800-4C9B-86B6-6CF677AC2742}" type="datetime1">
              <a:rPr lang="en-US" smtClean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E00FE-AB3F-4A2D-A6D4-C8F24FAD0207}" type="datetime1">
              <a:rPr lang="en-US" smtClean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6E527-E1C8-41FF-BFC7-51EB9BC15687}" type="datetime1">
              <a:rPr lang="en-US" smtClean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DCEA-5002-4AB5-B4EE-9C4BD38A58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600" dirty="0"/>
              <a:t>Trade in Cambodia, </a:t>
            </a:r>
            <a:r>
              <a:rPr lang="en-US" sz="2600" dirty="0" err="1"/>
              <a:t>LaoS</a:t>
            </a:r>
            <a:r>
              <a:rPr lang="en-US" sz="2600" dirty="0"/>
              <a:t>, Myanmar and </a:t>
            </a:r>
            <a:r>
              <a:rPr lang="en-US" sz="2600" dirty="0" err="1"/>
              <a:t>vietnam</a:t>
            </a:r>
            <a:endParaRPr lang="en-ID" sz="26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B677970-4FCC-4289-879E-C3CF588DB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EE361 ECONOMIES of CLMV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5054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15A1E-7B7B-4DB2-AE18-AA1823406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growth in GMS*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C24E939-58E9-4293-8ADE-9F9266EAE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16D21D-C773-4640-95C6-E330107C2833}"/>
              </a:ext>
            </a:extLst>
          </p:cNvPr>
          <p:cNvSpPr txBox="1"/>
          <p:nvPr/>
        </p:nvSpPr>
        <p:spPr>
          <a:xfrm>
            <a:off x="1451578" y="1923497"/>
            <a:ext cx="60341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>
                <a:solidFill>
                  <a:srgbClr val="454545"/>
                </a:solidFill>
              </a:rPr>
              <a:t>Economic growth in the Greater Mekong Subregion (including CLMV) during 2000-2008  has been impressive; average annual growth rate was 6.1%. </a:t>
            </a:r>
          </a:p>
          <a:p>
            <a:pPr>
              <a:spcAft>
                <a:spcPts val="1200"/>
              </a:spcAft>
            </a:pPr>
            <a:r>
              <a:rPr lang="en-US" sz="2200" dirty="0">
                <a:solidFill>
                  <a:srgbClr val="454545"/>
                </a:solidFill>
              </a:rPr>
              <a:t>During the economic global economic slowdown of 2008, GDP growth slowed down to 0.6%, but accelerated to 7.3% thereafter</a:t>
            </a:r>
          </a:p>
          <a:p>
            <a:pPr>
              <a:spcAft>
                <a:spcPts val="1200"/>
              </a:spcAft>
            </a:pPr>
            <a:r>
              <a:rPr lang="en-US" sz="2200" dirty="0">
                <a:solidFill>
                  <a:srgbClr val="454545"/>
                </a:solidFill>
              </a:rPr>
              <a:t>Trade and trade policies pursued by CLMV countries have contributed to the overall economic growth in these countries</a:t>
            </a:r>
            <a:endParaRPr lang="en-US" sz="2200" b="1" dirty="0">
              <a:solidFill>
                <a:srgbClr val="454545"/>
              </a:solidFill>
            </a:endParaRPr>
          </a:p>
          <a:p>
            <a:pPr>
              <a:spcAft>
                <a:spcPts val="1200"/>
              </a:spcAft>
            </a:pPr>
            <a:r>
              <a:rPr lang="en-US" sz="1400" dirty="0"/>
              <a:t>* GMS=Greater Mekong Subregion</a:t>
            </a:r>
          </a:p>
        </p:txBody>
      </p:sp>
      <p:pic>
        <p:nvPicPr>
          <p:cNvPr id="6146" name="Picture 2" descr="ADB forecasts Vietnam&quot;s economic growth in 2020 to be highest in Southeast  Asia | Vietnam Times">
            <a:extLst>
              <a:ext uri="{FF2B5EF4-FFF2-40B4-BE49-F238E27FC236}">
                <a16:creationId xmlns:a16="http://schemas.microsoft.com/office/drawing/2014/main" id="{471A8392-5345-44D3-9610-2FE427231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187" y="1853753"/>
            <a:ext cx="4770984" cy="26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2719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E2448-EBB6-4DB6-A391-61F70A50A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GDP growth of GMS countries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C285A2D-701F-4C3F-B81B-02D909F6F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A7AB62-DFF6-43A5-97B8-178A06C15A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235" t="40542" r="18693" b="25780"/>
          <a:stretch/>
        </p:blipFill>
        <p:spPr>
          <a:xfrm>
            <a:off x="3921070" y="1853754"/>
            <a:ext cx="7133783" cy="3624897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1B491845-2CF0-45A0-8F26-2DBF89C46DEE}"/>
              </a:ext>
            </a:extLst>
          </p:cNvPr>
          <p:cNvSpPr/>
          <p:nvPr/>
        </p:nvSpPr>
        <p:spPr>
          <a:xfrm>
            <a:off x="7530191" y="2950345"/>
            <a:ext cx="550189" cy="340962"/>
          </a:xfrm>
          <a:prstGeom prst="ellipse">
            <a:avLst/>
          </a:prstGeom>
          <a:solidFill>
            <a:schemeClr val="accent1">
              <a:alpha val="4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4D1B6C0-09B4-4A09-99FB-48BDCE213C07}"/>
              </a:ext>
            </a:extLst>
          </p:cNvPr>
          <p:cNvSpPr/>
          <p:nvPr/>
        </p:nvSpPr>
        <p:spPr>
          <a:xfrm>
            <a:off x="9532318" y="2983424"/>
            <a:ext cx="550189" cy="340962"/>
          </a:xfrm>
          <a:prstGeom prst="ellipse">
            <a:avLst/>
          </a:prstGeom>
          <a:solidFill>
            <a:schemeClr val="accent1">
              <a:alpha val="4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5DEEC5-6959-4141-93AE-8B702B50C141}"/>
              </a:ext>
            </a:extLst>
          </p:cNvPr>
          <p:cNvSpPr/>
          <p:nvPr/>
        </p:nvSpPr>
        <p:spPr>
          <a:xfrm>
            <a:off x="7530191" y="2117845"/>
            <a:ext cx="550189" cy="865579"/>
          </a:xfrm>
          <a:prstGeom prst="ellipse">
            <a:avLst/>
          </a:prstGeom>
          <a:solidFill>
            <a:srgbClr val="FFC000">
              <a:alpha val="41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BFAEAFC-9080-4769-A916-2E3AC6C7F777}"/>
              </a:ext>
            </a:extLst>
          </p:cNvPr>
          <p:cNvSpPr/>
          <p:nvPr/>
        </p:nvSpPr>
        <p:spPr>
          <a:xfrm>
            <a:off x="9532317" y="2117844"/>
            <a:ext cx="550189" cy="865579"/>
          </a:xfrm>
          <a:prstGeom prst="ellipse">
            <a:avLst/>
          </a:prstGeom>
          <a:solidFill>
            <a:srgbClr val="FFC000">
              <a:alpha val="41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F82C940-BA19-43B4-96BB-44958FCA0A6E}"/>
              </a:ext>
            </a:extLst>
          </p:cNvPr>
          <p:cNvSpPr/>
          <p:nvPr/>
        </p:nvSpPr>
        <p:spPr>
          <a:xfrm>
            <a:off x="7530191" y="3291307"/>
            <a:ext cx="550189" cy="275387"/>
          </a:xfrm>
          <a:prstGeom prst="ellipse">
            <a:avLst/>
          </a:prstGeom>
          <a:solidFill>
            <a:srgbClr val="FFC000">
              <a:alpha val="41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6CC52B6-2E50-48ED-97BD-F73D3AFDE82E}"/>
              </a:ext>
            </a:extLst>
          </p:cNvPr>
          <p:cNvSpPr/>
          <p:nvPr/>
        </p:nvSpPr>
        <p:spPr>
          <a:xfrm>
            <a:off x="9532317" y="3291306"/>
            <a:ext cx="550189" cy="275387"/>
          </a:xfrm>
          <a:prstGeom prst="ellipse">
            <a:avLst/>
          </a:prstGeom>
          <a:solidFill>
            <a:srgbClr val="FFC000">
              <a:alpha val="41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330EB3-7214-4936-A45D-003A2A4DAC21}"/>
              </a:ext>
            </a:extLst>
          </p:cNvPr>
          <p:cNvSpPr txBox="1"/>
          <p:nvPr/>
        </p:nvSpPr>
        <p:spPr>
          <a:xfrm>
            <a:off x="1291079" y="1971040"/>
            <a:ext cx="250876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dirty="0"/>
              <a:t>Several observations: </a:t>
            </a:r>
          </a:p>
          <a:p>
            <a:pPr>
              <a:spcAft>
                <a:spcPts val="1200"/>
              </a:spcAft>
            </a:pPr>
            <a:r>
              <a:rPr lang="en-US" dirty="0"/>
              <a:t>In general, GDP growth of CLMV has been robust (&gt;5% per year)</a:t>
            </a:r>
          </a:p>
          <a:p>
            <a:pPr>
              <a:spcAft>
                <a:spcPts val="1200"/>
              </a:spcAft>
            </a:pPr>
            <a:r>
              <a:rPr lang="en-US" dirty="0"/>
              <a:t>During financial crisis of 1998, CLMV unlike Thailand, were relatively de-linked from the global economy, therefore impact of crisis was low.</a:t>
            </a:r>
          </a:p>
          <a:p>
            <a:pPr>
              <a:spcAft>
                <a:spcPts val="1200"/>
              </a:spcAft>
            </a:pPr>
            <a:endParaRPr lang="en-US" dirty="0"/>
          </a:p>
          <a:p>
            <a:pPr>
              <a:spcAft>
                <a:spcPts val="1200"/>
              </a:spcAft>
            </a:pPr>
            <a:r>
              <a:rPr lang="en-US" dirty="0"/>
              <a:t>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643552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9B5F1-91F0-4BD8-9854-BC524A9F2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Trade policies in </a:t>
            </a:r>
            <a:r>
              <a:rPr lang="en-US" dirty="0" err="1"/>
              <a:t>clmv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EE1250E-84C5-4C86-8B76-48709754E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A1B889-06D3-4D0D-B0B1-38EE508495C8}"/>
              </a:ext>
            </a:extLst>
          </p:cNvPr>
          <p:cNvSpPr txBox="1"/>
          <p:nvPr/>
        </p:nvSpPr>
        <p:spPr>
          <a:xfrm>
            <a:off x="1397334" y="1853754"/>
            <a:ext cx="534442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dirty="0"/>
              <a:t>Greater outward orientation </a:t>
            </a:r>
            <a:r>
              <a:rPr lang="en-US" sz="2200" dirty="0"/>
              <a:t>and increased economic integration with the global economy has been a key pillar of the development plans of Cambodia, Lao PDR, and Viet Nam</a:t>
            </a:r>
          </a:p>
          <a:p>
            <a:endParaRPr lang="en-US" sz="2200" dirty="0"/>
          </a:p>
          <a:p>
            <a:r>
              <a:rPr lang="en-US" sz="2200" b="1" dirty="0"/>
              <a:t>Easing of restrictions on FDI provided an impetus to trade and growth</a:t>
            </a:r>
            <a:r>
              <a:rPr lang="en-US" sz="2200" dirty="0"/>
              <a:t>. Examples: relocation of garment factories from South Korea, Taiwan, and PR China to Cambodia; FDI in agriculture, forestry and mining in Lao PDR</a:t>
            </a:r>
          </a:p>
        </p:txBody>
      </p:sp>
      <p:pic>
        <p:nvPicPr>
          <p:cNvPr id="7170" name="Picture 2" descr="Three Analytical Reports on Trade in Lao PDR">
            <a:extLst>
              <a:ext uri="{FF2B5EF4-FFF2-40B4-BE49-F238E27FC236}">
                <a16:creationId xmlns:a16="http://schemas.microsoft.com/office/drawing/2014/main" id="{2BE23137-24FA-401D-AABC-930AA983E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369" y="1853753"/>
            <a:ext cx="5155039" cy="2896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146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A83CE6A-0258-40C7-9D8B-A83B48E6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73314F-53B5-4DE9-A9D3-FE5F81A72FE8}"/>
              </a:ext>
            </a:extLst>
          </p:cNvPr>
          <p:cNvSpPr txBox="1"/>
          <p:nvPr/>
        </p:nvSpPr>
        <p:spPr>
          <a:xfrm>
            <a:off x="1451580" y="1853754"/>
            <a:ext cx="4980218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dirty="0"/>
              <a:t>Location of production processes across borders</a:t>
            </a:r>
            <a:r>
              <a:rPr lang="en-US" sz="2200" dirty="0"/>
              <a:t>, further aided by advances in transportation has enabled increased intra-regional trade with GMS. Examples:  </a:t>
            </a:r>
          </a:p>
          <a:p>
            <a:endParaRPr lang="en-US" sz="2200" dirty="0"/>
          </a:p>
          <a:p>
            <a:r>
              <a:rPr lang="en-US" sz="2200" dirty="0"/>
              <a:t>Viet Nam has benefited from setting up of regional production networks, enabling easy access to finance for trade and consumption</a:t>
            </a:r>
          </a:p>
          <a:p>
            <a:endParaRPr lang="en-US" sz="2200" dirty="0"/>
          </a:p>
          <a:p>
            <a:endParaRPr lang="en-US" sz="2200" dirty="0"/>
          </a:p>
          <a:p>
            <a:endParaRPr lang="en-ID" sz="22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0E91321-614B-4D7D-B1B6-7992B8B2E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Trade policies in </a:t>
            </a:r>
            <a:r>
              <a:rPr lang="en-US" dirty="0" err="1"/>
              <a:t>clmv</a:t>
            </a:r>
            <a:endParaRPr lang="en-ID" dirty="0"/>
          </a:p>
        </p:txBody>
      </p:sp>
      <p:pic>
        <p:nvPicPr>
          <p:cNvPr id="2054" name="Picture 6" descr="Vietnam's Industrial Zones – How to Pick a Location for Your Business">
            <a:extLst>
              <a:ext uri="{FF2B5EF4-FFF2-40B4-BE49-F238E27FC236}">
                <a16:creationId xmlns:a16="http://schemas.microsoft.com/office/drawing/2014/main" id="{836FA509-CE03-468D-8B8A-63559BE88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787" y="1853754"/>
            <a:ext cx="5667214" cy="3173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349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7643166-4E8A-455B-B394-B1E272B90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6EED11A-BA10-4992-8E03-6F7C9F145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Trade policies in </a:t>
            </a:r>
            <a:r>
              <a:rPr lang="en-US" dirty="0" err="1"/>
              <a:t>clmv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69CA57-F6B8-4015-B168-7879ED0A76BC}"/>
              </a:ext>
            </a:extLst>
          </p:cNvPr>
          <p:cNvSpPr txBox="1"/>
          <p:nvPr/>
        </p:nvSpPr>
        <p:spPr>
          <a:xfrm>
            <a:off x="1451579" y="1853754"/>
            <a:ext cx="4786489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dirty="0"/>
              <a:t>Cross-border trade facilitation</a:t>
            </a:r>
            <a:endParaRPr lang="en-US" sz="2200" dirty="0"/>
          </a:p>
          <a:p>
            <a:pPr>
              <a:spcAft>
                <a:spcPts val="1200"/>
              </a:spcAft>
            </a:pPr>
            <a:r>
              <a:rPr lang="en-US" sz="2200" strike="noStrike" dirty="0"/>
              <a:t>Ratification of cross border trade agreement (CBTA) in GMS countries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CBTA: a </a:t>
            </a:r>
            <a:r>
              <a:rPr lang="en-US" sz="2200" b="0" i="0" dirty="0">
                <a:effectLst/>
              </a:rPr>
              <a:t>comprehensive legal instrument that includes non-physical measures for cross-border land transport; allows vehicles, goods and people to cross national borders through the GMS road transport system.</a:t>
            </a:r>
            <a:endParaRPr lang="en-ID" sz="2200" dirty="0"/>
          </a:p>
        </p:txBody>
      </p:sp>
      <p:pic>
        <p:nvPicPr>
          <p:cNvPr id="6" name="Picture 2" descr="gms program | Greater Mekong Subregion (GMS)">
            <a:extLst>
              <a:ext uri="{FF2B5EF4-FFF2-40B4-BE49-F238E27FC236}">
                <a16:creationId xmlns:a16="http://schemas.microsoft.com/office/drawing/2014/main" id="{5F67A84E-BD74-4DF2-AD91-3A4E90BAF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501" y="1874850"/>
            <a:ext cx="5349499" cy="313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3A08B49-3E7C-4233-A63A-7F0BFFB61639}"/>
              </a:ext>
            </a:extLst>
          </p:cNvPr>
          <p:cNvSpPr txBox="1"/>
          <p:nvPr/>
        </p:nvSpPr>
        <p:spPr>
          <a:xfrm>
            <a:off x="1429960" y="5167613"/>
            <a:ext cx="10741025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200" b="0" i="0" dirty="0">
                <a:solidFill>
                  <a:srgbClr val="333333"/>
                </a:solidFill>
                <a:effectLst/>
              </a:rPr>
              <a:t>All GMS countries </a:t>
            </a:r>
            <a:r>
              <a:rPr lang="en-US" sz="2200" dirty="0">
                <a:solidFill>
                  <a:srgbClr val="333333"/>
                </a:solidFill>
              </a:rPr>
              <a:t>have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ratified CBTA: Lao PDR, Thailand and Viet Nam – 1999; Cambodia – 2001; PR China  – 2002; Myanmar – 2003</a:t>
            </a:r>
          </a:p>
          <a:p>
            <a:pPr algn="l"/>
            <a:r>
              <a:rPr 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080696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6004A50-7F9F-4A51-BA15-2D46DFA96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70E85FA-3C52-46D7-AF0F-AAB4B81A6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Trade policies in </a:t>
            </a:r>
            <a:r>
              <a:rPr lang="en-US" dirty="0" err="1"/>
              <a:t>clmv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774B90-6ADC-46F9-9500-4D028BA1B8C7}"/>
              </a:ext>
            </a:extLst>
          </p:cNvPr>
          <p:cNvSpPr txBox="1"/>
          <p:nvPr/>
        </p:nvSpPr>
        <p:spPr>
          <a:xfrm>
            <a:off x="1451579" y="1853754"/>
            <a:ext cx="4894977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Development of special economic zones (SEZ)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SEZ: an area in which business and trade laws are different from the rest of the country; which aims to attract foreign investment, generate employment and increase trade balance and generate foreign currency through exports. </a:t>
            </a:r>
          </a:p>
          <a:p>
            <a:pPr>
              <a:spcAft>
                <a:spcPts val="1200"/>
              </a:spcAft>
            </a:pPr>
            <a:endParaRPr lang="en-US" sz="2200" dirty="0"/>
          </a:p>
          <a:p>
            <a:endParaRPr lang="en-ID" sz="2200" dirty="0"/>
          </a:p>
        </p:txBody>
      </p:sp>
      <p:pic>
        <p:nvPicPr>
          <p:cNvPr id="3076" name="Picture 4" descr="PPSC sells 14m shares in private placement - Khmer Times">
            <a:extLst>
              <a:ext uri="{FF2B5EF4-FFF2-40B4-BE49-F238E27FC236}">
                <a16:creationId xmlns:a16="http://schemas.microsoft.com/office/drawing/2014/main" id="{C78C110F-9017-4002-938B-0CA243191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027" y="1875289"/>
            <a:ext cx="5581974" cy="327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534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23738-642E-420B-96C1-109F41571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Outcomes of increased trade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3C1A5E1-DE40-47C0-ADE8-0398D28EC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75783C-670A-4A09-A641-902E6A39F93B}"/>
              </a:ext>
            </a:extLst>
          </p:cNvPr>
          <p:cNvSpPr txBox="1"/>
          <p:nvPr/>
        </p:nvSpPr>
        <p:spPr>
          <a:xfrm>
            <a:off x="1377412" y="1911546"/>
            <a:ext cx="4341463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/>
              <a:t>Trade-to-GDP ratio*  and integration with the global economy through the trade channel increased in all the GMS countries except Myanmar</a:t>
            </a:r>
            <a:endParaRPr lang="en-ID" sz="2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8A4EE9-A254-4CE8-8C86-D34E1B7B080F}"/>
              </a:ext>
            </a:extLst>
          </p:cNvPr>
          <p:cNvSpPr txBox="1"/>
          <p:nvPr/>
        </p:nvSpPr>
        <p:spPr>
          <a:xfrm>
            <a:off x="1451579" y="5407150"/>
            <a:ext cx="38953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* calculated as the ratio of the sum of exports and imports of goods and services to GDP</a:t>
            </a:r>
            <a:endParaRPr lang="en-ID" sz="1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5A44DC2-F1FD-484B-A401-A1D6ACDA9A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366" t="40418" r="39622" b="35194"/>
          <a:stretch/>
        </p:blipFill>
        <p:spPr>
          <a:xfrm>
            <a:off x="5966847" y="1844690"/>
            <a:ext cx="6225154" cy="4267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138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8DC9DEB-657E-4BF5-8EF1-F538DB66F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65420B-A251-41BD-8A87-573A1EEFA702}"/>
              </a:ext>
            </a:extLst>
          </p:cNvPr>
          <p:cNvSpPr txBox="1"/>
          <p:nvPr/>
        </p:nvSpPr>
        <p:spPr>
          <a:xfrm>
            <a:off x="1450975" y="1931691"/>
            <a:ext cx="3771954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Total intraregional exports of the GMS countries  grew at an average annual rate of  7.4%, from $336 billion in 2000 to $1,423 billion in 2009. 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During the same period,  total imports increased from $307 billion to $1,223 billion with an average annual growth rate of 16.6%. </a:t>
            </a:r>
            <a:endParaRPr lang="en-ID" sz="22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7F308A6-E3FF-4CAE-BAF0-6D5238A3E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Outcomes of increased trade</a:t>
            </a:r>
            <a:endParaRPr lang="en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B74E2A2-3CE2-4305-BE53-EFE4D7D266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096" t="45859" r="38099" b="28115"/>
          <a:stretch/>
        </p:blipFill>
        <p:spPr>
          <a:xfrm>
            <a:off x="5811865" y="1854200"/>
            <a:ext cx="6380136" cy="428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210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14228-C694-4DD1-9067-EA476272E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Bilateral trade within </a:t>
            </a:r>
            <a:r>
              <a:rPr lang="en-US" dirty="0" err="1"/>
              <a:t>gms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6879BE4-BEAD-4E35-AB38-F9AB0AC8E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DC9A7F-E5A8-45C9-83DA-D0F427F772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42" t="24295" r="17817" b="51622"/>
          <a:stretch/>
        </p:blipFill>
        <p:spPr>
          <a:xfrm>
            <a:off x="5191932" y="1883896"/>
            <a:ext cx="5862922" cy="19665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432F96-443D-43E9-BD32-92D9E10DCE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42" t="50750" r="17817" b="23163"/>
          <a:stretch/>
        </p:blipFill>
        <p:spPr>
          <a:xfrm>
            <a:off x="5191932" y="4006312"/>
            <a:ext cx="5862922" cy="213019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FCE2ECE-40F3-4035-8F2F-8E50C01CC838}"/>
              </a:ext>
            </a:extLst>
          </p:cNvPr>
          <p:cNvSpPr txBox="1"/>
          <p:nvPr/>
        </p:nvSpPr>
        <p:spPr>
          <a:xfrm>
            <a:off x="1451579" y="1883896"/>
            <a:ext cx="383886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Bilateral trade between GMS countries (including CLMV) with PR China has increased substantially from 2000 to 2009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Trade amongst countries is uneven. Some countries carry deficits, while others carry surplus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Thailand and Viet Nam account for a large share of trade flows within the GMS. </a:t>
            </a:r>
            <a:endParaRPr lang="en-ID" sz="2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1275D2-5793-4E35-93C6-5AA74F6743A4}"/>
              </a:ext>
            </a:extLst>
          </p:cNvPr>
          <p:cNvSpPr txBox="1"/>
          <p:nvPr/>
        </p:nvSpPr>
        <p:spPr>
          <a:xfrm>
            <a:off x="10328076" y="1515200"/>
            <a:ext cx="1774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2000</a:t>
            </a:r>
            <a:endParaRPr lang="en-ID" sz="1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CFDA69-8353-4B5C-A417-269626AB0CEC}"/>
              </a:ext>
            </a:extLst>
          </p:cNvPr>
          <p:cNvSpPr txBox="1"/>
          <p:nvPr/>
        </p:nvSpPr>
        <p:spPr>
          <a:xfrm>
            <a:off x="10317997" y="3759117"/>
            <a:ext cx="17745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2009</a:t>
            </a:r>
            <a:endParaRPr lang="en-ID" sz="1600" dirty="0"/>
          </a:p>
        </p:txBody>
      </p:sp>
    </p:spTree>
    <p:extLst>
      <p:ext uri="{BB962C8B-B14F-4D97-AF65-F5344CB8AC3E}">
        <p14:creationId xmlns:p14="http://schemas.microsoft.com/office/powerpoint/2010/main" val="12211477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BB19004-53C6-4831-B4F3-E17795CDC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21B398-1978-41BC-A9A8-56169BA29B11}"/>
              </a:ext>
            </a:extLst>
          </p:cNvPr>
          <p:cNvSpPr txBox="1"/>
          <p:nvPr/>
        </p:nvSpPr>
        <p:spPr>
          <a:xfrm>
            <a:off x="1377411" y="1917325"/>
            <a:ext cx="6102456" cy="3447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From PRC exports to GMS were  mostly machinery and transport equipment; chemicals; non-metallic minerals; and textiles, apparels, and travel goods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Export baskets of Lao PDR and Myanmar comprise largely of primary products.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 composition of Viet Nam’s export basket has changed; its export basket consisted of 60% primary products in 2000, but that share declined to 34% by 2009 due to increased manufacturing and services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18E6358-61CE-4DE6-A89F-A16F1A8EF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Bilateral trade within </a:t>
            </a:r>
            <a:r>
              <a:rPr lang="en-US" dirty="0" err="1"/>
              <a:t>gms</a:t>
            </a:r>
            <a:endParaRPr lang="en-ID" dirty="0"/>
          </a:p>
        </p:txBody>
      </p:sp>
      <p:pic>
        <p:nvPicPr>
          <p:cNvPr id="1028" name="Picture 4" descr="Farm workers from Vietnam Manpower">
            <a:extLst>
              <a:ext uri="{FF2B5EF4-FFF2-40B4-BE49-F238E27FC236}">
                <a16:creationId xmlns:a16="http://schemas.microsoft.com/office/drawing/2014/main" id="{5E1F194A-7A06-40A4-A098-FBE02FC84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319" y="4412001"/>
            <a:ext cx="3675681" cy="2445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xperts propose solutions to push VN agriculture industry | Phnom Penh Post">
            <a:extLst>
              <a:ext uri="{FF2B5EF4-FFF2-40B4-BE49-F238E27FC236}">
                <a16:creationId xmlns:a16="http://schemas.microsoft.com/office/drawing/2014/main" id="{36CDE0FD-DF17-4CB7-B999-21702C30B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319" y="1854199"/>
            <a:ext cx="3675681" cy="250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5545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250C1ED-0884-48ED-8304-FB9799357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101FDBE-515D-47E3-8B4A-EE1FAB830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Bilateral trade within </a:t>
            </a:r>
            <a:r>
              <a:rPr lang="en-US" dirty="0" err="1"/>
              <a:t>gms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04B5D6-D64D-4D90-BA07-707C8D14D308}"/>
              </a:ext>
            </a:extLst>
          </p:cNvPr>
          <p:cNvSpPr txBox="1"/>
          <p:nvPr/>
        </p:nvSpPr>
        <p:spPr>
          <a:xfrm>
            <a:off x="1377411" y="1917325"/>
            <a:ext cx="5837050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Cambodia’s overall export basket is dominated by manufacturing products, mainly garments. Relocation of garment factories from South Korea, Taiwan, and PR China to Cambodia helped stimulate garment exports from Cambodia.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However, composition of Cambodia’s export basket differs by destination; in 2009 exports to GMS comprised largely of primary products (90%) while primary products accounted for only 10% of the total exports to the rest of the world</a:t>
            </a:r>
          </a:p>
          <a:p>
            <a:pPr>
              <a:spcAft>
                <a:spcPts val="1200"/>
              </a:spcAft>
            </a:pPr>
            <a:endParaRPr lang="en-ID" sz="2200" dirty="0"/>
          </a:p>
        </p:txBody>
      </p:sp>
      <p:pic>
        <p:nvPicPr>
          <p:cNvPr id="6" name="Picture 2" descr="Cambodia asks Adidas, H&amp;M's support for continuing order">
            <a:extLst>
              <a:ext uri="{FF2B5EF4-FFF2-40B4-BE49-F238E27FC236}">
                <a16:creationId xmlns:a16="http://schemas.microsoft.com/office/drawing/2014/main" id="{97285871-E8C8-45B5-8165-57B646C56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230" y="1854200"/>
            <a:ext cx="4845770" cy="253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62541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28C71-F704-4A02-B518-E558A2658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findings 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187E85-8712-4D53-BAAB-657E9B2B0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D9BACC-6E81-4D00-900E-6A33792DBF54}"/>
              </a:ext>
            </a:extLst>
          </p:cNvPr>
          <p:cNvSpPr txBox="1"/>
          <p:nvPr/>
        </p:nvSpPr>
        <p:spPr>
          <a:xfrm>
            <a:off x="1451578" y="1943795"/>
            <a:ext cx="824261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Total GMS trade has grown rapidly during 2000-2009; intra-regional trade (including with PR China) has grown faster than its countries’ overall global trade.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 composition of exports varies across the GMS countries; high value added manufacturing products are largely from Thailand followed by Viet Nam.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Exports of Cambodia, Lao PDR, and Myanmar to the world consists largely of low value added goods such as textiles, apparels, and of primary products; this indicates that these countries are not yet a part of the regional production networks</a:t>
            </a:r>
          </a:p>
        </p:txBody>
      </p:sp>
    </p:spTree>
    <p:extLst>
      <p:ext uri="{BB962C8B-B14F-4D97-AF65-F5344CB8AC3E}">
        <p14:creationId xmlns:p14="http://schemas.microsoft.com/office/powerpoint/2010/main" val="32541787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5A57B-C921-4B4C-BF45-2E2DD4B2A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findings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21C01B4-EB9B-4BD6-B2E4-1732EDC22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B9A1A2-A0AD-4019-8CAA-645A5180FF2A}"/>
              </a:ext>
            </a:extLst>
          </p:cNvPr>
          <p:cNvSpPr txBox="1"/>
          <p:nvPr/>
        </p:nvSpPr>
        <p:spPr>
          <a:xfrm>
            <a:off x="1451579" y="1931246"/>
            <a:ext cx="6102456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/>
              <a:t>In general, greater outward orientation in the GMS countries, through both the trade and investment channels, has fueled integration with the global economy</a:t>
            </a:r>
          </a:p>
          <a:p>
            <a:endParaRPr lang="en-US" sz="2200" dirty="0"/>
          </a:p>
          <a:p>
            <a:r>
              <a:rPr lang="en-US" sz="2200" dirty="0"/>
              <a:t>Policies to promote trade (reducing trade barriers, improving trade facilitation), have had a positive impact on growth and reduce poverty; however the distribution of the benefits of trade to the wider population will need to be assessed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335461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775</TotalTime>
  <Words>895</Words>
  <Application>Microsoft Office PowerPoint</Application>
  <PresentationFormat>Widescreen</PresentationFormat>
  <Paragraphs>73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Gill Sans MT</vt:lpstr>
      <vt:lpstr>Gallery</vt:lpstr>
      <vt:lpstr>Trade in Cambodia, LaoS, Myanmar and vietnam</vt:lpstr>
      <vt:lpstr>Economic growth in GMS*</vt:lpstr>
      <vt:lpstr>GDP growth of GMS countries</vt:lpstr>
      <vt:lpstr>Trade policies in clmv</vt:lpstr>
      <vt:lpstr>Trade policies in clmv</vt:lpstr>
      <vt:lpstr>Trade policies in clmv</vt:lpstr>
      <vt:lpstr>Trade policies in clmv</vt:lpstr>
      <vt:lpstr>Outcomes of increased trade</vt:lpstr>
      <vt:lpstr>Outcomes of increased trade</vt:lpstr>
      <vt:lpstr>Bilateral trade within gms</vt:lpstr>
      <vt:lpstr>Bilateral trade within gms</vt:lpstr>
      <vt:lpstr>Bilateral trade within gms</vt:lpstr>
      <vt:lpstr>Key findings </vt:lpstr>
      <vt:lpstr>Key findings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development</dc:title>
  <dc:creator>januar hakim</dc:creator>
  <cp:lastModifiedBy>januar hakim</cp:lastModifiedBy>
  <cp:revision>71</cp:revision>
  <dcterms:created xsi:type="dcterms:W3CDTF">2021-02-18T04:58:22Z</dcterms:created>
  <dcterms:modified xsi:type="dcterms:W3CDTF">2021-03-19T00:49:18Z</dcterms:modified>
</cp:coreProperties>
</file>