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334" r:id="rId2"/>
    <p:sldId id="260" r:id="rId3"/>
    <p:sldId id="261" r:id="rId4"/>
    <p:sldId id="302" r:id="rId5"/>
    <p:sldId id="303" r:id="rId6"/>
    <p:sldId id="269" r:id="rId7"/>
    <p:sldId id="270" r:id="rId8"/>
    <p:sldId id="272" r:id="rId9"/>
    <p:sldId id="335" r:id="rId10"/>
    <p:sldId id="273" r:id="rId11"/>
    <p:sldId id="274" r:id="rId12"/>
    <p:sldId id="336" r:id="rId13"/>
    <p:sldId id="276" r:id="rId14"/>
    <p:sldId id="277" r:id="rId15"/>
    <p:sldId id="337" r:id="rId16"/>
    <p:sldId id="305" r:id="rId17"/>
    <p:sldId id="278" r:id="rId18"/>
    <p:sldId id="279" r:id="rId19"/>
    <p:sldId id="338" r:id="rId20"/>
    <p:sldId id="308" r:id="rId21"/>
    <p:sldId id="280" r:id="rId22"/>
    <p:sldId id="339" r:id="rId23"/>
    <p:sldId id="281" r:id="rId24"/>
    <p:sldId id="341" r:id="rId25"/>
    <p:sldId id="342" r:id="rId26"/>
    <p:sldId id="344" r:id="rId27"/>
    <p:sldId id="345" r:id="rId28"/>
    <p:sldId id="346" r:id="rId29"/>
    <p:sldId id="309" r:id="rId30"/>
    <p:sldId id="315" r:id="rId31"/>
    <p:sldId id="343" r:id="rId32"/>
    <p:sldId id="316" r:id="rId33"/>
    <p:sldId id="282" r:id="rId34"/>
    <p:sldId id="284" r:id="rId35"/>
    <p:sldId id="317" r:id="rId36"/>
    <p:sldId id="318" r:id="rId3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86002EF-7D8D-4D26-91B0-65388FF0625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7AED9F-6A86-4C15-940B-95C22B31BCF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69B2632F-68BF-43EC-870F-B4739EC6633E}" type="datetimeFigureOut">
              <a:rPr lang="en-US"/>
              <a:pPr>
                <a:defRPr/>
              </a:pPr>
              <a:t>2/14/2020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83BDE73-3594-4C20-8B8F-676C744D848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D8ED9F9C-D49E-42E2-81D9-512242A2D9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A32BC8-E81C-4E02-BF65-C3ACBA7EAE1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426C48-7C2F-4EAF-A49B-10290A0DA7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BFF75C12-AB7C-4B66-9EEB-E9725479361A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D2A0DBE-D1FE-4885-A671-9D72041ADBF1}" type="slidenum">
              <a:rPr lang="en-US" altLang="en-US" smtClean="0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6EBC9F-2FDC-40BB-88CF-6B36ED8DC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BF5DD-F525-42B3-B3EE-73A56B382D2D}" type="datetimeFigureOut">
              <a:rPr lang="en-US"/>
              <a:pPr>
                <a:defRPr/>
              </a:pPr>
              <a:t>2/14/2020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F6EB59-D3C8-43CD-BE0F-1B768BF048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639B6-7AA9-4538-9542-886F3312E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B671F1-2977-4E59-89A5-C5E15C45536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744623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304D97-5D1C-463B-8A42-DF7E434FD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C24C2-F0F5-4077-B722-07296AA16CE4}" type="datetimeFigureOut">
              <a:rPr lang="en-US"/>
              <a:pPr>
                <a:defRPr/>
              </a:pPr>
              <a:t>2/14/2020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8B573E-8693-4952-9D63-07F43ECE0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A2CF8C-9D44-4CF2-BBA5-6122C5686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67BA27-7611-4EFD-8C75-F2151DBC1D7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743626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C340B7-E898-4374-A137-FB5C3A793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D59019-CFFD-4FC3-A3E1-F5FBF1EA3CBD}" type="datetimeFigureOut">
              <a:rPr lang="en-US"/>
              <a:pPr>
                <a:defRPr/>
              </a:pPr>
              <a:t>2/14/2020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BE781A-92D0-423A-8682-EAA23ED05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7504BD-E7A9-47B9-BEB1-9AF8DC7E1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765ADA-5C6F-49DB-B612-141EB018A4B4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641483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23C17B3-D498-4199-8835-D9F8F2D3D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F8C17-157D-491F-A149-31529AD04600}" type="datetimeFigureOut">
              <a:rPr lang="en-US"/>
              <a:pPr>
                <a:defRPr/>
              </a:pPr>
              <a:t>2/14/2020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D50E347-4B5D-451D-903C-EB1FBCF3D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92D496A-EDE3-486E-8E9C-BFCFB9B5C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D14A35-EB18-4010-A72F-DECAAEAA48D4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770822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18FD487-F23B-4B2E-9E06-904163E25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E17D3-6616-49CA-8FD1-4EE2B5834739}" type="datetimeFigureOut">
              <a:rPr lang="en-US"/>
              <a:pPr>
                <a:defRPr/>
              </a:pPr>
              <a:t>2/14/2020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F7A28EFA-6F28-4EB7-B1CF-2E09C7F2D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8F81E37D-11B5-4FB4-BA8E-EE72670F5B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009DC-4231-4490-9444-AAECDC33DD09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808045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39AD99C-4993-44F6-8DA6-5DF7A974D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A68AD-905F-4002-BAA0-921D8AC61CD9}" type="datetimeFigureOut">
              <a:rPr lang="en-US"/>
              <a:pPr>
                <a:defRPr/>
              </a:pPr>
              <a:t>2/14/2020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144CE0C-8E94-4859-8EB7-CA3E29B5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481C5DA-96CF-4E2D-AA96-DFA2B9F36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514E1A-40B4-40DD-9DCF-CDFA73465AC5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848460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4D0CABB3-E659-4582-B2FA-00474B0FD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D4790B-5CBF-4B0E-8740-6F04A203FA77}" type="datetimeFigureOut">
              <a:rPr lang="en-US"/>
              <a:pPr>
                <a:defRPr/>
              </a:pPr>
              <a:t>2/14/2020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1AA120B-7858-4CD8-BACA-CE5AE52FA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C1C05F-6FA4-4809-9225-95C039CBF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2DEB65-ED65-45FF-8DE0-EA418D35051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508584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7D9E978-3D76-4908-90F5-33DC9AA1E0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EE67C-3CB2-41EF-832B-DB8AF6F51153}" type="datetimeFigureOut">
              <a:rPr lang="en-US"/>
              <a:pPr>
                <a:defRPr/>
              </a:pPr>
              <a:t>2/14/2020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86992E3-7D50-48EF-8D1B-77514E029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9C2F2FC-7E58-4716-9FDE-1F57FCE64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03BC50-210D-4B43-9AA0-6B84CF3E412F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094292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4005A77-99B3-4B50-9BA7-BFBD5A5F2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AEDEB-06EC-4435-A788-2455B73F106E}" type="datetimeFigureOut">
              <a:rPr lang="en-US"/>
              <a:pPr>
                <a:defRPr/>
              </a:pPr>
              <a:t>2/14/2020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9A9A8D0-B90F-4EBA-AF4D-C7924C4EC6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8DF1F5B-A9AF-4C2B-9EF8-D8D9FFE85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1A61E2-78D7-43BC-A4D1-D3F0A834753A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657410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527212-B143-4583-A38C-460C2C80B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672FC-DC39-44BF-89A6-3AAE2766D65D}" type="datetimeFigureOut">
              <a:rPr lang="en-US"/>
              <a:pPr>
                <a:defRPr/>
              </a:pPr>
              <a:t>2/14/2020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775E0-5CCA-4BC9-A636-3F5CF04D7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8737DF-259E-45EF-BB23-3AF008E87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73A26E-01EB-4FE2-A6F1-E57B6CE8E179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235340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5D66AC-5179-4973-AACC-DE5058F840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C70C23-8E4F-48CD-8534-D5943D7E067C}" type="datetimeFigureOut">
              <a:rPr lang="en-US"/>
              <a:pPr>
                <a:defRPr/>
              </a:pPr>
              <a:t>2/14/2020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2D79EA-96B6-40C5-B426-5E4FF9BE1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E86E84-DF65-46F1-89B7-D22891D3B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AB7D46-EB5A-4974-830E-A3FB676961A1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858903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Placeholder 1">
            <a:extLst>
              <a:ext uri="{FF2B5EF4-FFF2-40B4-BE49-F238E27FC236}">
                <a16:creationId xmlns:a16="http://schemas.microsoft.com/office/drawing/2014/main" id="{4E358406-71DB-4056-8B7A-00F440A8203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45059" name="Text Placeholder 2">
            <a:extLst>
              <a:ext uri="{FF2B5EF4-FFF2-40B4-BE49-F238E27FC236}">
                <a16:creationId xmlns:a16="http://schemas.microsoft.com/office/drawing/2014/main" id="{E1AF9B3A-9D19-4594-9943-0FC3EE1A11A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4A8655-3A21-40CA-B483-5DB126B52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5DF78D0-693F-49D3-BAE6-9414620426A5}" type="datetimeFigureOut">
              <a:rPr lang="en-US"/>
              <a:pPr>
                <a:defRPr/>
              </a:pPr>
              <a:t>2/14/2020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7B6FFD-08D6-4405-AFD7-0A30D1020A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dirty="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141E44-54D6-445A-9827-FD0A44914D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2E8565CD-26F3-4D6D-87F1-C797E3D93A20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.w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9.wm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A64D27E-769E-41FF-AC9A-35DB3A3047FD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051" name="Rectangle 2" descr="Recycled paper"/>
          <p:cNvSpPr>
            <a:spLocks noChangeArrowheads="1"/>
          </p:cNvSpPr>
          <p:nvPr/>
        </p:nvSpPr>
        <p:spPr bwMode="auto">
          <a:xfrm>
            <a:off x="1331913" y="3206750"/>
            <a:ext cx="6477000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Input and</a:t>
            </a:r>
            <a:br>
              <a:rPr lang="en-US" altLang="en-US" sz="4400" b="1" dirty="0"/>
            </a:br>
            <a:r>
              <a:rPr lang="en-US" altLang="en-US" sz="4400" b="1" dirty="0"/>
              <a:t>Production Functions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(Chapter 6)</a:t>
            </a:r>
          </a:p>
        </p:txBody>
      </p:sp>
      <p:sp>
        <p:nvSpPr>
          <p:cNvPr id="15" name="Title 14"/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Slide Number Placeholder 3">
            <a:extLst>
              <a:ext uri="{FF2B5EF4-FFF2-40B4-BE49-F238E27FC236}">
                <a16:creationId xmlns:a16="http://schemas.microsoft.com/office/drawing/2014/main" id="{9A39BCA8-D70D-46A2-8EB2-97E2167A16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7204CEE-ED11-413D-A54C-79EC634246DB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13361" name="Rectangle 17">
            <a:extLst>
              <a:ext uri="{FF2B5EF4-FFF2-40B4-BE49-F238E27FC236}">
                <a16:creationId xmlns:a16="http://schemas.microsoft.com/office/drawing/2014/main" id="{99AA7406-B576-4E1A-BDC3-0CB2265E10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0550" y="1274761"/>
            <a:ext cx="7962900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800" dirty="0">
                <a:latin typeface="Calibri" pitchFamily="34" charset="0"/>
              </a:rPr>
              <a:t>Productive resources, such as labor and capital equipment, that firms use to manufacture goods and services are called </a:t>
            </a:r>
            <a:r>
              <a:rPr lang="en-US" sz="2800" dirty="0">
                <a:solidFill>
                  <a:srgbClr val="000066"/>
                </a:solidFill>
                <a:latin typeface="Calibri" pitchFamily="34" charset="0"/>
              </a:rPr>
              <a:t>inputs or factors of production.</a:t>
            </a:r>
          </a:p>
          <a:p>
            <a:pPr algn="just">
              <a:defRPr/>
            </a:pPr>
            <a:endParaRPr lang="en-US" sz="2800" dirty="0">
              <a:latin typeface="Calibri" pitchFamily="34" charset="0"/>
            </a:endParaRPr>
          </a:p>
          <a:p>
            <a:pPr algn="just">
              <a:defRPr/>
            </a:pPr>
            <a:r>
              <a:rPr lang="en-US" sz="2800" dirty="0">
                <a:latin typeface="Calibri" pitchFamily="34" charset="0"/>
              </a:rPr>
              <a:t>The amount of goods and services produces by the firm is the firm’s </a:t>
            </a:r>
            <a:r>
              <a:rPr lang="en-US" sz="2800" dirty="0">
                <a:solidFill>
                  <a:srgbClr val="000066"/>
                </a:solidFill>
                <a:latin typeface="Calibri" pitchFamily="34" charset="0"/>
              </a:rPr>
              <a:t>output.</a:t>
            </a:r>
          </a:p>
          <a:p>
            <a:pPr algn="just">
              <a:defRPr/>
            </a:pPr>
            <a:endParaRPr lang="en-US" sz="2800" u="sng" dirty="0">
              <a:solidFill>
                <a:srgbClr val="000066"/>
              </a:solidFill>
              <a:latin typeface="Calibri" pitchFamily="34" charset="0"/>
            </a:endParaRPr>
          </a:p>
          <a:p>
            <a:pPr algn="just">
              <a:defRPr/>
            </a:pPr>
            <a:r>
              <a:rPr lang="en-US" sz="2800" dirty="0">
                <a:solidFill>
                  <a:srgbClr val="000066"/>
                </a:solidFill>
                <a:latin typeface="Calibri" pitchFamily="34" charset="0"/>
              </a:rPr>
              <a:t>Production </a:t>
            </a:r>
            <a:r>
              <a:rPr lang="en-US" sz="2800" dirty="0">
                <a:latin typeface="Calibri" pitchFamily="34" charset="0"/>
              </a:rPr>
              <a:t>transforms a set of inputs into a set of outputs</a:t>
            </a:r>
          </a:p>
          <a:p>
            <a:pPr algn="just">
              <a:defRPr/>
            </a:pPr>
            <a:endParaRPr lang="en-US" sz="2800" dirty="0">
              <a:solidFill>
                <a:srgbClr val="000066"/>
              </a:solidFill>
              <a:latin typeface="Calibri" pitchFamily="34" charset="0"/>
            </a:endParaRPr>
          </a:p>
          <a:p>
            <a:pPr algn="just">
              <a:defRPr/>
            </a:pPr>
            <a:r>
              <a:rPr lang="en-US" sz="2800" dirty="0">
                <a:solidFill>
                  <a:srgbClr val="000066"/>
                </a:solidFill>
                <a:latin typeface="Calibri" pitchFamily="34" charset="0"/>
              </a:rPr>
              <a:t>Technology</a:t>
            </a:r>
            <a:r>
              <a:rPr lang="en-US" sz="2800" dirty="0">
                <a:latin typeface="Calibri" pitchFamily="34" charset="0"/>
              </a:rPr>
              <a:t> determines the quantity of output that is feasible to attain for a given set of inputs.  </a:t>
            </a:r>
          </a:p>
        </p:txBody>
      </p:sp>
      <p:sp>
        <p:nvSpPr>
          <p:cNvPr id="313362" name="AutoShape 18">
            <a:extLst>
              <a:ext uri="{FF2B5EF4-FFF2-40B4-BE49-F238E27FC236}">
                <a16:creationId xmlns:a16="http://schemas.microsoft.com/office/drawing/2014/main" id="{056DE092-974E-4222-A79A-3E56928CDB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Key Definitions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Slide Number Placeholder 3">
            <a:extLst>
              <a:ext uri="{FF2B5EF4-FFF2-40B4-BE49-F238E27FC236}">
                <a16:creationId xmlns:a16="http://schemas.microsoft.com/office/drawing/2014/main" id="{4541016D-2A82-496B-81C1-084650C6F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9431A30-EFF8-4DD3-9AEC-6A279D251428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14382" name="AutoShape 14">
            <a:extLst>
              <a:ext uri="{FF2B5EF4-FFF2-40B4-BE49-F238E27FC236}">
                <a16:creationId xmlns:a16="http://schemas.microsoft.com/office/drawing/2014/main" id="{A4C8987D-BA83-46A3-B361-4BB1BBA37F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Key Definitions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4109" name="Rectangle 15">
            <a:extLst>
              <a:ext uri="{FF2B5EF4-FFF2-40B4-BE49-F238E27FC236}">
                <a16:creationId xmlns:a16="http://schemas.microsoft.com/office/drawing/2014/main" id="{BF464C86-F3D8-4D33-93CF-7EC29A8B3B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1295400"/>
            <a:ext cx="7924800" cy="4893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th-TH" sz="2600" dirty="0">
                <a:latin typeface="Calibri" panose="020F0502020204030204" pitchFamily="34" charset="0"/>
              </a:rPr>
              <a:t>The </a:t>
            </a:r>
            <a:r>
              <a:rPr lang="en-US" altLang="th-TH" sz="2600" dirty="0">
                <a:solidFill>
                  <a:srgbClr val="000066"/>
                </a:solidFill>
                <a:latin typeface="Calibri" panose="020F0502020204030204" pitchFamily="34" charset="0"/>
              </a:rPr>
              <a:t>production function</a:t>
            </a:r>
            <a:r>
              <a:rPr lang="en-US" altLang="th-TH" sz="2600" dirty="0">
                <a:latin typeface="Calibri" panose="020F0502020204030204" pitchFamily="34" charset="0"/>
              </a:rPr>
              <a:t> tells us the </a:t>
            </a:r>
            <a:r>
              <a:rPr lang="en-US" altLang="th-TH" sz="2600" i="1" dirty="0">
                <a:solidFill>
                  <a:srgbClr val="000000"/>
                </a:solidFill>
                <a:latin typeface="Calibri" panose="020F0502020204030204" pitchFamily="34" charset="0"/>
              </a:rPr>
              <a:t>maximum </a:t>
            </a:r>
            <a:r>
              <a:rPr lang="en-US" altLang="th-TH" sz="2600" dirty="0">
                <a:latin typeface="Calibri" panose="020F0502020204030204" pitchFamily="34" charset="0"/>
              </a:rPr>
              <a:t>possible output that can be attained by the firm for any given quantity of inputs.</a:t>
            </a:r>
          </a:p>
          <a:p>
            <a:endParaRPr lang="en-US" altLang="th-TH" sz="2600" dirty="0">
              <a:latin typeface="Calibri" panose="020F0502020204030204" pitchFamily="34" charset="0"/>
            </a:endParaRPr>
          </a:p>
          <a:p>
            <a:endParaRPr lang="en-US" altLang="th-TH" sz="2600" dirty="0">
              <a:latin typeface="Calibri" panose="020F0502020204030204" pitchFamily="34" charset="0"/>
            </a:endParaRPr>
          </a:p>
          <a:p>
            <a:endParaRPr lang="en-US" altLang="th-TH" sz="2600" dirty="0">
              <a:latin typeface="Calibri" panose="020F0502020204030204" pitchFamily="34" charset="0"/>
            </a:endParaRPr>
          </a:p>
          <a:p>
            <a:endParaRPr lang="en-US" altLang="th-TH" sz="2600" dirty="0">
              <a:latin typeface="Calibri" panose="020F0502020204030204" pitchFamily="34" charset="0"/>
            </a:endParaRPr>
          </a:p>
          <a:p>
            <a:endParaRPr lang="en-US" altLang="th-TH" sz="2600" dirty="0">
              <a:latin typeface="Calibri" panose="020F0502020204030204" pitchFamily="34" charset="0"/>
            </a:endParaRPr>
          </a:p>
          <a:p>
            <a:endParaRPr lang="en-US" altLang="th-TH" sz="2600" dirty="0">
              <a:latin typeface="Calibri" panose="020F0502020204030204" pitchFamily="34" charset="0"/>
            </a:endParaRPr>
          </a:p>
          <a:p>
            <a:endParaRPr lang="en-US" altLang="th-TH" sz="2600" dirty="0">
              <a:latin typeface="Calibri" panose="020F0502020204030204" pitchFamily="34" charset="0"/>
            </a:endParaRPr>
          </a:p>
          <a:p>
            <a:r>
              <a:rPr lang="en-US" altLang="th-TH" sz="2600" dirty="0">
                <a:latin typeface="Calibri" panose="020F0502020204030204" pitchFamily="34" charset="0"/>
              </a:rPr>
              <a:t>The </a:t>
            </a:r>
            <a:r>
              <a:rPr lang="en-US" altLang="th-TH" sz="2600" dirty="0">
                <a:solidFill>
                  <a:srgbClr val="000066"/>
                </a:solidFill>
                <a:latin typeface="Calibri" panose="020F0502020204030204" pitchFamily="34" charset="0"/>
              </a:rPr>
              <a:t>production set</a:t>
            </a:r>
            <a:r>
              <a:rPr lang="en-US" altLang="th-TH" sz="2600" dirty="0">
                <a:latin typeface="Calibri" panose="020F0502020204030204" pitchFamily="34" charset="0"/>
              </a:rPr>
              <a:t> is a set of technically feasible combinations of inputs and outputs.</a:t>
            </a:r>
          </a:p>
        </p:txBody>
      </p:sp>
      <p:sp>
        <p:nvSpPr>
          <p:cNvPr id="4111" name="Content Placeholder 2">
            <a:extLst>
              <a:ext uri="{FF2B5EF4-FFF2-40B4-BE49-F238E27FC236}">
                <a16:creationId xmlns:a16="http://schemas.microsoft.com/office/drawing/2014/main" id="{A7D44B65-A7DE-4D39-AB0E-A3641AB8E9ED}"/>
              </a:ext>
            </a:extLst>
          </p:cNvPr>
          <p:cNvSpPr txBox="1">
            <a:spLocks/>
          </p:cNvSpPr>
          <p:nvPr/>
        </p:nvSpPr>
        <p:spPr bwMode="auto">
          <a:xfrm>
            <a:off x="1295400" y="2882900"/>
            <a:ext cx="48260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th-TH" sz="2800" dirty="0">
                <a:latin typeface="Calibri" panose="020F0502020204030204" pitchFamily="34" charset="0"/>
              </a:rPr>
              <a:t>Production Function:</a:t>
            </a:r>
          </a:p>
          <a:p>
            <a:pPr lvl="1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800" dirty="0">
                <a:latin typeface="Calibri" panose="020F0502020204030204" pitchFamily="34" charset="0"/>
              </a:rPr>
              <a:t>Q = output</a:t>
            </a:r>
          </a:p>
          <a:p>
            <a:pPr lvl="1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800" dirty="0">
                <a:latin typeface="Calibri" panose="020F0502020204030204" pitchFamily="34" charset="0"/>
              </a:rPr>
              <a:t>K = Capital</a:t>
            </a:r>
          </a:p>
          <a:p>
            <a:pPr lvl="1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800" dirty="0">
                <a:latin typeface="Calibri" panose="020F0502020204030204" pitchFamily="34" charset="0"/>
              </a:rPr>
              <a:t>L = Labor  </a:t>
            </a:r>
          </a:p>
        </p:txBody>
      </p:sp>
      <p:graphicFrame>
        <p:nvGraphicFramePr>
          <p:cNvPr id="4100" name="Object 17">
            <a:extLst>
              <a:ext uri="{FF2B5EF4-FFF2-40B4-BE49-F238E27FC236}">
                <a16:creationId xmlns:a16="http://schemas.microsoft.com/office/drawing/2014/main" id="{21BBCB0C-D764-493E-9313-5C9BEC8380F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1131458"/>
              </p:ext>
            </p:extLst>
          </p:nvPr>
        </p:nvGraphicFramePr>
        <p:xfrm>
          <a:off x="4572000" y="2882900"/>
          <a:ext cx="2700338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6" name="Equation" r:id="rId3" imgW="799920" imgH="203040" progId="Equation.3">
                  <p:embed/>
                </p:oleObj>
              </mc:Choice>
              <mc:Fallback>
                <p:oleObj name="Equation" r:id="rId3" imgW="799920" imgH="20304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2882900"/>
                        <a:ext cx="2700338" cy="68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Slide Number Placeholder 3">
            <a:extLst>
              <a:ext uri="{FF2B5EF4-FFF2-40B4-BE49-F238E27FC236}">
                <a16:creationId xmlns:a16="http://schemas.microsoft.com/office/drawing/2014/main" id="{DD40C9F9-78B6-40C5-A37F-8C09180FF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A5096AE-E87D-4043-9677-F81F7E381E98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22573" name="AutoShape 13">
            <a:extLst>
              <a:ext uri="{FF2B5EF4-FFF2-40B4-BE49-F238E27FC236}">
                <a16:creationId xmlns:a16="http://schemas.microsoft.com/office/drawing/2014/main" id="{C6D3C582-8463-49B1-8BAF-B025D0AF3A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Total Product – Single Input (K is constant)</a:t>
            </a:r>
          </a:p>
        </p:txBody>
      </p:sp>
      <p:sp>
        <p:nvSpPr>
          <p:cNvPr id="12300" name="Content Placeholder 2">
            <a:extLst>
              <a:ext uri="{FF2B5EF4-FFF2-40B4-BE49-F238E27FC236}">
                <a16:creationId xmlns:a16="http://schemas.microsoft.com/office/drawing/2014/main" id="{7D1CF3C0-0FDA-4912-AD47-DA4034455394}"/>
              </a:ext>
            </a:extLst>
          </p:cNvPr>
          <p:cNvSpPr txBox="1">
            <a:spLocks/>
          </p:cNvSpPr>
          <p:nvPr/>
        </p:nvSpPr>
        <p:spPr bwMode="auto">
          <a:xfrm>
            <a:off x="457200" y="1219200"/>
            <a:ext cx="79248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600" b="1" dirty="0">
                <a:latin typeface="Calibri" panose="020F0502020204030204" pitchFamily="34" charset="0"/>
                <a:cs typeface="Calibri" panose="020F0502020204030204" pitchFamily="34" charset="0"/>
              </a:rPr>
              <a:t>Total Product Function</a:t>
            </a:r>
            <a:r>
              <a:rPr lang="en-US" altLang="th-TH" sz="2600" dirty="0">
                <a:latin typeface="Calibri" panose="020F0502020204030204" pitchFamily="34" charset="0"/>
                <a:cs typeface="Calibri" panose="020F0502020204030204" pitchFamily="34" charset="0"/>
              </a:rPr>
              <a:t>:  A </a:t>
            </a:r>
            <a:r>
              <a:rPr lang="en-US" altLang="th-TH" sz="2600" u="sng" dirty="0">
                <a:latin typeface="Calibri" panose="020F0502020204030204" pitchFamily="34" charset="0"/>
                <a:cs typeface="Calibri" panose="020F0502020204030204" pitchFamily="34" charset="0"/>
              </a:rPr>
              <a:t>single-input</a:t>
            </a:r>
            <a:r>
              <a:rPr lang="en-US" altLang="th-TH" sz="2600" dirty="0">
                <a:latin typeface="Calibri" panose="020F0502020204030204" pitchFamily="34" charset="0"/>
                <a:cs typeface="Calibri" panose="020F0502020204030204" pitchFamily="34" charset="0"/>
              </a:rPr>
              <a:t> production function shows how total output depends on the level of the one input.</a:t>
            </a:r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altLang="th-TH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600" b="1" dirty="0">
                <a:latin typeface="Calibri" panose="020F0502020204030204" pitchFamily="34" charset="0"/>
                <a:cs typeface="Calibri" panose="020F0502020204030204" pitchFamily="34" charset="0"/>
              </a:rPr>
              <a:t>Increasing Marginal Returns to Labor</a:t>
            </a:r>
            <a:r>
              <a:rPr lang="en-US" altLang="th-TH" sz="2600" dirty="0">
                <a:latin typeface="Calibri" panose="020F0502020204030204" pitchFamily="34" charset="0"/>
                <a:cs typeface="Calibri" panose="020F0502020204030204" pitchFamily="34" charset="0"/>
              </a:rPr>
              <a:t>:  An increase in the quantity of labor increases total output at an increasing rate.</a:t>
            </a:r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600" b="1" dirty="0">
                <a:latin typeface="Calibri" panose="020F0502020204030204" pitchFamily="34" charset="0"/>
                <a:cs typeface="Calibri" panose="020F0502020204030204" pitchFamily="34" charset="0"/>
              </a:rPr>
              <a:t>Diminishing Marginal Returns to Labor</a:t>
            </a:r>
            <a:r>
              <a:rPr lang="en-US" altLang="th-TH" sz="2600" dirty="0">
                <a:latin typeface="Calibri" panose="020F0502020204030204" pitchFamily="34" charset="0"/>
                <a:cs typeface="Calibri" panose="020F0502020204030204" pitchFamily="34" charset="0"/>
              </a:rPr>
              <a:t>:  An increase in the quantity of labor increases total output </a:t>
            </a:r>
            <a:r>
              <a:rPr lang="en-US" altLang="th-TH" sz="2600" b="1" u="sng" dirty="0">
                <a:latin typeface="Calibri" panose="020F0502020204030204" pitchFamily="34" charset="0"/>
                <a:cs typeface="Calibri" panose="020F0502020204030204" pitchFamily="34" charset="0"/>
              </a:rPr>
              <a:t>but</a:t>
            </a:r>
            <a:r>
              <a:rPr lang="en-US" altLang="th-TH" sz="2600" dirty="0">
                <a:latin typeface="Calibri" panose="020F0502020204030204" pitchFamily="34" charset="0"/>
                <a:cs typeface="Calibri" panose="020F0502020204030204" pitchFamily="34" charset="0"/>
              </a:rPr>
              <a:t> at a decreasing rate.</a:t>
            </a:r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th-TH" sz="2600" b="1" dirty="0">
                <a:latin typeface="Calibri" panose="020F0502020204030204" pitchFamily="34" charset="0"/>
                <a:cs typeface="Calibri" panose="020F0502020204030204" pitchFamily="34" charset="0"/>
              </a:rPr>
              <a:t>Diminishing Total Returns to Labor</a:t>
            </a:r>
            <a:r>
              <a:rPr lang="en-US" altLang="th-TH" sz="2600" dirty="0">
                <a:latin typeface="Calibri" panose="020F0502020204030204" pitchFamily="34" charset="0"/>
                <a:cs typeface="Calibri" panose="020F0502020204030204" pitchFamily="34" charset="0"/>
              </a:rPr>
              <a:t>:  An increase in the quantity of labor decreases total output.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8DD083C0-0280-4103-A25C-8D1145764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080ED24-7C6F-4C7E-9003-A4756DDB6635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22573" name="AutoShape 13">
            <a:extLst>
              <a:ext uri="{FF2B5EF4-FFF2-40B4-BE49-F238E27FC236}">
                <a16:creationId xmlns:a16="http://schemas.microsoft.com/office/drawing/2014/main" id="{2E144CFF-6EA0-4998-AAD5-9D5485230C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Total Product – Single Input (K is constant)</a:t>
            </a:r>
          </a:p>
        </p:txBody>
      </p:sp>
      <p:pic>
        <p:nvPicPr>
          <p:cNvPr id="13324" name="Picture 13">
            <a:extLst>
              <a:ext uri="{FF2B5EF4-FFF2-40B4-BE49-F238E27FC236}">
                <a16:creationId xmlns:a16="http://schemas.microsoft.com/office/drawing/2014/main" id="{67C57295-FF8A-4FBA-A279-BA3E5FA3F4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778895"/>
            <a:ext cx="7162800" cy="4760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BD92A966-059F-4B89-AD4B-40A0C5AB1CD4}"/>
              </a:ext>
            </a:extLst>
          </p:cNvPr>
          <p:cNvSpPr/>
          <p:nvPr/>
        </p:nvSpPr>
        <p:spPr>
          <a:xfrm>
            <a:off x="1333500" y="1286452"/>
            <a:ext cx="6477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600" b="1" dirty="0">
                <a:solidFill>
                  <a:srgbClr val="000066"/>
                </a:solidFill>
                <a:latin typeface="Calibri" pitchFamily="34" charset="0"/>
              </a:rPr>
              <a:t>Single-Input: L is variable while K is constant.</a:t>
            </a:r>
            <a:endParaRPr lang="th-TH" sz="2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Slide Number Placeholder 3">
            <a:extLst>
              <a:ext uri="{FF2B5EF4-FFF2-40B4-BE49-F238E27FC236}">
                <a16:creationId xmlns:a16="http://schemas.microsoft.com/office/drawing/2014/main" id="{962A657A-B78A-4ADF-AF9F-C275C9DC4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99374C1-CBEE-45DC-ABD4-91B77234F62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4341" name="Text Box 2">
            <a:extLst>
              <a:ext uri="{FF2B5EF4-FFF2-40B4-BE49-F238E27FC236}">
                <a16:creationId xmlns:a16="http://schemas.microsoft.com/office/drawing/2014/main" id="{0E2163DA-9D95-4BB0-A478-03DD0CF089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900" y="1295400"/>
            <a:ext cx="7696200" cy="129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th-TH" sz="2600" i="1" dirty="0">
                <a:solidFill>
                  <a:srgbClr val="000066"/>
                </a:solidFill>
                <a:latin typeface="Calibri" panose="020F0502020204030204" pitchFamily="34" charset="0"/>
              </a:rPr>
              <a:t>Definition:</a:t>
            </a:r>
            <a:r>
              <a:rPr lang="en-US" altLang="th-TH" sz="2600" dirty="0">
                <a:latin typeface="Calibri" panose="020F0502020204030204" pitchFamily="34" charset="0"/>
              </a:rPr>
              <a:t> The </a:t>
            </a:r>
            <a:r>
              <a:rPr lang="en-US" altLang="th-TH" sz="2600" b="1" dirty="0">
                <a:solidFill>
                  <a:srgbClr val="000066"/>
                </a:solidFill>
                <a:latin typeface="Calibri" panose="020F0502020204030204" pitchFamily="34" charset="0"/>
              </a:rPr>
              <a:t>marginal product</a:t>
            </a:r>
            <a:r>
              <a:rPr lang="en-US" altLang="th-TH" sz="2600" dirty="0">
                <a:latin typeface="Calibri" panose="020F0502020204030204" pitchFamily="34" charset="0"/>
              </a:rPr>
              <a:t> of an input is the change in output that results from a small change in an input </a:t>
            </a:r>
            <a:r>
              <a:rPr lang="en-US" altLang="th-TH" sz="2600" i="1" dirty="0">
                <a:latin typeface="Calibri" panose="020F0502020204030204" pitchFamily="34" charset="0"/>
              </a:rPr>
              <a:t>holding the levels of all other inputs constant</a:t>
            </a:r>
            <a:r>
              <a:rPr lang="en-US" altLang="th-TH" sz="2600" dirty="0">
                <a:latin typeface="Calibri" panose="020F0502020204030204" pitchFamily="34" charset="0"/>
              </a:rPr>
              <a:t>.          </a:t>
            </a:r>
          </a:p>
        </p:txBody>
      </p:sp>
      <p:sp>
        <p:nvSpPr>
          <p:cNvPr id="14342" name="Text Box 5">
            <a:extLst>
              <a:ext uri="{FF2B5EF4-FFF2-40B4-BE49-F238E27FC236}">
                <a16:creationId xmlns:a16="http://schemas.microsoft.com/office/drawing/2014/main" id="{6C144B8B-AB97-4E8B-ABAC-6AC9499305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1500" y="2905780"/>
            <a:ext cx="5461000" cy="169277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th-TH" sz="2600" dirty="0">
                <a:latin typeface="Calibri" panose="020F0502020204030204" pitchFamily="34" charset="0"/>
              </a:rPr>
              <a:t>MP</a:t>
            </a:r>
            <a:r>
              <a:rPr lang="en-US" altLang="th-TH" sz="2600" baseline="-25000" dirty="0">
                <a:latin typeface="Calibri" panose="020F0502020204030204" pitchFamily="34" charset="0"/>
              </a:rPr>
              <a:t>L</a:t>
            </a:r>
            <a:r>
              <a:rPr lang="en-US" altLang="th-TH" sz="2600" dirty="0">
                <a:latin typeface="Calibri" panose="020F0502020204030204" pitchFamily="34" charset="0"/>
              </a:rPr>
              <a:t> = </a:t>
            </a:r>
            <a:r>
              <a:rPr lang="en-US" altLang="th-TH" sz="2600" dirty="0">
                <a:latin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altLang="th-TH" sz="2600" dirty="0">
                <a:latin typeface="Calibri" panose="020F0502020204030204" pitchFamily="34" charset="0"/>
              </a:rPr>
              <a:t>Q/</a:t>
            </a:r>
            <a:r>
              <a:rPr lang="en-US" altLang="th-TH" sz="2600" dirty="0">
                <a:latin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altLang="th-TH" sz="2600" dirty="0">
                <a:latin typeface="Calibri" panose="020F0502020204030204" pitchFamily="34" charset="0"/>
              </a:rPr>
              <a:t>L </a:t>
            </a:r>
          </a:p>
          <a:p>
            <a:pPr lvl="1">
              <a:buFontTx/>
              <a:buChar char="•"/>
            </a:pPr>
            <a:r>
              <a:rPr lang="en-US" altLang="th-TH" sz="2600" i="1" dirty="0">
                <a:latin typeface="Calibri" panose="020F0502020204030204" pitchFamily="34" charset="0"/>
              </a:rPr>
              <a:t> (holding constant all other inputs)</a:t>
            </a:r>
          </a:p>
          <a:p>
            <a:r>
              <a:rPr lang="en-US" altLang="th-TH" sz="2600" dirty="0">
                <a:latin typeface="Calibri" panose="020F0502020204030204" pitchFamily="34" charset="0"/>
              </a:rPr>
              <a:t>MP</a:t>
            </a:r>
            <a:r>
              <a:rPr lang="en-US" altLang="th-TH" sz="2600" baseline="-25000" dirty="0">
                <a:latin typeface="Calibri" panose="020F0502020204030204" pitchFamily="34" charset="0"/>
              </a:rPr>
              <a:t>K</a:t>
            </a:r>
            <a:r>
              <a:rPr lang="en-US" altLang="th-TH" sz="2600" dirty="0">
                <a:latin typeface="Calibri" panose="020F0502020204030204" pitchFamily="34" charset="0"/>
              </a:rPr>
              <a:t> = </a:t>
            </a:r>
            <a:r>
              <a:rPr lang="en-US" altLang="th-TH" sz="2600" dirty="0">
                <a:latin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altLang="th-TH" sz="2600" dirty="0">
                <a:latin typeface="Calibri" panose="020F0502020204030204" pitchFamily="34" charset="0"/>
              </a:rPr>
              <a:t>Q/</a:t>
            </a:r>
            <a:r>
              <a:rPr lang="en-US" altLang="th-TH" sz="2600" dirty="0">
                <a:latin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altLang="th-TH" sz="2600" dirty="0">
                <a:latin typeface="Calibri" panose="020F0502020204030204" pitchFamily="34" charset="0"/>
              </a:rPr>
              <a:t>K</a:t>
            </a:r>
          </a:p>
          <a:p>
            <a:pPr lvl="1">
              <a:buFontTx/>
              <a:buChar char="•"/>
            </a:pPr>
            <a:r>
              <a:rPr lang="en-US" altLang="th-TH" sz="2600" i="1" dirty="0">
                <a:latin typeface="Calibri" panose="020F0502020204030204" pitchFamily="34" charset="0"/>
              </a:rPr>
              <a:t> (holding constant all other inputs)</a:t>
            </a:r>
          </a:p>
        </p:txBody>
      </p:sp>
      <p:sp>
        <p:nvSpPr>
          <p:cNvPr id="323598" name="Rectangle 14">
            <a:extLst>
              <a:ext uri="{FF2B5EF4-FFF2-40B4-BE49-F238E27FC236}">
                <a16:creationId xmlns:a16="http://schemas.microsoft.com/office/drawing/2014/main" id="{4B200557-ABAF-4C6D-968F-ECEC0F56D2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8950" y="4916269"/>
            <a:ext cx="3086100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600" dirty="0">
                <a:solidFill>
                  <a:srgbClr val="000066"/>
                </a:solidFill>
                <a:latin typeface="Calibri" pitchFamily="34" charset="0"/>
              </a:rPr>
              <a:t>Example: </a:t>
            </a:r>
            <a:r>
              <a:rPr lang="en-US" sz="2600" dirty="0">
                <a:latin typeface="Calibri" pitchFamily="34" charset="0"/>
              </a:rPr>
              <a:t>Q = K</a:t>
            </a:r>
            <a:r>
              <a:rPr lang="en-US" sz="2600" baseline="30000" dirty="0">
                <a:latin typeface="Calibri" pitchFamily="34" charset="0"/>
              </a:rPr>
              <a:t>1/2</a:t>
            </a:r>
            <a:r>
              <a:rPr lang="en-US" sz="2600" dirty="0">
                <a:latin typeface="Calibri" pitchFamily="34" charset="0"/>
              </a:rPr>
              <a:t>L</a:t>
            </a:r>
            <a:r>
              <a:rPr lang="en-US" sz="2600" baseline="30000" dirty="0">
                <a:latin typeface="Calibri" pitchFamily="34" charset="0"/>
              </a:rPr>
              <a:t>1/2</a:t>
            </a:r>
            <a:endParaRPr lang="en-US" sz="2600" dirty="0">
              <a:solidFill>
                <a:srgbClr val="000066"/>
              </a:solidFill>
              <a:latin typeface="Calibri" pitchFamily="34" charset="0"/>
            </a:endParaRPr>
          </a:p>
          <a:p>
            <a:pPr>
              <a:defRPr/>
            </a:pPr>
            <a:r>
              <a:rPr lang="en-US" sz="2600" dirty="0">
                <a:latin typeface="Calibri" pitchFamily="34" charset="0"/>
              </a:rPr>
              <a:t>MP</a:t>
            </a:r>
            <a:r>
              <a:rPr lang="en-US" sz="2600" baseline="-25000" dirty="0">
                <a:latin typeface="Calibri" pitchFamily="34" charset="0"/>
              </a:rPr>
              <a:t>L</a:t>
            </a:r>
            <a:r>
              <a:rPr lang="en-US" sz="2600" dirty="0">
                <a:latin typeface="Calibri" pitchFamily="34" charset="0"/>
              </a:rPr>
              <a:t> = (1/2)L</a:t>
            </a:r>
            <a:r>
              <a:rPr lang="en-US" sz="2600" baseline="30000" dirty="0">
                <a:latin typeface="Calibri" pitchFamily="34" charset="0"/>
              </a:rPr>
              <a:t>-1/2</a:t>
            </a:r>
            <a:r>
              <a:rPr lang="en-US" sz="2600" dirty="0">
                <a:latin typeface="Calibri" pitchFamily="34" charset="0"/>
              </a:rPr>
              <a:t>K</a:t>
            </a:r>
            <a:r>
              <a:rPr lang="en-US" sz="2600" baseline="30000" dirty="0">
                <a:latin typeface="Calibri" pitchFamily="34" charset="0"/>
              </a:rPr>
              <a:t>1/2</a:t>
            </a:r>
          </a:p>
          <a:p>
            <a:pPr>
              <a:defRPr/>
            </a:pPr>
            <a:r>
              <a:rPr lang="en-US" sz="2600" dirty="0">
                <a:latin typeface="Calibri" pitchFamily="34" charset="0"/>
              </a:rPr>
              <a:t>MP</a:t>
            </a:r>
            <a:r>
              <a:rPr lang="en-US" sz="2600" baseline="-25000" dirty="0">
                <a:latin typeface="Calibri" pitchFamily="34" charset="0"/>
              </a:rPr>
              <a:t>K</a:t>
            </a:r>
            <a:r>
              <a:rPr lang="en-US" sz="2600" dirty="0">
                <a:latin typeface="Calibri" pitchFamily="34" charset="0"/>
              </a:rPr>
              <a:t> = (1/2)K</a:t>
            </a:r>
            <a:r>
              <a:rPr lang="en-US" sz="2600" baseline="30000" dirty="0">
                <a:latin typeface="Calibri" pitchFamily="34" charset="0"/>
              </a:rPr>
              <a:t>-1/2</a:t>
            </a:r>
            <a:r>
              <a:rPr lang="en-US" sz="2600" dirty="0">
                <a:latin typeface="Calibri" pitchFamily="34" charset="0"/>
              </a:rPr>
              <a:t>L</a:t>
            </a:r>
            <a:r>
              <a:rPr lang="en-US" sz="2600" baseline="30000" dirty="0">
                <a:latin typeface="Calibri" pitchFamily="34" charset="0"/>
              </a:rPr>
              <a:t>1/2</a:t>
            </a:r>
          </a:p>
        </p:txBody>
      </p:sp>
      <p:sp>
        <p:nvSpPr>
          <p:cNvPr id="323600" name="AutoShape 16">
            <a:extLst>
              <a:ext uri="{FF2B5EF4-FFF2-40B4-BE49-F238E27FC236}">
                <a16:creationId xmlns:a16="http://schemas.microsoft.com/office/drawing/2014/main" id="{7DC9216F-972D-4A0A-80BA-018C6A9921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The Marginal Product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99E7D18B-BC46-4B4F-A223-C52CC1035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86AB3FB-2A4A-4E9E-B983-8E332E3C01D5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5373" name="Rectangle 13">
            <a:extLst>
              <a:ext uri="{FF2B5EF4-FFF2-40B4-BE49-F238E27FC236}">
                <a16:creationId xmlns:a16="http://schemas.microsoft.com/office/drawing/2014/main" id="{99E46309-0AF9-48E9-9581-D067DF353F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1278473"/>
            <a:ext cx="8496300" cy="502701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600" i="1" u="sng" dirty="0">
                <a:solidFill>
                  <a:srgbClr val="000066"/>
                </a:solidFill>
                <a:latin typeface="Calibri" panose="020F0502020204030204" pitchFamily="34" charset="0"/>
              </a:rPr>
              <a:t>Definition:</a:t>
            </a:r>
            <a:r>
              <a:rPr lang="en-US" altLang="th-TH" sz="2600" dirty="0">
                <a:latin typeface="Calibri" panose="020F0502020204030204" pitchFamily="34" charset="0"/>
              </a:rPr>
              <a:t>  The </a:t>
            </a:r>
            <a:r>
              <a:rPr lang="en-US" altLang="th-TH" sz="2600" b="1" dirty="0">
                <a:solidFill>
                  <a:srgbClr val="000066"/>
                </a:solidFill>
                <a:latin typeface="Calibri" panose="020F0502020204030204" pitchFamily="34" charset="0"/>
              </a:rPr>
              <a:t>average product</a:t>
            </a:r>
            <a:r>
              <a:rPr lang="en-US" altLang="th-TH" sz="2600" dirty="0">
                <a:latin typeface="Calibri" panose="020F0502020204030204" pitchFamily="34" charset="0"/>
              </a:rPr>
              <a:t> of an input is equal to the total output that is to be produced divided by the quantity of the input that is used in its production:</a:t>
            </a:r>
          </a:p>
          <a:p>
            <a:pPr algn="ctr" eaLnBrk="1" hangingPunct="1"/>
            <a:endParaRPr lang="en-US" altLang="th-TH" sz="2600" dirty="0">
              <a:latin typeface="Calibri" panose="020F0502020204030204" pitchFamily="34" charset="0"/>
            </a:endParaRPr>
          </a:p>
          <a:p>
            <a:pPr algn="ctr" eaLnBrk="1" hangingPunct="1"/>
            <a:r>
              <a:rPr lang="en-US" altLang="th-TH" sz="2600" b="1" dirty="0">
                <a:latin typeface="Calibri" panose="020F0502020204030204" pitchFamily="34" charset="0"/>
              </a:rPr>
              <a:t>AP</a:t>
            </a:r>
            <a:r>
              <a:rPr lang="en-US" altLang="th-TH" sz="2600" b="1" baseline="-25000" dirty="0">
                <a:latin typeface="Calibri" panose="020F0502020204030204" pitchFamily="34" charset="0"/>
              </a:rPr>
              <a:t>L</a:t>
            </a:r>
            <a:r>
              <a:rPr lang="en-US" altLang="th-TH" sz="2600" b="1" dirty="0">
                <a:latin typeface="Calibri" panose="020F0502020204030204" pitchFamily="34" charset="0"/>
              </a:rPr>
              <a:t> = Q/L		AP</a:t>
            </a:r>
            <a:r>
              <a:rPr lang="en-US" altLang="th-TH" sz="2600" b="1" baseline="-25000" dirty="0">
                <a:latin typeface="Calibri" panose="020F0502020204030204" pitchFamily="34" charset="0"/>
              </a:rPr>
              <a:t>K</a:t>
            </a:r>
            <a:r>
              <a:rPr lang="en-US" altLang="th-TH" sz="2600" b="1" dirty="0">
                <a:latin typeface="Calibri" panose="020F0502020204030204" pitchFamily="34" charset="0"/>
              </a:rPr>
              <a:t> = Q/K</a:t>
            </a:r>
          </a:p>
          <a:p>
            <a:pPr eaLnBrk="1" hangingPunct="1"/>
            <a:endParaRPr lang="en-US" altLang="th-TH" sz="2600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600" dirty="0">
                <a:solidFill>
                  <a:srgbClr val="000066"/>
                </a:solidFill>
                <a:latin typeface="Calibri" panose="020F0502020204030204" pitchFamily="34" charset="0"/>
              </a:rPr>
              <a:t>Example:</a:t>
            </a:r>
          </a:p>
          <a:p>
            <a:pPr algn="ctr" eaLnBrk="1" hangingPunct="1"/>
            <a:r>
              <a:rPr lang="en-US" altLang="th-TH" sz="2600" dirty="0">
                <a:latin typeface="Calibri" panose="020F0502020204030204" pitchFamily="34" charset="0"/>
              </a:rPr>
              <a:t>AP</a:t>
            </a:r>
            <a:r>
              <a:rPr lang="en-US" altLang="th-TH" sz="2600" baseline="-25000" dirty="0">
                <a:latin typeface="Calibri" panose="020F0502020204030204" pitchFamily="34" charset="0"/>
              </a:rPr>
              <a:t>L</a:t>
            </a:r>
            <a:r>
              <a:rPr lang="en-US" altLang="th-TH" sz="2600" dirty="0">
                <a:latin typeface="Calibri" panose="020F0502020204030204" pitchFamily="34" charset="0"/>
              </a:rPr>
              <a:t> = [K</a:t>
            </a:r>
            <a:r>
              <a:rPr lang="en-US" altLang="th-TH" sz="2600" baseline="30000" dirty="0">
                <a:latin typeface="Calibri" panose="020F0502020204030204" pitchFamily="34" charset="0"/>
              </a:rPr>
              <a:t>1/2</a:t>
            </a:r>
            <a:r>
              <a:rPr lang="en-US" altLang="th-TH" sz="2600" dirty="0">
                <a:latin typeface="Calibri" panose="020F0502020204030204" pitchFamily="34" charset="0"/>
              </a:rPr>
              <a:t>L</a:t>
            </a:r>
            <a:r>
              <a:rPr lang="en-US" altLang="th-TH" sz="2600" baseline="30000" dirty="0">
                <a:latin typeface="Calibri" panose="020F0502020204030204" pitchFamily="34" charset="0"/>
              </a:rPr>
              <a:t>1/2</a:t>
            </a:r>
            <a:r>
              <a:rPr lang="en-US" altLang="th-TH" sz="2600" dirty="0">
                <a:latin typeface="Calibri" panose="020F0502020204030204" pitchFamily="34" charset="0"/>
              </a:rPr>
              <a:t>]/L = K</a:t>
            </a:r>
            <a:r>
              <a:rPr lang="en-US" altLang="th-TH" sz="2600" baseline="30000" dirty="0">
                <a:latin typeface="Calibri" panose="020F0502020204030204" pitchFamily="34" charset="0"/>
              </a:rPr>
              <a:t>1/2</a:t>
            </a:r>
            <a:r>
              <a:rPr lang="en-US" altLang="th-TH" sz="2600" dirty="0">
                <a:latin typeface="Calibri" panose="020F0502020204030204" pitchFamily="34" charset="0"/>
              </a:rPr>
              <a:t>L</a:t>
            </a:r>
            <a:r>
              <a:rPr lang="en-US" altLang="th-TH" sz="2600" baseline="30000" dirty="0">
                <a:latin typeface="Calibri" panose="020F0502020204030204" pitchFamily="34" charset="0"/>
              </a:rPr>
              <a:t>-1/2		</a:t>
            </a:r>
            <a:r>
              <a:rPr lang="en-US" altLang="th-TH" sz="2600" dirty="0">
                <a:latin typeface="Calibri" panose="020F0502020204030204" pitchFamily="34" charset="0"/>
              </a:rPr>
              <a:t>AP</a:t>
            </a:r>
            <a:r>
              <a:rPr lang="en-US" altLang="th-TH" sz="2600" baseline="-25000" dirty="0">
                <a:latin typeface="Calibri" panose="020F0502020204030204" pitchFamily="34" charset="0"/>
              </a:rPr>
              <a:t>K</a:t>
            </a:r>
            <a:r>
              <a:rPr lang="en-US" altLang="th-TH" sz="2600" dirty="0">
                <a:latin typeface="Calibri" panose="020F0502020204030204" pitchFamily="34" charset="0"/>
              </a:rPr>
              <a:t> = [K</a:t>
            </a:r>
            <a:r>
              <a:rPr lang="en-US" altLang="th-TH" sz="2600" baseline="30000" dirty="0">
                <a:latin typeface="Calibri" panose="020F0502020204030204" pitchFamily="34" charset="0"/>
              </a:rPr>
              <a:t>1/2</a:t>
            </a:r>
            <a:r>
              <a:rPr lang="en-US" altLang="th-TH" sz="2600" dirty="0">
                <a:latin typeface="Calibri" panose="020F0502020204030204" pitchFamily="34" charset="0"/>
              </a:rPr>
              <a:t>L</a:t>
            </a:r>
            <a:r>
              <a:rPr lang="en-US" altLang="th-TH" sz="2600" baseline="30000" dirty="0">
                <a:latin typeface="Calibri" panose="020F0502020204030204" pitchFamily="34" charset="0"/>
              </a:rPr>
              <a:t>1/2</a:t>
            </a:r>
            <a:r>
              <a:rPr lang="en-US" altLang="th-TH" sz="2600" dirty="0">
                <a:latin typeface="Calibri" panose="020F0502020204030204" pitchFamily="34" charset="0"/>
              </a:rPr>
              <a:t>]/K = L</a:t>
            </a:r>
            <a:r>
              <a:rPr lang="en-US" altLang="th-TH" sz="2600" baseline="30000" dirty="0">
                <a:latin typeface="Calibri" panose="020F0502020204030204" pitchFamily="34" charset="0"/>
              </a:rPr>
              <a:t>1/2</a:t>
            </a:r>
            <a:r>
              <a:rPr lang="en-US" altLang="th-TH" sz="2600" dirty="0">
                <a:latin typeface="Calibri" panose="020F0502020204030204" pitchFamily="34" charset="0"/>
              </a:rPr>
              <a:t>K</a:t>
            </a:r>
            <a:r>
              <a:rPr lang="en-US" altLang="th-TH" sz="2600" baseline="30000" dirty="0">
                <a:latin typeface="Calibri" panose="020F0502020204030204" pitchFamily="34" charset="0"/>
              </a:rPr>
              <a:t>-1/2</a:t>
            </a:r>
            <a:endParaRPr lang="en-US" altLang="th-TH" sz="2600" dirty="0">
              <a:latin typeface="Calibri" panose="020F0502020204030204" pitchFamily="34" charset="0"/>
            </a:endParaRPr>
          </a:p>
          <a:p>
            <a:pPr eaLnBrk="1" hangingPunct="1"/>
            <a:endParaRPr lang="en-US" altLang="th-TH" sz="2600" i="1" baseline="30000" dirty="0">
              <a:latin typeface="Calibri" panose="020F0502020204030204" pitchFamily="34" charset="0"/>
            </a:endParaRPr>
          </a:p>
          <a:p>
            <a:pPr eaLnBrk="1" hangingPunct="1"/>
            <a:endParaRPr lang="en-US" altLang="th-TH" sz="2600" i="1" u="sng" baseline="30000" dirty="0">
              <a:solidFill>
                <a:srgbClr val="000066"/>
              </a:solidFill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600" i="1" u="sng" dirty="0">
                <a:solidFill>
                  <a:srgbClr val="000066"/>
                </a:solidFill>
                <a:latin typeface="Calibri" panose="020F0502020204030204" pitchFamily="34" charset="0"/>
              </a:rPr>
              <a:t>Definition:</a:t>
            </a:r>
            <a:r>
              <a:rPr lang="en-US" altLang="th-TH" sz="2600" dirty="0">
                <a:latin typeface="Calibri" panose="020F0502020204030204" pitchFamily="34" charset="0"/>
              </a:rPr>
              <a:t>  The </a:t>
            </a:r>
            <a:r>
              <a:rPr lang="en-US" altLang="th-TH" sz="2600" b="1" dirty="0">
                <a:solidFill>
                  <a:srgbClr val="000066"/>
                </a:solidFill>
                <a:latin typeface="Calibri" panose="020F0502020204030204" pitchFamily="34" charset="0"/>
              </a:rPr>
              <a:t>law of diminishing marginal returns</a:t>
            </a:r>
            <a:r>
              <a:rPr lang="en-US" altLang="th-TH" sz="2600" b="1" dirty="0">
                <a:latin typeface="Calibri" panose="020F0502020204030204" pitchFamily="34" charset="0"/>
              </a:rPr>
              <a:t> </a:t>
            </a:r>
            <a:r>
              <a:rPr lang="en-US" altLang="th-TH" sz="2600" dirty="0">
                <a:latin typeface="Calibri" panose="020F0502020204030204" pitchFamily="34" charset="0"/>
              </a:rPr>
              <a:t>states that marginal products </a:t>
            </a:r>
            <a:r>
              <a:rPr lang="en-US" altLang="th-TH" sz="2600" i="1" dirty="0">
                <a:latin typeface="Calibri" panose="020F0502020204030204" pitchFamily="34" charset="0"/>
              </a:rPr>
              <a:t>(eventually)</a:t>
            </a:r>
            <a:r>
              <a:rPr lang="en-US" altLang="th-TH" sz="2600" dirty="0">
                <a:latin typeface="Calibri" panose="020F0502020204030204" pitchFamily="34" charset="0"/>
              </a:rPr>
              <a:t> decline as the quantity used of a single input increases.</a:t>
            </a:r>
            <a:endParaRPr lang="en-US" altLang="th-TH" sz="2600" baseline="30000" dirty="0">
              <a:latin typeface="Calibri" panose="020F0502020204030204" pitchFamily="34" charset="0"/>
            </a:endParaRPr>
          </a:p>
        </p:txBody>
      </p:sp>
      <p:sp>
        <p:nvSpPr>
          <p:cNvPr id="324624" name="AutoShape 16">
            <a:extLst>
              <a:ext uri="{FF2B5EF4-FFF2-40B4-BE49-F238E27FC236}">
                <a16:creationId xmlns:a16="http://schemas.microsoft.com/office/drawing/2014/main" id="{54D50351-5BE2-4025-9175-A7DD6BF603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The Average Product &amp; Diminishing Returns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DC94490A-B6F7-470F-B902-5668123F9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44D7011-A821-4046-BEB6-60C3BF7A8EED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7413" name="Text Box 2">
            <a:extLst>
              <a:ext uri="{FF2B5EF4-FFF2-40B4-BE49-F238E27FC236}">
                <a16:creationId xmlns:a16="http://schemas.microsoft.com/office/drawing/2014/main" id="{8EA56C6F-CE67-462E-A415-5E15EEAF74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514600"/>
            <a:ext cx="9448800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2">
              <a:buFont typeface="Symbol" panose="05050102010706020507" pitchFamily="18" charset="2"/>
              <a:buChar char="·"/>
            </a:pPr>
            <a:endParaRPr lang="en-US" altLang="th-TH" sz="2400">
              <a:latin typeface="Tahoma" panose="020B0604030504040204" pitchFamily="34" charset="0"/>
            </a:endParaRPr>
          </a:p>
          <a:p>
            <a:pPr>
              <a:spcBef>
                <a:spcPct val="50000"/>
              </a:spcBef>
            </a:pPr>
            <a:endParaRPr lang="en-US" altLang="th-TH" sz="2400">
              <a:latin typeface="Calibri" panose="020F0502020204030204" pitchFamily="34" charset="0"/>
            </a:endParaRPr>
          </a:p>
        </p:txBody>
      </p:sp>
      <p:sp>
        <p:nvSpPr>
          <p:cNvPr id="326667" name="AutoShape 11">
            <a:extLst>
              <a:ext uri="{FF2B5EF4-FFF2-40B4-BE49-F238E27FC236}">
                <a16:creationId xmlns:a16="http://schemas.microsoft.com/office/drawing/2014/main" id="{CB323A47-4261-44B1-A14F-8739CE5079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Total, Average, and Marginal Products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17421" name="Picture 14">
            <a:extLst>
              <a:ext uri="{FF2B5EF4-FFF2-40B4-BE49-F238E27FC236}">
                <a16:creationId xmlns:a16="http://schemas.microsoft.com/office/drawing/2014/main" id="{C36780F3-C137-435F-B11C-4FD9476136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56" y="2108201"/>
            <a:ext cx="8934888" cy="4198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ECE42502-14AE-473F-A131-44A8041F44E3}"/>
              </a:ext>
            </a:extLst>
          </p:cNvPr>
          <p:cNvSpPr/>
          <p:nvPr/>
        </p:nvSpPr>
        <p:spPr>
          <a:xfrm>
            <a:off x="1333500" y="1686558"/>
            <a:ext cx="6477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600" b="1" dirty="0">
                <a:solidFill>
                  <a:srgbClr val="000066"/>
                </a:solidFill>
                <a:latin typeface="Calibri" pitchFamily="34" charset="0"/>
              </a:rPr>
              <a:t>Single-Input: L is variable while K is constant.</a:t>
            </a:r>
            <a:endParaRPr lang="th-TH" sz="2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B9D760-9524-40E3-9E9A-DF1CB9B2B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300" y="2438400"/>
            <a:ext cx="7391400" cy="3656807"/>
          </a:xfrm>
        </p:spPr>
        <p:txBody>
          <a:bodyPr/>
          <a:lstStyle/>
          <a:p>
            <a:r>
              <a:rPr lang="en-US" dirty="0"/>
              <a:t>When AP is increasing in L, MPL &gt; APL.</a:t>
            </a:r>
          </a:p>
          <a:p>
            <a:endParaRPr lang="en-US" dirty="0"/>
          </a:p>
          <a:p>
            <a:r>
              <a:rPr lang="en-US" dirty="0"/>
              <a:t>When AP is decreasing in L, MPL &lt; APL.</a:t>
            </a:r>
          </a:p>
          <a:p>
            <a:endParaRPr lang="en-US" dirty="0"/>
          </a:p>
          <a:p>
            <a:r>
              <a:rPr lang="en-US" dirty="0"/>
              <a:t>When AP does not increase or decrease, MPL = APL.</a:t>
            </a:r>
            <a:endParaRPr lang="th-TH" dirty="0"/>
          </a:p>
          <a:p>
            <a:endParaRPr lang="th-TH" dirty="0"/>
          </a:p>
          <a:p>
            <a:endParaRPr lang="th-TH" dirty="0"/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DC94490A-B6F7-470F-B902-5668123F9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44D7011-A821-4046-BEB6-60C3BF7A8EED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26667" name="AutoShape 11">
            <a:extLst>
              <a:ext uri="{FF2B5EF4-FFF2-40B4-BE49-F238E27FC236}">
                <a16:creationId xmlns:a16="http://schemas.microsoft.com/office/drawing/2014/main" id="{CB323A47-4261-44B1-A14F-8739CE5079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Total, Average, and Marginal Products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DA57B0B-06B9-4649-A53C-8D8D50D7BE6B}"/>
              </a:ext>
            </a:extLst>
          </p:cNvPr>
          <p:cNvSpPr/>
          <p:nvPr/>
        </p:nvSpPr>
        <p:spPr>
          <a:xfrm>
            <a:off x="1333500" y="1686558"/>
            <a:ext cx="6477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600" b="1" dirty="0">
                <a:solidFill>
                  <a:srgbClr val="000066"/>
                </a:solidFill>
                <a:latin typeface="Calibri" pitchFamily="34" charset="0"/>
              </a:rPr>
              <a:t>Single-Input: L is variable while K is constant.</a:t>
            </a:r>
            <a:endParaRPr lang="th-TH" sz="2600" dirty="0"/>
          </a:p>
        </p:txBody>
      </p:sp>
    </p:spTree>
    <p:extLst>
      <p:ext uri="{BB962C8B-B14F-4D97-AF65-F5344CB8AC3E}">
        <p14:creationId xmlns:p14="http://schemas.microsoft.com/office/powerpoint/2010/main" val="39022950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79D904B1-7150-425E-A219-E0A9EDFCFF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454AFEF-878B-41BA-BBB6-B87176B13DF1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27707" name="Text Box 27">
            <a:extLst>
              <a:ext uri="{FF2B5EF4-FFF2-40B4-BE49-F238E27FC236}">
                <a16:creationId xmlns:a16="http://schemas.microsoft.com/office/drawing/2014/main" id="{C7BAD288-AF38-4412-B9F0-636DA2D1D8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2600" y="2583342"/>
            <a:ext cx="3352800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marL="457200" indent="-457200" eaLnBrk="0" fontAlgn="auto" hangingPunc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600" dirty="0">
                <a:latin typeface="+mn-lt"/>
              </a:rPr>
              <a:t>TP</a:t>
            </a:r>
            <a:r>
              <a:rPr lang="en-GB" sz="2600" baseline="-25000" dirty="0">
                <a:latin typeface="+mn-lt"/>
              </a:rPr>
              <a:t>L</a:t>
            </a:r>
            <a:r>
              <a:rPr lang="en-GB" sz="2600" dirty="0">
                <a:latin typeface="+mn-lt"/>
              </a:rPr>
              <a:t> is maximized where MP</a:t>
            </a:r>
            <a:r>
              <a:rPr lang="en-GB" sz="2600" baseline="-25000" dirty="0">
                <a:latin typeface="+mn-lt"/>
              </a:rPr>
              <a:t>L</a:t>
            </a:r>
            <a:r>
              <a:rPr lang="en-GB" sz="2600" dirty="0">
                <a:latin typeface="+mn-lt"/>
              </a:rPr>
              <a:t> is zero.</a:t>
            </a:r>
          </a:p>
          <a:p>
            <a:pPr marL="457200" indent="-457200" eaLnBrk="0" fontAlgn="auto" hangingPunc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2600" dirty="0">
              <a:latin typeface="+mn-lt"/>
            </a:endParaRPr>
          </a:p>
          <a:p>
            <a:pPr marL="457200" indent="-457200" eaLnBrk="0" fontAlgn="auto" hangingPunc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600" dirty="0">
                <a:latin typeface="+mn-lt"/>
              </a:rPr>
              <a:t>TP</a:t>
            </a:r>
            <a:r>
              <a:rPr lang="en-GB" sz="2600" baseline="-25000" dirty="0">
                <a:latin typeface="+mn-lt"/>
              </a:rPr>
              <a:t>L</a:t>
            </a:r>
            <a:r>
              <a:rPr lang="en-GB" sz="2600" dirty="0">
                <a:latin typeface="+mn-lt"/>
              </a:rPr>
              <a:t> falls where MP</a:t>
            </a:r>
            <a:r>
              <a:rPr lang="en-GB" sz="2600" baseline="-25000" dirty="0">
                <a:latin typeface="+mn-lt"/>
              </a:rPr>
              <a:t>L</a:t>
            </a:r>
            <a:r>
              <a:rPr lang="en-GB" sz="2600" dirty="0">
                <a:latin typeface="+mn-lt"/>
              </a:rPr>
              <a:t> is negative.</a:t>
            </a:r>
          </a:p>
          <a:p>
            <a:pPr marL="457200" indent="-457200" eaLnBrk="0" fontAlgn="auto" hangingPunc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2600" dirty="0">
              <a:latin typeface="+mn-lt"/>
            </a:endParaRPr>
          </a:p>
          <a:p>
            <a:pPr marL="457200" indent="-457200" eaLnBrk="0" fontAlgn="auto" hangingPunc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600" dirty="0">
                <a:latin typeface="+mn-lt"/>
              </a:rPr>
              <a:t>TP</a:t>
            </a:r>
            <a:r>
              <a:rPr lang="en-GB" sz="2600" baseline="-25000" dirty="0">
                <a:latin typeface="+mn-lt"/>
              </a:rPr>
              <a:t>L</a:t>
            </a:r>
            <a:r>
              <a:rPr lang="en-GB" sz="2600" dirty="0">
                <a:latin typeface="+mn-lt"/>
              </a:rPr>
              <a:t> rises where MP</a:t>
            </a:r>
            <a:r>
              <a:rPr lang="en-GB" sz="2600" baseline="-25000" dirty="0">
                <a:latin typeface="+mn-lt"/>
              </a:rPr>
              <a:t>L</a:t>
            </a:r>
            <a:r>
              <a:rPr lang="en-GB" sz="2600" dirty="0">
                <a:latin typeface="+mn-lt"/>
              </a:rPr>
              <a:t> is positive.</a:t>
            </a:r>
          </a:p>
        </p:txBody>
      </p:sp>
      <p:pic>
        <p:nvPicPr>
          <p:cNvPr id="18444" name="Picture 39">
            <a:extLst>
              <a:ext uri="{FF2B5EF4-FFF2-40B4-BE49-F238E27FC236}">
                <a16:creationId xmlns:a16="http://schemas.microsoft.com/office/drawing/2014/main" id="{74CBB386-ABBF-4D54-B375-A1B0E84980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95094"/>
            <a:ext cx="5753100" cy="521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20" name="AutoShape 40">
            <a:extLst>
              <a:ext uri="{FF2B5EF4-FFF2-40B4-BE49-F238E27FC236}">
                <a16:creationId xmlns:a16="http://schemas.microsoft.com/office/drawing/2014/main" id="{D6BE714C-2234-4A2B-AA7D-EEE8751A19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200" b="1" dirty="0">
                <a:solidFill>
                  <a:srgbClr val="000066"/>
                </a:solidFill>
                <a:latin typeface="Calibri" pitchFamily="34" charset="0"/>
              </a:rPr>
              <a:t>Total, Average, and Marginal Products</a:t>
            </a:r>
            <a:endParaRPr lang="en-US" sz="32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41326C0-431F-4207-B1F6-8C9ACF073089}"/>
              </a:ext>
            </a:extLst>
          </p:cNvPr>
          <p:cNvSpPr/>
          <p:nvPr/>
        </p:nvSpPr>
        <p:spPr>
          <a:xfrm>
            <a:off x="1333500" y="1155831"/>
            <a:ext cx="6477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600" b="1" dirty="0">
                <a:solidFill>
                  <a:srgbClr val="000066"/>
                </a:solidFill>
                <a:latin typeface="Calibri" pitchFamily="34" charset="0"/>
              </a:rPr>
              <a:t>Single-Input: L is variable while K is constant.</a:t>
            </a:r>
            <a:endParaRPr lang="th-TH" sz="2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Slide Number Placeholder 3">
            <a:extLst>
              <a:ext uri="{FF2B5EF4-FFF2-40B4-BE49-F238E27FC236}">
                <a16:creationId xmlns:a16="http://schemas.microsoft.com/office/drawing/2014/main" id="{E29CAE9D-4725-4036-B7E2-DE27BDC30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A22ACFA-D4DF-4E52-A6C4-865F3D6786CA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28717" name="AutoShape 13">
            <a:extLst>
              <a:ext uri="{FF2B5EF4-FFF2-40B4-BE49-F238E27FC236}">
                <a16:creationId xmlns:a16="http://schemas.microsoft.com/office/drawing/2014/main" id="{BA0900DA-C8D7-4C8D-A64F-04D60591F0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Isoquants (for 2-input production)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0494" name="Rectangle 14">
            <a:extLst>
              <a:ext uri="{FF2B5EF4-FFF2-40B4-BE49-F238E27FC236}">
                <a16:creationId xmlns:a16="http://schemas.microsoft.com/office/drawing/2014/main" id="{107E3408-8649-48F6-B042-B6B129E1CE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6931" y="1447800"/>
            <a:ext cx="7620000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th-TH" sz="2600" i="1" u="sng" dirty="0">
                <a:solidFill>
                  <a:srgbClr val="000066"/>
                </a:solidFill>
                <a:latin typeface="Calibri" panose="020F0502020204030204" pitchFamily="34" charset="0"/>
              </a:rPr>
              <a:t>Definition:</a:t>
            </a:r>
            <a:r>
              <a:rPr lang="en-US" altLang="th-TH" sz="2600" dirty="0">
                <a:latin typeface="Calibri" panose="020F0502020204030204" pitchFamily="34" charset="0"/>
              </a:rPr>
              <a:t>  An </a:t>
            </a:r>
            <a:r>
              <a:rPr lang="en-US" altLang="th-TH" sz="2600" b="1" dirty="0">
                <a:solidFill>
                  <a:srgbClr val="000066"/>
                </a:solidFill>
                <a:latin typeface="Calibri" panose="020F0502020204030204" pitchFamily="34" charset="0"/>
              </a:rPr>
              <a:t>isoquant</a:t>
            </a:r>
            <a:r>
              <a:rPr lang="en-US" altLang="th-TH" sz="2600" dirty="0">
                <a:solidFill>
                  <a:srgbClr val="000066"/>
                </a:solidFill>
                <a:latin typeface="Calibri" panose="020F0502020204030204" pitchFamily="34" charset="0"/>
              </a:rPr>
              <a:t> </a:t>
            </a:r>
            <a:r>
              <a:rPr lang="en-US" altLang="th-TH" sz="2600" dirty="0">
                <a:latin typeface="Calibri" panose="020F0502020204030204" pitchFamily="34" charset="0"/>
              </a:rPr>
              <a:t>traces out all the combinations of inputs (labor and capital) that allow that firm to produce the same quantity of output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F6168DA-1756-4EA1-9935-8DDA620B484A}"/>
              </a:ext>
            </a:extLst>
          </p:cNvPr>
          <p:cNvSpPr txBox="1"/>
          <p:nvPr/>
        </p:nvSpPr>
        <p:spPr>
          <a:xfrm>
            <a:off x="1249163" y="3084929"/>
            <a:ext cx="6815535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u="sng" dirty="0">
                <a:latin typeface="+mj-lt"/>
              </a:rPr>
              <a:t>Example</a:t>
            </a:r>
            <a:r>
              <a:rPr lang="en-US" sz="2600" dirty="0">
                <a:latin typeface="+mj-lt"/>
              </a:rPr>
              <a:t>:  Q = K</a:t>
            </a:r>
            <a:r>
              <a:rPr lang="en-US" sz="2600" baseline="30000" dirty="0">
                <a:latin typeface="+mj-lt"/>
              </a:rPr>
              <a:t>1/2</a:t>
            </a:r>
            <a:r>
              <a:rPr lang="en-US" sz="2600" dirty="0">
                <a:latin typeface="+mj-lt"/>
              </a:rPr>
              <a:t>L</a:t>
            </a:r>
            <a:r>
              <a:rPr lang="en-US" sz="2600" baseline="30000" dirty="0">
                <a:latin typeface="+mj-lt"/>
              </a:rPr>
              <a:t>1/2</a:t>
            </a:r>
            <a:endParaRPr lang="en-US" sz="2600" dirty="0">
              <a:latin typeface="+mj-lt"/>
            </a:endParaRPr>
          </a:p>
          <a:p>
            <a:r>
              <a:rPr lang="en-US" sz="2600" baseline="30000" dirty="0">
                <a:latin typeface="+mj-lt"/>
              </a:rPr>
              <a:t> </a:t>
            </a:r>
            <a:endParaRPr lang="en-US" sz="2600" dirty="0">
              <a:latin typeface="+mj-lt"/>
            </a:endParaRPr>
          </a:p>
          <a:p>
            <a:r>
              <a:rPr lang="en-US" sz="2600" i="1" dirty="0">
                <a:latin typeface="+mj-lt"/>
              </a:rPr>
              <a:t>What is the </a:t>
            </a:r>
            <a:r>
              <a:rPr lang="en-US" sz="2600" b="1" i="1" dirty="0">
                <a:latin typeface="+mj-lt"/>
              </a:rPr>
              <a:t>equation</a:t>
            </a:r>
            <a:r>
              <a:rPr lang="en-US" sz="2600" i="1" dirty="0">
                <a:latin typeface="+mj-lt"/>
              </a:rPr>
              <a:t> of the isoquant for Q = 20?</a:t>
            </a:r>
          </a:p>
          <a:p>
            <a:endParaRPr lang="en-US" sz="2600" dirty="0">
              <a:latin typeface="+mj-lt"/>
            </a:endParaRPr>
          </a:p>
          <a:p>
            <a:r>
              <a:rPr lang="en-US" sz="2600" i="1" dirty="0">
                <a:latin typeface="+mj-lt"/>
              </a:rPr>
              <a:t>20 = K</a:t>
            </a:r>
            <a:r>
              <a:rPr lang="en-US" sz="2600" i="1" baseline="30000" dirty="0">
                <a:latin typeface="+mj-lt"/>
              </a:rPr>
              <a:t>1/2</a:t>
            </a:r>
            <a:r>
              <a:rPr lang="en-US" sz="2600" i="1" dirty="0">
                <a:latin typeface="+mj-lt"/>
              </a:rPr>
              <a:t>L</a:t>
            </a:r>
            <a:r>
              <a:rPr lang="en-US" sz="2600" i="1" baseline="30000" dirty="0">
                <a:latin typeface="+mj-lt"/>
              </a:rPr>
              <a:t>1/2</a:t>
            </a:r>
            <a:endParaRPr lang="en-US" sz="2600" dirty="0">
              <a:latin typeface="+mj-lt"/>
            </a:endParaRPr>
          </a:p>
          <a:p>
            <a:r>
              <a:rPr lang="en-US" sz="2600" i="1" dirty="0">
                <a:latin typeface="+mj-lt"/>
              </a:rPr>
              <a:t>=&gt;	400 = KL</a:t>
            </a:r>
            <a:endParaRPr lang="en-US" sz="2600" dirty="0">
              <a:latin typeface="+mj-lt"/>
            </a:endParaRPr>
          </a:p>
          <a:p>
            <a:r>
              <a:rPr lang="en-US" sz="2600" i="1" dirty="0">
                <a:latin typeface="+mj-lt"/>
              </a:rPr>
              <a:t>=&gt;	K = 400/L</a:t>
            </a:r>
            <a:endParaRPr lang="en-US" sz="2600" dirty="0">
              <a:latin typeface="+mj-l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F0BC94-FC63-48D7-AEA8-167CF65FAAFD}"/>
              </a:ext>
            </a:extLst>
          </p:cNvPr>
          <p:cNvSpPr txBox="1"/>
          <p:nvPr/>
        </p:nvSpPr>
        <p:spPr>
          <a:xfrm>
            <a:off x="4572000" y="5485586"/>
            <a:ext cx="2057401" cy="49244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+mj-lt"/>
              </a:rPr>
              <a:t>Slope = </a:t>
            </a:r>
            <a:r>
              <a:rPr lang="en-US" sz="2600" dirty="0" err="1">
                <a:latin typeface="+mj-lt"/>
              </a:rPr>
              <a:t>dK</a:t>
            </a:r>
            <a:r>
              <a:rPr lang="en-US" sz="2600" dirty="0">
                <a:latin typeface="+mj-lt"/>
              </a:rPr>
              <a:t>/dL</a:t>
            </a:r>
            <a:endParaRPr lang="th-TH" sz="2600" dirty="0">
              <a:latin typeface="+mj-l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6200B0A-E4AB-44F0-B107-9D7E947CA1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71600"/>
            <a:ext cx="9144000" cy="5074227"/>
          </a:xfrm>
          <a:prstGeom prst="rect">
            <a:avLst/>
          </a:prstGeom>
        </p:spPr>
      </p:pic>
      <p:sp>
        <p:nvSpPr>
          <p:cNvPr id="3" name="AutoShape 13">
            <a:extLst>
              <a:ext uri="{FF2B5EF4-FFF2-40B4-BE49-F238E27FC236}">
                <a16:creationId xmlns:a16="http://schemas.microsoft.com/office/drawing/2014/main" id="{46001469-4D86-422B-9FC4-1F5FC71B1E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Isoquants (for 2-input production)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14843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A25F1326-8396-431C-B0B5-35035DC23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3691D5C-7E37-43DD-9DE7-3FC6F773E953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31802" name="AutoShape 26">
            <a:extLst>
              <a:ext uri="{FF2B5EF4-FFF2-40B4-BE49-F238E27FC236}">
                <a16:creationId xmlns:a16="http://schemas.microsoft.com/office/drawing/2014/main" id="{FBF9CC5D-84AE-44F1-92C3-5BDD445AB3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Isoquants (for 2-input production)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2534" name="Line 2">
            <a:extLst>
              <a:ext uri="{FF2B5EF4-FFF2-40B4-BE49-F238E27FC236}">
                <a16:creationId xmlns:a16="http://schemas.microsoft.com/office/drawing/2014/main" id="{BA2F3230-0FF2-4122-A86E-FF0B4EA4C736}"/>
              </a:ext>
            </a:extLst>
          </p:cNvPr>
          <p:cNvSpPr>
            <a:spLocks noChangeShapeType="1"/>
          </p:cNvSpPr>
          <p:nvPr/>
        </p:nvSpPr>
        <p:spPr bwMode="auto">
          <a:xfrm>
            <a:off x="685800" y="6054725"/>
            <a:ext cx="6248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22535" name="Line 3">
            <a:extLst>
              <a:ext uri="{FF2B5EF4-FFF2-40B4-BE49-F238E27FC236}">
                <a16:creationId xmlns:a16="http://schemas.microsoft.com/office/drawing/2014/main" id="{477423A0-9349-49B3-B75C-A8839B6A1FE7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75821" y="1241425"/>
            <a:ext cx="33337" cy="4800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 dirty="0"/>
          </a:p>
        </p:txBody>
      </p:sp>
      <p:sp>
        <p:nvSpPr>
          <p:cNvPr id="22536" name="Text Box 4">
            <a:extLst>
              <a:ext uri="{FF2B5EF4-FFF2-40B4-BE49-F238E27FC236}">
                <a16:creationId xmlns:a16="http://schemas.microsoft.com/office/drawing/2014/main" id="{D45CC8D1-D590-4B77-B560-8E27CAE444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8325" y="5867400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L</a:t>
            </a:r>
          </a:p>
        </p:txBody>
      </p:sp>
      <p:sp>
        <p:nvSpPr>
          <p:cNvPr id="22537" name="Text Box 5">
            <a:extLst>
              <a:ext uri="{FF2B5EF4-FFF2-40B4-BE49-F238E27FC236}">
                <a16:creationId xmlns:a16="http://schemas.microsoft.com/office/drawing/2014/main" id="{AB24866A-20F4-41DB-B3B6-C837E636E8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100" y="1190625"/>
            <a:ext cx="4206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K</a:t>
            </a:r>
          </a:p>
        </p:txBody>
      </p:sp>
      <p:sp>
        <p:nvSpPr>
          <p:cNvPr id="22538" name="Arc 6">
            <a:extLst>
              <a:ext uri="{FF2B5EF4-FFF2-40B4-BE49-F238E27FC236}">
                <a16:creationId xmlns:a16="http://schemas.microsoft.com/office/drawing/2014/main" id="{35175F70-5905-456D-B984-C25E18ED8D68}"/>
              </a:ext>
            </a:extLst>
          </p:cNvPr>
          <p:cNvSpPr>
            <a:spLocks/>
          </p:cNvSpPr>
          <p:nvPr/>
        </p:nvSpPr>
        <p:spPr bwMode="auto">
          <a:xfrm>
            <a:off x="2217738" y="3162300"/>
            <a:ext cx="2130425" cy="2116138"/>
          </a:xfrm>
          <a:custGeom>
            <a:avLst/>
            <a:gdLst>
              <a:gd name="T0" fmla="*/ 2147483647 w 21588"/>
              <a:gd name="T1" fmla="*/ 2147483647 h 21420"/>
              <a:gd name="T2" fmla="*/ 0 w 21588"/>
              <a:gd name="T3" fmla="*/ 691338476 h 21420"/>
              <a:gd name="T4" fmla="*/ 2147483647 w 21588"/>
              <a:gd name="T5" fmla="*/ 0 h 21420"/>
              <a:gd name="T6" fmla="*/ 0 60000 65536"/>
              <a:gd name="T7" fmla="*/ 0 60000 65536"/>
              <a:gd name="T8" fmla="*/ 0 60000 65536"/>
              <a:gd name="T9" fmla="*/ 0 w 21588"/>
              <a:gd name="T10" fmla="*/ 0 h 21420"/>
              <a:gd name="T11" fmla="*/ 21588 w 21588"/>
              <a:gd name="T12" fmla="*/ 21420 h 2142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88" h="21420" fill="none" extrusionOk="0">
                <a:moveTo>
                  <a:pt x="18805" y="21419"/>
                </a:moveTo>
                <a:cubicBezTo>
                  <a:pt x="8311" y="20056"/>
                  <a:pt x="351" y="11292"/>
                  <a:pt x="-1" y="717"/>
                </a:cubicBezTo>
              </a:path>
              <a:path w="21588" h="21420" stroke="0" extrusionOk="0">
                <a:moveTo>
                  <a:pt x="18805" y="21419"/>
                </a:moveTo>
                <a:cubicBezTo>
                  <a:pt x="8311" y="20056"/>
                  <a:pt x="351" y="11292"/>
                  <a:pt x="-1" y="717"/>
                </a:cubicBezTo>
                <a:lnTo>
                  <a:pt x="21588" y="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22539" name="Arc 7">
            <a:extLst>
              <a:ext uri="{FF2B5EF4-FFF2-40B4-BE49-F238E27FC236}">
                <a16:creationId xmlns:a16="http://schemas.microsoft.com/office/drawing/2014/main" id="{890B80C0-6F3A-409A-B586-60DDD027DE10}"/>
              </a:ext>
            </a:extLst>
          </p:cNvPr>
          <p:cNvSpPr>
            <a:spLocks/>
          </p:cNvSpPr>
          <p:nvPr/>
        </p:nvSpPr>
        <p:spPr bwMode="auto">
          <a:xfrm>
            <a:off x="3090863" y="2671763"/>
            <a:ext cx="1844675" cy="1843087"/>
          </a:xfrm>
          <a:custGeom>
            <a:avLst/>
            <a:gdLst>
              <a:gd name="T0" fmla="*/ 2147483647 w 21137"/>
              <a:gd name="T1" fmla="*/ 2147483647 h 21424"/>
              <a:gd name="T2" fmla="*/ 0 w 21137"/>
              <a:gd name="T3" fmla="*/ 2147483647 h 21424"/>
              <a:gd name="T4" fmla="*/ 2147483647 w 21137"/>
              <a:gd name="T5" fmla="*/ 0 h 21424"/>
              <a:gd name="T6" fmla="*/ 0 60000 65536"/>
              <a:gd name="T7" fmla="*/ 0 60000 65536"/>
              <a:gd name="T8" fmla="*/ 0 60000 65536"/>
              <a:gd name="T9" fmla="*/ 0 w 21137"/>
              <a:gd name="T10" fmla="*/ 0 h 21424"/>
              <a:gd name="T11" fmla="*/ 21137 w 21137"/>
              <a:gd name="T12" fmla="*/ 21424 h 2142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137" h="21424" fill="none" extrusionOk="0">
                <a:moveTo>
                  <a:pt x="18385" y="21423"/>
                </a:moveTo>
                <a:cubicBezTo>
                  <a:pt x="9269" y="20253"/>
                  <a:pt x="1892" y="13441"/>
                  <a:pt x="-1" y="4448"/>
                </a:cubicBezTo>
              </a:path>
              <a:path w="21137" h="21424" stroke="0" extrusionOk="0">
                <a:moveTo>
                  <a:pt x="18385" y="21423"/>
                </a:moveTo>
                <a:cubicBezTo>
                  <a:pt x="9269" y="20253"/>
                  <a:pt x="1892" y="13441"/>
                  <a:pt x="-1" y="4448"/>
                </a:cubicBezTo>
                <a:lnTo>
                  <a:pt x="21137" y="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22540" name="Text Box 8">
            <a:extLst>
              <a:ext uri="{FF2B5EF4-FFF2-40B4-BE49-F238E27FC236}">
                <a16:creationId xmlns:a16="http://schemas.microsoft.com/office/drawing/2014/main" id="{8F1DD718-0DB3-4AF5-BDE5-9B2AB9493B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5125" y="5257800"/>
            <a:ext cx="10509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Q = 10</a:t>
            </a:r>
          </a:p>
        </p:txBody>
      </p:sp>
      <p:sp>
        <p:nvSpPr>
          <p:cNvPr id="22541" name="Text Box 9">
            <a:extLst>
              <a:ext uri="{FF2B5EF4-FFF2-40B4-BE49-F238E27FC236}">
                <a16:creationId xmlns:a16="http://schemas.microsoft.com/office/drawing/2014/main" id="{BB0C2A08-DBF7-4C48-8284-DC7828DADA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08525" y="4267200"/>
            <a:ext cx="10509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Q = 20</a:t>
            </a:r>
          </a:p>
        </p:txBody>
      </p:sp>
      <p:sp>
        <p:nvSpPr>
          <p:cNvPr id="22542" name="Text Box 10">
            <a:extLst>
              <a:ext uri="{FF2B5EF4-FFF2-40B4-BE49-F238E27FC236}">
                <a16:creationId xmlns:a16="http://schemas.microsoft.com/office/drawing/2014/main" id="{1102EB8F-DBAD-434E-AD9A-56E4C7B08F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7725" y="2133600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GB" altLang="th-TH" sz="2400">
              <a:latin typeface="Calibri" panose="020F0502020204030204" pitchFamily="34" charset="0"/>
            </a:endParaRPr>
          </a:p>
        </p:txBody>
      </p:sp>
      <p:sp>
        <p:nvSpPr>
          <p:cNvPr id="331787" name="Text Box 11">
            <a:extLst>
              <a:ext uri="{FF2B5EF4-FFF2-40B4-BE49-F238E27FC236}">
                <a16:creationId xmlns:a16="http://schemas.microsoft.com/office/drawing/2014/main" id="{6D4E032D-56BE-4486-B254-8DE2E08F44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6958" y="1325562"/>
            <a:ext cx="5148717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00" dirty="0">
                <a:latin typeface="+mn-lt"/>
              </a:rPr>
              <a:t>Isoquant for Q = 20:</a:t>
            </a:r>
            <a:br>
              <a:rPr lang="en-GB" sz="2600" dirty="0">
                <a:latin typeface="+mn-lt"/>
              </a:rPr>
            </a:br>
            <a:r>
              <a:rPr lang="en-GB" sz="2600" dirty="0">
                <a:latin typeface="+mn-lt"/>
              </a:rPr>
              <a:t>All combinations of (L,K) along the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00" dirty="0">
                <a:latin typeface="+mn-lt"/>
              </a:rPr>
              <a:t>isoquant produce 20 units of output.</a:t>
            </a:r>
          </a:p>
        </p:txBody>
      </p:sp>
      <p:sp>
        <p:nvSpPr>
          <p:cNvPr id="22544" name="Line 12">
            <a:extLst>
              <a:ext uri="{FF2B5EF4-FFF2-40B4-BE49-F238E27FC236}">
                <a16:creationId xmlns:a16="http://schemas.microsoft.com/office/drawing/2014/main" id="{EC2C22C9-D28E-4306-A077-BF873DF2041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728244" y="2876986"/>
            <a:ext cx="533400" cy="75564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22545" name="Text Box 13">
            <a:extLst>
              <a:ext uri="{FF2B5EF4-FFF2-40B4-BE49-F238E27FC236}">
                <a16:creationId xmlns:a16="http://schemas.microsoft.com/office/drawing/2014/main" id="{8E2C2994-C0B8-462D-912A-94E11F0EA8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325" y="6019800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22546" name="Line 14">
            <a:extLst>
              <a:ext uri="{FF2B5EF4-FFF2-40B4-BE49-F238E27FC236}">
                <a16:creationId xmlns:a16="http://schemas.microsoft.com/office/drawing/2014/main" id="{CBA195B5-9A7F-4714-8EE5-85283F63230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09800" y="3921125"/>
            <a:ext cx="914400" cy="1143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22547" name="Line 15">
            <a:extLst>
              <a:ext uri="{FF2B5EF4-FFF2-40B4-BE49-F238E27FC236}">
                <a16:creationId xmlns:a16="http://schemas.microsoft.com/office/drawing/2014/main" id="{EECAADA4-3ADA-414E-B709-C6E30F93FB4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981200" y="4606925"/>
            <a:ext cx="7620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22548" name="Text Box 16">
            <a:extLst>
              <a:ext uri="{FF2B5EF4-FFF2-40B4-BE49-F238E27FC236}">
                <a16:creationId xmlns:a16="http://schemas.microsoft.com/office/drawing/2014/main" id="{0F75E473-D77F-42C5-A4E6-E0D88D1BFE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5292725"/>
            <a:ext cx="25779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 dirty="0">
                <a:latin typeface="Calibri" panose="020F0502020204030204" pitchFamily="34" charset="0"/>
              </a:rPr>
              <a:t>Slope = </a:t>
            </a:r>
            <a:r>
              <a:rPr lang="en-GB" altLang="th-TH" sz="2400" b="1" dirty="0">
                <a:latin typeface="Calibri" panose="020F0502020204030204" pitchFamily="34" charset="0"/>
                <a:sym typeface="Symbol" panose="05050102010706020507" pitchFamily="18" charset="2"/>
              </a:rPr>
              <a:t>K/L   &lt; 0</a:t>
            </a:r>
            <a:endParaRPr lang="en-GB" altLang="th-TH" sz="2400" b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Slide Number Placeholder 3">
            <a:extLst>
              <a:ext uri="{FF2B5EF4-FFF2-40B4-BE49-F238E27FC236}">
                <a16:creationId xmlns:a16="http://schemas.microsoft.com/office/drawing/2014/main" id="{4E46C460-C4EF-42AE-B23F-BCCA301A2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004B224-4899-4519-A1CF-4A7020839099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3557" name="Text Box 2">
            <a:extLst>
              <a:ext uri="{FF2B5EF4-FFF2-40B4-BE49-F238E27FC236}">
                <a16:creationId xmlns:a16="http://schemas.microsoft.com/office/drawing/2014/main" id="{11465F89-FD61-4333-88A3-ADD21FC575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04800"/>
            <a:ext cx="7391400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th-TH" sz="2400">
              <a:latin typeface="Tahoma" panose="020B0604030504040204" pitchFamily="34" charset="0"/>
            </a:endParaRPr>
          </a:p>
          <a:p>
            <a:pPr>
              <a:spcBef>
                <a:spcPct val="50000"/>
              </a:spcBef>
            </a:pPr>
            <a:endParaRPr lang="en-US" altLang="th-TH" sz="2400">
              <a:latin typeface="Calibri" panose="020F0502020204030204" pitchFamily="34" charset="0"/>
            </a:endParaRPr>
          </a:p>
        </p:txBody>
      </p:sp>
      <p:sp>
        <p:nvSpPr>
          <p:cNvPr id="332803" name="Text Box 3">
            <a:extLst>
              <a:ext uri="{FF2B5EF4-FFF2-40B4-BE49-F238E27FC236}">
                <a16:creationId xmlns:a16="http://schemas.microsoft.com/office/drawing/2014/main" id="{B84AE4A8-332C-4797-8958-A2228758C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" y="1449388"/>
            <a:ext cx="8610600" cy="449353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th-TH" sz="2600" i="1" u="sng" dirty="0">
                <a:solidFill>
                  <a:srgbClr val="000066"/>
                </a:solidFill>
                <a:latin typeface="Calibri" panose="020F0502020204030204" pitchFamily="34" charset="0"/>
              </a:rPr>
              <a:t>Definition:</a:t>
            </a:r>
            <a:r>
              <a:rPr lang="en-US" altLang="th-TH" sz="2600" dirty="0">
                <a:latin typeface="Calibri" panose="020F0502020204030204" pitchFamily="34" charset="0"/>
              </a:rPr>
              <a:t>  The </a:t>
            </a:r>
            <a:r>
              <a:rPr lang="en-US" altLang="th-TH" sz="2600" b="1" dirty="0">
                <a:solidFill>
                  <a:srgbClr val="002060"/>
                </a:solidFill>
                <a:latin typeface="Calibri" panose="020F0502020204030204" pitchFamily="34" charset="0"/>
              </a:rPr>
              <a:t>marginal rate of technical substitution (MRTS)</a:t>
            </a:r>
            <a:r>
              <a:rPr lang="en-US" altLang="th-TH" sz="2600" dirty="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en-US" altLang="th-TH" sz="2600" dirty="0">
                <a:latin typeface="Calibri" panose="020F0502020204030204" pitchFamily="34" charset="0"/>
              </a:rPr>
              <a:t>is the rate at which capital can be reduced for every one-unit increase in labor, holding the quantity of output constant.</a:t>
            </a:r>
          </a:p>
          <a:p>
            <a:endParaRPr lang="en-US" altLang="th-TH" sz="2600" dirty="0">
              <a:latin typeface="Calibri" panose="020F0502020204030204" pitchFamily="34" charset="0"/>
            </a:endParaRPr>
          </a:p>
          <a:p>
            <a:r>
              <a:rPr lang="en-US" altLang="th-TH" sz="2600" dirty="0">
                <a:latin typeface="Calibri" panose="020F0502020204030204" pitchFamily="34" charset="0"/>
              </a:rPr>
              <a:t>MRTS</a:t>
            </a:r>
            <a:r>
              <a:rPr lang="en-US" altLang="th-TH" sz="2600" baseline="-25000" dirty="0">
                <a:latin typeface="Calibri" panose="020F0502020204030204" pitchFamily="34" charset="0"/>
              </a:rPr>
              <a:t>L,K</a:t>
            </a:r>
            <a:r>
              <a:rPr lang="en-US" altLang="th-TH" sz="2600" dirty="0">
                <a:latin typeface="Calibri" panose="020F0502020204030204" pitchFamily="34" charset="0"/>
              </a:rPr>
              <a:t> = -</a:t>
            </a:r>
            <a:r>
              <a:rPr lang="en-US" altLang="th-TH" sz="2600" dirty="0">
                <a:latin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altLang="th-TH" sz="2600" dirty="0">
                <a:latin typeface="Calibri" panose="020F0502020204030204" pitchFamily="34" charset="0"/>
              </a:rPr>
              <a:t>K/</a:t>
            </a:r>
            <a:r>
              <a:rPr lang="en-US" altLang="th-TH" sz="2600" dirty="0">
                <a:latin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altLang="th-TH" sz="2600" dirty="0">
                <a:latin typeface="Calibri" panose="020F0502020204030204" pitchFamily="34" charset="0"/>
              </a:rPr>
              <a:t>L </a:t>
            </a:r>
            <a:r>
              <a:rPr lang="en-US" altLang="th-TH" sz="2600" i="1" dirty="0">
                <a:latin typeface="Calibri" panose="020F0502020204030204" pitchFamily="34" charset="0"/>
              </a:rPr>
              <a:t>(for a constant level of output)</a:t>
            </a:r>
          </a:p>
          <a:p>
            <a:endParaRPr lang="en-US" altLang="th-TH" sz="2600" i="1" dirty="0">
              <a:latin typeface="Calibri" panose="020F0502020204030204" pitchFamily="34" charset="0"/>
            </a:endParaRPr>
          </a:p>
          <a:p>
            <a:r>
              <a:rPr lang="en-US" altLang="th-TH" sz="2600" u="sng" dirty="0">
                <a:latin typeface="Calibri" panose="020F0502020204030204" pitchFamily="34" charset="0"/>
              </a:rPr>
              <a:t>Example</a:t>
            </a:r>
          </a:p>
          <a:p>
            <a:endParaRPr lang="en-US" altLang="th-TH" sz="2600" dirty="0">
              <a:latin typeface="Calibri" panose="020F0502020204030204" pitchFamily="34" charset="0"/>
            </a:endParaRPr>
          </a:p>
          <a:p>
            <a:r>
              <a:rPr lang="en-US" altLang="th-TH" sz="2600" dirty="0">
                <a:latin typeface="Calibri" panose="020F0502020204030204" pitchFamily="34" charset="0"/>
              </a:rPr>
              <a:t>MRTS = 4</a:t>
            </a:r>
          </a:p>
          <a:p>
            <a:r>
              <a:rPr lang="en-US" altLang="th-TH" sz="2600" dirty="0">
                <a:latin typeface="Calibri" panose="020F0502020204030204" pitchFamily="34" charset="0"/>
              </a:rPr>
              <a:t>The firm can reduce capital by 4 units if it wants to employ one more labor. In doing so, the output will not change.</a:t>
            </a:r>
          </a:p>
        </p:txBody>
      </p:sp>
      <p:sp>
        <p:nvSpPr>
          <p:cNvPr id="23565" name="AutoShape 14">
            <a:extLst>
              <a:ext uri="{FF2B5EF4-FFF2-40B4-BE49-F238E27FC236}">
                <a16:creationId xmlns:a16="http://schemas.microsoft.com/office/drawing/2014/main" id="{AA70CDA5-3398-4BE6-8765-69254BA1C4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th-TH" sz="2800" b="1" dirty="0">
                <a:solidFill>
                  <a:srgbClr val="000066"/>
                </a:solidFill>
                <a:latin typeface="Calibri" panose="020F0502020204030204" pitchFamily="34" charset="0"/>
              </a:rPr>
              <a:t>Marginal Rate of Technical Substitution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Slide Number Placeholder 3">
            <a:extLst>
              <a:ext uri="{FF2B5EF4-FFF2-40B4-BE49-F238E27FC236}">
                <a16:creationId xmlns:a16="http://schemas.microsoft.com/office/drawing/2014/main" id="{4E46C460-C4EF-42AE-B23F-BCCA301A2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004B224-4899-4519-A1CF-4A7020839099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3557" name="Text Box 2">
            <a:extLst>
              <a:ext uri="{FF2B5EF4-FFF2-40B4-BE49-F238E27FC236}">
                <a16:creationId xmlns:a16="http://schemas.microsoft.com/office/drawing/2014/main" id="{11465F89-FD61-4333-88A3-ADD21FC575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04800"/>
            <a:ext cx="7391400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th-TH" sz="2400">
              <a:latin typeface="Tahoma" panose="020B0604030504040204" pitchFamily="34" charset="0"/>
            </a:endParaRPr>
          </a:p>
          <a:p>
            <a:pPr>
              <a:spcBef>
                <a:spcPct val="50000"/>
              </a:spcBef>
            </a:pPr>
            <a:endParaRPr lang="en-US" altLang="th-TH" sz="2400">
              <a:latin typeface="Calibri" panose="020F0502020204030204" pitchFamily="34" charset="0"/>
            </a:endParaRPr>
          </a:p>
        </p:txBody>
      </p:sp>
      <p:sp>
        <p:nvSpPr>
          <p:cNvPr id="332803" name="Text Box 3">
            <a:extLst>
              <a:ext uri="{FF2B5EF4-FFF2-40B4-BE49-F238E27FC236}">
                <a16:creationId xmlns:a16="http://schemas.microsoft.com/office/drawing/2014/main" id="{B84AE4A8-332C-4797-8958-A2228758C7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309688"/>
            <a:ext cx="5334000" cy="129266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th-TH" sz="2600" dirty="0">
                <a:latin typeface="Calibri" panose="020F0502020204030204" pitchFamily="34" charset="0"/>
              </a:rPr>
              <a:t>MRTS</a:t>
            </a:r>
            <a:r>
              <a:rPr lang="en-US" altLang="th-TH" sz="2600" baseline="-25000" dirty="0">
                <a:latin typeface="Calibri" panose="020F0502020204030204" pitchFamily="34" charset="0"/>
              </a:rPr>
              <a:t>L,K</a:t>
            </a:r>
            <a:r>
              <a:rPr lang="en-US" altLang="th-TH" sz="2600" dirty="0">
                <a:latin typeface="Calibri" panose="020F0502020204030204" pitchFamily="34" charset="0"/>
              </a:rPr>
              <a:t> = -</a:t>
            </a:r>
            <a:r>
              <a:rPr lang="en-US" altLang="th-TH" sz="2600" dirty="0">
                <a:latin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altLang="th-TH" sz="2600" dirty="0">
                <a:latin typeface="Calibri" panose="020F0502020204030204" pitchFamily="34" charset="0"/>
              </a:rPr>
              <a:t>K/</a:t>
            </a:r>
            <a:r>
              <a:rPr lang="en-US" altLang="th-TH" sz="2600" dirty="0">
                <a:latin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altLang="th-TH" sz="2600" dirty="0">
                <a:latin typeface="Calibri" panose="020F0502020204030204" pitchFamily="34" charset="0"/>
              </a:rPr>
              <a:t>L = </a:t>
            </a:r>
            <a:r>
              <a:rPr lang="en-US" altLang="th-TH" sz="2600" b="1" dirty="0">
                <a:latin typeface="Calibri" panose="020F0502020204030204" pitchFamily="34" charset="0"/>
              </a:rPr>
              <a:t>MPL/MPK</a:t>
            </a:r>
          </a:p>
          <a:p>
            <a:endParaRPr lang="en-US" altLang="th-TH" sz="2600" dirty="0">
              <a:latin typeface="Calibri" panose="020F0502020204030204" pitchFamily="34" charset="0"/>
            </a:endParaRPr>
          </a:p>
          <a:p>
            <a:r>
              <a:rPr lang="en-US" altLang="th-TH" sz="2600" u="sng" dirty="0">
                <a:latin typeface="Calibri" panose="020F0502020204030204" pitchFamily="34" charset="0"/>
              </a:rPr>
              <a:t>Proof</a:t>
            </a:r>
          </a:p>
        </p:txBody>
      </p:sp>
      <p:sp>
        <p:nvSpPr>
          <p:cNvPr id="23565" name="AutoShape 14">
            <a:extLst>
              <a:ext uri="{FF2B5EF4-FFF2-40B4-BE49-F238E27FC236}">
                <a16:creationId xmlns:a16="http://schemas.microsoft.com/office/drawing/2014/main" id="{AA70CDA5-3398-4BE6-8765-69254BA1C4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th-TH" sz="2800" b="1" dirty="0">
                <a:solidFill>
                  <a:srgbClr val="000066"/>
                </a:solidFill>
                <a:latin typeface="Calibri" panose="020F0502020204030204" pitchFamily="34" charset="0"/>
              </a:rPr>
              <a:t>Marginal Rate of Technical Substitution</a:t>
            </a:r>
          </a:p>
        </p:txBody>
      </p:sp>
      <p:graphicFrame>
        <p:nvGraphicFramePr>
          <p:cNvPr id="6" name="Object 7">
            <a:extLst>
              <a:ext uri="{FF2B5EF4-FFF2-40B4-BE49-F238E27FC236}">
                <a16:creationId xmlns:a16="http://schemas.microsoft.com/office/drawing/2014/main" id="{13EE8821-3E7E-4856-BFF4-1AA55B7F7CC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5919522"/>
              </p:ext>
            </p:extLst>
          </p:nvPr>
        </p:nvGraphicFramePr>
        <p:xfrm>
          <a:off x="2905125" y="5584825"/>
          <a:ext cx="3333750" cy="1120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21" name="Equation" r:id="rId3" imgW="1282680" imgH="431640" progId="Equation.3">
                  <p:embed/>
                </p:oleObj>
              </mc:Choice>
              <mc:Fallback>
                <p:oleObj name="Equation" r:id="rId3" imgW="1282680" imgH="431640" progId="Equation.3">
                  <p:embed/>
                  <p:pic>
                    <p:nvPicPr>
                      <p:cNvPr id="27655" name="Object 7">
                        <a:extLst>
                          <a:ext uri="{FF2B5EF4-FFF2-40B4-BE49-F238E27FC236}">
                            <a16:creationId xmlns:a16="http://schemas.microsoft.com/office/drawing/2014/main" id="{DE4E19BE-DB57-4966-A8BB-40AF51D4CAA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05125" y="5584825"/>
                        <a:ext cx="3333750" cy="1120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721690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id="{495B77EC-10D4-4621-B920-F8D855D0C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10132F2-5374-4383-88D5-4342A1FCE93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4581" name="Text Box 2">
            <a:extLst>
              <a:ext uri="{FF2B5EF4-FFF2-40B4-BE49-F238E27FC236}">
                <a16:creationId xmlns:a16="http://schemas.microsoft.com/office/drawing/2014/main" id="{A0A006E5-968D-4CD2-A5C2-69538458A2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04800"/>
            <a:ext cx="7391400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th-TH" sz="2400">
              <a:latin typeface="Tahoma" panose="020B0604030504040204" pitchFamily="34" charset="0"/>
            </a:endParaRPr>
          </a:p>
          <a:p>
            <a:pPr>
              <a:spcBef>
                <a:spcPct val="50000"/>
              </a:spcBef>
            </a:pPr>
            <a:endParaRPr lang="en-US" altLang="th-TH" sz="2400">
              <a:latin typeface="Calibri" panose="020F0502020204030204" pitchFamily="34" charset="0"/>
            </a:endParaRPr>
          </a:p>
        </p:txBody>
      </p:sp>
      <p:sp>
        <p:nvSpPr>
          <p:cNvPr id="332803" name="Text Box 3">
            <a:extLst>
              <a:ext uri="{FF2B5EF4-FFF2-40B4-BE49-F238E27FC236}">
                <a16:creationId xmlns:a16="http://schemas.microsoft.com/office/drawing/2014/main" id="{156BD851-C718-44A0-AE12-7EE3A7E5A4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6800" y="1462088"/>
            <a:ext cx="7391400" cy="449353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600" b="1" dirty="0">
                <a:latin typeface="+mj-lt"/>
              </a:rPr>
              <a:t>Different ways to think about MRTS</a:t>
            </a:r>
          </a:p>
          <a:p>
            <a:pPr eaLnBrk="1" hangingPunct="1"/>
            <a:endParaRPr lang="en-US" altLang="th-TH" sz="2600" dirty="0">
              <a:latin typeface="+mj-lt"/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th-TH" sz="2600" dirty="0">
                <a:latin typeface="+mj-lt"/>
              </a:rPr>
              <a:t>The rate at which the quantity of capital that can be </a:t>
            </a:r>
            <a:r>
              <a:rPr lang="en-US" altLang="th-TH" sz="2600" i="1" dirty="0">
                <a:latin typeface="+mj-lt"/>
              </a:rPr>
              <a:t>decreased</a:t>
            </a:r>
            <a:r>
              <a:rPr lang="en-US" altLang="th-TH" sz="2600" dirty="0">
                <a:latin typeface="+mj-lt"/>
              </a:rPr>
              <a:t> for every unit of </a:t>
            </a:r>
            <a:r>
              <a:rPr lang="en-US" altLang="th-TH" sz="2600" i="1" dirty="0">
                <a:latin typeface="+mj-lt"/>
              </a:rPr>
              <a:t>increase</a:t>
            </a:r>
            <a:r>
              <a:rPr lang="en-US" altLang="th-TH" sz="2600" dirty="0">
                <a:latin typeface="+mj-lt"/>
              </a:rPr>
              <a:t> in the quantity of labor, holding the quantity of output constant, </a:t>
            </a:r>
          </a:p>
          <a:p>
            <a:pPr eaLnBrk="1" hangingPunct="1"/>
            <a:endParaRPr lang="en-US" altLang="th-TH" sz="2600" dirty="0">
              <a:latin typeface="+mj-lt"/>
            </a:endParaRPr>
          </a:p>
          <a:p>
            <a:pPr eaLnBrk="1" hangingPunct="1"/>
            <a:r>
              <a:rPr lang="en-US" altLang="th-TH" sz="2600" dirty="0">
                <a:latin typeface="+mj-lt"/>
              </a:rPr>
              <a:t>or</a:t>
            </a:r>
          </a:p>
          <a:p>
            <a:pPr eaLnBrk="1" hangingPunct="1"/>
            <a:endParaRPr lang="en-US" altLang="th-TH" sz="2600" dirty="0">
              <a:latin typeface="+mj-lt"/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th-TH" sz="2600" dirty="0">
                <a:latin typeface="+mj-lt"/>
              </a:rPr>
              <a:t> The rate at which the quantity of capital that can be </a:t>
            </a:r>
            <a:r>
              <a:rPr lang="en-US" altLang="th-TH" sz="2600" i="1" dirty="0">
                <a:latin typeface="+mj-lt"/>
              </a:rPr>
              <a:t>increased</a:t>
            </a:r>
            <a:r>
              <a:rPr lang="en-US" altLang="th-TH" sz="2600" dirty="0">
                <a:latin typeface="+mj-lt"/>
              </a:rPr>
              <a:t> for every unit of </a:t>
            </a:r>
            <a:r>
              <a:rPr lang="en-US" altLang="th-TH" sz="2600" i="1" dirty="0">
                <a:latin typeface="+mj-lt"/>
              </a:rPr>
              <a:t>decrease</a:t>
            </a:r>
            <a:r>
              <a:rPr lang="en-US" altLang="th-TH" sz="2600" dirty="0">
                <a:latin typeface="+mj-lt"/>
              </a:rPr>
              <a:t> in the quantity of labor, holding the quantity of output constant</a:t>
            </a:r>
          </a:p>
        </p:txBody>
      </p:sp>
      <p:sp>
        <p:nvSpPr>
          <p:cNvPr id="24590" name="AutoShape 14">
            <a:extLst>
              <a:ext uri="{FF2B5EF4-FFF2-40B4-BE49-F238E27FC236}">
                <a16:creationId xmlns:a16="http://schemas.microsoft.com/office/drawing/2014/main" id="{08448D77-289E-4D5C-8158-A44FBE5A15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th-TH" sz="2800" b="1">
                <a:solidFill>
                  <a:srgbClr val="000066"/>
                </a:solidFill>
                <a:latin typeface="Calibri" panose="020F0502020204030204" pitchFamily="34" charset="0"/>
              </a:rPr>
              <a:t>Marginal Rate of Technical Substitution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Slide Number Placeholder 3">
            <a:extLst>
              <a:ext uri="{FF2B5EF4-FFF2-40B4-BE49-F238E27FC236}">
                <a16:creationId xmlns:a16="http://schemas.microsoft.com/office/drawing/2014/main" id="{F1664A0B-8131-414E-9534-4C4CE97CC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62FF576-2C80-44D2-9E93-3BBC4CC4196C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5611" name="AutoShape 12">
            <a:extLst>
              <a:ext uri="{FF2B5EF4-FFF2-40B4-BE49-F238E27FC236}">
                <a16:creationId xmlns:a16="http://schemas.microsoft.com/office/drawing/2014/main" id="{7A3FEDB8-063A-4675-874E-F21C3758FD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th-TH" sz="2800" b="1">
                <a:solidFill>
                  <a:srgbClr val="000066"/>
                </a:solidFill>
                <a:latin typeface="Calibri" panose="020F0502020204030204" pitchFamily="34" charset="0"/>
              </a:rPr>
              <a:t>Marginal Rate of Technical Substitution</a:t>
            </a:r>
          </a:p>
        </p:txBody>
      </p:sp>
      <p:sp>
        <p:nvSpPr>
          <p:cNvPr id="25612" name="Rectangle 15">
            <a:extLst>
              <a:ext uri="{FF2B5EF4-FFF2-40B4-BE49-F238E27FC236}">
                <a16:creationId xmlns:a16="http://schemas.microsoft.com/office/drawing/2014/main" id="{22F37487-1934-4A53-AC54-47BA6388AA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" y="1450003"/>
            <a:ext cx="8001000" cy="4893647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buFontTx/>
              <a:buChar char="•"/>
            </a:pPr>
            <a:r>
              <a:rPr lang="en-US" altLang="th-TH" sz="2600" dirty="0">
                <a:latin typeface="Calibri" panose="020F0502020204030204" pitchFamily="34" charset="0"/>
              </a:rPr>
              <a:t> If both marginal products are positive, the slope of the isoquant is negative.</a:t>
            </a:r>
          </a:p>
          <a:p>
            <a:pPr algn="just" eaLnBrk="1" hangingPunct="1"/>
            <a:endParaRPr lang="en-US" altLang="th-TH" sz="2600" dirty="0">
              <a:latin typeface="Calibri" panose="020F0502020204030204" pitchFamily="34" charset="0"/>
            </a:endParaRPr>
          </a:p>
          <a:p>
            <a:pPr algn="just" eaLnBrk="1" hangingPunct="1">
              <a:buFontTx/>
              <a:buChar char="•"/>
            </a:pPr>
            <a:r>
              <a:rPr lang="en-US" altLang="th-TH" sz="2600" dirty="0">
                <a:latin typeface="Calibri" panose="020F0502020204030204" pitchFamily="34" charset="0"/>
              </a:rPr>
              <a:t> If we have diminishing marginal returns, we also have a diminishing marginal rate of technical substitution - the marginal rate of technical substitution of labor for capital diminishes as the quantity of labor increases, along an isoquant – isoquants are convex to the origin.</a:t>
            </a:r>
          </a:p>
          <a:p>
            <a:pPr algn="just" eaLnBrk="1" hangingPunct="1"/>
            <a:endParaRPr lang="en-US" altLang="th-TH" sz="2600" dirty="0">
              <a:latin typeface="Calibri" panose="020F0502020204030204" pitchFamily="34" charset="0"/>
            </a:endParaRPr>
          </a:p>
          <a:p>
            <a:pPr algn="just" eaLnBrk="1" hangingPunct="1">
              <a:buFontTx/>
              <a:buChar char="•"/>
            </a:pPr>
            <a:r>
              <a:rPr lang="en-US" altLang="th-TH" sz="2600" dirty="0">
                <a:latin typeface="Calibri" panose="020F0502020204030204" pitchFamily="34" charset="0"/>
              </a:rPr>
              <a:t> For many production functions, marginal products eventually become negative.  </a:t>
            </a:r>
            <a:r>
              <a:rPr lang="en-US" altLang="th-TH" sz="2600" b="1" dirty="0">
                <a:latin typeface="Calibri" panose="020F0502020204030204" pitchFamily="34" charset="0"/>
              </a:rPr>
              <a:t>We don’t graph parts of the isoquants where marginal products are negative.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Slide Number Placeholder 3">
            <a:extLst>
              <a:ext uri="{FF2B5EF4-FFF2-40B4-BE49-F238E27FC236}">
                <a16:creationId xmlns:a16="http://schemas.microsoft.com/office/drawing/2014/main" id="{E347BB37-6147-42D2-B52A-098E1089D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AED504C-F8F6-49FB-8C52-EF5DCE9D796E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1" name="AutoShape 12">
            <a:extLst>
              <a:ext uri="{FF2B5EF4-FFF2-40B4-BE49-F238E27FC236}">
                <a16:creationId xmlns:a16="http://schemas.microsoft.com/office/drawing/2014/main" id="{F3A46045-5B63-4493-863F-2EC362EC10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th-TH" sz="2800" b="1">
                <a:solidFill>
                  <a:srgbClr val="000066"/>
                </a:solidFill>
                <a:latin typeface="Calibri" panose="020F0502020204030204" pitchFamily="34" charset="0"/>
              </a:rPr>
              <a:t>Marginal Rate of Technical Substitution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4C06CE-6480-4414-A5EE-CD54A81FF2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66966"/>
            <a:ext cx="9144000" cy="458938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EF2775E-B163-4845-A03D-5B244EAF51DA}"/>
              </a:ext>
            </a:extLst>
          </p:cNvPr>
          <p:cNvSpPr txBox="1"/>
          <p:nvPr/>
        </p:nvSpPr>
        <p:spPr>
          <a:xfrm>
            <a:off x="3200400" y="1183361"/>
            <a:ext cx="27432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u="sng" dirty="0">
                <a:latin typeface="+mj-lt"/>
              </a:rPr>
              <a:t>Diminishing MRTS</a:t>
            </a:r>
            <a:endParaRPr lang="th-TH" sz="2600" b="1" u="sng" dirty="0">
              <a:latin typeface="+mj-lt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Slide Number Placeholder 3">
            <a:extLst>
              <a:ext uri="{FF2B5EF4-FFF2-40B4-BE49-F238E27FC236}">
                <a16:creationId xmlns:a16="http://schemas.microsoft.com/office/drawing/2014/main" id="{E347BB37-6147-42D2-B52A-098E1089D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AED504C-F8F6-49FB-8C52-EF5DCE9D796E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F12C8B6-CB51-489A-BE52-2048810635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000" y="1143000"/>
            <a:ext cx="7308000" cy="5652000"/>
          </a:xfrm>
          <a:prstGeom prst="rect">
            <a:avLst/>
          </a:prstGeom>
        </p:spPr>
      </p:pic>
      <p:sp>
        <p:nvSpPr>
          <p:cNvPr id="31" name="AutoShape 12">
            <a:extLst>
              <a:ext uri="{FF2B5EF4-FFF2-40B4-BE49-F238E27FC236}">
                <a16:creationId xmlns:a16="http://schemas.microsoft.com/office/drawing/2014/main" id="{F3A46045-5B63-4493-863F-2EC362EC10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195"/>
            </a:srgbClr>
          </a:solidFill>
          <a:ln w="38100">
            <a:solidFill>
              <a:srgbClr val="666699"/>
            </a:solidFill>
            <a:round/>
            <a:headEnd/>
            <a:tailEnd/>
          </a:ln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th-TH" sz="2800" b="1">
                <a:solidFill>
                  <a:srgbClr val="000066"/>
                </a:solidFill>
                <a:latin typeface="Calibri" panose="020F0502020204030204" pitchFamily="34" charset="0"/>
              </a:rPr>
              <a:t>Marginal Rate of Technical Substitution</a:t>
            </a:r>
          </a:p>
        </p:txBody>
      </p:sp>
    </p:spTree>
    <p:extLst>
      <p:ext uri="{BB962C8B-B14F-4D97-AF65-F5344CB8AC3E}">
        <p14:creationId xmlns:p14="http://schemas.microsoft.com/office/powerpoint/2010/main" val="18304993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Slide Number Placeholder 3">
            <a:extLst>
              <a:ext uri="{FF2B5EF4-FFF2-40B4-BE49-F238E27FC236}">
                <a16:creationId xmlns:a16="http://schemas.microsoft.com/office/drawing/2014/main" id="{321CB96B-5F25-4DF4-B3C6-32BE9BCFAB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85F395D-2DCC-49BE-AD5B-03E1866A0625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35874" name="Text Box 2">
            <a:extLst>
              <a:ext uri="{FF2B5EF4-FFF2-40B4-BE49-F238E27FC236}">
                <a16:creationId xmlns:a16="http://schemas.microsoft.com/office/drawing/2014/main" id="{60154DCD-EEB7-4712-A411-5A658E9705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204" y="1504453"/>
            <a:ext cx="7848600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just" eaLnBrk="0" hangingPunct="0">
              <a:defRPr/>
            </a:pPr>
            <a:r>
              <a:rPr lang="en-US" sz="2600" i="1" u="sng" dirty="0">
                <a:solidFill>
                  <a:srgbClr val="000066"/>
                </a:solidFill>
                <a:latin typeface="Calibri" pitchFamily="34" charset="0"/>
              </a:rPr>
              <a:t>Definition:</a:t>
            </a:r>
            <a:r>
              <a:rPr lang="en-US" sz="2600" dirty="0">
                <a:latin typeface="Calibri" pitchFamily="34" charset="0"/>
              </a:rPr>
              <a:t> The </a:t>
            </a:r>
            <a:r>
              <a:rPr lang="en-US" sz="2600" b="1" dirty="0">
                <a:solidFill>
                  <a:srgbClr val="000066"/>
                </a:solidFill>
                <a:latin typeface="Calibri" pitchFamily="34" charset="0"/>
              </a:rPr>
              <a:t>elasticity of substitution</a:t>
            </a:r>
            <a:r>
              <a:rPr lang="en-US" sz="2600" dirty="0">
                <a:latin typeface="Calibri" pitchFamily="34" charset="0"/>
              </a:rPr>
              <a:t>, </a:t>
            </a:r>
            <a:r>
              <a:rPr lang="en-US" sz="2600" dirty="0">
                <a:latin typeface="Calibri" pitchFamily="34" charset="0"/>
                <a:sym typeface="Symbol" pitchFamily="18" charset="2"/>
              </a:rPr>
              <a:t></a:t>
            </a:r>
            <a:r>
              <a:rPr lang="en-US" sz="2600" dirty="0">
                <a:latin typeface="Calibri" pitchFamily="34" charset="0"/>
              </a:rPr>
              <a:t>, measures how the capital-labor ratio, K/L, changes relative to the change in the MRTS</a:t>
            </a:r>
            <a:r>
              <a:rPr lang="en-US" sz="2600" baseline="-25000" dirty="0">
                <a:latin typeface="Calibri" pitchFamily="34" charset="0"/>
              </a:rPr>
              <a:t>L,K</a:t>
            </a:r>
            <a:r>
              <a:rPr lang="en-US" sz="2600" dirty="0">
                <a:latin typeface="Calibri" pitchFamily="34" charset="0"/>
              </a:rPr>
              <a:t>. </a:t>
            </a:r>
            <a:r>
              <a:rPr lang="en-US" sz="2600" b="1" dirty="0">
                <a:latin typeface="Calibri" pitchFamily="34" charset="0"/>
              </a:rPr>
              <a:t>It</a:t>
            </a:r>
            <a:r>
              <a:rPr lang="en-US" altLang="th-TH" sz="2600" b="1" dirty="0">
                <a:latin typeface="Calibri" panose="020F0502020204030204" pitchFamily="34" charset="0"/>
              </a:rPr>
              <a:t> measures of how easy is it for a firm to substitute labor for capital.</a:t>
            </a:r>
            <a:endParaRPr lang="en-US" sz="2600" dirty="0">
              <a:latin typeface="Calibri" pitchFamily="34" charset="0"/>
            </a:endParaRPr>
          </a:p>
        </p:txBody>
      </p:sp>
      <p:sp>
        <p:nvSpPr>
          <p:cNvPr id="335886" name="AutoShape 14">
            <a:extLst>
              <a:ext uri="{FF2B5EF4-FFF2-40B4-BE49-F238E27FC236}">
                <a16:creationId xmlns:a16="http://schemas.microsoft.com/office/drawing/2014/main" id="{59181A41-F59D-402E-AA2A-EFE4A1E4CC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Elasticity of Substitution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graphicFrame>
        <p:nvGraphicFramePr>
          <p:cNvPr id="29700" name="Content Placeholder 3">
            <a:extLst>
              <a:ext uri="{FF2B5EF4-FFF2-40B4-BE49-F238E27FC236}">
                <a16:creationId xmlns:a16="http://schemas.microsoft.com/office/drawing/2014/main" id="{57939D86-65A4-4C36-8E55-3EF42938F74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5291593"/>
              </p:ext>
            </p:extLst>
          </p:nvPr>
        </p:nvGraphicFramePr>
        <p:xfrm>
          <a:off x="888998" y="3517899"/>
          <a:ext cx="7593013" cy="2982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9" name="Equation" r:id="rId3" imgW="2844720" imgH="1117440" progId="Equation.3">
                  <p:embed/>
                </p:oleObj>
              </mc:Choice>
              <mc:Fallback>
                <p:oleObj name="Equation" r:id="rId3" imgW="2844720" imgH="1117440" progId="Equation.3">
                  <p:embed/>
                  <p:pic>
                    <p:nvPicPr>
                      <p:cNvPr id="0" name="Content Placeholder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8998" y="3517899"/>
                        <a:ext cx="7593013" cy="29829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B689C3AA-BC7D-4F46-A15E-CDF02818A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82EA8BF-DAAE-49C2-9D46-EA1592755230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35874" name="Text Box 2">
            <a:extLst>
              <a:ext uri="{FF2B5EF4-FFF2-40B4-BE49-F238E27FC236}">
                <a16:creationId xmlns:a16="http://schemas.microsoft.com/office/drawing/2014/main" id="{A58D9133-7883-42B7-B594-2D932D085D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676400"/>
            <a:ext cx="8229600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just">
              <a:defRPr/>
            </a:pPr>
            <a:r>
              <a:rPr lang="en-US" sz="2600" dirty="0">
                <a:solidFill>
                  <a:srgbClr val="000066"/>
                </a:solidFill>
                <a:latin typeface="Calibri" pitchFamily="34" charset="0"/>
              </a:rPr>
              <a:t>Example:</a:t>
            </a:r>
            <a:r>
              <a:rPr lang="en-US" sz="2600" dirty="0">
                <a:latin typeface="Calibri" pitchFamily="34" charset="0"/>
              </a:rPr>
              <a:t>   </a:t>
            </a:r>
            <a:r>
              <a:rPr lang="en-US" sz="2600" i="1" dirty="0">
                <a:latin typeface="Calibri" pitchFamily="34" charset="0"/>
              </a:rPr>
              <a:t>Suppose that:</a:t>
            </a:r>
          </a:p>
          <a:p>
            <a:pPr algn="just">
              <a:defRPr/>
            </a:pPr>
            <a:endParaRPr lang="en-US" sz="2600" i="1" dirty="0">
              <a:latin typeface="Calibri" pitchFamily="34" charset="0"/>
            </a:endParaRPr>
          </a:p>
          <a:p>
            <a:pPr lvl="2" algn="just">
              <a:buFontTx/>
              <a:buChar char="•"/>
              <a:defRPr/>
            </a:pPr>
            <a:r>
              <a:rPr lang="en-US" sz="2600" dirty="0">
                <a:latin typeface="Calibri" pitchFamily="34" charset="0"/>
              </a:rPr>
              <a:t> MRTS</a:t>
            </a:r>
            <a:r>
              <a:rPr lang="en-US" sz="2600" baseline="-25000" dirty="0">
                <a:latin typeface="Arial" charset="0"/>
              </a:rPr>
              <a:t>L,K</a:t>
            </a:r>
            <a:r>
              <a:rPr lang="en-US" sz="2600" baseline="30000" dirty="0">
                <a:latin typeface="Calibri" pitchFamily="34" charset="0"/>
              </a:rPr>
              <a:t>A</a:t>
            </a:r>
            <a:r>
              <a:rPr lang="en-US" sz="2600" dirty="0">
                <a:latin typeface="Calibri" pitchFamily="34" charset="0"/>
              </a:rPr>
              <a:t> = 4,  K</a:t>
            </a:r>
            <a:r>
              <a:rPr lang="en-US" sz="2600" baseline="30000" dirty="0">
                <a:latin typeface="Calibri" pitchFamily="34" charset="0"/>
              </a:rPr>
              <a:t>A</a:t>
            </a:r>
            <a:r>
              <a:rPr lang="en-US" sz="2600" dirty="0">
                <a:latin typeface="Calibri" pitchFamily="34" charset="0"/>
              </a:rPr>
              <a:t>/L</a:t>
            </a:r>
            <a:r>
              <a:rPr lang="en-US" sz="2600" baseline="30000" dirty="0">
                <a:latin typeface="Calibri" pitchFamily="34" charset="0"/>
              </a:rPr>
              <a:t>A</a:t>
            </a:r>
            <a:r>
              <a:rPr lang="en-US" sz="2600" dirty="0">
                <a:latin typeface="Calibri" pitchFamily="34" charset="0"/>
              </a:rPr>
              <a:t> = 4</a:t>
            </a:r>
          </a:p>
          <a:p>
            <a:pPr lvl="2" algn="just">
              <a:buFontTx/>
              <a:buChar char="•"/>
              <a:defRPr/>
            </a:pPr>
            <a:r>
              <a:rPr lang="en-US" sz="2600" dirty="0">
                <a:latin typeface="Calibri" pitchFamily="34" charset="0"/>
              </a:rPr>
              <a:t> MRTS</a:t>
            </a:r>
            <a:r>
              <a:rPr lang="en-US" sz="2600" baseline="-25000" dirty="0">
                <a:latin typeface="Arial" charset="0"/>
              </a:rPr>
              <a:t>L,K</a:t>
            </a:r>
            <a:r>
              <a:rPr lang="en-US" sz="2600" baseline="30000" dirty="0">
                <a:latin typeface="Calibri" pitchFamily="34" charset="0"/>
              </a:rPr>
              <a:t>B</a:t>
            </a:r>
            <a:r>
              <a:rPr lang="en-US" sz="2600" dirty="0">
                <a:latin typeface="Calibri" pitchFamily="34" charset="0"/>
              </a:rPr>
              <a:t> = 1,  K</a:t>
            </a:r>
            <a:r>
              <a:rPr lang="en-US" sz="2600" baseline="30000" dirty="0">
                <a:latin typeface="Calibri" pitchFamily="34" charset="0"/>
              </a:rPr>
              <a:t>B</a:t>
            </a:r>
            <a:r>
              <a:rPr lang="en-US" sz="2600" dirty="0">
                <a:latin typeface="Calibri" pitchFamily="34" charset="0"/>
              </a:rPr>
              <a:t>/L</a:t>
            </a:r>
            <a:r>
              <a:rPr lang="en-US" sz="2600" baseline="30000" dirty="0">
                <a:latin typeface="Calibri" pitchFamily="34" charset="0"/>
              </a:rPr>
              <a:t>B</a:t>
            </a:r>
            <a:r>
              <a:rPr lang="en-US" sz="2600" dirty="0">
                <a:latin typeface="Calibri" pitchFamily="34" charset="0"/>
              </a:rPr>
              <a:t> = 1</a:t>
            </a:r>
          </a:p>
          <a:p>
            <a:pPr lvl="2" algn="just">
              <a:defRPr/>
            </a:pPr>
            <a:endParaRPr lang="en-US" sz="2600" dirty="0">
              <a:latin typeface="Calibri" pitchFamily="34" charset="0"/>
            </a:endParaRPr>
          </a:p>
          <a:p>
            <a:pPr lvl="2" algn="just">
              <a:defRPr/>
            </a:pPr>
            <a:r>
              <a:rPr lang="en-US" sz="2600" dirty="0">
                <a:latin typeface="Calibri" pitchFamily="34" charset="0"/>
                <a:sym typeface="Symbol" pitchFamily="18" charset="2"/>
              </a:rPr>
              <a:t></a:t>
            </a:r>
            <a:r>
              <a:rPr lang="en-US" sz="2600" dirty="0">
                <a:latin typeface="Calibri" pitchFamily="34" charset="0"/>
              </a:rPr>
              <a:t>MRTS</a:t>
            </a:r>
            <a:r>
              <a:rPr lang="en-US" sz="2600" baseline="-25000" dirty="0">
                <a:latin typeface="Calibri" pitchFamily="34" charset="0"/>
              </a:rPr>
              <a:t>L,K</a:t>
            </a:r>
            <a:r>
              <a:rPr lang="en-US" sz="2600" dirty="0">
                <a:latin typeface="Calibri" pitchFamily="34" charset="0"/>
              </a:rPr>
              <a:t> = MRTS</a:t>
            </a:r>
            <a:r>
              <a:rPr lang="en-US" sz="2600" baseline="-25000" dirty="0">
                <a:latin typeface="Arial" charset="0"/>
              </a:rPr>
              <a:t>L,K</a:t>
            </a:r>
            <a:r>
              <a:rPr lang="en-US" sz="2600" baseline="30000" dirty="0">
                <a:latin typeface="Calibri" pitchFamily="34" charset="0"/>
              </a:rPr>
              <a:t>B</a:t>
            </a:r>
            <a:r>
              <a:rPr lang="en-US" sz="2600" dirty="0">
                <a:latin typeface="Calibri" pitchFamily="34" charset="0"/>
              </a:rPr>
              <a:t> - MRTS</a:t>
            </a:r>
            <a:r>
              <a:rPr lang="en-US" sz="2600" baseline="-25000" dirty="0">
                <a:latin typeface="Arial" charset="0"/>
              </a:rPr>
              <a:t>L,K</a:t>
            </a:r>
            <a:r>
              <a:rPr lang="en-US" sz="2600" baseline="30000" dirty="0">
                <a:latin typeface="Calibri" pitchFamily="34" charset="0"/>
              </a:rPr>
              <a:t>A</a:t>
            </a:r>
            <a:r>
              <a:rPr lang="en-US" sz="2600" dirty="0">
                <a:latin typeface="Calibri" pitchFamily="34" charset="0"/>
              </a:rPr>
              <a:t> = -3</a:t>
            </a:r>
          </a:p>
          <a:p>
            <a:pPr lvl="2" algn="just">
              <a:defRPr/>
            </a:pPr>
            <a:endParaRPr lang="en-US" sz="2600" dirty="0">
              <a:latin typeface="Calibri" pitchFamily="34" charset="0"/>
            </a:endParaRPr>
          </a:p>
          <a:p>
            <a:pPr algn="ctr">
              <a:defRPr/>
            </a:pPr>
            <a:r>
              <a:rPr lang="en-US" sz="2600" dirty="0">
                <a:latin typeface="Calibri" pitchFamily="34" charset="0"/>
                <a:sym typeface="Symbol" pitchFamily="18" charset="2"/>
              </a:rPr>
              <a:t></a:t>
            </a:r>
            <a:r>
              <a:rPr lang="en-US" sz="2600" dirty="0">
                <a:latin typeface="Calibri" pitchFamily="34" charset="0"/>
              </a:rPr>
              <a:t> =  [</a:t>
            </a:r>
            <a:r>
              <a:rPr lang="en-US" sz="2600" dirty="0">
                <a:latin typeface="Calibri" pitchFamily="34" charset="0"/>
                <a:sym typeface="Symbol" pitchFamily="18" charset="2"/>
              </a:rPr>
              <a:t></a:t>
            </a:r>
            <a:r>
              <a:rPr lang="en-US" sz="2600" dirty="0">
                <a:latin typeface="Calibri" pitchFamily="34" charset="0"/>
              </a:rPr>
              <a:t>(K/L)/</a:t>
            </a:r>
            <a:r>
              <a:rPr lang="en-US" sz="2600" dirty="0">
                <a:latin typeface="Calibri" pitchFamily="34" charset="0"/>
                <a:sym typeface="Symbol" pitchFamily="18" charset="2"/>
              </a:rPr>
              <a:t></a:t>
            </a:r>
            <a:r>
              <a:rPr lang="en-US" sz="2600" dirty="0">
                <a:latin typeface="Calibri" pitchFamily="34" charset="0"/>
              </a:rPr>
              <a:t>MRTS</a:t>
            </a:r>
            <a:r>
              <a:rPr lang="en-US" sz="2600" baseline="-25000" dirty="0">
                <a:latin typeface="Calibri" pitchFamily="34" charset="0"/>
              </a:rPr>
              <a:t>L,K</a:t>
            </a:r>
            <a:r>
              <a:rPr lang="en-US" sz="2600" dirty="0">
                <a:latin typeface="Calibri" pitchFamily="34" charset="0"/>
              </a:rPr>
              <a:t>]*[MRTS</a:t>
            </a:r>
            <a:r>
              <a:rPr lang="en-US" sz="2600" baseline="-25000" dirty="0">
                <a:latin typeface="Calibri" pitchFamily="34" charset="0"/>
              </a:rPr>
              <a:t>L,K</a:t>
            </a:r>
            <a:r>
              <a:rPr lang="en-US" sz="2600" dirty="0">
                <a:latin typeface="Calibri" pitchFamily="34" charset="0"/>
              </a:rPr>
              <a:t>/(K/L)] = (-3/-3)(4/4)  = 1 </a:t>
            </a:r>
          </a:p>
        </p:txBody>
      </p:sp>
      <p:sp>
        <p:nvSpPr>
          <p:cNvPr id="335886" name="AutoShape 14">
            <a:extLst>
              <a:ext uri="{FF2B5EF4-FFF2-40B4-BE49-F238E27FC236}">
                <a16:creationId xmlns:a16="http://schemas.microsoft.com/office/drawing/2014/main" id="{A0E680C2-233B-4B60-9AAF-859ADE965F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Elasticity of Substitution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B689C3AA-BC7D-4F46-A15E-CDF02818A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82EA8BF-DAAE-49C2-9D46-EA1592755230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35886" name="AutoShape 14">
            <a:extLst>
              <a:ext uri="{FF2B5EF4-FFF2-40B4-BE49-F238E27FC236}">
                <a16:creationId xmlns:a16="http://schemas.microsoft.com/office/drawing/2014/main" id="{A0E680C2-233B-4B60-9AAF-859ADE965F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Elasticity of Substitution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88E8563-2093-4E75-A366-DF5FB35D17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03845"/>
            <a:ext cx="9144000" cy="4615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091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Slide Number Placeholder 3">
            <a:extLst>
              <a:ext uri="{FF2B5EF4-FFF2-40B4-BE49-F238E27FC236}">
                <a16:creationId xmlns:a16="http://schemas.microsoft.com/office/drawing/2014/main" id="{BC782083-8254-4DD2-BB7E-3674A75BF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CB94F87-42E9-4D19-84D1-66B7132553E4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1749" name="Line 4">
            <a:extLst>
              <a:ext uri="{FF2B5EF4-FFF2-40B4-BE49-F238E27FC236}">
                <a16:creationId xmlns:a16="http://schemas.microsoft.com/office/drawing/2014/main" id="{68F77100-4AAB-4493-AF5C-A4A7C7E1F40D}"/>
              </a:ext>
            </a:extLst>
          </p:cNvPr>
          <p:cNvSpPr>
            <a:spLocks noChangeShapeType="1"/>
          </p:cNvSpPr>
          <p:nvPr/>
        </p:nvSpPr>
        <p:spPr bwMode="auto">
          <a:xfrm>
            <a:off x="685800" y="6308725"/>
            <a:ext cx="6248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1750" name="Line 5">
            <a:extLst>
              <a:ext uri="{FF2B5EF4-FFF2-40B4-BE49-F238E27FC236}">
                <a16:creationId xmlns:a16="http://schemas.microsoft.com/office/drawing/2014/main" id="{E9394068-E4D4-4877-B68D-7B838A1346A1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68338" y="1385887"/>
            <a:ext cx="17462" cy="4945061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1751" name="Text Box 6">
            <a:extLst>
              <a:ext uri="{FF2B5EF4-FFF2-40B4-BE49-F238E27FC236}">
                <a16:creationId xmlns:a16="http://schemas.microsoft.com/office/drawing/2014/main" id="{0EC1FB20-7A0A-48C6-B0DD-69371F3840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8325" y="6121400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L</a:t>
            </a:r>
          </a:p>
        </p:txBody>
      </p:sp>
      <p:sp>
        <p:nvSpPr>
          <p:cNvPr id="31752" name="Text Box 7">
            <a:extLst>
              <a:ext uri="{FF2B5EF4-FFF2-40B4-BE49-F238E27FC236}">
                <a16:creationId xmlns:a16="http://schemas.microsoft.com/office/drawing/2014/main" id="{52F3FDE1-5AA6-4476-AFBF-D407737C27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525" y="1444625"/>
            <a:ext cx="4206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K</a:t>
            </a:r>
          </a:p>
        </p:txBody>
      </p:sp>
      <p:sp>
        <p:nvSpPr>
          <p:cNvPr id="31753" name="Text Box 8">
            <a:extLst>
              <a:ext uri="{FF2B5EF4-FFF2-40B4-BE49-F238E27FC236}">
                <a16:creationId xmlns:a16="http://schemas.microsoft.com/office/drawing/2014/main" id="{3F365BF2-3196-4A21-B77E-356DC29AF6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5125" y="5511800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GB" altLang="th-TH" sz="2400" b="1">
              <a:latin typeface="Calibri" panose="020F0502020204030204" pitchFamily="34" charset="0"/>
            </a:endParaRPr>
          </a:p>
        </p:txBody>
      </p:sp>
      <p:sp>
        <p:nvSpPr>
          <p:cNvPr id="31754" name="Text Box 9">
            <a:extLst>
              <a:ext uri="{FF2B5EF4-FFF2-40B4-BE49-F238E27FC236}">
                <a16:creationId xmlns:a16="http://schemas.microsoft.com/office/drawing/2014/main" id="{37E807BF-433A-4D08-9363-B674FA7147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7725" y="2387600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GB" altLang="th-TH" sz="2400">
              <a:latin typeface="Calibri" panose="020F0502020204030204" pitchFamily="34" charset="0"/>
            </a:endParaRPr>
          </a:p>
        </p:txBody>
      </p:sp>
      <p:sp>
        <p:nvSpPr>
          <p:cNvPr id="31755" name="Text Box 10">
            <a:extLst>
              <a:ext uri="{FF2B5EF4-FFF2-40B4-BE49-F238E27FC236}">
                <a16:creationId xmlns:a16="http://schemas.microsoft.com/office/drawing/2014/main" id="{8D047CB7-BB52-4D50-BA46-AA76CC7075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325" y="6273800"/>
            <a:ext cx="336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b="1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336907" name="Line 11">
            <a:extLst>
              <a:ext uri="{FF2B5EF4-FFF2-40B4-BE49-F238E27FC236}">
                <a16:creationId xmlns:a16="http://schemas.microsoft.com/office/drawing/2014/main" id="{6A5E3FB3-6BC8-4393-9293-7D65815F043B}"/>
              </a:ext>
            </a:extLst>
          </p:cNvPr>
          <p:cNvSpPr>
            <a:spLocks noChangeShapeType="1"/>
          </p:cNvSpPr>
          <p:nvPr/>
        </p:nvSpPr>
        <p:spPr bwMode="auto">
          <a:xfrm>
            <a:off x="685800" y="1736725"/>
            <a:ext cx="4572000" cy="4572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36908" name="Arc 12">
            <a:extLst>
              <a:ext uri="{FF2B5EF4-FFF2-40B4-BE49-F238E27FC236}">
                <a16:creationId xmlns:a16="http://schemas.microsoft.com/office/drawing/2014/main" id="{6E0D35A0-6EFD-480E-8C89-A1502E3A5755}"/>
              </a:ext>
            </a:extLst>
          </p:cNvPr>
          <p:cNvSpPr>
            <a:spLocks/>
          </p:cNvSpPr>
          <p:nvPr/>
        </p:nvSpPr>
        <p:spPr bwMode="auto">
          <a:xfrm>
            <a:off x="1752600" y="669925"/>
            <a:ext cx="4354513" cy="4418013"/>
          </a:xfrm>
          <a:custGeom>
            <a:avLst/>
            <a:gdLst>
              <a:gd name="T0" fmla="*/ 2147483647 w 20889"/>
              <a:gd name="T1" fmla="*/ 2147483647 h 20531"/>
              <a:gd name="T2" fmla="*/ 0 w 20889"/>
              <a:gd name="T3" fmla="*/ 2147483647 h 20531"/>
              <a:gd name="T4" fmla="*/ 2147483647 w 20889"/>
              <a:gd name="T5" fmla="*/ 0 h 20531"/>
              <a:gd name="T6" fmla="*/ 0 60000 65536"/>
              <a:gd name="T7" fmla="*/ 0 60000 65536"/>
              <a:gd name="T8" fmla="*/ 0 60000 65536"/>
              <a:gd name="T9" fmla="*/ 0 w 20889"/>
              <a:gd name="T10" fmla="*/ 0 h 20531"/>
              <a:gd name="T11" fmla="*/ 20889 w 20889"/>
              <a:gd name="T12" fmla="*/ 20531 h 2053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889" h="20531" fill="none" extrusionOk="0">
                <a:moveTo>
                  <a:pt x="14177" y="20530"/>
                </a:moveTo>
                <a:cubicBezTo>
                  <a:pt x="7205" y="18251"/>
                  <a:pt x="1866" y="12590"/>
                  <a:pt x="0" y="5496"/>
                </a:cubicBezTo>
              </a:path>
              <a:path w="20889" h="20531" stroke="0" extrusionOk="0">
                <a:moveTo>
                  <a:pt x="14177" y="20530"/>
                </a:moveTo>
                <a:cubicBezTo>
                  <a:pt x="7205" y="18251"/>
                  <a:pt x="1866" y="12590"/>
                  <a:pt x="0" y="5496"/>
                </a:cubicBezTo>
                <a:lnTo>
                  <a:pt x="20889" y="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1758" name="Line 13">
            <a:extLst>
              <a:ext uri="{FF2B5EF4-FFF2-40B4-BE49-F238E27FC236}">
                <a16:creationId xmlns:a16="http://schemas.microsoft.com/office/drawing/2014/main" id="{A0730367-A0C2-4A11-8DF7-5896DE3CF7F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85800" y="2638425"/>
            <a:ext cx="3657600" cy="3657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36910" name="Arc 14">
            <a:extLst>
              <a:ext uri="{FF2B5EF4-FFF2-40B4-BE49-F238E27FC236}">
                <a16:creationId xmlns:a16="http://schemas.microsoft.com/office/drawing/2014/main" id="{49B93F86-E435-418A-85FC-E7CBA1C7CFB5}"/>
              </a:ext>
            </a:extLst>
          </p:cNvPr>
          <p:cNvSpPr>
            <a:spLocks/>
          </p:cNvSpPr>
          <p:nvPr/>
        </p:nvSpPr>
        <p:spPr bwMode="auto">
          <a:xfrm>
            <a:off x="2362200" y="2574925"/>
            <a:ext cx="2667000" cy="2209800"/>
          </a:xfrm>
          <a:custGeom>
            <a:avLst/>
            <a:gdLst>
              <a:gd name="T0" fmla="*/ 2147483647 w 21542"/>
              <a:gd name="T1" fmla="*/ 2147483647 h 21285"/>
              <a:gd name="T2" fmla="*/ 0 w 21542"/>
              <a:gd name="T3" fmla="*/ 1770293645 h 21285"/>
              <a:gd name="T4" fmla="*/ 2147483647 w 21542"/>
              <a:gd name="T5" fmla="*/ 0 h 21285"/>
              <a:gd name="T6" fmla="*/ 0 60000 65536"/>
              <a:gd name="T7" fmla="*/ 0 60000 65536"/>
              <a:gd name="T8" fmla="*/ 0 60000 65536"/>
              <a:gd name="T9" fmla="*/ 0 w 21542"/>
              <a:gd name="T10" fmla="*/ 0 h 21285"/>
              <a:gd name="T11" fmla="*/ 21542 w 21542"/>
              <a:gd name="T12" fmla="*/ 21285 h 2128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42" h="21285" fill="none" extrusionOk="0">
                <a:moveTo>
                  <a:pt x="17867" y="21285"/>
                </a:moveTo>
                <a:cubicBezTo>
                  <a:pt x="8094" y="19598"/>
                  <a:pt x="726" y="11472"/>
                  <a:pt x="0" y="1581"/>
                </a:cubicBezTo>
              </a:path>
              <a:path w="21542" h="21285" stroke="0" extrusionOk="0">
                <a:moveTo>
                  <a:pt x="17867" y="21285"/>
                </a:moveTo>
                <a:cubicBezTo>
                  <a:pt x="8094" y="19598"/>
                  <a:pt x="726" y="11472"/>
                  <a:pt x="0" y="1581"/>
                </a:cubicBezTo>
                <a:lnTo>
                  <a:pt x="21542" y="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36911" name="Line 15">
            <a:extLst>
              <a:ext uri="{FF2B5EF4-FFF2-40B4-BE49-F238E27FC236}">
                <a16:creationId xmlns:a16="http://schemas.microsoft.com/office/drawing/2014/main" id="{9C4767D4-5B93-4E2D-BAC2-14616F703EED}"/>
              </a:ext>
            </a:extLst>
          </p:cNvPr>
          <p:cNvSpPr>
            <a:spLocks noChangeShapeType="1"/>
          </p:cNvSpPr>
          <p:nvPr/>
        </p:nvSpPr>
        <p:spPr bwMode="auto">
          <a:xfrm>
            <a:off x="2971800" y="4022725"/>
            <a:ext cx="3581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36912" name="Line 16">
            <a:extLst>
              <a:ext uri="{FF2B5EF4-FFF2-40B4-BE49-F238E27FC236}">
                <a16:creationId xmlns:a16="http://schemas.microsoft.com/office/drawing/2014/main" id="{EE9899D1-B59A-49B3-B48D-08B5DE89D301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960688" y="1606550"/>
            <a:ext cx="11112" cy="24161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36913" name="Text Box 17">
            <a:extLst>
              <a:ext uri="{FF2B5EF4-FFF2-40B4-BE49-F238E27FC236}">
                <a16:creationId xmlns:a16="http://schemas.microsoft.com/office/drawing/2014/main" id="{40B90489-3CAD-41FD-BA08-3F0AEFC1E3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13525" y="3676650"/>
            <a:ext cx="844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>
                <a:latin typeface="Calibri" panose="020F0502020204030204" pitchFamily="34" charset="0"/>
                <a:sym typeface="Symbol" panose="05050102010706020507" pitchFamily="18" charset="2"/>
              </a:rPr>
              <a:t> = 0</a:t>
            </a:r>
            <a:endParaRPr lang="en-GB" altLang="th-TH" sz="2400">
              <a:latin typeface="Calibri" panose="020F0502020204030204" pitchFamily="34" charset="0"/>
            </a:endParaRPr>
          </a:p>
        </p:txBody>
      </p:sp>
      <p:sp>
        <p:nvSpPr>
          <p:cNvPr id="336914" name="Text Box 18">
            <a:extLst>
              <a:ext uri="{FF2B5EF4-FFF2-40B4-BE49-F238E27FC236}">
                <a16:creationId xmlns:a16="http://schemas.microsoft.com/office/drawing/2014/main" id="{1388761D-B488-4B47-A408-1AF3092D79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6294" y="4445000"/>
            <a:ext cx="844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 dirty="0">
                <a:latin typeface="Calibri" panose="020F0502020204030204" pitchFamily="34" charset="0"/>
                <a:sym typeface="Symbol" panose="05050102010706020507" pitchFamily="18" charset="2"/>
              </a:rPr>
              <a:t> = 1</a:t>
            </a:r>
            <a:endParaRPr lang="en-GB" altLang="th-TH" sz="2400" dirty="0">
              <a:latin typeface="Calibri" panose="020F0502020204030204" pitchFamily="34" charset="0"/>
            </a:endParaRPr>
          </a:p>
        </p:txBody>
      </p:sp>
      <p:sp>
        <p:nvSpPr>
          <p:cNvPr id="336915" name="Text Box 19">
            <a:extLst>
              <a:ext uri="{FF2B5EF4-FFF2-40B4-BE49-F238E27FC236}">
                <a16:creationId xmlns:a16="http://schemas.microsoft.com/office/drawing/2014/main" id="{01713A84-E515-42EE-A4D9-F48980CA2D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2325" y="4972050"/>
            <a:ext cx="920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>
                <a:latin typeface="Calibri" panose="020F0502020204030204" pitchFamily="34" charset="0"/>
                <a:sym typeface="Symbol" panose="05050102010706020507" pitchFamily="18" charset="2"/>
              </a:rPr>
              <a:t> = 5</a:t>
            </a:r>
            <a:endParaRPr lang="en-GB" altLang="th-TH" sz="2400">
              <a:latin typeface="Calibri" panose="020F0502020204030204" pitchFamily="34" charset="0"/>
            </a:endParaRPr>
          </a:p>
        </p:txBody>
      </p:sp>
      <p:sp>
        <p:nvSpPr>
          <p:cNvPr id="336916" name="Text Box 20">
            <a:extLst>
              <a:ext uri="{FF2B5EF4-FFF2-40B4-BE49-F238E27FC236}">
                <a16:creationId xmlns:a16="http://schemas.microsoft.com/office/drawing/2014/main" id="{F21BB75A-843A-4F73-92B6-7709B036DF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9525" y="5734050"/>
            <a:ext cx="9096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th-TH" sz="2400">
                <a:latin typeface="Calibri" panose="020F0502020204030204" pitchFamily="34" charset="0"/>
                <a:sym typeface="Symbol" panose="05050102010706020507" pitchFamily="18" charset="2"/>
              </a:rPr>
              <a:t> = </a:t>
            </a:r>
            <a:endParaRPr lang="en-GB" altLang="th-TH" sz="2400">
              <a:latin typeface="Calibri" panose="020F0502020204030204" pitchFamily="34" charset="0"/>
            </a:endParaRPr>
          </a:p>
        </p:txBody>
      </p:sp>
      <p:sp>
        <p:nvSpPr>
          <p:cNvPr id="336925" name="Rectangle 29">
            <a:extLst>
              <a:ext uri="{FF2B5EF4-FFF2-40B4-BE49-F238E27FC236}">
                <a16:creationId xmlns:a16="http://schemas.microsoft.com/office/drawing/2014/main" id="{C908793A-09D5-4387-971A-AAE69039D6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1603156"/>
            <a:ext cx="4206875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sz="2600" b="1" dirty="0">
                <a:latin typeface="Calibri" pitchFamily="34" charset="0"/>
              </a:rPr>
              <a:t>"The shape of the isoquant indicates the degree of substitutability of the input."</a:t>
            </a:r>
          </a:p>
        </p:txBody>
      </p:sp>
      <p:sp>
        <p:nvSpPr>
          <p:cNvPr id="336926" name="AutoShape 30">
            <a:extLst>
              <a:ext uri="{FF2B5EF4-FFF2-40B4-BE49-F238E27FC236}">
                <a16:creationId xmlns:a16="http://schemas.microsoft.com/office/drawing/2014/main" id="{BEE41FD7-C1F8-4C9A-9D9A-BF6B48FFC1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Elasticity of Substitution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30">
            <a:extLst>
              <a:ext uri="{FF2B5EF4-FFF2-40B4-BE49-F238E27FC236}">
                <a16:creationId xmlns:a16="http://schemas.microsoft.com/office/drawing/2014/main" id="{29F0178D-BF02-4E9E-AE77-039E543A61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Inputs are Perfect Substitutes </a:t>
            </a:r>
            <a:r>
              <a:rPr lang="el-GR" sz="4000" b="1" dirty="0">
                <a:solidFill>
                  <a:srgbClr val="000066"/>
                </a:solidFill>
                <a:latin typeface="Calibri" pitchFamily="34" charset="0"/>
              </a:rPr>
              <a:t>σ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= ∞ 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43C36593-3F8D-40EF-AFB8-C6ABD1755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CB94F87-42E9-4D19-84D1-66B7132553E4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9AB5C0-254D-4013-9A95-64655F5EE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8100" y="1704781"/>
            <a:ext cx="9144000" cy="4013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500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A85D39-DCEF-4F6E-9B81-1087788160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67873"/>
            <a:ext cx="9144000" cy="4788477"/>
          </a:xfrm>
          <a:prstGeom prst="rect">
            <a:avLst/>
          </a:prstGeom>
        </p:spPr>
      </p:pic>
      <p:sp>
        <p:nvSpPr>
          <p:cNvPr id="4" name="AutoShape 30">
            <a:extLst>
              <a:ext uri="{FF2B5EF4-FFF2-40B4-BE49-F238E27FC236}">
                <a16:creationId xmlns:a16="http://schemas.microsoft.com/office/drawing/2014/main" id="{29F0178D-BF02-4E9E-AE77-039E543A61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Inputs are Perfect Complements </a:t>
            </a:r>
            <a:r>
              <a:rPr lang="el-GR" sz="4000" b="1" dirty="0">
                <a:solidFill>
                  <a:srgbClr val="000066"/>
                </a:solidFill>
                <a:latin typeface="Calibri" pitchFamily="34" charset="0"/>
              </a:rPr>
              <a:t>σ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= 0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43C36593-3F8D-40EF-AFB8-C6ABD1755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CB94F87-42E9-4D19-84D1-66B7132553E4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7707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30">
            <a:extLst>
              <a:ext uri="{FF2B5EF4-FFF2-40B4-BE49-F238E27FC236}">
                <a16:creationId xmlns:a16="http://schemas.microsoft.com/office/drawing/2014/main" id="{29F0178D-BF02-4E9E-AE77-039E543A61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Cobb-Douglas Production Function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8615E8-A03E-4290-9319-F715532763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600" dirty="0">
                <a:latin typeface="+mj-lt"/>
              </a:rPr>
              <a:t>Q = AK</a:t>
            </a:r>
            <a:r>
              <a:rPr lang="el-GR" sz="2600" baseline="30000" dirty="0">
                <a:latin typeface="+mj-lt"/>
              </a:rPr>
              <a:t>α</a:t>
            </a:r>
            <a:r>
              <a:rPr lang="en-US" sz="2600" dirty="0">
                <a:latin typeface="+mj-lt"/>
              </a:rPr>
              <a:t>L</a:t>
            </a:r>
            <a:r>
              <a:rPr lang="el-GR" sz="2600" baseline="30000" dirty="0">
                <a:latin typeface="+mj-lt"/>
              </a:rPr>
              <a:t>β</a:t>
            </a:r>
            <a:r>
              <a:rPr lang="en-US" sz="2600" dirty="0">
                <a:latin typeface="+mj-lt"/>
              </a:rPr>
              <a:t>		where A, α, and </a:t>
            </a:r>
            <a:r>
              <a:rPr lang="el-GR" sz="2600" dirty="0">
                <a:latin typeface="+mj-lt"/>
              </a:rPr>
              <a:t>β</a:t>
            </a:r>
            <a:r>
              <a:rPr lang="en-US" sz="2600" dirty="0">
                <a:latin typeface="+mj-lt"/>
              </a:rPr>
              <a:t> are positive.</a:t>
            </a:r>
          </a:p>
          <a:p>
            <a:endParaRPr lang="en-US" sz="2600" dirty="0">
              <a:latin typeface="+mj-lt"/>
            </a:endParaRPr>
          </a:p>
          <a:p>
            <a:r>
              <a:rPr lang="en-US" sz="2600" dirty="0">
                <a:latin typeface="+mj-lt"/>
              </a:rPr>
              <a:t>Cobb-Douglas function has the following properties:</a:t>
            </a:r>
          </a:p>
          <a:p>
            <a:pPr lvl="1"/>
            <a:r>
              <a:rPr lang="en-US" sz="2600" dirty="0">
                <a:latin typeface="+mj-lt"/>
              </a:rPr>
              <a:t>MPK and MPL &gt; 0.</a:t>
            </a:r>
          </a:p>
          <a:p>
            <a:pPr lvl="1"/>
            <a:r>
              <a:rPr lang="en-US" sz="2600" dirty="0">
                <a:latin typeface="+mj-lt"/>
              </a:rPr>
              <a:t>MPK and MPL are diminishing </a:t>
            </a:r>
            <a:r>
              <a:rPr lang="en-US" sz="2600" dirty="0" err="1">
                <a:latin typeface="+mj-lt"/>
              </a:rPr>
              <a:t>w.r.t.</a:t>
            </a:r>
            <a:r>
              <a:rPr lang="en-US" sz="2600" dirty="0">
                <a:latin typeface="+mj-lt"/>
              </a:rPr>
              <a:t> their inputs.</a:t>
            </a:r>
          </a:p>
          <a:p>
            <a:pPr marL="457200" lvl="1" indent="0">
              <a:buNone/>
            </a:pPr>
            <a:r>
              <a:rPr lang="en-US" sz="2600" dirty="0">
                <a:latin typeface="+mj-lt"/>
              </a:rPr>
              <a:t>That is, </a:t>
            </a:r>
            <a:r>
              <a:rPr lang="en-US" sz="2600" dirty="0" err="1">
                <a:latin typeface="+mj-lt"/>
              </a:rPr>
              <a:t>dMPK</a:t>
            </a:r>
            <a:r>
              <a:rPr lang="en-US" sz="2600" dirty="0">
                <a:latin typeface="+mj-lt"/>
              </a:rPr>
              <a:t>/</a:t>
            </a:r>
            <a:r>
              <a:rPr lang="en-US" sz="2600" dirty="0" err="1">
                <a:latin typeface="+mj-lt"/>
              </a:rPr>
              <a:t>dK</a:t>
            </a:r>
            <a:r>
              <a:rPr lang="en-US" sz="2600" dirty="0">
                <a:latin typeface="+mj-lt"/>
              </a:rPr>
              <a:t> &lt; 0 and </a:t>
            </a:r>
            <a:r>
              <a:rPr lang="en-US" sz="2600" dirty="0" err="1">
                <a:latin typeface="+mj-lt"/>
              </a:rPr>
              <a:t>dMPL</a:t>
            </a:r>
            <a:r>
              <a:rPr lang="en-US" sz="2600" dirty="0">
                <a:latin typeface="+mj-lt"/>
              </a:rPr>
              <a:t>/dL &lt; 0.</a:t>
            </a:r>
          </a:p>
          <a:p>
            <a:pPr lvl="1"/>
            <a:r>
              <a:rPr lang="en-US" sz="2600" dirty="0">
                <a:latin typeface="+mj-lt"/>
              </a:rPr>
              <a:t>Elasticity of Substitution = </a:t>
            </a:r>
            <a:r>
              <a:rPr lang="el-GR" sz="2600" dirty="0">
                <a:latin typeface="+mj-lt"/>
              </a:rPr>
              <a:t>σ</a:t>
            </a:r>
            <a:r>
              <a:rPr lang="en-US" sz="2600" dirty="0">
                <a:latin typeface="+mj-lt"/>
              </a:rPr>
              <a:t> = 1</a:t>
            </a:r>
          </a:p>
          <a:p>
            <a:pPr marL="457200" lvl="1" indent="0">
              <a:buNone/>
            </a:pPr>
            <a:endParaRPr lang="en-US" sz="2600" dirty="0"/>
          </a:p>
          <a:p>
            <a:pPr marL="457200" lvl="1" indent="0">
              <a:buNone/>
            </a:pPr>
            <a:endParaRPr lang="th-TH" sz="2600" dirty="0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43C36593-3F8D-40EF-AFB8-C6ABD1755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CB94F87-42E9-4D19-84D1-66B7132553E4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99847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30">
            <a:extLst>
              <a:ext uri="{FF2B5EF4-FFF2-40B4-BE49-F238E27FC236}">
                <a16:creationId xmlns:a16="http://schemas.microsoft.com/office/drawing/2014/main" id="{29F0178D-BF02-4E9E-AE77-039E543A61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CES Production Function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8615E8-A03E-4290-9319-F715532763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/>
          <a:lstStyle/>
          <a:p>
            <a:r>
              <a:rPr lang="en-US" sz="2600" dirty="0">
                <a:latin typeface="+mj-lt"/>
              </a:rPr>
              <a:t>CES stands for Constant Elasticity of Substitution.</a:t>
            </a:r>
          </a:p>
          <a:p>
            <a:endParaRPr lang="en-US" sz="2600" dirty="0">
              <a:latin typeface="+mj-lt"/>
            </a:endParaRPr>
          </a:p>
          <a:p>
            <a:endParaRPr lang="en-US" sz="2600" dirty="0">
              <a:latin typeface="+mj-lt"/>
            </a:endParaRPr>
          </a:p>
          <a:p>
            <a:pPr marL="0" indent="0" algn="ctr">
              <a:buNone/>
            </a:pPr>
            <a:r>
              <a:rPr lang="en-US" sz="2600" dirty="0">
                <a:latin typeface="+mj-lt"/>
              </a:rPr>
              <a:t>where a, b, and </a:t>
            </a:r>
            <a:r>
              <a:rPr lang="el-GR" sz="2600" dirty="0">
                <a:latin typeface="+mj-lt"/>
              </a:rPr>
              <a:t>σ</a:t>
            </a:r>
            <a:r>
              <a:rPr lang="en-US" sz="2600" dirty="0">
                <a:latin typeface="+mj-lt"/>
              </a:rPr>
              <a:t> are positive.</a:t>
            </a:r>
          </a:p>
          <a:p>
            <a:pPr marL="0" indent="0" algn="ctr">
              <a:buNone/>
            </a:pPr>
            <a:endParaRPr lang="en-US" sz="2600" dirty="0">
              <a:latin typeface="+mj-lt"/>
            </a:endParaRPr>
          </a:p>
          <a:p>
            <a:r>
              <a:rPr lang="en-US" sz="2600" dirty="0">
                <a:latin typeface="+mj-lt"/>
              </a:rPr>
              <a:t>σ is the elasticity of substitution, σ </a:t>
            </a:r>
            <a:r>
              <a:rPr lang="el-GR" sz="2600" dirty="0">
                <a:latin typeface="+mj-lt"/>
              </a:rPr>
              <a:t>ϵ</a:t>
            </a:r>
            <a:r>
              <a:rPr lang="en-US" sz="2600" dirty="0">
                <a:latin typeface="+mj-lt"/>
              </a:rPr>
              <a:t> [0, ∞).</a:t>
            </a:r>
          </a:p>
          <a:p>
            <a:endParaRPr lang="en-US" sz="2600" dirty="0">
              <a:latin typeface="+mj-lt"/>
            </a:endParaRPr>
          </a:p>
          <a:p>
            <a:r>
              <a:rPr lang="en-US" sz="2600" dirty="0">
                <a:latin typeface="+mj-lt"/>
              </a:rPr>
              <a:t>It combines all three types of production functions:</a:t>
            </a:r>
          </a:p>
          <a:p>
            <a:pPr lvl="1"/>
            <a:r>
              <a:rPr lang="en-US" sz="2600" dirty="0">
                <a:latin typeface="+mj-lt"/>
              </a:rPr>
              <a:t>Cobb-Douglas</a:t>
            </a:r>
          </a:p>
          <a:p>
            <a:pPr lvl="1"/>
            <a:r>
              <a:rPr lang="en-US" sz="2600" dirty="0">
                <a:latin typeface="+mj-lt"/>
              </a:rPr>
              <a:t>Perfect Substitutes</a:t>
            </a:r>
          </a:p>
          <a:p>
            <a:pPr lvl="1"/>
            <a:r>
              <a:rPr lang="en-US" sz="2600" dirty="0">
                <a:latin typeface="+mj-lt"/>
              </a:rPr>
              <a:t>Perfect Complements</a:t>
            </a:r>
            <a:endParaRPr lang="th-TH" sz="2600" dirty="0">
              <a:latin typeface="+mj-lt"/>
            </a:endParaRP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43C36593-3F8D-40EF-AFB8-C6ABD1755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CB94F87-42E9-4D19-84D1-66B7132553E4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63B9419-163E-4067-BE02-FF29456E08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4000" y="1905000"/>
            <a:ext cx="4536000" cy="81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6084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30">
            <a:extLst>
              <a:ext uri="{FF2B5EF4-FFF2-40B4-BE49-F238E27FC236}">
                <a16:creationId xmlns:a16="http://schemas.microsoft.com/office/drawing/2014/main" id="{29F0178D-BF02-4E9E-AE77-039E543A61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CES Production Function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43C36593-3F8D-40EF-AFB8-C6ABD1755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CB94F87-42E9-4D19-84D1-66B7132553E4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2DEAC6-5247-4D22-B5CC-3E941BD957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86309"/>
            <a:ext cx="9144000" cy="4250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30119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Slide Number Placeholder 3">
            <a:extLst>
              <a:ext uri="{FF2B5EF4-FFF2-40B4-BE49-F238E27FC236}">
                <a16:creationId xmlns:a16="http://schemas.microsoft.com/office/drawing/2014/main" id="{CAE3BB24-2B3B-44CB-B35F-A27582304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DD857F0-5F4D-4FFD-B19F-D481B1F6CBC0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2774" name="Text Box 3">
            <a:extLst>
              <a:ext uri="{FF2B5EF4-FFF2-40B4-BE49-F238E27FC236}">
                <a16:creationId xmlns:a16="http://schemas.microsoft.com/office/drawing/2014/main" id="{A5DF83E2-3506-4D6C-A445-85CF30C6A9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245" y="1782395"/>
            <a:ext cx="7943510" cy="3293209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/>
            <a:r>
              <a:rPr lang="en-US" altLang="th-TH" sz="2600" dirty="0">
                <a:latin typeface="Calibri" panose="020F0502020204030204" pitchFamily="34" charset="0"/>
              </a:rPr>
              <a:t>(Positive) </a:t>
            </a:r>
            <a:r>
              <a:rPr lang="en-US" altLang="th-TH" sz="2600" b="1" dirty="0">
                <a:latin typeface="Calibri" panose="020F0502020204030204" pitchFamily="34" charset="0"/>
              </a:rPr>
              <a:t>Marginal Return or Marginal Product </a:t>
            </a:r>
            <a:r>
              <a:rPr lang="en-US" altLang="th-TH" sz="2600" dirty="0">
                <a:latin typeface="Calibri" panose="020F0502020204030204" pitchFamily="34" charset="0"/>
              </a:rPr>
              <a:t>tells us how output will increase when one more input is added.</a:t>
            </a:r>
          </a:p>
          <a:p>
            <a:pPr algn="just"/>
            <a:endParaRPr lang="en-US" altLang="th-TH" sz="2600" dirty="0">
              <a:latin typeface="Calibri" panose="020F0502020204030204" pitchFamily="34" charset="0"/>
            </a:endParaRPr>
          </a:p>
          <a:p>
            <a:pPr algn="just"/>
            <a:r>
              <a:rPr lang="en-US" altLang="th-TH" sz="2600" b="1" dirty="0">
                <a:latin typeface="Calibri" panose="020F0502020204030204" pitchFamily="34" charset="0"/>
              </a:rPr>
              <a:t>Returns to Scale </a:t>
            </a:r>
            <a:r>
              <a:rPr lang="en-US" altLang="th-TH" sz="2600" dirty="0">
                <a:latin typeface="Calibri" panose="020F0502020204030204" pitchFamily="34" charset="0"/>
              </a:rPr>
              <a:t>tells us how output will increase when BOTH inputs are added.</a:t>
            </a:r>
          </a:p>
          <a:p>
            <a:pPr algn="just"/>
            <a:endParaRPr lang="en-US" altLang="th-TH" sz="2600" dirty="0">
              <a:latin typeface="Calibri" panose="020F0502020204030204" pitchFamily="34" charset="0"/>
            </a:endParaRPr>
          </a:p>
          <a:p>
            <a:pPr algn="just"/>
            <a:r>
              <a:rPr lang="en-US" altLang="th-TH" sz="2600" dirty="0">
                <a:latin typeface="Calibri" panose="020F0502020204030204" pitchFamily="34" charset="0"/>
              </a:rPr>
              <a:t>For example, when we double inputs (K and L double), will the output double too?</a:t>
            </a:r>
          </a:p>
        </p:txBody>
      </p:sp>
      <p:sp>
        <p:nvSpPr>
          <p:cNvPr id="345101" name="AutoShape 13">
            <a:extLst>
              <a:ext uri="{FF2B5EF4-FFF2-40B4-BE49-F238E27FC236}">
                <a16:creationId xmlns:a16="http://schemas.microsoft.com/office/drawing/2014/main" id="{952D2F9B-EC14-442E-9AF7-2B0CE79F56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Returns to Scale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Slide Number Placeholder 3">
            <a:extLst>
              <a:ext uri="{FF2B5EF4-FFF2-40B4-BE49-F238E27FC236}">
                <a16:creationId xmlns:a16="http://schemas.microsoft.com/office/drawing/2014/main" id="{093AB18C-6DA4-4ACA-B305-80BB4353A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FFFB4B4-937B-4820-BE9E-C73CFDDA014D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45101" name="AutoShape 13">
            <a:extLst>
              <a:ext uri="{FF2B5EF4-FFF2-40B4-BE49-F238E27FC236}">
                <a16:creationId xmlns:a16="http://schemas.microsoft.com/office/drawing/2014/main" id="{A053870D-AFF5-495E-B617-D1648A2D7F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Returns to Scale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3" name="Rectangle 14">
            <a:extLst>
              <a:ext uri="{FF2B5EF4-FFF2-40B4-BE49-F238E27FC236}">
                <a16:creationId xmlns:a16="http://schemas.microsoft.com/office/drawing/2014/main" id="{DAF5D978-F0F7-4C89-9FB0-11A0E26AD9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1530018"/>
            <a:ext cx="7924800" cy="379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800" dirty="0">
                <a:latin typeface="+mj-lt"/>
              </a:rPr>
              <a:t>Let </a:t>
            </a:r>
            <a:r>
              <a:rPr lang="el-GR" altLang="th-TH" sz="2800" dirty="0">
                <a:latin typeface="+mj-lt"/>
              </a:rPr>
              <a:t>λ</a:t>
            </a:r>
            <a:r>
              <a:rPr lang="en-US" altLang="th-TH" sz="2800" dirty="0">
                <a:latin typeface="+mj-lt"/>
              </a:rPr>
              <a:t> &gt; 1 represent the amount by which both inputs, labor and capital, increase.</a:t>
            </a:r>
          </a:p>
          <a:p>
            <a:pPr eaLnBrk="1" hangingPunct="1"/>
            <a:endParaRPr lang="en-US" altLang="th-TH" sz="2800" dirty="0">
              <a:latin typeface="+mj-lt"/>
            </a:endParaRPr>
          </a:p>
          <a:p>
            <a:pPr eaLnBrk="1" hangingPunct="1"/>
            <a:r>
              <a:rPr lang="en-US" altLang="th-TH" sz="2800" dirty="0">
                <a:latin typeface="+mj-lt"/>
              </a:rPr>
              <a:t>A Production Function F(K,L) is said to have</a:t>
            </a:r>
          </a:p>
          <a:p>
            <a:pPr eaLnBrk="1" hangingPunct="1"/>
            <a:endParaRPr lang="en-US" altLang="th-TH" sz="2800" i="1" dirty="0">
              <a:latin typeface="+mj-lt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800" b="1" dirty="0">
                <a:latin typeface="+mj-lt"/>
              </a:rPr>
              <a:t>Increasing returns </a:t>
            </a:r>
            <a:r>
              <a:rPr lang="en-US" sz="2800" dirty="0">
                <a:latin typeface="+mj-lt"/>
              </a:rPr>
              <a:t>when F(</a:t>
            </a:r>
            <a:r>
              <a:rPr lang="el-GR" altLang="th-TH" sz="2800" dirty="0">
                <a:latin typeface="+mj-lt"/>
              </a:rPr>
              <a:t>λ</a:t>
            </a:r>
            <a:r>
              <a:rPr lang="en-US" altLang="th-TH" sz="2800" dirty="0">
                <a:latin typeface="+mj-lt"/>
              </a:rPr>
              <a:t>K,</a:t>
            </a:r>
            <a:r>
              <a:rPr lang="el-GR" altLang="th-TH" sz="2800" dirty="0">
                <a:latin typeface="+mj-lt"/>
              </a:rPr>
              <a:t> λ</a:t>
            </a:r>
            <a:r>
              <a:rPr lang="en-US" altLang="th-TH" sz="2800" dirty="0">
                <a:latin typeface="+mj-lt"/>
              </a:rPr>
              <a:t>L) &gt; </a:t>
            </a:r>
            <a:r>
              <a:rPr lang="el-GR" altLang="th-TH" sz="2800" dirty="0">
                <a:latin typeface="+mj-lt"/>
              </a:rPr>
              <a:t>λ</a:t>
            </a:r>
            <a:r>
              <a:rPr lang="en-US" altLang="th-TH" sz="2800" dirty="0">
                <a:latin typeface="+mj-lt"/>
              </a:rPr>
              <a:t>F(K, L).</a:t>
            </a:r>
            <a:endParaRPr lang="en-US" sz="2800" dirty="0">
              <a:latin typeface="+mj-lt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800" b="1" dirty="0">
                <a:latin typeface="+mj-lt"/>
              </a:rPr>
              <a:t>Decreasing returns </a:t>
            </a:r>
            <a:r>
              <a:rPr lang="en-US" sz="2800" dirty="0">
                <a:latin typeface="+mj-lt"/>
              </a:rPr>
              <a:t>when F(</a:t>
            </a:r>
            <a:r>
              <a:rPr lang="el-GR" altLang="th-TH" sz="2800" dirty="0">
                <a:latin typeface="+mj-lt"/>
              </a:rPr>
              <a:t>λ</a:t>
            </a:r>
            <a:r>
              <a:rPr lang="en-US" altLang="th-TH" sz="2800" dirty="0">
                <a:latin typeface="+mj-lt"/>
              </a:rPr>
              <a:t>K,</a:t>
            </a:r>
            <a:r>
              <a:rPr lang="el-GR" altLang="th-TH" sz="2800" dirty="0">
                <a:latin typeface="+mj-lt"/>
              </a:rPr>
              <a:t> λ</a:t>
            </a:r>
            <a:r>
              <a:rPr lang="en-US" altLang="th-TH" sz="2800" dirty="0">
                <a:latin typeface="+mj-lt"/>
              </a:rPr>
              <a:t>L) &lt; </a:t>
            </a:r>
            <a:r>
              <a:rPr lang="el-GR" altLang="th-TH" sz="2800" dirty="0">
                <a:latin typeface="+mj-lt"/>
              </a:rPr>
              <a:t>λ</a:t>
            </a:r>
            <a:r>
              <a:rPr lang="en-US" altLang="th-TH" sz="2800" dirty="0">
                <a:latin typeface="+mj-lt"/>
              </a:rPr>
              <a:t>F(K, L).</a:t>
            </a:r>
            <a:endParaRPr lang="en-US" sz="2800" dirty="0">
              <a:latin typeface="+mj-lt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800" b="1" dirty="0">
                <a:latin typeface="+mj-lt"/>
              </a:rPr>
              <a:t>Constant Returns </a:t>
            </a:r>
            <a:r>
              <a:rPr lang="en-US" sz="2800" dirty="0">
                <a:latin typeface="+mj-lt"/>
              </a:rPr>
              <a:t>when F(</a:t>
            </a:r>
            <a:r>
              <a:rPr lang="el-GR" altLang="th-TH" sz="2800" dirty="0">
                <a:latin typeface="+mj-lt"/>
              </a:rPr>
              <a:t>λ</a:t>
            </a:r>
            <a:r>
              <a:rPr lang="en-US" altLang="th-TH" sz="2800" dirty="0">
                <a:latin typeface="+mj-lt"/>
              </a:rPr>
              <a:t>K,</a:t>
            </a:r>
            <a:r>
              <a:rPr lang="el-GR" altLang="th-TH" sz="2800" dirty="0">
                <a:latin typeface="+mj-lt"/>
              </a:rPr>
              <a:t> λ</a:t>
            </a:r>
            <a:r>
              <a:rPr lang="en-US" altLang="th-TH" sz="2800" dirty="0">
                <a:latin typeface="+mj-lt"/>
              </a:rPr>
              <a:t>L) = </a:t>
            </a:r>
            <a:r>
              <a:rPr lang="el-GR" altLang="th-TH" sz="2800" dirty="0">
                <a:latin typeface="+mj-lt"/>
              </a:rPr>
              <a:t>λ</a:t>
            </a:r>
            <a:r>
              <a:rPr lang="en-US" altLang="th-TH" sz="2800" dirty="0">
                <a:latin typeface="+mj-lt"/>
              </a:rPr>
              <a:t>F(K, L).</a:t>
            </a:r>
            <a:endParaRPr lang="en-US" sz="2800" dirty="0">
              <a:latin typeface="+mj-lt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Slide Number Placeholder 3">
            <a:extLst>
              <a:ext uri="{FF2B5EF4-FFF2-40B4-BE49-F238E27FC236}">
                <a16:creationId xmlns:a16="http://schemas.microsoft.com/office/drawing/2014/main" id="{093AB18C-6DA4-4ACA-B305-80BB4353A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FFFB4B4-937B-4820-BE9E-C73CFDDA014D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45101" name="AutoShape 13">
            <a:extLst>
              <a:ext uri="{FF2B5EF4-FFF2-40B4-BE49-F238E27FC236}">
                <a16:creationId xmlns:a16="http://schemas.microsoft.com/office/drawing/2014/main" id="{A053870D-AFF5-495E-B617-D1648A2D7F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Returns to Scale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3" name="Rectangle 14">
            <a:extLst>
              <a:ext uri="{FF2B5EF4-FFF2-40B4-BE49-F238E27FC236}">
                <a16:creationId xmlns:a16="http://schemas.microsoft.com/office/drawing/2014/main" id="{DAF5D978-F0F7-4C89-9FB0-11A0E26AD9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302659"/>
            <a:ext cx="8077200" cy="5053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600" b="1" dirty="0">
                <a:latin typeface="+mj-lt"/>
              </a:rPr>
              <a:t>Increasing returns </a:t>
            </a:r>
            <a:r>
              <a:rPr lang="en-US" sz="2600" dirty="0">
                <a:latin typeface="+mj-lt"/>
              </a:rPr>
              <a:t>when F(</a:t>
            </a:r>
            <a:r>
              <a:rPr lang="el-GR" altLang="th-TH" sz="2600" dirty="0">
                <a:latin typeface="+mj-lt"/>
              </a:rPr>
              <a:t>λ</a:t>
            </a:r>
            <a:r>
              <a:rPr lang="en-US" altLang="th-TH" sz="2600" dirty="0">
                <a:latin typeface="+mj-lt"/>
              </a:rPr>
              <a:t>K,</a:t>
            </a:r>
            <a:r>
              <a:rPr lang="el-GR" altLang="th-TH" sz="2600" dirty="0">
                <a:latin typeface="+mj-lt"/>
              </a:rPr>
              <a:t> λ</a:t>
            </a:r>
            <a:r>
              <a:rPr lang="en-US" altLang="th-TH" sz="2600" dirty="0">
                <a:latin typeface="+mj-lt"/>
              </a:rPr>
              <a:t>L) &gt; </a:t>
            </a:r>
            <a:r>
              <a:rPr lang="el-GR" altLang="th-TH" sz="2600" dirty="0">
                <a:latin typeface="+mj-lt"/>
              </a:rPr>
              <a:t>λ</a:t>
            </a:r>
            <a:r>
              <a:rPr lang="en-US" altLang="th-TH" sz="2600" dirty="0">
                <a:latin typeface="+mj-lt"/>
              </a:rPr>
              <a:t>F(K, L):</a:t>
            </a:r>
          </a:p>
          <a:p>
            <a:pPr>
              <a:spcBef>
                <a:spcPct val="20000"/>
              </a:spcBef>
              <a:defRPr/>
            </a:pPr>
            <a:r>
              <a:rPr lang="en-US" sz="2600" dirty="0">
                <a:latin typeface="+mj-lt"/>
              </a:rPr>
              <a:t>A proportional increase in all inputs results in a greater than proportional increase in output.</a:t>
            </a:r>
          </a:p>
          <a:p>
            <a:pPr>
              <a:spcBef>
                <a:spcPct val="20000"/>
              </a:spcBef>
              <a:defRPr/>
            </a:pPr>
            <a:endParaRPr lang="en-US" sz="2600" dirty="0">
              <a:latin typeface="+mj-lt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600" b="1" dirty="0">
                <a:latin typeface="+mj-lt"/>
              </a:rPr>
              <a:t>Decreasing returns </a:t>
            </a:r>
            <a:r>
              <a:rPr lang="en-US" sz="2600" dirty="0">
                <a:latin typeface="+mj-lt"/>
              </a:rPr>
              <a:t>when F(</a:t>
            </a:r>
            <a:r>
              <a:rPr lang="el-GR" altLang="th-TH" sz="2600" dirty="0">
                <a:latin typeface="+mj-lt"/>
              </a:rPr>
              <a:t>λ</a:t>
            </a:r>
            <a:r>
              <a:rPr lang="en-US" altLang="th-TH" sz="2600" dirty="0">
                <a:latin typeface="+mj-lt"/>
              </a:rPr>
              <a:t>K,</a:t>
            </a:r>
            <a:r>
              <a:rPr lang="el-GR" altLang="th-TH" sz="2600" dirty="0">
                <a:latin typeface="+mj-lt"/>
              </a:rPr>
              <a:t> λ</a:t>
            </a:r>
            <a:r>
              <a:rPr lang="en-US" altLang="th-TH" sz="2600" dirty="0">
                <a:latin typeface="+mj-lt"/>
              </a:rPr>
              <a:t>L) &lt; </a:t>
            </a:r>
            <a:r>
              <a:rPr lang="el-GR" altLang="th-TH" sz="2600" dirty="0">
                <a:latin typeface="+mj-lt"/>
              </a:rPr>
              <a:t>λ</a:t>
            </a:r>
            <a:r>
              <a:rPr lang="en-US" altLang="th-TH" sz="2600" dirty="0">
                <a:latin typeface="+mj-lt"/>
              </a:rPr>
              <a:t>F(K, L):</a:t>
            </a:r>
          </a:p>
          <a:p>
            <a:pPr>
              <a:spcBef>
                <a:spcPct val="20000"/>
              </a:spcBef>
              <a:defRPr/>
            </a:pPr>
            <a:r>
              <a:rPr lang="en-US" sz="2600" dirty="0">
                <a:latin typeface="+mj-lt"/>
              </a:rPr>
              <a:t>A proportional increase in all inputs results in a less than proportional increase in output.</a:t>
            </a:r>
          </a:p>
          <a:p>
            <a:pPr>
              <a:spcBef>
                <a:spcPct val="20000"/>
              </a:spcBef>
              <a:defRPr/>
            </a:pPr>
            <a:endParaRPr lang="en-US" sz="2600" dirty="0">
              <a:latin typeface="+mj-lt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sz="2600" b="1" dirty="0">
                <a:latin typeface="+mj-lt"/>
              </a:rPr>
              <a:t>Constant Returns </a:t>
            </a:r>
            <a:r>
              <a:rPr lang="en-US" sz="2600" dirty="0">
                <a:latin typeface="+mj-lt"/>
              </a:rPr>
              <a:t>when F(</a:t>
            </a:r>
            <a:r>
              <a:rPr lang="el-GR" altLang="th-TH" sz="2600" dirty="0">
                <a:latin typeface="+mj-lt"/>
              </a:rPr>
              <a:t>λ</a:t>
            </a:r>
            <a:r>
              <a:rPr lang="en-US" altLang="th-TH" sz="2600" dirty="0">
                <a:latin typeface="+mj-lt"/>
              </a:rPr>
              <a:t>K,</a:t>
            </a:r>
            <a:r>
              <a:rPr lang="el-GR" altLang="th-TH" sz="2600" dirty="0">
                <a:latin typeface="+mj-lt"/>
              </a:rPr>
              <a:t> λ</a:t>
            </a:r>
            <a:r>
              <a:rPr lang="en-US" altLang="th-TH" sz="2600" dirty="0">
                <a:latin typeface="+mj-lt"/>
              </a:rPr>
              <a:t>L) = </a:t>
            </a:r>
            <a:r>
              <a:rPr lang="el-GR" altLang="th-TH" sz="2600" dirty="0">
                <a:latin typeface="+mj-lt"/>
              </a:rPr>
              <a:t>λ</a:t>
            </a:r>
            <a:r>
              <a:rPr lang="en-US" altLang="th-TH" sz="2600" dirty="0">
                <a:latin typeface="+mj-lt"/>
              </a:rPr>
              <a:t>F(K, L):</a:t>
            </a:r>
          </a:p>
          <a:p>
            <a:pPr>
              <a:spcBef>
                <a:spcPct val="20000"/>
              </a:spcBef>
              <a:defRPr/>
            </a:pPr>
            <a:r>
              <a:rPr lang="en-US" sz="2600" dirty="0">
                <a:latin typeface="+mj-lt"/>
              </a:rPr>
              <a:t>A proportional increase in all inputs results in the same proportional increase in output.</a:t>
            </a:r>
          </a:p>
        </p:txBody>
      </p:sp>
    </p:spTree>
    <p:extLst>
      <p:ext uri="{BB962C8B-B14F-4D97-AF65-F5344CB8AC3E}">
        <p14:creationId xmlns:p14="http://schemas.microsoft.com/office/powerpoint/2010/main" val="12919099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Slide Number Placeholder 3">
            <a:extLst>
              <a:ext uri="{FF2B5EF4-FFF2-40B4-BE49-F238E27FC236}">
                <a16:creationId xmlns:a16="http://schemas.microsoft.com/office/drawing/2014/main" id="{94A36D70-AB2F-4D4A-B668-545399B667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2D4FA1B-5DDE-4F00-A376-B93E78C6C3BC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6869" name="Text Box 11">
            <a:extLst>
              <a:ext uri="{FF2B5EF4-FFF2-40B4-BE49-F238E27FC236}">
                <a16:creationId xmlns:a16="http://schemas.microsoft.com/office/drawing/2014/main" id="{9E1B4285-E97A-40C7-8F57-9033BE8526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2525" y="21748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GB" altLang="th-TH" sz="2400">
              <a:latin typeface="Calibri" panose="020F0502020204030204" pitchFamily="34" charset="0"/>
            </a:endParaRPr>
          </a:p>
        </p:txBody>
      </p:sp>
      <p:sp>
        <p:nvSpPr>
          <p:cNvPr id="346140" name="AutoShape 28">
            <a:extLst>
              <a:ext uri="{FF2B5EF4-FFF2-40B4-BE49-F238E27FC236}">
                <a16:creationId xmlns:a16="http://schemas.microsoft.com/office/drawing/2014/main" id="{BA86FD54-A6B3-4841-A918-A9AA550FD1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Returns to Scale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36877" name="Picture 14">
            <a:extLst>
              <a:ext uri="{FF2B5EF4-FFF2-40B4-BE49-F238E27FC236}">
                <a16:creationId xmlns:a16="http://schemas.microsoft.com/office/drawing/2014/main" id="{3C2FAC09-B7BF-4873-A3F0-86174ED052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58" y="1930003"/>
            <a:ext cx="8824484" cy="2997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3">
            <a:extLst>
              <a:ext uri="{FF2B5EF4-FFF2-40B4-BE49-F238E27FC236}">
                <a16:creationId xmlns:a16="http://schemas.microsoft.com/office/drawing/2014/main" id="{F55A074E-79E9-4D8A-983E-147D2B7F5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0D9835D-8EF0-45BB-AEBF-36B1284991B0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37923" name="Text Box 3">
            <a:extLst>
              <a:ext uri="{FF2B5EF4-FFF2-40B4-BE49-F238E27FC236}">
                <a16:creationId xmlns:a16="http://schemas.microsoft.com/office/drawing/2014/main" id="{14817C78-B05A-4626-8125-92B0FD7B53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515" y="1462703"/>
            <a:ext cx="861097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00" i="1" u="sng" dirty="0">
                <a:solidFill>
                  <a:srgbClr val="000066"/>
                </a:solidFill>
                <a:latin typeface="+mj-lt"/>
              </a:rPr>
              <a:t>Definition:</a:t>
            </a:r>
            <a:r>
              <a:rPr lang="en-US" sz="2600" dirty="0">
                <a:latin typeface="+mj-lt"/>
              </a:rPr>
              <a:t>  </a:t>
            </a:r>
            <a:r>
              <a:rPr lang="en-US" sz="2600" b="1" dirty="0">
                <a:latin typeface="+mj-lt"/>
              </a:rPr>
              <a:t>Technological progress</a:t>
            </a:r>
            <a:r>
              <a:rPr lang="en-US" sz="2600" dirty="0">
                <a:latin typeface="+mj-lt"/>
              </a:rPr>
              <a:t> (or </a:t>
            </a:r>
            <a:r>
              <a:rPr lang="en-US" sz="2600" b="1" dirty="0">
                <a:latin typeface="+mj-lt"/>
              </a:rPr>
              <a:t>invention</a:t>
            </a:r>
            <a:r>
              <a:rPr lang="en-US" sz="2600" dirty="0">
                <a:latin typeface="+mj-lt"/>
              </a:rPr>
              <a:t>) shifts the production function by allowing the firm to achieve </a:t>
            </a:r>
            <a:r>
              <a:rPr lang="en-US" sz="2600" i="1" dirty="0">
                <a:latin typeface="+mj-lt"/>
              </a:rPr>
              <a:t>more</a:t>
            </a:r>
            <a:r>
              <a:rPr lang="en-US" sz="2600" dirty="0">
                <a:latin typeface="+mj-lt"/>
              </a:rPr>
              <a:t> output from a given combination of inputs (or the same output with fewer inputs).</a:t>
            </a: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 sz="2600" dirty="0">
              <a:latin typeface="+mj-lt"/>
            </a:endParaRP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600" dirty="0">
                <a:latin typeface="+mj-lt"/>
              </a:rPr>
              <a:t>That is, it increases “productivity”, measured by MPK and MPL.</a:t>
            </a:r>
          </a:p>
          <a:p>
            <a:pPr algn="just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en-US" sz="2600" dirty="0">
              <a:latin typeface="+mj-lt"/>
            </a:endParaRPr>
          </a:p>
          <a:p>
            <a:pPr algn="just" eaLnBrk="0" hangingPunct="0">
              <a:defRPr/>
            </a:pPr>
            <a:r>
              <a:rPr lang="en-US" sz="2600" b="1" dirty="0">
                <a:latin typeface="+mj-lt"/>
              </a:rPr>
              <a:t>Capital-saving technological progress </a:t>
            </a:r>
            <a:r>
              <a:rPr lang="en-US" sz="2600" dirty="0">
                <a:latin typeface="+mj-lt"/>
              </a:rPr>
              <a:t>causes  MPL to increase relative to MPK, and hence a rise in the MRTS</a:t>
            </a:r>
            <a:r>
              <a:rPr lang="en-US" sz="2600" baseline="-25000" dirty="0">
                <a:latin typeface="+mj-lt"/>
              </a:rPr>
              <a:t>L,K</a:t>
            </a:r>
            <a:r>
              <a:rPr lang="en-US" sz="2600" dirty="0">
                <a:latin typeface="+mj-lt"/>
              </a:rPr>
              <a:t>.</a:t>
            </a:r>
            <a:endParaRPr lang="en-US" sz="2600" baseline="-25000" dirty="0">
              <a:latin typeface="+mj-lt"/>
            </a:endParaRPr>
          </a:p>
          <a:p>
            <a:pPr algn="just" eaLnBrk="0" hangingPunct="0">
              <a:defRPr/>
            </a:pPr>
            <a:endParaRPr lang="en-US" sz="2600" b="1" dirty="0">
              <a:latin typeface="+mj-lt"/>
            </a:endParaRPr>
          </a:p>
          <a:p>
            <a:pPr algn="just" eaLnBrk="0" hangingPunct="0">
              <a:defRPr/>
            </a:pPr>
            <a:r>
              <a:rPr lang="en-US" sz="2600" b="1" dirty="0">
                <a:latin typeface="+mj-lt"/>
              </a:rPr>
              <a:t>Labor-saving technological progress </a:t>
            </a:r>
            <a:r>
              <a:rPr lang="en-US" sz="2600" dirty="0">
                <a:latin typeface="+mj-lt"/>
              </a:rPr>
              <a:t>causes  MPK to increase relative to MPL, and hence a fall in the MRTS</a:t>
            </a:r>
            <a:r>
              <a:rPr lang="en-US" sz="2600" baseline="-25000" dirty="0">
                <a:latin typeface="+mj-lt"/>
              </a:rPr>
              <a:t>L,K</a:t>
            </a:r>
            <a:r>
              <a:rPr lang="en-US" sz="2600" dirty="0">
                <a:latin typeface="+mj-lt"/>
              </a:rPr>
              <a:t>.</a:t>
            </a:r>
            <a:endParaRPr lang="en-US" sz="2600" b="1" dirty="0">
              <a:latin typeface="+mj-lt"/>
            </a:endParaRPr>
          </a:p>
        </p:txBody>
      </p:sp>
      <p:sp>
        <p:nvSpPr>
          <p:cNvPr id="337933" name="AutoShape 13">
            <a:extLst>
              <a:ext uri="{FF2B5EF4-FFF2-40B4-BE49-F238E27FC236}">
                <a16:creationId xmlns:a16="http://schemas.microsoft.com/office/drawing/2014/main" id="{FCFC3DA9-EB57-4A44-89D3-CC87750199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Technological Progress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9" name="Slide Number Placeholder 3">
            <a:extLst>
              <a:ext uri="{FF2B5EF4-FFF2-40B4-BE49-F238E27FC236}">
                <a16:creationId xmlns:a16="http://schemas.microsoft.com/office/drawing/2014/main" id="{027F4497-5EBB-4C06-AB8A-E7F1C11CD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0817514-6CFE-4915-9403-05C47A09B831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39996" name="AutoShape 28">
            <a:extLst>
              <a:ext uri="{FF2B5EF4-FFF2-40B4-BE49-F238E27FC236}">
                <a16:creationId xmlns:a16="http://schemas.microsoft.com/office/drawing/2014/main" id="{822D7075-F96A-44C5-AB52-7A201E7124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Neutral Technological Progress</a:t>
            </a:r>
            <a:endParaRPr 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30638B8-3D44-4560-81BD-59E68DC464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000" y="1117600"/>
            <a:ext cx="8568000" cy="531900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Slide Number Placeholder 3">
            <a:extLst>
              <a:ext uri="{FF2B5EF4-FFF2-40B4-BE49-F238E27FC236}">
                <a16:creationId xmlns:a16="http://schemas.microsoft.com/office/drawing/2014/main" id="{81E8883F-E3CF-4A52-90DB-93735BA20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91BA448-12F9-4834-85BF-13E398ABD3DC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4" name="AutoShape 30">
            <a:extLst>
              <a:ext uri="{FF2B5EF4-FFF2-40B4-BE49-F238E27FC236}">
                <a16:creationId xmlns:a16="http://schemas.microsoft.com/office/drawing/2014/main" id="{E5BFADC3-AB06-45C1-9F6C-B2CC397B7D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Labor-Saving Technological Progress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61685B0-474E-4A56-9E51-695028699E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45917"/>
            <a:ext cx="9144000" cy="431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19DC614-FC01-43E0-AB07-F46EDDA220F1}"/>
              </a:ext>
            </a:extLst>
          </p:cNvPr>
          <p:cNvSpPr txBox="1"/>
          <p:nvPr/>
        </p:nvSpPr>
        <p:spPr>
          <a:xfrm>
            <a:off x="7086600" y="1562932"/>
            <a:ext cx="1752600" cy="129266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+mj-lt"/>
              </a:rPr>
              <a:t>e.g. better capital equipment</a:t>
            </a:r>
            <a:endParaRPr lang="th-TH" sz="2600" dirty="0">
              <a:latin typeface="+mj-lt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Slide Number Placeholder 3">
            <a:extLst>
              <a:ext uri="{FF2B5EF4-FFF2-40B4-BE49-F238E27FC236}">
                <a16:creationId xmlns:a16="http://schemas.microsoft.com/office/drawing/2014/main" id="{8E328F7D-EF32-46DE-968D-89A586C0D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79A5ADA-B1F8-4FBD-82B7-25101D7C8075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4" name="AutoShape 28">
            <a:extLst>
              <a:ext uri="{FF2B5EF4-FFF2-40B4-BE49-F238E27FC236}">
                <a16:creationId xmlns:a16="http://schemas.microsoft.com/office/drawing/2014/main" id="{9986C5BB-7D13-4C41-A1C5-A089CB2633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Capital-Saving Technological Progress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FA67656-E7F6-48D4-ABCA-2B4A616ECF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000" y="1388350"/>
            <a:ext cx="7956000" cy="49680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862E807-8B55-48D2-A599-448BD0C08100}"/>
              </a:ext>
            </a:extLst>
          </p:cNvPr>
          <p:cNvSpPr txBox="1"/>
          <p:nvPr/>
        </p:nvSpPr>
        <p:spPr>
          <a:xfrm>
            <a:off x="762000" y="1524000"/>
            <a:ext cx="1981200" cy="89255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+mj-lt"/>
              </a:rPr>
              <a:t>e.g. better skills of labor</a:t>
            </a:r>
            <a:endParaRPr lang="th-TH" sz="2600" dirty="0">
              <a:latin typeface="+mj-l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1654</Words>
  <Application>Microsoft Office PowerPoint</Application>
  <PresentationFormat>On-screen Show (4:3)</PresentationFormat>
  <Paragraphs>235</Paragraphs>
  <Slides>36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Arial</vt:lpstr>
      <vt:lpstr>Calibri</vt:lpstr>
      <vt:lpstr>Symbol</vt:lpstr>
      <vt:lpstr>Tahoma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39</cp:revision>
  <dcterms:created xsi:type="dcterms:W3CDTF">2010-03-18T15:13:52Z</dcterms:created>
  <dcterms:modified xsi:type="dcterms:W3CDTF">2020-02-13T18:29:01Z</dcterms:modified>
</cp:coreProperties>
</file>