
<file path=[Content_Types].xml><?xml version="1.0" encoding="utf-8"?>
<Types xmlns="http://schemas.openxmlformats.org/package/2006/content-types">
  <Default Extension="xml" ContentType="application/xml"/>
  <Default Extension="wmf" ContentType="image/x-wmf"/>
  <Default Extension="jpeg" ContentType="image/jpeg"/>
  <Default Extension="rels" ContentType="application/vnd.openxmlformats-package.relationships+xml"/>
  <Default Extension="vml" ContentType="application/vnd.openxmlformats-officedocument.vmlDrawing"/>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embeddings/oleObject1.bin" ContentType="application/vnd.openxmlformats-officedocument.oleObject"/>
  <Override PartName="/ppt/notesSlides/notesSlide18.xml" ContentType="application/vnd.openxmlformats-officedocument.presentationml.notesSlide+xml"/>
  <Override PartName="/ppt/notesSlides/notesSlide19.xml" ContentType="application/vnd.openxmlformats-officedocument.presentationml.notesSlide+xml"/>
  <Override PartName="/ppt/embeddings/oleObject2.bin" ContentType="application/vnd.openxmlformats-officedocument.oleObject"/>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7"/>
  </p:notesMasterIdLst>
  <p:sldIdLst>
    <p:sldId id="319" r:id="rId2"/>
    <p:sldId id="337" r:id="rId3"/>
    <p:sldId id="320" r:id="rId4"/>
    <p:sldId id="321" r:id="rId5"/>
    <p:sldId id="338" r:id="rId6"/>
    <p:sldId id="322" r:id="rId7"/>
    <p:sldId id="323" r:id="rId8"/>
    <p:sldId id="329" r:id="rId9"/>
    <p:sldId id="330" r:id="rId10"/>
    <p:sldId id="328" r:id="rId11"/>
    <p:sldId id="258" r:id="rId12"/>
    <p:sldId id="259" r:id="rId13"/>
    <p:sldId id="260" r:id="rId14"/>
    <p:sldId id="331" r:id="rId15"/>
    <p:sldId id="339" r:id="rId16"/>
    <p:sldId id="261" r:id="rId17"/>
    <p:sldId id="326" r:id="rId18"/>
    <p:sldId id="303" r:id="rId19"/>
    <p:sldId id="333" r:id="rId20"/>
    <p:sldId id="334" r:id="rId21"/>
    <p:sldId id="335" r:id="rId22"/>
    <p:sldId id="336" r:id="rId23"/>
    <p:sldId id="332" r:id="rId24"/>
    <p:sldId id="345" r:id="rId25"/>
    <p:sldId id="346" r:id="rId26"/>
    <p:sldId id="347" r:id="rId27"/>
    <p:sldId id="348" r:id="rId28"/>
    <p:sldId id="340" r:id="rId29"/>
    <p:sldId id="341" r:id="rId30"/>
    <p:sldId id="342" r:id="rId31"/>
    <p:sldId id="343" r:id="rId32"/>
    <p:sldId id="344" r:id="rId33"/>
    <p:sldId id="350" r:id="rId34"/>
    <p:sldId id="304" r:id="rId35"/>
    <p:sldId id="351" r:id="rId36"/>
    <p:sldId id="353" r:id="rId37"/>
    <p:sldId id="354" r:id="rId38"/>
    <p:sldId id="355" r:id="rId39"/>
    <p:sldId id="357" r:id="rId40"/>
    <p:sldId id="349" r:id="rId41"/>
    <p:sldId id="365" r:id="rId42"/>
    <p:sldId id="366" r:id="rId43"/>
    <p:sldId id="367" r:id="rId44"/>
    <p:sldId id="368" r:id="rId45"/>
    <p:sldId id="358" r:id="rId46"/>
    <p:sldId id="361" r:id="rId47"/>
    <p:sldId id="369" r:id="rId48"/>
    <p:sldId id="370" r:id="rId49"/>
    <p:sldId id="305" r:id="rId50"/>
    <p:sldId id="360" r:id="rId51"/>
    <p:sldId id="371" r:id="rId52"/>
    <p:sldId id="362" r:id="rId53"/>
    <p:sldId id="363" r:id="rId54"/>
    <p:sldId id="364" r:id="rId55"/>
    <p:sldId id="306" r:id="rId56"/>
    <p:sldId id="373" r:id="rId57"/>
    <p:sldId id="374" r:id="rId58"/>
    <p:sldId id="375" r:id="rId59"/>
    <p:sldId id="376" r:id="rId60"/>
    <p:sldId id="377" r:id="rId61"/>
    <p:sldId id="378" r:id="rId62"/>
    <p:sldId id="379" r:id="rId63"/>
    <p:sldId id="372" r:id="rId64"/>
    <p:sldId id="307" r:id="rId65"/>
    <p:sldId id="308" r:id="rId66"/>
    <p:sldId id="380" r:id="rId67"/>
    <p:sldId id="310" r:id="rId68"/>
    <p:sldId id="381" r:id="rId69"/>
    <p:sldId id="309" r:id="rId70"/>
    <p:sldId id="359" r:id="rId71"/>
    <p:sldId id="384" r:id="rId72"/>
    <p:sldId id="385" r:id="rId73"/>
    <p:sldId id="386" r:id="rId74"/>
    <p:sldId id="387" r:id="rId75"/>
    <p:sldId id="278" r:id="rId76"/>
    <p:sldId id="279" r:id="rId77"/>
    <p:sldId id="280" r:id="rId78"/>
    <p:sldId id="281" r:id="rId79"/>
    <p:sldId id="282" r:id="rId80"/>
    <p:sldId id="283" r:id="rId81"/>
    <p:sldId id="284" r:id="rId82"/>
    <p:sldId id="285" r:id="rId83"/>
    <p:sldId id="286" r:id="rId84"/>
    <p:sldId id="287" r:id="rId85"/>
    <p:sldId id="288" r:id="rId86"/>
    <p:sldId id="289" r:id="rId87"/>
    <p:sldId id="290" r:id="rId88"/>
    <p:sldId id="291" r:id="rId89"/>
    <p:sldId id="292" r:id="rId90"/>
    <p:sldId id="293" r:id="rId91"/>
    <p:sldId id="294" r:id="rId92"/>
    <p:sldId id="295" r:id="rId93"/>
    <p:sldId id="299" r:id="rId94"/>
    <p:sldId id="300" r:id="rId95"/>
    <p:sldId id="301" r:id="rId96"/>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21" autoAdjust="0"/>
    <p:restoredTop sz="86126" autoAdjust="0"/>
  </p:normalViewPr>
  <p:slideViewPr>
    <p:cSldViewPr snapToGrid="0">
      <p:cViewPr varScale="1">
        <p:scale>
          <a:sx n="54" d="100"/>
          <a:sy n="54" d="100"/>
        </p:scale>
        <p:origin x="-2144" y="-11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01" Type="http://schemas.openxmlformats.org/officeDocument/2006/relationships/theme" Target="theme/theme1.xml"/><Relationship Id="rId102"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70" Type="http://schemas.openxmlformats.org/officeDocument/2006/relationships/slide" Target="slides/slide69.xml"/><Relationship Id="rId71" Type="http://schemas.openxmlformats.org/officeDocument/2006/relationships/slide" Target="slides/slide70.xml"/><Relationship Id="rId72" Type="http://schemas.openxmlformats.org/officeDocument/2006/relationships/slide" Target="slides/slide71.xml"/><Relationship Id="rId73" Type="http://schemas.openxmlformats.org/officeDocument/2006/relationships/slide" Target="slides/slide72.xml"/><Relationship Id="rId74" Type="http://schemas.openxmlformats.org/officeDocument/2006/relationships/slide" Target="slides/slide73.xml"/><Relationship Id="rId75" Type="http://schemas.openxmlformats.org/officeDocument/2006/relationships/slide" Target="slides/slide74.xml"/><Relationship Id="rId76" Type="http://schemas.openxmlformats.org/officeDocument/2006/relationships/slide" Target="slides/slide75.xml"/><Relationship Id="rId77" Type="http://schemas.openxmlformats.org/officeDocument/2006/relationships/slide" Target="slides/slide76.xml"/><Relationship Id="rId78" Type="http://schemas.openxmlformats.org/officeDocument/2006/relationships/slide" Target="slides/slide77.xml"/><Relationship Id="rId79" Type="http://schemas.openxmlformats.org/officeDocument/2006/relationships/slide" Target="slides/slide78.xml"/><Relationship Id="rId90" Type="http://schemas.openxmlformats.org/officeDocument/2006/relationships/slide" Target="slides/slide89.xml"/><Relationship Id="rId91" Type="http://schemas.openxmlformats.org/officeDocument/2006/relationships/slide" Target="slides/slide90.xml"/><Relationship Id="rId92" Type="http://schemas.openxmlformats.org/officeDocument/2006/relationships/slide" Target="slides/slide91.xml"/><Relationship Id="rId93" Type="http://schemas.openxmlformats.org/officeDocument/2006/relationships/slide" Target="slides/slide92.xml"/><Relationship Id="rId94" Type="http://schemas.openxmlformats.org/officeDocument/2006/relationships/slide" Target="slides/slide93.xml"/><Relationship Id="rId95" Type="http://schemas.openxmlformats.org/officeDocument/2006/relationships/slide" Target="slides/slide94.xml"/><Relationship Id="rId96" Type="http://schemas.openxmlformats.org/officeDocument/2006/relationships/slide" Target="slides/slide95.xml"/><Relationship Id="rId97" Type="http://schemas.openxmlformats.org/officeDocument/2006/relationships/notesMaster" Target="notesMasters/notesMaster1.xml"/><Relationship Id="rId98" Type="http://schemas.openxmlformats.org/officeDocument/2006/relationships/printerSettings" Target="printerSettings/printerSettings1.bin"/><Relationship Id="rId99" Type="http://schemas.openxmlformats.org/officeDocument/2006/relationships/presProps" Target="presProps.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63" Type="http://schemas.openxmlformats.org/officeDocument/2006/relationships/slide" Target="slides/slide62.xml"/><Relationship Id="rId64" Type="http://schemas.openxmlformats.org/officeDocument/2006/relationships/slide" Target="slides/slide63.xml"/><Relationship Id="rId65" Type="http://schemas.openxmlformats.org/officeDocument/2006/relationships/slide" Target="slides/slide64.xml"/><Relationship Id="rId66" Type="http://schemas.openxmlformats.org/officeDocument/2006/relationships/slide" Target="slides/slide65.xml"/><Relationship Id="rId67" Type="http://schemas.openxmlformats.org/officeDocument/2006/relationships/slide" Target="slides/slide66.xml"/><Relationship Id="rId68" Type="http://schemas.openxmlformats.org/officeDocument/2006/relationships/slide" Target="slides/slide67.xml"/><Relationship Id="rId69" Type="http://schemas.openxmlformats.org/officeDocument/2006/relationships/slide" Target="slides/slide68.xml"/><Relationship Id="rId100" Type="http://schemas.openxmlformats.org/officeDocument/2006/relationships/viewProps" Target="viewProps.xml"/><Relationship Id="rId80" Type="http://schemas.openxmlformats.org/officeDocument/2006/relationships/slide" Target="slides/slide79.xml"/><Relationship Id="rId81" Type="http://schemas.openxmlformats.org/officeDocument/2006/relationships/slide" Target="slides/slide80.xml"/><Relationship Id="rId82" Type="http://schemas.openxmlformats.org/officeDocument/2006/relationships/slide" Target="slides/slide81.xml"/><Relationship Id="rId83" Type="http://schemas.openxmlformats.org/officeDocument/2006/relationships/slide" Target="slides/slide82.xml"/><Relationship Id="rId84" Type="http://schemas.openxmlformats.org/officeDocument/2006/relationships/slide" Target="slides/slide83.xml"/><Relationship Id="rId85" Type="http://schemas.openxmlformats.org/officeDocument/2006/relationships/slide" Target="slides/slide84.xml"/><Relationship Id="rId86" Type="http://schemas.openxmlformats.org/officeDocument/2006/relationships/slide" Target="slides/slide85.xml"/><Relationship Id="rId87" Type="http://schemas.openxmlformats.org/officeDocument/2006/relationships/slide" Target="slides/slide86.xml"/><Relationship Id="rId88" Type="http://schemas.openxmlformats.org/officeDocument/2006/relationships/slide" Target="slides/slide87.xml"/><Relationship Id="rId89" Type="http://schemas.openxmlformats.org/officeDocument/2006/relationships/slide" Target="slides/slide8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2.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3.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F307735-FB4F-4B8A-BF23-9CFD7F53CFC9}" type="datetimeFigureOut">
              <a:rPr lang="th-TH" smtClean="0"/>
              <a:pPr/>
              <a:t>2/11/16 </a:t>
            </a:fld>
            <a:endParaRPr lang="th-TH"/>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14DF599-3C73-413C-888C-064E62D3625B}" type="slidenum">
              <a:rPr lang="th-TH" smtClean="0"/>
              <a:pPr/>
              <a:t>‹#›</a:t>
            </a:fld>
            <a:endParaRPr lang="th-TH"/>
          </a:p>
        </p:txBody>
      </p:sp>
    </p:spTree>
    <p:extLst>
      <p:ext uri="{BB962C8B-B14F-4D97-AF65-F5344CB8AC3E}">
        <p14:creationId xmlns:p14="http://schemas.microsoft.com/office/powerpoint/2010/main" val="635147799"/>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5.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6.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7.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8.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9.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0.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2.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3.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4.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5.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6.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7.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8.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9.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0.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2.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3.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4.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bwMode="auto">
          <a:noFill/>
          <a:ln>
            <a:miter lim="800000"/>
            <a:headEnd/>
            <a:tailEnd/>
          </a:ln>
        </p:spPr>
        <p:txBody>
          <a:bodyPr/>
          <a:lstStyle/>
          <a:p>
            <a:fld id="{78F6D273-82C8-49A6-A84D-BBFFB1E5AA72}" type="slidenum">
              <a:rPr lang="en-US"/>
              <a:pPr/>
              <a:t>1</a:t>
            </a:fld>
            <a:endParaRPr lang="en-US"/>
          </a:p>
        </p:txBody>
      </p:sp>
      <p:sp>
        <p:nvSpPr>
          <p:cNvPr id="2048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0484"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th-TH"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bwMode="auto">
          <a:noFill/>
          <a:ln>
            <a:miter lim="800000"/>
            <a:headEnd/>
            <a:tailEnd/>
          </a:ln>
        </p:spPr>
        <p:txBody>
          <a:bodyPr/>
          <a:lstStyle/>
          <a:p>
            <a:fld id="{78F6D273-82C8-49A6-A84D-BBFFB1E5AA72}" type="slidenum">
              <a:rPr lang="en-US"/>
              <a:pPr/>
              <a:t>2</a:t>
            </a:fld>
            <a:endParaRPr lang="en-US"/>
          </a:p>
        </p:txBody>
      </p:sp>
      <p:sp>
        <p:nvSpPr>
          <p:cNvPr id="2048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0484"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th-TH"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bwMode="auto">
          <a:noFill/>
          <a:ln>
            <a:miter lim="800000"/>
            <a:headEnd/>
            <a:tailEnd/>
          </a:ln>
        </p:spPr>
        <p:txBody>
          <a:bodyPr/>
          <a:lstStyle/>
          <a:p>
            <a:fld id="{341E8B3C-02CA-4DA2-918F-EE74DAA35184}" type="slidenum">
              <a:rPr lang="en-US"/>
              <a:pPr/>
              <a:t>3</a:t>
            </a:fld>
            <a:endParaRPr lang="en-US"/>
          </a:p>
        </p:txBody>
      </p:sp>
      <p:sp>
        <p:nvSpPr>
          <p:cNvPr id="2150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1508"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th-TH"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bwMode="auto">
          <a:noFill/>
          <a:ln>
            <a:miter lim="800000"/>
            <a:headEnd/>
            <a:tailEnd/>
          </a:ln>
        </p:spPr>
        <p:txBody>
          <a:bodyPr/>
          <a:lstStyle/>
          <a:p>
            <a:fld id="{FB85C97A-F170-4CFD-9B36-C7A32131F8E0}" type="slidenum">
              <a:rPr lang="en-US"/>
              <a:pPr/>
              <a:t>4</a:t>
            </a:fld>
            <a:endParaRPr lang="en-US"/>
          </a:p>
        </p:txBody>
      </p:sp>
      <p:sp>
        <p:nvSpPr>
          <p:cNvPr id="2253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2532"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th-TH"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bwMode="auto">
          <a:noFill/>
          <a:ln>
            <a:miter lim="800000"/>
            <a:headEnd/>
            <a:tailEnd/>
          </a:ln>
        </p:spPr>
        <p:txBody>
          <a:bodyPr/>
          <a:lstStyle/>
          <a:p>
            <a:fld id="{2F6C1003-474C-4C6B-9728-40B9AD3E17BE}" type="slidenum">
              <a:rPr lang="en-US"/>
              <a:pPr/>
              <a:t>6</a:t>
            </a:fld>
            <a:endParaRPr lang="en-US"/>
          </a:p>
        </p:txBody>
      </p:sp>
      <p:sp>
        <p:nvSpPr>
          <p:cNvPr id="2355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3556"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th-TH"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bwMode="auto">
          <a:noFill/>
          <a:ln>
            <a:miter lim="800000"/>
            <a:headEnd/>
            <a:tailEnd/>
          </a:ln>
        </p:spPr>
        <p:txBody>
          <a:bodyPr/>
          <a:lstStyle/>
          <a:p>
            <a:fld id="{7B001AB3-C3F8-4FF0-8F1F-6141CE94E9F4}" type="slidenum">
              <a:rPr lang="en-US"/>
              <a:pPr/>
              <a:t>7</a:t>
            </a:fld>
            <a:endParaRPr lang="en-US"/>
          </a:p>
        </p:txBody>
      </p:sp>
      <p:sp>
        <p:nvSpPr>
          <p:cNvPr id="2457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4580"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th-TH"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4E88A347-9C3A-46F4-AD19-B6FD5474FB0E}" type="slidenum">
              <a:rPr lang="en-US" altLang="th-TH" smtClean="0"/>
              <a:pPr>
                <a:spcBef>
                  <a:spcPct val="0"/>
                </a:spcBef>
              </a:pPr>
              <a:t>11</a:t>
            </a:fld>
            <a:endParaRPr lang="en-US" altLang="th-TH" smtClean="0"/>
          </a:p>
        </p:txBody>
      </p:sp>
      <p:sp>
        <p:nvSpPr>
          <p:cNvPr id="717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th-TH" smtClean="0"/>
              <a:t>-I think this chapter might be hard to follow esp. if students have weak accounting background (like me) so it’s better to go slowly</a:t>
            </a:r>
          </a:p>
          <a:p>
            <a:r>
              <a:rPr lang="en-US" altLang="th-TH" smtClean="0"/>
              <a:t>-There are many terms so have to make sure to explain each term so that students can follow</a:t>
            </a:r>
          </a:p>
          <a:p>
            <a:r>
              <a:rPr lang="en-US" altLang="th-TH" smtClean="0"/>
              <a:t>-So many abbreviations like MVA, AT,…</a:t>
            </a:r>
            <a:endParaRPr lang="th-TH" altLang="th-TH" smtClean="0"/>
          </a:p>
        </p:txBody>
      </p:sp>
    </p:spTree>
    <p:extLst>
      <p:ext uri="{BB962C8B-B14F-4D97-AF65-F5344CB8AC3E}">
        <p14:creationId xmlns:p14="http://schemas.microsoft.com/office/powerpoint/2010/main" val="5283387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7C860B07-3034-424E-A9A7-84AC2A484273}" type="slidenum">
              <a:rPr lang="en-US" altLang="th-TH" smtClean="0"/>
              <a:pPr>
                <a:spcBef>
                  <a:spcPct val="0"/>
                </a:spcBef>
              </a:pPr>
              <a:t>13</a:t>
            </a:fld>
            <a:endParaRPr lang="en-US" altLang="th-TH" smtClean="0"/>
          </a:p>
        </p:txBody>
      </p:sp>
      <p:sp>
        <p:nvSpPr>
          <p:cNvPr id="1024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4055215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C4069CCE-1C7B-4686-A744-6AC00D46DBFE}" type="slidenum">
              <a:rPr lang="en-US" altLang="th-TH" smtClean="0"/>
              <a:pPr>
                <a:spcBef>
                  <a:spcPct val="0"/>
                </a:spcBef>
              </a:pPr>
              <a:t>16</a:t>
            </a:fld>
            <a:endParaRPr lang="en-US" altLang="th-TH" smtClean="0"/>
          </a:p>
        </p:txBody>
      </p:sp>
      <p:sp>
        <p:nvSpPr>
          <p:cNvPr id="1229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th-TH" baseline="0" dirty="0" smtClean="0"/>
              <a:t>-There are some examples of balance sheets that</a:t>
            </a:r>
            <a:r>
              <a:rPr lang="en-US" altLang="th-TH" dirty="0" smtClean="0"/>
              <a:t> I copied if from ‘Exhibit PTT slides’ folder </a:t>
            </a:r>
            <a:r>
              <a:rPr lang="en-US" altLang="th-TH" dirty="0" err="1" smtClean="0"/>
              <a:t>na</a:t>
            </a:r>
            <a:r>
              <a:rPr lang="en-US" altLang="th-TH" dirty="0" smtClean="0"/>
              <a:t> </a:t>
            </a:r>
            <a:r>
              <a:rPr lang="en-US" altLang="th-TH" dirty="0" err="1" smtClean="0"/>
              <a:t>ka</a:t>
            </a:r>
            <a:r>
              <a:rPr lang="en-US" altLang="th-TH" dirty="0" smtClean="0"/>
              <a:t> may be it will help you explain the material but since it’s too small to read I put them together in word</a:t>
            </a:r>
            <a:r>
              <a:rPr lang="en-US" altLang="th-TH" baseline="0" dirty="0" smtClean="0"/>
              <a:t> file ‘Chapter 3 extra’ </a:t>
            </a:r>
            <a:r>
              <a:rPr lang="en-US" altLang="th-TH" baseline="0" dirty="0" err="1" smtClean="0"/>
              <a:t>na</a:t>
            </a:r>
            <a:r>
              <a:rPr lang="en-US" altLang="th-TH" baseline="0" dirty="0" smtClean="0"/>
              <a:t> </a:t>
            </a:r>
            <a:r>
              <a:rPr lang="en-US" altLang="th-TH" baseline="0" dirty="0" err="1" smtClean="0"/>
              <a:t>ka</a:t>
            </a:r>
            <a:r>
              <a:rPr lang="en-US" altLang="th-TH" baseline="0" dirty="0" smtClean="0"/>
              <a:t>.</a:t>
            </a:r>
            <a:endParaRPr lang="th-TH" altLang="th-TH" dirty="0" smtClean="0"/>
          </a:p>
        </p:txBody>
      </p:sp>
    </p:spTree>
    <p:extLst>
      <p:ext uri="{BB962C8B-B14F-4D97-AF65-F5344CB8AC3E}">
        <p14:creationId xmlns:p14="http://schemas.microsoft.com/office/powerpoint/2010/main" val="1270694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0215C5B1-DF4F-4032-A1C6-DD6879C1A725}" type="slidenum">
              <a:rPr lang="en-US" altLang="th-TH" smtClean="0"/>
              <a:pPr>
                <a:spcBef>
                  <a:spcPct val="0"/>
                </a:spcBef>
              </a:pPr>
              <a:t>70</a:t>
            </a:fld>
            <a:endParaRPr lang="en-US" altLang="th-TH" smtClean="0"/>
          </a:p>
        </p:txBody>
      </p:sp>
      <p:sp>
        <p:nvSpPr>
          <p:cNvPr id="3891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th-TH" dirty="0" smtClean="0"/>
              <a:t>-This example includes everything but it’s a lot! So should explain slowly or even print it out separately in A4 so that they can read the situation easier</a:t>
            </a:r>
          </a:p>
          <a:p>
            <a:r>
              <a:rPr lang="en-US" altLang="th-TH" dirty="0" smtClean="0"/>
              <a:t> I always feel that when there is this kind of example, Prof. loses me since the set up of the example so I cannot follow up the whole examples.</a:t>
            </a:r>
            <a:endParaRPr lang="th-TH" altLang="th-TH" dirty="0" smtClean="0"/>
          </a:p>
        </p:txBody>
      </p:sp>
    </p:spTree>
    <p:extLst>
      <p:ext uri="{BB962C8B-B14F-4D97-AF65-F5344CB8AC3E}">
        <p14:creationId xmlns:p14="http://schemas.microsoft.com/office/powerpoint/2010/main" val="23670532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86CA2D9F-753E-4C74-A0A7-D22EC4F89312}" type="slidenum">
              <a:rPr lang="en-US" altLang="th-TH" smtClean="0"/>
              <a:pPr>
                <a:spcBef>
                  <a:spcPct val="0"/>
                </a:spcBef>
              </a:pPr>
              <a:t>75</a:t>
            </a:fld>
            <a:endParaRPr lang="en-US" altLang="th-TH" smtClean="0"/>
          </a:p>
        </p:txBody>
      </p:sp>
      <p:sp>
        <p:nvSpPr>
          <p:cNvPr id="4710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36864841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812F1746-B3BA-4D8D-ACFB-C002A895C7C9}" type="slidenum">
              <a:rPr lang="en-US" altLang="th-TH" smtClean="0"/>
              <a:pPr>
                <a:spcBef>
                  <a:spcPct val="0"/>
                </a:spcBef>
              </a:pPr>
              <a:t>76</a:t>
            </a:fld>
            <a:endParaRPr lang="en-US" altLang="th-TH" smtClean="0"/>
          </a:p>
        </p:txBody>
      </p:sp>
      <p:sp>
        <p:nvSpPr>
          <p:cNvPr id="4915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13059978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9AA6AE8-EF57-4429-9C83-A1004D21D24C}" type="slidenum">
              <a:rPr lang="en-US" altLang="th-TH" smtClean="0"/>
              <a:pPr>
                <a:spcBef>
                  <a:spcPct val="0"/>
                </a:spcBef>
              </a:pPr>
              <a:t>77</a:t>
            </a:fld>
            <a:endParaRPr lang="en-US" altLang="th-TH" smtClean="0"/>
          </a:p>
        </p:txBody>
      </p:sp>
      <p:sp>
        <p:nvSpPr>
          <p:cNvPr id="5120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7700844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DF8FE6F7-8DD7-48AF-A8A1-49F764CBD16B}" type="slidenum">
              <a:rPr lang="en-US" altLang="th-TH" smtClean="0"/>
              <a:pPr>
                <a:spcBef>
                  <a:spcPct val="0"/>
                </a:spcBef>
              </a:pPr>
              <a:t>78</a:t>
            </a:fld>
            <a:endParaRPr lang="en-US" altLang="th-TH" smtClean="0"/>
          </a:p>
        </p:txBody>
      </p:sp>
      <p:sp>
        <p:nvSpPr>
          <p:cNvPr id="5325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25632359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6F69A127-EC72-45E4-ABE6-F78E0E0D33D1}" type="slidenum">
              <a:rPr lang="en-US" altLang="th-TH" smtClean="0"/>
              <a:pPr>
                <a:spcBef>
                  <a:spcPct val="0"/>
                </a:spcBef>
              </a:pPr>
              <a:t>79</a:t>
            </a:fld>
            <a:endParaRPr lang="en-US" altLang="th-TH" smtClean="0"/>
          </a:p>
        </p:txBody>
      </p:sp>
      <p:sp>
        <p:nvSpPr>
          <p:cNvPr id="5529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30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37832946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45E6E8D9-734C-40D9-B3EA-B041F01D0CBB}" type="slidenum">
              <a:rPr lang="en-US" altLang="th-TH" smtClean="0"/>
              <a:pPr>
                <a:spcBef>
                  <a:spcPct val="0"/>
                </a:spcBef>
              </a:pPr>
              <a:t>80</a:t>
            </a:fld>
            <a:endParaRPr lang="en-US" altLang="th-TH" smtClean="0"/>
          </a:p>
        </p:txBody>
      </p:sp>
      <p:sp>
        <p:nvSpPr>
          <p:cNvPr id="5734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23777676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8DFC6543-4833-43A1-87D6-A742955A9248}" type="slidenum">
              <a:rPr lang="en-US" altLang="th-TH" smtClean="0"/>
              <a:pPr>
                <a:spcBef>
                  <a:spcPct val="0"/>
                </a:spcBef>
              </a:pPr>
              <a:t>81</a:t>
            </a:fld>
            <a:endParaRPr lang="en-US" altLang="th-TH" smtClean="0"/>
          </a:p>
        </p:txBody>
      </p:sp>
      <p:sp>
        <p:nvSpPr>
          <p:cNvPr id="5939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th-TH" smtClean="0"/>
              <a:t>-Explain what is NOWC</a:t>
            </a:r>
            <a:endParaRPr lang="th-TH" altLang="th-TH" smtClean="0"/>
          </a:p>
        </p:txBody>
      </p:sp>
    </p:spTree>
    <p:extLst>
      <p:ext uri="{BB962C8B-B14F-4D97-AF65-F5344CB8AC3E}">
        <p14:creationId xmlns:p14="http://schemas.microsoft.com/office/powerpoint/2010/main" val="21247257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6752EF9E-4A29-4C05-9AA4-5F84867926DE}" type="slidenum">
              <a:rPr lang="en-US" altLang="th-TH" smtClean="0"/>
              <a:pPr>
                <a:spcBef>
                  <a:spcPct val="0"/>
                </a:spcBef>
              </a:pPr>
              <a:t>82</a:t>
            </a:fld>
            <a:endParaRPr lang="en-US" altLang="th-TH" smtClean="0"/>
          </a:p>
        </p:txBody>
      </p:sp>
      <p:sp>
        <p:nvSpPr>
          <p:cNvPr id="6144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24045895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22BB3388-C527-4BC9-9E6D-A44EBA516B23}" type="slidenum">
              <a:rPr lang="en-US" altLang="th-TH" smtClean="0"/>
              <a:pPr>
                <a:spcBef>
                  <a:spcPct val="0"/>
                </a:spcBef>
              </a:pPr>
              <a:t>83</a:t>
            </a:fld>
            <a:endParaRPr lang="en-US" altLang="th-TH" smtClean="0"/>
          </a:p>
        </p:txBody>
      </p:sp>
      <p:sp>
        <p:nvSpPr>
          <p:cNvPr id="6349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th-TH" smtClean="0"/>
              <a:t>-Explain what is FCF and its importance.</a:t>
            </a:r>
            <a:endParaRPr lang="th-TH" altLang="th-TH" smtClean="0"/>
          </a:p>
        </p:txBody>
      </p:sp>
    </p:spTree>
    <p:extLst>
      <p:ext uri="{BB962C8B-B14F-4D97-AF65-F5344CB8AC3E}">
        <p14:creationId xmlns:p14="http://schemas.microsoft.com/office/powerpoint/2010/main" val="100345950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026AB781-4F48-483F-9008-AE2886C1D34F}" type="slidenum">
              <a:rPr lang="en-US" altLang="th-TH" smtClean="0"/>
              <a:pPr>
                <a:spcBef>
                  <a:spcPct val="0"/>
                </a:spcBef>
              </a:pPr>
              <a:t>84</a:t>
            </a:fld>
            <a:endParaRPr lang="en-US" altLang="th-TH" smtClean="0"/>
          </a:p>
        </p:txBody>
      </p:sp>
      <p:sp>
        <p:nvSpPr>
          <p:cNvPr id="6553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4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th-TH" smtClean="0"/>
              <a:t>-More explanation because I always don’t understand the concept of them.</a:t>
            </a:r>
          </a:p>
          <a:p>
            <a:r>
              <a:rPr lang="en-US" altLang="th-TH" smtClean="0"/>
              <a:t>-What is MVA?</a:t>
            </a:r>
          </a:p>
          <a:p>
            <a:r>
              <a:rPr lang="en-US" altLang="th-TH" smtClean="0"/>
              <a:t>-What is EVA?</a:t>
            </a:r>
            <a:endParaRPr lang="th-TH" altLang="th-TH" smtClean="0"/>
          </a:p>
        </p:txBody>
      </p:sp>
    </p:spTree>
    <p:extLst>
      <p:ext uri="{BB962C8B-B14F-4D97-AF65-F5344CB8AC3E}">
        <p14:creationId xmlns:p14="http://schemas.microsoft.com/office/powerpoint/2010/main" val="236303543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2E716184-ECE1-4EDE-B3D5-2FAD60742FF0}" type="slidenum">
              <a:rPr lang="en-US" altLang="th-TH" smtClean="0"/>
              <a:pPr>
                <a:spcBef>
                  <a:spcPct val="0"/>
                </a:spcBef>
              </a:pPr>
              <a:t>85</a:t>
            </a:fld>
            <a:endParaRPr lang="en-US" altLang="th-TH" smtClean="0"/>
          </a:p>
        </p:txBody>
      </p:sp>
      <p:sp>
        <p:nvSpPr>
          <p:cNvPr id="6758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23216817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7162679-2997-4B61-80E8-FDB73CF905F7}" type="slidenum">
              <a:rPr lang="en-US" altLang="th-TH" smtClean="0"/>
              <a:pPr>
                <a:spcBef>
                  <a:spcPct val="0"/>
                </a:spcBef>
              </a:pPr>
              <a:t>86</a:t>
            </a:fld>
            <a:endParaRPr lang="en-US" altLang="th-TH" smtClean="0"/>
          </a:p>
        </p:txBody>
      </p:sp>
      <p:sp>
        <p:nvSpPr>
          <p:cNvPr id="696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141143530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240AE115-70AC-43AC-9FD6-28E1F4366968}" type="slidenum">
              <a:rPr lang="en-US" altLang="th-TH" smtClean="0"/>
              <a:pPr>
                <a:spcBef>
                  <a:spcPct val="0"/>
                </a:spcBef>
              </a:pPr>
              <a:t>87</a:t>
            </a:fld>
            <a:endParaRPr lang="en-US" altLang="th-TH" smtClean="0"/>
          </a:p>
        </p:txBody>
      </p:sp>
      <p:sp>
        <p:nvSpPr>
          <p:cNvPr id="7168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34175891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4AFDAED-C751-4CFD-9582-81A50AB6B67C}" type="slidenum">
              <a:rPr lang="en-US" altLang="th-TH" smtClean="0"/>
              <a:pPr>
                <a:spcBef>
                  <a:spcPct val="0"/>
                </a:spcBef>
              </a:pPr>
              <a:t>88</a:t>
            </a:fld>
            <a:endParaRPr lang="en-US" altLang="th-TH" smtClean="0"/>
          </a:p>
        </p:txBody>
      </p:sp>
      <p:sp>
        <p:nvSpPr>
          <p:cNvPr id="7373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133036965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A8EE2A29-BD04-486E-99FC-EF61DE21A486}" type="slidenum">
              <a:rPr lang="en-US" altLang="th-TH" smtClean="0"/>
              <a:pPr>
                <a:spcBef>
                  <a:spcPct val="0"/>
                </a:spcBef>
              </a:pPr>
              <a:t>89</a:t>
            </a:fld>
            <a:endParaRPr lang="en-US" altLang="th-TH" smtClean="0"/>
          </a:p>
        </p:txBody>
      </p:sp>
      <p:sp>
        <p:nvSpPr>
          <p:cNvPr id="7577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8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287785803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7D8A5A5-B743-4072-84FD-584DB211DA49}" type="slidenum">
              <a:rPr lang="en-US" altLang="th-TH" smtClean="0"/>
              <a:pPr>
                <a:spcBef>
                  <a:spcPct val="0"/>
                </a:spcBef>
              </a:pPr>
              <a:t>90</a:t>
            </a:fld>
            <a:endParaRPr lang="en-US" altLang="th-TH" smtClean="0"/>
          </a:p>
        </p:txBody>
      </p:sp>
      <p:sp>
        <p:nvSpPr>
          <p:cNvPr id="7782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287822602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6AC2E232-86ED-4518-B5F8-1C71CEF67415}" type="slidenum">
              <a:rPr lang="en-US" altLang="th-TH" smtClean="0"/>
              <a:pPr>
                <a:spcBef>
                  <a:spcPct val="0"/>
                </a:spcBef>
              </a:pPr>
              <a:t>91</a:t>
            </a:fld>
            <a:endParaRPr lang="en-US" altLang="th-TH" smtClean="0"/>
          </a:p>
        </p:txBody>
      </p:sp>
      <p:sp>
        <p:nvSpPr>
          <p:cNvPr id="7987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167658067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CBBA9C3C-77AD-4A1C-80A9-C081EA8E6302}" type="slidenum">
              <a:rPr lang="en-US" altLang="th-TH" smtClean="0"/>
              <a:pPr>
                <a:spcBef>
                  <a:spcPct val="0"/>
                </a:spcBef>
              </a:pPr>
              <a:t>92</a:t>
            </a:fld>
            <a:endParaRPr lang="en-US" altLang="th-TH" smtClean="0"/>
          </a:p>
        </p:txBody>
      </p:sp>
      <p:sp>
        <p:nvSpPr>
          <p:cNvPr id="8192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30565406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63C1E53-F39A-487A-A562-7863F0994B04}" type="slidenum">
              <a:rPr lang="en-US" altLang="th-TH" smtClean="0"/>
              <a:pPr>
                <a:spcBef>
                  <a:spcPct val="0"/>
                </a:spcBef>
              </a:pPr>
              <a:t>93</a:t>
            </a:fld>
            <a:endParaRPr lang="en-US" altLang="th-TH" smtClean="0"/>
          </a:p>
        </p:txBody>
      </p:sp>
      <p:sp>
        <p:nvSpPr>
          <p:cNvPr id="9011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011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321938334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
        <p:nvSpPr>
          <p:cNvPr id="921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B572318-CB66-4F84-8E00-730C214E96D9}" type="slidenum">
              <a:rPr lang="en-US" altLang="th-TH" smtClean="0"/>
              <a:pPr>
                <a:spcBef>
                  <a:spcPct val="0"/>
                </a:spcBef>
              </a:pPr>
              <a:t>94</a:t>
            </a:fld>
            <a:endParaRPr lang="en-US" altLang="th-TH" smtClean="0"/>
          </a:p>
        </p:txBody>
      </p:sp>
    </p:spTree>
    <p:extLst>
      <p:ext uri="{BB962C8B-B14F-4D97-AF65-F5344CB8AC3E}">
        <p14:creationId xmlns:p14="http://schemas.microsoft.com/office/powerpoint/2010/main" val="244238353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DF2A7260-9AFA-4E4F-A5B9-0BC48C1804EA}" type="slidenum">
              <a:rPr lang="en-US" altLang="th-TH" smtClean="0"/>
              <a:pPr>
                <a:spcBef>
                  <a:spcPct val="0"/>
                </a:spcBef>
              </a:pPr>
              <a:t>95</a:t>
            </a:fld>
            <a:endParaRPr lang="en-US" altLang="th-TH" smtClean="0"/>
          </a:p>
        </p:txBody>
      </p:sp>
      <p:sp>
        <p:nvSpPr>
          <p:cNvPr id="9421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421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12649510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lvl1pPr>
              <a:defRPr sz="2000" b="1">
                <a:solidFill>
                  <a:schemeClr val="tx1"/>
                </a:solidFill>
              </a:defRPr>
            </a:lvl1pPr>
          </a:lstStyle>
          <a:p>
            <a:fld id="{403DC12D-E02E-423D-90C0-BDE830239584}" type="slidenum">
              <a:rPr lang="th-TH" smtClean="0"/>
              <a:pPr/>
              <a:t>‹#›</a:t>
            </a:fld>
            <a:endParaRPr lang="th-TH" dirty="0"/>
          </a:p>
        </p:txBody>
      </p:sp>
    </p:spTree>
    <p:extLst>
      <p:ext uri="{BB962C8B-B14F-4D97-AF65-F5344CB8AC3E}">
        <p14:creationId xmlns:p14="http://schemas.microsoft.com/office/powerpoint/2010/main" val="12334172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039467" y="1847851"/>
            <a:ext cx="7886700" cy="4351338"/>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lvl1pPr>
              <a:defRPr sz="2000" b="1">
                <a:solidFill>
                  <a:schemeClr val="tx1"/>
                </a:solidFill>
              </a:defRPr>
            </a:lvl1pPr>
          </a:lstStyle>
          <a:p>
            <a:fld id="{403DC12D-E02E-423D-90C0-BDE830239584}" type="slidenum">
              <a:rPr lang="th-TH" smtClean="0"/>
              <a:pPr/>
              <a:t>‹#›</a:t>
            </a:fld>
            <a:endParaRPr lang="th-TH" dirty="0"/>
          </a:p>
        </p:txBody>
      </p:sp>
    </p:spTree>
    <p:extLst>
      <p:ext uri="{BB962C8B-B14F-4D97-AF65-F5344CB8AC3E}">
        <p14:creationId xmlns:p14="http://schemas.microsoft.com/office/powerpoint/2010/main" val="23745530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403DC12D-E02E-423D-90C0-BDE830239584}" type="slidenum">
              <a:rPr lang="th-TH" smtClean="0"/>
              <a:pPr/>
              <a:t>‹#›</a:t>
            </a:fld>
            <a:endParaRPr lang="th-TH"/>
          </a:p>
        </p:txBody>
      </p:sp>
    </p:spTree>
    <p:extLst>
      <p:ext uri="{BB962C8B-B14F-4D97-AF65-F5344CB8AC3E}">
        <p14:creationId xmlns:p14="http://schemas.microsoft.com/office/powerpoint/2010/main" val="23154184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403DC12D-E02E-423D-90C0-BDE830239584}" type="slidenum">
              <a:rPr lang="th-TH" smtClean="0"/>
              <a:pPr/>
              <a:t>‹#›</a:t>
            </a:fld>
            <a:endParaRPr lang="th-TH"/>
          </a:p>
        </p:txBody>
      </p:sp>
    </p:spTree>
    <p:extLst>
      <p:ext uri="{BB962C8B-B14F-4D97-AF65-F5344CB8AC3E}">
        <p14:creationId xmlns:p14="http://schemas.microsoft.com/office/powerpoint/2010/main" val="17094441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403DC12D-E02E-423D-90C0-BDE830239584}" type="slidenum">
              <a:rPr lang="th-TH" smtClean="0"/>
              <a:pPr/>
              <a:t>‹#›</a:t>
            </a:fld>
            <a:endParaRPr lang="th-TH"/>
          </a:p>
        </p:txBody>
      </p:sp>
    </p:spTree>
    <p:extLst>
      <p:ext uri="{BB962C8B-B14F-4D97-AF65-F5344CB8AC3E}">
        <p14:creationId xmlns:p14="http://schemas.microsoft.com/office/powerpoint/2010/main" val="4251595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403DC12D-E02E-423D-90C0-BDE830239584}" type="slidenum">
              <a:rPr lang="th-TH" smtClean="0"/>
              <a:pPr/>
              <a:t>‹#›</a:t>
            </a:fld>
            <a:endParaRPr lang="th-TH"/>
          </a:p>
        </p:txBody>
      </p:sp>
    </p:spTree>
    <p:extLst>
      <p:ext uri="{BB962C8B-B14F-4D97-AF65-F5344CB8AC3E}">
        <p14:creationId xmlns:p14="http://schemas.microsoft.com/office/powerpoint/2010/main" val="36429861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403DC12D-E02E-423D-90C0-BDE830239584}" type="slidenum">
              <a:rPr lang="th-TH" smtClean="0"/>
              <a:pPr/>
              <a:t>‹#›</a:t>
            </a:fld>
            <a:endParaRPr lang="th-TH"/>
          </a:p>
        </p:txBody>
      </p:sp>
    </p:spTree>
    <p:extLst>
      <p:ext uri="{BB962C8B-B14F-4D97-AF65-F5344CB8AC3E}">
        <p14:creationId xmlns:p14="http://schemas.microsoft.com/office/powerpoint/2010/main" val="20448281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403DC12D-E02E-423D-90C0-BDE830239584}" type="slidenum">
              <a:rPr lang="th-TH" smtClean="0"/>
              <a:pPr/>
              <a:t>‹#›</a:t>
            </a:fld>
            <a:endParaRPr lang="th-TH"/>
          </a:p>
        </p:txBody>
      </p:sp>
    </p:spTree>
    <p:extLst>
      <p:ext uri="{BB962C8B-B14F-4D97-AF65-F5344CB8AC3E}">
        <p14:creationId xmlns:p14="http://schemas.microsoft.com/office/powerpoint/2010/main" val="2312699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403DC12D-E02E-423D-90C0-BDE830239584}" type="slidenum">
              <a:rPr lang="th-TH" smtClean="0"/>
              <a:pPr/>
              <a:t>‹#›</a:t>
            </a:fld>
            <a:endParaRPr lang="th-TH"/>
          </a:p>
        </p:txBody>
      </p:sp>
    </p:spTree>
    <p:extLst>
      <p:ext uri="{BB962C8B-B14F-4D97-AF65-F5344CB8AC3E}">
        <p14:creationId xmlns:p14="http://schemas.microsoft.com/office/powerpoint/2010/main" val="1243010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403DC12D-E02E-423D-90C0-BDE830239584}" type="slidenum">
              <a:rPr lang="th-TH" smtClean="0"/>
              <a:pPr/>
              <a:t>‹#›</a:t>
            </a:fld>
            <a:endParaRPr lang="th-TH"/>
          </a:p>
        </p:txBody>
      </p:sp>
    </p:spTree>
    <p:extLst>
      <p:ext uri="{BB962C8B-B14F-4D97-AF65-F5344CB8AC3E}">
        <p14:creationId xmlns:p14="http://schemas.microsoft.com/office/powerpoint/2010/main" val="8035904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403DC12D-E02E-423D-90C0-BDE830239584}" type="slidenum">
              <a:rPr lang="th-TH" smtClean="0"/>
              <a:pPr/>
              <a:t>‹#›</a:t>
            </a:fld>
            <a:endParaRPr lang="th-TH"/>
          </a:p>
        </p:txBody>
      </p:sp>
    </p:spTree>
    <p:extLst>
      <p:ext uri="{BB962C8B-B14F-4D97-AF65-F5344CB8AC3E}">
        <p14:creationId xmlns:p14="http://schemas.microsoft.com/office/powerpoint/2010/main" val="41519932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Section Header">
    <p:spTree>
      <p:nvGrpSpPr>
        <p:cNvPr id="1" name=""/>
        <p:cNvGrpSpPr/>
        <p:nvPr/>
      </p:nvGrpSpPr>
      <p:grpSpPr>
        <a:xfrm>
          <a:off x="0" y="0"/>
          <a:ext cx="0" cy="0"/>
          <a:chOff x="0" y="0"/>
          <a:chExt cx="0" cy="0"/>
        </a:xfrm>
      </p:grpSpPr>
      <p:sp>
        <p:nvSpPr>
          <p:cNvPr id="5" name="TextBox 4"/>
          <p:cNvSpPr txBox="1"/>
          <p:nvPr userDrawn="1"/>
        </p:nvSpPr>
        <p:spPr>
          <a:xfrm>
            <a:off x="914400" y="685800"/>
            <a:ext cx="7315200" cy="457200"/>
          </a:xfrm>
          <a:prstGeom prst="rect">
            <a:avLst/>
          </a:prstGeom>
          <a:solidFill>
            <a:schemeClr val="accent1"/>
          </a:solidFill>
          <a:ln>
            <a:solidFill>
              <a:schemeClr val="accent1"/>
            </a:solidFill>
          </a:ln>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smtClean="0">
              <a:latin typeface="Calibri" pitchFamily="34" charset="0"/>
            </a:endParaRPr>
          </a:p>
        </p:txBody>
      </p:sp>
      <p:sp>
        <p:nvSpPr>
          <p:cNvPr id="10" name="Title 1"/>
          <p:cNvSpPr>
            <a:spLocks noGrp="1"/>
          </p:cNvSpPr>
          <p:nvPr>
            <p:ph type="ctrTitle"/>
          </p:nvPr>
        </p:nvSpPr>
        <p:spPr>
          <a:xfrm>
            <a:off x="685800" y="1597025"/>
            <a:ext cx="7772400" cy="1470025"/>
          </a:xfrm>
        </p:spPr>
        <p:txBody>
          <a:bodyPr>
            <a:normAutofit/>
          </a:bodyPr>
          <a:lstStyle>
            <a:lvl1pPr>
              <a:defRPr sz="4000" b="1">
                <a:solidFill>
                  <a:schemeClr val="accent5"/>
                </a:solidFill>
              </a:defRPr>
            </a:lvl1pPr>
          </a:lstStyle>
          <a:p>
            <a:r>
              <a:rPr lang="en-US" dirty="0" smtClean="0"/>
              <a:t>Click to edit Master title style</a:t>
            </a:r>
            <a:endParaRPr lang="en-US" dirty="0"/>
          </a:p>
        </p:txBody>
      </p:sp>
      <p:sp>
        <p:nvSpPr>
          <p:cNvPr id="11" name="Content Placeholder 2"/>
          <p:cNvSpPr>
            <a:spLocks noGrp="1"/>
          </p:cNvSpPr>
          <p:nvPr>
            <p:ph idx="1"/>
          </p:nvPr>
        </p:nvSpPr>
        <p:spPr>
          <a:xfrm>
            <a:off x="904874" y="3419475"/>
            <a:ext cx="7315201" cy="2706688"/>
          </a:xfrm>
        </p:spPr>
        <p:txBody>
          <a:bodyPr/>
          <a:lstStyle>
            <a:lvl1pPr algn="ctr">
              <a:spcAft>
                <a:spcPts val="600"/>
              </a:spcAft>
              <a:buNone/>
              <a:defRPr sz="3200">
                <a:solidFill>
                  <a:schemeClr val="tx1"/>
                </a:solidFill>
              </a:defRPr>
            </a:lvl1pPr>
            <a:lvl2pPr>
              <a:spcAft>
                <a:spcPts val="600"/>
              </a:spcAft>
              <a:defRPr sz="2600"/>
            </a:lvl2pPr>
            <a:lvl5pPr marL="1371600" indent="-228600">
              <a:defRPr/>
            </a:lvl5pPr>
          </a:lstStyle>
          <a:p>
            <a:pPr lvl="0"/>
            <a:r>
              <a:rPr lang="en-US" dirty="0" smtClean="0"/>
              <a:t>Click to edit Master text styles</a:t>
            </a:r>
          </a:p>
          <a:p>
            <a:pPr lvl="1"/>
            <a:endParaRPr lang="en-US" dirty="0" smtClean="0"/>
          </a:p>
        </p:txBody>
      </p:sp>
      <p:sp>
        <p:nvSpPr>
          <p:cNvPr id="23" name="Text Placeholder 22"/>
          <p:cNvSpPr>
            <a:spLocks noGrp="1"/>
          </p:cNvSpPr>
          <p:nvPr>
            <p:ph type="body" sz="quarter" idx="11"/>
          </p:nvPr>
        </p:nvSpPr>
        <p:spPr>
          <a:xfrm>
            <a:off x="914400" y="685800"/>
            <a:ext cx="7315200" cy="457200"/>
          </a:xfrm>
          <a:solidFill>
            <a:schemeClr val="accent1">
              <a:lumMod val="60000"/>
              <a:lumOff val="40000"/>
            </a:schemeClr>
          </a:solidFill>
        </p:spPr>
        <p:txBody>
          <a:bodyPr/>
          <a:lstStyle>
            <a:lvl1pPr algn="ctr">
              <a:buNone/>
              <a:defRPr>
                <a:solidFill>
                  <a:srgbClr val="000000"/>
                </a:solidFill>
              </a:defRPr>
            </a:lvl1pPr>
          </a:lstStyle>
          <a:p>
            <a:pPr lvl="0"/>
            <a:r>
              <a:rPr lang="en-US" dirty="0" smtClean="0"/>
              <a:t>Click to edit Master text styles</a:t>
            </a:r>
          </a:p>
        </p:txBody>
      </p:sp>
      <p:sp>
        <p:nvSpPr>
          <p:cNvPr id="6" name="Slide Number Placeholder 6"/>
          <p:cNvSpPr>
            <a:spLocks noGrp="1"/>
          </p:cNvSpPr>
          <p:nvPr>
            <p:ph type="sldNum" sz="quarter" idx="12"/>
          </p:nvPr>
        </p:nvSpPr>
        <p:spPr/>
        <p:txBody>
          <a:bodyPr/>
          <a:lstStyle>
            <a:lvl1pPr>
              <a:defRPr sz="2000" b="1">
                <a:solidFill>
                  <a:schemeClr val="tx1"/>
                </a:solidFill>
              </a:defRPr>
            </a:lvl1pPr>
          </a:lstStyle>
          <a:p>
            <a:pPr>
              <a:defRPr/>
            </a:pPr>
            <a:fld id="{3008D2E9-F9D2-425A-996C-0C8037CC962B}" type="slidenum">
              <a:rPr lang="en-US" altLang="th-TH" smtClean="0"/>
              <a:pPr>
                <a:defRPr/>
              </a:pPr>
              <a:t>‹#›</a:t>
            </a:fld>
            <a:endParaRPr lang="en-US" altLang="th-TH" dirty="0"/>
          </a:p>
        </p:txBody>
      </p:sp>
    </p:spTree>
    <p:extLst>
      <p:ext uri="{BB962C8B-B14F-4D97-AF65-F5344CB8AC3E}">
        <p14:creationId xmlns:p14="http://schemas.microsoft.com/office/powerpoint/2010/main" val="4003926926"/>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4"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print">
            <a:lum/>
          </a:blip>
          <a:srcRect/>
          <a:stretch>
            <a:fillRect t="-10000" b="-10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th-TH"/>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3DC12D-E02E-423D-90C0-BDE830239584}" type="slidenum">
              <a:rPr lang="th-TH" smtClean="0"/>
              <a:pPr/>
              <a:t>‹#›</a:t>
            </a:fld>
            <a:endParaRPr lang="th-TH"/>
          </a:p>
        </p:txBody>
      </p:sp>
    </p:spTree>
    <p:extLst>
      <p:ext uri="{BB962C8B-B14F-4D97-AF65-F5344CB8AC3E}">
        <p14:creationId xmlns:p14="http://schemas.microsoft.com/office/powerpoint/2010/main" val="328964534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8.png"/><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png"/><Relationship Id="rId3" Type="http://schemas.openxmlformats.org/officeDocument/2006/relationships/image" Target="../media/image1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thewaltdisneycompany.com/investor-relations/"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youtube.com/watch?v=ixCPM5HznRU"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4" Type="http://schemas.openxmlformats.org/officeDocument/2006/relationships/image" Target="../media/image14.jpeg"/><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6.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7.jpe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0.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1.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1.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1.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1.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1.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1.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1.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2.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2.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3.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4.png"/></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5.pn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6.png"/></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7.png"/></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8.png"/></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9.png"/></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0.png"/></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1.png"/></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81.xml.rels><?xml version="1.0" encoding="UTF-8" standalone="yes"?>
<Relationships xmlns="http://schemas.openxmlformats.org/package/2006/relationships"><Relationship Id="rId3" Type="http://schemas.openxmlformats.org/officeDocument/2006/relationships/notesSlide" Target="../notesSlides/notesSlide17.xml"/><Relationship Id="rId4" Type="http://schemas.openxmlformats.org/officeDocument/2006/relationships/oleObject" Target="../embeddings/oleObject1.bin"/><Relationship Id="rId5" Type="http://schemas.openxmlformats.org/officeDocument/2006/relationships/image" Target="../media/image32.wmf"/><Relationship Id="rId1" Type="http://schemas.openxmlformats.org/officeDocument/2006/relationships/vmlDrawing" Target="../drawings/vmlDrawing1.vml"/><Relationship Id="rId2"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83.xml.rels><?xml version="1.0" encoding="UTF-8" standalone="yes"?>
<Relationships xmlns="http://schemas.openxmlformats.org/package/2006/relationships"><Relationship Id="rId3" Type="http://schemas.openxmlformats.org/officeDocument/2006/relationships/notesSlide" Target="../notesSlides/notesSlide19.xml"/><Relationship Id="rId4" Type="http://schemas.openxmlformats.org/officeDocument/2006/relationships/oleObject" Target="../embeddings/oleObject2.bin"/><Relationship Id="rId5" Type="http://schemas.openxmlformats.org/officeDocument/2006/relationships/image" Target="../media/image33.wmf"/><Relationship Id="rId1" Type="http://schemas.openxmlformats.org/officeDocument/2006/relationships/vmlDrawing" Target="../drawings/vmlDrawing2.vml"/><Relationship Id="rId2"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12"/>
          <p:cNvSpPr>
            <a:spLocks noGrp="1"/>
          </p:cNvSpPr>
          <p:nvPr>
            <p:ph type="sldNum" sz="quarter" idx="10"/>
          </p:nvPr>
        </p:nvSpPr>
        <p:spPr bwMode="auto">
          <a:noFill/>
          <a:ln>
            <a:miter lim="800000"/>
            <a:headEnd/>
            <a:tailEnd/>
          </a:ln>
        </p:spPr>
        <p:txBody>
          <a:bodyPr/>
          <a:lstStyle/>
          <a:p>
            <a:r>
              <a:rPr lang="en-US"/>
              <a:t>2-</a:t>
            </a:r>
            <a:fld id="{7F352D2A-9EEF-4283-8133-CDC79994FFF5}" type="slidenum">
              <a:rPr lang="en-US"/>
              <a:pPr/>
              <a:t>1</a:t>
            </a:fld>
            <a:endParaRPr lang="en-US"/>
          </a:p>
        </p:txBody>
      </p:sp>
      <p:sp>
        <p:nvSpPr>
          <p:cNvPr id="8195" name="Text Placeholder 6"/>
          <p:cNvSpPr txBox="1">
            <a:spLocks/>
          </p:cNvSpPr>
          <p:nvPr/>
        </p:nvSpPr>
        <p:spPr bwMode="auto">
          <a:xfrm>
            <a:off x="914400" y="685800"/>
            <a:ext cx="7315200" cy="457200"/>
          </a:xfrm>
          <a:prstGeom prst="rect">
            <a:avLst/>
          </a:prstGeom>
          <a:noFill/>
          <a:ln w="9525">
            <a:noFill/>
            <a:miter lim="800000"/>
            <a:headEnd/>
            <a:tailEnd/>
          </a:ln>
        </p:spPr>
        <p:txBody>
          <a:bodyPr/>
          <a:lstStyle/>
          <a:p>
            <a:pPr marL="457200" indent="-457200" algn="ctr" eaLnBrk="0" hangingPunct="0">
              <a:lnSpc>
                <a:spcPct val="90000"/>
              </a:lnSpc>
              <a:spcAft>
                <a:spcPts val="1200"/>
              </a:spcAft>
              <a:buSzPct val="150000"/>
            </a:pPr>
            <a:r>
              <a:rPr lang="en-US" sz="2600"/>
              <a:t>Chapter 2: Financial Markets and Institutions</a:t>
            </a:r>
          </a:p>
        </p:txBody>
      </p:sp>
      <p:pic>
        <p:nvPicPr>
          <p:cNvPr id="8196" name="Picture 5"/>
          <p:cNvPicPr>
            <a:picLocks noChangeAspect="1" noChangeArrowheads="1"/>
          </p:cNvPicPr>
          <p:nvPr/>
        </p:nvPicPr>
        <p:blipFill>
          <a:blip r:embed="rId3" cstate="print"/>
          <a:srcRect r="36" b="35898"/>
          <a:stretch>
            <a:fillRect/>
          </a:stretch>
        </p:blipFill>
        <p:spPr bwMode="auto">
          <a:xfrm>
            <a:off x="120046" y="575628"/>
            <a:ext cx="9023954" cy="5158421"/>
          </a:xfrm>
          <a:prstGeom prst="rect">
            <a:avLst/>
          </a:prstGeom>
          <a:noFill/>
          <a:ln w="9525">
            <a:noFill/>
            <a:miter lim="800000"/>
            <a:headEnd/>
            <a:tailEnd/>
          </a:ln>
          <a:effectLst/>
        </p:spPr>
      </p:pic>
      <p:sp>
        <p:nvSpPr>
          <p:cNvPr id="5" name="Rectangle 4"/>
          <p:cNvSpPr/>
          <p:nvPr/>
        </p:nvSpPr>
        <p:spPr>
          <a:xfrm>
            <a:off x="1704975" y="1657349"/>
            <a:ext cx="809624" cy="4124326"/>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th-TH"/>
          </a:p>
        </p:txBody>
      </p:sp>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12"/>
          <p:cNvSpPr>
            <a:spLocks noGrp="1"/>
          </p:cNvSpPr>
          <p:nvPr>
            <p:ph type="sldNum" sz="quarter" idx="10"/>
          </p:nvPr>
        </p:nvSpPr>
        <p:spPr bwMode="auto">
          <a:noFill/>
          <a:ln>
            <a:miter lim="800000"/>
            <a:headEnd/>
            <a:tailEnd/>
          </a:ln>
        </p:spPr>
        <p:txBody>
          <a:bodyPr/>
          <a:lstStyle/>
          <a:p>
            <a:r>
              <a:rPr lang="en-US"/>
              <a:t>2-</a:t>
            </a:r>
            <a:fld id="{7F352D2A-9EEF-4283-8133-CDC79994FFF5}" type="slidenum">
              <a:rPr lang="en-US"/>
              <a:pPr/>
              <a:t>2</a:t>
            </a:fld>
            <a:endParaRPr lang="en-US"/>
          </a:p>
        </p:txBody>
      </p:sp>
      <p:sp>
        <p:nvSpPr>
          <p:cNvPr id="8195" name="Text Placeholder 6"/>
          <p:cNvSpPr txBox="1">
            <a:spLocks/>
          </p:cNvSpPr>
          <p:nvPr/>
        </p:nvSpPr>
        <p:spPr bwMode="auto">
          <a:xfrm>
            <a:off x="914400" y="685800"/>
            <a:ext cx="7315200" cy="457200"/>
          </a:xfrm>
          <a:prstGeom prst="rect">
            <a:avLst/>
          </a:prstGeom>
          <a:noFill/>
          <a:ln w="9525">
            <a:noFill/>
            <a:miter lim="800000"/>
            <a:headEnd/>
            <a:tailEnd/>
          </a:ln>
        </p:spPr>
        <p:txBody>
          <a:bodyPr/>
          <a:lstStyle/>
          <a:p>
            <a:pPr marL="457200" indent="-457200" algn="ctr" eaLnBrk="0" hangingPunct="0">
              <a:lnSpc>
                <a:spcPct val="90000"/>
              </a:lnSpc>
              <a:spcAft>
                <a:spcPts val="1200"/>
              </a:spcAft>
              <a:buSzPct val="150000"/>
            </a:pPr>
            <a:r>
              <a:rPr lang="en-US" sz="2600"/>
              <a:t>Chapter 2: Financial Markets and Institutions</a:t>
            </a:r>
          </a:p>
        </p:txBody>
      </p:sp>
      <p:pic>
        <p:nvPicPr>
          <p:cNvPr id="8196" name="Picture 5"/>
          <p:cNvPicPr>
            <a:picLocks noChangeAspect="1" noChangeArrowheads="1"/>
          </p:cNvPicPr>
          <p:nvPr/>
        </p:nvPicPr>
        <p:blipFill>
          <a:blip r:embed="rId3" cstate="print"/>
          <a:srcRect t="65422"/>
          <a:stretch>
            <a:fillRect/>
          </a:stretch>
        </p:blipFill>
        <p:spPr bwMode="auto">
          <a:xfrm>
            <a:off x="622935" y="2266949"/>
            <a:ext cx="8400264" cy="3857625"/>
          </a:xfrm>
          <a:prstGeom prst="rect">
            <a:avLst/>
          </a:prstGeom>
          <a:noFill/>
          <a:ln w="9525">
            <a:noFill/>
            <a:miter lim="800000"/>
            <a:headEnd/>
            <a:tailEnd/>
          </a:ln>
          <a:effectLst/>
        </p:spPr>
      </p:pic>
      <p:sp>
        <p:nvSpPr>
          <p:cNvPr id="5" name="Rectangle 4"/>
          <p:cNvSpPr/>
          <p:nvPr/>
        </p:nvSpPr>
        <p:spPr>
          <a:xfrm>
            <a:off x="2057400" y="2000251"/>
            <a:ext cx="704850" cy="3438524"/>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th-TH"/>
          </a:p>
        </p:txBody>
      </p:sp>
    </p:spTree>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12"/>
          <p:cNvSpPr>
            <a:spLocks noGrp="1"/>
          </p:cNvSpPr>
          <p:nvPr>
            <p:ph type="sldNum" sz="quarter" idx="10"/>
          </p:nvPr>
        </p:nvSpPr>
        <p:spPr bwMode="auto">
          <a:noFill/>
          <a:ln>
            <a:miter lim="800000"/>
            <a:headEnd/>
            <a:tailEnd/>
          </a:ln>
        </p:spPr>
        <p:txBody>
          <a:bodyPr/>
          <a:lstStyle/>
          <a:p>
            <a:r>
              <a:rPr lang="en-US"/>
              <a:t>2-</a:t>
            </a:r>
            <a:fld id="{ED72FC85-FEFA-41C9-8BBD-852A658E33B6}" type="slidenum">
              <a:rPr lang="en-US"/>
              <a:pPr/>
              <a:t>3</a:t>
            </a:fld>
            <a:endParaRPr lang="en-US"/>
          </a:p>
        </p:txBody>
      </p:sp>
      <p:sp>
        <p:nvSpPr>
          <p:cNvPr id="9219" name="Text Placeholder 6"/>
          <p:cNvSpPr txBox="1">
            <a:spLocks/>
          </p:cNvSpPr>
          <p:nvPr/>
        </p:nvSpPr>
        <p:spPr bwMode="auto">
          <a:xfrm>
            <a:off x="914400" y="685800"/>
            <a:ext cx="7315200" cy="457200"/>
          </a:xfrm>
          <a:prstGeom prst="rect">
            <a:avLst/>
          </a:prstGeom>
          <a:noFill/>
          <a:ln w="9525">
            <a:noFill/>
            <a:miter lim="800000"/>
            <a:headEnd/>
            <a:tailEnd/>
          </a:ln>
        </p:spPr>
        <p:txBody>
          <a:bodyPr/>
          <a:lstStyle/>
          <a:p>
            <a:pPr marL="457200" indent="-457200" algn="ctr" eaLnBrk="0" hangingPunct="0">
              <a:lnSpc>
                <a:spcPct val="90000"/>
              </a:lnSpc>
              <a:spcAft>
                <a:spcPts val="1200"/>
              </a:spcAft>
              <a:buSzPct val="150000"/>
            </a:pPr>
            <a:r>
              <a:rPr lang="en-US" sz="2600"/>
              <a:t>Chapter 2: Financial Markets and Institutions</a:t>
            </a:r>
          </a:p>
        </p:txBody>
      </p:sp>
      <p:pic>
        <p:nvPicPr>
          <p:cNvPr id="9220" name="Picture 5"/>
          <p:cNvPicPr>
            <a:picLocks noChangeAspect="1" noChangeArrowheads="1"/>
          </p:cNvPicPr>
          <p:nvPr/>
        </p:nvPicPr>
        <p:blipFill>
          <a:blip r:embed="rId3" cstate="print"/>
          <a:srcRect/>
          <a:stretch>
            <a:fillRect/>
          </a:stretch>
        </p:blipFill>
        <p:spPr bwMode="auto">
          <a:xfrm>
            <a:off x="231774" y="1295400"/>
            <a:ext cx="8705097" cy="4785360"/>
          </a:xfrm>
          <a:prstGeom prst="rect">
            <a:avLst/>
          </a:prstGeom>
          <a:noFill/>
          <a:ln w="9525">
            <a:noFill/>
            <a:miter lim="800000"/>
            <a:headEnd/>
            <a:tailEnd/>
          </a:ln>
          <a:effectLst/>
        </p:spPr>
      </p:pic>
    </p:spTree>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Number Placeholder 12"/>
          <p:cNvSpPr>
            <a:spLocks noGrp="1"/>
          </p:cNvSpPr>
          <p:nvPr>
            <p:ph type="sldNum" sz="quarter" idx="10"/>
          </p:nvPr>
        </p:nvSpPr>
        <p:spPr bwMode="auto">
          <a:noFill/>
          <a:ln>
            <a:miter lim="800000"/>
            <a:headEnd/>
            <a:tailEnd/>
          </a:ln>
        </p:spPr>
        <p:txBody>
          <a:bodyPr/>
          <a:lstStyle/>
          <a:p>
            <a:r>
              <a:rPr lang="en-US"/>
              <a:t>2-</a:t>
            </a:r>
            <a:fld id="{45C4AD27-53A2-405E-9345-DD694A528798}" type="slidenum">
              <a:rPr lang="en-US"/>
              <a:pPr/>
              <a:t>4</a:t>
            </a:fld>
            <a:endParaRPr lang="en-US"/>
          </a:p>
        </p:txBody>
      </p:sp>
      <p:sp>
        <p:nvSpPr>
          <p:cNvPr id="10243" name="Text Placeholder 6"/>
          <p:cNvSpPr txBox="1">
            <a:spLocks/>
          </p:cNvSpPr>
          <p:nvPr/>
        </p:nvSpPr>
        <p:spPr bwMode="auto">
          <a:xfrm>
            <a:off x="914400" y="685800"/>
            <a:ext cx="7315200" cy="457200"/>
          </a:xfrm>
          <a:prstGeom prst="rect">
            <a:avLst/>
          </a:prstGeom>
          <a:noFill/>
          <a:ln w="9525">
            <a:noFill/>
            <a:miter lim="800000"/>
            <a:headEnd/>
            <a:tailEnd/>
          </a:ln>
        </p:spPr>
        <p:txBody>
          <a:bodyPr/>
          <a:lstStyle/>
          <a:p>
            <a:pPr marL="457200" indent="-457200" algn="ctr" eaLnBrk="0" hangingPunct="0">
              <a:lnSpc>
                <a:spcPct val="90000"/>
              </a:lnSpc>
              <a:spcAft>
                <a:spcPts val="1200"/>
              </a:spcAft>
              <a:buSzPct val="150000"/>
            </a:pPr>
            <a:r>
              <a:rPr lang="en-US" sz="2600"/>
              <a:t>Chapter 2: Financial Markets and Institutions</a:t>
            </a:r>
          </a:p>
        </p:txBody>
      </p:sp>
      <p:pic>
        <p:nvPicPr>
          <p:cNvPr id="10244" name="Picture 5"/>
          <p:cNvPicPr>
            <a:picLocks noChangeAspect="1" noChangeArrowheads="1"/>
          </p:cNvPicPr>
          <p:nvPr/>
        </p:nvPicPr>
        <p:blipFill>
          <a:blip r:embed="rId3" cstate="print"/>
          <a:srcRect/>
          <a:stretch>
            <a:fillRect/>
          </a:stretch>
        </p:blipFill>
        <p:spPr bwMode="auto">
          <a:xfrm>
            <a:off x="942975" y="1347788"/>
            <a:ext cx="7672558" cy="4443412"/>
          </a:xfrm>
          <a:prstGeom prst="rect">
            <a:avLst/>
          </a:prstGeom>
          <a:noFill/>
          <a:ln w="9525">
            <a:noFill/>
            <a:miter lim="800000"/>
            <a:headEnd/>
            <a:tailEnd/>
          </a:ln>
          <a:effectLst/>
        </p:spPr>
      </p:pic>
      <p:sp>
        <p:nvSpPr>
          <p:cNvPr id="5" name="Rectangle 4"/>
          <p:cNvSpPr/>
          <p:nvPr/>
        </p:nvSpPr>
        <p:spPr>
          <a:xfrm>
            <a:off x="1047749" y="3305175"/>
            <a:ext cx="5895975" cy="257175"/>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th-TH"/>
          </a:p>
        </p:txBody>
      </p:sp>
    </p:spTree>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4" name="Slide Number Placeholder 3"/>
          <p:cNvSpPr>
            <a:spLocks noGrp="1"/>
          </p:cNvSpPr>
          <p:nvPr>
            <p:ph type="sldNum" sz="quarter" idx="12"/>
          </p:nvPr>
        </p:nvSpPr>
        <p:spPr/>
        <p:txBody>
          <a:bodyPr/>
          <a:lstStyle/>
          <a:p>
            <a:fld id="{403DC12D-E02E-423D-90C0-BDE830239584}" type="slidenum">
              <a:rPr lang="th-TH" smtClean="0"/>
              <a:pPr/>
              <a:t>5</a:t>
            </a:fld>
            <a:endParaRPr lang="th-TH" dirty="0"/>
          </a:p>
        </p:txBody>
      </p:sp>
      <p:pic>
        <p:nvPicPr>
          <p:cNvPr id="79874" name="Picture 2"/>
          <p:cNvPicPr>
            <a:picLocks noGrp="1" noChangeAspect="1" noChangeArrowheads="1"/>
          </p:cNvPicPr>
          <p:nvPr>
            <p:ph idx="1"/>
          </p:nvPr>
        </p:nvPicPr>
        <p:blipFill>
          <a:blip r:embed="rId2" cstate="print"/>
          <a:srcRect l="12320" t="7661" r="39190" b="8282"/>
          <a:stretch>
            <a:fillRect/>
          </a:stretch>
        </p:blipFill>
        <p:spPr bwMode="auto">
          <a:xfrm>
            <a:off x="1447799" y="152400"/>
            <a:ext cx="6508849" cy="6343650"/>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Number Placeholder 12"/>
          <p:cNvSpPr>
            <a:spLocks noGrp="1"/>
          </p:cNvSpPr>
          <p:nvPr>
            <p:ph type="sldNum" sz="quarter" idx="10"/>
          </p:nvPr>
        </p:nvSpPr>
        <p:spPr bwMode="auto">
          <a:noFill/>
          <a:ln>
            <a:miter lim="800000"/>
            <a:headEnd/>
            <a:tailEnd/>
          </a:ln>
        </p:spPr>
        <p:txBody>
          <a:bodyPr/>
          <a:lstStyle/>
          <a:p>
            <a:r>
              <a:rPr lang="en-US"/>
              <a:t>2-</a:t>
            </a:r>
            <a:fld id="{BD430BDA-1CF3-4C55-8C6C-60653F7270D3}" type="slidenum">
              <a:rPr lang="en-US"/>
              <a:pPr/>
              <a:t>6</a:t>
            </a:fld>
            <a:endParaRPr lang="en-US"/>
          </a:p>
        </p:txBody>
      </p:sp>
      <p:sp>
        <p:nvSpPr>
          <p:cNvPr id="11267" name="Text Placeholder 6"/>
          <p:cNvSpPr txBox="1">
            <a:spLocks/>
          </p:cNvSpPr>
          <p:nvPr/>
        </p:nvSpPr>
        <p:spPr bwMode="auto">
          <a:xfrm>
            <a:off x="914400" y="685800"/>
            <a:ext cx="7315200" cy="457200"/>
          </a:xfrm>
          <a:prstGeom prst="rect">
            <a:avLst/>
          </a:prstGeom>
          <a:noFill/>
          <a:ln w="9525">
            <a:noFill/>
            <a:miter lim="800000"/>
            <a:headEnd/>
            <a:tailEnd/>
          </a:ln>
        </p:spPr>
        <p:txBody>
          <a:bodyPr/>
          <a:lstStyle/>
          <a:p>
            <a:pPr marL="457200" indent="-457200" algn="ctr" eaLnBrk="0" hangingPunct="0">
              <a:lnSpc>
                <a:spcPct val="90000"/>
              </a:lnSpc>
              <a:spcAft>
                <a:spcPts val="1200"/>
              </a:spcAft>
              <a:buSzPct val="150000"/>
            </a:pPr>
            <a:r>
              <a:rPr lang="en-US" sz="2600"/>
              <a:t>Chapter 2: Financial Markets and Institutions</a:t>
            </a:r>
          </a:p>
        </p:txBody>
      </p:sp>
      <p:pic>
        <p:nvPicPr>
          <p:cNvPr id="11268" name="Picture 5"/>
          <p:cNvPicPr>
            <a:picLocks noChangeAspect="1" noChangeArrowheads="1"/>
          </p:cNvPicPr>
          <p:nvPr/>
        </p:nvPicPr>
        <p:blipFill>
          <a:blip r:embed="rId3" cstate="print"/>
          <a:srcRect/>
          <a:stretch>
            <a:fillRect/>
          </a:stretch>
        </p:blipFill>
        <p:spPr bwMode="auto">
          <a:xfrm>
            <a:off x="1252538" y="793749"/>
            <a:ext cx="6729412" cy="5540511"/>
          </a:xfrm>
          <a:prstGeom prst="rect">
            <a:avLst/>
          </a:prstGeom>
          <a:noFill/>
          <a:ln w="9525">
            <a:noFill/>
            <a:miter lim="800000"/>
            <a:headEnd/>
            <a:tailEnd/>
          </a:ln>
          <a:effectLst/>
        </p:spPr>
      </p:pic>
      <p:sp>
        <p:nvSpPr>
          <p:cNvPr id="5" name="Rectangle 4"/>
          <p:cNvSpPr/>
          <p:nvPr/>
        </p:nvSpPr>
        <p:spPr>
          <a:xfrm>
            <a:off x="6467475" y="1200151"/>
            <a:ext cx="1419225" cy="3400424"/>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th-TH"/>
          </a:p>
        </p:txBody>
      </p:sp>
    </p:spTree>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12"/>
          <p:cNvSpPr>
            <a:spLocks noGrp="1"/>
          </p:cNvSpPr>
          <p:nvPr>
            <p:ph type="sldNum" sz="quarter" idx="10"/>
          </p:nvPr>
        </p:nvSpPr>
        <p:spPr bwMode="auto">
          <a:noFill/>
          <a:ln>
            <a:miter lim="800000"/>
            <a:headEnd/>
            <a:tailEnd/>
          </a:ln>
        </p:spPr>
        <p:txBody>
          <a:bodyPr/>
          <a:lstStyle/>
          <a:p>
            <a:r>
              <a:rPr lang="en-US"/>
              <a:t>2-</a:t>
            </a:r>
            <a:fld id="{FC4B5B53-2331-4588-A419-0136C4EE493F}" type="slidenum">
              <a:rPr lang="en-US"/>
              <a:pPr/>
              <a:t>7</a:t>
            </a:fld>
            <a:endParaRPr lang="en-US"/>
          </a:p>
        </p:txBody>
      </p:sp>
      <p:sp>
        <p:nvSpPr>
          <p:cNvPr id="12291" name="Text Placeholder 6"/>
          <p:cNvSpPr txBox="1">
            <a:spLocks/>
          </p:cNvSpPr>
          <p:nvPr/>
        </p:nvSpPr>
        <p:spPr bwMode="auto">
          <a:xfrm>
            <a:off x="914400" y="685800"/>
            <a:ext cx="7315200" cy="457200"/>
          </a:xfrm>
          <a:prstGeom prst="rect">
            <a:avLst/>
          </a:prstGeom>
          <a:noFill/>
          <a:ln w="9525">
            <a:noFill/>
            <a:miter lim="800000"/>
            <a:headEnd/>
            <a:tailEnd/>
          </a:ln>
        </p:spPr>
        <p:txBody>
          <a:bodyPr/>
          <a:lstStyle/>
          <a:p>
            <a:pPr marL="457200" indent="-457200" algn="ctr" eaLnBrk="0" hangingPunct="0">
              <a:lnSpc>
                <a:spcPct val="90000"/>
              </a:lnSpc>
              <a:spcAft>
                <a:spcPts val="1200"/>
              </a:spcAft>
              <a:buSzPct val="150000"/>
            </a:pPr>
            <a:r>
              <a:rPr lang="en-US" sz="2600"/>
              <a:t>Chapter 2: Financial Markets and Institutions</a:t>
            </a:r>
          </a:p>
        </p:txBody>
      </p:sp>
      <p:pic>
        <p:nvPicPr>
          <p:cNvPr id="12292" name="Picture 5"/>
          <p:cNvPicPr>
            <a:picLocks noChangeAspect="1" noChangeArrowheads="1"/>
          </p:cNvPicPr>
          <p:nvPr/>
        </p:nvPicPr>
        <p:blipFill>
          <a:blip r:embed="rId3" cstate="print"/>
          <a:srcRect/>
          <a:stretch>
            <a:fillRect/>
          </a:stretch>
        </p:blipFill>
        <p:spPr bwMode="auto">
          <a:xfrm>
            <a:off x="661988" y="1004888"/>
            <a:ext cx="8274177" cy="4052887"/>
          </a:xfrm>
          <a:prstGeom prst="rect">
            <a:avLst/>
          </a:prstGeom>
          <a:noFill/>
          <a:ln w="9525">
            <a:noFill/>
            <a:miter lim="800000"/>
            <a:headEnd/>
            <a:tailEnd/>
          </a:ln>
          <a:effectLst/>
        </p:spPr>
      </p:pic>
      <p:pic>
        <p:nvPicPr>
          <p:cNvPr id="12293" name="Picture 6"/>
          <p:cNvPicPr>
            <a:picLocks noChangeAspect="1" noChangeArrowheads="1"/>
          </p:cNvPicPr>
          <p:nvPr/>
        </p:nvPicPr>
        <p:blipFill>
          <a:blip r:embed="rId4" cstate="print"/>
          <a:srcRect/>
          <a:stretch>
            <a:fillRect/>
          </a:stretch>
        </p:blipFill>
        <p:spPr bwMode="auto">
          <a:xfrm>
            <a:off x="1062038" y="5197475"/>
            <a:ext cx="6772275" cy="428625"/>
          </a:xfrm>
          <a:prstGeom prst="rect">
            <a:avLst/>
          </a:prstGeom>
          <a:noFill/>
          <a:ln w="9525">
            <a:noFill/>
            <a:miter lim="800000"/>
            <a:headEnd/>
            <a:tailEnd/>
          </a:ln>
          <a:effectLst/>
        </p:spPr>
      </p:pic>
    </p:spTree>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4" name="Slide Number Placeholder 3"/>
          <p:cNvSpPr>
            <a:spLocks noGrp="1"/>
          </p:cNvSpPr>
          <p:nvPr>
            <p:ph type="sldNum" sz="quarter" idx="12"/>
          </p:nvPr>
        </p:nvSpPr>
        <p:spPr/>
        <p:txBody>
          <a:bodyPr/>
          <a:lstStyle/>
          <a:p>
            <a:fld id="{403DC12D-E02E-423D-90C0-BDE830239584}" type="slidenum">
              <a:rPr lang="th-TH" smtClean="0"/>
              <a:pPr/>
              <a:t>8</a:t>
            </a:fld>
            <a:endParaRPr lang="th-TH" dirty="0"/>
          </a:p>
        </p:txBody>
      </p:sp>
      <p:pic>
        <p:nvPicPr>
          <p:cNvPr id="77826" name="Picture 2"/>
          <p:cNvPicPr>
            <a:picLocks noGrp="1" noChangeAspect="1" noChangeArrowheads="1"/>
          </p:cNvPicPr>
          <p:nvPr>
            <p:ph idx="1"/>
          </p:nvPr>
        </p:nvPicPr>
        <p:blipFill>
          <a:blip r:embed="rId2" cstate="print"/>
          <a:srcRect/>
          <a:stretch>
            <a:fillRect/>
          </a:stretch>
        </p:blipFill>
        <p:spPr bwMode="auto">
          <a:xfrm>
            <a:off x="1692884" y="304801"/>
            <a:ext cx="6726661" cy="5800724"/>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4" name="Slide Number Placeholder 3"/>
          <p:cNvSpPr>
            <a:spLocks noGrp="1"/>
          </p:cNvSpPr>
          <p:nvPr>
            <p:ph type="sldNum" sz="quarter" idx="12"/>
          </p:nvPr>
        </p:nvSpPr>
        <p:spPr/>
        <p:txBody>
          <a:bodyPr/>
          <a:lstStyle/>
          <a:p>
            <a:fld id="{403DC12D-E02E-423D-90C0-BDE830239584}" type="slidenum">
              <a:rPr lang="th-TH" smtClean="0"/>
              <a:pPr/>
              <a:t>9</a:t>
            </a:fld>
            <a:endParaRPr lang="th-TH" dirty="0"/>
          </a:p>
        </p:txBody>
      </p:sp>
      <p:pic>
        <p:nvPicPr>
          <p:cNvPr id="78850" name="Picture 2"/>
          <p:cNvPicPr>
            <a:picLocks noGrp="1" noChangeAspect="1" noChangeArrowheads="1"/>
          </p:cNvPicPr>
          <p:nvPr>
            <p:ph idx="1"/>
          </p:nvPr>
        </p:nvPicPr>
        <p:blipFill>
          <a:blip r:embed="rId2" cstate="print"/>
          <a:srcRect/>
          <a:stretch>
            <a:fillRect/>
          </a:stretch>
        </p:blipFill>
        <p:spPr bwMode="auto">
          <a:xfrm>
            <a:off x="1990724" y="48986"/>
            <a:ext cx="5600701" cy="6809014"/>
          </a:xfrm>
          <a:prstGeom prst="rect">
            <a:avLst/>
          </a:prstGeom>
          <a:noFill/>
          <a:ln w="9525">
            <a:noFill/>
            <a:miter lim="800000"/>
            <a:headEnd/>
            <a:tailEnd/>
          </a:ln>
        </p:spPr>
      </p:pic>
    </p:spTree>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4" name="Slide Number Placeholder 3"/>
          <p:cNvSpPr>
            <a:spLocks noGrp="1"/>
          </p:cNvSpPr>
          <p:nvPr>
            <p:ph type="sldNum" sz="quarter" idx="12"/>
          </p:nvPr>
        </p:nvSpPr>
        <p:spPr/>
        <p:txBody>
          <a:bodyPr/>
          <a:lstStyle/>
          <a:p>
            <a:fld id="{403DC12D-E02E-423D-90C0-BDE830239584}" type="slidenum">
              <a:rPr lang="th-TH" smtClean="0"/>
              <a:pPr/>
              <a:t>10</a:t>
            </a:fld>
            <a:endParaRPr lang="th-TH" dirty="0"/>
          </a:p>
        </p:txBody>
      </p:sp>
      <p:pic>
        <p:nvPicPr>
          <p:cNvPr id="76803" name="Picture 3"/>
          <p:cNvPicPr>
            <a:picLocks noChangeAspect="1" noChangeArrowheads="1"/>
          </p:cNvPicPr>
          <p:nvPr/>
        </p:nvPicPr>
        <p:blipFill>
          <a:blip r:embed="rId2" cstate="print"/>
          <a:srcRect l="9787" t="18124" r="38693" b="27883"/>
          <a:stretch>
            <a:fillRect/>
          </a:stretch>
        </p:blipFill>
        <p:spPr bwMode="auto">
          <a:xfrm>
            <a:off x="1028700" y="257175"/>
            <a:ext cx="6886575" cy="4057650"/>
          </a:xfrm>
          <a:prstGeom prst="rect">
            <a:avLst/>
          </a:prstGeom>
          <a:noFill/>
          <a:ln w="9525">
            <a:noFill/>
            <a:miter lim="800000"/>
            <a:headEnd/>
            <a:tailEnd/>
          </a:ln>
        </p:spPr>
      </p:pic>
      <p:pic>
        <p:nvPicPr>
          <p:cNvPr id="76804" name="Picture 4"/>
          <p:cNvPicPr>
            <a:picLocks noGrp="1" noChangeAspect="1" noChangeArrowheads="1"/>
          </p:cNvPicPr>
          <p:nvPr>
            <p:ph idx="1"/>
          </p:nvPr>
        </p:nvPicPr>
        <p:blipFill>
          <a:blip r:embed="rId3" cstate="print"/>
          <a:srcRect/>
          <a:stretch>
            <a:fillRect/>
          </a:stretch>
        </p:blipFill>
        <p:spPr bwMode="auto">
          <a:xfrm>
            <a:off x="1016000" y="4409281"/>
            <a:ext cx="6813550" cy="1753255"/>
          </a:xfrm>
          <a:prstGeom prst="rect">
            <a:avLst/>
          </a:prstGeom>
          <a:noFill/>
          <a:ln w="9525">
            <a:noFill/>
            <a:miter lim="800000"/>
            <a:headEnd/>
            <a:tailEnd/>
          </a:ln>
        </p:spPr>
      </p:pic>
    </p:spTree>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ctrTitle"/>
          </p:nvPr>
        </p:nvSpPr>
        <p:spPr>
          <a:xfrm>
            <a:off x="1284194" y="1656556"/>
            <a:ext cx="6575612" cy="1470025"/>
          </a:xfrm>
        </p:spPr>
        <p:txBody>
          <a:bodyPr/>
          <a:lstStyle/>
          <a:p>
            <a:pPr algn="ctr" eaLnBrk="1" hangingPunct="1">
              <a:defRPr/>
            </a:pPr>
            <a:r>
              <a:rPr lang="en-US" dirty="0" smtClean="0">
                <a:solidFill>
                  <a:schemeClr val="tx1"/>
                </a:solidFill>
              </a:rPr>
              <a:t>Financial Statements, Cash Flow, and Taxes</a:t>
            </a:r>
          </a:p>
        </p:txBody>
      </p:sp>
      <p:sp>
        <p:nvSpPr>
          <p:cNvPr id="6147" name="Content Placeholder 3"/>
          <p:cNvSpPr>
            <a:spLocks noGrp="1"/>
          </p:cNvSpPr>
          <p:nvPr>
            <p:ph idx="1"/>
          </p:nvPr>
        </p:nvSpPr>
        <p:spPr>
          <a:xfrm>
            <a:off x="1284194" y="3126581"/>
            <a:ext cx="7315200" cy="2739628"/>
          </a:xfrm>
        </p:spPr>
        <p:txBody>
          <a:bodyPr>
            <a:noAutofit/>
          </a:bodyPr>
          <a:lstStyle/>
          <a:p>
            <a:pPr marL="457200" indent="-457200" algn="l" eaLnBrk="1" hangingPunct="1">
              <a:lnSpc>
                <a:spcPct val="100000"/>
              </a:lnSpc>
              <a:spcAft>
                <a:spcPct val="0"/>
              </a:spcAft>
              <a:buFont typeface="Arial" panose="020B0604020202020204" pitchFamily="34" charset="0"/>
              <a:buChar char="•"/>
            </a:pPr>
            <a:r>
              <a:rPr lang="en-US" altLang="th-TH" sz="2000" dirty="0" smtClean="0"/>
              <a:t>Key Financial Statements</a:t>
            </a:r>
          </a:p>
          <a:p>
            <a:pPr marL="457200" indent="-457200" algn="l" eaLnBrk="1" hangingPunct="1">
              <a:lnSpc>
                <a:spcPct val="100000"/>
              </a:lnSpc>
              <a:spcAft>
                <a:spcPct val="0"/>
              </a:spcAft>
              <a:buFont typeface="Arial" panose="020B0604020202020204" pitchFamily="34" charset="0"/>
              <a:buChar char="•"/>
            </a:pPr>
            <a:r>
              <a:rPr lang="en-US" altLang="th-TH" sz="2000" dirty="0" smtClean="0"/>
              <a:t>Balance Sheet</a:t>
            </a:r>
          </a:p>
          <a:p>
            <a:pPr marL="457200" indent="-457200" algn="l" eaLnBrk="1" hangingPunct="1">
              <a:lnSpc>
                <a:spcPct val="100000"/>
              </a:lnSpc>
              <a:spcAft>
                <a:spcPct val="0"/>
              </a:spcAft>
              <a:buFont typeface="Arial" panose="020B0604020202020204" pitchFamily="34" charset="0"/>
              <a:buChar char="•"/>
            </a:pPr>
            <a:r>
              <a:rPr lang="en-US" altLang="th-TH" sz="2000" dirty="0" smtClean="0"/>
              <a:t>Income Statement</a:t>
            </a:r>
          </a:p>
          <a:p>
            <a:pPr marL="457200" indent="-457200" algn="l" eaLnBrk="1" hangingPunct="1">
              <a:lnSpc>
                <a:spcPct val="100000"/>
              </a:lnSpc>
              <a:spcAft>
                <a:spcPct val="0"/>
              </a:spcAft>
              <a:buFont typeface="Arial" panose="020B0604020202020204" pitchFamily="34" charset="0"/>
              <a:buChar char="•"/>
            </a:pPr>
            <a:r>
              <a:rPr lang="en-US" altLang="th-TH" sz="2000" dirty="0" smtClean="0"/>
              <a:t>Statement of Cash Flows</a:t>
            </a:r>
          </a:p>
          <a:p>
            <a:pPr marL="457200" indent="-457200" algn="l" eaLnBrk="1" hangingPunct="1">
              <a:lnSpc>
                <a:spcPct val="100000"/>
              </a:lnSpc>
              <a:spcAft>
                <a:spcPct val="0"/>
              </a:spcAft>
              <a:buFont typeface="Arial" panose="020B0604020202020204" pitchFamily="34" charset="0"/>
              <a:buChar char="•"/>
            </a:pPr>
            <a:r>
              <a:rPr lang="en-US" altLang="th-TH" sz="2000" dirty="0" smtClean="0"/>
              <a:t>Statement of Stockholders’ Equity</a:t>
            </a:r>
          </a:p>
          <a:p>
            <a:pPr marL="457200" indent="-457200" algn="l" eaLnBrk="1" hangingPunct="1">
              <a:lnSpc>
                <a:spcPct val="100000"/>
              </a:lnSpc>
              <a:spcAft>
                <a:spcPct val="0"/>
              </a:spcAft>
              <a:buFont typeface="Arial" panose="020B0604020202020204" pitchFamily="34" charset="0"/>
              <a:buChar char="•"/>
            </a:pPr>
            <a:r>
              <a:rPr lang="en-US" altLang="th-TH" sz="2000" dirty="0" smtClean="0"/>
              <a:t>Free Cash Flow</a:t>
            </a:r>
          </a:p>
          <a:p>
            <a:pPr marL="457200" indent="-457200" algn="l" eaLnBrk="1" hangingPunct="1">
              <a:lnSpc>
                <a:spcPct val="100000"/>
              </a:lnSpc>
              <a:spcAft>
                <a:spcPct val="0"/>
              </a:spcAft>
              <a:buFont typeface="Arial" panose="020B0604020202020204" pitchFamily="34" charset="0"/>
              <a:buChar char="•"/>
            </a:pPr>
            <a:r>
              <a:rPr lang="en-US" altLang="th-TH" sz="2000" dirty="0" smtClean="0"/>
              <a:t>Federal Tax System</a:t>
            </a:r>
          </a:p>
          <a:p>
            <a:pPr marL="457200" indent="-457200" algn="l">
              <a:lnSpc>
                <a:spcPct val="100000"/>
              </a:lnSpc>
              <a:spcAft>
                <a:spcPct val="0"/>
              </a:spcAft>
              <a:buFont typeface="Arial" panose="020B0604020202020204" pitchFamily="34" charset="0"/>
              <a:buChar char="•"/>
            </a:pPr>
            <a:endParaRPr lang="en-US" altLang="th-TH" sz="2400" dirty="0" smtClean="0"/>
          </a:p>
        </p:txBody>
      </p:sp>
      <p:sp>
        <p:nvSpPr>
          <p:cNvPr id="5" name="Text Placeholder 4"/>
          <p:cNvSpPr>
            <a:spLocks noGrp="1"/>
          </p:cNvSpPr>
          <p:nvPr>
            <p:ph type="body" sz="quarter" idx="11"/>
          </p:nvPr>
        </p:nvSpPr>
        <p:spPr>
          <a:xfrm>
            <a:off x="914400" y="685799"/>
            <a:ext cx="7315200" cy="681037"/>
          </a:xfrm>
        </p:spPr>
        <p:txBody>
          <a:bodyPr>
            <a:noAutofit/>
          </a:bodyPr>
          <a:lstStyle/>
          <a:p>
            <a:pPr marL="0" indent="0">
              <a:buFont typeface="Wingdings" pitchFamily="2" charset="2"/>
              <a:buNone/>
              <a:defRPr/>
            </a:pPr>
            <a:r>
              <a:rPr lang="en-US" sz="4000" dirty="0" smtClean="0"/>
              <a:t>Chapter 3</a:t>
            </a:r>
            <a:endParaRPr lang="en-US" sz="4000" dirty="0"/>
          </a:p>
        </p:txBody>
      </p:sp>
      <p:sp>
        <p:nvSpPr>
          <p:cNvPr id="2" name="Slide Number Placeholder 1"/>
          <p:cNvSpPr>
            <a:spLocks noGrp="1"/>
          </p:cNvSpPr>
          <p:nvPr>
            <p:ph type="sldNum" sz="quarter" idx="12"/>
          </p:nvPr>
        </p:nvSpPr>
        <p:spPr/>
        <p:txBody>
          <a:bodyPr/>
          <a:lstStyle/>
          <a:p>
            <a:pPr>
              <a:defRPr/>
            </a:pPr>
            <a:fld id="{3008D2E9-F9D2-425A-996C-0C8037CC962B}" type="slidenum">
              <a:rPr lang="en-US" altLang="th-TH" smtClean="0"/>
              <a:pPr>
                <a:defRPr/>
              </a:pPr>
              <a:t>11</a:t>
            </a:fld>
            <a:endParaRPr lang="en-US" altLang="th-TH" dirty="0"/>
          </a:p>
        </p:txBody>
      </p:sp>
    </p:spTree>
    <p:extLst>
      <p:ext uri="{BB962C8B-B14F-4D97-AF65-F5344CB8AC3E}">
        <p14:creationId xmlns:p14="http://schemas.microsoft.com/office/powerpoint/2010/main" val="2409527759"/>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en-US" altLang="th-TH" smtClean="0"/>
              <a:t>Objectives</a:t>
            </a:r>
            <a:endParaRPr lang="th-TH" altLang="th-TH" smtClean="0"/>
          </a:p>
        </p:txBody>
      </p:sp>
      <p:sp>
        <p:nvSpPr>
          <p:cNvPr id="8195" name="Content Placeholder 2"/>
          <p:cNvSpPr>
            <a:spLocks noGrp="1"/>
          </p:cNvSpPr>
          <p:nvPr>
            <p:ph sz="quarter" idx="1"/>
          </p:nvPr>
        </p:nvSpPr>
        <p:spPr>
          <a:xfrm>
            <a:off x="763587" y="1690689"/>
            <a:ext cx="7616825" cy="4495800"/>
          </a:xfrm>
        </p:spPr>
        <p:txBody>
          <a:bodyPr/>
          <a:lstStyle/>
          <a:p>
            <a:pPr>
              <a:spcBef>
                <a:spcPct val="0"/>
              </a:spcBef>
            </a:pPr>
            <a:r>
              <a:rPr lang="en-US" altLang="th-TH" smtClean="0"/>
              <a:t>List each of the key financial statements and identify the kinds of information they provide to corporate managers and investors. </a:t>
            </a:r>
          </a:p>
          <a:p>
            <a:pPr>
              <a:spcBef>
                <a:spcPct val="0"/>
              </a:spcBef>
            </a:pPr>
            <a:r>
              <a:rPr lang="en-US" altLang="th-TH" dirty="0" smtClean="0"/>
              <a:t>Estimate a firm’s free cash flow and explain why free cash flow has such an important effect on firm value. </a:t>
            </a:r>
          </a:p>
          <a:p>
            <a:pPr>
              <a:spcBef>
                <a:spcPct val="0"/>
              </a:spcBef>
            </a:pPr>
            <a:r>
              <a:rPr lang="en-US" altLang="th-TH" dirty="0" smtClean="0"/>
              <a:t>Discuss the major features of the federal income tax system. </a:t>
            </a:r>
            <a:endParaRPr lang="th-TH" altLang="th-TH" dirty="0" smtClean="0"/>
          </a:p>
        </p:txBody>
      </p:sp>
      <p:sp>
        <p:nvSpPr>
          <p:cNvPr id="2" name="Slide Number Placeholder 1"/>
          <p:cNvSpPr>
            <a:spLocks noGrp="1"/>
          </p:cNvSpPr>
          <p:nvPr>
            <p:ph type="sldNum" sz="quarter" idx="12"/>
          </p:nvPr>
        </p:nvSpPr>
        <p:spPr/>
        <p:txBody>
          <a:bodyPr/>
          <a:lstStyle/>
          <a:p>
            <a:fld id="{403DC12D-E02E-423D-90C0-BDE830239584}" type="slidenum">
              <a:rPr lang="th-TH" smtClean="0"/>
              <a:pPr/>
              <a:t>12</a:t>
            </a:fld>
            <a:endParaRPr lang="th-TH" dirty="0"/>
          </a:p>
        </p:txBody>
      </p:sp>
    </p:spTree>
    <p:extLst>
      <p:ext uri="{BB962C8B-B14F-4D97-AF65-F5344CB8AC3E}">
        <p14:creationId xmlns:p14="http://schemas.microsoft.com/office/powerpoint/2010/main" val="568614477"/>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US" altLang="th-TH" smtClean="0"/>
              <a:t>The Annual Report</a:t>
            </a:r>
          </a:p>
        </p:txBody>
      </p:sp>
      <p:sp>
        <p:nvSpPr>
          <p:cNvPr id="9219" name="Rectangle 3"/>
          <p:cNvSpPr>
            <a:spLocks noGrp="1" noChangeArrowheads="1"/>
          </p:cNvSpPr>
          <p:nvPr>
            <p:ph sz="quarter" idx="1"/>
          </p:nvPr>
        </p:nvSpPr>
        <p:spPr>
          <a:xfrm>
            <a:off x="763587" y="1586753"/>
            <a:ext cx="7616825" cy="4495800"/>
          </a:xfrm>
        </p:spPr>
        <p:txBody>
          <a:bodyPr/>
          <a:lstStyle/>
          <a:p>
            <a:pPr eaLnBrk="1" hangingPunct="1">
              <a:lnSpc>
                <a:spcPct val="85000"/>
              </a:lnSpc>
              <a:spcBef>
                <a:spcPct val="0"/>
              </a:spcBef>
              <a:spcAft>
                <a:spcPts val="600"/>
              </a:spcAft>
            </a:pPr>
            <a:r>
              <a:rPr lang="en-US" altLang="th-TH" dirty="0" smtClean="0"/>
              <a:t>Balance sheet – provides a snapshot of a firm’s financial position at one point in time.</a:t>
            </a:r>
          </a:p>
          <a:p>
            <a:pPr eaLnBrk="1" hangingPunct="1">
              <a:lnSpc>
                <a:spcPct val="85000"/>
              </a:lnSpc>
              <a:spcBef>
                <a:spcPct val="0"/>
              </a:spcBef>
              <a:spcAft>
                <a:spcPts val="600"/>
              </a:spcAft>
            </a:pPr>
            <a:r>
              <a:rPr lang="en-US" altLang="th-TH" dirty="0" smtClean="0"/>
              <a:t>Income statement – summarizes a firm’s revenues and expenses over a given period of time.</a:t>
            </a:r>
          </a:p>
          <a:p>
            <a:pPr eaLnBrk="1" hangingPunct="1">
              <a:lnSpc>
                <a:spcPct val="85000"/>
              </a:lnSpc>
              <a:spcBef>
                <a:spcPct val="0"/>
              </a:spcBef>
              <a:spcAft>
                <a:spcPts val="600"/>
              </a:spcAft>
            </a:pPr>
            <a:r>
              <a:rPr lang="en-US" altLang="th-TH" dirty="0" smtClean="0"/>
              <a:t>Statement of cash flows – reports the impact of a firm’s activities on cash flows over a given period of time.</a:t>
            </a:r>
          </a:p>
          <a:p>
            <a:pPr eaLnBrk="1" hangingPunct="1">
              <a:lnSpc>
                <a:spcPct val="85000"/>
              </a:lnSpc>
              <a:spcBef>
                <a:spcPct val="0"/>
              </a:spcBef>
              <a:spcAft>
                <a:spcPts val="600"/>
              </a:spcAft>
            </a:pPr>
            <a:r>
              <a:rPr lang="en-US" altLang="th-TH" dirty="0" smtClean="0"/>
              <a:t>Statement of stockholders’ equity – shows how much of the firm’s earnings were retained, rather than paid out as dividends.</a:t>
            </a:r>
          </a:p>
        </p:txBody>
      </p:sp>
      <p:sp>
        <p:nvSpPr>
          <p:cNvPr id="2" name="Slide Number Placeholder 1"/>
          <p:cNvSpPr>
            <a:spLocks noGrp="1"/>
          </p:cNvSpPr>
          <p:nvPr>
            <p:ph type="sldNum" sz="quarter" idx="12"/>
          </p:nvPr>
        </p:nvSpPr>
        <p:spPr/>
        <p:txBody>
          <a:bodyPr/>
          <a:lstStyle/>
          <a:p>
            <a:fld id="{403DC12D-E02E-423D-90C0-BDE830239584}" type="slidenum">
              <a:rPr lang="th-TH" smtClean="0"/>
              <a:pPr/>
              <a:t>13</a:t>
            </a:fld>
            <a:endParaRPr lang="th-TH" dirty="0"/>
          </a:p>
        </p:txBody>
      </p:sp>
    </p:spTree>
    <p:extLst>
      <p:ext uri="{BB962C8B-B14F-4D97-AF65-F5344CB8AC3E}">
        <p14:creationId xmlns:p14="http://schemas.microsoft.com/office/powerpoint/2010/main" val="1283133224"/>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A Glimpse into the health of companies</a:t>
            </a:r>
            <a:endParaRPr lang="th-TH"/>
          </a:p>
        </p:txBody>
      </p:sp>
      <p:sp>
        <p:nvSpPr>
          <p:cNvPr id="3" name="Content Placeholder 2"/>
          <p:cNvSpPr>
            <a:spLocks noGrp="1"/>
          </p:cNvSpPr>
          <p:nvPr>
            <p:ph idx="1"/>
          </p:nvPr>
        </p:nvSpPr>
        <p:spPr/>
        <p:txBody>
          <a:bodyPr/>
          <a:lstStyle/>
          <a:p>
            <a:r>
              <a:rPr lang="en-US" smtClean="0"/>
              <a:t>Every publicly listed company must provide annual reports to the public</a:t>
            </a:r>
          </a:p>
          <a:p>
            <a:pPr lvl="1"/>
            <a:r>
              <a:rPr lang="en-US" smtClean="0"/>
              <a:t>Used to send it by post</a:t>
            </a:r>
          </a:p>
          <a:p>
            <a:pPr lvl="1"/>
            <a:r>
              <a:rPr lang="en-US" smtClean="0"/>
              <a:t>Now available online at the company website under investor relations</a:t>
            </a:r>
          </a:p>
          <a:p>
            <a:pPr lvl="1"/>
            <a:r>
              <a:rPr lang="en-US" smtClean="0">
                <a:hlinkClick r:id="rId2"/>
              </a:rPr>
              <a:t>disney investor relations</a:t>
            </a:r>
            <a:endParaRPr lang="en-US" smtClean="0"/>
          </a:p>
          <a:p>
            <a:pPr lvl="1"/>
            <a:endParaRPr lang="en-US" smtClean="0"/>
          </a:p>
          <a:p>
            <a:pPr lvl="1"/>
            <a:r>
              <a:rPr lang="en-US" smtClean="0"/>
              <a:t>Every 3 months, listed companies must also produce quarterly reports to provide financial data to the public.</a:t>
            </a:r>
            <a:endParaRPr lang="th-TH"/>
          </a:p>
        </p:txBody>
      </p:sp>
      <p:sp>
        <p:nvSpPr>
          <p:cNvPr id="4" name="Slide Number Placeholder 3"/>
          <p:cNvSpPr>
            <a:spLocks noGrp="1"/>
          </p:cNvSpPr>
          <p:nvPr>
            <p:ph type="sldNum" sz="quarter" idx="12"/>
          </p:nvPr>
        </p:nvSpPr>
        <p:spPr/>
        <p:txBody>
          <a:bodyPr/>
          <a:lstStyle/>
          <a:p>
            <a:fld id="{403DC12D-E02E-423D-90C0-BDE830239584}" type="slidenum">
              <a:rPr lang="th-TH" smtClean="0"/>
              <a:pPr/>
              <a:t>14</a:t>
            </a:fld>
            <a:endParaRPr lang="th-TH" dirty="0"/>
          </a:p>
        </p:txBody>
      </p:sp>
    </p:spTree>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What is a balance sheet (simplified)</a:t>
            </a:r>
            <a:endParaRPr lang="th-TH"/>
          </a:p>
        </p:txBody>
      </p:sp>
      <p:sp>
        <p:nvSpPr>
          <p:cNvPr id="3" name="Content Placeholder 2"/>
          <p:cNvSpPr>
            <a:spLocks noGrp="1"/>
          </p:cNvSpPr>
          <p:nvPr>
            <p:ph idx="1"/>
          </p:nvPr>
        </p:nvSpPr>
        <p:spPr/>
        <p:txBody>
          <a:bodyPr/>
          <a:lstStyle/>
          <a:p>
            <a:r>
              <a:rPr lang="en-US" smtClean="0">
                <a:hlinkClick r:id="rId2"/>
              </a:rPr>
              <a:t>balance sheet</a:t>
            </a:r>
            <a:endParaRPr lang="th-TH"/>
          </a:p>
        </p:txBody>
      </p:sp>
      <p:sp>
        <p:nvSpPr>
          <p:cNvPr id="4" name="Slide Number Placeholder 3"/>
          <p:cNvSpPr>
            <a:spLocks noGrp="1"/>
          </p:cNvSpPr>
          <p:nvPr>
            <p:ph type="sldNum" sz="quarter" idx="12"/>
          </p:nvPr>
        </p:nvSpPr>
        <p:spPr/>
        <p:txBody>
          <a:bodyPr/>
          <a:lstStyle/>
          <a:p>
            <a:fld id="{403DC12D-E02E-423D-90C0-BDE830239584}" type="slidenum">
              <a:rPr lang="th-TH" smtClean="0"/>
              <a:pPr/>
              <a:t>15</a:t>
            </a:fld>
            <a:endParaRPr lang="th-TH"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46411" y="181630"/>
            <a:ext cx="6412088" cy="63572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403DC12D-E02E-423D-90C0-BDE830239584}" type="slidenum">
              <a:rPr lang="th-TH" smtClean="0"/>
              <a:pPr/>
              <a:t>16</a:t>
            </a:fld>
            <a:endParaRPr lang="th-TH" dirty="0"/>
          </a:p>
        </p:txBody>
      </p:sp>
      <p:sp>
        <p:nvSpPr>
          <p:cNvPr id="4" name="TextBox 3"/>
          <p:cNvSpPr txBox="1"/>
          <p:nvPr/>
        </p:nvSpPr>
        <p:spPr>
          <a:xfrm>
            <a:off x="533400" y="742949"/>
            <a:ext cx="2238375" cy="523220"/>
          </a:xfrm>
          <a:prstGeom prst="rect">
            <a:avLst/>
          </a:prstGeom>
          <a:noFill/>
        </p:spPr>
        <p:txBody>
          <a:bodyPr wrap="square" rtlCol="0">
            <a:spAutoFit/>
          </a:bodyPr>
          <a:lstStyle/>
          <a:p>
            <a:r>
              <a:rPr lang="en-US" smtClean="0"/>
              <a:t>SNAPSHOT</a:t>
            </a:r>
            <a:endParaRPr lang="th-TH"/>
          </a:p>
        </p:txBody>
      </p:sp>
      <p:pic>
        <p:nvPicPr>
          <p:cNvPr id="37889" name="Picture 1" descr="C:\Users\burina\Desktop\images.jpg"/>
          <p:cNvPicPr>
            <a:picLocks noChangeAspect="1" noChangeArrowheads="1"/>
          </p:cNvPicPr>
          <p:nvPr/>
        </p:nvPicPr>
        <p:blipFill>
          <a:blip r:embed="rId4" cstate="print"/>
          <a:srcRect/>
          <a:stretch>
            <a:fillRect/>
          </a:stretch>
        </p:blipFill>
        <p:spPr bwMode="auto">
          <a:xfrm>
            <a:off x="179493" y="1333500"/>
            <a:ext cx="1715981" cy="1357313"/>
          </a:xfrm>
          <a:prstGeom prst="rect">
            <a:avLst/>
          </a:prstGeom>
          <a:noFill/>
        </p:spPr>
      </p:pic>
    </p:spTree>
    <p:extLst>
      <p:ext uri="{BB962C8B-B14F-4D97-AF65-F5344CB8AC3E}">
        <p14:creationId xmlns:p14="http://schemas.microsoft.com/office/powerpoint/2010/main" val="2262674800"/>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Balance Sheet For Allied Food Products</a:t>
            </a:r>
            <a:endParaRPr lang="en-US"/>
          </a:p>
        </p:txBody>
      </p:sp>
      <p:sp>
        <p:nvSpPr>
          <p:cNvPr id="3" name="Content Placeholder 2"/>
          <p:cNvSpPr>
            <a:spLocks noGrp="1"/>
          </p:cNvSpPr>
          <p:nvPr>
            <p:ph idx="1"/>
          </p:nvPr>
        </p:nvSpPr>
        <p:spPr/>
        <p:txBody>
          <a:bodyPr/>
          <a:lstStyle/>
          <a:p>
            <a:r>
              <a:rPr lang="en-US" smtClean="0"/>
              <a:t>It tells you net worth of this company</a:t>
            </a:r>
          </a:p>
          <a:p>
            <a:endParaRPr lang="en-US" smtClean="0"/>
          </a:p>
          <a:p>
            <a:r>
              <a:rPr lang="en-US" smtClean="0"/>
              <a:t>It also tells you the financial strength</a:t>
            </a:r>
          </a:p>
          <a:p>
            <a:endParaRPr lang="en-US" smtClean="0"/>
          </a:p>
          <a:p>
            <a:r>
              <a:rPr lang="en-US" smtClean="0"/>
              <a:t>A single year’s balance sheet is insufficient to reveal how well the company is run</a:t>
            </a:r>
          </a:p>
          <a:p>
            <a:pPr lvl="1"/>
            <a:r>
              <a:rPr lang="en-US" smtClean="0"/>
              <a:t>How assets are financed ( funded)</a:t>
            </a:r>
          </a:p>
          <a:p>
            <a:pPr lvl="1"/>
            <a:r>
              <a:rPr lang="en-US" smtClean="0"/>
              <a:t>Equity is increasing or decreasing</a:t>
            </a:r>
          </a:p>
          <a:p>
            <a:endParaRPr lang="en-US" smtClean="0"/>
          </a:p>
          <a:p>
            <a:endParaRPr lang="en-US"/>
          </a:p>
        </p:txBody>
      </p:sp>
      <p:sp>
        <p:nvSpPr>
          <p:cNvPr id="4" name="Slide Number Placeholder 3"/>
          <p:cNvSpPr>
            <a:spLocks noGrp="1"/>
          </p:cNvSpPr>
          <p:nvPr>
            <p:ph type="sldNum" sz="quarter" idx="12"/>
          </p:nvPr>
        </p:nvSpPr>
        <p:spPr/>
        <p:txBody>
          <a:bodyPr/>
          <a:lstStyle/>
          <a:p>
            <a:fld id="{403DC12D-E02E-423D-90C0-BDE830239584}" type="slidenum">
              <a:rPr lang="th-TH" smtClean="0"/>
              <a:pPr/>
              <a:t>17</a:t>
            </a:fld>
            <a:endParaRPr lang="th-TH" dirty="0"/>
          </a:p>
        </p:txBody>
      </p:sp>
    </p:spTree>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03DC12D-E02E-423D-90C0-BDE830239584}" type="slidenum">
              <a:rPr lang="th-TH" smtClean="0"/>
              <a:pPr/>
              <a:t>18</a:t>
            </a:fld>
            <a:endParaRPr lang="th-TH" dirty="0"/>
          </a:p>
        </p:txBody>
      </p:sp>
      <p:pic>
        <p:nvPicPr>
          <p:cNvPr id="5" name="Picture 4"/>
          <p:cNvPicPr/>
          <p:nvPr/>
        </p:nvPicPr>
        <p:blipFill>
          <a:blip r:embed="rId2" cstate="print">
            <a:extLst>
              <a:ext uri="{28A0092B-C50C-407E-A947-70E740481C1C}">
                <a14:useLocalDpi xmlns:a14="http://schemas.microsoft.com/office/drawing/2010/main" val="0"/>
              </a:ext>
            </a:extLst>
          </a:blip>
          <a:srcRect b="32322"/>
          <a:stretch>
            <a:fillRect/>
          </a:stretch>
        </p:blipFill>
        <p:spPr bwMode="auto">
          <a:xfrm>
            <a:off x="914400" y="130175"/>
            <a:ext cx="7753349" cy="6432550"/>
          </a:xfrm>
          <a:prstGeom prst="rect">
            <a:avLst/>
          </a:prstGeom>
          <a:noFill/>
        </p:spPr>
      </p:pic>
      <p:sp>
        <p:nvSpPr>
          <p:cNvPr id="6" name="Rectangle 5"/>
          <p:cNvSpPr/>
          <p:nvPr/>
        </p:nvSpPr>
        <p:spPr>
          <a:xfrm>
            <a:off x="1152526" y="1133475"/>
            <a:ext cx="5676900" cy="2324100"/>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th-TH"/>
          </a:p>
        </p:txBody>
      </p:sp>
    </p:spTree>
    <p:extLst>
      <p:ext uri="{BB962C8B-B14F-4D97-AF65-F5344CB8AC3E}">
        <p14:creationId xmlns:p14="http://schemas.microsoft.com/office/powerpoint/2010/main" val="1042716803"/>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03DC12D-E02E-423D-90C0-BDE830239584}" type="slidenum">
              <a:rPr lang="th-TH" smtClean="0"/>
              <a:pPr/>
              <a:t>19</a:t>
            </a:fld>
            <a:endParaRPr lang="th-TH" dirty="0"/>
          </a:p>
        </p:txBody>
      </p:sp>
      <p:pic>
        <p:nvPicPr>
          <p:cNvPr id="5" name="Picture 4"/>
          <p:cNvPicPr/>
          <p:nvPr/>
        </p:nvPicPr>
        <p:blipFill>
          <a:blip r:embed="rId2" cstate="print">
            <a:extLst>
              <a:ext uri="{28A0092B-C50C-407E-A947-70E740481C1C}">
                <a14:useLocalDpi xmlns:a14="http://schemas.microsoft.com/office/drawing/2010/main" val="0"/>
              </a:ext>
            </a:extLst>
          </a:blip>
          <a:srcRect b="32322"/>
          <a:stretch>
            <a:fillRect/>
          </a:stretch>
        </p:blipFill>
        <p:spPr bwMode="auto">
          <a:xfrm>
            <a:off x="752475" y="263525"/>
            <a:ext cx="7753349" cy="6432550"/>
          </a:xfrm>
          <a:prstGeom prst="rect">
            <a:avLst/>
          </a:prstGeom>
          <a:noFill/>
        </p:spPr>
      </p:pic>
      <p:sp>
        <p:nvSpPr>
          <p:cNvPr id="6" name="Rectangle 5"/>
          <p:cNvSpPr/>
          <p:nvPr/>
        </p:nvSpPr>
        <p:spPr>
          <a:xfrm>
            <a:off x="971551" y="3571876"/>
            <a:ext cx="5333999" cy="1885949"/>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th-TH"/>
          </a:p>
        </p:txBody>
      </p:sp>
    </p:spTree>
    <p:extLst>
      <p:ext uri="{BB962C8B-B14F-4D97-AF65-F5344CB8AC3E}">
        <p14:creationId xmlns:p14="http://schemas.microsoft.com/office/powerpoint/2010/main" val="1042716803"/>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03DC12D-E02E-423D-90C0-BDE830239584}" type="slidenum">
              <a:rPr lang="th-TH" smtClean="0"/>
              <a:pPr/>
              <a:t>20</a:t>
            </a:fld>
            <a:endParaRPr lang="th-TH" dirty="0"/>
          </a:p>
        </p:txBody>
      </p:sp>
      <p:pic>
        <p:nvPicPr>
          <p:cNvPr id="5" name="Picture 4"/>
          <p:cNvPicPr/>
          <p:nvPr/>
        </p:nvPicPr>
        <p:blipFill>
          <a:blip r:embed="rId2" cstate="print">
            <a:extLst>
              <a:ext uri="{28A0092B-C50C-407E-A947-70E740481C1C}">
                <a14:useLocalDpi xmlns:a14="http://schemas.microsoft.com/office/drawing/2010/main" val="0"/>
              </a:ext>
            </a:extLst>
          </a:blip>
          <a:srcRect b="32322"/>
          <a:stretch>
            <a:fillRect/>
          </a:stretch>
        </p:blipFill>
        <p:spPr bwMode="auto">
          <a:xfrm>
            <a:off x="752475" y="263525"/>
            <a:ext cx="7753349" cy="6432550"/>
          </a:xfrm>
          <a:prstGeom prst="rect">
            <a:avLst/>
          </a:prstGeom>
          <a:noFill/>
        </p:spPr>
      </p:pic>
      <p:sp>
        <p:nvSpPr>
          <p:cNvPr id="6" name="Rectangle 5"/>
          <p:cNvSpPr/>
          <p:nvPr/>
        </p:nvSpPr>
        <p:spPr>
          <a:xfrm>
            <a:off x="1028699" y="5391149"/>
            <a:ext cx="5257801" cy="933451"/>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th-TH"/>
          </a:p>
        </p:txBody>
      </p:sp>
    </p:spTree>
    <p:extLst>
      <p:ext uri="{BB962C8B-B14F-4D97-AF65-F5344CB8AC3E}">
        <p14:creationId xmlns:p14="http://schemas.microsoft.com/office/powerpoint/2010/main" val="1042716803"/>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03DC12D-E02E-423D-90C0-BDE830239584}" type="slidenum">
              <a:rPr lang="th-TH" smtClean="0"/>
              <a:pPr/>
              <a:t>21</a:t>
            </a:fld>
            <a:endParaRPr lang="th-TH" dirty="0"/>
          </a:p>
        </p:txBody>
      </p:sp>
      <p:pic>
        <p:nvPicPr>
          <p:cNvPr id="5" name="Picture 4"/>
          <p:cNvPicPr/>
          <p:nvPr/>
        </p:nvPicPr>
        <p:blipFill>
          <a:blip r:embed="rId2" cstate="print">
            <a:extLst>
              <a:ext uri="{28A0092B-C50C-407E-A947-70E740481C1C}">
                <a14:useLocalDpi xmlns:a14="http://schemas.microsoft.com/office/drawing/2010/main" val="0"/>
              </a:ext>
            </a:extLst>
          </a:blip>
          <a:srcRect b="32322"/>
          <a:stretch>
            <a:fillRect/>
          </a:stretch>
        </p:blipFill>
        <p:spPr bwMode="auto">
          <a:xfrm>
            <a:off x="752475" y="263525"/>
            <a:ext cx="7753349" cy="6432550"/>
          </a:xfrm>
          <a:prstGeom prst="rect">
            <a:avLst/>
          </a:prstGeom>
          <a:noFill/>
        </p:spPr>
      </p:pic>
      <p:sp>
        <p:nvSpPr>
          <p:cNvPr id="6" name="Rectangle 5"/>
          <p:cNvSpPr/>
          <p:nvPr/>
        </p:nvSpPr>
        <p:spPr>
          <a:xfrm>
            <a:off x="1047750" y="6353175"/>
            <a:ext cx="5210175" cy="247650"/>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th-TH"/>
          </a:p>
        </p:txBody>
      </p:sp>
      <p:sp>
        <p:nvSpPr>
          <p:cNvPr id="7" name="Rectangle 6"/>
          <p:cNvSpPr/>
          <p:nvPr/>
        </p:nvSpPr>
        <p:spPr>
          <a:xfrm>
            <a:off x="1019175" y="3343275"/>
            <a:ext cx="5210175" cy="247650"/>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th-TH"/>
          </a:p>
        </p:txBody>
      </p:sp>
    </p:spTree>
    <p:extLst>
      <p:ext uri="{BB962C8B-B14F-4D97-AF65-F5344CB8AC3E}">
        <p14:creationId xmlns:p14="http://schemas.microsoft.com/office/powerpoint/2010/main" val="1042716803"/>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Slide Number Placeholder 3"/>
          <p:cNvSpPr>
            <a:spLocks noGrp="1"/>
          </p:cNvSpPr>
          <p:nvPr>
            <p:ph type="sldNum" sz="quarter" idx="12"/>
          </p:nvPr>
        </p:nvSpPr>
        <p:spPr/>
        <p:txBody>
          <a:bodyPr/>
          <a:lstStyle/>
          <a:p>
            <a:fld id="{403DC12D-E02E-423D-90C0-BDE830239584}" type="slidenum">
              <a:rPr lang="th-TH" smtClean="0"/>
              <a:pPr/>
              <a:t>22</a:t>
            </a:fld>
            <a:endParaRPr lang="th-TH" dirty="0"/>
          </a:p>
        </p:txBody>
      </p:sp>
      <p:pic>
        <p:nvPicPr>
          <p:cNvPr id="74754" name="Picture 2" descr="C:\Users\burina\Desktop\43389082.jpg"/>
          <p:cNvPicPr>
            <a:picLocks noChangeAspect="1" noChangeArrowheads="1"/>
          </p:cNvPicPr>
          <p:nvPr/>
        </p:nvPicPr>
        <p:blipFill>
          <a:blip r:embed="rId2" cstate="print"/>
          <a:srcRect/>
          <a:stretch>
            <a:fillRect/>
          </a:stretch>
        </p:blipFill>
        <p:spPr bwMode="auto">
          <a:xfrm>
            <a:off x="1457325" y="152400"/>
            <a:ext cx="6286500" cy="6286500"/>
          </a:xfrm>
          <a:prstGeom prst="rect">
            <a:avLst/>
          </a:prstGeom>
          <a:noFill/>
        </p:spPr>
      </p:pic>
    </p:spTree>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endParaRPr lang="th-TH"/>
          </a:p>
        </p:txBody>
      </p:sp>
      <p:sp>
        <p:nvSpPr>
          <p:cNvPr id="4" name="Slide Number Placeholder 3"/>
          <p:cNvSpPr>
            <a:spLocks noGrp="1"/>
          </p:cNvSpPr>
          <p:nvPr>
            <p:ph type="sldNum" sz="quarter" idx="12"/>
          </p:nvPr>
        </p:nvSpPr>
        <p:spPr/>
        <p:txBody>
          <a:bodyPr/>
          <a:lstStyle/>
          <a:p>
            <a:fld id="{403DC12D-E02E-423D-90C0-BDE830239584}" type="slidenum">
              <a:rPr lang="th-TH" smtClean="0"/>
              <a:pPr/>
              <a:t>23</a:t>
            </a:fld>
            <a:endParaRPr lang="th-TH" dirty="0"/>
          </a:p>
        </p:txBody>
      </p:sp>
      <p:pic>
        <p:nvPicPr>
          <p:cNvPr id="5" name="Picture 4"/>
          <p:cNvPicPr/>
          <p:nvPr/>
        </p:nvPicPr>
        <p:blipFill>
          <a:blip r:embed="rId2" cstate="print">
            <a:extLst>
              <a:ext uri="{28A0092B-C50C-407E-A947-70E740481C1C}">
                <a14:useLocalDpi xmlns:a14="http://schemas.microsoft.com/office/drawing/2010/main" val="0"/>
              </a:ext>
            </a:extLst>
          </a:blip>
          <a:srcRect t="67100" r="20882"/>
          <a:stretch>
            <a:fillRect/>
          </a:stretch>
        </p:blipFill>
        <p:spPr bwMode="auto">
          <a:xfrm>
            <a:off x="542584" y="914399"/>
            <a:ext cx="7639391" cy="4562476"/>
          </a:xfrm>
          <a:prstGeom prst="rect">
            <a:avLst/>
          </a:prstGeom>
          <a:noFill/>
        </p:spPr>
      </p:pic>
      <p:sp>
        <p:nvSpPr>
          <p:cNvPr id="6" name="Rectangle 5"/>
          <p:cNvSpPr/>
          <p:nvPr/>
        </p:nvSpPr>
        <p:spPr>
          <a:xfrm>
            <a:off x="5038725" y="2562225"/>
            <a:ext cx="676275" cy="257175"/>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th-TH"/>
          </a:p>
        </p:txBody>
      </p:sp>
      <p:sp>
        <p:nvSpPr>
          <p:cNvPr id="7" name="Rectangle 6"/>
          <p:cNvSpPr/>
          <p:nvPr/>
        </p:nvSpPr>
        <p:spPr>
          <a:xfrm>
            <a:off x="1257300" y="1400175"/>
            <a:ext cx="6467475" cy="847725"/>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th-TH"/>
          </a:p>
        </p:txBody>
      </p:sp>
    </p:spTree>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pPr>
              <a:buNone/>
            </a:pPr>
            <a:r>
              <a:rPr lang="en-US" smtClean="0"/>
              <a:t>						</a:t>
            </a:r>
            <a:endParaRPr lang="th-TH"/>
          </a:p>
        </p:txBody>
      </p:sp>
      <p:sp>
        <p:nvSpPr>
          <p:cNvPr id="4" name="Slide Number Placeholder 3"/>
          <p:cNvSpPr>
            <a:spLocks noGrp="1"/>
          </p:cNvSpPr>
          <p:nvPr>
            <p:ph type="sldNum" sz="quarter" idx="12"/>
          </p:nvPr>
        </p:nvSpPr>
        <p:spPr/>
        <p:txBody>
          <a:bodyPr/>
          <a:lstStyle/>
          <a:p>
            <a:fld id="{403DC12D-E02E-423D-90C0-BDE830239584}" type="slidenum">
              <a:rPr lang="th-TH" smtClean="0"/>
              <a:pPr/>
              <a:t>24</a:t>
            </a:fld>
            <a:endParaRPr lang="th-TH" dirty="0"/>
          </a:p>
        </p:txBody>
      </p:sp>
      <p:sp>
        <p:nvSpPr>
          <p:cNvPr id="5" name="TextBox 4"/>
          <p:cNvSpPr txBox="1"/>
          <p:nvPr/>
        </p:nvSpPr>
        <p:spPr>
          <a:xfrm>
            <a:off x="733425" y="2257425"/>
            <a:ext cx="8141011" cy="523220"/>
          </a:xfrm>
          <a:prstGeom prst="rect">
            <a:avLst/>
          </a:prstGeom>
          <a:noFill/>
        </p:spPr>
        <p:txBody>
          <a:bodyPr wrap="none" rtlCol="0">
            <a:spAutoFit/>
          </a:bodyPr>
          <a:lstStyle/>
          <a:p>
            <a:r>
              <a:rPr lang="en-US" smtClean="0"/>
              <a:t>Net Working Capital= Current Assets- Current Liablities</a:t>
            </a:r>
            <a:endParaRPr lang="th-TH"/>
          </a:p>
        </p:txBody>
      </p:sp>
      <p:sp>
        <p:nvSpPr>
          <p:cNvPr id="6" name="TextBox 5"/>
          <p:cNvSpPr txBox="1"/>
          <p:nvPr/>
        </p:nvSpPr>
        <p:spPr>
          <a:xfrm>
            <a:off x="552450" y="3076573"/>
            <a:ext cx="9496425" cy="954107"/>
          </a:xfrm>
          <a:prstGeom prst="rect">
            <a:avLst/>
          </a:prstGeom>
          <a:noFill/>
        </p:spPr>
        <p:txBody>
          <a:bodyPr wrap="square" rtlCol="0">
            <a:spAutoFit/>
          </a:bodyPr>
          <a:lstStyle/>
          <a:p>
            <a:r>
              <a:rPr lang="en-US" smtClean="0"/>
              <a:t>Net Operating Working Capital= Current Assets- Current 							  Liablities +Notes Payable</a:t>
            </a:r>
            <a:endParaRPr lang="th-TH"/>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Depreciation</a:t>
            </a:r>
            <a:endParaRPr lang="th-TH"/>
          </a:p>
        </p:txBody>
      </p:sp>
      <p:sp>
        <p:nvSpPr>
          <p:cNvPr id="3" name="Content Placeholder 2"/>
          <p:cNvSpPr>
            <a:spLocks noGrp="1"/>
          </p:cNvSpPr>
          <p:nvPr>
            <p:ph idx="1"/>
          </p:nvPr>
        </p:nvSpPr>
        <p:spPr/>
        <p:txBody>
          <a:bodyPr/>
          <a:lstStyle/>
          <a:p>
            <a:r>
              <a:rPr lang="en-US" smtClean="0"/>
              <a:t>Accounting recognition of declining values of fixed assets</a:t>
            </a:r>
          </a:p>
          <a:p>
            <a:endParaRPr lang="en-US" smtClean="0"/>
          </a:p>
          <a:p>
            <a:r>
              <a:rPr lang="en-US" smtClean="0"/>
              <a:t>It can be used to reduce taxable income hence leads to lower taxes owed to the government (IRS)</a:t>
            </a:r>
            <a:endParaRPr lang="th-TH"/>
          </a:p>
        </p:txBody>
      </p:sp>
      <p:sp>
        <p:nvSpPr>
          <p:cNvPr id="4" name="Slide Number Placeholder 3"/>
          <p:cNvSpPr>
            <a:spLocks noGrp="1"/>
          </p:cNvSpPr>
          <p:nvPr>
            <p:ph type="sldNum" sz="quarter" idx="12"/>
          </p:nvPr>
        </p:nvSpPr>
        <p:spPr/>
        <p:txBody>
          <a:bodyPr/>
          <a:lstStyle/>
          <a:p>
            <a:fld id="{403DC12D-E02E-423D-90C0-BDE830239584}" type="slidenum">
              <a:rPr lang="th-TH" smtClean="0"/>
              <a:pPr/>
              <a:t>25</a:t>
            </a:fld>
            <a:endParaRPr lang="th-TH"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Market VS book values</a:t>
            </a:r>
            <a:endParaRPr lang="th-TH"/>
          </a:p>
        </p:txBody>
      </p:sp>
      <p:sp>
        <p:nvSpPr>
          <p:cNvPr id="3" name="Content Placeholder 2"/>
          <p:cNvSpPr>
            <a:spLocks noGrp="1"/>
          </p:cNvSpPr>
          <p:nvPr>
            <p:ph idx="1"/>
          </p:nvPr>
        </p:nvSpPr>
        <p:spPr/>
        <p:txBody>
          <a:bodyPr/>
          <a:lstStyle/>
          <a:p>
            <a:r>
              <a:rPr lang="en-US" smtClean="0"/>
              <a:t>Allied purchasd its headquarter in Chicago in 1988</a:t>
            </a:r>
          </a:p>
          <a:p>
            <a:r>
              <a:rPr lang="en-US" smtClean="0"/>
              <a:t>Value of the assets must be reported at the historical cost (what it paid in 1988) less depreciation</a:t>
            </a:r>
          </a:p>
          <a:p>
            <a:r>
              <a:rPr lang="en-US" smtClean="0"/>
              <a:t>Market Values are much higher than the book values</a:t>
            </a:r>
          </a:p>
          <a:p>
            <a:r>
              <a:rPr lang="en-US" smtClean="0"/>
              <a:t>If a company has problems, price can fall well below its book value</a:t>
            </a:r>
            <a:endParaRPr lang="th-TH"/>
          </a:p>
        </p:txBody>
      </p:sp>
      <p:sp>
        <p:nvSpPr>
          <p:cNvPr id="4" name="Slide Number Placeholder 3"/>
          <p:cNvSpPr>
            <a:spLocks noGrp="1"/>
          </p:cNvSpPr>
          <p:nvPr>
            <p:ph type="sldNum" sz="quarter" idx="12"/>
          </p:nvPr>
        </p:nvSpPr>
        <p:spPr/>
        <p:txBody>
          <a:bodyPr/>
          <a:lstStyle/>
          <a:p>
            <a:fld id="{403DC12D-E02E-423D-90C0-BDE830239584}" type="slidenum">
              <a:rPr lang="th-TH" smtClean="0"/>
              <a:pPr/>
              <a:t>26</a:t>
            </a:fld>
            <a:endParaRPr lang="th-TH"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Balance Sheet is not static</a:t>
            </a:r>
            <a:endParaRPr lang="th-TH"/>
          </a:p>
        </p:txBody>
      </p:sp>
      <p:sp>
        <p:nvSpPr>
          <p:cNvPr id="3" name="Content Placeholder 2"/>
          <p:cNvSpPr>
            <a:spLocks noGrp="1"/>
          </p:cNvSpPr>
          <p:nvPr>
            <p:ph idx="1"/>
          </p:nvPr>
        </p:nvSpPr>
        <p:spPr/>
        <p:txBody>
          <a:bodyPr/>
          <a:lstStyle/>
          <a:p>
            <a:r>
              <a:rPr lang="en-US" smtClean="0"/>
              <a:t>Assets could vary enormously throughout the year</a:t>
            </a:r>
          </a:p>
          <a:p>
            <a:pPr lvl="1"/>
            <a:r>
              <a:rPr lang="en-US" smtClean="0"/>
              <a:t>Cash</a:t>
            </a:r>
          </a:p>
          <a:p>
            <a:pPr lvl="1"/>
            <a:r>
              <a:rPr lang="en-US" smtClean="0"/>
              <a:t>Inventories</a:t>
            </a:r>
          </a:p>
          <a:p>
            <a:pPr lvl="1"/>
            <a:r>
              <a:rPr lang="en-US" smtClean="0"/>
              <a:t>Accounts payable/ accounts receivable</a:t>
            </a:r>
          </a:p>
          <a:p>
            <a:pPr lvl="1">
              <a:buNone/>
            </a:pPr>
            <a:endParaRPr lang="en-US" smtClean="0"/>
          </a:p>
          <a:p>
            <a:pPr lvl="1">
              <a:buNone/>
            </a:pPr>
            <a:r>
              <a:rPr lang="en-US" smtClean="0"/>
              <a:t>For example, retailers hold large inventories before the christmas shopping season.  (seasonal adjustments)</a:t>
            </a:r>
            <a:endParaRPr lang="th-TH"/>
          </a:p>
        </p:txBody>
      </p:sp>
      <p:sp>
        <p:nvSpPr>
          <p:cNvPr id="4" name="Slide Number Placeholder 3"/>
          <p:cNvSpPr>
            <a:spLocks noGrp="1"/>
          </p:cNvSpPr>
          <p:nvPr>
            <p:ph type="sldNum" sz="quarter" idx="12"/>
          </p:nvPr>
        </p:nvSpPr>
        <p:spPr/>
        <p:txBody>
          <a:bodyPr/>
          <a:lstStyle/>
          <a:p>
            <a:fld id="{403DC12D-E02E-423D-90C0-BDE830239584}" type="slidenum">
              <a:rPr lang="th-TH" smtClean="0"/>
              <a:pPr/>
              <a:t>27</a:t>
            </a:fld>
            <a:endParaRPr lang="th-TH"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smtClean="0"/>
              <a:t>If a firm reports $20 million of retained earnings on its balance sheet, could its directors declare a $20 million cash dividend without having any worries about what they were doing?</a:t>
            </a:r>
            <a:endParaRPr lang="th-TH"/>
          </a:p>
        </p:txBody>
      </p:sp>
      <p:sp>
        <p:nvSpPr>
          <p:cNvPr id="4" name="Slide Number Placeholder 3"/>
          <p:cNvSpPr>
            <a:spLocks noGrp="1"/>
          </p:cNvSpPr>
          <p:nvPr>
            <p:ph type="sldNum" sz="quarter" idx="12"/>
          </p:nvPr>
        </p:nvSpPr>
        <p:spPr/>
        <p:txBody>
          <a:bodyPr/>
          <a:lstStyle/>
          <a:p>
            <a:fld id="{403DC12D-E02E-423D-90C0-BDE830239584}" type="slidenum">
              <a:rPr lang="th-TH" smtClean="0"/>
              <a:pPr/>
              <a:t>28</a:t>
            </a:fld>
            <a:endParaRPr lang="th-TH"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endParaRPr lang="th-TH"/>
          </a:p>
        </p:txBody>
      </p:sp>
      <p:sp>
        <p:nvSpPr>
          <p:cNvPr id="4" name="Slide Number Placeholder 3"/>
          <p:cNvSpPr>
            <a:spLocks noGrp="1"/>
          </p:cNvSpPr>
          <p:nvPr>
            <p:ph type="sldNum" sz="quarter" idx="12"/>
          </p:nvPr>
        </p:nvSpPr>
        <p:spPr/>
        <p:txBody>
          <a:bodyPr/>
          <a:lstStyle/>
          <a:p>
            <a:fld id="{403DC12D-E02E-423D-90C0-BDE830239584}" type="slidenum">
              <a:rPr lang="th-TH" smtClean="0"/>
              <a:pPr/>
              <a:t>29</a:t>
            </a:fld>
            <a:endParaRPr lang="th-TH" dirty="0"/>
          </a:p>
        </p:txBody>
      </p:sp>
      <p:pic>
        <p:nvPicPr>
          <p:cNvPr id="80898" name="Picture 2" descr="C:\Users\burina\Desktop\IMG_7769.JPG"/>
          <p:cNvPicPr>
            <a:picLocks noChangeAspect="1" noChangeArrowheads="1"/>
          </p:cNvPicPr>
          <p:nvPr/>
        </p:nvPicPr>
        <p:blipFill>
          <a:blip r:embed="rId2" cstate="print"/>
          <a:srcRect/>
          <a:stretch>
            <a:fillRect/>
          </a:stretch>
        </p:blipFill>
        <p:spPr bwMode="auto">
          <a:xfrm>
            <a:off x="409576" y="0"/>
            <a:ext cx="8572498" cy="6429373"/>
          </a:xfrm>
          <a:prstGeom prst="rect">
            <a:avLst/>
          </a:prstGeom>
          <a:noFill/>
        </p:spPr>
      </p:pic>
    </p:spTree>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4" name="Slide Number Placeholder 3"/>
          <p:cNvSpPr>
            <a:spLocks noGrp="1"/>
          </p:cNvSpPr>
          <p:nvPr>
            <p:ph type="sldNum" sz="quarter" idx="12"/>
          </p:nvPr>
        </p:nvSpPr>
        <p:spPr/>
        <p:txBody>
          <a:bodyPr/>
          <a:lstStyle/>
          <a:p>
            <a:fld id="{403DC12D-E02E-423D-90C0-BDE830239584}" type="slidenum">
              <a:rPr lang="th-TH" smtClean="0"/>
              <a:pPr/>
              <a:t>30</a:t>
            </a:fld>
            <a:endParaRPr lang="th-TH" dirty="0"/>
          </a:p>
        </p:txBody>
      </p:sp>
      <p:pic>
        <p:nvPicPr>
          <p:cNvPr id="81922" name="Picture 2"/>
          <p:cNvPicPr>
            <a:picLocks noGrp="1" noChangeAspect="1" noChangeArrowheads="1"/>
          </p:cNvPicPr>
          <p:nvPr>
            <p:ph idx="1"/>
          </p:nvPr>
        </p:nvPicPr>
        <p:blipFill>
          <a:blip r:embed="rId2" cstate="print"/>
          <a:srcRect/>
          <a:stretch>
            <a:fillRect/>
          </a:stretch>
        </p:blipFill>
        <p:spPr bwMode="auto">
          <a:xfrm>
            <a:off x="534987" y="2075656"/>
            <a:ext cx="8472497" cy="2362994"/>
          </a:xfrm>
          <a:prstGeom prst="rect">
            <a:avLst/>
          </a:prstGeom>
          <a:noFill/>
          <a:ln w="9525">
            <a:no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4" name="Slide Number Placeholder 3"/>
          <p:cNvSpPr>
            <a:spLocks noGrp="1"/>
          </p:cNvSpPr>
          <p:nvPr>
            <p:ph type="sldNum" sz="quarter" idx="12"/>
          </p:nvPr>
        </p:nvSpPr>
        <p:spPr/>
        <p:txBody>
          <a:bodyPr/>
          <a:lstStyle/>
          <a:p>
            <a:fld id="{403DC12D-E02E-423D-90C0-BDE830239584}" type="slidenum">
              <a:rPr lang="th-TH" smtClean="0"/>
              <a:pPr/>
              <a:t>31</a:t>
            </a:fld>
            <a:endParaRPr lang="th-TH" dirty="0"/>
          </a:p>
        </p:txBody>
      </p:sp>
      <p:pic>
        <p:nvPicPr>
          <p:cNvPr id="82946" name="Picture 2"/>
          <p:cNvPicPr>
            <a:picLocks noGrp="1" noChangeAspect="1" noChangeArrowheads="1"/>
          </p:cNvPicPr>
          <p:nvPr>
            <p:ph idx="1"/>
          </p:nvPr>
        </p:nvPicPr>
        <p:blipFill>
          <a:blip r:embed="rId2" cstate="print"/>
          <a:srcRect/>
          <a:stretch>
            <a:fillRect/>
          </a:stretch>
        </p:blipFill>
        <p:spPr bwMode="auto">
          <a:xfrm>
            <a:off x="1044575" y="1818481"/>
            <a:ext cx="7492784" cy="2743994"/>
          </a:xfrm>
          <a:prstGeom prst="rect">
            <a:avLst/>
          </a:prstGeom>
          <a:noFill/>
          <a:ln w="9525">
            <a:noFill/>
            <a:miter lim="800000"/>
            <a:headEnd/>
            <a:tailEnd/>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4" name="Slide Number Placeholder 3"/>
          <p:cNvSpPr>
            <a:spLocks noGrp="1"/>
          </p:cNvSpPr>
          <p:nvPr>
            <p:ph type="sldNum" sz="quarter" idx="12"/>
          </p:nvPr>
        </p:nvSpPr>
        <p:spPr/>
        <p:txBody>
          <a:bodyPr/>
          <a:lstStyle/>
          <a:p>
            <a:fld id="{403DC12D-E02E-423D-90C0-BDE830239584}" type="slidenum">
              <a:rPr lang="th-TH" smtClean="0"/>
              <a:pPr/>
              <a:t>32</a:t>
            </a:fld>
            <a:endParaRPr lang="th-TH" dirty="0"/>
          </a:p>
        </p:txBody>
      </p:sp>
      <p:pic>
        <p:nvPicPr>
          <p:cNvPr id="83970" name="Picture 2"/>
          <p:cNvPicPr>
            <a:picLocks noGrp="1" noChangeAspect="1" noChangeArrowheads="1"/>
          </p:cNvPicPr>
          <p:nvPr>
            <p:ph idx="1"/>
          </p:nvPr>
        </p:nvPicPr>
        <p:blipFill>
          <a:blip r:embed="rId2" cstate="print"/>
          <a:srcRect/>
          <a:stretch>
            <a:fillRect/>
          </a:stretch>
        </p:blipFill>
        <p:spPr bwMode="auto">
          <a:xfrm>
            <a:off x="1125538" y="1780381"/>
            <a:ext cx="7737686" cy="4010819"/>
          </a:xfrm>
          <a:prstGeom prst="rect">
            <a:avLst/>
          </a:prstGeom>
          <a:noFill/>
          <a:ln w="9525">
            <a:noFill/>
            <a:miter lim="800000"/>
            <a:headEnd/>
            <a:tailE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smtClean="0"/>
              <a:t>Income statement</a:t>
            </a:r>
            <a:endParaRPr lang="th-TH"/>
          </a:p>
        </p:txBody>
      </p:sp>
      <p:sp>
        <p:nvSpPr>
          <p:cNvPr id="8" name="Content Placeholder 7"/>
          <p:cNvSpPr>
            <a:spLocks noGrp="1"/>
          </p:cNvSpPr>
          <p:nvPr>
            <p:ph idx="1"/>
          </p:nvPr>
        </p:nvSpPr>
        <p:spPr/>
        <p:txBody>
          <a:bodyPr/>
          <a:lstStyle/>
          <a:p>
            <a:r>
              <a:rPr lang="en-US" smtClean="0"/>
              <a:t>Captures what has happened to the firm in terms of operation , sales, profits etc</a:t>
            </a:r>
          </a:p>
          <a:p>
            <a:endParaRPr lang="en-US" smtClean="0"/>
          </a:p>
          <a:p>
            <a:r>
              <a:rPr lang="en-US" smtClean="0"/>
              <a:t>Contrast this with the Balance Sheet</a:t>
            </a:r>
            <a:endParaRPr lang="th-TH"/>
          </a:p>
        </p:txBody>
      </p:sp>
      <p:sp>
        <p:nvSpPr>
          <p:cNvPr id="4" name="Slide Number Placeholder 3"/>
          <p:cNvSpPr>
            <a:spLocks noGrp="1"/>
          </p:cNvSpPr>
          <p:nvPr>
            <p:ph type="sldNum" sz="quarter" idx="12"/>
          </p:nvPr>
        </p:nvSpPr>
        <p:spPr/>
        <p:txBody>
          <a:bodyPr/>
          <a:lstStyle/>
          <a:p>
            <a:fld id="{403DC12D-E02E-423D-90C0-BDE830239584}" type="slidenum">
              <a:rPr lang="th-TH" smtClean="0"/>
              <a:pPr/>
              <a:t>33</a:t>
            </a:fld>
            <a:endParaRPr lang="th-TH"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03DC12D-E02E-423D-90C0-BDE830239584}" type="slidenum">
              <a:rPr lang="th-TH" smtClean="0"/>
              <a:pPr/>
              <a:t>34</a:t>
            </a:fld>
            <a:endParaRPr lang="th-TH" dirty="0"/>
          </a:p>
        </p:txBody>
      </p:sp>
      <p:pic>
        <p:nvPicPr>
          <p:cNvPr id="5" name="Picture 4"/>
          <p:cNvPicPr/>
          <p:nvPr/>
        </p:nvPicPr>
        <p:blipFill>
          <a:blip r:embed="rId2" cstate="print">
            <a:extLst>
              <a:ext uri="{28A0092B-C50C-407E-A947-70E740481C1C}">
                <a14:useLocalDpi xmlns:a14="http://schemas.microsoft.com/office/drawing/2010/main" val="0"/>
              </a:ext>
            </a:extLst>
          </a:blip>
          <a:srcRect l="24288" b="34369"/>
          <a:stretch>
            <a:fillRect/>
          </a:stretch>
        </p:blipFill>
        <p:spPr bwMode="auto">
          <a:xfrm>
            <a:off x="1762125" y="0"/>
            <a:ext cx="6610350" cy="6600825"/>
          </a:xfrm>
          <a:prstGeom prst="rect">
            <a:avLst/>
          </a:prstGeom>
          <a:noFill/>
        </p:spPr>
      </p:pic>
      <p:sp>
        <p:nvSpPr>
          <p:cNvPr id="6" name="Rectangle 5"/>
          <p:cNvSpPr/>
          <p:nvPr/>
        </p:nvSpPr>
        <p:spPr>
          <a:xfrm>
            <a:off x="1714500" y="1285875"/>
            <a:ext cx="6467475" cy="1123950"/>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th-TH"/>
          </a:p>
        </p:txBody>
      </p:sp>
    </p:spTree>
    <p:extLst>
      <p:ext uri="{BB962C8B-B14F-4D97-AF65-F5344CB8AC3E}">
        <p14:creationId xmlns:p14="http://schemas.microsoft.com/office/powerpoint/2010/main" val="3710387000"/>
      </p:ext>
    </p:extLst>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03DC12D-E02E-423D-90C0-BDE830239584}" type="slidenum">
              <a:rPr lang="th-TH" smtClean="0"/>
              <a:pPr/>
              <a:t>35</a:t>
            </a:fld>
            <a:endParaRPr lang="th-TH" dirty="0"/>
          </a:p>
        </p:txBody>
      </p:sp>
      <p:pic>
        <p:nvPicPr>
          <p:cNvPr id="5" name="Picture 4"/>
          <p:cNvPicPr/>
          <p:nvPr/>
        </p:nvPicPr>
        <p:blipFill>
          <a:blip r:embed="rId2" cstate="print">
            <a:extLst>
              <a:ext uri="{28A0092B-C50C-407E-A947-70E740481C1C}">
                <a14:useLocalDpi xmlns:a14="http://schemas.microsoft.com/office/drawing/2010/main" val="0"/>
              </a:ext>
            </a:extLst>
          </a:blip>
          <a:srcRect l="24288" b="34369"/>
          <a:stretch>
            <a:fillRect/>
          </a:stretch>
        </p:blipFill>
        <p:spPr bwMode="auto">
          <a:xfrm>
            <a:off x="1762125" y="0"/>
            <a:ext cx="6610350" cy="6600825"/>
          </a:xfrm>
          <a:prstGeom prst="rect">
            <a:avLst/>
          </a:prstGeom>
          <a:noFill/>
        </p:spPr>
      </p:pic>
      <p:sp>
        <p:nvSpPr>
          <p:cNvPr id="6" name="Rectangle 5"/>
          <p:cNvSpPr/>
          <p:nvPr/>
        </p:nvSpPr>
        <p:spPr>
          <a:xfrm>
            <a:off x="1724026" y="2419350"/>
            <a:ext cx="6362700" cy="247650"/>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th-TH"/>
          </a:p>
        </p:txBody>
      </p:sp>
    </p:spTree>
    <p:extLst>
      <p:ext uri="{BB962C8B-B14F-4D97-AF65-F5344CB8AC3E}">
        <p14:creationId xmlns:p14="http://schemas.microsoft.com/office/powerpoint/2010/main" val="3710387000"/>
      </p:ext>
    </p:extLst>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03DC12D-E02E-423D-90C0-BDE830239584}" type="slidenum">
              <a:rPr lang="th-TH" smtClean="0"/>
              <a:pPr/>
              <a:t>36</a:t>
            </a:fld>
            <a:endParaRPr lang="th-TH" dirty="0"/>
          </a:p>
        </p:txBody>
      </p:sp>
      <p:pic>
        <p:nvPicPr>
          <p:cNvPr id="5" name="Picture 4"/>
          <p:cNvPicPr/>
          <p:nvPr/>
        </p:nvPicPr>
        <p:blipFill>
          <a:blip r:embed="rId2" cstate="print">
            <a:extLst>
              <a:ext uri="{28A0092B-C50C-407E-A947-70E740481C1C}">
                <a14:useLocalDpi xmlns:a14="http://schemas.microsoft.com/office/drawing/2010/main" val="0"/>
              </a:ext>
            </a:extLst>
          </a:blip>
          <a:srcRect l="24288" b="34369"/>
          <a:stretch>
            <a:fillRect/>
          </a:stretch>
        </p:blipFill>
        <p:spPr bwMode="auto">
          <a:xfrm>
            <a:off x="1762125" y="0"/>
            <a:ext cx="6610350" cy="6600825"/>
          </a:xfrm>
          <a:prstGeom prst="rect">
            <a:avLst/>
          </a:prstGeom>
          <a:noFill/>
        </p:spPr>
      </p:pic>
      <p:sp>
        <p:nvSpPr>
          <p:cNvPr id="6" name="Rectangle 5"/>
          <p:cNvSpPr/>
          <p:nvPr/>
        </p:nvSpPr>
        <p:spPr>
          <a:xfrm>
            <a:off x="1676401" y="2676525"/>
            <a:ext cx="6362700" cy="247650"/>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th-TH"/>
          </a:p>
        </p:txBody>
      </p:sp>
    </p:spTree>
    <p:extLst>
      <p:ext uri="{BB962C8B-B14F-4D97-AF65-F5344CB8AC3E}">
        <p14:creationId xmlns:p14="http://schemas.microsoft.com/office/powerpoint/2010/main" val="3710387000"/>
      </p:ext>
    </p:extLst>
  </p:cSld>
  <p:clrMapOvr>
    <a:masterClrMapping/>
  </p:clrMapOvr>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03DC12D-E02E-423D-90C0-BDE830239584}" type="slidenum">
              <a:rPr lang="th-TH" smtClean="0"/>
              <a:pPr/>
              <a:t>37</a:t>
            </a:fld>
            <a:endParaRPr lang="th-TH" dirty="0"/>
          </a:p>
        </p:txBody>
      </p:sp>
      <p:pic>
        <p:nvPicPr>
          <p:cNvPr id="5" name="Picture 4"/>
          <p:cNvPicPr/>
          <p:nvPr/>
        </p:nvPicPr>
        <p:blipFill>
          <a:blip r:embed="rId2" cstate="print">
            <a:extLst>
              <a:ext uri="{28A0092B-C50C-407E-A947-70E740481C1C}">
                <a14:useLocalDpi xmlns:a14="http://schemas.microsoft.com/office/drawing/2010/main" val="0"/>
              </a:ext>
            </a:extLst>
          </a:blip>
          <a:srcRect l="24288" b="34369"/>
          <a:stretch>
            <a:fillRect/>
          </a:stretch>
        </p:blipFill>
        <p:spPr bwMode="auto">
          <a:xfrm>
            <a:off x="1762125" y="0"/>
            <a:ext cx="6610350" cy="6600825"/>
          </a:xfrm>
          <a:prstGeom prst="rect">
            <a:avLst/>
          </a:prstGeom>
          <a:noFill/>
        </p:spPr>
      </p:pic>
      <p:sp>
        <p:nvSpPr>
          <p:cNvPr id="6" name="Rectangle 5"/>
          <p:cNvSpPr/>
          <p:nvPr/>
        </p:nvSpPr>
        <p:spPr>
          <a:xfrm>
            <a:off x="1733551" y="2943224"/>
            <a:ext cx="6353174" cy="809625"/>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th-TH"/>
          </a:p>
        </p:txBody>
      </p:sp>
      <p:sp>
        <p:nvSpPr>
          <p:cNvPr id="7" name="TextBox 6"/>
          <p:cNvSpPr txBox="1"/>
          <p:nvPr/>
        </p:nvSpPr>
        <p:spPr>
          <a:xfrm>
            <a:off x="1838324" y="3819524"/>
            <a:ext cx="6238875" cy="954107"/>
          </a:xfrm>
          <a:prstGeom prst="rect">
            <a:avLst/>
          </a:prstGeom>
          <a:solidFill>
            <a:schemeClr val="accent1">
              <a:lumMod val="60000"/>
              <a:lumOff val="40000"/>
            </a:schemeClr>
          </a:solidFill>
        </p:spPr>
        <p:txBody>
          <a:bodyPr wrap="square" rtlCol="0">
            <a:spAutoFit/>
          </a:bodyPr>
          <a:lstStyle/>
          <a:p>
            <a:r>
              <a:rPr lang="en-US" dirty="0" smtClean="0"/>
              <a:t>(Net Income/ no of shares) Earnings per share is the bottom line</a:t>
            </a:r>
            <a:endParaRPr lang="th-TH" dirty="0"/>
          </a:p>
        </p:txBody>
      </p:sp>
    </p:spTree>
    <p:extLst>
      <p:ext uri="{BB962C8B-B14F-4D97-AF65-F5344CB8AC3E}">
        <p14:creationId xmlns:p14="http://schemas.microsoft.com/office/powerpoint/2010/main" val="3710387000"/>
      </p:ext>
    </p:extLst>
  </p:cSld>
  <p:clrMapOvr>
    <a:masterClrMapping/>
  </p:clrMapOvr>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03DC12D-E02E-423D-90C0-BDE830239584}" type="slidenum">
              <a:rPr lang="th-TH" smtClean="0"/>
              <a:pPr/>
              <a:t>38</a:t>
            </a:fld>
            <a:endParaRPr lang="th-TH" dirty="0"/>
          </a:p>
        </p:txBody>
      </p:sp>
      <p:pic>
        <p:nvPicPr>
          <p:cNvPr id="5" name="Picture 4"/>
          <p:cNvPicPr/>
          <p:nvPr/>
        </p:nvPicPr>
        <p:blipFill>
          <a:blip r:embed="rId2" cstate="print">
            <a:extLst>
              <a:ext uri="{28A0092B-C50C-407E-A947-70E740481C1C}">
                <a14:useLocalDpi xmlns:a14="http://schemas.microsoft.com/office/drawing/2010/main" val="0"/>
              </a:ext>
            </a:extLst>
          </a:blip>
          <a:srcRect l="24288" b="34369"/>
          <a:stretch>
            <a:fillRect/>
          </a:stretch>
        </p:blipFill>
        <p:spPr bwMode="auto">
          <a:xfrm>
            <a:off x="1762125" y="0"/>
            <a:ext cx="6610350" cy="6600825"/>
          </a:xfrm>
          <a:prstGeom prst="rect">
            <a:avLst/>
          </a:prstGeom>
          <a:noFill/>
        </p:spPr>
      </p:pic>
      <p:sp>
        <p:nvSpPr>
          <p:cNvPr id="6" name="Rectangle 5"/>
          <p:cNvSpPr/>
          <p:nvPr/>
        </p:nvSpPr>
        <p:spPr>
          <a:xfrm>
            <a:off x="1704976" y="4010024"/>
            <a:ext cx="6353174" cy="809625"/>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th-TH"/>
          </a:p>
        </p:txBody>
      </p:sp>
    </p:spTree>
    <p:extLst>
      <p:ext uri="{BB962C8B-B14F-4D97-AF65-F5344CB8AC3E}">
        <p14:creationId xmlns:p14="http://schemas.microsoft.com/office/powerpoint/2010/main" val="3710387000"/>
      </p:ext>
    </p:extLst>
  </p:cSld>
  <p:clrMapOvr>
    <a:masterClrMapping/>
  </p:clrMapOvr>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03DC12D-E02E-423D-90C0-BDE830239584}" type="slidenum">
              <a:rPr lang="th-TH" smtClean="0"/>
              <a:pPr/>
              <a:t>39</a:t>
            </a:fld>
            <a:endParaRPr lang="th-TH" dirty="0"/>
          </a:p>
        </p:txBody>
      </p:sp>
      <p:pic>
        <p:nvPicPr>
          <p:cNvPr id="5" name="Picture 4"/>
          <p:cNvPicPr/>
          <p:nvPr/>
        </p:nvPicPr>
        <p:blipFill>
          <a:blip r:embed="rId2" cstate="print">
            <a:extLst>
              <a:ext uri="{28A0092B-C50C-407E-A947-70E740481C1C}">
                <a14:useLocalDpi xmlns:a14="http://schemas.microsoft.com/office/drawing/2010/main" val="0"/>
              </a:ext>
            </a:extLst>
          </a:blip>
          <a:srcRect l="24288" b="34369"/>
          <a:stretch>
            <a:fillRect/>
          </a:stretch>
        </p:blipFill>
        <p:spPr bwMode="auto">
          <a:xfrm>
            <a:off x="1762125" y="0"/>
            <a:ext cx="6610350" cy="6600825"/>
          </a:xfrm>
          <a:prstGeom prst="rect">
            <a:avLst/>
          </a:prstGeom>
          <a:noFill/>
        </p:spPr>
      </p:pic>
      <p:sp>
        <p:nvSpPr>
          <p:cNvPr id="6" name="Rectangle 5"/>
          <p:cNvSpPr/>
          <p:nvPr/>
        </p:nvSpPr>
        <p:spPr>
          <a:xfrm>
            <a:off x="1743076" y="4924424"/>
            <a:ext cx="6353174" cy="1476376"/>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th-TH"/>
          </a:p>
        </p:txBody>
      </p:sp>
    </p:spTree>
    <p:extLst>
      <p:ext uri="{BB962C8B-B14F-4D97-AF65-F5344CB8AC3E}">
        <p14:creationId xmlns:p14="http://schemas.microsoft.com/office/powerpoint/2010/main" val="3710387000"/>
      </p:ext>
    </p:extLst>
  </p:cSld>
  <p:clrMapOvr>
    <a:masterClrMapping/>
  </p:clrMapOvr>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4" name="Slide Number Placeholder 3"/>
          <p:cNvSpPr>
            <a:spLocks noGrp="1"/>
          </p:cNvSpPr>
          <p:nvPr>
            <p:ph type="sldNum" sz="quarter" idx="12"/>
          </p:nvPr>
        </p:nvSpPr>
        <p:spPr/>
        <p:txBody>
          <a:bodyPr/>
          <a:lstStyle/>
          <a:p>
            <a:fld id="{403DC12D-E02E-423D-90C0-BDE830239584}" type="slidenum">
              <a:rPr lang="th-TH" smtClean="0"/>
              <a:pPr/>
              <a:t>40</a:t>
            </a:fld>
            <a:endParaRPr lang="th-TH" dirty="0"/>
          </a:p>
        </p:txBody>
      </p:sp>
      <p:pic>
        <p:nvPicPr>
          <p:cNvPr id="5" name="Content Placeholder 4"/>
          <p:cNvPicPr>
            <a:picLocks noGrp="1"/>
          </p:cNvPicPr>
          <p:nvPr>
            <p:ph idx="1"/>
          </p:nvPr>
        </p:nvPicPr>
        <p:blipFill>
          <a:blip r:embed="rId2" cstate="print">
            <a:extLst>
              <a:ext uri="{28A0092B-C50C-407E-A947-70E740481C1C}">
                <a14:useLocalDpi xmlns:a14="http://schemas.microsoft.com/office/drawing/2010/main" val="0"/>
              </a:ext>
            </a:extLst>
          </a:blip>
          <a:srcRect l="18244" t="63918"/>
          <a:stretch>
            <a:fillRect/>
          </a:stretch>
        </p:blipFill>
        <p:spPr bwMode="auto">
          <a:xfrm>
            <a:off x="857250" y="1066799"/>
            <a:ext cx="7391400" cy="4552951"/>
          </a:xfrm>
          <a:prstGeom prst="rect">
            <a:avLst/>
          </a:prstGeom>
          <a:noFill/>
        </p:spPr>
      </p:pic>
    </p:spTree>
  </p:cSld>
  <p:clrMapOvr>
    <a:masterClrMapping/>
  </p:clrMapOvr>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Operating Income VS Net Income</a:t>
            </a:r>
            <a:endParaRPr lang="en-US" dirty="0"/>
          </a:p>
        </p:txBody>
      </p:sp>
      <p:sp>
        <p:nvSpPr>
          <p:cNvPr id="3" name="Content Placeholder 2"/>
          <p:cNvSpPr>
            <a:spLocks noGrp="1"/>
          </p:cNvSpPr>
          <p:nvPr>
            <p:ph idx="1"/>
          </p:nvPr>
        </p:nvSpPr>
        <p:spPr/>
        <p:txBody>
          <a:bodyPr/>
          <a:lstStyle/>
          <a:p>
            <a:r>
              <a:rPr lang="en-US" dirty="0" smtClean="0"/>
              <a:t>Why are they not equal?</a:t>
            </a:r>
          </a:p>
          <a:p>
            <a:pPr lvl="1"/>
            <a:r>
              <a:rPr lang="en-US" dirty="0" smtClean="0"/>
              <a:t>What else contributed to net income</a:t>
            </a:r>
          </a:p>
          <a:p>
            <a:r>
              <a:rPr lang="en-US" dirty="0" smtClean="0"/>
              <a:t>Which one should we pay more attention to?</a:t>
            </a:r>
          </a:p>
          <a:p>
            <a:pPr lvl="1"/>
            <a:r>
              <a:rPr lang="en-US" dirty="0" smtClean="0"/>
              <a:t>Why? If we want to buy a business, what number should we really look at?</a:t>
            </a:r>
          </a:p>
          <a:p>
            <a:r>
              <a:rPr lang="en-US" dirty="0" smtClean="0"/>
              <a:t>Amateurs( speculators) typically focus on EPS , but there s a big difference between operating income and non-operating income</a:t>
            </a:r>
            <a:endParaRPr lang="en-US" dirty="0"/>
          </a:p>
        </p:txBody>
      </p:sp>
      <p:sp>
        <p:nvSpPr>
          <p:cNvPr id="4" name="Slide Number Placeholder 3"/>
          <p:cNvSpPr>
            <a:spLocks noGrp="1"/>
          </p:cNvSpPr>
          <p:nvPr>
            <p:ph type="sldNum" sz="quarter" idx="12"/>
          </p:nvPr>
        </p:nvSpPr>
        <p:spPr/>
        <p:txBody>
          <a:bodyPr/>
          <a:lstStyle/>
          <a:p>
            <a:fld id="{403DC12D-E02E-423D-90C0-BDE830239584}" type="slidenum">
              <a:rPr lang="th-TH" smtClean="0"/>
              <a:pPr/>
              <a:t>41</a:t>
            </a:fld>
            <a:endParaRPr lang="th-TH" dirty="0"/>
          </a:p>
        </p:txBody>
      </p:sp>
    </p:spTree>
    <p:extLst>
      <p:ext uri="{BB962C8B-B14F-4D97-AF65-F5344CB8AC3E}">
        <p14:creationId xmlns:p14="http://schemas.microsoft.com/office/powerpoint/2010/main" val="194497564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Operating income</a:t>
            </a:r>
            <a:endParaRPr lang="en-US" dirty="0"/>
          </a:p>
        </p:txBody>
      </p:sp>
      <p:sp>
        <p:nvSpPr>
          <p:cNvPr id="3" name="Content Placeholder 2"/>
          <p:cNvSpPr>
            <a:spLocks noGrp="1"/>
          </p:cNvSpPr>
          <p:nvPr>
            <p:ph idx="1"/>
          </p:nvPr>
        </p:nvSpPr>
        <p:spPr>
          <a:xfrm>
            <a:off x="1145309" y="1424541"/>
            <a:ext cx="7886700" cy="4351338"/>
          </a:xfrm>
        </p:spPr>
        <p:txBody>
          <a:bodyPr>
            <a:normAutofit fontScale="92500" lnSpcReduction="10000"/>
          </a:bodyPr>
          <a:lstStyle/>
          <a:p>
            <a:r>
              <a:rPr lang="en-US" dirty="0" smtClean="0"/>
              <a:t>Derived from regular core business</a:t>
            </a:r>
          </a:p>
          <a:p>
            <a:endParaRPr lang="en-US" dirty="0"/>
          </a:p>
          <a:p>
            <a:r>
              <a:rPr lang="en-US" dirty="0" smtClean="0"/>
              <a:t>Calculated before taking into account of interest expenses and taxes</a:t>
            </a:r>
            <a:endParaRPr lang="en-US" dirty="0"/>
          </a:p>
          <a:p>
            <a:r>
              <a:rPr lang="en-US" dirty="0" smtClean="0"/>
              <a:t>Different firms have different amount of debt, tax structures (carry backs and carry forwards) and different non-operating assets( stocks or bonds , real estate or other investment in other companies)</a:t>
            </a:r>
          </a:p>
          <a:p>
            <a:r>
              <a:rPr lang="en-US" dirty="0" smtClean="0"/>
              <a:t>Also, net income differs depending on how firms finance itself ( debt or equity)</a:t>
            </a:r>
          </a:p>
          <a:p>
            <a:endParaRPr lang="en-US" dirty="0"/>
          </a:p>
        </p:txBody>
      </p:sp>
      <p:sp>
        <p:nvSpPr>
          <p:cNvPr id="4" name="Slide Number Placeholder 3"/>
          <p:cNvSpPr>
            <a:spLocks noGrp="1"/>
          </p:cNvSpPr>
          <p:nvPr>
            <p:ph type="sldNum" sz="quarter" idx="12"/>
          </p:nvPr>
        </p:nvSpPr>
        <p:spPr/>
        <p:txBody>
          <a:bodyPr/>
          <a:lstStyle/>
          <a:p>
            <a:fld id="{403DC12D-E02E-423D-90C0-BDE830239584}" type="slidenum">
              <a:rPr lang="th-TH" smtClean="0"/>
              <a:pPr/>
              <a:t>42</a:t>
            </a:fld>
            <a:endParaRPr lang="th-TH" dirty="0"/>
          </a:p>
        </p:txBody>
      </p:sp>
    </p:spTree>
    <p:extLst>
      <p:ext uri="{BB962C8B-B14F-4D97-AF65-F5344CB8AC3E}">
        <p14:creationId xmlns:p14="http://schemas.microsoft.com/office/powerpoint/2010/main" val="274458672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Which one is likely to report higher net income?</a:t>
            </a:r>
          </a:p>
          <a:p>
            <a:endParaRPr lang="en-US" dirty="0"/>
          </a:p>
          <a:p>
            <a:r>
              <a:rPr lang="en-US" dirty="0" smtClean="0"/>
              <a:t>Is it always the case?</a:t>
            </a:r>
          </a:p>
          <a:p>
            <a:pPr lvl="1"/>
            <a:r>
              <a:rPr lang="en-US" dirty="0" smtClean="0"/>
              <a:t>Apple computer issued bonds back in 2011 even though it is awash with cash ( why borrow cash if you already have ample cash with you)</a:t>
            </a:r>
          </a:p>
          <a:p>
            <a:r>
              <a:rPr lang="en-US" dirty="0" smtClean="0"/>
              <a:t>Operating income is much more stable than the net income ( agree?)</a:t>
            </a:r>
          </a:p>
          <a:p>
            <a:endParaRPr lang="en-US" dirty="0"/>
          </a:p>
        </p:txBody>
      </p:sp>
      <p:sp>
        <p:nvSpPr>
          <p:cNvPr id="4" name="Slide Number Placeholder 3"/>
          <p:cNvSpPr>
            <a:spLocks noGrp="1"/>
          </p:cNvSpPr>
          <p:nvPr>
            <p:ph type="sldNum" sz="quarter" idx="12"/>
          </p:nvPr>
        </p:nvSpPr>
        <p:spPr/>
        <p:txBody>
          <a:bodyPr/>
          <a:lstStyle/>
          <a:p>
            <a:fld id="{403DC12D-E02E-423D-90C0-BDE830239584}" type="slidenum">
              <a:rPr lang="th-TH" smtClean="0"/>
              <a:pPr/>
              <a:t>43</a:t>
            </a:fld>
            <a:endParaRPr lang="th-TH" dirty="0"/>
          </a:p>
        </p:txBody>
      </p:sp>
    </p:spTree>
    <p:extLst>
      <p:ext uri="{BB962C8B-B14F-4D97-AF65-F5344CB8AC3E}">
        <p14:creationId xmlns:p14="http://schemas.microsoft.com/office/powerpoint/2010/main" val="297013987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Depreciation &amp; Amortization</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Depreciation ( tangible assets) </a:t>
            </a:r>
          </a:p>
          <a:p>
            <a:r>
              <a:rPr lang="en-US" dirty="0" smtClean="0"/>
              <a:t>Amortization( intangible assets)</a:t>
            </a:r>
          </a:p>
          <a:p>
            <a:pPr lvl="1"/>
            <a:r>
              <a:rPr lang="en-US" dirty="0" smtClean="0"/>
              <a:t>Disney reported higher D&amp;A from its amortization of </a:t>
            </a:r>
            <a:r>
              <a:rPr lang="en-US" dirty="0" err="1" smtClean="0"/>
              <a:t>Lucasfilm</a:t>
            </a:r>
            <a:r>
              <a:rPr lang="en-US" dirty="0" smtClean="0"/>
              <a:t> ( which owned star wars, </a:t>
            </a:r>
            <a:r>
              <a:rPr lang="en-US" dirty="0" err="1" smtClean="0"/>
              <a:t>indiana</a:t>
            </a:r>
            <a:r>
              <a:rPr lang="en-US" dirty="0" smtClean="0"/>
              <a:t> jones)</a:t>
            </a:r>
          </a:p>
          <a:p>
            <a:pPr lvl="1"/>
            <a:endParaRPr lang="en-US" dirty="0"/>
          </a:p>
          <a:p>
            <a:r>
              <a:rPr lang="en-US" dirty="0" smtClean="0"/>
              <a:t>Why are D&amp;A not the same as Asset purchase?</a:t>
            </a:r>
          </a:p>
          <a:p>
            <a:pPr lvl="1"/>
            <a:r>
              <a:rPr lang="en-US" dirty="0" smtClean="0"/>
              <a:t>Time dimension is important.</a:t>
            </a:r>
          </a:p>
          <a:p>
            <a:r>
              <a:rPr lang="en-US" dirty="0" smtClean="0"/>
              <a:t>Both of them write off the costs of assets over its life ( this is subject to variations)</a:t>
            </a:r>
          </a:p>
          <a:p>
            <a:r>
              <a:rPr lang="en-US" dirty="0" smtClean="0"/>
              <a:t>They are not cash expenses therefore the concept of EBITDA is introduced as managers sometimes are more concerned over the cash generation</a:t>
            </a:r>
          </a:p>
          <a:p>
            <a:endParaRPr lang="en-US" dirty="0"/>
          </a:p>
          <a:p>
            <a:r>
              <a:rPr lang="en-US" dirty="0" smtClean="0"/>
              <a:t>Net income= dividends+ retained earnings</a:t>
            </a:r>
            <a:endParaRPr lang="en-US" dirty="0"/>
          </a:p>
        </p:txBody>
      </p:sp>
      <p:sp>
        <p:nvSpPr>
          <p:cNvPr id="4" name="Slide Number Placeholder 3"/>
          <p:cNvSpPr>
            <a:spLocks noGrp="1"/>
          </p:cNvSpPr>
          <p:nvPr>
            <p:ph type="sldNum" sz="quarter" idx="12"/>
          </p:nvPr>
        </p:nvSpPr>
        <p:spPr/>
        <p:txBody>
          <a:bodyPr/>
          <a:lstStyle/>
          <a:p>
            <a:fld id="{403DC12D-E02E-423D-90C0-BDE830239584}" type="slidenum">
              <a:rPr lang="th-TH" smtClean="0"/>
              <a:pPr/>
              <a:t>44</a:t>
            </a:fld>
            <a:endParaRPr lang="th-TH" dirty="0"/>
          </a:p>
        </p:txBody>
      </p:sp>
    </p:spTree>
    <p:extLst>
      <p:ext uri="{BB962C8B-B14F-4D97-AF65-F5344CB8AC3E}">
        <p14:creationId xmlns:p14="http://schemas.microsoft.com/office/powerpoint/2010/main" val="177938611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endParaRPr lang="th-TH"/>
          </a:p>
        </p:txBody>
      </p:sp>
      <p:sp>
        <p:nvSpPr>
          <p:cNvPr id="6" name="Text Placeholder 5"/>
          <p:cNvSpPr>
            <a:spLocks noGrp="1"/>
          </p:cNvSpPr>
          <p:nvPr>
            <p:ph type="body" idx="1"/>
          </p:nvPr>
        </p:nvSpPr>
        <p:spPr/>
        <p:txBody>
          <a:bodyPr/>
          <a:lstStyle/>
          <a:p>
            <a:r>
              <a:rPr lang="en-US" sz="3600" b="1" smtClean="0"/>
              <a:t>STATEMENT OF CASH FLOWS</a:t>
            </a:r>
          </a:p>
          <a:p>
            <a:endParaRPr lang="th-TH"/>
          </a:p>
        </p:txBody>
      </p:sp>
      <p:sp>
        <p:nvSpPr>
          <p:cNvPr id="4" name="Slide Number Placeholder 3"/>
          <p:cNvSpPr>
            <a:spLocks noGrp="1"/>
          </p:cNvSpPr>
          <p:nvPr>
            <p:ph type="sldNum" sz="quarter" idx="12"/>
          </p:nvPr>
        </p:nvSpPr>
        <p:spPr/>
        <p:txBody>
          <a:bodyPr/>
          <a:lstStyle/>
          <a:p>
            <a:fld id="{403DC12D-E02E-423D-90C0-BDE830239584}" type="slidenum">
              <a:rPr lang="th-TH" smtClean="0"/>
              <a:pPr/>
              <a:t>45</a:t>
            </a:fld>
            <a:endParaRPr lang="th-TH" dirty="0"/>
          </a:p>
        </p:txBody>
      </p:sp>
    </p:spTree>
  </p:cSld>
  <p:clrMapOvr>
    <a:masterClrMapping/>
  </p:clrMapOvr>
  <p:timing>
    <p:tnLst>
      <p:par>
        <p:cTn xmlns:p14="http://schemas.microsoft.com/office/powerpoint/2010/mai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Cash flows</a:t>
            </a:r>
            <a:endParaRPr lang="en-US" dirty="0"/>
          </a:p>
        </p:txBody>
      </p:sp>
      <p:sp>
        <p:nvSpPr>
          <p:cNvPr id="6" name="Content Placeholder 5"/>
          <p:cNvSpPr>
            <a:spLocks noGrp="1"/>
          </p:cNvSpPr>
          <p:nvPr>
            <p:ph idx="1"/>
          </p:nvPr>
        </p:nvSpPr>
        <p:spPr/>
        <p:txBody>
          <a:bodyPr>
            <a:normAutofit fontScale="92500" lnSpcReduction="10000"/>
          </a:bodyPr>
          <a:lstStyle/>
          <a:p>
            <a:r>
              <a:rPr lang="en-US" dirty="0" smtClean="0"/>
              <a:t>This is to be used in conjunction with balance sheet and income statement to check consistencies and accounting irregularities</a:t>
            </a:r>
          </a:p>
          <a:p>
            <a:r>
              <a:rPr lang="en-US" dirty="0" smtClean="0"/>
              <a:t>This traces the movement of cash over a period of time ( monthly, quarterly, annually)</a:t>
            </a:r>
          </a:p>
          <a:p>
            <a:r>
              <a:rPr lang="en-US" dirty="0" smtClean="0"/>
              <a:t>Income statement is recorded on an accrual basis as opposed to on actual cash movements</a:t>
            </a:r>
          </a:p>
          <a:p>
            <a:r>
              <a:rPr lang="en-US" dirty="0" smtClean="0"/>
              <a:t>Beware of firms which record positive net incomes , but continue to lose cash</a:t>
            </a:r>
          </a:p>
          <a:p>
            <a:r>
              <a:rPr lang="en-US" dirty="0" smtClean="0"/>
              <a:t>It differentiates between cash and non-cash charges</a:t>
            </a:r>
            <a:endParaRPr lang="en-US" dirty="0"/>
          </a:p>
        </p:txBody>
      </p:sp>
      <p:sp>
        <p:nvSpPr>
          <p:cNvPr id="4" name="Slide Number Placeholder 3"/>
          <p:cNvSpPr>
            <a:spLocks noGrp="1"/>
          </p:cNvSpPr>
          <p:nvPr>
            <p:ph type="sldNum" sz="quarter" idx="12"/>
          </p:nvPr>
        </p:nvSpPr>
        <p:spPr/>
        <p:txBody>
          <a:bodyPr/>
          <a:lstStyle/>
          <a:p>
            <a:fld id="{403DC12D-E02E-423D-90C0-BDE830239584}" type="slidenum">
              <a:rPr lang="th-TH" smtClean="0"/>
              <a:pPr/>
              <a:t>46</a:t>
            </a:fld>
            <a:endParaRPr lang="th-TH"/>
          </a:p>
        </p:txBody>
      </p:sp>
    </p:spTree>
    <p:extLst>
      <p:ext uri="{BB962C8B-B14F-4D97-AF65-F5344CB8AC3E}">
        <p14:creationId xmlns:p14="http://schemas.microsoft.com/office/powerpoint/2010/main" val="256970699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generates cash?</a:t>
            </a:r>
            <a:endParaRPr lang="en-US" dirty="0"/>
          </a:p>
        </p:txBody>
      </p:sp>
      <p:sp>
        <p:nvSpPr>
          <p:cNvPr id="3" name="Content Placeholder 2"/>
          <p:cNvSpPr>
            <a:spLocks noGrp="1"/>
          </p:cNvSpPr>
          <p:nvPr>
            <p:ph idx="1"/>
          </p:nvPr>
        </p:nvSpPr>
        <p:spPr/>
        <p:txBody>
          <a:bodyPr/>
          <a:lstStyle/>
          <a:p>
            <a:r>
              <a:rPr lang="en-US" dirty="0" smtClean="0"/>
              <a:t>Accounts payable</a:t>
            </a:r>
          </a:p>
          <a:p>
            <a:r>
              <a:rPr lang="en-US" dirty="0" smtClean="0"/>
              <a:t>Accrued wages and taxes</a:t>
            </a:r>
          </a:p>
          <a:p>
            <a:r>
              <a:rPr lang="en-US" dirty="0" smtClean="0"/>
              <a:t>Reduction in inventories</a:t>
            </a:r>
          </a:p>
          <a:p>
            <a:r>
              <a:rPr lang="en-US" dirty="0" smtClean="0"/>
              <a:t>Sale of assets</a:t>
            </a:r>
          </a:p>
          <a:p>
            <a:r>
              <a:rPr lang="en-US" dirty="0" smtClean="0"/>
              <a:t>Loans from banks, capital markets</a:t>
            </a:r>
          </a:p>
          <a:p>
            <a:r>
              <a:rPr lang="en-US" dirty="0" smtClean="0"/>
              <a:t>Issuance of Bonds/ Stocks</a:t>
            </a:r>
            <a:endParaRPr lang="en-US" dirty="0"/>
          </a:p>
        </p:txBody>
      </p:sp>
      <p:sp>
        <p:nvSpPr>
          <p:cNvPr id="4" name="Slide Number Placeholder 3"/>
          <p:cNvSpPr>
            <a:spLocks noGrp="1"/>
          </p:cNvSpPr>
          <p:nvPr>
            <p:ph type="sldNum" sz="quarter" idx="12"/>
          </p:nvPr>
        </p:nvSpPr>
        <p:spPr/>
        <p:txBody>
          <a:bodyPr/>
          <a:lstStyle/>
          <a:p>
            <a:fld id="{403DC12D-E02E-423D-90C0-BDE830239584}" type="slidenum">
              <a:rPr lang="th-TH" smtClean="0"/>
              <a:pPr/>
              <a:t>47</a:t>
            </a:fld>
            <a:endParaRPr lang="th-TH" dirty="0"/>
          </a:p>
        </p:txBody>
      </p:sp>
    </p:spTree>
    <p:extLst>
      <p:ext uri="{BB962C8B-B14F-4D97-AF65-F5344CB8AC3E}">
        <p14:creationId xmlns:p14="http://schemas.microsoft.com/office/powerpoint/2010/main" val="314177974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loses cash</a:t>
            </a:r>
            <a:endParaRPr lang="en-US" dirty="0"/>
          </a:p>
        </p:txBody>
      </p:sp>
      <p:sp>
        <p:nvSpPr>
          <p:cNvPr id="3" name="Content Placeholder 2"/>
          <p:cNvSpPr>
            <a:spLocks noGrp="1"/>
          </p:cNvSpPr>
          <p:nvPr>
            <p:ph idx="1"/>
          </p:nvPr>
        </p:nvSpPr>
        <p:spPr/>
        <p:txBody>
          <a:bodyPr/>
          <a:lstStyle/>
          <a:p>
            <a:r>
              <a:rPr lang="en-US" dirty="0" smtClean="0"/>
              <a:t>Accounts receivable</a:t>
            </a:r>
          </a:p>
          <a:p>
            <a:r>
              <a:rPr lang="en-US" dirty="0" smtClean="0"/>
              <a:t>Inventory buildup</a:t>
            </a:r>
          </a:p>
          <a:p>
            <a:r>
              <a:rPr lang="en-US" dirty="0" smtClean="0"/>
              <a:t>Investment in securities or long-term assets</a:t>
            </a:r>
          </a:p>
          <a:p>
            <a:r>
              <a:rPr lang="en-US" dirty="0" smtClean="0"/>
              <a:t>Bond buybacks, stock buybacks</a:t>
            </a:r>
          </a:p>
          <a:p>
            <a:r>
              <a:rPr lang="en-US" dirty="0" smtClean="0"/>
              <a:t>Repayment of bank loans</a:t>
            </a:r>
          </a:p>
          <a:p>
            <a:r>
              <a:rPr lang="en-US" dirty="0" smtClean="0"/>
              <a:t>Dividend payments to stockholders</a:t>
            </a:r>
            <a:endParaRPr lang="en-US" dirty="0"/>
          </a:p>
        </p:txBody>
      </p:sp>
      <p:sp>
        <p:nvSpPr>
          <p:cNvPr id="4" name="Slide Number Placeholder 3"/>
          <p:cNvSpPr>
            <a:spLocks noGrp="1"/>
          </p:cNvSpPr>
          <p:nvPr>
            <p:ph type="sldNum" sz="quarter" idx="12"/>
          </p:nvPr>
        </p:nvSpPr>
        <p:spPr/>
        <p:txBody>
          <a:bodyPr/>
          <a:lstStyle/>
          <a:p>
            <a:fld id="{403DC12D-E02E-423D-90C0-BDE830239584}" type="slidenum">
              <a:rPr lang="th-TH" smtClean="0"/>
              <a:pPr/>
              <a:t>48</a:t>
            </a:fld>
            <a:endParaRPr lang="th-TH" dirty="0"/>
          </a:p>
        </p:txBody>
      </p:sp>
    </p:spTree>
    <p:extLst>
      <p:ext uri="{BB962C8B-B14F-4D97-AF65-F5344CB8AC3E}">
        <p14:creationId xmlns:p14="http://schemas.microsoft.com/office/powerpoint/2010/main" val="312600819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03DC12D-E02E-423D-90C0-BDE830239584}" type="slidenum">
              <a:rPr lang="th-TH" smtClean="0"/>
              <a:pPr/>
              <a:t>49</a:t>
            </a:fld>
            <a:endParaRPr lang="th-TH" dirty="0"/>
          </a:p>
        </p:txBody>
      </p:sp>
      <p:pic>
        <p:nvPicPr>
          <p:cNvPr id="5" name="Picture 4"/>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0500" y="558800"/>
            <a:ext cx="9080500" cy="7429500"/>
          </a:xfrm>
          <a:prstGeom prst="rect">
            <a:avLst/>
          </a:prstGeom>
          <a:noFill/>
        </p:spPr>
      </p:pic>
    </p:spTree>
    <p:extLst>
      <p:ext uri="{BB962C8B-B14F-4D97-AF65-F5344CB8AC3E}">
        <p14:creationId xmlns:p14="http://schemas.microsoft.com/office/powerpoint/2010/main" val="1445675905"/>
      </p:ext>
    </p:extLst>
  </p:cSld>
  <p:clrMapOvr>
    <a:masterClrMapping/>
  </p:clrMapOvr>
  <p:timing>
    <p:tnLst>
      <p:par>
        <p:cTn xmlns:p14="http://schemas.microsoft.com/office/powerpoint/2010/mai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03DC12D-E02E-423D-90C0-BDE830239584}" type="slidenum">
              <a:rPr lang="th-TH" smtClean="0"/>
              <a:pPr/>
              <a:t>50</a:t>
            </a:fld>
            <a:endParaRPr lang="th-TH" dirty="0"/>
          </a:p>
        </p:txBody>
      </p:sp>
      <p:pic>
        <p:nvPicPr>
          <p:cNvPr id="5" name="Picture 4"/>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9900" y="203201"/>
            <a:ext cx="8382000" cy="6108700"/>
          </a:xfrm>
          <a:prstGeom prst="rect">
            <a:avLst/>
          </a:prstGeom>
          <a:noFill/>
        </p:spPr>
      </p:pic>
    </p:spTree>
    <p:extLst>
      <p:ext uri="{BB962C8B-B14F-4D97-AF65-F5344CB8AC3E}">
        <p14:creationId xmlns:p14="http://schemas.microsoft.com/office/powerpoint/2010/main" val="3059205512"/>
      </p:ext>
    </p:extLst>
  </p:cSld>
  <p:clrMapOvr>
    <a:masterClrMapping/>
  </p:clrMapOvr>
  <p:timing>
    <p:tnLst>
      <p:par>
        <p:cTn xmlns:p14="http://schemas.microsoft.com/office/powerpoint/2010/mai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 what should we make of Allied Cash Flows?</a:t>
            </a:r>
            <a:endParaRPr lang="en-US" dirty="0"/>
          </a:p>
        </p:txBody>
      </p:sp>
      <p:sp>
        <p:nvSpPr>
          <p:cNvPr id="3" name="Content Placeholder 2"/>
          <p:cNvSpPr>
            <a:spLocks noGrp="1"/>
          </p:cNvSpPr>
          <p:nvPr>
            <p:ph idx="1"/>
          </p:nvPr>
        </p:nvSpPr>
        <p:spPr/>
        <p:txBody>
          <a:bodyPr/>
          <a:lstStyle/>
          <a:p>
            <a:r>
              <a:rPr lang="en-US" dirty="0" smtClean="0"/>
              <a:t>Is firm running positive cash flow over time</a:t>
            </a:r>
          </a:p>
          <a:p>
            <a:r>
              <a:rPr lang="en-US" dirty="0" smtClean="0"/>
              <a:t>Is cash position stable year to year</a:t>
            </a:r>
          </a:p>
          <a:p>
            <a:r>
              <a:rPr lang="en-US" dirty="0" smtClean="0"/>
              <a:t>Long term investment should equal depreciation over time.</a:t>
            </a:r>
            <a:endParaRPr lang="en-US" dirty="0"/>
          </a:p>
        </p:txBody>
      </p:sp>
      <p:sp>
        <p:nvSpPr>
          <p:cNvPr id="4" name="Slide Number Placeholder 3"/>
          <p:cNvSpPr>
            <a:spLocks noGrp="1"/>
          </p:cNvSpPr>
          <p:nvPr>
            <p:ph type="sldNum" sz="quarter" idx="12"/>
          </p:nvPr>
        </p:nvSpPr>
        <p:spPr/>
        <p:txBody>
          <a:bodyPr/>
          <a:lstStyle/>
          <a:p>
            <a:fld id="{403DC12D-E02E-423D-90C0-BDE830239584}" type="slidenum">
              <a:rPr lang="th-TH" smtClean="0"/>
              <a:pPr/>
              <a:t>51</a:t>
            </a:fld>
            <a:endParaRPr lang="th-TH" dirty="0"/>
          </a:p>
        </p:txBody>
      </p:sp>
    </p:spTree>
    <p:extLst>
      <p:ext uri="{BB962C8B-B14F-4D97-AF65-F5344CB8AC3E}">
        <p14:creationId xmlns:p14="http://schemas.microsoft.com/office/powerpoint/2010/main" val="115030785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Massaging the numbers</a:t>
            </a:r>
            <a:endParaRPr lang="en-US" dirty="0"/>
          </a:p>
        </p:txBody>
      </p:sp>
      <p:sp>
        <p:nvSpPr>
          <p:cNvPr id="3" name="Content Placeholder 2"/>
          <p:cNvSpPr>
            <a:spLocks noGrp="1"/>
          </p:cNvSpPr>
          <p:nvPr>
            <p:ph idx="1"/>
          </p:nvPr>
        </p:nvSpPr>
        <p:spPr/>
        <p:txBody>
          <a:bodyPr/>
          <a:lstStyle/>
          <a:p>
            <a:r>
              <a:rPr lang="en-US" dirty="0" smtClean="0"/>
              <a:t>Accounting fraud can take place both in income statement (more often) and statement of cash flows(less common).</a:t>
            </a:r>
          </a:p>
          <a:p>
            <a:r>
              <a:rPr lang="en-US" dirty="0" smtClean="0"/>
              <a:t>Cash is harder to fabricate as it involves actual cash movement ( provided that the auditor is honest and reliable)</a:t>
            </a:r>
          </a:p>
          <a:p>
            <a:r>
              <a:rPr lang="en-US" dirty="0" smtClean="0"/>
              <a:t>In 2005 Ford, GM and other companies overstated their operating cash flows, the most important section of the cash flow statement</a:t>
            </a:r>
            <a:endParaRPr lang="en-US" dirty="0"/>
          </a:p>
        </p:txBody>
      </p:sp>
      <p:sp>
        <p:nvSpPr>
          <p:cNvPr id="4" name="Slide Number Placeholder 3"/>
          <p:cNvSpPr>
            <a:spLocks noGrp="1"/>
          </p:cNvSpPr>
          <p:nvPr>
            <p:ph type="sldNum" sz="quarter" idx="12"/>
          </p:nvPr>
        </p:nvSpPr>
        <p:spPr/>
        <p:txBody>
          <a:bodyPr/>
          <a:lstStyle/>
          <a:p>
            <a:fld id="{403DC12D-E02E-423D-90C0-BDE830239584}" type="slidenum">
              <a:rPr lang="th-TH" smtClean="0"/>
              <a:pPr/>
              <a:t>52</a:t>
            </a:fld>
            <a:endParaRPr lang="th-TH" dirty="0"/>
          </a:p>
        </p:txBody>
      </p:sp>
    </p:spTree>
    <p:extLst>
      <p:ext uri="{BB962C8B-B14F-4D97-AF65-F5344CB8AC3E}">
        <p14:creationId xmlns:p14="http://schemas.microsoft.com/office/powerpoint/2010/main" val="327565812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GM reported more than twice as much as from operations (7.6 </a:t>
            </a:r>
            <a:r>
              <a:rPr lang="en-US" dirty="0" err="1" smtClean="0"/>
              <a:t>bn</a:t>
            </a:r>
            <a:r>
              <a:rPr lang="en-US" dirty="0" smtClean="0"/>
              <a:t> VS 3.5 </a:t>
            </a:r>
            <a:r>
              <a:rPr lang="en-US" dirty="0" err="1" smtClean="0"/>
              <a:t>bn</a:t>
            </a:r>
            <a:r>
              <a:rPr lang="en-US" dirty="0" smtClean="0"/>
              <a:t>)</a:t>
            </a:r>
          </a:p>
          <a:p>
            <a:r>
              <a:rPr lang="en-US" dirty="0" smtClean="0"/>
              <a:t>HOW?</a:t>
            </a:r>
          </a:p>
          <a:p>
            <a:r>
              <a:rPr lang="en-US" dirty="0" smtClean="0"/>
              <a:t>When GM sold cars to dealers, it should list the transactions as Account Receivable, but instead GM recorded these as “ Loans to dealers” and reported them as financing activity</a:t>
            </a:r>
          </a:p>
          <a:p>
            <a:r>
              <a:rPr lang="en-US" dirty="0" smtClean="0"/>
              <a:t>The net cash position was NOT affected, but it made GM appear stronger than it really was</a:t>
            </a:r>
            <a:endParaRPr lang="en-US" dirty="0"/>
          </a:p>
        </p:txBody>
      </p:sp>
      <p:sp>
        <p:nvSpPr>
          <p:cNvPr id="4" name="Slide Number Placeholder 3"/>
          <p:cNvSpPr>
            <a:spLocks noGrp="1"/>
          </p:cNvSpPr>
          <p:nvPr>
            <p:ph type="sldNum" sz="quarter" idx="12"/>
          </p:nvPr>
        </p:nvSpPr>
        <p:spPr/>
        <p:txBody>
          <a:bodyPr/>
          <a:lstStyle/>
          <a:p>
            <a:fld id="{403DC12D-E02E-423D-90C0-BDE830239584}" type="slidenum">
              <a:rPr lang="th-TH" smtClean="0"/>
              <a:pPr/>
              <a:t>53</a:t>
            </a:fld>
            <a:endParaRPr lang="th-TH" dirty="0"/>
          </a:p>
        </p:txBody>
      </p:sp>
    </p:spTree>
    <p:extLst>
      <p:ext uri="{BB962C8B-B14F-4D97-AF65-F5344CB8AC3E}">
        <p14:creationId xmlns:p14="http://schemas.microsoft.com/office/powerpoint/2010/main" val="36717935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Try it with Allied Food in Table 3.3</a:t>
            </a:r>
            <a:endParaRPr lang="en-US" dirty="0"/>
          </a:p>
        </p:txBody>
      </p:sp>
      <p:sp>
        <p:nvSpPr>
          <p:cNvPr id="3" name="Content Placeholder 2"/>
          <p:cNvSpPr>
            <a:spLocks noGrp="1"/>
          </p:cNvSpPr>
          <p:nvPr>
            <p:ph idx="1"/>
          </p:nvPr>
        </p:nvSpPr>
        <p:spPr/>
        <p:txBody>
          <a:bodyPr/>
          <a:lstStyle/>
          <a:p>
            <a:r>
              <a:rPr lang="en-US" dirty="0" smtClean="0"/>
              <a:t>Let s try to massage the book for Allied Food and see what happens</a:t>
            </a:r>
          </a:p>
          <a:p>
            <a:pPr marL="0" indent="0">
              <a:buNone/>
            </a:pPr>
            <a:endParaRPr lang="en-US" dirty="0"/>
          </a:p>
        </p:txBody>
      </p:sp>
      <p:sp>
        <p:nvSpPr>
          <p:cNvPr id="4" name="Slide Number Placeholder 3"/>
          <p:cNvSpPr>
            <a:spLocks noGrp="1"/>
          </p:cNvSpPr>
          <p:nvPr>
            <p:ph type="sldNum" sz="quarter" idx="12"/>
          </p:nvPr>
        </p:nvSpPr>
        <p:spPr/>
        <p:txBody>
          <a:bodyPr/>
          <a:lstStyle/>
          <a:p>
            <a:fld id="{403DC12D-E02E-423D-90C0-BDE830239584}" type="slidenum">
              <a:rPr lang="th-TH" smtClean="0"/>
              <a:pPr/>
              <a:t>54</a:t>
            </a:fld>
            <a:endParaRPr lang="th-TH" dirty="0"/>
          </a:p>
        </p:txBody>
      </p:sp>
    </p:spTree>
    <p:extLst>
      <p:ext uri="{BB962C8B-B14F-4D97-AF65-F5344CB8AC3E}">
        <p14:creationId xmlns:p14="http://schemas.microsoft.com/office/powerpoint/2010/main" val="142339194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03DC12D-E02E-423D-90C0-BDE830239584}" type="slidenum">
              <a:rPr lang="th-TH" smtClean="0"/>
              <a:pPr/>
              <a:t>55</a:t>
            </a:fld>
            <a:endParaRPr lang="th-TH" dirty="0"/>
          </a:p>
        </p:txBody>
      </p:sp>
      <p:pic>
        <p:nvPicPr>
          <p:cNvPr id="5" name="Picture 4"/>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4455" y="439037"/>
            <a:ext cx="8311413" cy="4375859"/>
          </a:xfrm>
          <a:prstGeom prst="rect">
            <a:avLst/>
          </a:prstGeom>
          <a:noFill/>
        </p:spPr>
      </p:pic>
      <p:sp>
        <p:nvSpPr>
          <p:cNvPr id="2" name="TextBox 1"/>
          <p:cNvSpPr txBox="1"/>
          <p:nvPr/>
        </p:nvSpPr>
        <p:spPr>
          <a:xfrm>
            <a:off x="500788" y="4755497"/>
            <a:ext cx="8643212" cy="1815882"/>
          </a:xfrm>
          <a:prstGeom prst="rect">
            <a:avLst/>
          </a:prstGeom>
          <a:noFill/>
        </p:spPr>
        <p:txBody>
          <a:bodyPr wrap="none" rtlCol="0">
            <a:spAutoFit/>
          </a:bodyPr>
          <a:lstStyle/>
          <a:p>
            <a:r>
              <a:rPr lang="en-US" dirty="0" smtClean="0"/>
              <a:t>Retained Earnings are not the same as cash in hand.</a:t>
            </a:r>
          </a:p>
          <a:p>
            <a:endParaRPr lang="en-US" dirty="0"/>
          </a:p>
          <a:p>
            <a:r>
              <a:rPr lang="en-US" dirty="0" smtClean="0"/>
              <a:t>They represent reinvestment in to the company over time </a:t>
            </a:r>
          </a:p>
          <a:p>
            <a:r>
              <a:rPr lang="en-US" dirty="0" smtClean="0"/>
              <a:t>since the company s inception</a:t>
            </a:r>
            <a:endParaRPr lang="en-US" dirty="0"/>
          </a:p>
        </p:txBody>
      </p:sp>
    </p:spTree>
    <p:extLst>
      <p:ext uri="{BB962C8B-B14F-4D97-AF65-F5344CB8AC3E}">
        <p14:creationId xmlns:p14="http://schemas.microsoft.com/office/powerpoint/2010/main" val="3891740379"/>
      </p:ext>
    </p:extLst>
  </p:cSld>
  <p:clrMapOvr>
    <a:masterClrMapping/>
  </p:clrMapOvr>
  <p:timing>
    <p:tnLst>
      <p:par>
        <p:cTn xmlns:p14="http://schemas.microsoft.com/office/powerpoint/2010/mai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USES and Limitations of financial statements</a:t>
            </a:r>
            <a:endParaRPr lang="en-US" dirty="0"/>
          </a:p>
        </p:txBody>
      </p:sp>
      <p:sp>
        <p:nvSpPr>
          <p:cNvPr id="3" name="Content Placeholder 2"/>
          <p:cNvSpPr>
            <a:spLocks noGrp="1"/>
          </p:cNvSpPr>
          <p:nvPr>
            <p:ph idx="1"/>
          </p:nvPr>
        </p:nvSpPr>
        <p:spPr/>
        <p:txBody>
          <a:bodyPr/>
          <a:lstStyle/>
          <a:p>
            <a:r>
              <a:rPr lang="en-US" dirty="0" smtClean="0"/>
              <a:t>How large is the firm</a:t>
            </a:r>
          </a:p>
          <a:p>
            <a:r>
              <a:rPr lang="en-US" dirty="0" smtClean="0"/>
              <a:t>Growing or shrinking?</a:t>
            </a:r>
          </a:p>
          <a:p>
            <a:r>
              <a:rPr lang="en-US" dirty="0" smtClean="0"/>
              <a:t>Profitable or loss-making</a:t>
            </a:r>
          </a:p>
          <a:p>
            <a:r>
              <a:rPr lang="en-US" dirty="0" smtClean="0"/>
              <a:t>Cash cows or Cash strapped firms</a:t>
            </a:r>
            <a:endParaRPr lang="en-US" dirty="0"/>
          </a:p>
        </p:txBody>
      </p:sp>
      <p:sp>
        <p:nvSpPr>
          <p:cNvPr id="4" name="Slide Number Placeholder 3"/>
          <p:cNvSpPr>
            <a:spLocks noGrp="1"/>
          </p:cNvSpPr>
          <p:nvPr>
            <p:ph type="sldNum" sz="quarter" idx="12"/>
          </p:nvPr>
        </p:nvSpPr>
        <p:spPr/>
        <p:txBody>
          <a:bodyPr/>
          <a:lstStyle/>
          <a:p>
            <a:fld id="{403DC12D-E02E-423D-90C0-BDE830239584}" type="slidenum">
              <a:rPr lang="th-TH" smtClean="0"/>
              <a:pPr/>
              <a:t>56</a:t>
            </a:fld>
            <a:endParaRPr lang="th-TH" dirty="0"/>
          </a:p>
        </p:txBody>
      </p:sp>
    </p:spTree>
    <p:extLst>
      <p:ext uri="{BB962C8B-B14F-4D97-AF65-F5344CB8AC3E}">
        <p14:creationId xmlns:p14="http://schemas.microsoft.com/office/powerpoint/2010/main" val="85201615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Mind the GAAP please</a:t>
            </a:r>
            <a:endParaRPr lang="en-US" dirty="0"/>
          </a:p>
        </p:txBody>
      </p:sp>
      <p:sp>
        <p:nvSpPr>
          <p:cNvPr id="3" name="Content Placeholder 2"/>
          <p:cNvSpPr>
            <a:spLocks noGrp="1"/>
          </p:cNvSpPr>
          <p:nvPr>
            <p:ph idx="1"/>
          </p:nvPr>
        </p:nvSpPr>
        <p:spPr/>
        <p:txBody>
          <a:bodyPr/>
          <a:lstStyle/>
          <a:p>
            <a:r>
              <a:rPr lang="en-US" dirty="0" smtClean="0"/>
              <a:t>GAAP (generally accepted accounting principles)</a:t>
            </a:r>
          </a:p>
          <a:p>
            <a:endParaRPr lang="en-US" dirty="0"/>
          </a:p>
          <a:p>
            <a:r>
              <a:rPr lang="en-US" dirty="0" smtClean="0"/>
              <a:t>Subject to interpretations </a:t>
            </a:r>
          </a:p>
          <a:p>
            <a:endParaRPr lang="en-US" dirty="0"/>
          </a:p>
          <a:p>
            <a:r>
              <a:rPr lang="en-US" dirty="0" smtClean="0"/>
              <a:t>Especially on inventories valuation and depreciation and amortization</a:t>
            </a:r>
            <a:endParaRPr lang="en-US" dirty="0"/>
          </a:p>
        </p:txBody>
      </p:sp>
      <p:sp>
        <p:nvSpPr>
          <p:cNvPr id="4" name="Slide Number Placeholder 3"/>
          <p:cNvSpPr>
            <a:spLocks noGrp="1"/>
          </p:cNvSpPr>
          <p:nvPr>
            <p:ph type="sldNum" sz="quarter" idx="12"/>
          </p:nvPr>
        </p:nvSpPr>
        <p:spPr/>
        <p:txBody>
          <a:bodyPr/>
          <a:lstStyle/>
          <a:p>
            <a:fld id="{403DC12D-E02E-423D-90C0-BDE830239584}" type="slidenum">
              <a:rPr lang="th-TH" smtClean="0"/>
              <a:pPr/>
              <a:t>57</a:t>
            </a:fld>
            <a:endParaRPr lang="th-TH" dirty="0"/>
          </a:p>
        </p:txBody>
      </p:sp>
    </p:spTree>
    <p:extLst>
      <p:ext uri="{BB962C8B-B14F-4D97-AF65-F5344CB8AC3E}">
        <p14:creationId xmlns:p14="http://schemas.microsoft.com/office/powerpoint/2010/main" val="19044735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Financial Shenanigans</a:t>
            </a:r>
            <a:endParaRPr lang="en-US" dirty="0"/>
          </a:p>
        </p:txBody>
      </p:sp>
      <p:sp>
        <p:nvSpPr>
          <p:cNvPr id="3" name="Content Placeholder 2"/>
          <p:cNvSpPr>
            <a:spLocks noGrp="1"/>
          </p:cNvSpPr>
          <p:nvPr>
            <p:ph idx="1"/>
          </p:nvPr>
        </p:nvSpPr>
        <p:spPr/>
        <p:txBody>
          <a:bodyPr/>
          <a:lstStyle/>
          <a:p>
            <a:r>
              <a:rPr lang="en-US" dirty="0" smtClean="0"/>
              <a:t>Ignore or disregard GAAP </a:t>
            </a:r>
            <a:r>
              <a:rPr lang="en-US" dirty="0" err="1" smtClean="0"/>
              <a:t>compleltely</a:t>
            </a:r>
            <a:endParaRPr lang="en-US" dirty="0" smtClean="0"/>
          </a:p>
          <a:p>
            <a:endParaRPr lang="en-US" dirty="0"/>
          </a:p>
          <a:p>
            <a:pPr lvl="1"/>
            <a:r>
              <a:rPr lang="en-US" dirty="0" err="1" smtClean="0"/>
              <a:t>Worldcom</a:t>
            </a:r>
            <a:r>
              <a:rPr lang="en-US" dirty="0" smtClean="0"/>
              <a:t>, Enron, Tyco</a:t>
            </a:r>
          </a:p>
          <a:p>
            <a:pPr lvl="1"/>
            <a:endParaRPr lang="en-US" dirty="0"/>
          </a:p>
          <a:p>
            <a:r>
              <a:rPr lang="en-US" dirty="0" smtClean="0"/>
              <a:t>Led to Sarbanes-Oxley Act (SOX)</a:t>
            </a:r>
            <a:endParaRPr lang="en-US" dirty="0"/>
          </a:p>
        </p:txBody>
      </p:sp>
      <p:sp>
        <p:nvSpPr>
          <p:cNvPr id="4" name="Slide Number Placeholder 3"/>
          <p:cNvSpPr>
            <a:spLocks noGrp="1"/>
          </p:cNvSpPr>
          <p:nvPr>
            <p:ph type="sldNum" sz="quarter" idx="12"/>
          </p:nvPr>
        </p:nvSpPr>
        <p:spPr/>
        <p:txBody>
          <a:bodyPr/>
          <a:lstStyle/>
          <a:p>
            <a:fld id="{403DC12D-E02E-423D-90C0-BDE830239584}" type="slidenum">
              <a:rPr lang="th-TH" smtClean="0"/>
              <a:pPr/>
              <a:t>58</a:t>
            </a:fld>
            <a:endParaRPr lang="th-TH" dirty="0"/>
          </a:p>
        </p:txBody>
      </p:sp>
    </p:spTree>
    <p:extLst>
      <p:ext uri="{BB962C8B-B14F-4D97-AF65-F5344CB8AC3E}">
        <p14:creationId xmlns:p14="http://schemas.microsoft.com/office/powerpoint/2010/main" val="49355006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FREE CASH FLOWS (FCF)</a:t>
            </a:r>
            <a:endParaRPr lang="en-US" dirty="0"/>
          </a:p>
        </p:txBody>
      </p:sp>
      <p:sp>
        <p:nvSpPr>
          <p:cNvPr id="3" name="Content Placeholder 2"/>
          <p:cNvSpPr>
            <a:spLocks noGrp="1"/>
          </p:cNvSpPr>
          <p:nvPr>
            <p:ph idx="1"/>
          </p:nvPr>
        </p:nvSpPr>
        <p:spPr/>
        <p:txBody>
          <a:bodyPr/>
          <a:lstStyle/>
          <a:p>
            <a:r>
              <a:rPr lang="en-US" dirty="0" smtClean="0"/>
              <a:t>Not reported by the financial statements as prepared by accountants </a:t>
            </a:r>
          </a:p>
          <a:p>
            <a:endParaRPr lang="en-US" dirty="0"/>
          </a:p>
          <a:p>
            <a:r>
              <a:rPr lang="en-US" dirty="0" smtClean="0"/>
              <a:t>FCF defined as” the amount of cash that could be withdrawn from a firm without harming its ability to operate of produce future cash flows”</a:t>
            </a:r>
            <a:endParaRPr lang="en-US" dirty="0"/>
          </a:p>
        </p:txBody>
      </p:sp>
      <p:sp>
        <p:nvSpPr>
          <p:cNvPr id="4" name="Slide Number Placeholder 3"/>
          <p:cNvSpPr>
            <a:spLocks noGrp="1"/>
          </p:cNvSpPr>
          <p:nvPr>
            <p:ph type="sldNum" sz="quarter" idx="12"/>
          </p:nvPr>
        </p:nvSpPr>
        <p:spPr/>
        <p:txBody>
          <a:bodyPr/>
          <a:lstStyle/>
          <a:p>
            <a:fld id="{403DC12D-E02E-423D-90C0-BDE830239584}" type="slidenum">
              <a:rPr lang="th-TH" smtClean="0"/>
              <a:pPr/>
              <a:t>59</a:t>
            </a:fld>
            <a:endParaRPr lang="th-TH" dirty="0"/>
          </a:p>
        </p:txBody>
      </p:sp>
    </p:spTree>
    <p:extLst>
      <p:ext uri="{BB962C8B-B14F-4D97-AF65-F5344CB8AC3E}">
        <p14:creationId xmlns:p14="http://schemas.microsoft.com/office/powerpoint/2010/main" val="97578147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r>
              <a:rPr lang="en-US" dirty="0" smtClean="0"/>
              <a:t>FCF =  [EBIT(1-T) + Depreciation &amp; Amortization]</a:t>
            </a:r>
          </a:p>
          <a:p>
            <a:pPr marL="914400" lvl="2" indent="0">
              <a:buNone/>
            </a:pPr>
            <a:r>
              <a:rPr lang="en-US" dirty="0" smtClean="0"/>
              <a:t> </a:t>
            </a:r>
            <a:r>
              <a:rPr lang="en-US" sz="2800" dirty="0"/>
              <a:t>  - [Capital Expenditures + Change in NOWC</a:t>
            </a:r>
            <a:r>
              <a:rPr lang="en-US" sz="2800" dirty="0" smtClean="0"/>
              <a:t>]</a:t>
            </a:r>
          </a:p>
          <a:p>
            <a:pPr marL="914400" lvl="2" indent="0">
              <a:buNone/>
            </a:pPr>
            <a:endParaRPr lang="en-US" sz="2800" dirty="0"/>
          </a:p>
          <a:p>
            <a:pPr marL="0" indent="0">
              <a:buNone/>
            </a:pPr>
            <a:r>
              <a:rPr lang="en-US" sz="3600" dirty="0" smtClean="0"/>
              <a:t>Negative Free cash flows means the business cannot generate cash to invest and expand , hence in need of extra funding from the capital market or bank loans</a:t>
            </a:r>
            <a:endParaRPr lang="en-US" sz="3600" dirty="0"/>
          </a:p>
        </p:txBody>
      </p:sp>
      <p:sp>
        <p:nvSpPr>
          <p:cNvPr id="4" name="Slide Number Placeholder 3"/>
          <p:cNvSpPr>
            <a:spLocks noGrp="1"/>
          </p:cNvSpPr>
          <p:nvPr>
            <p:ph type="sldNum" sz="quarter" idx="12"/>
          </p:nvPr>
        </p:nvSpPr>
        <p:spPr/>
        <p:txBody>
          <a:bodyPr/>
          <a:lstStyle/>
          <a:p>
            <a:fld id="{403DC12D-E02E-423D-90C0-BDE830239584}" type="slidenum">
              <a:rPr lang="th-TH" smtClean="0"/>
              <a:pPr/>
              <a:t>60</a:t>
            </a:fld>
            <a:endParaRPr lang="th-TH" dirty="0"/>
          </a:p>
        </p:txBody>
      </p:sp>
    </p:spTree>
    <p:extLst>
      <p:ext uri="{BB962C8B-B14F-4D97-AF65-F5344CB8AC3E}">
        <p14:creationId xmlns:p14="http://schemas.microsoft.com/office/powerpoint/2010/main" val="407077402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r>
              <a:rPr lang="en-US" dirty="0" smtClean="0"/>
              <a:t>Most analysts regard FCF as the most important number that can be developed from the financial statements , even more important than net income</a:t>
            </a:r>
          </a:p>
          <a:p>
            <a:endParaRPr lang="en-US" dirty="0"/>
          </a:p>
          <a:p>
            <a:r>
              <a:rPr lang="en-US" dirty="0" smtClean="0"/>
              <a:t>FCF shows how much cash can be disbursed to its investors ( Owners Earning).</a:t>
            </a:r>
          </a:p>
          <a:p>
            <a:endParaRPr lang="en-US" dirty="0"/>
          </a:p>
          <a:p>
            <a:r>
              <a:rPr lang="en-US" dirty="0" smtClean="0"/>
              <a:t>FCF can be used to calculate stock valuation and capital budgeting</a:t>
            </a:r>
            <a:endParaRPr lang="en-US" dirty="0"/>
          </a:p>
        </p:txBody>
      </p:sp>
      <p:sp>
        <p:nvSpPr>
          <p:cNvPr id="4" name="Slide Number Placeholder 3"/>
          <p:cNvSpPr>
            <a:spLocks noGrp="1"/>
          </p:cNvSpPr>
          <p:nvPr>
            <p:ph type="sldNum" sz="quarter" idx="12"/>
          </p:nvPr>
        </p:nvSpPr>
        <p:spPr/>
        <p:txBody>
          <a:bodyPr/>
          <a:lstStyle/>
          <a:p>
            <a:fld id="{403DC12D-E02E-423D-90C0-BDE830239584}" type="slidenum">
              <a:rPr lang="th-TH" smtClean="0"/>
              <a:pPr/>
              <a:t>61</a:t>
            </a:fld>
            <a:endParaRPr lang="th-TH" dirty="0"/>
          </a:p>
        </p:txBody>
      </p:sp>
    </p:spTree>
    <p:extLst>
      <p:ext uri="{BB962C8B-B14F-4D97-AF65-F5344CB8AC3E}">
        <p14:creationId xmlns:p14="http://schemas.microsoft.com/office/powerpoint/2010/main" val="17992854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Market Value Added and Economic Value Added</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t>MVA = market value- book value</a:t>
            </a:r>
          </a:p>
          <a:p>
            <a:r>
              <a:rPr lang="en-US" dirty="0"/>
              <a:t> </a:t>
            </a:r>
            <a:r>
              <a:rPr lang="en-US" dirty="0" smtClean="0"/>
              <a:t>	think of MVA as the premium over the book value </a:t>
            </a:r>
          </a:p>
          <a:p>
            <a:r>
              <a:rPr lang="en-US" dirty="0" smtClean="0"/>
              <a:t>Maybe because of the risk sentiment ( bullish or bearish markets)</a:t>
            </a:r>
          </a:p>
          <a:p>
            <a:endParaRPr lang="en-US" dirty="0"/>
          </a:p>
          <a:p>
            <a:endParaRPr lang="en-US" dirty="0" smtClean="0"/>
          </a:p>
          <a:p>
            <a:endParaRPr lang="en-US" dirty="0"/>
          </a:p>
          <a:p>
            <a:r>
              <a:rPr lang="en-US" dirty="0" smtClean="0"/>
              <a:t>EVA= Net operating profit after taxes (NOPAT) – 			Annual dollar cost of capital</a:t>
            </a:r>
          </a:p>
          <a:p>
            <a:endParaRPr lang="en-US" dirty="0"/>
          </a:p>
          <a:p>
            <a:pPr lvl="2"/>
            <a:r>
              <a:rPr lang="en-US" dirty="0" smtClean="0"/>
              <a:t>Represents the true economic profit over the year </a:t>
            </a:r>
          </a:p>
          <a:p>
            <a:pPr lvl="2"/>
            <a:r>
              <a:rPr lang="en-US" dirty="0" smtClean="0"/>
              <a:t>Differs from the net income, having taken into account of the cost of capital</a:t>
            </a:r>
            <a:endParaRPr lang="en-US" dirty="0"/>
          </a:p>
        </p:txBody>
      </p:sp>
      <p:sp>
        <p:nvSpPr>
          <p:cNvPr id="4" name="Slide Number Placeholder 3"/>
          <p:cNvSpPr>
            <a:spLocks noGrp="1"/>
          </p:cNvSpPr>
          <p:nvPr>
            <p:ph type="sldNum" sz="quarter" idx="12"/>
          </p:nvPr>
        </p:nvSpPr>
        <p:spPr/>
        <p:txBody>
          <a:bodyPr/>
          <a:lstStyle/>
          <a:p>
            <a:fld id="{403DC12D-E02E-423D-90C0-BDE830239584}" type="slidenum">
              <a:rPr lang="th-TH" smtClean="0"/>
              <a:pPr/>
              <a:t>62</a:t>
            </a:fld>
            <a:endParaRPr lang="th-TH" dirty="0"/>
          </a:p>
        </p:txBody>
      </p:sp>
    </p:spTree>
    <p:extLst>
      <p:ext uri="{BB962C8B-B14F-4D97-AF65-F5344CB8AC3E}">
        <p14:creationId xmlns:p14="http://schemas.microsoft.com/office/powerpoint/2010/main" val="262828283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US" dirty="0" smtClean="0"/>
              <a:t>TAXES</a:t>
            </a:r>
            <a:endParaRPr lang="en-US" dirty="0"/>
          </a:p>
        </p:txBody>
      </p:sp>
      <p:sp>
        <p:nvSpPr>
          <p:cNvPr id="6" name="Subtitle 5"/>
          <p:cNvSpPr>
            <a:spLocks noGrp="1"/>
          </p:cNvSpPr>
          <p:nvPr>
            <p:ph type="subTitle" idx="1"/>
          </p:nvPr>
        </p:nvSpPr>
        <p:spPr/>
        <p:txBody>
          <a:bodyPr/>
          <a:lstStyle/>
          <a:p>
            <a:endParaRPr lang="en-US" dirty="0"/>
          </a:p>
        </p:txBody>
      </p:sp>
      <p:sp>
        <p:nvSpPr>
          <p:cNvPr id="4" name="Slide Number Placeholder 3"/>
          <p:cNvSpPr>
            <a:spLocks noGrp="1"/>
          </p:cNvSpPr>
          <p:nvPr>
            <p:ph type="sldNum" sz="quarter" idx="12"/>
          </p:nvPr>
        </p:nvSpPr>
        <p:spPr/>
        <p:txBody>
          <a:bodyPr/>
          <a:lstStyle/>
          <a:p>
            <a:fld id="{403DC12D-E02E-423D-90C0-BDE830239584}" type="slidenum">
              <a:rPr lang="th-TH" smtClean="0"/>
              <a:pPr/>
              <a:t>63</a:t>
            </a:fld>
            <a:endParaRPr lang="th-TH" dirty="0"/>
          </a:p>
        </p:txBody>
      </p:sp>
    </p:spTree>
    <p:extLst>
      <p:ext uri="{BB962C8B-B14F-4D97-AF65-F5344CB8AC3E}">
        <p14:creationId xmlns:p14="http://schemas.microsoft.com/office/powerpoint/2010/main" val="146540170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03DC12D-E02E-423D-90C0-BDE830239584}" type="slidenum">
              <a:rPr lang="th-TH" smtClean="0"/>
              <a:pPr/>
              <a:t>64</a:t>
            </a:fld>
            <a:endParaRPr lang="th-TH" dirty="0"/>
          </a:p>
        </p:txBody>
      </p:sp>
      <p:pic>
        <p:nvPicPr>
          <p:cNvPr id="5" name="Picture 4"/>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51628" y="208051"/>
            <a:ext cx="5368980" cy="6513425"/>
          </a:xfrm>
          <a:prstGeom prst="rect">
            <a:avLst/>
          </a:prstGeom>
          <a:noFill/>
          <a:ln>
            <a:noFill/>
          </a:ln>
          <a:effectLst/>
          <a:extLst/>
        </p:spPr>
      </p:pic>
    </p:spTree>
    <p:extLst>
      <p:ext uri="{BB962C8B-B14F-4D97-AF65-F5344CB8AC3E}">
        <p14:creationId xmlns:p14="http://schemas.microsoft.com/office/powerpoint/2010/main" val="3656843243"/>
      </p:ext>
    </p:extLst>
  </p:cSld>
  <p:clrMapOvr>
    <a:masterClrMapping/>
  </p:clrMapOvr>
  <p:timing>
    <p:tnLst>
      <p:par>
        <p:cTn xmlns:p14="http://schemas.microsoft.com/office/powerpoint/2010/mai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03DC12D-E02E-423D-90C0-BDE830239584}" type="slidenum">
              <a:rPr lang="th-TH" smtClean="0"/>
              <a:pPr/>
              <a:t>65</a:t>
            </a:fld>
            <a:endParaRPr lang="th-TH" dirty="0"/>
          </a:p>
        </p:txBody>
      </p:sp>
      <p:pic>
        <p:nvPicPr>
          <p:cNvPr id="5" name="Picture 4"/>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6462" y="1103586"/>
            <a:ext cx="8405648" cy="4518628"/>
          </a:xfrm>
          <a:prstGeom prst="rect">
            <a:avLst/>
          </a:prstGeom>
          <a:noFill/>
        </p:spPr>
      </p:pic>
    </p:spTree>
    <p:extLst>
      <p:ext uri="{BB962C8B-B14F-4D97-AF65-F5344CB8AC3E}">
        <p14:creationId xmlns:p14="http://schemas.microsoft.com/office/powerpoint/2010/main" val="3652475540"/>
      </p:ext>
    </p:extLst>
  </p:cSld>
  <p:clrMapOvr>
    <a:masterClrMapping/>
  </p:clrMapOvr>
  <p:timing>
    <p:tnLst>
      <p:par>
        <p:cTn xmlns:p14="http://schemas.microsoft.com/office/powerpoint/2010/mai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Corporate Loss Carry-back and Carry-Forward</a:t>
            </a:r>
            <a:endParaRPr lang="en-US" dirty="0"/>
          </a:p>
        </p:txBody>
      </p:sp>
      <p:sp>
        <p:nvSpPr>
          <p:cNvPr id="3" name="Content Placeholder 2"/>
          <p:cNvSpPr>
            <a:spLocks noGrp="1"/>
          </p:cNvSpPr>
          <p:nvPr>
            <p:ph idx="1"/>
          </p:nvPr>
        </p:nvSpPr>
        <p:spPr/>
        <p:txBody>
          <a:bodyPr/>
          <a:lstStyle/>
          <a:p>
            <a:r>
              <a:rPr lang="en-US" dirty="0" smtClean="0"/>
              <a:t>Operating losses can be carried back to the preceding two years or carried forward for the next twenty years and used to offset taxable income in those years.</a:t>
            </a:r>
          </a:p>
          <a:p>
            <a:endParaRPr lang="en-US" dirty="0"/>
          </a:p>
          <a:p>
            <a:r>
              <a:rPr lang="en-US" dirty="0" smtClean="0"/>
              <a:t>Can use this to reduce net income in previous  years and in the future periods</a:t>
            </a:r>
            <a:endParaRPr lang="en-US" dirty="0"/>
          </a:p>
        </p:txBody>
      </p:sp>
      <p:sp>
        <p:nvSpPr>
          <p:cNvPr id="4" name="Slide Number Placeholder 3"/>
          <p:cNvSpPr>
            <a:spLocks noGrp="1"/>
          </p:cNvSpPr>
          <p:nvPr>
            <p:ph type="sldNum" sz="quarter" idx="12"/>
          </p:nvPr>
        </p:nvSpPr>
        <p:spPr/>
        <p:txBody>
          <a:bodyPr/>
          <a:lstStyle/>
          <a:p>
            <a:fld id="{403DC12D-E02E-423D-90C0-BDE830239584}" type="slidenum">
              <a:rPr lang="th-TH" smtClean="0"/>
              <a:pPr/>
              <a:t>66</a:t>
            </a:fld>
            <a:endParaRPr lang="th-TH" dirty="0"/>
          </a:p>
        </p:txBody>
      </p:sp>
    </p:spTree>
    <p:extLst>
      <p:ext uri="{BB962C8B-B14F-4D97-AF65-F5344CB8AC3E}">
        <p14:creationId xmlns:p14="http://schemas.microsoft.com/office/powerpoint/2010/main" val="282530895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03DC12D-E02E-423D-90C0-BDE830239584}" type="slidenum">
              <a:rPr lang="th-TH" smtClean="0"/>
              <a:pPr/>
              <a:t>67</a:t>
            </a:fld>
            <a:endParaRPr lang="th-TH" dirty="0"/>
          </a:p>
        </p:txBody>
      </p:sp>
      <p:pic>
        <p:nvPicPr>
          <p:cNvPr id="5" name="Picture 4"/>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5155" y="1481959"/>
            <a:ext cx="8216955" cy="3837425"/>
          </a:xfrm>
          <a:prstGeom prst="rect">
            <a:avLst/>
          </a:prstGeom>
          <a:noFill/>
          <a:ln>
            <a:noFill/>
          </a:ln>
          <a:effectLst/>
          <a:extLst/>
        </p:spPr>
      </p:pic>
    </p:spTree>
    <p:extLst>
      <p:ext uri="{BB962C8B-B14F-4D97-AF65-F5344CB8AC3E}">
        <p14:creationId xmlns:p14="http://schemas.microsoft.com/office/powerpoint/2010/main" val="1364553474"/>
      </p:ext>
    </p:extLst>
  </p:cSld>
  <p:clrMapOvr>
    <a:masterClrMapping/>
  </p:clrMapOvr>
  <p:timing>
    <p:tnLst>
      <p:par>
        <p:cTn xmlns:p14="http://schemas.microsoft.com/office/powerpoint/2010/mai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Interest and Dividends paid </a:t>
            </a:r>
            <a:endParaRPr lang="en-US" dirty="0"/>
          </a:p>
        </p:txBody>
      </p:sp>
      <p:sp>
        <p:nvSpPr>
          <p:cNvPr id="3" name="Content Placeholder 2"/>
          <p:cNvSpPr>
            <a:spLocks noGrp="1"/>
          </p:cNvSpPr>
          <p:nvPr>
            <p:ph idx="1"/>
          </p:nvPr>
        </p:nvSpPr>
        <p:spPr/>
        <p:txBody>
          <a:bodyPr/>
          <a:lstStyle/>
          <a:p>
            <a:r>
              <a:rPr lang="en-US" dirty="0" smtClean="0"/>
              <a:t>Interest paid can be deducted from operating income but dividends paid cannot be used.</a:t>
            </a:r>
          </a:p>
          <a:p>
            <a:endParaRPr lang="en-US" dirty="0"/>
          </a:p>
          <a:p>
            <a:r>
              <a:rPr lang="en-US" dirty="0" smtClean="0"/>
              <a:t>DEPRECIATION</a:t>
            </a:r>
          </a:p>
          <a:p>
            <a:pPr lvl="1"/>
            <a:r>
              <a:rPr lang="en-US" dirty="0" smtClean="0"/>
              <a:t>Also plays an important role in income tax calculations</a:t>
            </a:r>
          </a:p>
          <a:p>
            <a:pPr lvl="1"/>
            <a:r>
              <a:rPr lang="en-US" dirty="0" smtClean="0"/>
              <a:t>The larger the depreciation, the lower the tax bill and therefore higher operating cash flows</a:t>
            </a:r>
          </a:p>
        </p:txBody>
      </p:sp>
      <p:sp>
        <p:nvSpPr>
          <p:cNvPr id="4" name="Slide Number Placeholder 3"/>
          <p:cNvSpPr>
            <a:spLocks noGrp="1"/>
          </p:cNvSpPr>
          <p:nvPr>
            <p:ph type="sldNum" sz="quarter" idx="12"/>
          </p:nvPr>
        </p:nvSpPr>
        <p:spPr/>
        <p:txBody>
          <a:bodyPr/>
          <a:lstStyle/>
          <a:p>
            <a:fld id="{403DC12D-E02E-423D-90C0-BDE830239584}" type="slidenum">
              <a:rPr lang="th-TH" smtClean="0"/>
              <a:pPr/>
              <a:t>68</a:t>
            </a:fld>
            <a:endParaRPr lang="th-TH" dirty="0"/>
          </a:p>
        </p:txBody>
      </p:sp>
    </p:spTree>
    <p:extLst>
      <p:ext uri="{BB962C8B-B14F-4D97-AF65-F5344CB8AC3E}">
        <p14:creationId xmlns:p14="http://schemas.microsoft.com/office/powerpoint/2010/main" val="19560167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03DC12D-E02E-423D-90C0-BDE830239584}" type="slidenum">
              <a:rPr lang="th-TH" smtClean="0"/>
              <a:pPr/>
              <a:t>69</a:t>
            </a:fld>
            <a:endParaRPr lang="th-TH" dirty="0"/>
          </a:p>
        </p:txBody>
      </p:sp>
      <p:pic>
        <p:nvPicPr>
          <p:cNvPr id="5" name="Picture 4"/>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01032" y="1261241"/>
            <a:ext cx="7785768" cy="4264485"/>
          </a:xfrm>
          <a:prstGeom prst="rect">
            <a:avLst/>
          </a:prstGeom>
          <a:noFill/>
        </p:spPr>
      </p:pic>
    </p:spTree>
    <p:extLst>
      <p:ext uri="{BB962C8B-B14F-4D97-AF65-F5344CB8AC3E}">
        <p14:creationId xmlns:p14="http://schemas.microsoft.com/office/powerpoint/2010/main" val="286854970"/>
      </p:ext>
    </p:extLst>
  </p:cSld>
  <p:clrMapOvr>
    <a:masterClrMapping/>
  </p:clrMapOvr>
  <p:timing>
    <p:tnLst>
      <p:par>
        <p:cTn xmlns:p14="http://schemas.microsoft.com/office/powerpoint/2010/mai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r>
              <a:rPr lang="en-US" altLang="th-TH" smtClean="0"/>
              <a:t>Overview of D’Leon Inc.</a:t>
            </a:r>
          </a:p>
        </p:txBody>
      </p:sp>
      <p:sp>
        <p:nvSpPr>
          <p:cNvPr id="37891" name="Rectangle 3"/>
          <p:cNvSpPr>
            <a:spLocks noGrp="1" noChangeArrowheads="1"/>
          </p:cNvSpPr>
          <p:nvPr>
            <p:ph sz="quarter" idx="1"/>
          </p:nvPr>
        </p:nvSpPr>
        <p:spPr>
          <a:xfrm>
            <a:off x="612775" y="1600200"/>
            <a:ext cx="7616825" cy="4495800"/>
          </a:xfrm>
        </p:spPr>
        <p:txBody>
          <a:bodyPr/>
          <a:lstStyle/>
          <a:p>
            <a:pPr eaLnBrk="1" hangingPunct="1">
              <a:spcBef>
                <a:spcPct val="0"/>
              </a:spcBef>
            </a:pPr>
            <a:r>
              <a:rPr lang="en-US" altLang="th-TH" smtClean="0"/>
              <a:t>Snack food company that underwent major expansion in 2011. </a:t>
            </a:r>
          </a:p>
          <a:p>
            <a:pPr eaLnBrk="1" hangingPunct="1">
              <a:spcBef>
                <a:spcPct val="0"/>
              </a:spcBef>
            </a:pPr>
            <a:r>
              <a:rPr lang="en-US" altLang="th-TH" smtClean="0"/>
              <a:t>So far, expansion results have been unsatisfactory.</a:t>
            </a:r>
          </a:p>
          <a:p>
            <a:pPr lvl="1" eaLnBrk="1" hangingPunct="1">
              <a:spcBef>
                <a:spcPct val="0"/>
              </a:spcBef>
            </a:pPr>
            <a:r>
              <a:rPr lang="en-US" altLang="th-TH" smtClean="0"/>
              <a:t>Company’s cash position is weak.</a:t>
            </a:r>
          </a:p>
          <a:p>
            <a:pPr lvl="1" eaLnBrk="1" hangingPunct="1">
              <a:spcBef>
                <a:spcPct val="0"/>
              </a:spcBef>
            </a:pPr>
            <a:r>
              <a:rPr lang="en-US" altLang="th-TH" smtClean="0"/>
              <a:t>Suppliers are being paid late.</a:t>
            </a:r>
          </a:p>
          <a:p>
            <a:pPr lvl="1" eaLnBrk="1" hangingPunct="1">
              <a:spcBef>
                <a:spcPct val="0"/>
              </a:spcBef>
            </a:pPr>
            <a:r>
              <a:rPr lang="en-US" altLang="th-TH" smtClean="0"/>
              <a:t>Bank has threatened to cut off credit.</a:t>
            </a:r>
          </a:p>
          <a:p>
            <a:pPr eaLnBrk="1" hangingPunct="1">
              <a:spcBef>
                <a:spcPct val="0"/>
              </a:spcBef>
            </a:pPr>
            <a:r>
              <a:rPr lang="en-US" altLang="th-TH" smtClean="0"/>
              <a:t>Board of Directors has ordered that changes must be made! </a:t>
            </a:r>
          </a:p>
        </p:txBody>
      </p:sp>
      <p:sp>
        <p:nvSpPr>
          <p:cNvPr id="2" name="Slide Number Placeholder 1"/>
          <p:cNvSpPr>
            <a:spLocks noGrp="1"/>
          </p:cNvSpPr>
          <p:nvPr>
            <p:ph type="sldNum" sz="quarter" idx="12"/>
          </p:nvPr>
        </p:nvSpPr>
        <p:spPr/>
        <p:txBody>
          <a:bodyPr/>
          <a:lstStyle/>
          <a:p>
            <a:fld id="{403DC12D-E02E-423D-90C0-BDE830239584}" type="slidenum">
              <a:rPr lang="th-TH" smtClean="0"/>
              <a:pPr/>
              <a:t>70</a:t>
            </a:fld>
            <a:endParaRPr lang="th-TH" dirty="0"/>
          </a:p>
        </p:txBody>
      </p:sp>
    </p:spTree>
    <p:extLst>
      <p:ext uri="{BB962C8B-B14F-4D97-AF65-F5344CB8AC3E}">
        <p14:creationId xmlns:p14="http://schemas.microsoft.com/office/powerpoint/2010/main" val="1280691074"/>
      </p:ext>
    </p:extLst>
  </p:cSld>
  <p:clrMapOvr>
    <a:masterClrMapping/>
  </p:clrMapOvr>
  <p:timing>
    <p:tnLst>
      <p:par>
        <p:cTn xmlns:p14="http://schemas.microsoft.com/office/powerpoint/2010/mai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03DC12D-E02E-423D-90C0-BDE830239584}" type="slidenum">
              <a:rPr lang="th-TH" smtClean="0"/>
              <a:pPr/>
              <a:t>71</a:t>
            </a:fld>
            <a:endParaRPr lang="th-TH" dirty="0"/>
          </a:p>
        </p:txBody>
      </p:sp>
      <p:pic>
        <p:nvPicPr>
          <p:cNvPr id="5" name="Picture 4" descr="example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335843"/>
          </a:xfrm>
          <a:prstGeom prst="rect">
            <a:avLst/>
          </a:prstGeom>
        </p:spPr>
      </p:pic>
    </p:spTree>
    <p:extLst>
      <p:ext uri="{BB962C8B-B14F-4D97-AF65-F5344CB8AC3E}">
        <p14:creationId xmlns:p14="http://schemas.microsoft.com/office/powerpoint/2010/main" val="2845533508"/>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03DC12D-E02E-423D-90C0-BDE830239584}" type="slidenum">
              <a:rPr lang="th-TH" smtClean="0"/>
              <a:pPr/>
              <a:t>72</a:t>
            </a:fld>
            <a:endParaRPr lang="th-TH"/>
          </a:p>
        </p:txBody>
      </p:sp>
      <p:pic>
        <p:nvPicPr>
          <p:cNvPr id="3" name="Picture 2" descr="example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8746728" cy="6858000"/>
          </a:xfrm>
          <a:prstGeom prst="rect">
            <a:avLst/>
          </a:prstGeom>
        </p:spPr>
      </p:pic>
    </p:spTree>
    <p:extLst>
      <p:ext uri="{BB962C8B-B14F-4D97-AF65-F5344CB8AC3E}">
        <p14:creationId xmlns:p14="http://schemas.microsoft.com/office/powerpoint/2010/main" val="35152157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03DC12D-E02E-423D-90C0-BDE830239584}" type="slidenum">
              <a:rPr lang="th-TH" smtClean="0"/>
              <a:pPr/>
              <a:t>73</a:t>
            </a:fld>
            <a:endParaRPr lang="th-TH"/>
          </a:p>
        </p:txBody>
      </p:sp>
      <p:pic>
        <p:nvPicPr>
          <p:cNvPr id="3" name="Picture 2" descr="example3.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633849"/>
            <a:ext cx="9144000" cy="3434219"/>
          </a:xfrm>
          <a:prstGeom prst="rect">
            <a:avLst/>
          </a:prstGeom>
        </p:spPr>
      </p:pic>
    </p:spTree>
    <p:extLst>
      <p:ext uri="{BB962C8B-B14F-4D97-AF65-F5344CB8AC3E}">
        <p14:creationId xmlns:p14="http://schemas.microsoft.com/office/powerpoint/2010/main" val="204513534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03DC12D-E02E-423D-90C0-BDE830239584}" type="slidenum">
              <a:rPr lang="th-TH" smtClean="0"/>
              <a:pPr/>
              <a:t>74</a:t>
            </a:fld>
            <a:endParaRPr lang="th-TH"/>
          </a:p>
        </p:txBody>
      </p:sp>
      <p:pic>
        <p:nvPicPr>
          <p:cNvPr id="3" name="Picture 2" descr="example4.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5067" y="0"/>
            <a:ext cx="8528933" cy="6858000"/>
          </a:xfrm>
          <a:prstGeom prst="rect">
            <a:avLst/>
          </a:prstGeom>
        </p:spPr>
      </p:pic>
    </p:spTree>
    <p:extLst>
      <p:ext uri="{BB962C8B-B14F-4D97-AF65-F5344CB8AC3E}">
        <p14:creationId xmlns:p14="http://schemas.microsoft.com/office/powerpoint/2010/main" val="3594397283"/>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1026"/>
          <p:cNvSpPr>
            <a:spLocks noGrp="1" noChangeArrowheads="1"/>
          </p:cNvSpPr>
          <p:nvPr>
            <p:ph type="title"/>
          </p:nvPr>
        </p:nvSpPr>
        <p:spPr/>
        <p:txBody>
          <a:bodyPr/>
          <a:lstStyle/>
          <a:p>
            <a:pPr eaLnBrk="1" hangingPunct="1"/>
            <a:r>
              <a:rPr lang="en-US" altLang="th-TH" smtClean="0"/>
              <a:t>Other Data</a:t>
            </a:r>
          </a:p>
        </p:txBody>
      </p:sp>
      <p:sp>
        <p:nvSpPr>
          <p:cNvPr id="46083" name="Rectangle 1027"/>
          <p:cNvSpPr>
            <a:spLocks noGrp="1" noChangeArrowheads="1"/>
          </p:cNvSpPr>
          <p:nvPr>
            <p:ph sz="quarter" idx="1"/>
          </p:nvPr>
        </p:nvSpPr>
        <p:spPr>
          <a:xfrm>
            <a:off x="612775" y="1600200"/>
            <a:ext cx="7616825" cy="4495800"/>
          </a:xfrm>
        </p:spPr>
        <p:txBody>
          <a:bodyPr/>
          <a:lstStyle/>
          <a:p>
            <a:pPr eaLnBrk="1" hangingPunct="1">
              <a:spcBef>
                <a:spcPct val="0"/>
              </a:spcBef>
              <a:buFont typeface="Wingdings" panose="05000000000000000000" pitchFamily="2" charset="2"/>
              <a:buNone/>
            </a:pPr>
            <a:endParaRPr lang="en-US" altLang="th-TH" smtClean="0"/>
          </a:p>
          <a:p>
            <a:pPr eaLnBrk="1" hangingPunct="1">
              <a:spcBef>
                <a:spcPct val="0"/>
              </a:spcBef>
              <a:buFont typeface="Wingdings" panose="05000000000000000000" pitchFamily="2" charset="2"/>
              <a:buNone/>
            </a:pPr>
            <a:r>
              <a:rPr lang="en-US" altLang="th-TH" smtClean="0"/>
              <a:t>No. of shares</a:t>
            </a:r>
          </a:p>
          <a:p>
            <a:pPr eaLnBrk="1" hangingPunct="1">
              <a:spcBef>
                <a:spcPct val="0"/>
              </a:spcBef>
              <a:buFont typeface="Wingdings" panose="05000000000000000000" pitchFamily="2" charset="2"/>
              <a:buNone/>
            </a:pPr>
            <a:r>
              <a:rPr lang="en-US" altLang="th-TH" smtClean="0"/>
              <a:t>EPS</a:t>
            </a:r>
          </a:p>
          <a:p>
            <a:pPr eaLnBrk="1" hangingPunct="1">
              <a:spcBef>
                <a:spcPct val="0"/>
              </a:spcBef>
              <a:buFont typeface="Wingdings" panose="05000000000000000000" pitchFamily="2" charset="2"/>
              <a:buNone/>
            </a:pPr>
            <a:r>
              <a:rPr lang="en-US" altLang="th-TH" smtClean="0"/>
              <a:t>DPS</a:t>
            </a:r>
          </a:p>
          <a:p>
            <a:pPr eaLnBrk="1" hangingPunct="1">
              <a:spcBef>
                <a:spcPct val="0"/>
              </a:spcBef>
              <a:buFont typeface="Wingdings" panose="05000000000000000000" pitchFamily="2" charset="2"/>
              <a:buNone/>
            </a:pPr>
            <a:r>
              <a:rPr lang="en-US" altLang="th-TH" smtClean="0"/>
              <a:t>Stock price</a:t>
            </a:r>
          </a:p>
          <a:p>
            <a:pPr eaLnBrk="1" hangingPunct="1">
              <a:spcBef>
                <a:spcPct val="0"/>
              </a:spcBef>
              <a:buFont typeface="Wingdings" panose="05000000000000000000" pitchFamily="2" charset="2"/>
              <a:buNone/>
            </a:pPr>
            <a:r>
              <a:rPr lang="en-US" altLang="th-TH" smtClean="0"/>
              <a:t>Lease pmts</a:t>
            </a:r>
          </a:p>
        </p:txBody>
      </p:sp>
      <p:grpSp>
        <p:nvGrpSpPr>
          <p:cNvPr id="46085" name="Group 1036"/>
          <p:cNvGrpSpPr>
            <a:grpSpLocks/>
          </p:cNvGrpSpPr>
          <p:nvPr/>
        </p:nvGrpSpPr>
        <p:grpSpPr bwMode="auto">
          <a:xfrm>
            <a:off x="3657600" y="1606550"/>
            <a:ext cx="4532313" cy="4114800"/>
            <a:chOff x="2304" y="1296"/>
            <a:chExt cx="2855" cy="2592"/>
          </a:xfrm>
        </p:grpSpPr>
        <p:sp>
          <p:nvSpPr>
            <p:cNvPr id="11269" name="Rectangle 1028"/>
            <p:cNvSpPr>
              <a:spLocks noChangeArrowheads="1"/>
            </p:cNvSpPr>
            <p:nvPr/>
          </p:nvSpPr>
          <p:spPr bwMode="auto">
            <a:xfrm>
              <a:off x="2304" y="1296"/>
              <a:ext cx="1440" cy="2592"/>
            </a:xfrm>
            <a:prstGeom prst="rect">
              <a:avLst/>
            </a:prstGeom>
            <a:noFill/>
            <a:ln w="9525">
              <a:noFill/>
              <a:miter lim="800000"/>
              <a:headEnd/>
              <a:tailEnd/>
            </a:ln>
          </p:spPr>
          <p:txBody>
            <a:bodyPr/>
            <a:lstStyle/>
            <a:p>
              <a:pPr marL="342900" indent="-342900" algn="ctr" eaLnBrk="1" hangingPunct="1">
                <a:lnSpc>
                  <a:spcPct val="90000"/>
                </a:lnSpc>
                <a:spcBef>
                  <a:spcPts val="0"/>
                </a:spcBef>
                <a:spcAft>
                  <a:spcPts val="1200"/>
                </a:spcAft>
                <a:buClr>
                  <a:schemeClr val="folHlink"/>
                </a:buClr>
                <a:buSzPct val="60000"/>
                <a:buFont typeface="Wingdings" pitchFamily="2" charset="2"/>
                <a:buNone/>
                <a:defRPr/>
              </a:pPr>
              <a:r>
                <a:rPr lang="en-US" sz="2600" dirty="0">
                  <a:latin typeface="+mn-lt"/>
                  <a:cs typeface="Arial" charset="0"/>
                </a:rPr>
                <a:t>         2012</a:t>
              </a:r>
            </a:p>
            <a:p>
              <a:pPr marL="342900" indent="-342900" algn="r" eaLnBrk="1" hangingPunct="1">
                <a:lnSpc>
                  <a:spcPct val="90000"/>
                </a:lnSpc>
                <a:spcBef>
                  <a:spcPts val="0"/>
                </a:spcBef>
                <a:spcAft>
                  <a:spcPts val="1200"/>
                </a:spcAft>
                <a:buClr>
                  <a:schemeClr val="folHlink"/>
                </a:buClr>
                <a:buSzPct val="60000"/>
                <a:buFont typeface="Wingdings" pitchFamily="2" charset="2"/>
                <a:buNone/>
                <a:defRPr/>
              </a:pPr>
              <a:r>
                <a:rPr lang="en-US" sz="2600" dirty="0">
                  <a:latin typeface="+mn-lt"/>
                  <a:cs typeface="Arial" charset="0"/>
                </a:rPr>
                <a:t>100,000</a:t>
              </a:r>
            </a:p>
            <a:p>
              <a:pPr marL="342900" indent="-342900" algn="r" eaLnBrk="1" hangingPunct="1">
                <a:lnSpc>
                  <a:spcPct val="90000"/>
                </a:lnSpc>
                <a:spcBef>
                  <a:spcPts val="0"/>
                </a:spcBef>
                <a:spcAft>
                  <a:spcPts val="1200"/>
                </a:spcAft>
                <a:buClr>
                  <a:schemeClr val="folHlink"/>
                </a:buClr>
                <a:buSzPct val="60000"/>
                <a:buFont typeface="Wingdings" pitchFamily="2" charset="2"/>
                <a:buNone/>
                <a:defRPr/>
              </a:pPr>
              <a:r>
                <a:rPr lang="en-US" sz="2600" dirty="0">
                  <a:latin typeface="+mn-lt"/>
                  <a:cs typeface="Arial" charset="0"/>
                </a:rPr>
                <a:t>-$1.602</a:t>
              </a:r>
            </a:p>
            <a:p>
              <a:pPr marL="342900" indent="-342900" algn="r" eaLnBrk="1" hangingPunct="1">
                <a:lnSpc>
                  <a:spcPct val="90000"/>
                </a:lnSpc>
                <a:spcBef>
                  <a:spcPts val="0"/>
                </a:spcBef>
                <a:spcAft>
                  <a:spcPts val="1200"/>
                </a:spcAft>
                <a:buClr>
                  <a:schemeClr val="folHlink"/>
                </a:buClr>
                <a:buSzPct val="60000"/>
                <a:buFont typeface="Wingdings" pitchFamily="2" charset="2"/>
                <a:buNone/>
                <a:defRPr/>
              </a:pPr>
              <a:r>
                <a:rPr lang="en-US" sz="2600" dirty="0">
                  <a:latin typeface="+mn-lt"/>
                  <a:cs typeface="Arial" charset="0"/>
                </a:rPr>
                <a:t>$0.11</a:t>
              </a:r>
            </a:p>
            <a:p>
              <a:pPr marL="342900" indent="-342900" algn="r" eaLnBrk="1" hangingPunct="1">
                <a:lnSpc>
                  <a:spcPct val="90000"/>
                </a:lnSpc>
                <a:spcBef>
                  <a:spcPts val="0"/>
                </a:spcBef>
                <a:spcAft>
                  <a:spcPts val="1200"/>
                </a:spcAft>
                <a:buClr>
                  <a:schemeClr val="folHlink"/>
                </a:buClr>
                <a:buSzPct val="60000"/>
                <a:buFont typeface="Wingdings" pitchFamily="2" charset="2"/>
                <a:buNone/>
                <a:defRPr/>
              </a:pPr>
              <a:r>
                <a:rPr lang="en-US" sz="2600" dirty="0">
                  <a:latin typeface="+mn-lt"/>
                  <a:cs typeface="Arial" charset="0"/>
                </a:rPr>
                <a:t>$2.25</a:t>
              </a:r>
            </a:p>
            <a:p>
              <a:pPr marL="342900" indent="-342900" algn="r" eaLnBrk="1" hangingPunct="1">
                <a:lnSpc>
                  <a:spcPct val="90000"/>
                </a:lnSpc>
                <a:spcBef>
                  <a:spcPts val="0"/>
                </a:spcBef>
                <a:spcAft>
                  <a:spcPts val="1200"/>
                </a:spcAft>
                <a:buClr>
                  <a:schemeClr val="folHlink"/>
                </a:buClr>
                <a:buSzPct val="60000"/>
                <a:buFont typeface="Wingdings" pitchFamily="2" charset="2"/>
                <a:buNone/>
                <a:defRPr/>
              </a:pPr>
              <a:r>
                <a:rPr lang="en-US" sz="2600" dirty="0">
                  <a:latin typeface="+mn-lt"/>
                  <a:cs typeface="Arial" charset="0"/>
                </a:rPr>
                <a:t>$40,000</a:t>
              </a:r>
            </a:p>
          </p:txBody>
        </p:sp>
        <p:sp>
          <p:nvSpPr>
            <p:cNvPr id="11270" name="Rectangle 1029"/>
            <p:cNvSpPr>
              <a:spLocks noChangeArrowheads="1"/>
            </p:cNvSpPr>
            <p:nvPr/>
          </p:nvSpPr>
          <p:spPr bwMode="auto">
            <a:xfrm>
              <a:off x="3840" y="1296"/>
              <a:ext cx="1319" cy="2592"/>
            </a:xfrm>
            <a:prstGeom prst="rect">
              <a:avLst/>
            </a:prstGeom>
            <a:noFill/>
            <a:ln w="9525">
              <a:noFill/>
              <a:miter lim="800000"/>
              <a:headEnd/>
              <a:tailEnd/>
            </a:ln>
          </p:spPr>
          <p:txBody>
            <a:bodyPr/>
            <a:lstStyle/>
            <a:p>
              <a:pPr marL="342900" indent="-342900" algn="ctr" eaLnBrk="1" hangingPunct="1">
                <a:lnSpc>
                  <a:spcPct val="90000"/>
                </a:lnSpc>
                <a:spcBef>
                  <a:spcPts val="0"/>
                </a:spcBef>
                <a:spcAft>
                  <a:spcPts val="1200"/>
                </a:spcAft>
                <a:buClr>
                  <a:schemeClr val="folHlink"/>
                </a:buClr>
                <a:buSzPct val="60000"/>
                <a:buFont typeface="Wingdings" pitchFamily="2" charset="2"/>
                <a:buNone/>
                <a:defRPr/>
              </a:pPr>
              <a:r>
                <a:rPr lang="en-US" sz="2600" dirty="0">
                  <a:latin typeface="+mn-lt"/>
                  <a:cs typeface="Arial" charset="0"/>
                </a:rPr>
                <a:t>         2011</a:t>
              </a:r>
            </a:p>
            <a:p>
              <a:pPr marL="342900" indent="-342900" algn="r" eaLnBrk="1" hangingPunct="1">
                <a:lnSpc>
                  <a:spcPct val="90000"/>
                </a:lnSpc>
                <a:spcBef>
                  <a:spcPts val="0"/>
                </a:spcBef>
                <a:spcAft>
                  <a:spcPts val="1200"/>
                </a:spcAft>
                <a:buClr>
                  <a:schemeClr val="folHlink"/>
                </a:buClr>
                <a:buSzPct val="60000"/>
                <a:buFont typeface="Wingdings" pitchFamily="2" charset="2"/>
                <a:buNone/>
                <a:defRPr/>
              </a:pPr>
              <a:r>
                <a:rPr lang="en-US" sz="2600" dirty="0">
                  <a:latin typeface="+mn-lt"/>
                  <a:cs typeface="Arial" charset="0"/>
                </a:rPr>
                <a:t>100,000</a:t>
              </a:r>
            </a:p>
            <a:p>
              <a:pPr marL="342900" indent="-342900" algn="r" eaLnBrk="1" hangingPunct="1">
                <a:lnSpc>
                  <a:spcPct val="90000"/>
                </a:lnSpc>
                <a:spcBef>
                  <a:spcPts val="0"/>
                </a:spcBef>
                <a:spcAft>
                  <a:spcPts val="1200"/>
                </a:spcAft>
                <a:buClr>
                  <a:schemeClr val="folHlink"/>
                </a:buClr>
                <a:buSzPct val="60000"/>
                <a:buFont typeface="Wingdings" pitchFamily="2" charset="2"/>
                <a:buNone/>
                <a:defRPr/>
              </a:pPr>
              <a:r>
                <a:rPr lang="en-US" sz="2600" dirty="0">
                  <a:latin typeface="+mn-lt"/>
                  <a:cs typeface="Arial" charset="0"/>
                </a:rPr>
                <a:t>$0.88</a:t>
              </a:r>
            </a:p>
            <a:p>
              <a:pPr marL="342900" indent="-342900" algn="r" eaLnBrk="1" hangingPunct="1">
                <a:lnSpc>
                  <a:spcPct val="90000"/>
                </a:lnSpc>
                <a:spcBef>
                  <a:spcPts val="0"/>
                </a:spcBef>
                <a:spcAft>
                  <a:spcPts val="1200"/>
                </a:spcAft>
                <a:buClr>
                  <a:schemeClr val="folHlink"/>
                </a:buClr>
                <a:buSzPct val="60000"/>
                <a:buFont typeface="Wingdings" pitchFamily="2" charset="2"/>
                <a:buNone/>
                <a:defRPr/>
              </a:pPr>
              <a:r>
                <a:rPr lang="en-US" sz="2600" dirty="0">
                  <a:latin typeface="+mn-lt"/>
                  <a:cs typeface="Arial" charset="0"/>
                </a:rPr>
                <a:t>$0.22</a:t>
              </a:r>
            </a:p>
            <a:p>
              <a:pPr marL="342900" indent="-342900" algn="r" eaLnBrk="1" hangingPunct="1">
                <a:lnSpc>
                  <a:spcPct val="90000"/>
                </a:lnSpc>
                <a:spcBef>
                  <a:spcPts val="0"/>
                </a:spcBef>
                <a:spcAft>
                  <a:spcPts val="1200"/>
                </a:spcAft>
                <a:buClr>
                  <a:schemeClr val="folHlink"/>
                </a:buClr>
                <a:buSzPct val="60000"/>
                <a:buFont typeface="Wingdings" pitchFamily="2" charset="2"/>
                <a:buNone/>
                <a:defRPr/>
              </a:pPr>
              <a:r>
                <a:rPr lang="en-US" sz="2600" dirty="0">
                  <a:latin typeface="+mn-lt"/>
                  <a:cs typeface="Arial" charset="0"/>
                </a:rPr>
                <a:t>$8.50</a:t>
              </a:r>
            </a:p>
            <a:p>
              <a:pPr marL="342900" indent="-342900" algn="r" eaLnBrk="1" hangingPunct="1">
                <a:lnSpc>
                  <a:spcPct val="90000"/>
                </a:lnSpc>
                <a:spcBef>
                  <a:spcPts val="0"/>
                </a:spcBef>
                <a:spcAft>
                  <a:spcPts val="1200"/>
                </a:spcAft>
                <a:buClr>
                  <a:schemeClr val="folHlink"/>
                </a:buClr>
                <a:buSzPct val="60000"/>
                <a:buFont typeface="Wingdings" pitchFamily="2" charset="2"/>
                <a:buNone/>
                <a:defRPr/>
              </a:pPr>
              <a:r>
                <a:rPr lang="en-US" sz="2600" dirty="0">
                  <a:latin typeface="+mn-lt"/>
                  <a:cs typeface="Arial" charset="0"/>
                </a:rPr>
                <a:t>$40,000</a:t>
              </a:r>
            </a:p>
          </p:txBody>
        </p:sp>
        <p:sp>
          <p:nvSpPr>
            <p:cNvPr id="11271" name="Line 1030"/>
            <p:cNvSpPr>
              <a:spLocks noChangeShapeType="1"/>
            </p:cNvSpPr>
            <p:nvPr/>
          </p:nvSpPr>
          <p:spPr bwMode="auto">
            <a:xfrm>
              <a:off x="2748" y="1584"/>
              <a:ext cx="922" cy="0"/>
            </a:xfrm>
            <a:prstGeom prst="line">
              <a:avLst/>
            </a:prstGeom>
            <a:noFill/>
            <a:ln w="22225">
              <a:solidFill>
                <a:schemeClr val="tx1"/>
              </a:solidFill>
              <a:miter lim="800000"/>
              <a:headEnd/>
              <a:tailEnd/>
            </a:ln>
          </p:spPr>
          <p:txBody>
            <a:bodyPr wrap="none"/>
            <a:lstStyle/>
            <a:p>
              <a:pPr eaLnBrk="1" hangingPunct="1">
                <a:lnSpc>
                  <a:spcPct val="90000"/>
                </a:lnSpc>
                <a:spcBef>
                  <a:spcPts val="0"/>
                </a:spcBef>
                <a:spcAft>
                  <a:spcPts val="1200"/>
                </a:spcAft>
                <a:defRPr/>
              </a:pPr>
              <a:endParaRPr lang="en-US" sz="2900" dirty="0">
                <a:latin typeface="+mn-lt"/>
                <a:cs typeface="Arial" charset="0"/>
              </a:endParaRPr>
            </a:p>
          </p:txBody>
        </p:sp>
        <p:sp>
          <p:nvSpPr>
            <p:cNvPr id="11272" name="Line 1031"/>
            <p:cNvSpPr>
              <a:spLocks noChangeShapeType="1"/>
            </p:cNvSpPr>
            <p:nvPr/>
          </p:nvSpPr>
          <p:spPr bwMode="auto">
            <a:xfrm>
              <a:off x="4188" y="1584"/>
              <a:ext cx="922" cy="0"/>
            </a:xfrm>
            <a:prstGeom prst="line">
              <a:avLst/>
            </a:prstGeom>
            <a:noFill/>
            <a:ln w="22225">
              <a:solidFill>
                <a:schemeClr val="tx1"/>
              </a:solidFill>
              <a:miter lim="800000"/>
              <a:headEnd/>
              <a:tailEnd/>
            </a:ln>
          </p:spPr>
          <p:txBody>
            <a:bodyPr wrap="none"/>
            <a:lstStyle/>
            <a:p>
              <a:pPr eaLnBrk="1" hangingPunct="1">
                <a:lnSpc>
                  <a:spcPct val="90000"/>
                </a:lnSpc>
                <a:spcBef>
                  <a:spcPts val="0"/>
                </a:spcBef>
                <a:spcAft>
                  <a:spcPts val="1200"/>
                </a:spcAft>
                <a:defRPr/>
              </a:pPr>
              <a:endParaRPr lang="en-US" sz="2900" dirty="0">
                <a:latin typeface="+mn-lt"/>
                <a:cs typeface="Arial" charset="0"/>
              </a:endParaRPr>
            </a:p>
          </p:txBody>
        </p:sp>
      </p:grpSp>
      <p:sp>
        <p:nvSpPr>
          <p:cNvPr id="2" name="Slide Number Placeholder 1"/>
          <p:cNvSpPr>
            <a:spLocks noGrp="1"/>
          </p:cNvSpPr>
          <p:nvPr>
            <p:ph type="sldNum" sz="quarter" idx="12"/>
          </p:nvPr>
        </p:nvSpPr>
        <p:spPr/>
        <p:txBody>
          <a:bodyPr/>
          <a:lstStyle/>
          <a:p>
            <a:fld id="{403DC12D-E02E-423D-90C0-BDE830239584}" type="slidenum">
              <a:rPr lang="th-TH" smtClean="0"/>
              <a:pPr/>
              <a:t>75</a:t>
            </a:fld>
            <a:endParaRPr lang="th-TH" dirty="0"/>
          </a:p>
        </p:txBody>
      </p:sp>
    </p:spTree>
    <p:extLst>
      <p:ext uri="{BB962C8B-B14F-4D97-AF65-F5344CB8AC3E}">
        <p14:creationId xmlns:p14="http://schemas.microsoft.com/office/powerpoint/2010/main" val="1196281955"/>
      </p:ext>
    </p:extLst>
  </p:cSld>
  <p:clrMapOvr>
    <a:masterClrMapping/>
  </p:clrMapOvr>
  <p:timing>
    <p:tnLst>
      <p:par>
        <p:cTn xmlns:p14="http://schemas.microsoft.com/office/powerpoint/2010/mai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normAutofit/>
          </a:bodyPr>
          <a:lstStyle/>
          <a:p>
            <a:pPr eaLnBrk="1" hangingPunct="1"/>
            <a:r>
              <a:rPr lang="en-US" altLang="th-TH" dirty="0" smtClean="0"/>
              <a:t>Statement of Stockholders’ </a:t>
            </a:r>
            <a:br>
              <a:rPr lang="en-US" altLang="th-TH" dirty="0" smtClean="0"/>
            </a:br>
            <a:r>
              <a:rPr lang="en-US" altLang="th-TH" dirty="0" smtClean="0"/>
              <a:t>Equity (2012)</a:t>
            </a:r>
          </a:p>
        </p:txBody>
      </p:sp>
      <p:grpSp>
        <p:nvGrpSpPr>
          <p:cNvPr id="48132" name="Group 124"/>
          <p:cNvGrpSpPr>
            <a:grpSpLocks/>
          </p:cNvGrpSpPr>
          <p:nvPr/>
        </p:nvGrpSpPr>
        <p:grpSpPr bwMode="auto">
          <a:xfrm>
            <a:off x="628650" y="1666875"/>
            <a:ext cx="8394700" cy="3278188"/>
            <a:chOff x="152400" y="1666875"/>
            <a:chExt cx="8870950" cy="3278188"/>
          </a:xfrm>
        </p:grpSpPr>
        <p:grpSp>
          <p:nvGrpSpPr>
            <p:cNvPr id="48133" name="Group 121"/>
            <p:cNvGrpSpPr>
              <a:grpSpLocks/>
            </p:cNvGrpSpPr>
            <p:nvPr/>
          </p:nvGrpSpPr>
          <p:grpSpPr bwMode="auto">
            <a:xfrm>
              <a:off x="152400" y="1666875"/>
              <a:ext cx="8870950" cy="3278188"/>
              <a:chOff x="152400" y="1666875"/>
              <a:chExt cx="8870950" cy="3278188"/>
            </a:xfrm>
          </p:grpSpPr>
          <p:cxnSp>
            <p:nvCxnSpPr>
              <p:cNvPr id="109" name="Straight Connector 108"/>
              <p:cNvCxnSpPr/>
              <p:nvPr/>
            </p:nvCxnSpPr>
            <p:spPr>
              <a:xfrm>
                <a:off x="152400" y="2724150"/>
                <a:ext cx="8839200" cy="9525"/>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48136" name="Group 120"/>
              <p:cNvGrpSpPr>
                <a:grpSpLocks/>
              </p:cNvGrpSpPr>
              <p:nvPr/>
            </p:nvGrpSpPr>
            <p:grpSpPr bwMode="auto">
              <a:xfrm>
                <a:off x="169863" y="1666875"/>
                <a:ext cx="8853487" cy="3278188"/>
                <a:chOff x="169863" y="1666875"/>
                <a:chExt cx="8853487" cy="3278188"/>
              </a:xfrm>
            </p:grpSpPr>
            <p:grpSp>
              <p:nvGrpSpPr>
                <p:cNvPr id="48137" name="Group 120"/>
                <p:cNvGrpSpPr>
                  <a:grpSpLocks/>
                </p:cNvGrpSpPr>
                <p:nvPr/>
              </p:nvGrpSpPr>
              <p:grpSpPr bwMode="auto">
                <a:xfrm>
                  <a:off x="169863" y="1666875"/>
                  <a:ext cx="8853487" cy="3278188"/>
                  <a:chOff x="169862" y="1666875"/>
                  <a:chExt cx="8853488" cy="3278188"/>
                </a:xfrm>
              </p:grpSpPr>
              <p:grpSp>
                <p:nvGrpSpPr>
                  <p:cNvPr id="48142" name="Group 7"/>
                  <p:cNvGrpSpPr>
                    <a:grpSpLocks noChangeAspect="1"/>
                  </p:cNvGrpSpPr>
                  <p:nvPr/>
                </p:nvGrpSpPr>
                <p:grpSpPr bwMode="auto">
                  <a:xfrm>
                    <a:off x="169862" y="1666875"/>
                    <a:ext cx="8853488" cy="3278188"/>
                    <a:chOff x="92" y="1002"/>
                    <a:chExt cx="5577" cy="2065"/>
                  </a:xfrm>
                </p:grpSpPr>
                <p:sp>
                  <p:nvSpPr>
                    <p:cNvPr id="48147" name="AutoShape 6"/>
                    <p:cNvSpPr>
                      <a:spLocks noChangeAspect="1" noChangeArrowheads="1" noTextEdit="1"/>
                    </p:cNvSpPr>
                    <p:nvPr/>
                  </p:nvSpPr>
                  <p:spPr bwMode="auto">
                    <a:xfrm>
                      <a:off x="92" y="1002"/>
                      <a:ext cx="5575" cy="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th-TH"/>
                    </a:p>
                  </p:txBody>
                </p:sp>
                <p:sp>
                  <p:nvSpPr>
                    <p:cNvPr id="48148" name="Rectangle 8"/>
                    <p:cNvSpPr>
                      <a:spLocks noChangeArrowheads="1"/>
                    </p:cNvSpPr>
                    <p:nvPr/>
                  </p:nvSpPr>
                  <p:spPr bwMode="auto">
                    <a:xfrm>
                      <a:off x="1055" y="1002"/>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149" name="Rectangle 9"/>
                    <p:cNvSpPr>
                      <a:spLocks noChangeArrowheads="1"/>
                    </p:cNvSpPr>
                    <p:nvPr/>
                  </p:nvSpPr>
                  <p:spPr bwMode="auto">
                    <a:xfrm>
                      <a:off x="2427" y="1002"/>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150" name="Rectangle 10"/>
                    <p:cNvSpPr>
                      <a:spLocks noChangeArrowheads="1"/>
                    </p:cNvSpPr>
                    <p:nvPr/>
                  </p:nvSpPr>
                  <p:spPr bwMode="auto">
                    <a:xfrm>
                      <a:off x="3254" y="1002"/>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151" name="Rectangle 11"/>
                    <p:cNvSpPr>
                      <a:spLocks noChangeArrowheads="1"/>
                    </p:cNvSpPr>
                    <p:nvPr/>
                  </p:nvSpPr>
                  <p:spPr bwMode="auto">
                    <a:xfrm>
                      <a:off x="4106" y="1002"/>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152" name="Rectangle 12"/>
                    <p:cNvSpPr>
                      <a:spLocks noChangeArrowheads="1"/>
                    </p:cNvSpPr>
                    <p:nvPr/>
                  </p:nvSpPr>
                  <p:spPr bwMode="auto">
                    <a:xfrm>
                      <a:off x="4905" y="1002"/>
                      <a:ext cx="37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Total</a:t>
                      </a:r>
                      <a:endParaRPr lang="en-US" altLang="th-TH" sz="1800">
                        <a:latin typeface="Arial" panose="020B0604020202020204" pitchFamily="34" charset="0"/>
                      </a:endParaRPr>
                    </a:p>
                  </p:txBody>
                </p:sp>
                <p:sp>
                  <p:nvSpPr>
                    <p:cNvPr id="48153" name="Rectangle 13"/>
                    <p:cNvSpPr>
                      <a:spLocks noChangeArrowheads="1"/>
                    </p:cNvSpPr>
                    <p:nvPr/>
                  </p:nvSpPr>
                  <p:spPr bwMode="auto">
                    <a:xfrm>
                      <a:off x="5295" y="1002"/>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154" name="Rectangle 14"/>
                    <p:cNvSpPr>
                      <a:spLocks noChangeArrowheads="1"/>
                    </p:cNvSpPr>
                    <p:nvPr/>
                  </p:nvSpPr>
                  <p:spPr bwMode="auto">
                    <a:xfrm>
                      <a:off x="1055" y="1214"/>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155" name="Rectangle 15"/>
                    <p:cNvSpPr>
                      <a:spLocks noChangeArrowheads="1"/>
                    </p:cNvSpPr>
                    <p:nvPr/>
                  </p:nvSpPr>
                  <p:spPr bwMode="auto">
                    <a:xfrm>
                      <a:off x="2258" y="1214"/>
                      <a:ext cx="1180"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Common Stock</a:t>
                      </a:r>
                      <a:endParaRPr lang="en-US" altLang="th-TH" sz="1800">
                        <a:latin typeface="Arial" panose="020B0604020202020204" pitchFamily="34" charset="0"/>
                      </a:endParaRPr>
                    </a:p>
                  </p:txBody>
                </p:sp>
                <p:sp>
                  <p:nvSpPr>
                    <p:cNvPr id="48156" name="Rectangle 17"/>
                    <p:cNvSpPr>
                      <a:spLocks noChangeArrowheads="1"/>
                    </p:cNvSpPr>
                    <p:nvPr/>
                  </p:nvSpPr>
                  <p:spPr bwMode="auto">
                    <a:xfrm>
                      <a:off x="3766" y="1214"/>
                      <a:ext cx="684"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Retained</a:t>
                      </a:r>
                      <a:endParaRPr lang="en-US" altLang="th-TH" sz="1800">
                        <a:latin typeface="Arial" panose="020B0604020202020204" pitchFamily="34" charset="0"/>
                      </a:endParaRPr>
                    </a:p>
                  </p:txBody>
                </p:sp>
                <p:sp>
                  <p:nvSpPr>
                    <p:cNvPr id="48157" name="Rectangle 18"/>
                    <p:cNvSpPr>
                      <a:spLocks noChangeArrowheads="1"/>
                    </p:cNvSpPr>
                    <p:nvPr/>
                  </p:nvSpPr>
                  <p:spPr bwMode="auto">
                    <a:xfrm>
                      <a:off x="4447" y="1214"/>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158" name="Rectangle 19"/>
                    <p:cNvSpPr>
                      <a:spLocks noChangeArrowheads="1"/>
                    </p:cNvSpPr>
                    <p:nvPr/>
                  </p:nvSpPr>
                  <p:spPr bwMode="auto">
                    <a:xfrm>
                      <a:off x="4587" y="1214"/>
                      <a:ext cx="1035"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Stockholders’</a:t>
                      </a:r>
                      <a:endParaRPr lang="en-US" altLang="th-TH" sz="1800">
                        <a:latin typeface="Arial" panose="020B0604020202020204" pitchFamily="34" charset="0"/>
                      </a:endParaRPr>
                    </a:p>
                  </p:txBody>
                </p:sp>
                <p:sp>
                  <p:nvSpPr>
                    <p:cNvPr id="48159" name="Rectangle 20"/>
                    <p:cNvSpPr>
                      <a:spLocks noChangeArrowheads="1"/>
                    </p:cNvSpPr>
                    <p:nvPr/>
                  </p:nvSpPr>
                  <p:spPr bwMode="auto">
                    <a:xfrm>
                      <a:off x="5613" y="1214"/>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160" name="Rectangle 21"/>
                    <p:cNvSpPr>
                      <a:spLocks noChangeArrowheads="1"/>
                    </p:cNvSpPr>
                    <p:nvPr/>
                  </p:nvSpPr>
                  <p:spPr bwMode="auto">
                    <a:xfrm>
                      <a:off x="1055" y="1444"/>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161" name="Rectangle 22"/>
                    <p:cNvSpPr>
                      <a:spLocks noChangeArrowheads="1"/>
                    </p:cNvSpPr>
                    <p:nvPr/>
                  </p:nvSpPr>
                  <p:spPr bwMode="auto">
                    <a:xfrm>
                      <a:off x="2164" y="1444"/>
                      <a:ext cx="527"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Shares</a:t>
                      </a:r>
                      <a:endParaRPr lang="en-US" altLang="th-TH" sz="1800">
                        <a:latin typeface="Arial" panose="020B0604020202020204" pitchFamily="34" charset="0"/>
                      </a:endParaRPr>
                    </a:p>
                  </p:txBody>
                </p:sp>
                <p:sp>
                  <p:nvSpPr>
                    <p:cNvPr id="48162" name="Rectangle 23"/>
                    <p:cNvSpPr>
                      <a:spLocks noChangeArrowheads="1"/>
                    </p:cNvSpPr>
                    <p:nvPr/>
                  </p:nvSpPr>
                  <p:spPr bwMode="auto">
                    <a:xfrm>
                      <a:off x="2688" y="1444"/>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163" name="Rectangle 24"/>
                    <p:cNvSpPr>
                      <a:spLocks noChangeArrowheads="1"/>
                    </p:cNvSpPr>
                    <p:nvPr/>
                  </p:nvSpPr>
                  <p:spPr bwMode="auto">
                    <a:xfrm>
                      <a:off x="2952" y="1444"/>
                      <a:ext cx="611"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Amount</a:t>
                      </a:r>
                      <a:endParaRPr lang="en-US" altLang="th-TH" sz="1800">
                        <a:latin typeface="Arial" panose="020B0604020202020204" pitchFamily="34" charset="0"/>
                      </a:endParaRPr>
                    </a:p>
                  </p:txBody>
                </p:sp>
                <p:sp>
                  <p:nvSpPr>
                    <p:cNvPr id="48164" name="Rectangle 25"/>
                    <p:cNvSpPr>
                      <a:spLocks noChangeArrowheads="1"/>
                    </p:cNvSpPr>
                    <p:nvPr/>
                  </p:nvSpPr>
                  <p:spPr bwMode="auto">
                    <a:xfrm>
                      <a:off x="3555" y="1444"/>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165" name="Rectangle 26"/>
                    <p:cNvSpPr>
                      <a:spLocks noChangeArrowheads="1"/>
                    </p:cNvSpPr>
                    <p:nvPr/>
                  </p:nvSpPr>
                  <p:spPr bwMode="auto">
                    <a:xfrm>
                      <a:off x="3772" y="1444"/>
                      <a:ext cx="673"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Earnings</a:t>
                      </a:r>
                      <a:endParaRPr lang="en-US" altLang="th-TH" sz="1800">
                        <a:latin typeface="Arial" panose="020B0604020202020204" pitchFamily="34" charset="0"/>
                      </a:endParaRPr>
                    </a:p>
                  </p:txBody>
                </p:sp>
                <p:sp>
                  <p:nvSpPr>
                    <p:cNvPr id="48166" name="Rectangle 27"/>
                    <p:cNvSpPr>
                      <a:spLocks noChangeArrowheads="1"/>
                    </p:cNvSpPr>
                    <p:nvPr/>
                  </p:nvSpPr>
                  <p:spPr bwMode="auto">
                    <a:xfrm>
                      <a:off x="4440" y="1444"/>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167" name="Rectangle 28"/>
                    <p:cNvSpPr>
                      <a:spLocks noChangeArrowheads="1"/>
                    </p:cNvSpPr>
                    <p:nvPr/>
                  </p:nvSpPr>
                  <p:spPr bwMode="auto">
                    <a:xfrm>
                      <a:off x="4859" y="1444"/>
                      <a:ext cx="484"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Equity</a:t>
                      </a:r>
                      <a:endParaRPr lang="en-US" altLang="th-TH" sz="1800">
                        <a:latin typeface="Arial" panose="020B0604020202020204" pitchFamily="34" charset="0"/>
                      </a:endParaRPr>
                    </a:p>
                  </p:txBody>
                </p:sp>
                <p:sp>
                  <p:nvSpPr>
                    <p:cNvPr id="48168" name="Rectangle 29"/>
                    <p:cNvSpPr>
                      <a:spLocks noChangeArrowheads="1"/>
                    </p:cNvSpPr>
                    <p:nvPr/>
                  </p:nvSpPr>
                  <p:spPr bwMode="auto">
                    <a:xfrm>
                      <a:off x="5340" y="1444"/>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169" name="Rectangle 33"/>
                    <p:cNvSpPr>
                      <a:spLocks noChangeArrowheads="1"/>
                    </p:cNvSpPr>
                    <p:nvPr/>
                  </p:nvSpPr>
                  <p:spPr bwMode="auto">
                    <a:xfrm>
                      <a:off x="141" y="1675"/>
                      <a:ext cx="79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Balances, </a:t>
                      </a:r>
                      <a:endParaRPr lang="en-US" altLang="th-TH" sz="1800">
                        <a:latin typeface="Arial" panose="020B0604020202020204" pitchFamily="34" charset="0"/>
                      </a:endParaRPr>
                    </a:p>
                  </p:txBody>
                </p:sp>
                <p:sp>
                  <p:nvSpPr>
                    <p:cNvPr id="48170" name="Rectangle 34"/>
                    <p:cNvSpPr>
                      <a:spLocks noChangeArrowheads="1"/>
                    </p:cNvSpPr>
                    <p:nvPr/>
                  </p:nvSpPr>
                  <p:spPr bwMode="auto">
                    <a:xfrm>
                      <a:off x="927" y="1675"/>
                      <a:ext cx="717"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12/31/11</a:t>
                      </a:r>
                      <a:endParaRPr lang="en-US" altLang="th-TH" sz="1800">
                        <a:latin typeface="Arial" panose="020B0604020202020204" pitchFamily="34" charset="0"/>
                      </a:endParaRPr>
                    </a:p>
                  </p:txBody>
                </p:sp>
                <p:sp>
                  <p:nvSpPr>
                    <p:cNvPr id="48171" name="Rectangle 35"/>
                    <p:cNvSpPr>
                      <a:spLocks noChangeArrowheads="1"/>
                    </p:cNvSpPr>
                    <p:nvPr/>
                  </p:nvSpPr>
                  <p:spPr bwMode="auto">
                    <a:xfrm>
                      <a:off x="1640" y="1675"/>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172" name="Rectangle 36"/>
                    <p:cNvSpPr>
                      <a:spLocks noChangeArrowheads="1"/>
                    </p:cNvSpPr>
                    <p:nvPr/>
                  </p:nvSpPr>
                  <p:spPr bwMode="auto">
                    <a:xfrm>
                      <a:off x="2056" y="1675"/>
                      <a:ext cx="635"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100,000</a:t>
                      </a:r>
                      <a:endParaRPr lang="en-US" altLang="th-TH" sz="1800">
                        <a:latin typeface="Arial" panose="020B0604020202020204" pitchFamily="34" charset="0"/>
                      </a:endParaRPr>
                    </a:p>
                  </p:txBody>
                </p:sp>
                <p:sp>
                  <p:nvSpPr>
                    <p:cNvPr id="48173" name="Rectangle 37"/>
                    <p:cNvSpPr>
                      <a:spLocks noChangeArrowheads="1"/>
                    </p:cNvSpPr>
                    <p:nvPr/>
                  </p:nvSpPr>
                  <p:spPr bwMode="auto">
                    <a:xfrm>
                      <a:off x="2686" y="1675"/>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174" name="Rectangle 38"/>
                    <p:cNvSpPr>
                      <a:spLocks noChangeArrowheads="1"/>
                    </p:cNvSpPr>
                    <p:nvPr/>
                  </p:nvSpPr>
                  <p:spPr bwMode="auto">
                    <a:xfrm>
                      <a:off x="2883" y="1675"/>
                      <a:ext cx="732"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$460,000</a:t>
                      </a:r>
                      <a:endParaRPr lang="en-US" altLang="th-TH" sz="1800">
                        <a:latin typeface="Arial" panose="020B0604020202020204" pitchFamily="34" charset="0"/>
                      </a:endParaRPr>
                    </a:p>
                  </p:txBody>
                </p:sp>
                <p:sp>
                  <p:nvSpPr>
                    <p:cNvPr id="48175" name="Rectangle 39"/>
                    <p:cNvSpPr>
                      <a:spLocks noChangeArrowheads="1"/>
                    </p:cNvSpPr>
                    <p:nvPr/>
                  </p:nvSpPr>
                  <p:spPr bwMode="auto">
                    <a:xfrm>
                      <a:off x="3609" y="1675"/>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176" name="Rectangle 40"/>
                    <p:cNvSpPr>
                      <a:spLocks noChangeArrowheads="1"/>
                    </p:cNvSpPr>
                    <p:nvPr/>
                  </p:nvSpPr>
                  <p:spPr bwMode="auto">
                    <a:xfrm>
                      <a:off x="3735" y="1675"/>
                      <a:ext cx="728"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$203,768</a:t>
                      </a:r>
                      <a:endParaRPr lang="en-US" altLang="th-TH" sz="1800">
                        <a:latin typeface="Arial" panose="020B0604020202020204" pitchFamily="34" charset="0"/>
                      </a:endParaRPr>
                    </a:p>
                  </p:txBody>
                </p:sp>
                <p:sp>
                  <p:nvSpPr>
                    <p:cNvPr id="48177" name="Rectangle 41"/>
                    <p:cNvSpPr>
                      <a:spLocks noChangeArrowheads="1"/>
                    </p:cNvSpPr>
                    <p:nvPr/>
                  </p:nvSpPr>
                  <p:spPr bwMode="auto">
                    <a:xfrm>
                      <a:off x="4461" y="1675"/>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178" name="Rectangle 42"/>
                    <p:cNvSpPr>
                      <a:spLocks noChangeArrowheads="1"/>
                    </p:cNvSpPr>
                    <p:nvPr/>
                  </p:nvSpPr>
                  <p:spPr bwMode="auto">
                    <a:xfrm>
                      <a:off x="4778" y="1675"/>
                      <a:ext cx="728"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$663,768</a:t>
                      </a:r>
                      <a:endParaRPr lang="en-US" altLang="th-TH" sz="1800">
                        <a:latin typeface="Arial" panose="020B0604020202020204" pitchFamily="34" charset="0"/>
                      </a:endParaRPr>
                    </a:p>
                  </p:txBody>
                </p:sp>
                <p:sp>
                  <p:nvSpPr>
                    <p:cNvPr id="48179" name="Rectangle 43"/>
                    <p:cNvSpPr>
                      <a:spLocks noChangeArrowheads="1"/>
                    </p:cNvSpPr>
                    <p:nvPr/>
                  </p:nvSpPr>
                  <p:spPr bwMode="auto">
                    <a:xfrm>
                      <a:off x="5504" y="1675"/>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180" name="Rectangle 55"/>
                    <p:cNvSpPr>
                      <a:spLocks noChangeArrowheads="1"/>
                    </p:cNvSpPr>
                    <p:nvPr/>
                  </p:nvSpPr>
                  <p:spPr bwMode="auto">
                    <a:xfrm>
                      <a:off x="141" y="1888"/>
                      <a:ext cx="1332"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2012 Net income</a:t>
                      </a:r>
                      <a:endParaRPr lang="en-US" altLang="th-TH" sz="1800">
                        <a:latin typeface="Arial" panose="020B0604020202020204" pitchFamily="34" charset="0"/>
                      </a:endParaRPr>
                    </a:p>
                  </p:txBody>
                </p:sp>
                <p:sp>
                  <p:nvSpPr>
                    <p:cNvPr id="48181" name="Rectangle 56"/>
                    <p:cNvSpPr>
                      <a:spLocks noChangeArrowheads="1"/>
                    </p:cNvSpPr>
                    <p:nvPr/>
                  </p:nvSpPr>
                  <p:spPr bwMode="auto">
                    <a:xfrm>
                      <a:off x="1460" y="1888"/>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182" name="Rectangle 57"/>
                    <p:cNvSpPr>
                      <a:spLocks noChangeArrowheads="1"/>
                    </p:cNvSpPr>
                    <p:nvPr/>
                  </p:nvSpPr>
                  <p:spPr bwMode="auto">
                    <a:xfrm>
                      <a:off x="2056" y="1888"/>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183" name="Rectangle 58"/>
                    <p:cNvSpPr>
                      <a:spLocks noChangeArrowheads="1"/>
                    </p:cNvSpPr>
                    <p:nvPr/>
                  </p:nvSpPr>
                  <p:spPr bwMode="auto">
                    <a:xfrm>
                      <a:off x="2883" y="1888"/>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184" name="Rectangle 59"/>
                    <p:cNvSpPr>
                      <a:spLocks noChangeArrowheads="1"/>
                    </p:cNvSpPr>
                    <p:nvPr/>
                  </p:nvSpPr>
                  <p:spPr bwMode="auto">
                    <a:xfrm>
                      <a:off x="3765" y="1888"/>
                      <a:ext cx="703"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(160,176</a:t>
                      </a:r>
                      <a:endParaRPr lang="en-US" altLang="th-TH" sz="1800">
                        <a:latin typeface="Arial" panose="020B0604020202020204" pitchFamily="34" charset="0"/>
                      </a:endParaRPr>
                    </a:p>
                  </p:txBody>
                </p:sp>
                <p:sp>
                  <p:nvSpPr>
                    <p:cNvPr id="48185" name="Rectangle 60"/>
                    <p:cNvSpPr>
                      <a:spLocks noChangeArrowheads="1"/>
                    </p:cNvSpPr>
                    <p:nvPr/>
                  </p:nvSpPr>
                  <p:spPr bwMode="auto">
                    <a:xfrm>
                      <a:off x="4461" y="1888"/>
                      <a:ext cx="68"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a:t>
                      </a:r>
                      <a:endParaRPr lang="en-US" altLang="th-TH" sz="1800">
                        <a:latin typeface="Arial" panose="020B0604020202020204" pitchFamily="34" charset="0"/>
                      </a:endParaRPr>
                    </a:p>
                  </p:txBody>
                </p:sp>
                <p:sp>
                  <p:nvSpPr>
                    <p:cNvPr id="48186" name="Rectangle 61"/>
                    <p:cNvSpPr>
                      <a:spLocks noChangeArrowheads="1"/>
                    </p:cNvSpPr>
                    <p:nvPr/>
                  </p:nvSpPr>
                  <p:spPr bwMode="auto">
                    <a:xfrm>
                      <a:off x="4529" y="1888"/>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187" name="Rectangle 62"/>
                    <p:cNvSpPr>
                      <a:spLocks noChangeArrowheads="1"/>
                    </p:cNvSpPr>
                    <p:nvPr/>
                  </p:nvSpPr>
                  <p:spPr bwMode="auto">
                    <a:xfrm>
                      <a:off x="4683" y="1888"/>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188" name="Rectangle 63"/>
                    <p:cNvSpPr>
                      <a:spLocks noChangeArrowheads="1"/>
                    </p:cNvSpPr>
                    <p:nvPr/>
                  </p:nvSpPr>
                  <p:spPr bwMode="auto">
                    <a:xfrm>
                      <a:off x="141" y="2100"/>
                      <a:ext cx="1170"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Cash dividends</a:t>
                      </a:r>
                      <a:endParaRPr lang="en-US" altLang="th-TH" sz="1800">
                        <a:latin typeface="Arial" panose="020B0604020202020204" pitchFamily="34" charset="0"/>
                      </a:endParaRPr>
                    </a:p>
                  </p:txBody>
                </p:sp>
                <p:sp>
                  <p:nvSpPr>
                    <p:cNvPr id="48189" name="Rectangle 64"/>
                    <p:cNvSpPr>
                      <a:spLocks noChangeArrowheads="1"/>
                    </p:cNvSpPr>
                    <p:nvPr/>
                  </p:nvSpPr>
                  <p:spPr bwMode="auto">
                    <a:xfrm>
                      <a:off x="1300" y="2100"/>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190" name="Rectangle 65"/>
                    <p:cNvSpPr>
                      <a:spLocks noChangeArrowheads="1"/>
                    </p:cNvSpPr>
                    <p:nvPr/>
                  </p:nvSpPr>
                  <p:spPr bwMode="auto">
                    <a:xfrm>
                      <a:off x="2056" y="2100"/>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191" name="Rectangle 66"/>
                    <p:cNvSpPr>
                      <a:spLocks noChangeArrowheads="1"/>
                    </p:cNvSpPr>
                    <p:nvPr/>
                  </p:nvSpPr>
                  <p:spPr bwMode="auto">
                    <a:xfrm>
                      <a:off x="2883" y="2100"/>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192" name="Rectangle 67"/>
                    <p:cNvSpPr>
                      <a:spLocks noChangeArrowheads="1"/>
                    </p:cNvSpPr>
                    <p:nvPr/>
                  </p:nvSpPr>
                  <p:spPr bwMode="auto">
                    <a:xfrm>
                      <a:off x="3861" y="2100"/>
                      <a:ext cx="674"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(11,000)</a:t>
                      </a:r>
                      <a:endParaRPr lang="en-US" altLang="th-TH" sz="1800">
                        <a:latin typeface="Arial" panose="020B0604020202020204" pitchFamily="34" charset="0"/>
                      </a:endParaRPr>
                    </a:p>
                  </p:txBody>
                </p:sp>
                <p:sp>
                  <p:nvSpPr>
                    <p:cNvPr id="48193" name="Rectangle 68"/>
                    <p:cNvSpPr>
                      <a:spLocks noChangeArrowheads="1"/>
                    </p:cNvSpPr>
                    <p:nvPr/>
                  </p:nvSpPr>
                  <p:spPr bwMode="auto">
                    <a:xfrm>
                      <a:off x="4529" y="2100"/>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194" name="Rectangle 69"/>
                    <p:cNvSpPr>
                      <a:spLocks noChangeArrowheads="1"/>
                    </p:cNvSpPr>
                    <p:nvPr/>
                  </p:nvSpPr>
                  <p:spPr bwMode="auto">
                    <a:xfrm>
                      <a:off x="4683" y="2100"/>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195" name="Rectangle 70"/>
                    <p:cNvSpPr>
                      <a:spLocks noChangeArrowheads="1"/>
                    </p:cNvSpPr>
                    <p:nvPr/>
                  </p:nvSpPr>
                  <p:spPr bwMode="auto">
                    <a:xfrm>
                      <a:off x="141" y="2312"/>
                      <a:ext cx="1698"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Addition (subtraction)</a:t>
                      </a:r>
                      <a:endParaRPr lang="en-US" altLang="th-TH" sz="1800">
                        <a:latin typeface="Arial" panose="020B0604020202020204" pitchFamily="34" charset="0"/>
                      </a:endParaRPr>
                    </a:p>
                  </p:txBody>
                </p:sp>
                <p:sp>
                  <p:nvSpPr>
                    <p:cNvPr id="48196" name="Rectangle 71"/>
                    <p:cNvSpPr>
                      <a:spLocks noChangeArrowheads="1"/>
                    </p:cNvSpPr>
                    <p:nvPr/>
                  </p:nvSpPr>
                  <p:spPr bwMode="auto">
                    <a:xfrm>
                      <a:off x="1827" y="2312"/>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197" name="Rectangle 72"/>
                    <p:cNvSpPr>
                      <a:spLocks noChangeArrowheads="1"/>
                    </p:cNvSpPr>
                    <p:nvPr/>
                  </p:nvSpPr>
                  <p:spPr bwMode="auto">
                    <a:xfrm>
                      <a:off x="2056" y="2312"/>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198" name="Rectangle 73"/>
                    <p:cNvSpPr>
                      <a:spLocks noChangeArrowheads="1"/>
                    </p:cNvSpPr>
                    <p:nvPr/>
                  </p:nvSpPr>
                  <p:spPr bwMode="auto">
                    <a:xfrm>
                      <a:off x="2883" y="2312"/>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199" name="Rectangle 74"/>
                    <p:cNvSpPr>
                      <a:spLocks noChangeArrowheads="1"/>
                    </p:cNvSpPr>
                    <p:nvPr/>
                  </p:nvSpPr>
                  <p:spPr bwMode="auto">
                    <a:xfrm>
                      <a:off x="4461" y="2312"/>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200" name="Rectangle 75"/>
                    <p:cNvSpPr>
                      <a:spLocks noChangeArrowheads="1"/>
                    </p:cNvSpPr>
                    <p:nvPr/>
                  </p:nvSpPr>
                  <p:spPr bwMode="auto">
                    <a:xfrm>
                      <a:off x="4683" y="2312"/>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201" name="Rectangle 76"/>
                    <p:cNvSpPr>
                      <a:spLocks noChangeArrowheads="1"/>
                    </p:cNvSpPr>
                    <p:nvPr/>
                  </p:nvSpPr>
                  <p:spPr bwMode="auto">
                    <a:xfrm>
                      <a:off x="141" y="2525"/>
                      <a:ext cx="111"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202" name="Rectangle 77"/>
                    <p:cNvSpPr>
                      <a:spLocks noChangeArrowheads="1"/>
                    </p:cNvSpPr>
                    <p:nvPr/>
                  </p:nvSpPr>
                  <p:spPr bwMode="auto">
                    <a:xfrm>
                      <a:off x="250" y="2525"/>
                      <a:ext cx="1574"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to retained earnings</a:t>
                      </a:r>
                      <a:endParaRPr lang="en-US" altLang="th-TH" sz="1800">
                        <a:latin typeface="Arial" panose="020B0604020202020204" pitchFamily="34" charset="0"/>
                      </a:endParaRPr>
                    </a:p>
                  </p:txBody>
                </p:sp>
                <p:sp>
                  <p:nvSpPr>
                    <p:cNvPr id="48203" name="Rectangle 78"/>
                    <p:cNvSpPr>
                      <a:spLocks noChangeArrowheads="1"/>
                    </p:cNvSpPr>
                    <p:nvPr/>
                  </p:nvSpPr>
                  <p:spPr bwMode="auto">
                    <a:xfrm>
                      <a:off x="1812" y="2525"/>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204" name="Rectangle 79"/>
                    <p:cNvSpPr>
                      <a:spLocks noChangeArrowheads="1"/>
                    </p:cNvSpPr>
                    <p:nvPr/>
                  </p:nvSpPr>
                  <p:spPr bwMode="auto">
                    <a:xfrm>
                      <a:off x="2056" y="2525"/>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205" name="Rectangle 80"/>
                    <p:cNvSpPr>
                      <a:spLocks noChangeArrowheads="1"/>
                    </p:cNvSpPr>
                    <p:nvPr/>
                  </p:nvSpPr>
                  <p:spPr bwMode="auto">
                    <a:xfrm>
                      <a:off x="2085" y="2525"/>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206" name="Rectangle 82"/>
                    <p:cNvSpPr>
                      <a:spLocks noChangeArrowheads="1"/>
                    </p:cNvSpPr>
                    <p:nvPr/>
                  </p:nvSpPr>
                  <p:spPr bwMode="auto">
                    <a:xfrm>
                      <a:off x="2676" y="2525"/>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207" name="Rectangle 83"/>
                    <p:cNvSpPr>
                      <a:spLocks noChangeArrowheads="1"/>
                    </p:cNvSpPr>
                    <p:nvPr/>
                  </p:nvSpPr>
                  <p:spPr bwMode="auto">
                    <a:xfrm>
                      <a:off x="2883" y="2525"/>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208" name="Rectangle 85"/>
                    <p:cNvSpPr>
                      <a:spLocks noChangeArrowheads="1"/>
                    </p:cNvSpPr>
                    <p:nvPr/>
                  </p:nvSpPr>
                  <p:spPr bwMode="auto">
                    <a:xfrm>
                      <a:off x="3625" y="2525"/>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209" name="Rectangle 86"/>
                    <p:cNvSpPr>
                      <a:spLocks noChangeArrowheads="1"/>
                    </p:cNvSpPr>
                    <p:nvPr/>
                  </p:nvSpPr>
                  <p:spPr bwMode="auto">
                    <a:xfrm>
                      <a:off x="3712" y="2525"/>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210" name="Rectangle 87"/>
                    <p:cNvSpPr>
                      <a:spLocks noChangeArrowheads="1"/>
                    </p:cNvSpPr>
                    <p:nvPr/>
                  </p:nvSpPr>
                  <p:spPr bwMode="auto">
                    <a:xfrm>
                      <a:off x="3741" y="2525"/>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211" name="Rectangle 89"/>
                    <p:cNvSpPr>
                      <a:spLocks noChangeArrowheads="1"/>
                    </p:cNvSpPr>
                    <p:nvPr/>
                  </p:nvSpPr>
                  <p:spPr bwMode="auto">
                    <a:xfrm>
                      <a:off x="4461" y="2525"/>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212" name="Rectangle 90"/>
                    <p:cNvSpPr>
                      <a:spLocks noChangeArrowheads="1"/>
                    </p:cNvSpPr>
                    <p:nvPr/>
                  </p:nvSpPr>
                  <p:spPr bwMode="auto">
                    <a:xfrm>
                      <a:off x="4808" y="2525"/>
                      <a:ext cx="703"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(171,176</a:t>
                      </a:r>
                      <a:endParaRPr lang="en-US" altLang="th-TH" sz="1800">
                        <a:latin typeface="Arial" panose="020B0604020202020204" pitchFamily="34" charset="0"/>
                      </a:endParaRPr>
                    </a:p>
                  </p:txBody>
                </p:sp>
                <p:sp>
                  <p:nvSpPr>
                    <p:cNvPr id="48213" name="Rectangle 92"/>
                    <p:cNvSpPr>
                      <a:spLocks noChangeArrowheads="1"/>
                    </p:cNvSpPr>
                    <p:nvPr/>
                  </p:nvSpPr>
                  <p:spPr bwMode="auto">
                    <a:xfrm>
                      <a:off x="5504" y="2525"/>
                      <a:ext cx="68"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a:t>
                      </a:r>
                      <a:endParaRPr lang="en-US" altLang="th-TH" sz="1800">
                        <a:latin typeface="Arial" panose="020B0604020202020204" pitchFamily="34" charset="0"/>
                      </a:endParaRPr>
                    </a:p>
                  </p:txBody>
                </p:sp>
                <p:sp>
                  <p:nvSpPr>
                    <p:cNvPr id="48214" name="Rectangle 93"/>
                    <p:cNvSpPr>
                      <a:spLocks noChangeArrowheads="1"/>
                    </p:cNvSpPr>
                    <p:nvPr/>
                  </p:nvSpPr>
                  <p:spPr bwMode="auto">
                    <a:xfrm>
                      <a:off x="5572" y="2525"/>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215" name="Rectangle 94"/>
                    <p:cNvSpPr>
                      <a:spLocks noChangeArrowheads="1"/>
                    </p:cNvSpPr>
                    <p:nvPr/>
                  </p:nvSpPr>
                  <p:spPr bwMode="auto">
                    <a:xfrm>
                      <a:off x="141" y="2738"/>
                      <a:ext cx="1512"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Balances, 12/31/12</a:t>
                      </a:r>
                      <a:endParaRPr lang="en-US" altLang="th-TH" sz="1800">
                        <a:latin typeface="Arial" panose="020B0604020202020204" pitchFamily="34" charset="0"/>
                      </a:endParaRPr>
                    </a:p>
                  </p:txBody>
                </p:sp>
                <p:sp>
                  <p:nvSpPr>
                    <p:cNvPr id="48216" name="Rectangle 95"/>
                    <p:cNvSpPr>
                      <a:spLocks noChangeArrowheads="1"/>
                    </p:cNvSpPr>
                    <p:nvPr/>
                  </p:nvSpPr>
                  <p:spPr bwMode="auto">
                    <a:xfrm>
                      <a:off x="1640" y="2738"/>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217" name="Rectangle 96"/>
                    <p:cNvSpPr>
                      <a:spLocks noChangeArrowheads="1"/>
                    </p:cNvSpPr>
                    <p:nvPr/>
                  </p:nvSpPr>
                  <p:spPr bwMode="auto">
                    <a:xfrm>
                      <a:off x="2056" y="2738"/>
                      <a:ext cx="635"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100,000</a:t>
                      </a:r>
                      <a:endParaRPr lang="en-US" altLang="th-TH" sz="1800">
                        <a:latin typeface="Arial" panose="020B0604020202020204" pitchFamily="34" charset="0"/>
                      </a:endParaRPr>
                    </a:p>
                  </p:txBody>
                </p:sp>
                <p:sp>
                  <p:nvSpPr>
                    <p:cNvPr id="48218" name="Rectangle 99"/>
                    <p:cNvSpPr>
                      <a:spLocks noChangeArrowheads="1"/>
                    </p:cNvSpPr>
                    <p:nvPr/>
                  </p:nvSpPr>
                  <p:spPr bwMode="auto">
                    <a:xfrm>
                      <a:off x="2686" y="2738"/>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219" name="Rectangle 100"/>
                    <p:cNvSpPr>
                      <a:spLocks noChangeArrowheads="1"/>
                    </p:cNvSpPr>
                    <p:nvPr/>
                  </p:nvSpPr>
                  <p:spPr bwMode="auto">
                    <a:xfrm>
                      <a:off x="2883" y="2738"/>
                      <a:ext cx="732"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$460,000</a:t>
                      </a:r>
                      <a:endParaRPr lang="en-US" altLang="th-TH" sz="1800">
                        <a:latin typeface="Arial" panose="020B0604020202020204" pitchFamily="34" charset="0"/>
                      </a:endParaRPr>
                    </a:p>
                  </p:txBody>
                </p:sp>
                <p:sp>
                  <p:nvSpPr>
                    <p:cNvPr id="48220" name="Rectangle 103"/>
                    <p:cNvSpPr>
                      <a:spLocks noChangeArrowheads="1"/>
                    </p:cNvSpPr>
                    <p:nvPr/>
                  </p:nvSpPr>
                  <p:spPr bwMode="auto">
                    <a:xfrm>
                      <a:off x="3609" y="2738"/>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221" name="Rectangle 104"/>
                    <p:cNvSpPr>
                      <a:spLocks noChangeArrowheads="1"/>
                    </p:cNvSpPr>
                    <p:nvPr/>
                  </p:nvSpPr>
                  <p:spPr bwMode="auto">
                    <a:xfrm>
                      <a:off x="3721" y="2738"/>
                      <a:ext cx="74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32,592</a:t>
                      </a:r>
                      <a:endParaRPr lang="en-US" altLang="th-TH" sz="1800">
                        <a:latin typeface="Arial" panose="020B0604020202020204" pitchFamily="34" charset="0"/>
                      </a:endParaRPr>
                    </a:p>
                  </p:txBody>
                </p:sp>
                <p:sp>
                  <p:nvSpPr>
                    <p:cNvPr id="48222" name="Rectangle 107"/>
                    <p:cNvSpPr>
                      <a:spLocks noChangeArrowheads="1"/>
                    </p:cNvSpPr>
                    <p:nvPr/>
                  </p:nvSpPr>
                  <p:spPr bwMode="auto">
                    <a:xfrm>
                      <a:off x="4461" y="2738"/>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223" name="Rectangle 108"/>
                    <p:cNvSpPr>
                      <a:spLocks noChangeArrowheads="1"/>
                    </p:cNvSpPr>
                    <p:nvPr/>
                  </p:nvSpPr>
                  <p:spPr bwMode="auto">
                    <a:xfrm>
                      <a:off x="4778" y="2738"/>
                      <a:ext cx="732"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$492,592</a:t>
                      </a:r>
                      <a:endParaRPr lang="en-US" altLang="th-TH" sz="1800">
                        <a:latin typeface="Arial" panose="020B0604020202020204" pitchFamily="34" charset="0"/>
                      </a:endParaRPr>
                    </a:p>
                  </p:txBody>
                </p:sp>
                <p:sp>
                  <p:nvSpPr>
                    <p:cNvPr id="48224" name="Rectangle 111"/>
                    <p:cNvSpPr>
                      <a:spLocks noChangeArrowheads="1"/>
                    </p:cNvSpPr>
                    <p:nvPr/>
                  </p:nvSpPr>
                  <p:spPr bwMode="auto">
                    <a:xfrm>
                      <a:off x="5504" y="2738"/>
                      <a:ext cx="5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latin typeface="Tahoma" panose="020B0604030504040204" pitchFamily="34" charset="0"/>
                        </a:rPr>
                        <a:t> </a:t>
                      </a:r>
                      <a:endParaRPr lang="en-US" altLang="th-TH" sz="1800">
                        <a:latin typeface="Arial" panose="020B0604020202020204" pitchFamily="34" charset="0"/>
                      </a:endParaRPr>
                    </a:p>
                  </p:txBody>
                </p:sp>
                <p:sp>
                  <p:nvSpPr>
                    <p:cNvPr id="48225" name="Rectangle 112"/>
                    <p:cNvSpPr>
                      <a:spLocks noChangeArrowheads="1"/>
                    </p:cNvSpPr>
                    <p:nvPr/>
                  </p:nvSpPr>
                  <p:spPr bwMode="auto">
                    <a:xfrm>
                      <a:off x="141" y="2951"/>
                      <a:ext cx="24" cy="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1200">
                          <a:latin typeface="Times New Roman" panose="02020603050405020304" pitchFamily="18" charset="0"/>
                        </a:rPr>
                        <a:t> </a:t>
                      </a:r>
                      <a:endParaRPr lang="en-US" altLang="th-TH" sz="1800">
                        <a:latin typeface="Arial" panose="020B0604020202020204" pitchFamily="34" charset="0"/>
                      </a:endParaRPr>
                    </a:p>
                  </p:txBody>
                </p:sp>
              </p:grpSp>
              <p:sp>
                <p:nvSpPr>
                  <p:cNvPr id="48143" name="Line 10"/>
                  <p:cNvSpPr>
                    <a:spLocks noChangeShapeType="1"/>
                  </p:cNvSpPr>
                  <p:nvPr/>
                </p:nvSpPr>
                <p:spPr bwMode="auto">
                  <a:xfrm>
                    <a:off x="3284537" y="4770438"/>
                    <a:ext cx="1006475" cy="0"/>
                  </a:xfrm>
                  <a:prstGeom prst="line">
                    <a:avLst/>
                  </a:prstGeom>
                  <a:noFill/>
                  <a:ln w="63500" cmpd="dbl">
                    <a:solidFill>
                      <a:schemeClr val="tx1"/>
                    </a:solidFill>
                    <a:round/>
                    <a:headEnd/>
                    <a:tailEnd/>
                  </a:ln>
                  <a:extLst>
                    <a:ext uri="{909E8E84-426E-40dd-AFC4-6F175D3DCCD1}">
                      <a14:hiddenFill xmlns:a14="http://schemas.microsoft.com/office/drawing/2010/main">
                        <a:noFill/>
                      </a14:hiddenFill>
                    </a:ext>
                  </a:extLst>
                </p:spPr>
                <p:txBody>
                  <a:bodyPr wrap="none"/>
                  <a:lstStyle/>
                  <a:p>
                    <a:endParaRPr lang="th-TH"/>
                  </a:p>
                </p:txBody>
              </p:sp>
              <p:sp>
                <p:nvSpPr>
                  <p:cNvPr id="48144" name="Line 10"/>
                  <p:cNvSpPr>
                    <a:spLocks noChangeShapeType="1"/>
                  </p:cNvSpPr>
                  <p:nvPr/>
                </p:nvSpPr>
                <p:spPr bwMode="auto">
                  <a:xfrm>
                    <a:off x="4579937" y="4770438"/>
                    <a:ext cx="1189037" cy="0"/>
                  </a:xfrm>
                  <a:prstGeom prst="line">
                    <a:avLst/>
                  </a:prstGeom>
                  <a:noFill/>
                  <a:ln w="63500" cmpd="dbl">
                    <a:solidFill>
                      <a:schemeClr val="tx1"/>
                    </a:solidFill>
                    <a:round/>
                    <a:headEnd/>
                    <a:tailEnd/>
                  </a:ln>
                  <a:extLst>
                    <a:ext uri="{909E8E84-426E-40dd-AFC4-6F175D3DCCD1}">
                      <a14:hiddenFill xmlns:a14="http://schemas.microsoft.com/office/drawing/2010/main">
                        <a:noFill/>
                      </a14:hiddenFill>
                    </a:ext>
                  </a:extLst>
                </p:spPr>
                <p:txBody>
                  <a:bodyPr wrap="none"/>
                  <a:lstStyle/>
                  <a:p>
                    <a:endParaRPr lang="th-TH"/>
                  </a:p>
                </p:txBody>
              </p:sp>
              <p:sp>
                <p:nvSpPr>
                  <p:cNvPr id="48145" name="Line 10"/>
                  <p:cNvSpPr>
                    <a:spLocks noChangeShapeType="1"/>
                  </p:cNvSpPr>
                  <p:nvPr/>
                </p:nvSpPr>
                <p:spPr bwMode="auto">
                  <a:xfrm>
                    <a:off x="5932488" y="4770438"/>
                    <a:ext cx="1189037" cy="0"/>
                  </a:xfrm>
                  <a:prstGeom prst="line">
                    <a:avLst/>
                  </a:prstGeom>
                  <a:noFill/>
                  <a:ln w="63500" cmpd="dbl">
                    <a:solidFill>
                      <a:schemeClr val="tx1"/>
                    </a:solidFill>
                    <a:round/>
                    <a:headEnd/>
                    <a:tailEnd/>
                  </a:ln>
                  <a:extLst>
                    <a:ext uri="{909E8E84-426E-40dd-AFC4-6F175D3DCCD1}">
                      <a14:hiddenFill xmlns:a14="http://schemas.microsoft.com/office/drawing/2010/main">
                        <a:noFill/>
                      </a14:hiddenFill>
                    </a:ext>
                  </a:extLst>
                </p:spPr>
                <p:txBody>
                  <a:bodyPr wrap="none"/>
                  <a:lstStyle/>
                  <a:p>
                    <a:endParaRPr lang="th-TH"/>
                  </a:p>
                </p:txBody>
              </p:sp>
              <p:sp>
                <p:nvSpPr>
                  <p:cNvPr id="48146" name="Line 10"/>
                  <p:cNvSpPr>
                    <a:spLocks noChangeShapeType="1"/>
                  </p:cNvSpPr>
                  <p:nvPr/>
                </p:nvSpPr>
                <p:spPr bwMode="auto">
                  <a:xfrm>
                    <a:off x="7599363" y="4770438"/>
                    <a:ext cx="1189037" cy="0"/>
                  </a:xfrm>
                  <a:prstGeom prst="line">
                    <a:avLst/>
                  </a:prstGeom>
                  <a:noFill/>
                  <a:ln w="63500" cmpd="dbl">
                    <a:solidFill>
                      <a:schemeClr val="tx1"/>
                    </a:solidFill>
                    <a:round/>
                    <a:headEnd/>
                    <a:tailEnd/>
                  </a:ln>
                  <a:extLst>
                    <a:ext uri="{909E8E84-426E-40dd-AFC4-6F175D3DCCD1}">
                      <a14:hiddenFill xmlns:a14="http://schemas.microsoft.com/office/drawing/2010/main">
                        <a:noFill/>
                      </a14:hiddenFill>
                    </a:ext>
                  </a:extLst>
                </p:spPr>
                <p:txBody>
                  <a:bodyPr wrap="none"/>
                  <a:lstStyle/>
                  <a:p>
                    <a:endParaRPr lang="th-TH"/>
                  </a:p>
                </p:txBody>
              </p:sp>
            </p:grpSp>
            <p:sp>
              <p:nvSpPr>
                <p:cNvPr id="48138" name="Line 10"/>
                <p:cNvSpPr>
                  <a:spLocks noChangeShapeType="1"/>
                </p:cNvSpPr>
                <p:nvPr/>
              </p:nvSpPr>
              <p:spPr bwMode="auto">
                <a:xfrm>
                  <a:off x="3284538" y="4408488"/>
                  <a:ext cx="1006475"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lstStyle/>
                <a:p>
                  <a:endParaRPr lang="th-TH"/>
                </a:p>
              </p:txBody>
            </p:sp>
            <p:sp>
              <p:nvSpPr>
                <p:cNvPr id="48139" name="Line 10"/>
                <p:cNvSpPr>
                  <a:spLocks noChangeShapeType="1"/>
                </p:cNvSpPr>
                <p:nvPr/>
              </p:nvSpPr>
              <p:spPr bwMode="auto">
                <a:xfrm>
                  <a:off x="4579938" y="4408488"/>
                  <a:ext cx="1189037"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lstStyle/>
                <a:p>
                  <a:endParaRPr lang="th-TH"/>
                </a:p>
              </p:txBody>
            </p:sp>
            <p:sp>
              <p:nvSpPr>
                <p:cNvPr id="48140" name="Line 10"/>
                <p:cNvSpPr>
                  <a:spLocks noChangeShapeType="1"/>
                </p:cNvSpPr>
                <p:nvPr/>
              </p:nvSpPr>
              <p:spPr bwMode="auto">
                <a:xfrm>
                  <a:off x="5932488" y="4408488"/>
                  <a:ext cx="1189037"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lstStyle/>
                <a:p>
                  <a:endParaRPr lang="th-TH"/>
                </a:p>
              </p:txBody>
            </p:sp>
            <p:sp>
              <p:nvSpPr>
                <p:cNvPr id="48141" name="Line 10"/>
                <p:cNvSpPr>
                  <a:spLocks noChangeShapeType="1"/>
                </p:cNvSpPr>
                <p:nvPr/>
              </p:nvSpPr>
              <p:spPr bwMode="auto">
                <a:xfrm>
                  <a:off x="7599363" y="4408488"/>
                  <a:ext cx="1189037"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lstStyle/>
                <a:p>
                  <a:endParaRPr lang="th-TH"/>
                </a:p>
              </p:txBody>
            </p:sp>
          </p:grpSp>
        </p:grpSp>
        <p:cxnSp>
          <p:nvCxnSpPr>
            <p:cNvPr id="124" name="Straight Connector 123"/>
            <p:cNvCxnSpPr/>
            <p:nvPr/>
          </p:nvCxnSpPr>
          <p:spPr>
            <a:xfrm>
              <a:off x="3257550" y="2324100"/>
              <a:ext cx="245745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 name="Slide Number Placeholder 1"/>
          <p:cNvSpPr>
            <a:spLocks noGrp="1"/>
          </p:cNvSpPr>
          <p:nvPr>
            <p:ph type="sldNum" sz="quarter" idx="12"/>
          </p:nvPr>
        </p:nvSpPr>
        <p:spPr/>
        <p:txBody>
          <a:bodyPr/>
          <a:lstStyle/>
          <a:p>
            <a:fld id="{403DC12D-E02E-423D-90C0-BDE830239584}" type="slidenum">
              <a:rPr lang="th-TH" smtClean="0"/>
              <a:pPr/>
              <a:t>76</a:t>
            </a:fld>
            <a:endParaRPr lang="th-TH" dirty="0"/>
          </a:p>
        </p:txBody>
      </p:sp>
    </p:spTree>
    <p:extLst>
      <p:ext uri="{BB962C8B-B14F-4D97-AF65-F5344CB8AC3E}">
        <p14:creationId xmlns:p14="http://schemas.microsoft.com/office/powerpoint/2010/main" val="636499306"/>
      </p:ext>
    </p:extLst>
  </p:cSld>
  <p:clrMapOvr>
    <a:masterClrMapping/>
  </p:clrMapOvr>
  <p:timing>
    <p:tnLst>
      <p:par>
        <p:cTn xmlns:p14="http://schemas.microsoft.com/office/powerpoint/2010/mai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pPr eaLnBrk="1" hangingPunct="1"/>
            <a:r>
              <a:rPr lang="en-US" altLang="th-TH" dirty="0" smtClean="0"/>
              <a:t>Statement of Cash Flows (2012)</a:t>
            </a:r>
          </a:p>
        </p:txBody>
      </p:sp>
      <p:grpSp>
        <p:nvGrpSpPr>
          <p:cNvPr id="50180" name="Group 73"/>
          <p:cNvGrpSpPr>
            <a:grpSpLocks/>
          </p:cNvGrpSpPr>
          <p:nvPr/>
        </p:nvGrpSpPr>
        <p:grpSpPr bwMode="auto">
          <a:xfrm>
            <a:off x="756744" y="1597025"/>
            <a:ext cx="8245368" cy="3322638"/>
            <a:chOff x="146050" y="1597025"/>
            <a:chExt cx="8850313" cy="3322638"/>
          </a:xfrm>
        </p:grpSpPr>
        <p:grpSp>
          <p:nvGrpSpPr>
            <p:cNvPr id="50181" name="Group 4"/>
            <p:cNvGrpSpPr>
              <a:grpSpLocks noChangeAspect="1"/>
            </p:cNvGrpSpPr>
            <p:nvPr/>
          </p:nvGrpSpPr>
          <p:grpSpPr bwMode="auto">
            <a:xfrm>
              <a:off x="146050" y="1597025"/>
              <a:ext cx="8850313" cy="3322638"/>
              <a:chOff x="92" y="1006"/>
              <a:chExt cx="5575" cy="2093"/>
            </a:xfrm>
          </p:grpSpPr>
          <p:sp>
            <p:nvSpPr>
              <p:cNvPr id="50183" name="AutoShape 3"/>
              <p:cNvSpPr>
                <a:spLocks noChangeAspect="1" noChangeArrowheads="1" noTextEdit="1"/>
              </p:cNvSpPr>
              <p:nvPr/>
            </p:nvSpPr>
            <p:spPr bwMode="auto">
              <a:xfrm>
                <a:off x="92" y="1006"/>
                <a:ext cx="5575" cy="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th-TH"/>
              </a:p>
            </p:txBody>
          </p:sp>
          <p:sp>
            <p:nvSpPr>
              <p:cNvPr id="50184" name="Rectangle 5"/>
              <p:cNvSpPr>
                <a:spLocks noChangeArrowheads="1"/>
              </p:cNvSpPr>
              <p:nvPr/>
            </p:nvSpPr>
            <p:spPr bwMode="auto">
              <a:xfrm>
                <a:off x="141" y="1006"/>
                <a:ext cx="1009"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dirty="0">
                    <a:latin typeface="Tahoma" panose="020B0604030504040204" pitchFamily="34" charset="0"/>
                  </a:rPr>
                  <a:t>Operating </a:t>
                </a:r>
                <a:endParaRPr lang="en-US" altLang="th-TH" sz="1800" dirty="0">
                  <a:latin typeface="Arial" panose="020B0604020202020204" pitchFamily="34" charset="0"/>
                </a:endParaRPr>
              </a:p>
            </p:txBody>
          </p:sp>
          <p:sp>
            <p:nvSpPr>
              <p:cNvPr id="50185" name="Rectangle 6"/>
              <p:cNvSpPr>
                <a:spLocks noChangeArrowheads="1"/>
              </p:cNvSpPr>
              <p:nvPr/>
            </p:nvSpPr>
            <p:spPr bwMode="auto">
              <a:xfrm>
                <a:off x="1113" y="1010"/>
                <a:ext cx="932"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dirty="0" smtClean="0">
                    <a:latin typeface="Tahoma" panose="020B0604030504040204" pitchFamily="34" charset="0"/>
                  </a:rPr>
                  <a:t>Activities</a:t>
                </a:r>
                <a:endParaRPr lang="en-US" altLang="th-TH" sz="1800" dirty="0">
                  <a:latin typeface="Arial" panose="020B0604020202020204" pitchFamily="34" charset="0"/>
                </a:endParaRPr>
              </a:p>
            </p:txBody>
          </p:sp>
          <p:sp>
            <p:nvSpPr>
              <p:cNvPr id="50186" name="Rectangle 7"/>
              <p:cNvSpPr>
                <a:spLocks noChangeArrowheads="1"/>
              </p:cNvSpPr>
              <p:nvPr/>
            </p:nvSpPr>
            <p:spPr bwMode="auto">
              <a:xfrm>
                <a:off x="1850" y="1006"/>
                <a:ext cx="6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 </a:t>
                </a:r>
                <a:endParaRPr lang="en-US" altLang="th-TH" sz="1800">
                  <a:latin typeface="Arial" panose="020B0604020202020204" pitchFamily="34" charset="0"/>
                </a:endParaRPr>
              </a:p>
            </p:txBody>
          </p:sp>
          <p:sp>
            <p:nvSpPr>
              <p:cNvPr id="50187" name="Rectangle 8"/>
              <p:cNvSpPr>
                <a:spLocks noChangeArrowheads="1"/>
              </p:cNvSpPr>
              <p:nvPr/>
            </p:nvSpPr>
            <p:spPr bwMode="auto">
              <a:xfrm>
                <a:off x="3963" y="1006"/>
                <a:ext cx="6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 </a:t>
                </a:r>
                <a:endParaRPr lang="en-US" altLang="th-TH" sz="1800">
                  <a:latin typeface="Arial" panose="020B0604020202020204" pitchFamily="34" charset="0"/>
                </a:endParaRPr>
              </a:p>
            </p:txBody>
          </p:sp>
          <p:sp>
            <p:nvSpPr>
              <p:cNvPr id="50188" name="Rectangle 9"/>
              <p:cNvSpPr>
                <a:spLocks noChangeArrowheads="1"/>
              </p:cNvSpPr>
              <p:nvPr/>
            </p:nvSpPr>
            <p:spPr bwMode="auto">
              <a:xfrm>
                <a:off x="4311" y="1006"/>
                <a:ext cx="6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 </a:t>
                </a:r>
                <a:endParaRPr lang="en-US" altLang="th-TH" sz="1800">
                  <a:latin typeface="Arial" panose="020B0604020202020204" pitchFamily="34" charset="0"/>
                </a:endParaRPr>
              </a:p>
            </p:txBody>
          </p:sp>
          <p:sp>
            <p:nvSpPr>
              <p:cNvPr id="50189" name="Rectangle 10"/>
              <p:cNvSpPr>
                <a:spLocks noChangeArrowheads="1"/>
              </p:cNvSpPr>
              <p:nvPr/>
            </p:nvSpPr>
            <p:spPr bwMode="auto">
              <a:xfrm>
                <a:off x="141" y="1293"/>
                <a:ext cx="1084"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Net income</a:t>
                </a:r>
                <a:endParaRPr lang="en-US" altLang="th-TH" sz="1800">
                  <a:latin typeface="Arial" panose="020B0604020202020204" pitchFamily="34" charset="0"/>
                </a:endParaRPr>
              </a:p>
            </p:txBody>
          </p:sp>
          <p:sp>
            <p:nvSpPr>
              <p:cNvPr id="50190" name="Rectangle 11"/>
              <p:cNvSpPr>
                <a:spLocks noChangeArrowheads="1"/>
              </p:cNvSpPr>
              <p:nvPr/>
            </p:nvSpPr>
            <p:spPr bwMode="auto">
              <a:xfrm>
                <a:off x="1141" y="1293"/>
                <a:ext cx="6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 </a:t>
                </a:r>
                <a:endParaRPr lang="en-US" altLang="th-TH" sz="1800">
                  <a:latin typeface="Arial" panose="020B0604020202020204" pitchFamily="34" charset="0"/>
                </a:endParaRPr>
              </a:p>
            </p:txBody>
          </p:sp>
          <p:sp>
            <p:nvSpPr>
              <p:cNvPr id="50191" name="Rectangle 12"/>
              <p:cNvSpPr>
                <a:spLocks noChangeArrowheads="1"/>
              </p:cNvSpPr>
              <p:nvPr/>
            </p:nvSpPr>
            <p:spPr bwMode="auto">
              <a:xfrm>
                <a:off x="3963" y="1293"/>
                <a:ext cx="6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 </a:t>
                </a:r>
                <a:endParaRPr lang="en-US" altLang="th-TH" sz="1800">
                  <a:latin typeface="Arial" panose="020B0604020202020204" pitchFamily="34" charset="0"/>
                </a:endParaRPr>
              </a:p>
            </p:txBody>
          </p:sp>
          <p:sp>
            <p:nvSpPr>
              <p:cNvPr id="50192" name="Rectangle 13"/>
              <p:cNvSpPr>
                <a:spLocks noChangeArrowheads="1"/>
              </p:cNvSpPr>
              <p:nvPr/>
            </p:nvSpPr>
            <p:spPr bwMode="auto">
              <a:xfrm>
                <a:off x="4311" y="1293"/>
                <a:ext cx="6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 </a:t>
                </a:r>
                <a:endParaRPr lang="en-US" altLang="th-TH" sz="1800">
                  <a:latin typeface="Arial" panose="020B0604020202020204" pitchFamily="34" charset="0"/>
                </a:endParaRPr>
              </a:p>
            </p:txBody>
          </p:sp>
          <p:sp>
            <p:nvSpPr>
              <p:cNvPr id="50193" name="Rectangle 14"/>
              <p:cNvSpPr>
                <a:spLocks noChangeArrowheads="1"/>
              </p:cNvSpPr>
              <p:nvPr/>
            </p:nvSpPr>
            <p:spPr bwMode="auto">
              <a:xfrm>
                <a:off x="4412" y="1293"/>
                <a:ext cx="6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 </a:t>
                </a:r>
                <a:endParaRPr lang="en-US" altLang="th-TH" sz="1800">
                  <a:latin typeface="Arial" panose="020B0604020202020204" pitchFamily="34" charset="0"/>
                </a:endParaRPr>
              </a:p>
            </p:txBody>
          </p:sp>
          <p:sp>
            <p:nvSpPr>
              <p:cNvPr id="50194" name="Rectangle 15"/>
              <p:cNvSpPr>
                <a:spLocks noChangeArrowheads="1"/>
              </p:cNvSpPr>
              <p:nvPr/>
            </p:nvSpPr>
            <p:spPr bwMode="auto">
              <a:xfrm>
                <a:off x="4589" y="1293"/>
                <a:ext cx="1060"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($160,176)</a:t>
                </a:r>
                <a:endParaRPr lang="en-US" altLang="th-TH" sz="1800">
                  <a:latin typeface="Arial" panose="020B0604020202020204" pitchFamily="34" charset="0"/>
                </a:endParaRPr>
              </a:p>
            </p:txBody>
          </p:sp>
          <p:sp>
            <p:nvSpPr>
              <p:cNvPr id="50195" name="Rectangle 16"/>
              <p:cNvSpPr>
                <a:spLocks noChangeArrowheads="1"/>
              </p:cNvSpPr>
              <p:nvPr/>
            </p:nvSpPr>
            <p:spPr bwMode="auto">
              <a:xfrm>
                <a:off x="5567" y="1293"/>
                <a:ext cx="6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 </a:t>
                </a:r>
                <a:endParaRPr lang="en-US" altLang="th-TH" sz="1800">
                  <a:latin typeface="Arial" panose="020B0604020202020204" pitchFamily="34" charset="0"/>
                </a:endParaRPr>
              </a:p>
            </p:txBody>
          </p:sp>
          <p:sp>
            <p:nvSpPr>
              <p:cNvPr id="50196" name="Rectangle 17"/>
              <p:cNvSpPr>
                <a:spLocks noChangeArrowheads="1"/>
              </p:cNvSpPr>
              <p:nvPr/>
            </p:nvSpPr>
            <p:spPr bwMode="auto">
              <a:xfrm>
                <a:off x="98" y="1275"/>
                <a:ext cx="3823" cy="17"/>
              </a:xfrm>
              <a:prstGeom prst="rect">
                <a:avLst/>
              </a:prstGeom>
              <a:solidFill>
                <a:srgbClr val="24406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1800">
                  <a:latin typeface="Arial" panose="020B0604020202020204" pitchFamily="34" charset="0"/>
                </a:endParaRPr>
              </a:p>
            </p:txBody>
          </p:sp>
          <p:sp>
            <p:nvSpPr>
              <p:cNvPr id="50197" name="Rectangle 18"/>
              <p:cNvSpPr>
                <a:spLocks noChangeArrowheads="1"/>
              </p:cNvSpPr>
              <p:nvPr/>
            </p:nvSpPr>
            <p:spPr bwMode="auto">
              <a:xfrm>
                <a:off x="141" y="1535"/>
                <a:ext cx="2877"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dirty="0">
                    <a:latin typeface="Tahoma" panose="020B0604030504040204" pitchFamily="34" charset="0"/>
                  </a:rPr>
                  <a:t>Depreciation and amortization</a:t>
                </a:r>
                <a:endParaRPr lang="en-US" altLang="th-TH" sz="1800" dirty="0">
                  <a:latin typeface="Arial" panose="020B0604020202020204" pitchFamily="34" charset="0"/>
                </a:endParaRPr>
              </a:p>
            </p:txBody>
          </p:sp>
          <p:sp>
            <p:nvSpPr>
              <p:cNvPr id="50198" name="Rectangle 19"/>
              <p:cNvSpPr>
                <a:spLocks noChangeArrowheads="1"/>
              </p:cNvSpPr>
              <p:nvPr/>
            </p:nvSpPr>
            <p:spPr bwMode="auto">
              <a:xfrm>
                <a:off x="2790" y="1535"/>
                <a:ext cx="6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 </a:t>
                </a:r>
                <a:endParaRPr lang="en-US" altLang="th-TH" sz="1800">
                  <a:latin typeface="Arial" panose="020B0604020202020204" pitchFamily="34" charset="0"/>
                </a:endParaRPr>
              </a:p>
            </p:txBody>
          </p:sp>
          <p:sp>
            <p:nvSpPr>
              <p:cNvPr id="50199" name="Rectangle 20"/>
              <p:cNvSpPr>
                <a:spLocks noChangeArrowheads="1"/>
              </p:cNvSpPr>
              <p:nvPr/>
            </p:nvSpPr>
            <p:spPr bwMode="auto">
              <a:xfrm>
                <a:off x="3963" y="1535"/>
                <a:ext cx="6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 </a:t>
                </a:r>
                <a:endParaRPr lang="en-US" altLang="th-TH" sz="1800">
                  <a:latin typeface="Arial" panose="020B0604020202020204" pitchFamily="34" charset="0"/>
                </a:endParaRPr>
              </a:p>
            </p:txBody>
          </p:sp>
          <p:sp>
            <p:nvSpPr>
              <p:cNvPr id="50200" name="Rectangle 21"/>
              <p:cNvSpPr>
                <a:spLocks noChangeArrowheads="1"/>
              </p:cNvSpPr>
              <p:nvPr/>
            </p:nvSpPr>
            <p:spPr bwMode="auto">
              <a:xfrm>
                <a:off x="4311" y="1535"/>
                <a:ext cx="6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 </a:t>
                </a:r>
                <a:endParaRPr lang="en-US" altLang="th-TH" sz="1800">
                  <a:latin typeface="Arial" panose="020B0604020202020204" pitchFamily="34" charset="0"/>
                </a:endParaRPr>
              </a:p>
            </p:txBody>
          </p:sp>
          <p:sp>
            <p:nvSpPr>
              <p:cNvPr id="50201" name="Rectangle 22"/>
              <p:cNvSpPr>
                <a:spLocks noChangeArrowheads="1"/>
              </p:cNvSpPr>
              <p:nvPr/>
            </p:nvSpPr>
            <p:spPr bwMode="auto">
              <a:xfrm>
                <a:off x="4484" y="1535"/>
                <a:ext cx="6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 </a:t>
                </a:r>
                <a:endParaRPr lang="en-US" altLang="th-TH" sz="1800">
                  <a:latin typeface="Arial" panose="020B0604020202020204" pitchFamily="34" charset="0"/>
                </a:endParaRPr>
              </a:p>
            </p:txBody>
          </p:sp>
          <p:sp>
            <p:nvSpPr>
              <p:cNvPr id="50202" name="Rectangle 23"/>
              <p:cNvSpPr>
                <a:spLocks noChangeArrowheads="1"/>
              </p:cNvSpPr>
              <p:nvPr/>
            </p:nvSpPr>
            <p:spPr bwMode="auto">
              <a:xfrm>
                <a:off x="4776" y="1535"/>
                <a:ext cx="775"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116,960</a:t>
                </a:r>
                <a:endParaRPr lang="en-US" altLang="th-TH" sz="1800">
                  <a:latin typeface="Arial" panose="020B0604020202020204" pitchFamily="34" charset="0"/>
                </a:endParaRPr>
              </a:p>
            </p:txBody>
          </p:sp>
          <p:sp>
            <p:nvSpPr>
              <p:cNvPr id="50203" name="Rectangle 24"/>
              <p:cNvSpPr>
                <a:spLocks noChangeArrowheads="1"/>
              </p:cNvSpPr>
              <p:nvPr/>
            </p:nvSpPr>
            <p:spPr bwMode="auto">
              <a:xfrm>
                <a:off x="5492" y="1535"/>
                <a:ext cx="6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 </a:t>
                </a:r>
                <a:endParaRPr lang="en-US" altLang="th-TH" sz="1800">
                  <a:latin typeface="Arial" panose="020B0604020202020204" pitchFamily="34" charset="0"/>
                </a:endParaRPr>
              </a:p>
            </p:txBody>
          </p:sp>
          <p:sp>
            <p:nvSpPr>
              <p:cNvPr id="50204" name="Rectangle 25"/>
              <p:cNvSpPr>
                <a:spLocks noChangeArrowheads="1"/>
              </p:cNvSpPr>
              <p:nvPr/>
            </p:nvSpPr>
            <p:spPr bwMode="auto">
              <a:xfrm>
                <a:off x="141" y="1776"/>
                <a:ext cx="2770"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Increase in accounts payable</a:t>
                </a:r>
                <a:endParaRPr lang="en-US" altLang="th-TH" sz="1800">
                  <a:latin typeface="Arial" panose="020B0604020202020204" pitchFamily="34" charset="0"/>
                </a:endParaRPr>
              </a:p>
            </p:txBody>
          </p:sp>
          <p:sp>
            <p:nvSpPr>
              <p:cNvPr id="50205" name="Rectangle 26"/>
              <p:cNvSpPr>
                <a:spLocks noChangeArrowheads="1"/>
              </p:cNvSpPr>
              <p:nvPr/>
            </p:nvSpPr>
            <p:spPr bwMode="auto">
              <a:xfrm>
                <a:off x="2700" y="1776"/>
                <a:ext cx="6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 </a:t>
                </a:r>
                <a:endParaRPr lang="en-US" altLang="th-TH" sz="1800">
                  <a:latin typeface="Arial" panose="020B0604020202020204" pitchFamily="34" charset="0"/>
                </a:endParaRPr>
              </a:p>
            </p:txBody>
          </p:sp>
          <p:sp>
            <p:nvSpPr>
              <p:cNvPr id="50206" name="Rectangle 27"/>
              <p:cNvSpPr>
                <a:spLocks noChangeArrowheads="1"/>
              </p:cNvSpPr>
              <p:nvPr/>
            </p:nvSpPr>
            <p:spPr bwMode="auto">
              <a:xfrm>
                <a:off x="3963" y="1776"/>
                <a:ext cx="6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 </a:t>
                </a:r>
                <a:endParaRPr lang="en-US" altLang="th-TH" sz="1800">
                  <a:latin typeface="Arial" panose="020B0604020202020204" pitchFamily="34" charset="0"/>
                </a:endParaRPr>
              </a:p>
            </p:txBody>
          </p:sp>
          <p:sp>
            <p:nvSpPr>
              <p:cNvPr id="50207" name="Rectangle 28"/>
              <p:cNvSpPr>
                <a:spLocks noChangeArrowheads="1"/>
              </p:cNvSpPr>
              <p:nvPr/>
            </p:nvSpPr>
            <p:spPr bwMode="auto">
              <a:xfrm>
                <a:off x="4311" y="1776"/>
                <a:ext cx="6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 </a:t>
                </a:r>
                <a:endParaRPr lang="en-US" altLang="th-TH" sz="1800">
                  <a:latin typeface="Arial" panose="020B0604020202020204" pitchFamily="34" charset="0"/>
                </a:endParaRPr>
              </a:p>
            </p:txBody>
          </p:sp>
          <p:sp>
            <p:nvSpPr>
              <p:cNvPr id="50208" name="Rectangle 29"/>
              <p:cNvSpPr>
                <a:spLocks noChangeArrowheads="1"/>
              </p:cNvSpPr>
              <p:nvPr/>
            </p:nvSpPr>
            <p:spPr bwMode="auto">
              <a:xfrm>
                <a:off x="4484" y="1776"/>
                <a:ext cx="6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 </a:t>
                </a:r>
                <a:endParaRPr lang="en-US" altLang="th-TH" sz="1800">
                  <a:latin typeface="Arial" panose="020B0604020202020204" pitchFamily="34" charset="0"/>
                </a:endParaRPr>
              </a:p>
            </p:txBody>
          </p:sp>
          <p:sp>
            <p:nvSpPr>
              <p:cNvPr id="50209" name="Rectangle 30"/>
              <p:cNvSpPr>
                <a:spLocks noChangeArrowheads="1"/>
              </p:cNvSpPr>
              <p:nvPr/>
            </p:nvSpPr>
            <p:spPr bwMode="auto">
              <a:xfrm>
                <a:off x="4776" y="1776"/>
                <a:ext cx="775"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378,560</a:t>
                </a:r>
                <a:endParaRPr lang="en-US" altLang="th-TH" sz="1800">
                  <a:latin typeface="Arial" panose="020B0604020202020204" pitchFamily="34" charset="0"/>
                </a:endParaRPr>
              </a:p>
            </p:txBody>
          </p:sp>
          <p:sp>
            <p:nvSpPr>
              <p:cNvPr id="50210" name="Rectangle 31"/>
              <p:cNvSpPr>
                <a:spLocks noChangeArrowheads="1"/>
              </p:cNvSpPr>
              <p:nvPr/>
            </p:nvSpPr>
            <p:spPr bwMode="auto">
              <a:xfrm>
                <a:off x="5492" y="1776"/>
                <a:ext cx="6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 </a:t>
                </a:r>
                <a:endParaRPr lang="en-US" altLang="th-TH" sz="1800">
                  <a:latin typeface="Arial" panose="020B0604020202020204" pitchFamily="34" charset="0"/>
                </a:endParaRPr>
              </a:p>
            </p:txBody>
          </p:sp>
          <p:sp>
            <p:nvSpPr>
              <p:cNvPr id="50211" name="Rectangle 32"/>
              <p:cNvSpPr>
                <a:spLocks noChangeArrowheads="1"/>
              </p:cNvSpPr>
              <p:nvPr/>
            </p:nvSpPr>
            <p:spPr bwMode="auto">
              <a:xfrm>
                <a:off x="141" y="2018"/>
                <a:ext cx="1896"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Increase in accruals</a:t>
                </a:r>
                <a:endParaRPr lang="en-US" altLang="th-TH" sz="1800">
                  <a:latin typeface="Arial" panose="020B0604020202020204" pitchFamily="34" charset="0"/>
                </a:endParaRPr>
              </a:p>
            </p:txBody>
          </p:sp>
          <p:sp>
            <p:nvSpPr>
              <p:cNvPr id="50212" name="Rectangle 33"/>
              <p:cNvSpPr>
                <a:spLocks noChangeArrowheads="1"/>
              </p:cNvSpPr>
              <p:nvPr/>
            </p:nvSpPr>
            <p:spPr bwMode="auto">
              <a:xfrm>
                <a:off x="1892" y="2018"/>
                <a:ext cx="6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 </a:t>
                </a:r>
                <a:endParaRPr lang="en-US" altLang="th-TH" sz="1800">
                  <a:latin typeface="Arial" panose="020B0604020202020204" pitchFamily="34" charset="0"/>
                </a:endParaRPr>
              </a:p>
            </p:txBody>
          </p:sp>
          <p:sp>
            <p:nvSpPr>
              <p:cNvPr id="50213" name="Rectangle 34"/>
              <p:cNvSpPr>
                <a:spLocks noChangeArrowheads="1"/>
              </p:cNvSpPr>
              <p:nvPr/>
            </p:nvSpPr>
            <p:spPr bwMode="auto">
              <a:xfrm>
                <a:off x="3963" y="2018"/>
                <a:ext cx="6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 </a:t>
                </a:r>
                <a:endParaRPr lang="en-US" altLang="th-TH" sz="1800">
                  <a:latin typeface="Arial" panose="020B0604020202020204" pitchFamily="34" charset="0"/>
                </a:endParaRPr>
              </a:p>
            </p:txBody>
          </p:sp>
          <p:sp>
            <p:nvSpPr>
              <p:cNvPr id="50214" name="Rectangle 35"/>
              <p:cNvSpPr>
                <a:spLocks noChangeArrowheads="1"/>
              </p:cNvSpPr>
              <p:nvPr/>
            </p:nvSpPr>
            <p:spPr bwMode="auto">
              <a:xfrm>
                <a:off x="4311" y="2018"/>
                <a:ext cx="6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 </a:t>
                </a:r>
                <a:endParaRPr lang="en-US" altLang="th-TH" sz="1800">
                  <a:latin typeface="Arial" panose="020B0604020202020204" pitchFamily="34" charset="0"/>
                </a:endParaRPr>
              </a:p>
            </p:txBody>
          </p:sp>
          <p:sp>
            <p:nvSpPr>
              <p:cNvPr id="50215" name="Rectangle 36"/>
              <p:cNvSpPr>
                <a:spLocks noChangeArrowheads="1"/>
              </p:cNvSpPr>
              <p:nvPr/>
            </p:nvSpPr>
            <p:spPr bwMode="auto">
              <a:xfrm>
                <a:off x="4484" y="2018"/>
                <a:ext cx="6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 </a:t>
                </a:r>
                <a:endParaRPr lang="en-US" altLang="th-TH" sz="1800">
                  <a:latin typeface="Arial" panose="020B0604020202020204" pitchFamily="34" charset="0"/>
                </a:endParaRPr>
              </a:p>
            </p:txBody>
          </p:sp>
          <p:sp>
            <p:nvSpPr>
              <p:cNvPr id="50216" name="Rectangle 37"/>
              <p:cNvSpPr>
                <a:spLocks noChangeArrowheads="1"/>
              </p:cNvSpPr>
              <p:nvPr/>
            </p:nvSpPr>
            <p:spPr bwMode="auto">
              <a:xfrm>
                <a:off x="4776" y="2018"/>
                <a:ext cx="775"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353,600</a:t>
                </a:r>
                <a:endParaRPr lang="en-US" altLang="th-TH" sz="1800">
                  <a:latin typeface="Arial" panose="020B0604020202020204" pitchFamily="34" charset="0"/>
                </a:endParaRPr>
              </a:p>
            </p:txBody>
          </p:sp>
          <p:sp>
            <p:nvSpPr>
              <p:cNvPr id="50217" name="Rectangle 38"/>
              <p:cNvSpPr>
                <a:spLocks noChangeArrowheads="1"/>
              </p:cNvSpPr>
              <p:nvPr/>
            </p:nvSpPr>
            <p:spPr bwMode="auto">
              <a:xfrm>
                <a:off x="5492" y="2018"/>
                <a:ext cx="6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 </a:t>
                </a:r>
                <a:endParaRPr lang="en-US" altLang="th-TH" sz="1800">
                  <a:latin typeface="Arial" panose="020B0604020202020204" pitchFamily="34" charset="0"/>
                </a:endParaRPr>
              </a:p>
            </p:txBody>
          </p:sp>
          <p:sp>
            <p:nvSpPr>
              <p:cNvPr id="50218" name="Rectangle 39"/>
              <p:cNvSpPr>
                <a:spLocks noChangeArrowheads="1"/>
              </p:cNvSpPr>
              <p:nvPr/>
            </p:nvSpPr>
            <p:spPr bwMode="auto">
              <a:xfrm>
                <a:off x="141" y="2259"/>
                <a:ext cx="2991"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dirty="0">
                    <a:latin typeface="Tahoma" panose="020B0604030504040204" pitchFamily="34" charset="0"/>
                  </a:rPr>
                  <a:t>Increase in accounts receivable</a:t>
                </a:r>
                <a:endParaRPr lang="en-US" altLang="th-TH" sz="1800" dirty="0">
                  <a:latin typeface="Arial" panose="020B0604020202020204" pitchFamily="34" charset="0"/>
                </a:endParaRPr>
              </a:p>
            </p:txBody>
          </p:sp>
          <p:sp>
            <p:nvSpPr>
              <p:cNvPr id="50219" name="Rectangle 40"/>
              <p:cNvSpPr>
                <a:spLocks noChangeArrowheads="1"/>
              </p:cNvSpPr>
              <p:nvPr/>
            </p:nvSpPr>
            <p:spPr bwMode="auto">
              <a:xfrm>
                <a:off x="2906" y="2259"/>
                <a:ext cx="6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 </a:t>
                </a:r>
                <a:endParaRPr lang="en-US" altLang="th-TH" sz="1800">
                  <a:latin typeface="Arial" panose="020B0604020202020204" pitchFamily="34" charset="0"/>
                </a:endParaRPr>
              </a:p>
            </p:txBody>
          </p:sp>
          <p:sp>
            <p:nvSpPr>
              <p:cNvPr id="50220" name="Rectangle 41"/>
              <p:cNvSpPr>
                <a:spLocks noChangeArrowheads="1"/>
              </p:cNvSpPr>
              <p:nvPr/>
            </p:nvSpPr>
            <p:spPr bwMode="auto">
              <a:xfrm>
                <a:off x="3963" y="2259"/>
                <a:ext cx="6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 </a:t>
                </a:r>
                <a:endParaRPr lang="en-US" altLang="th-TH" sz="1800">
                  <a:latin typeface="Arial" panose="020B0604020202020204" pitchFamily="34" charset="0"/>
                </a:endParaRPr>
              </a:p>
            </p:txBody>
          </p:sp>
          <p:sp>
            <p:nvSpPr>
              <p:cNvPr id="50221" name="Rectangle 42"/>
              <p:cNvSpPr>
                <a:spLocks noChangeArrowheads="1"/>
              </p:cNvSpPr>
              <p:nvPr/>
            </p:nvSpPr>
            <p:spPr bwMode="auto">
              <a:xfrm>
                <a:off x="4311" y="2259"/>
                <a:ext cx="6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 </a:t>
                </a:r>
                <a:endParaRPr lang="en-US" altLang="th-TH" sz="1800">
                  <a:latin typeface="Arial" panose="020B0604020202020204" pitchFamily="34" charset="0"/>
                </a:endParaRPr>
              </a:p>
            </p:txBody>
          </p:sp>
          <p:sp>
            <p:nvSpPr>
              <p:cNvPr id="50222" name="Rectangle 43"/>
              <p:cNvSpPr>
                <a:spLocks noChangeArrowheads="1"/>
              </p:cNvSpPr>
              <p:nvPr/>
            </p:nvSpPr>
            <p:spPr bwMode="auto">
              <a:xfrm>
                <a:off x="4412" y="2259"/>
                <a:ext cx="6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 </a:t>
                </a:r>
                <a:endParaRPr lang="en-US" altLang="th-TH" sz="1800">
                  <a:latin typeface="Arial" panose="020B0604020202020204" pitchFamily="34" charset="0"/>
                </a:endParaRPr>
              </a:p>
            </p:txBody>
          </p:sp>
          <p:sp>
            <p:nvSpPr>
              <p:cNvPr id="50223" name="Rectangle 44"/>
              <p:cNvSpPr>
                <a:spLocks noChangeArrowheads="1"/>
              </p:cNvSpPr>
              <p:nvPr/>
            </p:nvSpPr>
            <p:spPr bwMode="auto">
              <a:xfrm>
                <a:off x="4699" y="2259"/>
                <a:ext cx="942"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(280,960)</a:t>
                </a:r>
                <a:endParaRPr lang="en-US" altLang="th-TH" sz="1800">
                  <a:latin typeface="Arial" panose="020B0604020202020204" pitchFamily="34" charset="0"/>
                </a:endParaRPr>
              </a:p>
            </p:txBody>
          </p:sp>
          <p:sp>
            <p:nvSpPr>
              <p:cNvPr id="50224" name="Rectangle 45"/>
              <p:cNvSpPr>
                <a:spLocks noChangeArrowheads="1"/>
              </p:cNvSpPr>
              <p:nvPr/>
            </p:nvSpPr>
            <p:spPr bwMode="auto">
              <a:xfrm>
                <a:off x="5567" y="2259"/>
                <a:ext cx="6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 </a:t>
                </a:r>
                <a:endParaRPr lang="en-US" altLang="th-TH" sz="1800">
                  <a:latin typeface="Arial" panose="020B0604020202020204" pitchFamily="34" charset="0"/>
                </a:endParaRPr>
              </a:p>
            </p:txBody>
          </p:sp>
          <p:sp>
            <p:nvSpPr>
              <p:cNvPr id="50225" name="Rectangle 46"/>
              <p:cNvSpPr>
                <a:spLocks noChangeArrowheads="1"/>
              </p:cNvSpPr>
              <p:nvPr/>
            </p:nvSpPr>
            <p:spPr bwMode="auto">
              <a:xfrm>
                <a:off x="141" y="2500"/>
                <a:ext cx="2164"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Increase in inventories</a:t>
                </a:r>
                <a:endParaRPr lang="en-US" altLang="th-TH" sz="1800">
                  <a:latin typeface="Arial" panose="020B0604020202020204" pitchFamily="34" charset="0"/>
                </a:endParaRPr>
              </a:p>
            </p:txBody>
          </p:sp>
          <p:sp>
            <p:nvSpPr>
              <p:cNvPr id="50226" name="Rectangle 47"/>
              <p:cNvSpPr>
                <a:spLocks noChangeArrowheads="1"/>
              </p:cNvSpPr>
              <p:nvPr/>
            </p:nvSpPr>
            <p:spPr bwMode="auto">
              <a:xfrm>
                <a:off x="2140" y="2500"/>
                <a:ext cx="6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 </a:t>
                </a:r>
                <a:endParaRPr lang="en-US" altLang="th-TH" sz="1800">
                  <a:latin typeface="Arial" panose="020B0604020202020204" pitchFamily="34" charset="0"/>
                </a:endParaRPr>
              </a:p>
            </p:txBody>
          </p:sp>
          <p:sp>
            <p:nvSpPr>
              <p:cNvPr id="50227" name="Rectangle 48"/>
              <p:cNvSpPr>
                <a:spLocks noChangeArrowheads="1"/>
              </p:cNvSpPr>
              <p:nvPr/>
            </p:nvSpPr>
            <p:spPr bwMode="auto">
              <a:xfrm>
                <a:off x="3963" y="2500"/>
                <a:ext cx="6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 </a:t>
                </a:r>
                <a:endParaRPr lang="en-US" altLang="th-TH" sz="1800">
                  <a:latin typeface="Arial" panose="020B0604020202020204" pitchFamily="34" charset="0"/>
                </a:endParaRPr>
              </a:p>
            </p:txBody>
          </p:sp>
          <p:sp>
            <p:nvSpPr>
              <p:cNvPr id="50228" name="Rectangle 49"/>
              <p:cNvSpPr>
                <a:spLocks noChangeArrowheads="1"/>
              </p:cNvSpPr>
              <p:nvPr/>
            </p:nvSpPr>
            <p:spPr bwMode="auto">
              <a:xfrm>
                <a:off x="4311" y="2500"/>
                <a:ext cx="6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 </a:t>
                </a:r>
                <a:endParaRPr lang="en-US" altLang="th-TH" sz="1800">
                  <a:latin typeface="Arial" panose="020B0604020202020204" pitchFamily="34" charset="0"/>
                </a:endParaRPr>
              </a:p>
            </p:txBody>
          </p:sp>
          <p:sp>
            <p:nvSpPr>
              <p:cNvPr id="50229" name="Rectangle 50"/>
              <p:cNvSpPr>
                <a:spLocks noChangeArrowheads="1"/>
              </p:cNvSpPr>
              <p:nvPr/>
            </p:nvSpPr>
            <p:spPr bwMode="auto">
              <a:xfrm>
                <a:off x="4641" y="2500"/>
                <a:ext cx="6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 </a:t>
                </a:r>
                <a:endParaRPr lang="en-US" altLang="th-TH" sz="1800">
                  <a:latin typeface="Arial" panose="020B0604020202020204" pitchFamily="34" charset="0"/>
                </a:endParaRPr>
              </a:p>
            </p:txBody>
          </p:sp>
          <p:sp>
            <p:nvSpPr>
              <p:cNvPr id="50230" name="Rectangle 51"/>
              <p:cNvSpPr>
                <a:spLocks noChangeArrowheads="1"/>
              </p:cNvSpPr>
              <p:nvPr/>
            </p:nvSpPr>
            <p:spPr bwMode="auto">
              <a:xfrm>
                <a:off x="4699" y="2500"/>
                <a:ext cx="85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(572,160</a:t>
                </a:r>
                <a:endParaRPr lang="en-US" altLang="th-TH" sz="1800">
                  <a:latin typeface="Arial" panose="020B0604020202020204" pitchFamily="34" charset="0"/>
                </a:endParaRPr>
              </a:p>
            </p:txBody>
          </p:sp>
          <p:sp>
            <p:nvSpPr>
              <p:cNvPr id="50231" name="Rectangle 52"/>
              <p:cNvSpPr>
                <a:spLocks noChangeArrowheads="1"/>
              </p:cNvSpPr>
              <p:nvPr/>
            </p:nvSpPr>
            <p:spPr bwMode="auto">
              <a:xfrm>
                <a:off x="4641" y="2716"/>
                <a:ext cx="851" cy="12"/>
              </a:xfrm>
              <a:prstGeom prst="rect">
                <a:avLst/>
              </a:prstGeom>
              <a:solidFill>
                <a:srgbClr val="24406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1800">
                  <a:latin typeface="Arial" panose="020B0604020202020204" pitchFamily="34" charset="0"/>
                </a:endParaRPr>
              </a:p>
            </p:txBody>
          </p:sp>
          <p:sp>
            <p:nvSpPr>
              <p:cNvPr id="50232" name="Rectangle 53"/>
              <p:cNvSpPr>
                <a:spLocks noChangeArrowheads="1"/>
              </p:cNvSpPr>
              <p:nvPr/>
            </p:nvSpPr>
            <p:spPr bwMode="auto">
              <a:xfrm>
                <a:off x="5492" y="2500"/>
                <a:ext cx="83"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a:t>
                </a:r>
                <a:endParaRPr lang="en-US" altLang="th-TH" sz="1800">
                  <a:latin typeface="Arial" panose="020B0604020202020204" pitchFamily="34" charset="0"/>
                </a:endParaRPr>
              </a:p>
            </p:txBody>
          </p:sp>
          <p:sp>
            <p:nvSpPr>
              <p:cNvPr id="50233" name="Rectangle 54"/>
              <p:cNvSpPr>
                <a:spLocks noChangeArrowheads="1"/>
              </p:cNvSpPr>
              <p:nvPr/>
            </p:nvSpPr>
            <p:spPr bwMode="auto">
              <a:xfrm>
                <a:off x="5567" y="2500"/>
                <a:ext cx="6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 </a:t>
                </a:r>
                <a:endParaRPr lang="en-US" altLang="th-TH" sz="1800">
                  <a:latin typeface="Arial" panose="020B0604020202020204" pitchFamily="34" charset="0"/>
                </a:endParaRPr>
              </a:p>
            </p:txBody>
          </p:sp>
          <p:sp>
            <p:nvSpPr>
              <p:cNvPr id="50234" name="Rectangle 55"/>
              <p:cNvSpPr>
                <a:spLocks noChangeArrowheads="1"/>
              </p:cNvSpPr>
              <p:nvPr/>
            </p:nvSpPr>
            <p:spPr bwMode="auto">
              <a:xfrm>
                <a:off x="141" y="2742"/>
                <a:ext cx="6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 </a:t>
                </a:r>
                <a:endParaRPr lang="en-US" altLang="th-TH" sz="1800">
                  <a:latin typeface="Arial" panose="020B0604020202020204" pitchFamily="34" charset="0"/>
                </a:endParaRPr>
              </a:p>
            </p:txBody>
          </p:sp>
          <p:sp>
            <p:nvSpPr>
              <p:cNvPr id="50235" name="Rectangle 56"/>
              <p:cNvSpPr>
                <a:spLocks noChangeArrowheads="1"/>
              </p:cNvSpPr>
              <p:nvPr/>
            </p:nvSpPr>
            <p:spPr bwMode="auto">
              <a:xfrm>
                <a:off x="242" y="2742"/>
                <a:ext cx="1605"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Net cash provide</a:t>
                </a:r>
                <a:endParaRPr lang="en-US" altLang="th-TH" sz="1800">
                  <a:latin typeface="Arial" panose="020B0604020202020204" pitchFamily="34" charset="0"/>
                </a:endParaRPr>
              </a:p>
            </p:txBody>
          </p:sp>
          <p:sp>
            <p:nvSpPr>
              <p:cNvPr id="50236" name="Rectangle 57"/>
              <p:cNvSpPr>
                <a:spLocks noChangeArrowheads="1"/>
              </p:cNvSpPr>
              <p:nvPr/>
            </p:nvSpPr>
            <p:spPr bwMode="auto">
              <a:xfrm>
                <a:off x="1722" y="2742"/>
                <a:ext cx="2285"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d by operating activities</a:t>
                </a:r>
                <a:endParaRPr lang="en-US" altLang="th-TH" sz="1800">
                  <a:latin typeface="Arial" panose="020B0604020202020204" pitchFamily="34" charset="0"/>
                </a:endParaRPr>
              </a:p>
            </p:txBody>
          </p:sp>
          <p:sp>
            <p:nvSpPr>
              <p:cNvPr id="50237" name="Rectangle 58"/>
              <p:cNvSpPr>
                <a:spLocks noChangeArrowheads="1"/>
              </p:cNvSpPr>
              <p:nvPr/>
            </p:nvSpPr>
            <p:spPr bwMode="auto">
              <a:xfrm>
                <a:off x="3829" y="2742"/>
                <a:ext cx="6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 </a:t>
                </a:r>
                <a:endParaRPr lang="en-US" altLang="th-TH" sz="1800">
                  <a:latin typeface="Arial" panose="020B0604020202020204" pitchFamily="34" charset="0"/>
                </a:endParaRPr>
              </a:p>
            </p:txBody>
          </p:sp>
          <p:sp>
            <p:nvSpPr>
              <p:cNvPr id="50238" name="Rectangle 59"/>
              <p:cNvSpPr>
                <a:spLocks noChangeArrowheads="1"/>
              </p:cNvSpPr>
              <p:nvPr/>
            </p:nvSpPr>
            <p:spPr bwMode="auto">
              <a:xfrm>
                <a:off x="4311" y="2742"/>
                <a:ext cx="6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 </a:t>
                </a:r>
                <a:endParaRPr lang="en-US" altLang="th-TH" sz="1800">
                  <a:latin typeface="Arial" panose="020B0604020202020204" pitchFamily="34" charset="0"/>
                </a:endParaRPr>
              </a:p>
            </p:txBody>
          </p:sp>
          <p:sp>
            <p:nvSpPr>
              <p:cNvPr id="50239" name="Rectangle 60"/>
              <p:cNvSpPr>
                <a:spLocks noChangeArrowheads="1"/>
              </p:cNvSpPr>
              <p:nvPr/>
            </p:nvSpPr>
            <p:spPr bwMode="auto">
              <a:xfrm>
                <a:off x="4412" y="2742"/>
                <a:ext cx="6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 </a:t>
                </a:r>
                <a:endParaRPr lang="en-US" altLang="th-TH" sz="1800">
                  <a:latin typeface="Arial" panose="020B0604020202020204" pitchFamily="34" charset="0"/>
                </a:endParaRPr>
              </a:p>
            </p:txBody>
          </p:sp>
          <p:sp>
            <p:nvSpPr>
              <p:cNvPr id="50240" name="Rectangle 61"/>
              <p:cNvSpPr>
                <a:spLocks noChangeArrowheads="1"/>
              </p:cNvSpPr>
              <p:nvPr/>
            </p:nvSpPr>
            <p:spPr bwMode="auto">
              <a:xfrm>
                <a:off x="4589" y="2742"/>
                <a:ext cx="83"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a:t>
                </a:r>
                <a:endParaRPr lang="en-US" altLang="th-TH" sz="1800">
                  <a:latin typeface="Arial" panose="020B0604020202020204" pitchFamily="34" charset="0"/>
                </a:endParaRPr>
              </a:p>
            </p:txBody>
          </p:sp>
          <p:sp>
            <p:nvSpPr>
              <p:cNvPr id="50241" name="Rectangle 62"/>
              <p:cNvSpPr>
                <a:spLocks noChangeArrowheads="1"/>
              </p:cNvSpPr>
              <p:nvPr/>
            </p:nvSpPr>
            <p:spPr bwMode="auto">
              <a:xfrm>
                <a:off x="4666" y="2742"/>
                <a:ext cx="891"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$164,176</a:t>
                </a:r>
                <a:endParaRPr lang="en-US" altLang="th-TH" sz="1800">
                  <a:latin typeface="Arial" panose="020B0604020202020204" pitchFamily="34" charset="0"/>
                </a:endParaRPr>
              </a:p>
            </p:txBody>
          </p:sp>
          <p:sp>
            <p:nvSpPr>
              <p:cNvPr id="50242" name="Rectangle 65"/>
              <p:cNvSpPr>
                <a:spLocks noChangeArrowheads="1"/>
              </p:cNvSpPr>
              <p:nvPr/>
            </p:nvSpPr>
            <p:spPr bwMode="auto">
              <a:xfrm>
                <a:off x="5492" y="2742"/>
                <a:ext cx="83"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a:t>
                </a:r>
                <a:endParaRPr lang="en-US" altLang="th-TH" sz="1800">
                  <a:latin typeface="Arial" panose="020B0604020202020204" pitchFamily="34" charset="0"/>
                </a:endParaRPr>
              </a:p>
            </p:txBody>
          </p:sp>
          <p:sp>
            <p:nvSpPr>
              <p:cNvPr id="50243" name="Rectangle 66"/>
              <p:cNvSpPr>
                <a:spLocks noChangeArrowheads="1"/>
              </p:cNvSpPr>
              <p:nvPr/>
            </p:nvSpPr>
            <p:spPr bwMode="auto">
              <a:xfrm>
                <a:off x="5567" y="2742"/>
                <a:ext cx="6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500">
                    <a:latin typeface="Tahoma" panose="020B0604030504040204" pitchFamily="34" charset="0"/>
                  </a:rPr>
                  <a:t> </a:t>
                </a:r>
                <a:endParaRPr lang="en-US" altLang="th-TH" sz="1800">
                  <a:latin typeface="Arial" panose="020B0604020202020204" pitchFamily="34" charset="0"/>
                </a:endParaRPr>
              </a:p>
            </p:txBody>
          </p:sp>
          <p:sp>
            <p:nvSpPr>
              <p:cNvPr id="50244" name="Rectangle 67"/>
              <p:cNvSpPr>
                <a:spLocks noChangeArrowheads="1"/>
              </p:cNvSpPr>
              <p:nvPr/>
            </p:nvSpPr>
            <p:spPr bwMode="auto">
              <a:xfrm>
                <a:off x="141" y="2983"/>
                <a:ext cx="26" cy="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1200">
                    <a:latin typeface="Times New Roman" panose="02020603050405020304" pitchFamily="18" charset="0"/>
                  </a:rPr>
                  <a:t> </a:t>
                </a:r>
                <a:endParaRPr lang="en-US" altLang="th-TH" sz="1800">
                  <a:latin typeface="Arial" panose="020B0604020202020204" pitchFamily="34" charset="0"/>
                </a:endParaRPr>
              </a:p>
            </p:txBody>
          </p:sp>
        </p:grpSp>
        <p:sp>
          <p:nvSpPr>
            <p:cNvPr id="73" name="Line 10"/>
            <p:cNvSpPr>
              <a:spLocks noChangeShapeType="1"/>
            </p:cNvSpPr>
            <p:nvPr/>
          </p:nvSpPr>
          <p:spPr bwMode="auto">
            <a:xfrm>
              <a:off x="7399339" y="4722813"/>
              <a:ext cx="1371600" cy="0"/>
            </a:xfrm>
            <a:prstGeom prst="line">
              <a:avLst/>
            </a:prstGeom>
            <a:noFill/>
            <a:ln w="88900" cmpd="dbl">
              <a:solidFill>
                <a:schemeClr val="accent5"/>
              </a:solidFill>
              <a:round/>
              <a:headEnd/>
              <a:tailEnd/>
            </a:ln>
          </p:spPr>
          <p:txBody>
            <a:bodyPr wrap="none"/>
            <a:lstStyle/>
            <a:p>
              <a:pPr eaLnBrk="1" hangingPunct="1">
                <a:lnSpc>
                  <a:spcPct val="90000"/>
                </a:lnSpc>
                <a:spcBef>
                  <a:spcPts val="0"/>
                </a:spcBef>
                <a:spcAft>
                  <a:spcPts val="600"/>
                </a:spcAft>
                <a:defRPr/>
              </a:pPr>
              <a:endParaRPr lang="en-US" sz="2900" dirty="0">
                <a:latin typeface="Arial" charset="0"/>
                <a:cs typeface="Arial" charset="0"/>
              </a:endParaRPr>
            </a:p>
          </p:txBody>
        </p:sp>
      </p:grpSp>
      <p:sp>
        <p:nvSpPr>
          <p:cNvPr id="2" name="Slide Number Placeholder 1"/>
          <p:cNvSpPr>
            <a:spLocks noGrp="1"/>
          </p:cNvSpPr>
          <p:nvPr>
            <p:ph type="sldNum" sz="quarter" idx="12"/>
          </p:nvPr>
        </p:nvSpPr>
        <p:spPr/>
        <p:txBody>
          <a:bodyPr/>
          <a:lstStyle/>
          <a:p>
            <a:fld id="{403DC12D-E02E-423D-90C0-BDE830239584}" type="slidenum">
              <a:rPr lang="th-TH" smtClean="0"/>
              <a:pPr/>
              <a:t>77</a:t>
            </a:fld>
            <a:endParaRPr lang="th-TH" dirty="0"/>
          </a:p>
        </p:txBody>
      </p:sp>
    </p:spTree>
    <p:extLst>
      <p:ext uri="{BB962C8B-B14F-4D97-AF65-F5344CB8AC3E}">
        <p14:creationId xmlns:p14="http://schemas.microsoft.com/office/powerpoint/2010/main" val="2183283121"/>
      </p:ext>
    </p:extLst>
  </p:cSld>
  <p:clrMapOvr>
    <a:masterClrMapping/>
  </p:clrMapOvr>
  <p:timing>
    <p:tnLst>
      <p:par>
        <p:cTn xmlns:p14="http://schemas.microsoft.com/office/powerpoint/2010/mai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pPr eaLnBrk="1" hangingPunct="1"/>
            <a:r>
              <a:rPr lang="en-US" altLang="th-TH" smtClean="0"/>
              <a:t>Statement of Cash Flows (2012)</a:t>
            </a:r>
          </a:p>
        </p:txBody>
      </p:sp>
      <p:grpSp>
        <p:nvGrpSpPr>
          <p:cNvPr id="52228" name="Group 121"/>
          <p:cNvGrpSpPr>
            <a:grpSpLocks/>
          </p:cNvGrpSpPr>
          <p:nvPr/>
        </p:nvGrpSpPr>
        <p:grpSpPr bwMode="auto">
          <a:xfrm>
            <a:off x="628650" y="1590675"/>
            <a:ext cx="8270875" cy="4589463"/>
            <a:chOff x="287338" y="1590675"/>
            <a:chExt cx="8612187" cy="4589463"/>
          </a:xfrm>
        </p:grpSpPr>
        <p:grpSp>
          <p:nvGrpSpPr>
            <p:cNvPr id="52229" name="Group 4"/>
            <p:cNvGrpSpPr>
              <a:grpSpLocks noChangeAspect="1"/>
            </p:cNvGrpSpPr>
            <p:nvPr/>
          </p:nvGrpSpPr>
          <p:grpSpPr bwMode="auto">
            <a:xfrm>
              <a:off x="287338" y="1590675"/>
              <a:ext cx="8612187" cy="4589463"/>
              <a:chOff x="181" y="1002"/>
              <a:chExt cx="5425" cy="2891"/>
            </a:xfrm>
          </p:grpSpPr>
          <p:sp>
            <p:nvSpPr>
              <p:cNvPr id="45059" name="AutoShape 3"/>
              <p:cNvSpPr>
                <a:spLocks noChangeAspect="1" noChangeArrowheads="1" noTextEdit="1"/>
              </p:cNvSpPr>
              <p:nvPr/>
            </p:nvSpPr>
            <p:spPr bwMode="auto">
              <a:xfrm>
                <a:off x="181" y="1002"/>
                <a:ext cx="5425" cy="2742"/>
              </a:xfrm>
              <a:prstGeom prst="rect">
                <a:avLst/>
              </a:prstGeom>
              <a:noFill/>
              <a:ln w="9525">
                <a:noFill/>
                <a:miter lim="800000"/>
                <a:headEnd/>
                <a:tailEnd/>
              </a:ln>
            </p:spPr>
            <p:txBody>
              <a:bodyPr/>
              <a:lstStyle/>
              <a:p>
                <a:pPr eaLnBrk="1" hangingPunct="1">
                  <a:defRPr/>
                </a:pPr>
                <a:endParaRPr lang="en-US" sz="2600">
                  <a:latin typeface="+mj-lt"/>
                  <a:cs typeface="Arial" charset="0"/>
                </a:endParaRPr>
              </a:p>
            </p:txBody>
          </p:sp>
          <p:sp>
            <p:nvSpPr>
              <p:cNvPr id="52234" name="Rectangle 5"/>
              <p:cNvSpPr>
                <a:spLocks noChangeArrowheads="1"/>
              </p:cNvSpPr>
              <p:nvPr/>
            </p:nvSpPr>
            <p:spPr bwMode="auto">
              <a:xfrm>
                <a:off x="229" y="1002"/>
                <a:ext cx="425"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Long</a:t>
                </a:r>
              </a:p>
            </p:txBody>
          </p:sp>
          <p:sp>
            <p:nvSpPr>
              <p:cNvPr id="52235" name="Rectangle 6"/>
              <p:cNvSpPr>
                <a:spLocks noChangeArrowheads="1"/>
              </p:cNvSpPr>
              <p:nvPr/>
            </p:nvSpPr>
            <p:spPr bwMode="auto">
              <a:xfrm>
                <a:off x="646" y="1002"/>
                <a:ext cx="67"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a:t>
                </a:r>
              </a:p>
            </p:txBody>
          </p:sp>
          <p:sp>
            <p:nvSpPr>
              <p:cNvPr id="52236" name="Rectangle 7"/>
              <p:cNvSpPr>
                <a:spLocks noChangeArrowheads="1"/>
              </p:cNvSpPr>
              <p:nvPr/>
            </p:nvSpPr>
            <p:spPr bwMode="auto">
              <a:xfrm>
                <a:off x="717" y="1002"/>
                <a:ext cx="2150"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Term Investing Activities</a:t>
                </a:r>
              </a:p>
            </p:txBody>
          </p:sp>
          <p:sp>
            <p:nvSpPr>
              <p:cNvPr id="52237" name="Rectangle 8"/>
              <p:cNvSpPr>
                <a:spLocks noChangeArrowheads="1"/>
              </p:cNvSpPr>
              <p:nvPr/>
            </p:nvSpPr>
            <p:spPr bwMode="auto">
              <a:xfrm>
                <a:off x="2839" y="1002"/>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238" name="Rectangle 9"/>
              <p:cNvSpPr>
                <a:spLocks noChangeArrowheads="1"/>
              </p:cNvSpPr>
              <p:nvPr/>
            </p:nvSpPr>
            <p:spPr bwMode="auto">
              <a:xfrm>
                <a:off x="3948" y="1002"/>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239" name="Rectangle 10"/>
              <p:cNvSpPr>
                <a:spLocks noChangeArrowheads="1"/>
              </p:cNvSpPr>
              <p:nvPr/>
            </p:nvSpPr>
            <p:spPr bwMode="auto">
              <a:xfrm>
                <a:off x="4318" y="1002"/>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240" name="Rectangle 11"/>
              <p:cNvSpPr>
                <a:spLocks noChangeArrowheads="1"/>
              </p:cNvSpPr>
              <p:nvPr/>
            </p:nvSpPr>
            <p:spPr bwMode="auto">
              <a:xfrm>
                <a:off x="229" y="1256"/>
                <a:ext cx="2556"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Additions to property, plant, </a:t>
                </a:r>
              </a:p>
            </p:txBody>
          </p:sp>
          <p:sp>
            <p:nvSpPr>
              <p:cNvPr id="52241" name="Rectangle 12"/>
              <p:cNvSpPr>
                <a:spLocks noChangeArrowheads="1"/>
              </p:cNvSpPr>
              <p:nvPr/>
            </p:nvSpPr>
            <p:spPr bwMode="auto">
              <a:xfrm>
                <a:off x="2700" y="1256"/>
                <a:ext cx="1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&amp;</a:t>
                </a:r>
              </a:p>
            </p:txBody>
          </p:sp>
          <p:sp>
            <p:nvSpPr>
              <p:cNvPr id="52242" name="Rectangle 13"/>
              <p:cNvSpPr>
                <a:spLocks noChangeArrowheads="1"/>
              </p:cNvSpPr>
              <p:nvPr/>
            </p:nvSpPr>
            <p:spPr bwMode="auto">
              <a:xfrm>
                <a:off x="2831" y="1256"/>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243" name="Rectangle 14"/>
              <p:cNvSpPr>
                <a:spLocks noChangeArrowheads="1"/>
              </p:cNvSpPr>
              <p:nvPr/>
            </p:nvSpPr>
            <p:spPr bwMode="auto">
              <a:xfrm>
                <a:off x="2892" y="1256"/>
                <a:ext cx="972"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equipment</a:t>
                </a:r>
              </a:p>
            </p:txBody>
          </p:sp>
          <p:sp>
            <p:nvSpPr>
              <p:cNvPr id="52244" name="Rectangle 15"/>
              <p:cNvSpPr>
                <a:spLocks noChangeArrowheads="1"/>
              </p:cNvSpPr>
              <p:nvPr/>
            </p:nvSpPr>
            <p:spPr bwMode="auto">
              <a:xfrm>
                <a:off x="3803" y="1256"/>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245" name="Rectangle 16"/>
              <p:cNvSpPr>
                <a:spLocks noChangeArrowheads="1"/>
              </p:cNvSpPr>
              <p:nvPr/>
            </p:nvSpPr>
            <p:spPr bwMode="auto">
              <a:xfrm>
                <a:off x="3948" y="1256"/>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246" name="Rectangle 17"/>
              <p:cNvSpPr>
                <a:spLocks noChangeArrowheads="1"/>
              </p:cNvSpPr>
              <p:nvPr/>
            </p:nvSpPr>
            <p:spPr bwMode="auto">
              <a:xfrm>
                <a:off x="4318" y="1256"/>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247" name="Rectangle 18"/>
              <p:cNvSpPr>
                <a:spLocks noChangeArrowheads="1"/>
              </p:cNvSpPr>
              <p:nvPr/>
            </p:nvSpPr>
            <p:spPr bwMode="auto">
              <a:xfrm>
                <a:off x="4572" y="1256"/>
                <a:ext cx="66"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a:t>
                </a:r>
              </a:p>
            </p:txBody>
          </p:sp>
          <p:sp>
            <p:nvSpPr>
              <p:cNvPr id="52248" name="Rectangle 19"/>
              <p:cNvSpPr>
                <a:spLocks noChangeArrowheads="1"/>
              </p:cNvSpPr>
              <p:nvPr/>
            </p:nvSpPr>
            <p:spPr bwMode="auto">
              <a:xfrm>
                <a:off x="4647" y="1256"/>
                <a:ext cx="110"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a:t>
                </a:r>
              </a:p>
            </p:txBody>
          </p:sp>
          <p:sp>
            <p:nvSpPr>
              <p:cNvPr id="52249" name="Rectangle 20"/>
              <p:cNvSpPr>
                <a:spLocks noChangeArrowheads="1"/>
              </p:cNvSpPr>
              <p:nvPr/>
            </p:nvSpPr>
            <p:spPr bwMode="auto">
              <a:xfrm>
                <a:off x="4753" y="1256"/>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250" name="Rectangle 21"/>
              <p:cNvSpPr>
                <a:spLocks noChangeArrowheads="1"/>
              </p:cNvSpPr>
              <p:nvPr/>
            </p:nvSpPr>
            <p:spPr bwMode="auto">
              <a:xfrm>
                <a:off x="4770" y="1256"/>
                <a:ext cx="717"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711,950</a:t>
                </a:r>
              </a:p>
            </p:txBody>
          </p:sp>
          <p:sp>
            <p:nvSpPr>
              <p:cNvPr id="52251" name="Rectangle 22"/>
              <p:cNvSpPr>
                <a:spLocks noChangeArrowheads="1"/>
              </p:cNvSpPr>
              <p:nvPr/>
            </p:nvSpPr>
            <p:spPr bwMode="auto">
              <a:xfrm>
                <a:off x="4647" y="1466"/>
                <a:ext cx="820" cy="11"/>
              </a:xfrm>
              <a:prstGeom prst="rect">
                <a:avLst/>
              </a:prstGeom>
              <a:solidFill>
                <a:srgbClr val="24406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a:p>
            </p:txBody>
          </p:sp>
          <p:sp>
            <p:nvSpPr>
              <p:cNvPr id="52252" name="Rectangle 23"/>
              <p:cNvSpPr>
                <a:spLocks noChangeArrowheads="1"/>
              </p:cNvSpPr>
              <p:nvPr/>
            </p:nvSpPr>
            <p:spPr bwMode="auto">
              <a:xfrm>
                <a:off x="5467" y="1256"/>
                <a:ext cx="66"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a:t>
                </a:r>
              </a:p>
            </p:txBody>
          </p:sp>
          <p:sp>
            <p:nvSpPr>
              <p:cNvPr id="52253" name="Rectangle 24"/>
              <p:cNvSpPr>
                <a:spLocks noChangeArrowheads="1"/>
              </p:cNvSpPr>
              <p:nvPr/>
            </p:nvSpPr>
            <p:spPr bwMode="auto">
              <a:xfrm>
                <a:off x="5541" y="1256"/>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254" name="Rectangle 25"/>
              <p:cNvSpPr>
                <a:spLocks noChangeArrowheads="1"/>
              </p:cNvSpPr>
              <p:nvPr/>
            </p:nvSpPr>
            <p:spPr bwMode="auto">
              <a:xfrm>
                <a:off x="187" y="1240"/>
                <a:ext cx="3720" cy="15"/>
              </a:xfrm>
              <a:prstGeom prst="rect">
                <a:avLst/>
              </a:prstGeom>
              <a:solidFill>
                <a:srgbClr val="24406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a:p>
            </p:txBody>
          </p:sp>
          <p:sp>
            <p:nvSpPr>
              <p:cNvPr id="52255" name="Rectangle 26"/>
              <p:cNvSpPr>
                <a:spLocks noChangeArrowheads="1"/>
              </p:cNvSpPr>
              <p:nvPr/>
            </p:nvSpPr>
            <p:spPr bwMode="auto">
              <a:xfrm>
                <a:off x="229" y="1470"/>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256" name="Rectangle 27"/>
              <p:cNvSpPr>
                <a:spLocks noChangeArrowheads="1"/>
              </p:cNvSpPr>
              <p:nvPr/>
            </p:nvSpPr>
            <p:spPr bwMode="auto">
              <a:xfrm>
                <a:off x="369" y="1470"/>
                <a:ext cx="3132"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dirty="0"/>
                  <a:t>Net cash used in investing activities</a:t>
                </a:r>
              </a:p>
            </p:txBody>
          </p:sp>
          <p:sp>
            <p:nvSpPr>
              <p:cNvPr id="52257" name="Rectangle 28"/>
              <p:cNvSpPr>
                <a:spLocks noChangeArrowheads="1"/>
              </p:cNvSpPr>
              <p:nvPr/>
            </p:nvSpPr>
            <p:spPr bwMode="auto">
              <a:xfrm>
                <a:off x="3422" y="1470"/>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258" name="Rectangle 29"/>
              <p:cNvSpPr>
                <a:spLocks noChangeArrowheads="1"/>
              </p:cNvSpPr>
              <p:nvPr/>
            </p:nvSpPr>
            <p:spPr bwMode="auto">
              <a:xfrm>
                <a:off x="3948" y="1470"/>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259" name="Rectangle 30"/>
              <p:cNvSpPr>
                <a:spLocks noChangeArrowheads="1"/>
              </p:cNvSpPr>
              <p:nvPr/>
            </p:nvSpPr>
            <p:spPr bwMode="auto">
              <a:xfrm>
                <a:off x="4318" y="1470"/>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260" name="Rectangle 31"/>
              <p:cNvSpPr>
                <a:spLocks noChangeArrowheads="1"/>
              </p:cNvSpPr>
              <p:nvPr/>
            </p:nvSpPr>
            <p:spPr bwMode="auto">
              <a:xfrm>
                <a:off x="4572" y="1470"/>
                <a:ext cx="66"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a:t>
                </a:r>
              </a:p>
            </p:txBody>
          </p:sp>
          <p:sp>
            <p:nvSpPr>
              <p:cNvPr id="52261" name="Rectangle 32"/>
              <p:cNvSpPr>
                <a:spLocks noChangeArrowheads="1"/>
              </p:cNvSpPr>
              <p:nvPr/>
            </p:nvSpPr>
            <p:spPr bwMode="auto">
              <a:xfrm>
                <a:off x="4647" y="1470"/>
                <a:ext cx="110"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a:t>
                </a:r>
              </a:p>
            </p:txBody>
          </p:sp>
          <p:sp>
            <p:nvSpPr>
              <p:cNvPr id="52262" name="Rectangle 33"/>
              <p:cNvSpPr>
                <a:spLocks noChangeArrowheads="1"/>
              </p:cNvSpPr>
              <p:nvPr/>
            </p:nvSpPr>
            <p:spPr bwMode="auto">
              <a:xfrm>
                <a:off x="4753" y="1470"/>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263" name="Rectangle 34"/>
              <p:cNvSpPr>
                <a:spLocks noChangeArrowheads="1"/>
              </p:cNvSpPr>
              <p:nvPr/>
            </p:nvSpPr>
            <p:spPr bwMode="auto">
              <a:xfrm>
                <a:off x="4770" y="1470"/>
                <a:ext cx="717"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711,950</a:t>
                </a:r>
              </a:p>
            </p:txBody>
          </p:sp>
          <p:sp>
            <p:nvSpPr>
              <p:cNvPr id="52264" name="Rectangle 37"/>
              <p:cNvSpPr>
                <a:spLocks noChangeArrowheads="1"/>
              </p:cNvSpPr>
              <p:nvPr/>
            </p:nvSpPr>
            <p:spPr bwMode="auto">
              <a:xfrm>
                <a:off x="5467" y="1470"/>
                <a:ext cx="66"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a:t>
                </a:r>
              </a:p>
            </p:txBody>
          </p:sp>
          <p:sp>
            <p:nvSpPr>
              <p:cNvPr id="52265" name="Rectangle 38"/>
              <p:cNvSpPr>
                <a:spLocks noChangeArrowheads="1"/>
              </p:cNvSpPr>
              <p:nvPr/>
            </p:nvSpPr>
            <p:spPr bwMode="auto">
              <a:xfrm>
                <a:off x="5541" y="1470"/>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266" name="Rectangle 39"/>
              <p:cNvSpPr>
                <a:spLocks noChangeArrowheads="1"/>
              </p:cNvSpPr>
              <p:nvPr/>
            </p:nvSpPr>
            <p:spPr bwMode="auto">
              <a:xfrm>
                <a:off x="229" y="1684"/>
                <a:ext cx="1705"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Financing Activities</a:t>
                </a:r>
              </a:p>
            </p:txBody>
          </p:sp>
          <p:sp>
            <p:nvSpPr>
              <p:cNvPr id="52267" name="Rectangle 40"/>
              <p:cNvSpPr>
                <a:spLocks noChangeArrowheads="1"/>
              </p:cNvSpPr>
              <p:nvPr/>
            </p:nvSpPr>
            <p:spPr bwMode="auto">
              <a:xfrm>
                <a:off x="1861" y="1684"/>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dirty="0"/>
                  <a:t> </a:t>
                </a:r>
              </a:p>
            </p:txBody>
          </p:sp>
          <p:sp>
            <p:nvSpPr>
              <p:cNvPr id="52268" name="Rectangle 41"/>
              <p:cNvSpPr>
                <a:spLocks noChangeArrowheads="1"/>
              </p:cNvSpPr>
              <p:nvPr/>
            </p:nvSpPr>
            <p:spPr bwMode="auto">
              <a:xfrm>
                <a:off x="3948" y="1684"/>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269" name="Rectangle 42"/>
              <p:cNvSpPr>
                <a:spLocks noChangeArrowheads="1"/>
              </p:cNvSpPr>
              <p:nvPr/>
            </p:nvSpPr>
            <p:spPr bwMode="auto">
              <a:xfrm>
                <a:off x="4318" y="1684"/>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270" name="Rectangle 43"/>
              <p:cNvSpPr>
                <a:spLocks noChangeArrowheads="1"/>
              </p:cNvSpPr>
              <p:nvPr/>
            </p:nvSpPr>
            <p:spPr bwMode="auto">
              <a:xfrm>
                <a:off x="229" y="1913"/>
                <a:ext cx="2241"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Increase in notes payable</a:t>
                </a:r>
              </a:p>
            </p:txBody>
          </p:sp>
          <p:sp>
            <p:nvSpPr>
              <p:cNvPr id="52271" name="Rectangle 44"/>
              <p:cNvSpPr>
                <a:spLocks noChangeArrowheads="1"/>
              </p:cNvSpPr>
              <p:nvPr/>
            </p:nvSpPr>
            <p:spPr bwMode="auto">
              <a:xfrm>
                <a:off x="2431" y="1913"/>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272" name="Rectangle 45"/>
              <p:cNvSpPr>
                <a:spLocks noChangeArrowheads="1"/>
              </p:cNvSpPr>
              <p:nvPr/>
            </p:nvSpPr>
            <p:spPr bwMode="auto">
              <a:xfrm>
                <a:off x="3948" y="1913"/>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273" name="Rectangle 46"/>
              <p:cNvSpPr>
                <a:spLocks noChangeArrowheads="1"/>
              </p:cNvSpPr>
              <p:nvPr/>
            </p:nvSpPr>
            <p:spPr bwMode="auto">
              <a:xfrm>
                <a:off x="4318" y="1913"/>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274" name="Rectangle 47"/>
              <p:cNvSpPr>
                <a:spLocks noChangeArrowheads="1"/>
              </p:cNvSpPr>
              <p:nvPr/>
            </p:nvSpPr>
            <p:spPr bwMode="auto">
              <a:xfrm>
                <a:off x="4642" y="1913"/>
                <a:ext cx="110"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a:t>
                </a:r>
              </a:p>
            </p:txBody>
          </p:sp>
          <p:sp>
            <p:nvSpPr>
              <p:cNvPr id="52275" name="Rectangle 48"/>
              <p:cNvSpPr>
                <a:spLocks noChangeArrowheads="1"/>
              </p:cNvSpPr>
              <p:nvPr/>
            </p:nvSpPr>
            <p:spPr bwMode="auto">
              <a:xfrm>
                <a:off x="4749" y="1913"/>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276" name="Rectangle 49"/>
              <p:cNvSpPr>
                <a:spLocks noChangeArrowheads="1"/>
              </p:cNvSpPr>
              <p:nvPr/>
            </p:nvSpPr>
            <p:spPr bwMode="auto">
              <a:xfrm>
                <a:off x="4770" y="1913"/>
                <a:ext cx="717"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436,808</a:t>
                </a:r>
              </a:p>
            </p:txBody>
          </p:sp>
          <p:sp>
            <p:nvSpPr>
              <p:cNvPr id="52277" name="Rectangle 50"/>
              <p:cNvSpPr>
                <a:spLocks noChangeArrowheads="1"/>
              </p:cNvSpPr>
              <p:nvPr/>
            </p:nvSpPr>
            <p:spPr bwMode="auto">
              <a:xfrm>
                <a:off x="5467" y="1913"/>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278" name="Rectangle 51"/>
              <p:cNvSpPr>
                <a:spLocks noChangeArrowheads="1"/>
              </p:cNvSpPr>
              <p:nvPr/>
            </p:nvSpPr>
            <p:spPr bwMode="auto">
              <a:xfrm>
                <a:off x="187" y="1898"/>
                <a:ext cx="3720" cy="16"/>
              </a:xfrm>
              <a:prstGeom prst="rect">
                <a:avLst/>
              </a:prstGeom>
              <a:solidFill>
                <a:srgbClr val="24406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a:p>
            </p:txBody>
          </p:sp>
          <p:sp>
            <p:nvSpPr>
              <p:cNvPr id="52279" name="Rectangle 52"/>
              <p:cNvSpPr>
                <a:spLocks noChangeArrowheads="1"/>
              </p:cNvSpPr>
              <p:nvPr/>
            </p:nvSpPr>
            <p:spPr bwMode="auto">
              <a:xfrm>
                <a:off x="229" y="2128"/>
                <a:ext cx="1390"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Increase in long</a:t>
                </a:r>
              </a:p>
            </p:txBody>
          </p:sp>
          <p:sp>
            <p:nvSpPr>
              <p:cNvPr id="52280" name="Rectangle 53"/>
              <p:cNvSpPr>
                <a:spLocks noChangeArrowheads="1"/>
              </p:cNvSpPr>
              <p:nvPr/>
            </p:nvSpPr>
            <p:spPr bwMode="auto">
              <a:xfrm>
                <a:off x="1551" y="2128"/>
                <a:ext cx="67"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a:t>
                </a:r>
              </a:p>
            </p:txBody>
          </p:sp>
          <p:sp>
            <p:nvSpPr>
              <p:cNvPr id="52281" name="Rectangle 54"/>
              <p:cNvSpPr>
                <a:spLocks noChangeArrowheads="1"/>
              </p:cNvSpPr>
              <p:nvPr/>
            </p:nvSpPr>
            <p:spPr bwMode="auto">
              <a:xfrm>
                <a:off x="1622" y="2128"/>
                <a:ext cx="890"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term debt</a:t>
                </a:r>
              </a:p>
            </p:txBody>
          </p:sp>
          <p:sp>
            <p:nvSpPr>
              <p:cNvPr id="52282" name="Rectangle 55"/>
              <p:cNvSpPr>
                <a:spLocks noChangeArrowheads="1"/>
              </p:cNvSpPr>
              <p:nvPr/>
            </p:nvSpPr>
            <p:spPr bwMode="auto">
              <a:xfrm>
                <a:off x="2520" y="2128"/>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283" name="Rectangle 56"/>
              <p:cNvSpPr>
                <a:spLocks noChangeArrowheads="1"/>
              </p:cNvSpPr>
              <p:nvPr/>
            </p:nvSpPr>
            <p:spPr bwMode="auto">
              <a:xfrm>
                <a:off x="3948" y="2128"/>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284" name="Rectangle 57"/>
              <p:cNvSpPr>
                <a:spLocks noChangeArrowheads="1"/>
              </p:cNvSpPr>
              <p:nvPr/>
            </p:nvSpPr>
            <p:spPr bwMode="auto">
              <a:xfrm>
                <a:off x="4318" y="2128"/>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285" name="Rectangle 58"/>
              <p:cNvSpPr>
                <a:spLocks noChangeArrowheads="1"/>
              </p:cNvSpPr>
              <p:nvPr/>
            </p:nvSpPr>
            <p:spPr bwMode="auto">
              <a:xfrm>
                <a:off x="4572" y="2128"/>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286" name="Rectangle 59"/>
              <p:cNvSpPr>
                <a:spLocks noChangeArrowheads="1"/>
              </p:cNvSpPr>
              <p:nvPr/>
            </p:nvSpPr>
            <p:spPr bwMode="auto">
              <a:xfrm>
                <a:off x="4770" y="2128"/>
                <a:ext cx="717"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400,000</a:t>
                </a:r>
              </a:p>
            </p:txBody>
          </p:sp>
          <p:sp>
            <p:nvSpPr>
              <p:cNvPr id="52287" name="Rectangle 60"/>
              <p:cNvSpPr>
                <a:spLocks noChangeArrowheads="1"/>
              </p:cNvSpPr>
              <p:nvPr/>
            </p:nvSpPr>
            <p:spPr bwMode="auto">
              <a:xfrm>
                <a:off x="5467" y="2128"/>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288" name="Rectangle 61"/>
              <p:cNvSpPr>
                <a:spLocks noChangeArrowheads="1"/>
              </p:cNvSpPr>
              <p:nvPr/>
            </p:nvSpPr>
            <p:spPr bwMode="auto">
              <a:xfrm>
                <a:off x="229" y="2341"/>
                <a:ext cx="2354"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Payment of cash dividends</a:t>
                </a:r>
              </a:p>
            </p:txBody>
          </p:sp>
          <p:sp>
            <p:nvSpPr>
              <p:cNvPr id="52289" name="Rectangle 62"/>
              <p:cNvSpPr>
                <a:spLocks noChangeArrowheads="1"/>
              </p:cNvSpPr>
              <p:nvPr/>
            </p:nvSpPr>
            <p:spPr bwMode="auto">
              <a:xfrm>
                <a:off x="2518" y="2341"/>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290" name="Rectangle 63"/>
              <p:cNvSpPr>
                <a:spLocks noChangeArrowheads="1"/>
              </p:cNvSpPr>
              <p:nvPr/>
            </p:nvSpPr>
            <p:spPr bwMode="auto">
              <a:xfrm>
                <a:off x="3948" y="2341"/>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291" name="Rectangle 64"/>
              <p:cNvSpPr>
                <a:spLocks noChangeArrowheads="1"/>
              </p:cNvSpPr>
              <p:nvPr/>
            </p:nvSpPr>
            <p:spPr bwMode="auto">
              <a:xfrm>
                <a:off x="4318" y="2341"/>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292" name="Rectangle 65"/>
              <p:cNvSpPr>
                <a:spLocks noChangeArrowheads="1"/>
              </p:cNvSpPr>
              <p:nvPr/>
            </p:nvSpPr>
            <p:spPr bwMode="auto">
              <a:xfrm>
                <a:off x="4642" y="2341"/>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293" name="Rectangle 66"/>
              <p:cNvSpPr>
                <a:spLocks noChangeArrowheads="1"/>
              </p:cNvSpPr>
              <p:nvPr/>
            </p:nvSpPr>
            <p:spPr bwMode="auto">
              <a:xfrm>
                <a:off x="4802" y="2341"/>
                <a:ext cx="673"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(11,000</a:t>
                </a:r>
              </a:p>
            </p:txBody>
          </p:sp>
          <p:sp>
            <p:nvSpPr>
              <p:cNvPr id="52294" name="Rectangle 67"/>
              <p:cNvSpPr>
                <a:spLocks noChangeArrowheads="1"/>
              </p:cNvSpPr>
              <p:nvPr/>
            </p:nvSpPr>
            <p:spPr bwMode="auto">
              <a:xfrm>
                <a:off x="4642" y="2551"/>
                <a:ext cx="825" cy="11"/>
              </a:xfrm>
              <a:prstGeom prst="rect">
                <a:avLst/>
              </a:prstGeom>
              <a:solidFill>
                <a:srgbClr val="24406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a:p>
            </p:txBody>
          </p:sp>
          <p:sp>
            <p:nvSpPr>
              <p:cNvPr id="52295" name="Rectangle 68"/>
              <p:cNvSpPr>
                <a:spLocks noChangeArrowheads="1"/>
              </p:cNvSpPr>
              <p:nvPr/>
            </p:nvSpPr>
            <p:spPr bwMode="auto">
              <a:xfrm>
                <a:off x="5467" y="2341"/>
                <a:ext cx="66"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a:t>
                </a:r>
              </a:p>
            </p:txBody>
          </p:sp>
          <p:sp>
            <p:nvSpPr>
              <p:cNvPr id="52296" name="Rectangle 69"/>
              <p:cNvSpPr>
                <a:spLocks noChangeArrowheads="1"/>
              </p:cNvSpPr>
              <p:nvPr/>
            </p:nvSpPr>
            <p:spPr bwMode="auto">
              <a:xfrm>
                <a:off x="5541" y="2341"/>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297" name="Rectangle 70"/>
              <p:cNvSpPr>
                <a:spLocks noChangeArrowheads="1"/>
              </p:cNvSpPr>
              <p:nvPr/>
            </p:nvSpPr>
            <p:spPr bwMode="auto">
              <a:xfrm>
                <a:off x="229" y="2555"/>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298" name="Rectangle 71"/>
              <p:cNvSpPr>
                <a:spLocks noChangeArrowheads="1"/>
              </p:cNvSpPr>
              <p:nvPr/>
            </p:nvSpPr>
            <p:spPr bwMode="auto">
              <a:xfrm>
                <a:off x="369" y="2555"/>
                <a:ext cx="3566"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Net cash provided by financing activities</a:t>
                </a:r>
              </a:p>
            </p:txBody>
          </p:sp>
          <p:sp>
            <p:nvSpPr>
              <p:cNvPr id="52299" name="Rectangle 72"/>
              <p:cNvSpPr>
                <a:spLocks noChangeArrowheads="1"/>
              </p:cNvSpPr>
              <p:nvPr/>
            </p:nvSpPr>
            <p:spPr bwMode="auto">
              <a:xfrm>
                <a:off x="3822" y="2555"/>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300" name="Rectangle 73"/>
              <p:cNvSpPr>
                <a:spLocks noChangeArrowheads="1"/>
              </p:cNvSpPr>
              <p:nvPr/>
            </p:nvSpPr>
            <p:spPr bwMode="auto">
              <a:xfrm>
                <a:off x="3948" y="2555"/>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301" name="Rectangle 74"/>
              <p:cNvSpPr>
                <a:spLocks noChangeArrowheads="1"/>
              </p:cNvSpPr>
              <p:nvPr/>
            </p:nvSpPr>
            <p:spPr bwMode="auto">
              <a:xfrm>
                <a:off x="4318" y="2555"/>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302" name="Rectangle 75"/>
              <p:cNvSpPr>
                <a:spLocks noChangeArrowheads="1"/>
              </p:cNvSpPr>
              <p:nvPr/>
            </p:nvSpPr>
            <p:spPr bwMode="auto">
              <a:xfrm>
                <a:off x="4642" y="2555"/>
                <a:ext cx="110"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a:t>
                </a:r>
              </a:p>
            </p:txBody>
          </p:sp>
          <p:sp>
            <p:nvSpPr>
              <p:cNvPr id="52303" name="Rectangle 76"/>
              <p:cNvSpPr>
                <a:spLocks noChangeArrowheads="1"/>
              </p:cNvSpPr>
              <p:nvPr/>
            </p:nvSpPr>
            <p:spPr bwMode="auto">
              <a:xfrm>
                <a:off x="4749" y="2555"/>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304" name="Rectangle 77"/>
              <p:cNvSpPr>
                <a:spLocks noChangeArrowheads="1"/>
              </p:cNvSpPr>
              <p:nvPr/>
            </p:nvSpPr>
            <p:spPr bwMode="auto">
              <a:xfrm>
                <a:off x="4770" y="2555"/>
                <a:ext cx="717"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825,808</a:t>
                </a:r>
              </a:p>
            </p:txBody>
          </p:sp>
          <p:sp>
            <p:nvSpPr>
              <p:cNvPr id="52305" name="Rectangle 80"/>
              <p:cNvSpPr>
                <a:spLocks noChangeArrowheads="1"/>
              </p:cNvSpPr>
              <p:nvPr/>
            </p:nvSpPr>
            <p:spPr bwMode="auto">
              <a:xfrm>
                <a:off x="5467" y="2555"/>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306" name="Rectangle 81"/>
              <p:cNvSpPr>
                <a:spLocks noChangeArrowheads="1"/>
              </p:cNvSpPr>
              <p:nvPr/>
            </p:nvSpPr>
            <p:spPr bwMode="auto">
              <a:xfrm>
                <a:off x="229" y="2769"/>
                <a:ext cx="846"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Summary</a:t>
                </a:r>
              </a:p>
            </p:txBody>
          </p:sp>
          <p:sp>
            <p:nvSpPr>
              <p:cNvPr id="52307" name="Rectangle 82"/>
              <p:cNvSpPr>
                <a:spLocks noChangeArrowheads="1"/>
              </p:cNvSpPr>
              <p:nvPr/>
            </p:nvSpPr>
            <p:spPr bwMode="auto">
              <a:xfrm>
                <a:off x="1041" y="2769"/>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308" name="Rectangle 83"/>
              <p:cNvSpPr>
                <a:spLocks noChangeArrowheads="1"/>
              </p:cNvSpPr>
              <p:nvPr/>
            </p:nvSpPr>
            <p:spPr bwMode="auto">
              <a:xfrm>
                <a:off x="3948" y="2769"/>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309" name="Rectangle 84"/>
              <p:cNvSpPr>
                <a:spLocks noChangeArrowheads="1"/>
              </p:cNvSpPr>
              <p:nvPr/>
            </p:nvSpPr>
            <p:spPr bwMode="auto">
              <a:xfrm>
                <a:off x="4318" y="2769"/>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310" name="Rectangle 85"/>
              <p:cNvSpPr>
                <a:spLocks noChangeArrowheads="1"/>
              </p:cNvSpPr>
              <p:nvPr/>
            </p:nvSpPr>
            <p:spPr bwMode="auto">
              <a:xfrm>
                <a:off x="229" y="2999"/>
                <a:ext cx="1827"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Net decrease in cash</a:t>
                </a:r>
              </a:p>
            </p:txBody>
          </p:sp>
          <p:sp>
            <p:nvSpPr>
              <p:cNvPr id="52311" name="Rectangle 86"/>
              <p:cNvSpPr>
                <a:spLocks noChangeArrowheads="1"/>
              </p:cNvSpPr>
              <p:nvPr/>
            </p:nvSpPr>
            <p:spPr bwMode="auto">
              <a:xfrm>
                <a:off x="2013" y="2999"/>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312" name="Rectangle 87"/>
              <p:cNvSpPr>
                <a:spLocks noChangeArrowheads="1"/>
              </p:cNvSpPr>
              <p:nvPr/>
            </p:nvSpPr>
            <p:spPr bwMode="auto">
              <a:xfrm>
                <a:off x="3948" y="2999"/>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313" name="Rectangle 88"/>
              <p:cNvSpPr>
                <a:spLocks noChangeArrowheads="1"/>
              </p:cNvSpPr>
              <p:nvPr/>
            </p:nvSpPr>
            <p:spPr bwMode="auto">
              <a:xfrm>
                <a:off x="4318" y="2999"/>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314" name="Rectangle 89"/>
              <p:cNvSpPr>
                <a:spLocks noChangeArrowheads="1"/>
              </p:cNvSpPr>
              <p:nvPr/>
            </p:nvSpPr>
            <p:spPr bwMode="auto">
              <a:xfrm>
                <a:off x="4572" y="2999"/>
                <a:ext cx="177"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a:t>
                </a:r>
              </a:p>
            </p:txBody>
          </p:sp>
          <p:sp>
            <p:nvSpPr>
              <p:cNvPr id="52315" name="Rectangle 90"/>
              <p:cNvSpPr>
                <a:spLocks noChangeArrowheads="1"/>
              </p:cNvSpPr>
              <p:nvPr/>
            </p:nvSpPr>
            <p:spPr bwMode="auto">
              <a:xfrm>
                <a:off x="4753" y="2999"/>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316" name="Rectangle 91"/>
              <p:cNvSpPr>
                <a:spLocks noChangeArrowheads="1"/>
              </p:cNvSpPr>
              <p:nvPr/>
            </p:nvSpPr>
            <p:spPr bwMode="auto">
              <a:xfrm>
                <a:off x="4876" y="2999"/>
                <a:ext cx="673"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50,318)</a:t>
                </a:r>
              </a:p>
            </p:txBody>
          </p:sp>
          <p:sp>
            <p:nvSpPr>
              <p:cNvPr id="52317" name="Rectangle 92"/>
              <p:cNvSpPr>
                <a:spLocks noChangeArrowheads="1"/>
              </p:cNvSpPr>
              <p:nvPr/>
            </p:nvSpPr>
            <p:spPr bwMode="auto">
              <a:xfrm>
                <a:off x="5541" y="2999"/>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318" name="Rectangle 93"/>
              <p:cNvSpPr>
                <a:spLocks noChangeArrowheads="1"/>
              </p:cNvSpPr>
              <p:nvPr/>
            </p:nvSpPr>
            <p:spPr bwMode="auto">
              <a:xfrm>
                <a:off x="187" y="2983"/>
                <a:ext cx="3720" cy="16"/>
              </a:xfrm>
              <a:prstGeom prst="rect">
                <a:avLst/>
              </a:prstGeom>
              <a:solidFill>
                <a:srgbClr val="24406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a:p>
            </p:txBody>
          </p:sp>
          <p:sp>
            <p:nvSpPr>
              <p:cNvPr id="52319" name="Rectangle 94"/>
              <p:cNvSpPr>
                <a:spLocks noChangeArrowheads="1"/>
              </p:cNvSpPr>
              <p:nvPr/>
            </p:nvSpPr>
            <p:spPr bwMode="auto">
              <a:xfrm>
                <a:off x="229" y="3213"/>
                <a:ext cx="2238"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Cash at beginning of year</a:t>
                </a:r>
              </a:p>
            </p:txBody>
          </p:sp>
          <p:sp>
            <p:nvSpPr>
              <p:cNvPr id="52320" name="Rectangle 95"/>
              <p:cNvSpPr>
                <a:spLocks noChangeArrowheads="1"/>
              </p:cNvSpPr>
              <p:nvPr/>
            </p:nvSpPr>
            <p:spPr bwMode="auto">
              <a:xfrm>
                <a:off x="2433" y="3213"/>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321" name="Rectangle 96"/>
              <p:cNvSpPr>
                <a:spLocks noChangeArrowheads="1"/>
              </p:cNvSpPr>
              <p:nvPr/>
            </p:nvSpPr>
            <p:spPr bwMode="auto">
              <a:xfrm>
                <a:off x="3948" y="3213"/>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322" name="Rectangle 97"/>
              <p:cNvSpPr>
                <a:spLocks noChangeArrowheads="1"/>
              </p:cNvSpPr>
              <p:nvPr/>
            </p:nvSpPr>
            <p:spPr bwMode="auto">
              <a:xfrm>
                <a:off x="4318" y="3213"/>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323" name="Rectangle 98"/>
              <p:cNvSpPr>
                <a:spLocks noChangeArrowheads="1"/>
              </p:cNvSpPr>
              <p:nvPr/>
            </p:nvSpPr>
            <p:spPr bwMode="auto">
              <a:xfrm>
                <a:off x="4642" y="3213"/>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324" name="Rectangle 99"/>
              <p:cNvSpPr>
                <a:spLocks noChangeArrowheads="1"/>
              </p:cNvSpPr>
              <p:nvPr/>
            </p:nvSpPr>
            <p:spPr bwMode="auto">
              <a:xfrm>
                <a:off x="4877" y="3213"/>
                <a:ext cx="607"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57,600</a:t>
                </a:r>
              </a:p>
            </p:txBody>
          </p:sp>
          <p:sp>
            <p:nvSpPr>
              <p:cNvPr id="52325" name="Rectangle 100"/>
              <p:cNvSpPr>
                <a:spLocks noChangeArrowheads="1"/>
              </p:cNvSpPr>
              <p:nvPr/>
            </p:nvSpPr>
            <p:spPr bwMode="auto">
              <a:xfrm>
                <a:off x="4642" y="3428"/>
                <a:ext cx="825" cy="11"/>
              </a:xfrm>
              <a:prstGeom prst="rect">
                <a:avLst/>
              </a:prstGeom>
              <a:solidFill>
                <a:srgbClr val="24406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a:p>
            </p:txBody>
          </p:sp>
          <p:sp>
            <p:nvSpPr>
              <p:cNvPr id="52326" name="Rectangle 101"/>
              <p:cNvSpPr>
                <a:spLocks noChangeArrowheads="1"/>
              </p:cNvSpPr>
              <p:nvPr/>
            </p:nvSpPr>
            <p:spPr bwMode="auto">
              <a:xfrm>
                <a:off x="5467" y="3213"/>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327" name="Rectangle 102"/>
              <p:cNvSpPr>
                <a:spLocks noChangeArrowheads="1"/>
              </p:cNvSpPr>
              <p:nvPr/>
            </p:nvSpPr>
            <p:spPr bwMode="auto">
              <a:xfrm>
                <a:off x="229" y="3426"/>
                <a:ext cx="1702"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Cash at end of year</a:t>
                </a:r>
              </a:p>
            </p:txBody>
          </p:sp>
          <p:sp>
            <p:nvSpPr>
              <p:cNvPr id="52328" name="Rectangle 103"/>
              <p:cNvSpPr>
                <a:spLocks noChangeArrowheads="1"/>
              </p:cNvSpPr>
              <p:nvPr/>
            </p:nvSpPr>
            <p:spPr bwMode="auto">
              <a:xfrm>
                <a:off x="1912" y="3426"/>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329" name="Rectangle 104"/>
              <p:cNvSpPr>
                <a:spLocks noChangeArrowheads="1"/>
              </p:cNvSpPr>
              <p:nvPr/>
            </p:nvSpPr>
            <p:spPr bwMode="auto">
              <a:xfrm>
                <a:off x="3948" y="3426"/>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330" name="Rectangle 105"/>
              <p:cNvSpPr>
                <a:spLocks noChangeArrowheads="1"/>
              </p:cNvSpPr>
              <p:nvPr/>
            </p:nvSpPr>
            <p:spPr bwMode="auto">
              <a:xfrm>
                <a:off x="4318" y="3426"/>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331" name="Rectangle 106"/>
              <p:cNvSpPr>
                <a:spLocks noChangeArrowheads="1"/>
              </p:cNvSpPr>
              <p:nvPr/>
            </p:nvSpPr>
            <p:spPr bwMode="auto">
              <a:xfrm>
                <a:off x="4642" y="3426"/>
                <a:ext cx="110"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a:t>
                </a:r>
              </a:p>
            </p:txBody>
          </p:sp>
          <p:sp>
            <p:nvSpPr>
              <p:cNvPr id="52332" name="Rectangle 107"/>
              <p:cNvSpPr>
                <a:spLocks noChangeArrowheads="1"/>
              </p:cNvSpPr>
              <p:nvPr/>
            </p:nvSpPr>
            <p:spPr bwMode="auto">
              <a:xfrm>
                <a:off x="4749" y="3426"/>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333" name="Rectangle 108"/>
              <p:cNvSpPr>
                <a:spLocks noChangeArrowheads="1"/>
              </p:cNvSpPr>
              <p:nvPr/>
            </p:nvSpPr>
            <p:spPr bwMode="auto">
              <a:xfrm>
                <a:off x="4983" y="3426"/>
                <a:ext cx="110"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7</a:t>
                </a:r>
              </a:p>
            </p:txBody>
          </p:sp>
          <p:sp>
            <p:nvSpPr>
              <p:cNvPr id="52334" name="Rectangle 109"/>
              <p:cNvSpPr>
                <a:spLocks noChangeArrowheads="1"/>
              </p:cNvSpPr>
              <p:nvPr/>
            </p:nvSpPr>
            <p:spPr bwMode="auto">
              <a:xfrm>
                <a:off x="5090" y="3426"/>
                <a:ext cx="386"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,282</a:t>
                </a:r>
              </a:p>
            </p:txBody>
          </p:sp>
          <p:sp>
            <p:nvSpPr>
              <p:cNvPr id="52335" name="Rectangle 112"/>
              <p:cNvSpPr>
                <a:spLocks noChangeArrowheads="1"/>
              </p:cNvSpPr>
              <p:nvPr/>
            </p:nvSpPr>
            <p:spPr bwMode="auto">
              <a:xfrm>
                <a:off x="5467" y="3426"/>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sp>
            <p:nvSpPr>
              <p:cNvPr id="52336" name="Rectangle 113"/>
              <p:cNvSpPr>
                <a:spLocks noChangeArrowheads="1"/>
              </p:cNvSpPr>
              <p:nvPr/>
            </p:nvSpPr>
            <p:spPr bwMode="auto">
              <a:xfrm>
                <a:off x="229" y="3641"/>
                <a:ext cx="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a:t> </a:t>
                </a:r>
              </a:p>
            </p:txBody>
          </p:sp>
        </p:grpSp>
        <p:sp>
          <p:nvSpPr>
            <p:cNvPr id="119" name="Line 10"/>
            <p:cNvSpPr>
              <a:spLocks noChangeShapeType="1"/>
            </p:cNvSpPr>
            <p:nvPr/>
          </p:nvSpPr>
          <p:spPr bwMode="auto">
            <a:xfrm>
              <a:off x="7351713" y="5789613"/>
              <a:ext cx="1325562" cy="0"/>
            </a:xfrm>
            <a:prstGeom prst="line">
              <a:avLst/>
            </a:prstGeom>
            <a:noFill/>
            <a:ln w="63500" cmpd="dbl">
              <a:solidFill>
                <a:schemeClr val="accent5"/>
              </a:solidFill>
              <a:round/>
              <a:headEnd/>
              <a:tailEnd/>
            </a:ln>
          </p:spPr>
          <p:txBody>
            <a:bodyPr wrap="none"/>
            <a:lstStyle/>
            <a:p>
              <a:pPr eaLnBrk="1" hangingPunct="1">
                <a:lnSpc>
                  <a:spcPct val="90000"/>
                </a:lnSpc>
                <a:spcBef>
                  <a:spcPts val="0"/>
                </a:spcBef>
                <a:spcAft>
                  <a:spcPts val="600"/>
                </a:spcAft>
                <a:defRPr/>
              </a:pPr>
              <a:endParaRPr lang="en-US" sz="2900" dirty="0">
                <a:latin typeface="Arial" charset="0"/>
                <a:cs typeface="Arial" charset="0"/>
              </a:endParaRPr>
            </a:p>
          </p:txBody>
        </p:sp>
        <p:sp>
          <p:nvSpPr>
            <p:cNvPr id="120" name="Line 10"/>
            <p:cNvSpPr>
              <a:spLocks noChangeShapeType="1"/>
            </p:cNvSpPr>
            <p:nvPr/>
          </p:nvSpPr>
          <p:spPr bwMode="auto">
            <a:xfrm>
              <a:off x="7351713" y="4427538"/>
              <a:ext cx="1325562" cy="0"/>
            </a:xfrm>
            <a:prstGeom prst="line">
              <a:avLst/>
            </a:prstGeom>
            <a:noFill/>
            <a:ln w="63500" cmpd="dbl">
              <a:solidFill>
                <a:schemeClr val="accent5"/>
              </a:solidFill>
              <a:round/>
              <a:headEnd/>
              <a:tailEnd/>
            </a:ln>
          </p:spPr>
          <p:txBody>
            <a:bodyPr wrap="none"/>
            <a:lstStyle/>
            <a:p>
              <a:pPr eaLnBrk="1" hangingPunct="1">
                <a:lnSpc>
                  <a:spcPct val="90000"/>
                </a:lnSpc>
                <a:spcBef>
                  <a:spcPts val="0"/>
                </a:spcBef>
                <a:spcAft>
                  <a:spcPts val="600"/>
                </a:spcAft>
                <a:defRPr/>
              </a:pPr>
              <a:endParaRPr lang="en-US" sz="2900" dirty="0">
                <a:latin typeface="Arial" charset="0"/>
                <a:cs typeface="Arial" charset="0"/>
              </a:endParaRPr>
            </a:p>
          </p:txBody>
        </p:sp>
        <p:sp>
          <p:nvSpPr>
            <p:cNvPr id="121" name="Line 10"/>
            <p:cNvSpPr>
              <a:spLocks noChangeShapeType="1"/>
            </p:cNvSpPr>
            <p:nvPr/>
          </p:nvSpPr>
          <p:spPr bwMode="auto">
            <a:xfrm>
              <a:off x="7351713" y="2713038"/>
              <a:ext cx="1325562" cy="0"/>
            </a:xfrm>
            <a:prstGeom prst="line">
              <a:avLst/>
            </a:prstGeom>
            <a:noFill/>
            <a:ln w="63500" cmpd="dbl">
              <a:solidFill>
                <a:schemeClr val="accent5"/>
              </a:solidFill>
              <a:round/>
              <a:headEnd/>
              <a:tailEnd/>
            </a:ln>
          </p:spPr>
          <p:txBody>
            <a:bodyPr wrap="none"/>
            <a:lstStyle/>
            <a:p>
              <a:pPr eaLnBrk="1" hangingPunct="1">
                <a:lnSpc>
                  <a:spcPct val="90000"/>
                </a:lnSpc>
                <a:spcBef>
                  <a:spcPts val="0"/>
                </a:spcBef>
                <a:spcAft>
                  <a:spcPts val="600"/>
                </a:spcAft>
                <a:defRPr/>
              </a:pPr>
              <a:endParaRPr lang="en-US" sz="2900" dirty="0">
                <a:latin typeface="Arial" charset="0"/>
                <a:cs typeface="Arial" charset="0"/>
              </a:endParaRPr>
            </a:p>
          </p:txBody>
        </p:sp>
      </p:grpSp>
      <p:sp>
        <p:nvSpPr>
          <p:cNvPr id="2" name="Slide Number Placeholder 1"/>
          <p:cNvSpPr>
            <a:spLocks noGrp="1"/>
          </p:cNvSpPr>
          <p:nvPr>
            <p:ph type="sldNum" sz="quarter" idx="12"/>
          </p:nvPr>
        </p:nvSpPr>
        <p:spPr/>
        <p:txBody>
          <a:bodyPr/>
          <a:lstStyle/>
          <a:p>
            <a:fld id="{403DC12D-E02E-423D-90C0-BDE830239584}" type="slidenum">
              <a:rPr lang="th-TH" smtClean="0"/>
              <a:pPr/>
              <a:t>78</a:t>
            </a:fld>
            <a:endParaRPr lang="th-TH" dirty="0"/>
          </a:p>
        </p:txBody>
      </p:sp>
    </p:spTree>
    <p:extLst>
      <p:ext uri="{BB962C8B-B14F-4D97-AF65-F5344CB8AC3E}">
        <p14:creationId xmlns:p14="http://schemas.microsoft.com/office/powerpoint/2010/main" val="829048854"/>
      </p:ext>
    </p:extLst>
  </p:cSld>
  <p:clrMapOvr>
    <a:masterClrMapping/>
  </p:clrMapOvr>
  <p:timing>
    <p:tnLst>
      <p:par>
        <p:cTn xmlns:p14="http://schemas.microsoft.com/office/powerpoint/2010/mai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normAutofit fontScale="90000"/>
          </a:bodyPr>
          <a:lstStyle/>
          <a:p>
            <a:pPr eaLnBrk="1" hangingPunct="1">
              <a:defRPr/>
            </a:pPr>
            <a:r>
              <a:rPr lang="en-US" dirty="0" smtClean="0"/>
              <a:t>Conclusions about </a:t>
            </a:r>
            <a:r>
              <a:rPr lang="en-US" dirty="0" err="1" smtClean="0"/>
              <a:t>D’Leon’s</a:t>
            </a:r>
            <a:r>
              <a:rPr lang="en-US" dirty="0" smtClean="0"/>
              <a:t> Financial Condition from Its Statement of CFs</a:t>
            </a:r>
          </a:p>
        </p:txBody>
      </p:sp>
      <p:sp>
        <p:nvSpPr>
          <p:cNvPr id="54275" name="Rectangle 3"/>
          <p:cNvSpPr>
            <a:spLocks noGrp="1" noChangeArrowheads="1"/>
          </p:cNvSpPr>
          <p:nvPr>
            <p:ph sz="quarter" idx="1"/>
          </p:nvPr>
        </p:nvSpPr>
        <p:spPr>
          <a:xfrm>
            <a:off x="628650" y="1775620"/>
            <a:ext cx="7616825" cy="4495800"/>
          </a:xfrm>
        </p:spPr>
        <p:txBody>
          <a:bodyPr/>
          <a:lstStyle/>
          <a:p>
            <a:pPr eaLnBrk="1" hangingPunct="1">
              <a:spcBef>
                <a:spcPct val="0"/>
              </a:spcBef>
              <a:spcAft>
                <a:spcPts val="1800"/>
              </a:spcAft>
            </a:pPr>
            <a:r>
              <a:rPr lang="en-US" altLang="th-TH" dirty="0" smtClean="0"/>
              <a:t>Net cash from operations = -$164,176, mainly because of negative NI.</a:t>
            </a:r>
          </a:p>
          <a:p>
            <a:pPr eaLnBrk="1" hangingPunct="1">
              <a:spcBef>
                <a:spcPct val="0"/>
              </a:spcBef>
              <a:spcAft>
                <a:spcPts val="1800"/>
              </a:spcAft>
            </a:pPr>
            <a:r>
              <a:rPr lang="en-US" altLang="th-TH" dirty="0" smtClean="0"/>
              <a:t>The firm borrowed $836,808 to meet its cash requirements.</a:t>
            </a:r>
          </a:p>
          <a:p>
            <a:pPr eaLnBrk="1" hangingPunct="1">
              <a:spcBef>
                <a:spcPct val="0"/>
              </a:spcBef>
              <a:spcAft>
                <a:spcPts val="1800"/>
              </a:spcAft>
            </a:pPr>
            <a:r>
              <a:rPr lang="en-US" altLang="th-TH" dirty="0" smtClean="0"/>
              <a:t>Even after borrowing, the cash account fell by $50,318.</a:t>
            </a:r>
          </a:p>
        </p:txBody>
      </p:sp>
      <p:sp>
        <p:nvSpPr>
          <p:cNvPr id="2" name="Slide Number Placeholder 1"/>
          <p:cNvSpPr>
            <a:spLocks noGrp="1"/>
          </p:cNvSpPr>
          <p:nvPr>
            <p:ph type="sldNum" sz="quarter" idx="12"/>
          </p:nvPr>
        </p:nvSpPr>
        <p:spPr/>
        <p:txBody>
          <a:bodyPr/>
          <a:lstStyle/>
          <a:p>
            <a:fld id="{403DC12D-E02E-423D-90C0-BDE830239584}" type="slidenum">
              <a:rPr lang="th-TH" smtClean="0"/>
              <a:pPr/>
              <a:t>79</a:t>
            </a:fld>
            <a:endParaRPr lang="th-TH" dirty="0"/>
          </a:p>
        </p:txBody>
      </p:sp>
    </p:spTree>
    <p:extLst>
      <p:ext uri="{BB962C8B-B14F-4D97-AF65-F5344CB8AC3E}">
        <p14:creationId xmlns:p14="http://schemas.microsoft.com/office/powerpoint/2010/main" val="3765029038"/>
      </p:ext>
    </p:extLst>
  </p:cSld>
  <p:clrMapOvr>
    <a:masterClrMapping/>
  </p:clrMapOvr>
  <p:timing>
    <p:tnLst>
      <p:par>
        <p:cTn xmlns:p14="http://schemas.microsoft.com/office/powerpoint/2010/mai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normAutofit fontScale="90000"/>
          </a:bodyPr>
          <a:lstStyle/>
          <a:p>
            <a:pPr eaLnBrk="1" hangingPunct="1">
              <a:defRPr/>
            </a:pPr>
            <a:r>
              <a:rPr lang="en-US" dirty="0" smtClean="0"/>
              <a:t>Did the expansion create additional </a:t>
            </a:r>
            <a:br>
              <a:rPr lang="en-US" dirty="0" smtClean="0"/>
            </a:br>
            <a:r>
              <a:rPr lang="en-US" dirty="0" smtClean="0"/>
              <a:t>after-tax operating income?</a:t>
            </a:r>
          </a:p>
        </p:txBody>
      </p:sp>
      <p:sp>
        <p:nvSpPr>
          <p:cNvPr id="113667" name="Rectangle 3"/>
          <p:cNvSpPr>
            <a:spLocks noGrp="1" noChangeArrowheads="1"/>
          </p:cNvSpPr>
          <p:nvPr>
            <p:ph sz="quarter" idx="1"/>
          </p:nvPr>
        </p:nvSpPr>
        <p:spPr>
          <a:xfrm>
            <a:off x="1164677" y="2043113"/>
            <a:ext cx="7616825" cy="4495800"/>
          </a:xfrm>
        </p:spPr>
        <p:txBody>
          <a:bodyPr/>
          <a:lstStyle/>
          <a:p>
            <a:pPr marL="0" indent="0" eaLnBrk="1" hangingPunct="1">
              <a:spcBef>
                <a:spcPct val="0"/>
              </a:spcBef>
              <a:buFont typeface="Wingdings" panose="05000000000000000000" pitchFamily="2" charset="2"/>
              <a:buNone/>
              <a:tabLst>
                <a:tab pos="3657600" algn="r"/>
                <a:tab pos="3886200" algn="l"/>
              </a:tabLst>
            </a:pPr>
            <a:r>
              <a:rPr lang="en-US" altLang="th-TH" dirty="0" smtClean="0">
                <a:solidFill>
                  <a:srgbClr val="000000"/>
                </a:solidFill>
              </a:rPr>
              <a:t>AT operating income		= EBIT(1 – Tax rate)</a:t>
            </a:r>
          </a:p>
          <a:p>
            <a:pPr marL="0" indent="0" eaLnBrk="1" hangingPunct="1">
              <a:spcBef>
                <a:spcPct val="0"/>
              </a:spcBef>
              <a:buFont typeface="Wingdings" panose="05000000000000000000" pitchFamily="2" charset="2"/>
              <a:buNone/>
              <a:tabLst>
                <a:tab pos="3657600" algn="r"/>
                <a:tab pos="3886200" algn="l"/>
              </a:tabLst>
            </a:pPr>
            <a:endParaRPr lang="en-US" altLang="th-TH" dirty="0" smtClean="0">
              <a:solidFill>
                <a:srgbClr val="000000"/>
              </a:solidFill>
            </a:endParaRPr>
          </a:p>
          <a:p>
            <a:pPr marL="0" indent="0" eaLnBrk="1" hangingPunct="1">
              <a:spcBef>
                <a:spcPct val="0"/>
              </a:spcBef>
              <a:buFont typeface="Wingdings" panose="05000000000000000000" pitchFamily="2" charset="2"/>
              <a:buNone/>
              <a:tabLst>
                <a:tab pos="3657600" algn="r"/>
                <a:tab pos="3886200" algn="l"/>
              </a:tabLst>
            </a:pPr>
            <a:r>
              <a:rPr lang="en-US" altLang="th-TH" dirty="0" smtClean="0">
                <a:solidFill>
                  <a:srgbClr val="000000"/>
                </a:solidFill>
              </a:rPr>
              <a:t>AT operating income</a:t>
            </a:r>
            <a:r>
              <a:rPr lang="en-US" altLang="th-TH" baseline="-25000" dirty="0" smtClean="0">
                <a:solidFill>
                  <a:srgbClr val="000000"/>
                </a:solidFill>
              </a:rPr>
              <a:t>12</a:t>
            </a:r>
            <a:r>
              <a:rPr lang="en-US" altLang="th-TH" dirty="0" smtClean="0">
                <a:solidFill>
                  <a:srgbClr val="000000"/>
                </a:solidFill>
              </a:rPr>
              <a:t>		= -$130,948(1 – 0.4)</a:t>
            </a:r>
          </a:p>
          <a:p>
            <a:pPr marL="0" indent="0" eaLnBrk="1" hangingPunct="1">
              <a:spcBef>
                <a:spcPct val="0"/>
              </a:spcBef>
              <a:buFont typeface="Wingdings" panose="05000000000000000000" pitchFamily="2" charset="2"/>
              <a:buNone/>
              <a:tabLst>
                <a:tab pos="3657600" algn="r"/>
                <a:tab pos="3886200" algn="l"/>
              </a:tabLst>
            </a:pPr>
            <a:r>
              <a:rPr lang="en-US" altLang="th-TH" dirty="0">
                <a:solidFill>
                  <a:srgbClr val="000000"/>
                </a:solidFill>
              </a:rPr>
              <a:t>	</a:t>
            </a:r>
            <a:r>
              <a:rPr lang="en-US" altLang="th-TH" dirty="0" smtClean="0">
                <a:solidFill>
                  <a:srgbClr val="000000"/>
                </a:solidFill>
              </a:rPr>
              <a:t>	= -$130,948(0.6)</a:t>
            </a:r>
          </a:p>
          <a:p>
            <a:pPr marL="0" indent="0" eaLnBrk="1" hangingPunct="1">
              <a:spcBef>
                <a:spcPct val="0"/>
              </a:spcBef>
              <a:buFont typeface="Wingdings" panose="05000000000000000000" pitchFamily="2" charset="2"/>
              <a:buNone/>
              <a:tabLst>
                <a:tab pos="3657600" algn="r"/>
                <a:tab pos="3886200" algn="l"/>
              </a:tabLst>
            </a:pPr>
            <a:r>
              <a:rPr lang="en-US" altLang="th-TH" dirty="0" smtClean="0">
                <a:solidFill>
                  <a:srgbClr val="000000"/>
                </a:solidFill>
              </a:rPr>
              <a:t>		= -$78,569</a:t>
            </a:r>
          </a:p>
          <a:p>
            <a:pPr marL="0" indent="0" eaLnBrk="1" hangingPunct="1">
              <a:spcBef>
                <a:spcPct val="0"/>
              </a:spcBef>
              <a:buFont typeface="Wingdings" panose="05000000000000000000" pitchFamily="2" charset="2"/>
              <a:buNone/>
              <a:tabLst>
                <a:tab pos="3657600" algn="r"/>
                <a:tab pos="3886200" algn="l"/>
              </a:tabLst>
            </a:pPr>
            <a:endParaRPr lang="en-US" altLang="th-TH" dirty="0" smtClean="0">
              <a:solidFill>
                <a:srgbClr val="000000"/>
              </a:solidFill>
            </a:endParaRPr>
          </a:p>
          <a:p>
            <a:pPr marL="0" indent="0" eaLnBrk="1" hangingPunct="1">
              <a:spcBef>
                <a:spcPct val="0"/>
              </a:spcBef>
              <a:buFont typeface="Wingdings" panose="05000000000000000000" pitchFamily="2" charset="2"/>
              <a:buNone/>
              <a:tabLst>
                <a:tab pos="3657600" algn="r"/>
                <a:tab pos="3886200" algn="l"/>
              </a:tabLst>
            </a:pPr>
            <a:r>
              <a:rPr lang="en-US" altLang="th-TH" dirty="0" smtClean="0">
                <a:solidFill>
                  <a:srgbClr val="000000"/>
                </a:solidFill>
              </a:rPr>
              <a:t>AT </a:t>
            </a:r>
            <a:r>
              <a:rPr lang="en-US" altLang="th-TH" smtClean="0">
                <a:solidFill>
                  <a:srgbClr val="000000"/>
                </a:solidFill>
              </a:rPr>
              <a:t>operating income</a:t>
            </a:r>
            <a:r>
              <a:rPr lang="en-US" altLang="th-TH" baseline="-25000" smtClean="0">
                <a:solidFill>
                  <a:srgbClr val="000000"/>
                </a:solidFill>
              </a:rPr>
              <a:t>11	 </a:t>
            </a:r>
            <a:r>
              <a:rPr lang="en-US" altLang="th-TH" baseline="-25000" dirty="0" smtClean="0">
                <a:solidFill>
                  <a:srgbClr val="000000"/>
                </a:solidFill>
              </a:rPr>
              <a:t>	</a:t>
            </a:r>
            <a:r>
              <a:rPr lang="en-US" altLang="th-TH" dirty="0" smtClean="0">
                <a:solidFill>
                  <a:srgbClr val="000000"/>
                </a:solidFill>
              </a:rPr>
              <a:t>= $114,257</a:t>
            </a:r>
          </a:p>
        </p:txBody>
      </p:sp>
      <p:sp>
        <p:nvSpPr>
          <p:cNvPr id="2" name="Slide Number Placeholder 1"/>
          <p:cNvSpPr>
            <a:spLocks noGrp="1"/>
          </p:cNvSpPr>
          <p:nvPr>
            <p:ph type="sldNum" sz="quarter" idx="12"/>
          </p:nvPr>
        </p:nvSpPr>
        <p:spPr/>
        <p:txBody>
          <a:bodyPr/>
          <a:lstStyle/>
          <a:p>
            <a:fld id="{403DC12D-E02E-423D-90C0-BDE830239584}" type="slidenum">
              <a:rPr lang="th-TH" smtClean="0"/>
              <a:pPr/>
              <a:t>80</a:t>
            </a:fld>
            <a:endParaRPr lang="th-TH" dirty="0"/>
          </a:p>
        </p:txBody>
      </p:sp>
    </p:spTree>
    <p:extLst>
      <p:ext uri="{BB962C8B-B14F-4D97-AF65-F5344CB8AC3E}">
        <p14:creationId xmlns:p14="http://schemas.microsoft.com/office/powerpoint/2010/main" val="34789077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366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667"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p:txBody>
          <a:bodyPr>
            <a:normAutofit fontScale="90000"/>
          </a:bodyPr>
          <a:lstStyle/>
          <a:p>
            <a:pPr eaLnBrk="1" hangingPunct="1">
              <a:defRPr/>
            </a:pPr>
            <a:r>
              <a:rPr lang="en-US" smtClean="0"/>
              <a:t>What effect did the expansion have on net operating working capital?</a:t>
            </a:r>
          </a:p>
        </p:txBody>
      </p:sp>
      <p:graphicFrame>
        <p:nvGraphicFramePr>
          <p:cNvPr id="61444" name="Object 4"/>
          <p:cNvGraphicFramePr>
            <a:graphicFrameLocks noChangeAspect="1"/>
          </p:cNvGraphicFramePr>
          <p:nvPr>
            <p:extLst>
              <p:ext uri="{D42A27DB-BD31-4B8C-83A1-F6EECF244321}">
                <p14:modId xmlns:p14="http://schemas.microsoft.com/office/powerpoint/2010/main" val="2403915448"/>
              </p:ext>
            </p:extLst>
          </p:nvPr>
        </p:nvGraphicFramePr>
        <p:xfrm>
          <a:off x="1552575" y="1812925"/>
          <a:ext cx="6038850" cy="4037013"/>
        </p:xfrm>
        <a:graphic>
          <a:graphicData uri="http://schemas.openxmlformats.org/presentationml/2006/ole">
            <mc:AlternateContent xmlns:mc="http://schemas.openxmlformats.org/markup-compatibility/2006">
              <mc:Choice xmlns:v="urn:schemas-microsoft-com:vml" Requires="v">
                <p:oleObj spid="_x0000_s1052" name="Equation" r:id="rId4" imgW="2755800" imgH="1841400" progId="Equation.3">
                  <p:embed/>
                </p:oleObj>
              </mc:Choice>
              <mc:Fallback>
                <p:oleObj name="Equation" r:id="rId4" imgW="2755800" imgH="1841400" progId="Equation.3">
                  <p:embed/>
                  <p:pic>
                    <p:nvPicPr>
                      <p:cNvPr id="0"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52575" y="1812925"/>
                        <a:ext cx="6038850" cy="40370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Slide Number Placeholder 1"/>
          <p:cNvSpPr>
            <a:spLocks noGrp="1"/>
          </p:cNvSpPr>
          <p:nvPr>
            <p:ph type="sldNum" sz="quarter" idx="12"/>
          </p:nvPr>
        </p:nvSpPr>
        <p:spPr/>
        <p:txBody>
          <a:bodyPr/>
          <a:lstStyle/>
          <a:p>
            <a:fld id="{403DC12D-E02E-423D-90C0-BDE830239584}" type="slidenum">
              <a:rPr lang="th-TH" smtClean="0"/>
              <a:pPr/>
              <a:t>81</a:t>
            </a:fld>
            <a:endParaRPr lang="th-TH" dirty="0"/>
          </a:p>
        </p:txBody>
      </p:sp>
    </p:spTree>
    <p:extLst>
      <p:ext uri="{BB962C8B-B14F-4D97-AF65-F5344CB8AC3E}">
        <p14:creationId xmlns:p14="http://schemas.microsoft.com/office/powerpoint/2010/main" val="1755124955"/>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14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normAutofit/>
          </a:bodyPr>
          <a:lstStyle/>
          <a:p>
            <a:pPr eaLnBrk="1" hangingPunct="1">
              <a:defRPr/>
            </a:pPr>
            <a:r>
              <a:rPr lang="en-US" smtClean="0"/>
              <a:t>Assessment of the Expansion’s Effect on Operations</a:t>
            </a:r>
          </a:p>
        </p:txBody>
      </p:sp>
      <p:grpSp>
        <p:nvGrpSpPr>
          <p:cNvPr id="60420" name="Group 24"/>
          <p:cNvGrpSpPr>
            <a:grpSpLocks/>
          </p:cNvGrpSpPr>
          <p:nvPr/>
        </p:nvGrpSpPr>
        <p:grpSpPr bwMode="auto">
          <a:xfrm>
            <a:off x="1309687" y="1925473"/>
            <a:ext cx="6524625" cy="3508375"/>
            <a:chOff x="1304925" y="1597025"/>
            <a:chExt cx="6524625" cy="3508375"/>
          </a:xfrm>
        </p:grpSpPr>
        <p:sp>
          <p:nvSpPr>
            <p:cNvPr id="20486" name="AutoShape 6"/>
            <p:cNvSpPr>
              <a:spLocks noChangeAspect="1" noChangeArrowheads="1" noTextEdit="1"/>
            </p:cNvSpPr>
            <p:nvPr/>
          </p:nvSpPr>
          <p:spPr bwMode="auto">
            <a:xfrm>
              <a:off x="1304925" y="1597025"/>
              <a:ext cx="6524625" cy="3508375"/>
            </a:xfrm>
            <a:prstGeom prst="rect">
              <a:avLst/>
            </a:prstGeom>
            <a:noFill/>
            <a:ln w="9525">
              <a:noFill/>
              <a:miter lim="800000"/>
              <a:headEnd/>
              <a:tailEnd/>
            </a:ln>
          </p:spPr>
          <p:txBody>
            <a:bodyPr/>
            <a:lstStyle/>
            <a:p>
              <a:pPr eaLnBrk="1" hangingPunct="1">
                <a:defRPr/>
              </a:pPr>
              <a:endParaRPr lang="en-US">
                <a:latin typeface="Arial" charset="0"/>
                <a:cs typeface="Arial" charset="0"/>
              </a:endParaRPr>
            </a:p>
          </p:txBody>
        </p:sp>
        <p:sp>
          <p:nvSpPr>
            <p:cNvPr id="60422" name="Rectangle 8"/>
            <p:cNvSpPr>
              <a:spLocks noChangeArrowheads="1"/>
            </p:cNvSpPr>
            <p:nvPr/>
          </p:nvSpPr>
          <p:spPr bwMode="auto">
            <a:xfrm>
              <a:off x="1508125" y="2222500"/>
              <a:ext cx="737381"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dirty="0"/>
                <a:t>Sales</a:t>
              </a:r>
              <a:endParaRPr lang="en-US" altLang="th-TH" sz="2800" dirty="0">
                <a:latin typeface="Arial" panose="020B0604020202020204" pitchFamily="34" charset="0"/>
              </a:endParaRPr>
            </a:p>
          </p:txBody>
        </p:sp>
        <p:sp>
          <p:nvSpPr>
            <p:cNvPr id="60423" name="Rectangle 9"/>
            <p:cNvSpPr>
              <a:spLocks noChangeArrowheads="1"/>
            </p:cNvSpPr>
            <p:nvPr/>
          </p:nvSpPr>
          <p:spPr bwMode="auto">
            <a:xfrm>
              <a:off x="1508125" y="2740025"/>
              <a:ext cx="1769652"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t>AT oper. inc.</a:t>
              </a:r>
              <a:endParaRPr lang="en-US" altLang="th-TH" sz="2800">
                <a:latin typeface="Arial" panose="020B0604020202020204" pitchFamily="34" charset="0"/>
              </a:endParaRPr>
            </a:p>
          </p:txBody>
        </p:sp>
        <p:sp>
          <p:nvSpPr>
            <p:cNvPr id="60424" name="Rectangle 10"/>
            <p:cNvSpPr>
              <a:spLocks noChangeArrowheads="1"/>
            </p:cNvSpPr>
            <p:nvPr/>
          </p:nvSpPr>
          <p:spPr bwMode="auto">
            <a:xfrm>
              <a:off x="1508125" y="3268663"/>
              <a:ext cx="971741"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t>NOWC</a:t>
              </a:r>
              <a:endParaRPr lang="en-US" altLang="th-TH" sz="2800">
                <a:latin typeface="Arial" panose="020B0604020202020204" pitchFamily="34" charset="0"/>
              </a:endParaRPr>
            </a:p>
          </p:txBody>
        </p:sp>
        <p:sp>
          <p:nvSpPr>
            <p:cNvPr id="60425" name="Rectangle 11"/>
            <p:cNvSpPr>
              <a:spLocks noChangeArrowheads="1"/>
            </p:cNvSpPr>
            <p:nvPr/>
          </p:nvSpPr>
          <p:spPr bwMode="auto">
            <a:xfrm>
              <a:off x="1508125" y="3786188"/>
              <a:ext cx="1684692"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t>Net income</a:t>
              </a:r>
              <a:endParaRPr lang="en-US" altLang="th-TH" sz="2800">
                <a:latin typeface="Arial" panose="020B0604020202020204" pitchFamily="34" charset="0"/>
              </a:endParaRPr>
            </a:p>
          </p:txBody>
        </p:sp>
        <p:sp>
          <p:nvSpPr>
            <p:cNvPr id="60426" name="Rectangle 12"/>
            <p:cNvSpPr>
              <a:spLocks noChangeArrowheads="1"/>
            </p:cNvSpPr>
            <p:nvPr/>
          </p:nvSpPr>
          <p:spPr bwMode="auto">
            <a:xfrm>
              <a:off x="4364038" y="1704975"/>
              <a:ext cx="1303242"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t>  2012     </a:t>
              </a:r>
              <a:endParaRPr lang="en-US" altLang="th-TH" sz="2800">
                <a:latin typeface="Arial" panose="020B0604020202020204" pitchFamily="34" charset="0"/>
              </a:endParaRPr>
            </a:p>
          </p:txBody>
        </p:sp>
        <p:sp>
          <p:nvSpPr>
            <p:cNvPr id="60427" name="Rectangle 13"/>
            <p:cNvSpPr>
              <a:spLocks noChangeArrowheads="1"/>
            </p:cNvSpPr>
            <p:nvPr/>
          </p:nvSpPr>
          <p:spPr bwMode="auto">
            <a:xfrm>
              <a:off x="4086225" y="2232025"/>
              <a:ext cx="1641475"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t>$6,034,000</a:t>
              </a:r>
              <a:endParaRPr lang="en-US" altLang="th-TH" sz="2800">
                <a:latin typeface="Arial" panose="020B0604020202020204" pitchFamily="34" charset="0"/>
              </a:endParaRPr>
            </a:p>
          </p:txBody>
        </p:sp>
        <p:sp>
          <p:nvSpPr>
            <p:cNvPr id="60428" name="Rectangle 14"/>
            <p:cNvSpPr>
              <a:spLocks noChangeArrowheads="1"/>
            </p:cNvSpPr>
            <p:nvPr/>
          </p:nvSpPr>
          <p:spPr bwMode="auto">
            <a:xfrm>
              <a:off x="4548188" y="2751138"/>
              <a:ext cx="110608"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t>-</a:t>
              </a:r>
              <a:endParaRPr lang="en-US" altLang="th-TH" sz="2800">
                <a:latin typeface="Arial" panose="020B0604020202020204" pitchFamily="34" charset="0"/>
              </a:endParaRPr>
            </a:p>
          </p:txBody>
        </p:sp>
        <p:sp>
          <p:nvSpPr>
            <p:cNvPr id="60429" name="Rectangle 15"/>
            <p:cNvSpPr>
              <a:spLocks noChangeArrowheads="1"/>
            </p:cNvSpPr>
            <p:nvPr/>
          </p:nvSpPr>
          <p:spPr bwMode="auto">
            <a:xfrm>
              <a:off x="4649788" y="2751138"/>
              <a:ext cx="100348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t>78,569</a:t>
              </a:r>
              <a:endParaRPr lang="en-US" altLang="th-TH" sz="2800">
                <a:latin typeface="Arial" panose="020B0604020202020204" pitchFamily="34" charset="0"/>
              </a:endParaRPr>
            </a:p>
          </p:txBody>
        </p:sp>
        <p:sp>
          <p:nvSpPr>
            <p:cNvPr id="60430" name="Rectangle 16"/>
            <p:cNvSpPr>
              <a:spLocks noChangeArrowheads="1"/>
            </p:cNvSpPr>
            <p:nvPr/>
          </p:nvSpPr>
          <p:spPr bwMode="auto">
            <a:xfrm>
              <a:off x="4484688" y="3278188"/>
              <a:ext cx="1186222"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t>913,042</a:t>
              </a:r>
              <a:endParaRPr lang="en-US" altLang="th-TH" sz="2800">
                <a:latin typeface="Arial" panose="020B0604020202020204" pitchFamily="34" charset="0"/>
              </a:endParaRPr>
            </a:p>
          </p:txBody>
        </p:sp>
        <p:sp>
          <p:nvSpPr>
            <p:cNvPr id="60431" name="Rectangle 17"/>
            <p:cNvSpPr>
              <a:spLocks noChangeArrowheads="1"/>
            </p:cNvSpPr>
            <p:nvPr/>
          </p:nvSpPr>
          <p:spPr bwMode="auto">
            <a:xfrm>
              <a:off x="4391025" y="3795713"/>
              <a:ext cx="110608"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t>-</a:t>
              </a:r>
              <a:endParaRPr lang="en-US" altLang="th-TH" sz="2800">
                <a:latin typeface="Arial" panose="020B0604020202020204" pitchFamily="34" charset="0"/>
              </a:endParaRPr>
            </a:p>
          </p:txBody>
        </p:sp>
        <p:sp>
          <p:nvSpPr>
            <p:cNvPr id="60432" name="Rectangle 18"/>
            <p:cNvSpPr>
              <a:spLocks noChangeArrowheads="1"/>
            </p:cNvSpPr>
            <p:nvPr/>
          </p:nvSpPr>
          <p:spPr bwMode="auto">
            <a:xfrm>
              <a:off x="4492625" y="3795713"/>
              <a:ext cx="1186222"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t>160,176</a:t>
              </a:r>
              <a:endParaRPr lang="en-US" altLang="th-TH" sz="2800">
                <a:latin typeface="Arial" panose="020B0604020202020204" pitchFamily="34" charset="0"/>
              </a:endParaRPr>
            </a:p>
          </p:txBody>
        </p:sp>
        <p:sp>
          <p:nvSpPr>
            <p:cNvPr id="60433" name="Rectangle 19"/>
            <p:cNvSpPr>
              <a:spLocks noChangeArrowheads="1"/>
            </p:cNvSpPr>
            <p:nvPr/>
          </p:nvSpPr>
          <p:spPr bwMode="auto">
            <a:xfrm>
              <a:off x="6424613" y="1704975"/>
              <a:ext cx="1303242"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t>  2011     </a:t>
              </a:r>
              <a:endParaRPr lang="en-US" altLang="th-TH" sz="2800">
                <a:latin typeface="Arial" panose="020B0604020202020204" pitchFamily="34" charset="0"/>
              </a:endParaRPr>
            </a:p>
          </p:txBody>
        </p:sp>
        <p:sp>
          <p:nvSpPr>
            <p:cNvPr id="60434" name="Rectangle 20"/>
            <p:cNvSpPr>
              <a:spLocks noChangeArrowheads="1"/>
            </p:cNvSpPr>
            <p:nvPr/>
          </p:nvSpPr>
          <p:spPr bwMode="auto">
            <a:xfrm>
              <a:off x="6156325" y="2232025"/>
              <a:ext cx="1641475"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t>$3,432,000</a:t>
              </a:r>
              <a:endParaRPr lang="en-US" altLang="th-TH" sz="2800">
                <a:latin typeface="Arial" panose="020B0604020202020204" pitchFamily="34" charset="0"/>
              </a:endParaRPr>
            </a:p>
          </p:txBody>
        </p:sp>
        <p:sp>
          <p:nvSpPr>
            <p:cNvPr id="60435" name="Rectangle 21"/>
            <p:cNvSpPr>
              <a:spLocks noChangeArrowheads="1"/>
            </p:cNvSpPr>
            <p:nvPr/>
          </p:nvSpPr>
          <p:spPr bwMode="auto">
            <a:xfrm>
              <a:off x="6554788" y="2751138"/>
              <a:ext cx="1186222"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t>114,257</a:t>
              </a:r>
              <a:endParaRPr lang="en-US" altLang="th-TH" sz="2800">
                <a:latin typeface="Arial" panose="020B0604020202020204" pitchFamily="34" charset="0"/>
              </a:endParaRPr>
            </a:p>
          </p:txBody>
        </p:sp>
        <p:sp>
          <p:nvSpPr>
            <p:cNvPr id="60436" name="Rectangle 22"/>
            <p:cNvSpPr>
              <a:spLocks noChangeArrowheads="1"/>
            </p:cNvSpPr>
            <p:nvPr/>
          </p:nvSpPr>
          <p:spPr bwMode="auto">
            <a:xfrm>
              <a:off x="6554788" y="3278188"/>
              <a:ext cx="1186222"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t>842,400</a:t>
              </a:r>
              <a:endParaRPr lang="en-US" altLang="th-TH" sz="2800">
                <a:latin typeface="Arial" panose="020B0604020202020204" pitchFamily="34" charset="0"/>
              </a:endParaRPr>
            </a:p>
          </p:txBody>
        </p:sp>
        <p:sp>
          <p:nvSpPr>
            <p:cNvPr id="60437" name="Rectangle 23"/>
            <p:cNvSpPr>
              <a:spLocks noChangeArrowheads="1"/>
            </p:cNvSpPr>
            <p:nvPr/>
          </p:nvSpPr>
          <p:spPr bwMode="auto">
            <a:xfrm>
              <a:off x="6719888" y="3795713"/>
              <a:ext cx="100348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t>87,960</a:t>
              </a:r>
              <a:endParaRPr lang="en-US" altLang="th-TH" sz="2800">
                <a:latin typeface="Arial" panose="020B0604020202020204" pitchFamily="34" charset="0"/>
              </a:endParaRPr>
            </a:p>
          </p:txBody>
        </p:sp>
        <p:sp>
          <p:nvSpPr>
            <p:cNvPr id="60438" name="Rectangle 24"/>
            <p:cNvSpPr>
              <a:spLocks noChangeArrowheads="1"/>
            </p:cNvSpPr>
            <p:nvPr/>
          </p:nvSpPr>
          <p:spPr bwMode="auto">
            <a:xfrm>
              <a:off x="4124325" y="2154238"/>
              <a:ext cx="1422400" cy="28575"/>
            </a:xfrm>
            <a:prstGeom prst="rect">
              <a:avLst/>
            </a:prstGeom>
            <a:solidFill>
              <a:srgbClr val="23518A"/>
            </a:solidFill>
            <a:ln w="0">
              <a:solidFill>
                <a:srgbClr val="23518A"/>
              </a:solidFill>
              <a:miter lim="800000"/>
              <a:headEnd/>
              <a:tailEnd/>
            </a:ln>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800">
                <a:latin typeface="Arial" panose="020B0604020202020204" pitchFamily="34" charset="0"/>
              </a:endParaRPr>
            </a:p>
          </p:txBody>
        </p:sp>
        <p:sp>
          <p:nvSpPr>
            <p:cNvPr id="60439" name="Rectangle 25"/>
            <p:cNvSpPr>
              <a:spLocks noChangeArrowheads="1"/>
            </p:cNvSpPr>
            <p:nvPr/>
          </p:nvSpPr>
          <p:spPr bwMode="auto">
            <a:xfrm>
              <a:off x="6202363" y="2154238"/>
              <a:ext cx="1423987" cy="28575"/>
            </a:xfrm>
            <a:prstGeom prst="rect">
              <a:avLst/>
            </a:prstGeom>
            <a:solidFill>
              <a:srgbClr val="23518A"/>
            </a:solidFill>
            <a:ln w="0">
              <a:solidFill>
                <a:srgbClr val="23518A"/>
              </a:solidFill>
              <a:miter lim="800000"/>
              <a:headEnd/>
              <a:tailEnd/>
            </a:ln>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800">
                <a:latin typeface="Arial" panose="020B0604020202020204" pitchFamily="34" charset="0"/>
              </a:endParaRPr>
            </a:p>
          </p:txBody>
        </p:sp>
      </p:grpSp>
      <p:sp>
        <p:nvSpPr>
          <p:cNvPr id="2" name="Slide Number Placeholder 1"/>
          <p:cNvSpPr>
            <a:spLocks noGrp="1"/>
          </p:cNvSpPr>
          <p:nvPr>
            <p:ph type="sldNum" sz="quarter" idx="12"/>
          </p:nvPr>
        </p:nvSpPr>
        <p:spPr/>
        <p:txBody>
          <a:bodyPr/>
          <a:lstStyle/>
          <a:p>
            <a:fld id="{403DC12D-E02E-423D-90C0-BDE830239584}" type="slidenum">
              <a:rPr lang="th-TH" smtClean="0"/>
              <a:pPr/>
              <a:t>82</a:t>
            </a:fld>
            <a:endParaRPr lang="th-TH" dirty="0"/>
          </a:p>
        </p:txBody>
      </p:sp>
    </p:spTree>
    <p:extLst>
      <p:ext uri="{BB962C8B-B14F-4D97-AF65-F5344CB8AC3E}">
        <p14:creationId xmlns:p14="http://schemas.microsoft.com/office/powerpoint/2010/main" val="956465358"/>
      </p:ext>
    </p:extLst>
  </p:cSld>
  <p:clrMapOvr>
    <a:masterClrMapping/>
  </p:clrMapOvr>
  <p:timing>
    <p:tnLst>
      <p:par>
        <p:cTn xmlns:p14="http://schemas.microsoft.com/office/powerpoint/2010/mai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p:txBody>
          <a:bodyPr/>
          <a:lstStyle/>
          <a:p>
            <a:pPr eaLnBrk="1" hangingPunct="1"/>
            <a:r>
              <a:rPr lang="en-US" altLang="th-TH" smtClean="0"/>
              <a:t>What was the free cash flow (FCF) for 2012?</a:t>
            </a:r>
          </a:p>
        </p:txBody>
      </p:sp>
      <p:graphicFrame>
        <p:nvGraphicFramePr>
          <p:cNvPr id="2050" name="Object 4"/>
          <p:cNvGraphicFramePr>
            <a:graphicFrameLocks noGrp="1" noChangeAspect="1"/>
          </p:cNvGraphicFramePr>
          <p:nvPr>
            <p:ph sz="quarter" idx="1"/>
            <p:extLst>
              <p:ext uri="{D42A27DB-BD31-4B8C-83A1-F6EECF244321}">
                <p14:modId xmlns:p14="http://schemas.microsoft.com/office/powerpoint/2010/main" val="1497617907"/>
              </p:ext>
            </p:extLst>
          </p:nvPr>
        </p:nvGraphicFramePr>
        <p:xfrm>
          <a:off x="783526" y="1806623"/>
          <a:ext cx="8232503" cy="855182"/>
        </p:xfrm>
        <a:graphic>
          <a:graphicData uri="http://schemas.openxmlformats.org/presentationml/2006/ole">
            <mc:AlternateContent xmlns:mc="http://schemas.openxmlformats.org/markup-compatibility/2006">
              <mc:Choice xmlns:v="urn:schemas-microsoft-com:vml" Requires="v">
                <p:oleObj spid="_x0000_s2076" name="Equation" r:id="rId4" imgW="3543300" imgH="368300" progId="Equation.3">
                  <p:embed/>
                </p:oleObj>
              </mc:Choice>
              <mc:Fallback>
                <p:oleObj name="Equation" r:id="rId4" imgW="3543300" imgH="368300" progId="Equation.3">
                  <p:embed/>
                  <p:pic>
                    <p:nvPicPr>
                      <p:cNvPr id="0" name="Picture 6"/>
                      <p:cNvPicPr>
                        <a:picLocks noGrp="1"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3526" y="1806623"/>
                        <a:ext cx="8232503" cy="85518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053" name="Rectangle 3"/>
          <p:cNvSpPr>
            <a:spLocks noGrp="1" noChangeArrowheads="1"/>
          </p:cNvSpPr>
          <p:nvPr>
            <p:ph type="body" sz="quarter" idx="4294967295"/>
          </p:nvPr>
        </p:nvSpPr>
        <p:spPr>
          <a:xfrm>
            <a:off x="1415079" y="3176070"/>
            <a:ext cx="7600950" cy="2666015"/>
          </a:xfrm>
        </p:spPr>
        <p:txBody>
          <a:bodyPr>
            <a:normAutofit lnSpcReduction="10000"/>
          </a:bodyPr>
          <a:lstStyle/>
          <a:p>
            <a:pPr eaLnBrk="1" hangingPunct="1">
              <a:spcAft>
                <a:spcPts val="600"/>
              </a:spcAft>
              <a:buFont typeface="Wingdings" panose="05000000000000000000" pitchFamily="2" charset="2"/>
              <a:buNone/>
              <a:tabLst>
                <a:tab pos="914400" algn="l"/>
              </a:tabLst>
            </a:pPr>
            <a:r>
              <a:rPr lang="en-US" altLang="th-TH" dirty="0" smtClean="0">
                <a:solidFill>
                  <a:srgbClr val="000000"/>
                </a:solidFill>
              </a:rPr>
              <a:t>FCF</a:t>
            </a:r>
            <a:r>
              <a:rPr lang="en-US" altLang="th-TH" baseline="-25000" dirty="0" smtClean="0">
                <a:solidFill>
                  <a:srgbClr val="000000"/>
                </a:solidFill>
              </a:rPr>
              <a:t>12	</a:t>
            </a:r>
            <a:r>
              <a:rPr lang="en-US" altLang="th-TH" dirty="0" smtClean="0">
                <a:solidFill>
                  <a:srgbClr val="000000"/>
                </a:solidFill>
              </a:rPr>
              <a:t>= [-$130,948(1 – 0.4) + $116,960] – </a:t>
            </a:r>
          </a:p>
          <a:p>
            <a:pPr eaLnBrk="1" hangingPunct="1">
              <a:buFont typeface="Wingdings" panose="05000000000000000000" pitchFamily="2" charset="2"/>
              <a:buNone/>
              <a:tabLst>
                <a:tab pos="914400" algn="l"/>
              </a:tabLst>
            </a:pPr>
            <a:r>
              <a:rPr lang="en-US" altLang="th-TH" dirty="0" smtClean="0">
                <a:solidFill>
                  <a:srgbClr val="000000"/>
                </a:solidFill>
              </a:rPr>
              <a:t>		   [($1,202,950 – $491,000) + $70,642]</a:t>
            </a:r>
          </a:p>
          <a:p>
            <a:pPr eaLnBrk="1" hangingPunct="1">
              <a:spcAft>
                <a:spcPts val="600"/>
              </a:spcAft>
              <a:buFont typeface="Wingdings" panose="05000000000000000000" pitchFamily="2" charset="2"/>
              <a:buNone/>
              <a:tabLst>
                <a:tab pos="914400" algn="l"/>
              </a:tabLst>
            </a:pPr>
            <a:r>
              <a:rPr lang="en-US" altLang="th-TH" dirty="0" smtClean="0">
                <a:solidFill>
                  <a:srgbClr val="000000"/>
                </a:solidFill>
              </a:rPr>
              <a:t>		= -$744,201</a:t>
            </a:r>
          </a:p>
          <a:p>
            <a:pPr eaLnBrk="1" hangingPunct="1">
              <a:spcAft>
                <a:spcPts val="600"/>
              </a:spcAft>
              <a:buFont typeface="Wingdings" panose="05000000000000000000" pitchFamily="2" charset="2"/>
              <a:buNone/>
              <a:tabLst>
                <a:tab pos="914400" algn="l"/>
              </a:tabLst>
            </a:pPr>
            <a:endParaRPr lang="en-US" altLang="th-TH" dirty="0" smtClean="0"/>
          </a:p>
          <a:p>
            <a:pPr eaLnBrk="1" hangingPunct="1">
              <a:spcAft>
                <a:spcPts val="600"/>
              </a:spcAft>
              <a:buFont typeface="Wingdings" panose="05000000000000000000" pitchFamily="2" charset="2"/>
              <a:buNone/>
              <a:tabLst>
                <a:tab pos="914400" algn="l"/>
              </a:tabLst>
            </a:pPr>
            <a:r>
              <a:rPr lang="en-US" altLang="th-TH" dirty="0" smtClean="0"/>
              <a:t>Is negative free cash flow always a bad sign?</a:t>
            </a:r>
          </a:p>
        </p:txBody>
      </p:sp>
      <p:sp>
        <p:nvSpPr>
          <p:cNvPr id="2" name="Slide Number Placeholder 1"/>
          <p:cNvSpPr>
            <a:spLocks noGrp="1"/>
          </p:cNvSpPr>
          <p:nvPr>
            <p:ph type="sldNum" sz="quarter" idx="12"/>
          </p:nvPr>
        </p:nvSpPr>
        <p:spPr/>
        <p:txBody>
          <a:bodyPr/>
          <a:lstStyle/>
          <a:p>
            <a:fld id="{403DC12D-E02E-423D-90C0-BDE830239584}" type="slidenum">
              <a:rPr lang="th-TH" smtClean="0"/>
              <a:pPr/>
              <a:t>83</a:t>
            </a:fld>
            <a:endParaRPr lang="th-TH" dirty="0"/>
          </a:p>
        </p:txBody>
      </p:sp>
    </p:spTree>
    <p:extLst>
      <p:ext uri="{BB962C8B-B14F-4D97-AF65-F5344CB8AC3E}">
        <p14:creationId xmlns:p14="http://schemas.microsoft.com/office/powerpoint/2010/main" val="194713962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053">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053">
                                            <p:txEl>
                                              <p:pRg st="1" end="1"/>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05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05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p:txBody>
          <a:bodyPr/>
          <a:lstStyle/>
          <a:p>
            <a:pPr eaLnBrk="1" hangingPunct="1"/>
            <a:r>
              <a:rPr lang="en-US" altLang="th-TH" smtClean="0"/>
              <a:t>Performance Measures for Evaluating Managers</a:t>
            </a:r>
          </a:p>
        </p:txBody>
      </p:sp>
      <p:sp>
        <p:nvSpPr>
          <p:cNvPr id="64515" name="Rectangle 3"/>
          <p:cNvSpPr>
            <a:spLocks noGrp="1" noChangeArrowheads="1"/>
          </p:cNvSpPr>
          <p:nvPr>
            <p:ph sz="quarter" idx="1"/>
          </p:nvPr>
        </p:nvSpPr>
        <p:spPr>
          <a:xfrm>
            <a:off x="628650" y="1690689"/>
            <a:ext cx="7616825" cy="4495800"/>
          </a:xfrm>
        </p:spPr>
        <p:txBody>
          <a:bodyPr/>
          <a:lstStyle/>
          <a:p>
            <a:pPr eaLnBrk="1" hangingPunct="1">
              <a:spcBef>
                <a:spcPct val="0"/>
              </a:spcBef>
              <a:spcAft>
                <a:spcPts val="600"/>
              </a:spcAft>
              <a:tabLst>
                <a:tab pos="4348163" algn="l"/>
              </a:tabLst>
            </a:pPr>
            <a:r>
              <a:rPr lang="en-US" altLang="th-TH" dirty="0" smtClean="0"/>
              <a:t>Accounting statements insufficient for evaluating managers’ performance because they do </a:t>
            </a:r>
            <a:r>
              <a:rPr lang="en-US" altLang="th-TH" u="sng" dirty="0" smtClean="0"/>
              <a:t>not</a:t>
            </a:r>
            <a:r>
              <a:rPr lang="en-US" altLang="th-TH" dirty="0" smtClean="0"/>
              <a:t> reflect market values.</a:t>
            </a:r>
          </a:p>
          <a:p>
            <a:pPr eaLnBrk="1" hangingPunct="1">
              <a:spcBef>
                <a:spcPct val="0"/>
              </a:spcBef>
              <a:spcAft>
                <a:spcPts val="600"/>
              </a:spcAft>
              <a:tabLst>
                <a:tab pos="4348163" algn="l"/>
              </a:tabLst>
            </a:pPr>
            <a:r>
              <a:rPr lang="en-US" altLang="th-TH" dirty="0" smtClean="0"/>
              <a:t>Performance Measures</a:t>
            </a:r>
          </a:p>
          <a:p>
            <a:pPr lvl="1" eaLnBrk="1" hangingPunct="1">
              <a:spcBef>
                <a:spcPct val="0"/>
              </a:spcBef>
              <a:spcAft>
                <a:spcPts val="600"/>
              </a:spcAft>
              <a:buFont typeface="Arial" panose="020B0604020202020204" pitchFamily="34" charset="0"/>
              <a:buNone/>
              <a:tabLst>
                <a:tab pos="4348163" algn="l"/>
              </a:tabLst>
            </a:pPr>
            <a:r>
              <a:rPr lang="en-US" altLang="th-TH" dirty="0" smtClean="0"/>
              <a:t>MVA = Difference between market value and book value of a firm’s common equity.</a:t>
            </a:r>
          </a:p>
          <a:p>
            <a:pPr lvl="1" algn="ctr" eaLnBrk="1" hangingPunct="1">
              <a:spcBef>
                <a:spcPct val="0"/>
              </a:spcBef>
              <a:buFont typeface="Wingdings" panose="05000000000000000000" pitchFamily="2" charset="2"/>
              <a:buNone/>
              <a:tabLst>
                <a:tab pos="4348163" algn="l"/>
              </a:tabLst>
            </a:pPr>
            <a:r>
              <a:rPr lang="en-US" altLang="th-TH" dirty="0" smtClean="0"/>
              <a:t>P</a:t>
            </a:r>
            <a:r>
              <a:rPr lang="en-US" altLang="th-TH" baseline="-25000" dirty="0" smtClean="0"/>
              <a:t>0</a:t>
            </a:r>
            <a:r>
              <a:rPr lang="en-US" altLang="th-TH" dirty="0" smtClean="0"/>
              <a:t> </a:t>
            </a:r>
            <a:r>
              <a:rPr lang="en-US" altLang="th-TH" dirty="0" smtClean="0">
                <a:sym typeface="Symbol" panose="05050102010706020507" pitchFamily="18" charset="2"/>
              </a:rPr>
              <a:t>x Number of shares – Book value.</a:t>
            </a:r>
            <a:endParaRPr lang="en-US" altLang="th-TH" dirty="0" smtClean="0"/>
          </a:p>
          <a:p>
            <a:pPr lvl="1" eaLnBrk="1" hangingPunct="1">
              <a:spcBef>
                <a:spcPct val="0"/>
              </a:spcBef>
              <a:spcAft>
                <a:spcPts val="600"/>
              </a:spcAft>
              <a:buFont typeface="Arial" panose="020B0604020202020204" pitchFamily="34" charset="0"/>
              <a:buNone/>
              <a:tabLst>
                <a:tab pos="4348163" algn="l"/>
              </a:tabLst>
            </a:pPr>
            <a:r>
              <a:rPr lang="en-US" altLang="th-TH" dirty="0" smtClean="0"/>
              <a:t>EVA = Estimate of a business’ true economic profit for a given year.</a:t>
            </a:r>
          </a:p>
        </p:txBody>
      </p:sp>
      <p:grpSp>
        <p:nvGrpSpPr>
          <p:cNvPr id="64517" name="Group 23"/>
          <p:cNvGrpSpPr>
            <a:grpSpLocks/>
          </p:cNvGrpSpPr>
          <p:nvPr/>
        </p:nvGrpSpPr>
        <p:grpSpPr bwMode="auto">
          <a:xfrm>
            <a:off x="1891917" y="5444089"/>
            <a:ext cx="6346825" cy="936625"/>
            <a:chOff x="1021086" y="5391033"/>
            <a:chExt cx="6346806" cy="935666"/>
          </a:xfrm>
        </p:grpSpPr>
        <p:sp>
          <p:nvSpPr>
            <p:cNvPr id="15" name="TextBox 14"/>
            <p:cNvSpPr txBox="1"/>
            <p:nvPr/>
          </p:nvSpPr>
          <p:spPr bwMode="auto">
            <a:xfrm>
              <a:off x="2746693" y="5425922"/>
              <a:ext cx="2711442" cy="892847"/>
            </a:xfrm>
            <a:prstGeom prst="rect">
              <a:avLst/>
            </a:prstGeom>
            <a:noFill/>
          </p:spPr>
          <p:txBody>
            <a:bodyPr>
              <a:spAutoFit/>
            </a:bodyPr>
            <a:lstStyle/>
            <a:p>
              <a:pPr algn="ctr" eaLnBrk="1" hangingPunct="1">
                <a:defRPr/>
              </a:pPr>
              <a:r>
                <a:rPr lang="en-US" sz="2600" dirty="0">
                  <a:solidFill>
                    <a:schemeClr val="accent1">
                      <a:lumMod val="50000"/>
                    </a:schemeClr>
                  </a:solidFill>
                  <a:latin typeface="+mn-lt"/>
                </a:rPr>
                <a:t>Investor-supplied capital</a:t>
              </a:r>
            </a:p>
          </p:txBody>
        </p:sp>
        <p:sp>
          <p:nvSpPr>
            <p:cNvPr id="13" name="TextBox 12"/>
            <p:cNvSpPr txBox="1"/>
            <p:nvPr/>
          </p:nvSpPr>
          <p:spPr bwMode="auto">
            <a:xfrm>
              <a:off x="5304148" y="5425922"/>
              <a:ext cx="1490658" cy="892847"/>
            </a:xfrm>
            <a:prstGeom prst="rect">
              <a:avLst/>
            </a:prstGeom>
            <a:noFill/>
          </p:spPr>
          <p:txBody>
            <a:bodyPr>
              <a:spAutoFit/>
            </a:bodyPr>
            <a:lstStyle/>
            <a:p>
              <a:pPr algn="ctr" eaLnBrk="1" hangingPunct="1">
                <a:defRPr/>
              </a:pPr>
              <a:r>
                <a:rPr lang="en-US" sz="2600" dirty="0">
                  <a:solidFill>
                    <a:schemeClr val="accent1">
                      <a:lumMod val="50000"/>
                    </a:schemeClr>
                  </a:solidFill>
                  <a:latin typeface="+mn-lt"/>
                </a:rPr>
                <a:t>Cost of capital</a:t>
              </a:r>
            </a:p>
          </p:txBody>
        </p:sp>
        <p:sp>
          <p:nvSpPr>
            <p:cNvPr id="64520" name="TextBox 8"/>
            <p:cNvSpPr txBox="1">
              <a:spLocks noChangeArrowheads="1"/>
            </p:cNvSpPr>
            <p:nvPr/>
          </p:nvSpPr>
          <p:spPr bwMode="auto">
            <a:xfrm>
              <a:off x="1021086" y="5595610"/>
              <a:ext cx="6346806" cy="491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dirty="0">
                  <a:solidFill>
                    <a:srgbClr val="23518A"/>
                  </a:solidFill>
                </a:rPr>
                <a:t>EBIT(1 – T) –                                   x</a:t>
              </a:r>
              <a:r>
                <a:rPr lang="en-US" altLang="th-TH" dirty="0"/>
                <a:t>             </a:t>
              </a:r>
              <a:endParaRPr lang="en-US" altLang="th-TH" dirty="0">
                <a:solidFill>
                  <a:srgbClr val="23518A"/>
                </a:solidFill>
              </a:endParaRPr>
            </a:p>
          </p:txBody>
        </p:sp>
        <p:sp>
          <p:nvSpPr>
            <p:cNvPr id="17" name="Left Bracket 16"/>
            <p:cNvSpPr/>
            <p:nvPr/>
          </p:nvSpPr>
          <p:spPr>
            <a:xfrm>
              <a:off x="2897505" y="5411649"/>
              <a:ext cx="138112" cy="915050"/>
            </a:xfrm>
            <a:prstGeom prst="leftBracket">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en-US" sz="2600">
                <a:cs typeface="Arial" charset="0"/>
              </a:endParaRPr>
            </a:p>
          </p:txBody>
        </p:sp>
        <p:sp>
          <p:nvSpPr>
            <p:cNvPr id="18" name="Left Bracket 17"/>
            <p:cNvSpPr/>
            <p:nvPr/>
          </p:nvSpPr>
          <p:spPr>
            <a:xfrm flipH="1">
              <a:off x="6510645" y="5391033"/>
              <a:ext cx="138112" cy="915049"/>
            </a:xfrm>
            <a:prstGeom prst="leftBracket">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en-US" sz="2600">
                <a:cs typeface="Arial" charset="0"/>
              </a:endParaRPr>
            </a:p>
          </p:txBody>
        </p:sp>
      </p:grpSp>
      <p:sp>
        <p:nvSpPr>
          <p:cNvPr id="2" name="Slide Number Placeholder 1"/>
          <p:cNvSpPr>
            <a:spLocks noGrp="1"/>
          </p:cNvSpPr>
          <p:nvPr>
            <p:ph type="sldNum" sz="quarter" idx="12"/>
          </p:nvPr>
        </p:nvSpPr>
        <p:spPr/>
        <p:txBody>
          <a:bodyPr/>
          <a:lstStyle/>
          <a:p>
            <a:fld id="{403DC12D-E02E-423D-90C0-BDE830239584}" type="slidenum">
              <a:rPr lang="th-TH" smtClean="0"/>
              <a:pPr/>
              <a:t>84</a:t>
            </a:fld>
            <a:endParaRPr lang="th-TH" dirty="0"/>
          </a:p>
        </p:txBody>
      </p:sp>
    </p:spTree>
    <p:extLst>
      <p:ext uri="{BB962C8B-B14F-4D97-AF65-F5344CB8AC3E}">
        <p14:creationId xmlns:p14="http://schemas.microsoft.com/office/powerpoint/2010/main" val="646115494"/>
      </p:ext>
    </p:extLst>
  </p:cSld>
  <p:clrMapOvr>
    <a:masterClrMapping/>
  </p:clrMapOvr>
  <p:timing>
    <p:tnLst>
      <p:par>
        <p:cTn xmlns:p14="http://schemas.microsoft.com/office/powerpoint/2010/mai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p:txBody>
          <a:bodyPr/>
          <a:lstStyle/>
          <a:p>
            <a:pPr eaLnBrk="1" hangingPunct="1"/>
            <a:r>
              <a:rPr lang="en-US" altLang="th-TH" smtClean="0"/>
              <a:t>What was D’Leon’s MVA in 2012 and 2011?</a:t>
            </a:r>
          </a:p>
        </p:txBody>
      </p:sp>
      <p:sp>
        <p:nvSpPr>
          <p:cNvPr id="23555" name="Rectangle 3"/>
          <p:cNvSpPr>
            <a:spLocks noGrp="1" noChangeArrowheads="1"/>
          </p:cNvSpPr>
          <p:nvPr>
            <p:ph sz="quarter" idx="1"/>
          </p:nvPr>
        </p:nvSpPr>
        <p:spPr>
          <a:xfrm>
            <a:off x="898525" y="1860551"/>
            <a:ext cx="7616825" cy="4495800"/>
          </a:xfrm>
        </p:spPr>
        <p:txBody>
          <a:bodyPr/>
          <a:lstStyle/>
          <a:p>
            <a:pPr marL="0" indent="0" eaLnBrk="1" hangingPunct="1">
              <a:spcBef>
                <a:spcPct val="0"/>
              </a:spcBef>
              <a:buFont typeface="Wingdings" panose="05000000000000000000" pitchFamily="2" charset="2"/>
              <a:buNone/>
              <a:tabLst>
                <a:tab pos="1028700" algn="l"/>
              </a:tabLst>
            </a:pPr>
            <a:r>
              <a:rPr lang="en-US" altLang="th-TH" dirty="0" smtClean="0"/>
              <a:t>MVA</a:t>
            </a:r>
            <a:r>
              <a:rPr lang="en-US" altLang="th-TH" baseline="-25000" dirty="0" smtClean="0"/>
              <a:t>12</a:t>
            </a:r>
            <a:r>
              <a:rPr lang="en-US" altLang="th-TH" dirty="0" smtClean="0"/>
              <a:t>	= ($2.25 x 100,000) – $492,592</a:t>
            </a:r>
          </a:p>
          <a:p>
            <a:pPr marL="0" indent="0" eaLnBrk="1" hangingPunct="1">
              <a:spcBef>
                <a:spcPct val="0"/>
              </a:spcBef>
              <a:buFont typeface="Wingdings" panose="05000000000000000000" pitchFamily="2" charset="2"/>
              <a:buNone/>
              <a:tabLst>
                <a:tab pos="1028700" algn="l"/>
              </a:tabLst>
            </a:pPr>
            <a:r>
              <a:rPr lang="en-US" altLang="th-TH" dirty="0" smtClean="0"/>
              <a:t>	= -$267,592</a:t>
            </a:r>
          </a:p>
          <a:p>
            <a:pPr marL="0" indent="0" eaLnBrk="1" hangingPunct="1">
              <a:spcBef>
                <a:spcPct val="0"/>
              </a:spcBef>
              <a:buFont typeface="Wingdings" panose="05000000000000000000" pitchFamily="2" charset="2"/>
              <a:buNone/>
              <a:tabLst>
                <a:tab pos="1028700" algn="l"/>
              </a:tabLst>
            </a:pPr>
            <a:endParaRPr lang="en-US" altLang="th-TH" dirty="0" smtClean="0"/>
          </a:p>
          <a:p>
            <a:pPr marL="0" indent="0" eaLnBrk="1" hangingPunct="1">
              <a:spcBef>
                <a:spcPct val="0"/>
              </a:spcBef>
              <a:buFont typeface="Wingdings" panose="05000000000000000000" pitchFamily="2" charset="2"/>
              <a:buNone/>
              <a:tabLst>
                <a:tab pos="1028700" algn="l"/>
              </a:tabLst>
            </a:pPr>
            <a:r>
              <a:rPr lang="en-US" altLang="th-TH" dirty="0" smtClean="0"/>
              <a:t>MVA</a:t>
            </a:r>
            <a:r>
              <a:rPr lang="en-US" altLang="th-TH" baseline="-25000" dirty="0" smtClean="0"/>
              <a:t>11</a:t>
            </a:r>
            <a:r>
              <a:rPr lang="en-US" altLang="th-TH" dirty="0" smtClean="0"/>
              <a:t>	= ($8.50 x 100,000) – $663,768</a:t>
            </a:r>
          </a:p>
          <a:p>
            <a:pPr marL="0" indent="0" eaLnBrk="1" hangingPunct="1">
              <a:spcBef>
                <a:spcPct val="0"/>
              </a:spcBef>
              <a:buFont typeface="Wingdings" panose="05000000000000000000" pitchFamily="2" charset="2"/>
              <a:buNone/>
              <a:tabLst>
                <a:tab pos="1028700" algn="l"/>
              </a:tabLst>
            </a:pPr>
            <a:r>
              <a:rPr lang="en-US" altLang="th-TH" dirty="0" smtClean="0"/>
              <a:t>	= $186,232</a:t>
            </a:r>
          </a:p>
          <a:p>
            <a:pPr marL="0" indent="0" eaLnBrk="1" hangingPunct="1">
              <a:spcBef>
                <a:spcPct val="0"/>
              </a:spcBef>
              <a:buFont typeface="Wingdings" panose="05000000000000000000" pitchFamily="2" charset="2"/>
              <a:buNone/>
              <a:tabLst>
                <a:tab pos="1028700" algn="l"/>
              </a:tabLst>
            </a:pPr>
            <a:endParaRPr lang="en-US" altLang="th-TH" dirty="0" smtClean="0"/>
          </a:p>
          <a:p>
            <a:pPr marL="0" indent="0" eaLnBrk="1" hangingPunct="1">
              <a:spcBef>
                <a:spcPct val="0"/>
              </a:spcBef>
              <a:buFont typeface="Wingdings" panose="05000000000000000000" pitchFamily="2" charset="2"/>
              <a:buNone/>
              <a:tabLst>
                <a:tab pos="1028700" algn="l"/>
              </a:tabLst>
            </a:pPr>
            <a:r>
              <a:rPr lang="en-US" altLang="th-TH" dirty="0" smtClean="0"/>
              <a:t>Shareholder wealth has been destroyed!</a:t>
            </a:r>
          </a:p>
        </p:txBody>
      </p:sp>
      <p:sp>
        <p:nvSpPr>
          <p:cNvPr id="2" name="Slide Number Placeholder 1"/>
          <p:cNvSpPr>
            <a:spLocks noGrp="1"/>
          </p:cNvSpPr>
          <p:nvPr>
            <p:ph type="sldNum" sz="quarter" idx="12"/>
          </p:nvPr>
        </p:nvSpPr>
        <p:spPr/>
        <p:txBody>
          <a:bodyPr/>
          <a:lstStyle/>
          <a:p>
            <a:fld id="{403DC12D-E02E-423D-90C0-BDE830239584}" type="slidenum">
              <a:rPr lang="th-TH" smtClean="0"/>
              <a:pPr/>
              <a:t>85</a:t>
            </a:fld>
            <a:endParaRPr lang="th-TH" dirty="0"/>
          </a:p>
        </p:txBody>
      </p:sp>
    </p:spTree>
    <p:extLst>
      <p:ext uri="{BB962C8B-B14F-4D97-AF65-F5344CB8AC3E}">
        <p14:creationId xmlns:p14="http://schemas.microsoft.com/office/powerpoint/2010/main" val="163570026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3555">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23555">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3555">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355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p:txBody>
          <a:bodyPr/>
          <a:lstStyle/>
          <a:p>
            <a:pPr eaLnBrk="1" hangingPunct="1"/>
            <a:r>
              <a:rPr lang="en-US" altLang="th-TH" smtClean="0"/>
              <a:t>What is the relationship between EVA and MVA?</a:t>
            </a:r>
          </a:p>
        </p:txBody>
      </p:sp>
      <p:sp>
        <p:nvSpPr>
          <p:cNvPr id="24579" name="Rectangle 3"/>
          <p:cNvSpPr>
            <a:spLocks noGrp="1" noChangeArrowheads="1"/>
          </p:cNvSpPr>
          <p:nvPr>
            <p:ph sz="quarter" idx="1"/>
          </p:nvPr>
        </p:nvSpPr>
        <p:spPr>
          <a:xfrm>
            <a:off x="763587" y="1860551"/>
            <a:ext cx="7616825" cy="4495800"/>
          </a:xfrm>
        </p:spPr>
        <p:txBody>
          <a:bodyPr/>
          <a:lstStyle/>
          <a:p>
            <a:pPr eaLnBrk="1" hangingPunct="1">
              <a:spcBef>
                <a:spcPct val="0"/>
              </a:spcBef>
            </a:pPr>
            <a:r>
              <a:rPr lang="en-US" altLang="th-TH" dirty="0" smtClean="0"/>
              <a:t>If EVA is positive, then AT operating income &gt; cost of capital needed to produce that income.</a:t>
            </a:r>
          </a:p>
          <a:p>
            <a:pPr eaLnBrk="1" hangingPunct="1">
              <a:spcBef>
                <a:spcPct val="0"/>
              </a:spcBef>
            </a:pPr>
            <a:r>
              <a:rPr lang="en-US" altLang="th-TH" dirty="0" smtClean="0"/>
              <a:t>Positive EVA on annual basis helps to ensure MVA is positive.</a:t>
            </a:r>
          </a:p>
          <a:p>
            <a:pPr eaLnBrk="1" hangingPunct="1">
              <a:spcBef>
                <a:spcPct val="0"/>
              </a:spcBef>
            </a:pPr>
            <a:r>
              <a:rPr lang="en-US" altLang="th-TH" dirty="0" smtClean="0"/>
              <a:t>MVA is applicable to entire firm, while EVA can be calculated on a divisional basis as well.</a:t>
            </a:r>
          </a:p>
        </p:txBody>
      </p:sp>
      <p:sp>
        <p:nvSpPr>
          <p:cNvPr id="2" name="Slide Number Placeholder 1"/>
          <p:cNvSpPr>
            <a:spLocks noGrp="1"/>
          </p:cNvSpPr>
          <p:nvPr>
            <p:ph type="sldNum" sz="quarter" idx="12"/>
          </p:nvPr>
        </p:nvSpPr>
        <p:spPr/>
        <p:txBody>
          <a:bodyPr/>
          <a:lstStyle/>
          <a:p>
            <a:fld id="{403DC12D-E02E-423D-90C0-BDE830239584}" type="slidenum">
              <a:rPr lang="th-TH" smtClean="0"/>
              <a:pPr/>
              <a:t>86</a:t>
            </a:fld>
            <a:endParaRPr lang="th-TH" dirty="0"/>
          </a:p>
        </p:txBody>
      </p:sp>
    </p:spTree>
    <p:extLst>
      <p:ext uri="{BB962C8B-B14F-4D97-AF65-F5344CB8AC3E}">
        <p14:creationId xmlns:p14="http://schemas.microsoft.com/office/powerpoint/2010/main" val="19469497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457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457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457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p:txBody>
          <a:bodyPr/>
          <a:lstStyle/>
          <a:p>
            <a:pPr eaLnBrk="1" hangingPunct="1"/>
            <a:r>
              <a:rPr lang="en-US" altLang="th-TH" smtClean="0"/>
              <a:t>Does D’Leon pay its suppliers on time?</a:t>
            </a:r>
          </a:p>
        </p:txBody>
      </p:sp>
      <p:sp>
        <p:nvSpPr>
          <p:cNvPr id="143363" name="Rectangle 3"/>
          <p:cNvSpPr>
            <a:spLocks noGrp="1" noChangeArrowheads="1"/>
          </p:cNvSpPr>
          <p:nvPr>
            <p:ph sz="quarter" idx="1"/>
          </p:nvPr>
        </p:nvSpPr>
        <p:spPr>
          <a:xfrm>
            <a:off x="898525" y="1860551"/>
            <a:ext cx="7616825" cy="4495800"/>
          </a:xfrm>
        </p:spPr>
        <p:txBody>
          <a:bodyPr/>
          <a:lstStyle/>
          <a:p>
            <a:pPr eaLnBrk="1" hangingPunct="1">
              <a:spcBef>
                <a:spcPct val="0"/>
              </a:spcBef>
              <a:spcAft>
                <a:spcPts val="1800"/>
              </a:spcAft>
            </a:pPr>
            <a:r>
              <a:rPr lang="en-US" altLang="th-TH" dirty="0" smtClean="0"/>
              <a:t>Probably not.</a:t>
            </a:r>
          </a:p>
          <a:p>
            <a:pPr eaLnBrk="1" hangingPunct="1">
              <a:spcBef>
                <a:spcPct val="0"/>
              </a:spcBef>
              <a:spcAft>
                <a:spcPts val="1800"/>
              </a:spcAft>
            </a:pPr>
            <a:r>
              <a:rPr lang="en-US" altLang="th-TH" dirty="0" smtClean="0"/>
              <a:t>A/P increased 260%, over the past year, while sales increased by only 76%.</a:t>
            </a:r>
          </a:p>
          <a:p>
            <a:pPr eaLnBrk="1" hangingPunct="1">
              <a:spcBef>
                <a:spcPct val="0"/>
              </a:spcBef>
              <a:spcAft>
                <a:spcPts val="1800"/>
              </a:spcAft>
            </a:pPr>
            <a:r>
              <a:rPr lang="en-US" altLang="th-TH" dirty="0" smtClean="0"/>
              <a:t>If this continues, suppliers may cut off </a:t>
            </a:r>
            <a:r>
              <a:rPr lang="en-US" altLang="th-TH" dirty="0" err="1" smtClean="0"/>
              <a:t>D’Leon’s</a:t>
            </a:r>
            <a:r>
              <a:rPr lang="en-US" altLang="th-TH" dirty="0" smtClean="0"/>
              <a:t> trade credit.</a:t>
            </a:r>
          </a:p>
        </p:txBody>
      </p:sp>
      <p:sp>
        <p:nvSpPr>
          <p:cNvPr id="2" name="Slide Number Placeholder 1"/>
          <p:cNvSpPr>
            <a:spLocks noGrp="1"/>
          </p:cNvSpPr>
          <p:nvPr>
            <p:ph type="sldNum" sz="quarter" idx="12"/>
          </p:nvPr>
        </p:nvSpPr>
        <p:spPr/>
        <p:txBody>
          <a:bodyPr/>
          <a:lstStyle/>
          <a:p>
            <a:fld id="{403DC12D-E02E-423D-90C0-BDE830239584}" type="slidenum">
              <a:rPr lang="th-TH" smtClean="0"/>
              <a:pPr/>
              <a:t>87</a:t>
            </a:fld>
            <a:endParaRPr lang="th-TH" dirty="0"/>
          </a:p>
        </p:txBody>
      </p:sp>
    </p:spTree>
    <p:extLst>
      <p:ext uri="{BB962C8B-B14F-4D97-AF65-F5344CB8AC3E}">
        <p14:creationId xmlns:p14="http://schemas.microsoft.com/office/powerpoint/2010/main" val="245834232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4336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336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4336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normAutofit fontScale="90000"/>
          </a:bodyPr>
          <a:lstStyle/>
          <a:p>
            <a:pPr eaLnBrk="1" hangingPunct="1">
              <a:defRPr/>
            </a:pPr>
            <a:r>
              <a:rPr lang="en-US" smtClean="0"/>
              <a:t>Does it appear that D’Leon’s sales price exceeds its cost per unit sold?</a:t>
            </a:r>
          </a:p>
        </p:txBody>
      </p:sp>
      <p:sp>
        <p:nvSpPr>
          <p:cNvPr id="144387" name="Rectangle 3"/>
          <p:cNvSpPr>
            <a:spLocks noGrp="1" noChangeArrowheads="1"/>
          </p:cNvSpPr>
          <p:nvPr>
            <p:ph sz="quarter" idx="1"/>
          </p:nvPr>
        </p:nvSpPr>
        <p:spPr>
          <a:xfrm>
            <a:off x="898525" y="1860551"/>
            <a:ext cx="7616825" cy="4495800"/>
          </a:xfrm>
        </p:spPr>
        <p:txBody>
          <a:bodyPr/>
          <a:lstStyle/>
          <a:p>
            <a:pPr eaLnBrk="1" hangingPunct="1">
              <a:spcBef>
                <a:spcPct val="0"/>
              </a:spcBef>
            </a:pPr>
            <a:r>
              <a:rPr lang="en-US" altLang="th-TH" dirty="0" smtClean="0"/>
              <a:t>NO, the negative after-tax operating income and decline in cash position shows that </a:t>
            </a:r>
            <a:r>
              <a:rPr lang="en-US" altLang="th-TH" dirty="0" err="1" smtClean="0"/>
              <a:t>D’Leon</a:t>
            </a:r>
            <a:r>
              <a:rPr lang="en-US" altLang="th-TH" dirty="0" smtClean="0"/>
              <a:t> is spending more on its operations than it is taking in.</a:t>
            </a:r>
          </a:p>
        </p:txBody>
      </p:sp>
      <p:sp>
        <p:nvSpPr>
          <p:cNvPr id="2" name="Slide Number Placeholder 1"/>
          <p:cNvSpPr>
            <a:spLocks noGrp="1"/>
          </p:cNvSpPr>
          <p:nvPr>
            <p:ph type="sldNum" sz="quarter" idx="12"/>
          </p:nvPr>
        </p:nvSpPr>
        <p:spPr/>
        <p:txBody>
          <a:bodyPr/>
          <a:lstStyle/>
          <a:p>
            <a:fld id="{403DC12D-E02E-423D-90C0-BDE830239584}" type="slidenum">
              <a:rPr lang="th-TH" smtClean="0"/>
              <a:pPr/>
              <a:t>88</a:t>
            </a:fld>
            <a:endParaRPr lang="th-TH" dirty="0"/>
          </a:p>
        </p:txBody>
      </p:sp>
    </p:spTree>
    <p:extLst>
      <p:ext uri="{BB962C8B-B14F-4D97-AF65-F5344CB8AC3E}">
        <p14:creationId xmlns:p14="http://schemas.microsoft.com/office/powerpoint/2010/main" val="52919005"/>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4438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702496" y="591207"/>
            <a:ext cx="8008882" cy="914400"/>
          </a:xfrm>
        </p:spPr>
        <p:txBody>
          <a:bodyPr>
            <a:noAutofit/>
          </a:bodyPr>
          <a:lstStyle/>
          <a:p>
            <a:pPr eaLnBrk="1" hangingPunct="1">
              <a:defRPr/>
            </a:pPr>
            <a:r>
              <a:rPr lang="en-US" sz="3600" dirty="0" smtClean="0"/>
              <a:t>What if D’Leon’s sales manager decided to offer 60-day credit terms to customers, rather than 30-day credit terms?</a:t>
            </a:r>
          </a:p>
        </p:txBody>
      </p:sp>
      <p:sp>
        <p:nvSpPr>
          <p:cNvPr id="145411" name="Rectangle 3"/>
          <p:cNvSpPr>
            <a:spLocks noGrp="1" noChangeArrowheads="1"/>
          </p:cNvSpPr>
          <p:nvPr>
            <p:ph sz="quarter" idx="1"/>
          </p:nvPr>
        </p:nvSpPr>
        <p:spPr>
          <a:xfrm>
            <a:off x="898525" y="2043113"/>
            <a:ext cx="7616825" cy="4495800"/>
          </a:xfrm>
        </p:spPr>
        <p:txBody>
          <a:bodyPr/>
          <a:lstStyle/>
          <a:p>
            <a:pPr eaLnBrk="1" hangingPunct="1">
              <a:spcBef>
                <a:spcPct val="0"/>
              </a:spcBef>
            </a:pPr>
            <a:r>
              <a:rPr lang="en-US" altLang="th-TH" dirty="0" smtClean="0"/>
              <a:t>If competitors match terms, and sales remain constant...</a:t>
            </a:r>
          </a:p>
          <a:p>
            <a:pPr lvl="1" eaLnBrk="1" hangingPunct="1">
              <a:spcBef>
                <a:spcPct val="0"/>
              </a:spcBef>
            </a:pPr>
            <a:r>
              <a:rPr lang="en-US" altLang="th-TH" dirty="0" smtClean="0"/>
              <a:t>A/R would </a:t>
            </a:r>
            <a:r>
              <a:rPr lang="en-US" altLang="th-TH" dirty="0" smtClean="0">
                <a:sym typeface="Wingdings" panose="05000000000000000000" pitchFamily="2" charset="2"/>
              </a:rPr>
              <a:t>.</a:t>
            </a:r>
            <a:endParaRPr lang="en-US" altLang="th-TH" b="1" dirty="0" smtClean="0">
              <a:latin typeface="Wingdings" panose="05000000000000000000" pitchFamily="2" charset="2"/>
            </a:endParaRPr>
          </a:p>
          <a:p>
            <a:pPr lvl="1" eaLnBrk="1" hangingPunct="1">
              <a:spcBef>
                <a:spcPct val="0"/>
              </a:spcBef>
            </a:pPr>
            <a:r>
              <a:rPr lang="en-US" altLang="th-TH" dirty="0" smtClean="0"/>
              <a:t>Cash would </a:t>
            </a:r>
            <a:r>
              <a:rPr lang="en-US" altLang="th-TH" dirty="0" smtClean="0">
                <a:sym typeface="Wingdings" panose="05000000000000000000" pitchFamily="2" charset="2"/>
              </a:rPr>
              <a:t>.</a:t>
            </a:r>
            <a:endParaRPr lang="en-US" altLang="th-TH" dirty="0" smtClean="0"/>
          </a:p>
          <a:p>
            <a:pPr eaLnBrk="1" hangingPunct="1">
              <a:spcBef>
                <a:spcPct val="0"/>
              </a:spcBef>
            </a:pPr>
            <a:r>
              <a:rPr lang="en-US" altLang="th-TH" dirty="0" smtClean="0"/>
              <a:t>If competitors don’t match, and sales double...</a:t>
            </a:r>
          </a:p>
          <a:p>
            <a:pPr lvl="1" eaLnBrk="1" hangingPunct="1">
              <a:spcBef>
                <a:spcPct val="0"/>
              </a:spcBef>
            </a:pPr>
            <a:r>
              <a:rPr lang="en-US" altLang="th-TH" dirty="0" smtClean="0"/>
              <a:t>Short-run:  Inventory and fixed assets </a:t>
            </a:r>
            <a:r>
              <a:rPr lang="en-US" altLang="th-TH" dirty="0" smtClean="0">
                <a:sym typeface="Wingdings" panose="05000000000000000000" pitchFamily="2" charset="2"/>
              </a:rPr>
              <a:t> </a:t>
            </a:r>
            <a:r>
              <a:rPr lang="en-US" altLang="th-TH" dirty="0" smtClean="0"/>
              <a:t>to meet increased sales.  A/R </a:t>
            </a:r>
            <a:r>
              <a:rPr lang="en-US" altLang="th-TH" dirty="0" smtClean="0">
                <a:sym typeface="Wingdings" panose="05000000000000000000" pitchFamily="2" charset="2"/>
              </a:rPr>
              <a:t></a:t>
            </a:r>
            <a:r>
              <a:rPr lang="en-US" altLang="th-TH" b="1" dirty="0" smtClean="0"/>
              <a:t>, </a:t>
            </a:r>
            <a:r>
              <a:rPr lang="en-US" altLang="th-TH" dirty="0" smtClean="0"/>
              <a:t>Cash </a:t>
            </a:r>
            <a:r>
              <a:rPr lang="en-US" altLang="th-TH" dirty="0" smtClean="0">
                <a:sym typeface="Wingdings" panose="05000000000000000000" pitchFamily="2" charset="2"/>
              </a:rPr>
              <a:t></a:t>
            </a:r>
            <a:r>
              <a:rPr lang="en-US" altLang="th-TH" dirty="0" smtClean="0"/>
              <a:t>.  Company may have to seek additional financing.</a:t>
            </a:r>
          </a:p>
          <a:p>
            <a:pPr lvl="1" eaLnBrk="1" hangingPunct="1">
              <a:spcBef>
                <a:spcPct val="0"/>
              </a:spcBef>
            </a:pPr>
            <a:r>
              <a:rPr lang="en-US" altLang="th-TH" dirty="0" smtClean="0"/>
              <a:t>Long-run: Collections increase and the company’s cash position would improve.</a:t>
            </a:r>
          </a:p>
        </p:txBody>
      </p:sp>
      <p:sp>
        <p:nvSpPr>
          <p:cNvPr id="2" name="Slide Number Placeholder 1"/>
          <p:cNvSpPr>
            <a:spLocks noGrp="1"/>
          </p:cNvSpPr>
          <p:nvPr>
            <p:ph type="sldNum" sz="quarter" idx="12"/>
          </p:nvPr>
        </p:nvSpPr>
        <p:spPr/>
        <p:txBody>
          <a:bodyPr/>
          <a:lstStyle/>
          <a:p>
            <a:fld id="{403DC12D-E02E-423D-90C0-BDE830239584}" type="slidenum">
              <a:rPr lang="th-TH" smtClean="0"/>
              <a:pPr/>
              <a:t>89</a:t>
            </a:fld>
            <a:endParaRPr lang="th-TH" dirty="0"/>
          </a:p>
        </p:txBody>
      </p:sp>
    </p:spTree>
    <p:extLst>
      <p:ext uri="{BB962C8B-B14F-4D97-AF65-F5344CB8AC3E}">
        <p14:creationId xmlns:p14="http://schemas.microsoft.com/office/powerpoint/2010/main" val="217848343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541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5411">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45411">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5411">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45411">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4541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411" grpId="0" build="p"/>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p:txBody>
          <a:bodyPr/>
          <a:lstStyle/>
          <a:p>
            <a:pPr eaLnBrk="1" hangingPunct="1"/>
            <a:r>
              <a:rPr lang="en-US" altLang="th-TH" smtClean="0"/>
              <a:t>How did D’Leon finance its expansion?</a:t>
            </a:r>
          </a:p>
        </p:txBody>
      </p:sp>
      <p:sp>
        <p:nvSpPr>
          <p:cNvPr id="148483" name="Rectangle 3"/>
          <p:cNvSpPr>
            <a:spLocks noGrp="1" noChangeArrowheads="1"/>
          </p:cNvSpPr>
          <p:nvPr>
            <p:ph sz="quarter" idx="1"/>
          </p:nvPr>
        </p:nvSpPr>
        <p:spPr>
          <a:xfrm>
            <a:off x="763587" y="1860551"/>
            <a:ext cx="7616825" cy="4495800"/>
          </a:xfrm>
        </p:spPr>
        <p:txBody>
          <a:bodyPr/>
          <a:lstStyle/>
          <a:p>
            <a:pPr eaLnBrk="1" hangingPunct="1">
              <a:spcBef>
                <a:spcPct val="0"/>
              </a:spcBef>
            </a:pPr>
            <a:r>
              <a:rPr lang="en-US" altLang="th-TH" dirty="0" err="1" smtClean="0"/>
              <a:t>D’Leon</a:t>
            </a:r>
            <a:r>
              <a:rPr lang="en-US" altLang="th-TH" dirty="0" smtClean="0"/>
              <a:t> financed its expansion with external capital.</a:t>
            </a:r>
          </a:p>
          <a:p>
            <a:pPr eaLnBrk="1" hangingPunct="1">
              <a:spcBef>
                <a:spcPct val="0"/>
              </a:spcBef>
            </a:pPr>
            <a:r>
              <a:rPr lang="en-US" altLang="th-TH" dirty="0" err="1" smtClean="0"/>
              <a:t>D’Leon</a:t>
            </a:r>
            <a:r>
              <a:rPr lang="en-US" altLang="th-TH" dirty="0" smtClean="0"/>
              <a:t> issued long-term debt which reduced its financial strength and flexibility.</a:t>
            </a:r>
          </a:p>
        </p:txBody>
      </p:sp>
      <p:sp>
        <p:nvSpPr>
          <p:cNvPr id="2" name="Slide Number Placeholder 1"/>
          <p:cNvSpPr>
            <a:spLocks noGrp="1"/>
          </p:cNvSpPr>
          <p:nvPr>
            <p:ph type="sldNum" sz="quarter" idx="12"/>
          </p:nvPr>
        </p:nvSpPr>
        <p:spPr/>
        <p:txBody>
          <a:bodyPr/>
          <a:lstStyle/>
          <a:p>
            <a:fld id="{403DC12D-E02E-423D-90C0-BDE830239584}" type="slidenum">
              <a:rPr lang="th-TH" smtClean="0"/>
              <a:pPr/>
              <a:t>90</a:t>
            </a:fld>
            <a:endParaRPr lang="th-TH" dirty="0"/>
          </a:p>
        </p:txBody>
      </p:sp>
    </p:spTree>
    <p:extLst>
      <p:ext uri="{BB962C8B-B14F-4D97-AF65-F5344CB8AC3E}">
        <p14:creationId xmlns:p14="http://schemas.microsoft.com/office/powerpoint/2010/main" val="84903407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4848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4848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normAutofit fontScale="90000"/>
          </a:bodyPr>
          <a:lstStyle/>
          <a:p>
            <a:pPr eaLnBrk="1" hangingPunct="1">
              <a:defRPr/>
            </a:pPr>
            <a:r>
              <a:rPr lang="en-US" smtClean="0"/>
              <a:t>Would D’Leon have required external capital if they had broken even in 2012 (Net income = 0)?</a:t>
            </a:r>
          </a:p>
        </p:txBody>
      </p:sp>
      <p:sp>
        <p:nvSpPr>
          <p:cNvPr id="149507" name="Rectangle 3"/>
          <p:cNvSpPr>
            <a:spLocks noGrp="1" noChangeArrowheads="1"/>
          </p:cNvSpPr>
          <p:nvPr>
            <p:ph sz="quarter" idx="1"/>
          </p:nvPr>
        </p:nvSpPr>
        <p:spPr>
          <a:xfrm>
            <a:off x="898525" y="2225676"/>
            <a:ext cx="7616825" cy="4495800"/>
          </a:xfrm>
        </p:spPr>
        <p:txBody>
          <a:bodyPr/>
          <a:lstStyle/>
          <a:p>
            <a:pPr eaLnBrk="1" hangingPunct="1">
              <a:spcBef>
                <a:spcPct val="0"/>
              </a:spcBef>
            </a:pPr>
            <a:r>
              <a:rPr lang="en-US" altLang="th-TH" smtClean="0"/>
              <a:t>YES, the company would still have to finance its increase in assets.  </a:t>
            </a:r>
            <a:r>
              <a:rPr lang="en-US" altLang="th-TH" dirty="0" smtClean="0"/>
              <a:t>Looking to the Statement of Cash Flows, we see that the firm made an investment of $711,950 in net fixed assets.  Therefore, they would have needed to raise additional funds.</a:t>
            </a:r>
          </a:p>
        </p:txBody>
      </p:sp>
      <p:sp>
        <p:nvSpPr>
          <p:cNvPr id="2" name="Slide Number Placeholder 1"/>
          <p:cNvSpPr>
            <a:spLocks noGrp="1"/>
          </p:cNvSpPr>
          <p:nvPr>
            <p:ph type="sldNum" sz="quarter" idx="12"/>
          </p:nvPr>
        </p:nvSpPr>
        <p:spPr/>
        <p:txBody>
          <a:bodyPr/>
          <a:lstStyle/>
          <a:p>
            <a:fld id="{403DC12D-E02E-423D-90C0-BDE830239584}" type="slidenum">
              <a:rPr lang="th-TH" smtClean="0"/>
              <a:pPr/>
              <a:t>91</a:t>
            </a:fld>
            <a:endParaRPr lang="th-TH" dirty="0"/>
          </a:p>
        </p:txBody>
      </p:sp>
    </p:spTree>
    <p:extLst>
      <p:ext uri="{BB962C8B-B14F-4D97-AF65-F5344CB8AC3E}">
        <p14:creationId xmlns:p14="http://schemas.microsoft.com/office/powerpoint/2010/main" val="363216881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950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9507" grpId="0" build="p"/>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2"/>
          <p:cNvSpPr>
            <a:spLocks noGrp="1" noChangeArrowheads="1"/>
          </p:cNvSpPr>
          <p:nvPr>
            <p:ph type="title"/>
          </p:nvPr>
        </p:nvSpPr>
        <p:spPr>
          <a:xfrm>
            <a:off x="767584" y="157656"/>
            <a:ext cx="8124168" cy="1860330"/>
          </a:xfrm>
        </p:spPr>
        <p:txBody>
          <a:bodyPr>
            <a:normAutofit fontScale="90000"/>
          </a:bodyPr>
          <a:lstStyle/>
          <a:p>
            <a:pPr eaLnBrk="1" hangingPunct="1">
              <a:defRPr/>
            </a:pPr>
            <a:r>
              <a:rPr lang="en-US" dirty="0" smtClean="0"/>
              <a:t>What happens if </a:t>
            </a:r>
            <a:r>
              <a:rPr lang="en-US" dirty="0" err="1" smtClean="0"/>
              <a:t>D’Leon</a:t>
            </a:r>
            <a:r>
              <a:rPr lang="en-US" dirty="0" smtClean="0"/>
              <a:t> depreciates fixed assets over 7 years (as opposed to the current 10 years)?</a:t>
            </a:r>
          </a:p>
        </p:txBody>
      </p:sp>
      <p:sp>
        <p:nvSpPr>
          <p:cNvPr id="8" name="Content Placeholder 7"/>
          <p:cNvSpPr>
            <a:spLocks noGrp="1"/>
          </p:cNvSpPr>
          <p:nvPr>
            <p:ph sz="quarter" idx="1"/>
          </p:nvPr>
        </p:nvSpPr>
        <p:spPr>
          <a:xfrm>
            <a:off x="803275" y="2043113"/>
            <a:ext cx="7712075" cy="4495800"/>
          </a:xfrm>
        </p:spPr>
        <p:txBody>
          <a:bodyPr/>
          <a:lstStyle/>
          <a:p>
            <a:pPr eaLnBrk="1" hangingPunct="1">
              <a:spcAft>
                <a:spcPts val="600"/>
              </a:spcAft>
              <a:defRPr/>
            </a:pPr>
            <a:r>
              <a:rPr lang="en-US" dirty="0" smtClean="0"/>
              <a:t>No effect on physical assets.</a:t>
            </a:r>
          </a:p>
          <a:p>
            <a:pPr eaLnBrk="1" hangingPunct="1">
              <a:spcAft>
                <a:spcPts val="600"/>
              </a:spcAft>
              <a:defRPr/>
            </a:pPr>
            <a:r>
              <a:rPr lang="en-US" dirty="0" smtClean="0"/>
              <a:t>Fixed assets on the balance sheet would decline.</a:t>
            </a:r>
          </a:p>
          <a:p>
            <a:pPr eaLnBrk="1" hangingPunct="1">
              <a:spcAft>
                <a:spcPts val="600"/>
              </a:spcAft>
              <a:defRPr/>
            </a:pPr>
            <a:r>
              <a:rPr lang="en-US" dirty="0" smtClean="0"/>
              <a:t>Net income would decline.</a:t>
            </a:r>
          </a:p>
          <a:p>
            <a:pPr eaLnBrk="1" hangingPunct="1">
              <a:spcAft>
                <a:spcPts val="600"/>
              </a:spcAft>
              <a:defRPr/>
            </a:pPr>
            <a:r>
              <a:rPr lang="en-US" dirty="0" smtClean="0"/>
              <a:t>Tax payments would decline.</a:t>
            </a:r>
          </a:p>
          <a:p>
            <a:pPr eaLnBrk="1" hangingPunct="1">
              <a:spcAft>
                <a:spcPts val="600"/>
              </a:spcAft>
              <a:defRPr/>
            </a:pPr>
            <a:r>
              <a:rPr lang="en-US" dirty="0" smtClean="0"/>
              <a:t>Cash position would improve.</a:t>
            </a:r>
          </a:p>
        </p:txBody>
      </p:sp>
      <p:sp>
        <p:nvSpPr>
          <p:cNvPr id="2" name="Slide Number Placeholder 1"/>
          <p:cNvSpPr>
            <a:spLocks noGrp="1"/>
          </p:cNvSpPr>
          <p:nvPr>
            <p:ph type="sldNum" sz="quarter" idx="12"/>
          </p:nvPr>
        </p:nvSpPr>
        <p:spPr/>
        <p:txBody>
          <a:bodyPr/>
          <a:lstStyle/>
          <a:p>
            <a:fld id="{403DC12D-E02E-423D-90C0-BDE830239584}" type="slidenum">
              <a:rPr lang="th-TH" smtClean="0"/>
              <a:pPr/>
              <a:t>92</a:t>
            </a:fld>
            <a:endParaRPr lang="th-TH" dirty="0"/>
          </a:p>
        </p:txBody>
      </p:sp>
    </p:spTree>
    <p:extLst>
      <p:ext uri="{BB962C8B-B14F-4D97-AF65-F5344CB8AC3E}">
        <p14:creationId xmlns:p14="http://schemas.microsoft.com/office/powerpoint/2010/main" val="38301998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normAutofit/>
          </a:bodyPr>
          <a:lstStyle/>
          <a:p>
            <a:pPr eaLnBrk="1" hangingPunct="1">
              <a:defRPr/>
            </a:pPr>
            <a:r>
              <a:rPr lang="en-US" smtClean="0"/>
              <a:t>Tax Treatment of Various Uses and Sources of Funds</a:t>
            </a:r>
          </a:p>
        </p:txBody>
      </p:sp>
      <p:sp>
        <p:nvSpPr>
          <p:cNvPr id="89091" name="Rectangle 3"/>
          <p:cNvSpPr>
            <a:spLocks noGrp="1" noChangeArrowheads="1"/>
          </p:cNvSpPr>
          <p:nvPr>
            <p:ph sz="quarter" idx="1"/>
          </p:nvPr>
        </p:nvSpPr>
        <p:spPr>
          <a:xfrm>
            <a:off x="628650" y="1757530"/>
            <a:ext cx="7616825" cy="4495800"/>
          </a:xfrm>
        </p:spPr>
        <p:txBody>
          <a:bodyPr/>
          <a:lstStyle/>
          <a:p>
            <a:pPr eaLnBrk="1" hangingPunct="1">
              <a:spcBef>
                <a:spcPct val="0"/>
              </a:spcBef>
            </a:pPr>
            <a:r>
              <a:rPr lang="en-US" altLang="th-TH" dirty="0" smtClean="0"/>
              <a:t>Interest paid:  tax deductible for corporations (paid out of pre-tax income), but usually not for individuals (interest on home loans being the exception).</a:t>
            </a:r>
          </a:p>
          <a:p>
            <a:pPr eaLnBrk="1" hangingPunct="1">
              <a:spcBef>
                <a:spcPct val="0"/>
              </a:spcBef>
            </a:pPr>
            <a:r>
              <a:rPr lang="en-US" altLang="th-TH" dirty="0" smtClean="0"/>
              <a:t>Interest earned:  usually fully taxable (an exception being interest from a “muni”).</a:t>
            </a:r>
          </a:p>
          <a:p>
            <a:pPr eaLnBrk="1" hangingPunct="1">
              <a:spcBef>
                <a:spcPct val="0"/>
              </a:spcBef>
            </a:pPr>
            <a:r>
              <a:rPr lang="en-US" altLang="th-TH" dirty="0" smtClean="0"/>
              <a:t>Dividends paid:  paid out of after-tax income.</a:t>
            </a:r>
          </a:p>
        </p:txBody>
      </p:sp>
      <p:sp>
        <p:nvSpPr>
          <p:cNvPr id="2" name="Slide Number Placeholder 1"/>
          <p:cNvSpPr>
            <a:spLocks noGrp="1"/>
          </p:cNvSpPr>
          <p:nvPr>
            <p:ph type="sldNum" sz="quarter" idx="12"/>
          </p:nvPr>
        </p:nvSpPr>
        <p:spPr/>
        <p:txBody>
          <a:bodyPr/>
          <a:lstStyle/>
          <a:p>
            <a:fld id="{403DC12D-E02E-423D-90C0-BDE830239584}" type="slidenum">
              <a:rPr lang="th-TH" smtClean="0"/>
              <a:pPr/>
              <a:t>93</a:t>
            </a:fld>
            <a:endParaRPr lang="th-TH" dirty="0"/>
          </a:p>
        </p:txBody>
      </p:sp>
    </p:spTree>
    <p:extLst>
      <p:ext uri="{BB962C8B-B14F-4D97-AF65-F5344CB8AC3E}">
        <p14:creationId xmlns:p14="http://schemas.microsoft.com/office/powerpoint/2010/main" val="25932141"/>
      </p:ext>
    </p:extLst>
  </p:cSld>
  <p:clrMapOvr>
    <a:masterClrMapping/>
  </p:clrMapOvr>
  <p:timing>
    <p:tnLst>
      <p:par>
        <p:cTn xmlns:p14="http://schemas.microsoft.com/office/powerpoint/2010/mai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normAutofit/>
          </a:bodyPr>
          <a:lstStyle/>
          <a:p>
            <a:pPr eaLnBrk="1" hangingPunct="1">
              <a:defRPr/>
            </a:pPr>
            <a:r>
              <a:rPr lang="en-US" smtClean="0"/>
              <a:t>Tax Treatment of Various Uses and Sources of Funds</a:t>
            </a:r>
          </a:p>
        </p:txBody>
      </p:sp>
      <p:sp>
        <p:nvSpPr>
          <p:cNvPr id="91139" name="Rectangle 3"/>
          <p:cNvSpPr>
            <a:spLocks noGrp="1" noChangeArrowheads="1"/>
          </p:cNvSpPr>
          <p:nvPr>
            <p:ph sz="quarter" idx="1"/>
          </p:nvPr>
        </p:nvSpPr>
        <p:spPr>
          <a:xfrm>
            <a:off x="628650" y="1775620"/>
            <a:ext cx="7616825" cy="4495800"/>
          </a:xfrm>
        </p:spPr>
        <p:txBody>
          <a:bodyPr/>
          <a:lstStyle/>
          <a:p>
            <a:pPr eaLnBrk="1" hangingPunct="1">
              <a:spcBef>
                <a:spcPct val="0"/>
              </a:spcBef>
            </a:pPr>
            <a:r>
              <a:rPr lang="en-US" altLang="th-TH" dirty="0" smtClean="0"/>
              <a:t>Dividends received:  most investors pay 15% taxes through 2012.  The rate is scheduled to rise after 2012. </a:t>
            </a:r>
          </a:p>
          <a:p>
            <a:pPr lvl="1" eaLnBrk="1" hangingPunct="1">
              <a:spcBef>
                <a:spcPct val="0"/>
              </a:spcBef>
            </a:pPr>
            <a:r>
              <a:rPr lang="en-US" altLang="th-TH" dirty="0" smtClean="0"/>
              <a:t>Investors in the 10% or 15% tax bracket pay 0% on qualified dividends through 2012. </a:t>
            </a:r>
          </a:p>
          <a:p>
            <a:pPr lvl="1" eaLnBrk="1" hangingPunct="1">
              <a:spcBef>
                <a:spcPct val="0"/>
              </a:spcBef>
            </a:pPr>
            <a:r>
              <a:rPr lang="en-US" altLang="th-TH" dirty="0" smtClean="0"/>
              <a:t>Dividends are paid out of net income which has already been taxed at the corporate level, this is a form of “double taxation”.  </a:t>
            </a:r>
          </a:p>
          <a:p>
            <a:pPr lvl="1" eaLnBrk="1" hangingPunct="1">
              <a:spcBef>
                <a:spcPct val="0"/>
              </a:spcBef>
            </a:pPr>
            <a:r>
              <a:rPr lang="en-US" altLang="th-TH" dirty="0" smtClean="0"/>
              <a:t>A portion of dividends received by corporations is tax excludable, in order to avoid “triple taxation.”</a:t>
            </a:r>
          </a:p>
        </p:txBody>
      </p:sp>
      <p:sp>
        <p:nvSpPr>
          <p:cNvPr id="2" name="Slide Number Placeholder 1"/>
          <p:cNvSpPr>
            <a:spLocks noGrp="1"/>
          </p:cNvSpPr>
          <p:nvPr>
            <p:ph type="sldNum" sz="quarter" idx="12"/>
          </p:nvPr>
        </p:nvSpPr>
        <p:spPr/>
        <p:txBody>
          <a:bodyPr/>
          <a:lstStyle/>
          <a:p>
            <a:fld id="{403DC12D-E02E-423D-90C0-BDE830239584}" type="slidenum">
              <a:rPr lang="th-TH" smtClean="0"/>
              <a:pPr/>
              <a:t>94</a:t>
            </a:fld>
            <a:endParaRPr lang="th-TH" dirty="0"/>
          </a:p>
        </p:txBody>
      </p:sp>
    </p:spTree>
    <p:extLst>
      <p:ext uri="{BB962C8B-B14F-4D97-AF65-F5344CB8AC3E}">
        <p14:creationId xmlns:p14="http://schemas.microsoft.com/office/powerpoint/2010/main" val="1146277578"/>
      </p:ext>
    </p:extLst>
  </p:cSld>
  <p:clrMapOvr>
    <a:masterClrMapping/>
  </p:clrMapOvr>
  <p:timing>
    <p:tnLst>
      <p:par>
        <p:cTn xmlns:p14="http://schemas.microsoft.com/office/powerpoint/2010/mai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r>
              <a:rPr lang="en-US" altLang="th-TH" smtClean="0"/>
              <a:t>More Tax Issues</a:t>
            </a:r>
          </a:p>
        </p:txBody>
      </p:sp>
      <p:sp>
        <p:nvSpPr>
          <p:cNvPr id="93187" name="Rectangle 3"/>
          <p:cNvSpPr>
            <a:spLocks noGrp="1" noChangeArrowheads="1"/>
          </p:cNvSpPr>
          <p:nvPr>
            <p:ph sz="quarter" idx="1"/>
          </p:nvPr>
        </p:nvSpPr>
        <p:spPr>
          <a:xfrm>
            <a:off x="612775" y="1600200"/>
            <a:ext cx="7616825" cy="4495800"/>
          </a:xfrm>
        </p:spPr>
        <p:txBody>
          <a:bodyPr/>
          <a:lstStyle/>
          <a:p>
            <a:pPr eaLnBrk="1" hangingPunct="1">
              <a:lnSpc>
                <a:spcPct val="85000"/>
              </a:lnSpc>
              <a:spcBef>
                <a:spcPct val="0"/>
              </a:spcBef>
            </a:pPr>
            <a:r>
              <a:rPr lang="en-US" altLang="th-TH" dirty="0" smtClean="0"/>
              <a:t>Tax Loss Carry-Back and Carry-Forward – since corporate incomes can fluctuate widely, the Tax Code allows firms to carry losses back to offset profits in previous years or forward to offset profits in the future.</a:t>
            </a:r>
          </a:p>
          <a:p>
            <a:pPr eaLnBrk="1" hangingPunct="1">
              <a:lnSpc>
                <a:spcPct val="85000"/>
              </a:lnSpc>
              <a:spcBef>
                <a:spcPct val="0"/>
              </a:spcBef>
            </a:pPr>
            <a:r>
              <a:rPr lang="en-US" altLang="th-TH" dirty="0" smtClean="0"/>
              <a:t>Capital gains – defined as the profits from the sale of assets not normally transacted in the normal course of business, capital gains for individuals are generally taxed as ordinary income if held for a year or less, and at the capital gains rate if held for more than a year.  Corporations face somewhat different rules.</a:t>
            </a:r>
          </a:p>
        </p:txBody>
      </p:sp>
      <p:sp>
        <p:nvSpPr>
          <p:cNvPr id="2" name="Slide Number Placeholder 1"/>
          <p:cNvSpPr>
            <a:spLocks noGrp="1"/>
          </p:cNvSpPr>
          <p:nvPr>
            <p:ph type="sldNum" sz="quarter" idx="12"/>
          </p:nvPr>
        </p:nvSpPr>
        <p:spPr/>
        <p:txBody>
          <a:bodyPr/>
          <a:lstStyle/>
          <a:p>
            <a:fld id="{403DC12D-E02E-423D-90C0-BDE830239584}" type="slidenum">
              <a:rPr lang="th-TH" smtClean="0"/>
              <a:pPr/>
              <a:t>95</a:t>
            </a:fld>
            <a:endParaRPr lang="th-TH" dirty="0"/>
          </a:p>
        </p:txBody>
      </p:sp>
    </p:spTree>
    <p:extLst>
      <p:ext uri="{BB962C8B-B14F-4D97-AF65-F5344CB8AC3E}">
        <p14:creationId xmlns:p14="http://schemas.microsoft.com/office/powerpoint/2010/main" val="3614477663"/>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1051</TotalTime>
  <Words>3165</Words>
  <Application>Microsoft Macintosh PowerPoint</Application>
  <PresentationFormat>On-screen Show (4:3)</PresentationFormat>
  <Paragraphs>679</Paragraphs>
  <Slides>95</Slides>
  <Notes>31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95</vt:i4>
      </vt:variant>
    </vt:vector>
  </HeadingPairs>
  <TitlesOfParts>
    <vt:vector size="97" baseType="lpstr">
      <vt:lpstr>Office Theme</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Financial Statements, Cash Flow, and Taxes</vt:lpstr>
      <vt:lpstr>Objectives</vt:lpstr>
      <vt:lpstr>The Annual Report</vt:lpstr>
      <vt:lpstr>A Glimpse into the health of companies</vt:lpstr>
      <vt:lpstr>What is a balance sheet (simplified)</vt:lpstr>
      <vt:lpstr>PowerPoint Presentation</vt:lpstr>
      <vt:lpstr>Balance Sheet For Allied Food Products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Depreciation</vt:lpstr>
      <vt:lpstr>Market VS book values</vt:lpstr>
      <vt:lpstr>Balance Sheet is not static</vt:lpstr>
      <vt:lpstr>PowerPoint Presentation</vt:lpstr>
      <vt:lpstr>PowerPoint Presentation</vt:lpstr>
      <vt:lpstr>PowerPoint Presentation</vt:lpstr>
      <vt:lpstr>PowerPoint Presentation</vt:lpstr>
      <vt:lpstr>PowerPoint Presentation</vt:lpstr>
      <vt:lpstr>Income statement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Operating Income VS Net Income</vt:lpstr>
      <vt:lpstr>Operating income</vt:lpstr>
      <vt:lpstr>PowerPoint Presentation</vt:lpstr>
      <vt:lpstr>Depreciation &amp; Amortization</vt:lpstr>
      <vt:lpstr>PowerPoint Presentation</vt:lpstr>
      <vt:lpstr>Cash flows</vt:lpstr>
      <vt:lpstr>What generates cash?</vt:lpstr>
      <vt:lpstr>What loses cash</vt:lpstr>
      <vt:lpstr>PowerPoint Presentation</vt:lpstr>
      <vt:lpstr>PowerPoint Presentation</vt:lpstr>
      <vt:lpstr>So what should we make of Allied Cash Flows?</vt:lpstr>
      <vt:lpstr>Massaging the numbers</vt:lpstr>
      <vt:lpstr>PowerPoint Presentation</vt:lpstr>
      <vt:lpstr>Try it with Allied Food in Table 3.3</vt:lpstr>
      <vt:lpstr>PowerPoint Presentation</vt:lpstr>
      <vt:lpstr>USES and Limitations of financial statements</vt:lpstr>
      <vt:lpstr>Mind the GAAP please</vt:lpstr>
      <vt:lpstr>Financial Shenanigans</vt:lpstr>
      <vt:lpstr>FREE CASH FLOWS (FCF)</vt:lpstr>
      <vt:lpstr>PowerPoint Presentation</vt:lpstr>
      <vt:lpstr>PowerPoint Presentation</vt:lpstr>
      <vt:lpstr>Market Value Added and Economic Value Added</vt:lpstr>
      <vt:lpstr>TAXES</vt:lpstr>
      <vt:lpstr>PowerPoint Presentation</vt:lpstr>
      <vt:lpstr>PowerPoint Presentation</vt:lpstr>
      <vt:lpstr>Corporate Loss Carry-back and Carry-Forward</vt:lpstr>
      <vt:lpstr>PowerPoint Presentation</vt:lpstr>
      <vt:lpstr>Interest and Dividends paid </vt:lpstr>
      <vt:lpstr>PowerPoint Presentation</vt:lpstr>
      <vt:lpstr>Overview of D’Leon Inc.</vt:lpstr>
      <vt:lpstr>PowerPoint Presentation</vt:lpstr>
      <vt:lpstr>PowerPoint Presentation</vt:lpstr>
      <vt:lpstr>PowerPoint Presentation</vt:lpstr>
      <vt:lpstr>PowerPoint Presentation</vt:lpstr>
      <vt:lpstr>Other Data</vt:lpstr>
      <vt:lpstr>Statement of Stockholders’  Equity (2012)</vt:lpstr>
      <vt:lpstr>Statement of Cash Flows (2012)</vt:lpstr>
      <vt:lpstr>Statement of Cash Flows (2012)</vt:lpstr>
      <vt:lpstr>Conclusions about D’Leon’s Financial Condition from Its Statement of CFs</vt:lpstr>
      <vt:lpstr>Did the expansion create additional  after-tax operating income?</vt:lpstr>
      <vt:lpstr>What effect did the expansion have on net operating working capital?</vt:lpstr>
      <vt:lpstr>Assessment of the Expansion’s Effect on Operations</vt:lpstr>
      <vt:lpstr>What was the free cash flow (FCF) for 2012?</vt:lpstr>
      <vt:lpstr>Performance Measures for Evaluating Managers</vt:lpstr>
      <vt:lpstr>What was D’Leon’s MVA in 2012 and 2011?</vt:lpstr>
      <vt:lpstr>What is the relationship between EVA and MVA?</vt:lpstr>
      <vt:lpstr>Does D’Leon pay its suppliers on time?</vt:lpstr>
      <vt:lpstr>Does it appear that D’Leon’s sales price exceeds its cost per unit sold?</vt:lpstr>
      <vt:lpstr>What if D’Leon’s sales manager decided to offer 60-day credit terms to customers, rather than 30-day credit terms?</vt:lpstr>
      <vt:lpstr>How did D’Leon finance its expansion?</vt:lpstr>
      <vt:lpstr>Would D’Leon have required external capital if they had broken even in 2012 (Net income = 0)?</vt:lpstr>
      <vt:lpstr>What happens if D’Leon depreciates fixed assets over 7 years (as opposed to the current 10 years)?</vt:lpstr>
      <vt:lpstr>Tax Treatment of Various Uses and Sources of Funds</vt:lpstr>
      <vt:lpstr>Tax Treatment of Various Uses and Sources of Funds</vt:lpstr>
      <vt:lpstr>More Tax Issues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Pinthip Srichart</dc:creator>
  <cp:lastModifiedBy>Apinya</cp:lastModifiedBy>
  <cp:revision>58</cp:revision>
  <dcterms:created xsi:type="dcterms:W3CDTF">2016-01-13T14:26:16Z</dcterms:created>
  <dcterms:modified xsi:type="dcterms:W3CDTF">2016-02-11T07:34:10Z</dcterms:modified>
</cp:coreProperties>
</file>