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70" r:id="rId9"/>
    <p:sldId id="271" r:id="rId10"/>
    <p:sldId id="273" r:id="rId11"/>
    <p:sldId id="274" r:id="rId12"/>
    <p:sldId id="257" r:id="rId13"/>
    <p:sldId id="258" r:id="rId14"/>
    <p:sldId id="259" r:id="rId15"/>
    <p:sldId id="265" r:id="rId16"/>
    <p:sldId id="264" r:id="rId17"/>
    <p:sldId id="267" r:id="rId18"/>
    <p:sldId id="266" r:id="rId19"/>
    <p:sldId id="268" r:id="rId20"/>
    <p:sldId id="260" r:id="rId21"/>
    <p:sldId id="261" r:id="rId22"/>
    <p:sldId id="275" r:id="rId23"/>
    <p:sldId id="276" r:id="rId24"/>
    <p:sldId id="263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>
        <p:scale>
          <a:sx n="80" d="100"/>
          <a:sy n="80" d="100"/>
        </p:scale>
        <p:origin x="-1674" y="-240"/>
      </p:cViewPr>
      <p:guideLst>
        <p:guide orient="horz" pos="2069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png"/><Relationship Id="rId4" Type="http://schemas.openxmlformats.org/officeDocument/2006/relationships/package" Target="../embeddings/Microsoft_Excel_Worksheet1.xls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8.png"/><Relationship Id="rId4" Type="http://schemas.openxmlformats.org/officeDocument/2006/relationships/package" Target="../embeddings/Microsoft_Excel_Worksheet2.xls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Bangkok Expressway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EE382 Economics of Transportation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70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489" y="1628800"/>
            <a:ext cx="3528392" cy="4234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1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8" r="9598"/>
          <a:stretch>
            <a:fillRect/>
          </a:stretch>
        </p:blipFill>
        <p:spPr>
          <a:xfrm rot="21338992">
            <a:off x="4470297" y="1123668"/>
            <a:ext cx="4329278" cy="3178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5157192"/>
            <a:ext cx="7716838" cy="723620"/>
          </a:xfrm>
        </p:spPr>
        <p:txBody>
          <a:bodyPr>
            <a:noAutofit/>
          </a:bodyPr>
          <a:lstStyle/>
          <a:p>
            <a:r>
              <a:rPr lang="en-US" sz="3200" dirty="0"/>
              <a:t>1.Chaloem </a:t>
            </a:r>
            <a:r>
              <a:rPr lang="en-US" sz="3200" dirty="0" err="1"/>
              <a:t>Maha</a:t>
            </a:r>
            <a:r>
              <a:rPr lang="en-US" sz="3200" dirty="0"/>
              <a:t> </a:t>
            </a:r>
            <a:r>
              <a:rPr lang="en-US" sz="3200" dirty="0" err="1"/>
              <a:t>Nakhon</a:t>
            </a:r>
            <a:r>
              <a:rPr lang="en-US" sz="3200" dirty="0"/>
              <a:t> Expressway</a:t>
            </a:r>
            <a:br>
              <a:rPr lang="en-US" sz="3200" dirty="0"/>
            </a:br>
            <a:r>
              <a:rPr lang="en-US" sz="3200" dirty="0"/>
              <a:t>(First Stage Expressway System</a:t>
            </a:r>
            <a:r>
              <a:rPr lang="en-US" sz="3200" dirty="0" smtClean="0"/>
              <a:t>)</a:t>
            </a:r>
            <a:endParaRPr lang="th-TH" sz="3200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type="pic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6" r="11766"/>
          <a:stretch>
            <a:fillRect/>
          </a:stretch>
        </p:blipFill>
        <p:spPr bwMode="auto">
          <a:xfrm rot="153739">
            <a:off x="68890" y="1088188"/>
            <a:ext cx="4329278" cy="3178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19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" r="4559"/>
          <a:stretch>
            <a:fillRect/>
          </a:stretch>
        </p:blipFill>
        <p:spPr bwMode="auto">
          <a:xfrm rot="21338992">
            <a:off x="273912" y="1057392"/>
            <a:ext cx="4329278" cy="317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179512" y="5055953"/>
            <a:ext cx="4243809" cy="1054429"/>
          </a:xfrm>
        </p:spPr>
        <p:txBody>
          <a:bodyPr/>
          <a:lstStyle/>
          <a:p>
            <a:r>
              <a:rPr lang="en-US" dirty="0"/>
              <a:t>2.Si Rat </a:t>
            </a:r>
            <a:r>
              <a:rPr lang="en-US" dirty="0" smtClean="0"/>
              <a:t>Expressway</a:t>
            </a:r>
          </a:p>
          <a:p>
            <a:r>
              <a:rPr lang="en-US" dirty="0" smtClean="0"/>
              <a:t>(</a:t>
            </a:r>
            <a:r>
              <a:rPr lang="en-US" dirty="0"/>
              <a:t>Second Stage Expressway System)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195662" y="5055953"/>
            <a:ext cx="5112568" cy="723620"/>
          </a:xfrm>
        </p:spPr>
        <p:txBody>
          <a:bodyPr/>
          <a:lstStyle/>
          <a:p>
            <a:r>
              <a:rPr lang="en-US" sz="1800" dirty="0"/>
              <a:t>3.Chalong Rat </a:t>
            </a:r>
            <a:r>
              <a:rPr lang="en-US" sz="1800" dirty="0" smtClean="0"/>
              <a:t>Expressway</a:t>
            </a:r>
            <a:br>
              <a:rPr lang="en-US" sz="1800" dirty="0" smtClean="0"/>
            </a:br>
            <a:r>
              <a:rPr lang="en-US" sz="1800" dirty="0" smtClean="0"/>
              <a:t>(</a:t>
            </a:r>
            <a:r>
              <a:rPr lang="en-US" sz="1800" dirty="0" err="1"/>
              <a:t>Ramindra</a:t>
            </a:r>
            <a:r>
              <a:rPr lang="en-US" sz="1800" dirty="0"/>
              <a:t> – At </a:t>
            </a:r>
            <a:r>
              <a:rPr lang="en-US" sz="1800" dirty="0" err="1"/>
              <a:t>Narong</a:t>
            </a:r>
            <a:r>
              <a:rPr lang="en-US" sz="1800" dirty="0"/>
              <a:t> Expressway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pic>
        <p:nvPicPr>
          <p:cNvPr id="11" name="Picture 3"/>
          <p:cNvPicPr>
            <a:picLocks noGrp="1" noChangeAspect="1" noChangeArrowheads="1"/>
          </p:cNvPicPr>
          <p:nvPr>
            <p:ph type="pic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6" r="9156"/>
          <a:stretch>
            <a:fillRect/>
          </a:stretch>
        </p:blipFill>
        <p:spPr bwMode="auto">
          <a:xfrm rot="153739">
            <a:off x="4640891" y="994725"/>
            <a:ext cx="4329278" cy="317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133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7" b="16106"/>
          <a:stretch/>
        </p:blipFill>
        <p:spPr bwMode="auto">
          <a:xfrm rot="21338992">
            <a:off x="4747620" y="1213038"/>
            <a:ext cx="4329278" cy="2699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053" y="5013176"/>
            <a:ext cx="7716838" cy="72362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4.Burapha </a:t>
            </a:r>
            <a:r>
              <a:rPr lang="en-US" dirty="0" err="1" smtClean="0"/>
              <a:t>Withi</a:t>
            </a:r>
            <a:r>
              <a:rPr lang="en-US" dirty="0" smtClean="0"/>
              <a:t> Expressway</a:t>
            </a:r>
            <a:br>
              <a:rPr lang="en-US" dirty="0" smtClean="0"/>
            </a:br>
            <a:r>
              <a:rPr lang="en-US" dirty="0" smtClean="0"/>
              <a:t>(Bang Na Expressway)</a:t>
            </a:r>
            <a:endParaRPr lang="th-TH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type="pic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5" r="3385"/>
          <a:stretch>
            <a:fillRect/>
          </a:stretch>
        </p:blipFill>
        <p:spPr bwMode="auto">
          <a:xfrm rot="153739">
            <a:off x="173831" y="946830"/>
            <a:ext cx="4329278" cy="3178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96750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4260429" y="4725144"/>
            <a:ext cx="4896544" cy="12819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6.Third stage expressway System, S1 section (At </a:t>
            </a:r>
            <a:r>
              <a:rPr lang="en-US" sz="2000" dirty="0" err="1" smtClean="0"/>
              <a:t>Narong</a:t>
            </a:r>
            <a:r>
              <a:rPr lang="en-US" sz="2000" dirty="0" smtClean="0"/>
              <a:t> - Bang Na)</a:t>
            </a:r>
            <a:endParaRPr lang="th-TH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311" y="4725144"/>
            <a:ext cx="4137118" cy="108011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dirty="0" smtClean="0">
                <a:latin typeface="+mn-lt"/>
              </a:rPr>
              <a:t>5.Udon </a:t>
            </a:r>
            <a:r>
              <a:rPr lang="en-US" sz="2000" dirty="0" err="1" smtClean="0">
                <a:latin typeface="+mn-lt"/>
              </a:rPr>
              <a:t>Ratthaya</a:t>
            </a:r>
            <a:r>
              <a:rPr lang="en-US" sz="2000" dirty="0" smtClean="0">
                <a:latin typeface="+mn-lt"/>
              </a:rPr>
              <a:t> Expressway (Bang Pa-in – Pak </a:t>
            </a:r>
            <a:r>
              <a:rPr lang="en-US" sz="2000" dirty="0" err="1" smtClean="0">
                <a:latin typeface="+mn-lt"/>
              </a:rPr>
              <a:t>Kret</a:t>
            </a:r>
            <a:r>
              <a:rPr lang="en-US" sz="2000" dirty="0" smtClean="0">
                <a:latin typeface="+mn-lt"/>
              </a:rPr>
              <a:t> Expressway)</a:t>
            </a:r>
            <a:endParaRPr lang="th-TH" sz="2000" dirty="0">
              <a:latin typeface="+mn-lt"/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type="pic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0" b="2250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" b="99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82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4204170" y="4864718"/>
            <a:ext cx="4722095" cy="928156"/>
          </a:xfrm>
        </p:spPr>
        <p:txBody>
          <a:bodyPr>
            <a:normAutofit/>
          </a:bodyPr>
          <a:lstStyle/>
          <a:p>
            <a:r>
              <a:rPr lang="en-US" sz="2000" dirty="0"/>
              <a:t>8.</a:t>
            </a:r>
            <a:r>
              <a:rPr lang="en-US" sz="2000" dirty="0" smtClean="0"/>
              <a:t>Ramindra Outer Ring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Road </a:t>
            </a:r>
            <a:r>
              <a:rPr lang="en-US" sz="2000" dirty="0"/>
              <a:t>Expressway</a:t>
            </a:r>
            <a:endParaRPr lang="th-TH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422" y="4864718"/>
            <a:ext cx="3931220" cy="1302663"/>
          </a:xfrm>
        </p:spPr>
        <p:txBody>
          <a:bodyPr>
            <a:noAutofit/>
          </a:bodyPr>
          <a:lstStyle/>
          <a:p>
            <a:r>
              <a:rPr lang="en-US" sz="2000" dirty="0"/>
              <a:t>7.Bang </a:t>
            </a:r>
            <a:r>
              <a:rPr lang="en-US" sz="2000" dirty="0" err="1"/>
              <a:t>Phli</a:t>
            </a:r>
            <a:r>
              <a:rPr lang="en-US" sz="2000" dirty="0"/>
              <a:t> – Suk </a:t>
            </a:r>
            <a:r>
              <a:rPr lang="en-US" sz="2000" dirty="0" err="1"/>
              <a:t>Sawat</a:t>
            </a:r>
            <a:r>
              <a:rPr lang="en-US" sz="2000" dirty="0"/>
              <a:t> </a:t>
            </a:r>
            <a:r>
              <a:rPr lang="en-US" sz="2000" dirty="0" smtClean="0"/>
              <a:t>Expressway</a:t>
            </a:r>
            <a:br>
              <a:rPr lang="en-US" sz="2000" dirty="0" smtClean="0"/>
            </a:br>
            <a:r>
              <a:rPr lang="en-US" sz="2000" dirty="0" smtClean="0"/>
              <a:t>(</a:t>
            </a:r>
            <a:r>
              <a:rPr lang="en-US" sz="2000" dirty="0"/>
              <a:t>South </a:t>
            </a:r>
            <a:r>
              <a:rPr lang="en-US" sz="2000" dirty="0" err="1"/>
              <a:t>Kanchanaphisek</a:t>
            </a:r>
            <a:r>
              <a:rPr lang="en-US" sz="2000" dirty="0"/>
              <a:t> ring road)</a:t>
            </a:r>
            <a:endParaRPr lang="th-TH" sz="20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type="pic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1" r="470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5" b="681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5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EXAT &amp; BECL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7" y="2886075"/>
            <a:ext cx="7716838" cy="3388658"/>
          </a:xfrm>
        </p:spPr>
        <p:txBody>
          <a:bodyPr/>
          <a:lstStyle/>
          <a:p>
            <a:r>
              <a:rPr lang="en-US" dirty="0" smtClean="0"/>
              <a:t>EXAT or ETA</a:t>
            </a:r>
          </a:p>
          <a:p>
            <a:pPr lvl="2"/>
            <a:r>
              <a:rPr lang="en-US" dirty="0" smtClean="0"/>
              <a:t>Expressway Rapid and Transit Authority</a:t>
            </a:r>
          </a:p>
          <a:p>
            <a:pPr lvl="3"/>
            <a:r>
              <a:rPr lang="en-US" dirty="0" smtClean="0"/>
              <a:t>First-stage toll expressway</a:t>
            </a:r>
            <a:endParaRPr lang="en-US" dirty="0"/>
          </a:p>
          <a:p>
            <a:r>
              <a:rPr lang="en-US" dirty="0" smtClean="0"/>
              <a:t>BECL</a:t>
            </a:r>
          </a:p>
          <a:p>
            <a:pPr lvl="2"/>
            <a:r>
              <a:rPr lang="en-US" dirty="0" smtClean="0"/>
              <a:t>Bangkok Expressway Company Limited</a:t>
            </a:r>
          </a:p>
          <a:p>
            <a:pPr lvl="3"/>
            <a:r>
              <a:rPr lang="en-US" dirty="0" smtClean="0"/>
              <a:t>Second-stage expressway</a:t>
            </a:r>
          </a:p>
        </p:txBody>
      </p:sp>
    </p:spTree>
    <p:extLst>
      <p:ext uri="{BB962C8B-B14F-4D97-AF65-F5344CB8AC3E}">
        <p14:creationId xmlns:p14="http://schemas.microsoft.com/office/powerpoint/2010/main" val="271602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40759"/>
            <a:ext cx="7716837" cy="1447800"/>
          </a:xfrm>
        </p:spPr>
        <p:txBody>
          <a:bodyPr/>
          <a:lstStyle/>
          <a:p>
            <a:r>
              <a:rPr lang="en-US" dirty="0"/>
              <a:t>Revenue </a:t>
            </a:r>
            <a:r>
              <a:rPr lang="en-US" dirty="0" smtClean="0"/>
              <a:t>Sharing</a:t>
            </a:r>
            <a:endParaRPr lang="en-US" dirty="0"/>
          </a:p>
        </p:txBody>
      </p:sp>
      <p:pic>
        <p:nvPicPr>
          <p:cNvPr id="4" name="Picture 3" descr="Screen Shot 2556-10-16 at 10.36.4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64" y="3159125"/>
            <a:ext cx="7843472" cy="207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6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Easy Pass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Electronic Toll Collection </a:t>
            </a:r>
            <a:r>
              <a:rPr lang="en-US" dirty="0" smtClean="0"/>
              <a:t>System</a:t>
            </a:r>
          </a:p>
          <a:p>
            <a:r>
              <a:rPr lang="en-US" dirty="0" smtClean="0"/>
              <a:t>Capable of electronically charging a toll to registered car</a:t>
            </a:r>
          </a:p>
          <a:p>
            <a:r>
              <a:rPr lang="en-US" dirty="0" smtClean="0"/>
              <a:t>Improve traffic flow through toll collection areas</a:t>
            </a:r>
            <a:endParaRPr lang="th-TH" dirty="0"/>
          </a:p>
          <a:p>
            <a:pPr lvl="1"/>
            <a:r>
              <a:rPr lang="en-US" dirty="0" smtClean="0"/>
              <a:t>Reduce congestion at toll station</a:t>
            </a:r>
            <a:endParaRPr lang="th-TH" dirty="0" smtClean="0"/>
          </a:p>
          <a:p>
            <a:pPr lvl="1"/>
            <a:r>
              <a:rPr lang="en-US" dirty="0" smtClean="0"/>
              <a:t>Eliminate the delay on toll road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6072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Easy Pass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Manual toll collection lanes handle about 450 vehicles per hour</a:t>
            </a:r>
          </a:p>
          <a:p>
            <a:r>
              <a:rPr lang="en-US" dirty="0" smtClean="0"/>
              <a:t>With Easy pass system, it can process 1,200 vehicles per hour.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54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Increase in Toll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of 1</a:t>
            </a:r>
            <a:r>
              <a:rPr lang="en-US" baseline="30000" dirty="0" smtClean="0"/>
              <a:t>st</a:t>
            </a:r>
            <a:r>
              <a:rPr lang="en-US" dirty="0" smtClean="0"/>
              <a:t> September 2013</a:t>
            </a:r>
          </a:p>
          <a:p>
            <a:r>
              <a:rPr lang="en-US" dirty="0" smtClean="0"/>
              <a:t>Toll increase in three expressways 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Chalerm</a:t>
            </a:r>
            <a:r>
              <a:rPr lang="en-US" dirty="0" smtClean="0"/>
              <a:t> </a:t>
            </a:r>
            <a:r>
              <a:rPr lang="en-US" dirty="0" err="1" smtClean="0"/>
              <a:t>Mahanakorn</a:t>
            </a:r>
            <a:r>
              <a:rPr lang="en-US" dirty="0" smtClean="0"/>
              <a:t> Expressway</a:t>
            </a:r>
          </a:p>
          <a:p>
            <a:pPr lvl="1"/>
            <a:r>
              <a:rPr lang="en-US" dirty="0" smtClean="0"/>
              <a:t>The Si Rat Expressway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Burabhawithi</a:t>
            </a:r>
            <a:r>
              <a:rPr lang="en-US" dirty="0" smtClean="0"/>
              <a:t> Expressway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3281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Increase in Toll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Raised by 5-10 baht</a:t>
            </a:r>
          </a:p>
          <a:p>
            <a:r>
              <a:rPr lang="en-US" dirty="0" smtClean="0"/>
              <a:t>Additional amount of 10-30 satang per kilometer for the section beyond the first 20 kilometers on the </a:t>
            </a:r>
            <a:r>
              <a:rPr lang="en-US" dirty="0" err="1" smtClean="0"/>
              <a:t>Burabhawithi</a:t>
            </a:r>
            <a:r>
              <a:rPr lang="en-US" dirty="0" smtClean="0"/>
              <a:t> expressway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93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Decline in traffic volume</a:t>
            </a:r>
          </a:p>
          <a:p>
            <a:r>
              <a:rPr lang="en-US" dirty="0" smtClean="0"/>
              <a:t>Increase in revenue</a:t>
            </a:r>
          </a:p>
          <a:p>
            <a:endParaRPr lang="th-TH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35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859366"/>
              </p:ext>
            </p:extLst>
          </p:nvPr>
        </p:nvGraphicFramePr>
        <p:xfrm>
          <a:off x="0" y="1628800"/>
          <a:ext cx="9118600" cy="397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Worksheet" r:id="rId4" imgW="9118600" imgH="3975100" progId="Excel.Sheet.12">
                  <p:embed/>
                </p:oleObj>
              </mc:Choice>
              <mc:Fallback>
                <p:oleObj name="Worksheet" r:id="rId4" imgW="9118600" imgH="39751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1628800"/>
                        <a:ext cx="9118600" cy="397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40152" y="5715000"/>
            <a:ext cx="2830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Source: </a:t>
            </a:r>
            <a:r>
              <a:rPr lang="en-US" dirty="0" err="1" smtClean="0">
                <a:solidFill>
                  <a:schemeClr val="bg1"/>
                </a:solidFill>
              </a:rPr>
              <a:t>www.exat.co.th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02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7023655"/>
              </p:ext>
            </p:extLst>
          </p:nvPr>
        </p:nvGraphicFramePr>
        <p:xfrm>
          <a:off x="0" y="1637829"/>
          <a:ext cx="9093200" cy="397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Worksheet" r:id="rId4" imgW="9093200" imgH="3975100" progId="Excel.Sheet.12">
                  <p:embed/>
                </p:oleObj>
              </mc:Choice>
              <mc:Fallback>
                <p:oleObj name="Worksheet" r:id="rId4" imgW="9093200" imgH="39751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1637829"/>
                        <a:ext cx="9093200" cy="397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940152" y="5715000"/>
            <a:ext cx="2830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Source: </a:t>
            </a:r>
            <a:r>
              <a:rPr lang="en-US" dirty="0" err="1" smtClean="0">
                <a:solidFill>
                  <a:schemeClr val="bg1"/>
                </a:solidFill>
              </a:rPr>
              <a:t>www.exat.co.th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33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Change in traffic volume </a:t>
            </a:r>
            <a:br>
              <a:rPr lang="en-US" sz="3600" dirty="0" smtClean="0"/>
            </a:br>
            <a:r>
              <a:rPr lang="en-US" sz="3600" dirty="0" smtClean="0"/>
              <a:t>between August and September</a:t>
            </a:r>
            <a:endParaRPr lang="en-US" sz="36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530590"/>
              </p:ext>
            </p:extLst>
          </p:nvPr>
        </p:nvGraphicFramePr>
        <p:xfrm>
          <a:off x="712788" y="3068960"/>
          <a:ext cx="7716837" cy="2225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72279"/>
                <a:gridCol w="2572279"/>
                <a:gridCol w="257227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Change</a:t>
                      </a:r>
                      <a:r>
                        <a:rPr lang="en-US" b="1" baseline="0" dirty="0" smtClean="0"/>
                        <a:t> in volume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Elasticity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4 wheels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-5.18%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-0.47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6-10 wheels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4.90%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0000"/>
                          </a:solidFill>
                        </a:rPr>
                        <a:t>-0.69</a:t>
                      </a:r>
                      <a:endParaRPr lang="en-US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More than 10 wheels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-4.09%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-0.52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Net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-5.16%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-0.55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Average per day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2%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-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058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Change in income</a:t>
            </a:r>
            <a:br>
              <a:rPr lang="en-US" sz="3600" dirty="0" smtClean="0"/>
            </a:br>
            <a:r>
              <a:rPr lang="en-US" sz="3600" dirty="0" smtClean="0"/>
              <a:t>between August and September</a:t>
            </a:r>
            <a:endParaRPr lang="en-US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6628670"/>
              </p:ext>
            </p:extLst>
          </p:nvPr>
        </p:nvGraphicFramePr>
        <p:xfrm>
          <a:off x="712788" y="3913911"/>
          <a:ext cx="7716838" cy="7416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858419"/>
                <a:gridCol w="385841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month-on-month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8000"/>
                          </a:solidFill>
                        </a:rPr>
                        <a:t>0.98%</a:t>
                      </a:r>
                      <a:endParaRPr lang="en-US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Average per</a:t>
                      </a:r>
                      <a:r>
                        <a:rPr lang="en-US" b="1" baseline="0" dirty="0" smtClean="0"/>
                        <a:t> day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baseline="0" dirty="0" smtClean="0">
                          <a:solidFill>
                            <a:srgbClr val="008000"/>
                          </a:solidFill>
                        </a:rPr>
                        <a:t>4.35%</a:t>
                      </a:r>
                      <a:endParaRPr lang="en-US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712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888117" y="1788135"/>
            <a:ext cx="5564097" cy="4177886"/>
            <a:chOff x="1888117" y="1788135"/>
            <a:chExt cx="5564097" cy="4177886"/>
          </a:xfrm>
        </p:grpSpPr>
        <p:cxnSp>
          <p:nvCxnSpPr>
            <p:cNvPr id="7" name="Straight Arrow Connector 6"/>
            <p:cNvCxnSpPr/>
            <p:nvPr/>
          </p:nvCxnSpPr>
          <p:spPr>
            <a:xfrm flipV="1">
              <a:off x="1888117" y="1788135"/>
              <a:ext cx="0" cy="417788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1888117" y="5966021"/>
              <a:ext cx="556409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Straight Connector 16"/>
          <p:cNvCxnSpPr/>
          <p:nvPr/>
        </p:nvCxnSpPr>
        <p:spPr>
          <a:xfrm>
            <a:off x="2773694" y="1788135"/>
            <a:ext cx="2071916" cy="38436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244086" y="4528829"/>
            <a:ext cx="0" cy="1437192"/>
          </a:xfrm>
          <a:prstGeom prst="line">
            <a:avLst/>
          </a:prstGeom>
          <a:ln w="3175" cmpd="sng">
            <a:solidFill>
              <a:srgbClr val="073779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707904" y="3573016"/>
            <a:ext cx="0" cy="2393005"/>
          </a:xfrm>
          <a:prstGeom prst="line">
            <a:avLst/>
          </a:prstGeom>
          <a:ln w="3175" cmpd="sng">
            <a:solidFill>
              <a:srgbClr val="073779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888117" y="3573016"/>
            <a:ext cx="1819787" cy="0"/>
          </a:xfrm>
          <a:prstGeom prst="line">
            <a:avLst/>
          </a:prstGeom>
          <a:ln w="3175" cmpd="sng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1888117" y="4528829"/>
            <a:ext cx="2355970" cy="0"/>
          </a:xfrm>
          <a:prstGeom prst="line">
            <a:avLst/>
          </a:prstGeom>
          <a:ln w="3175" cmpd="sng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888117" y="3586089"/>
            <a:ext cx="1819787" cy="942740"/>
          </a:xfrm>
          <a:prstGeom prst="rect">
            <a:avLst/>
          </a:prstGeom>
          <a:solidFill>
            <a:srgbClr val="CCFFCC">
              <a:alpha val="3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3707904" y="4528829"/>
            <a:ext cx="536182" cy="1437192"/>
          </a:xfrm>
          <a:prstGeom prst="rect">
            <a:avLst/>
          </a:prstGeom>
          <a:solidFill>
            <a:schemeClr val="accent4">
              <a:lumMod val="60000"/>
              <a:lumOff val="40000"/>
              <a:alpha val="3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2" name="Group 31"/>
          <p:cNvGrpSpPr/>
          <p:nvPr/>
        </p:nvGrpSpPr>
        <p:grpSpPr>
          <a:xfrm>
            <a:off x="5032841" y="1907928"/>
            <a:ext cx="1947267" cy="369332"/>
            <a:chOff x="5032841" y="1907928"/>
            <a:chExt cx="1947267" cy="369332"/>
          </a:xfrm>
        </p:grpSpPr>
        <p:sp>
          <p:nvSpPr>
            <p:cNvPr id="30" name="Rectangle 29"/>
            <p:cNvSpPr/>
            <p:nvPr/>
          </p:nvSpPr>
          <p:spPr>
            <a:xfrm>
              <a:off x="5032841" y="1917220"/>
              <a:ext cx="374462" cy="360040"/>
            </a:xfrm>
            <a:prstGeom prst="rect">
              <a:avLst/>
            </a:prstGeom>
            <a:solidFill>
              <a:srgbClr val="CCFFCC">
                <a:alpha val="39000"/>
              </a:srgbClr>
            </a:solidFill>
            <a:ln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36096" y="1907928"/>
              <a:ext cx="15440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Gain in revenue</a:t>
              </a:r>
              <a:endParaRPr lang="en-US" sz="1400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032841" y="2418251"/>
            <a:ext cx="1960091" cy="369332"/>
            <a:chOff x="5032841" y="1907928"/>
            <a:chExt cx="1960091" cy="369332"/>
          </a:xfrm>
        </p:grpSpPr>
        <p:sp>
          <p:nvSpPr>
            <p:cNvPr id="35" name="Rectangle 34"/>
            <p:cNvSpPr/>
            <p:nvPr/>
          </p:nvSpPr>
          <p:spPr>
            <a:xfrm>
              <a:off x="5032841" y="1917220"/>
              <a:ext cx="374462" cy="360040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39000"/>
              </a:schemeClr>
            </a:solidFill>
            <a:ln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36096" y="1907928"/>
              <a:ext cx="155683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Loss in revenue</a:t>
              </a:r>
              <a:endParaRPr lang="en-US" sz="1400" dirty="0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4845610" y="5447124"/>
            <a:ext cx="22709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Demand for expressway</a:t>
            </a:r>
            <a:endParaRPr lang="en-US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7452214" y="5966021"/>
            <a:ext cx="1364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Quantity/time</a:t>
            </a:r>
            <a:endParaRPr lang="en-US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998530" y="1788135"/>
            <a:ext cx="6591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Price</a:t>
            </a:r>
            <a:endParaRPr lang="en-US" sz="1400" dirty="0"/>
          </a:p>
        </p:txBody>
      </p:sp>
      <p:sp>
        <p:nvSpPr>
          <p:cNvPr id="40" name="TextBox 39"/>
          <p:cNvSpPr txBox="1"/>
          <p:nvPr/>
        </p:nvSpPr>
        <p:spPr>
          <a:xfrm>
            <a:off x="1458041" y="3401423"/>
            <a:ext cx="375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</a:t>
            </a:r>
            <a:r>
              <a:rPr lang="en-US" sz="1400" baseline="-25000" dirty="0" smtClean="0"/>
              <a:t>2</a:t>
            </a:r>
            <a:endParaRPr 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1458041" y="4300992"/>
            <a:ext cx="3755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</a:t>
            </a:r>
            <a:r>
              <a:rPr lang="en-US" sz="1400" baseline="-25000" dirty="0" smtClean="0"/>
              <a:t>1</a:t>
            </a:r>
            <a:endParaRPr lang="en-US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4029048" y="5966021"/>
            <a:ext cx="3979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Q</a:t>
            </a:r>
            <a:r>
              <a:rPr lang="en-US" sz="1400" baseline="-25000" dirty="0" smtClean="0"/>
              <a:t>1</a:t>
            </a:r>
            <a:endParaRPr lang="en-US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3508913" y="5966021"/>
            <a:ext cx="3979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Q</a:t>
            </a:r>
            <a:r>
              <a:rPr lang="en-US" sz="1400" baseline="-25000" dirty="0"/>
              <a:t>2</a:t>
            </a:r>
            <a:endParaRPr lang="en-US" sz="1400" dirty="0"/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713581" y="692696"/>
            <a:ext cx="7716837" cy="9056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 smtClean="0"/>
              <a:t>Simple Economic reasoning</a:t>
            </a:r>
            <a:endParaRPr lang="en-US" sz="3600" dirty="0"/>
          </a:p>
        </p:txBody>
      </p:sp>
      <p:sp>
        <p:nvSpPr>
          <p:cNvPr id="47" name="TextBox 46"/>
          <p:cNvSpPr txBox="1"/>
          <p:nvPr/>
        </p:nvSpPr>
        <p:spPr>
          <a:xfrm>
            <a:off x="5032841" y="3140968"/>
            <a:ext cx="3108543" cy="1284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1400" dirty="0" smtClean="0"/>
              <a:t>P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 = initial toll fee</a:t>
            </a:r>
          </a:p>
          <a:p>
            <a:pPr>
              <a:lnSpc>
                <a:spcPct val="140000"/>
              </a:lnSpc>
            </a:pPr>
            <a:r>
              <a:rPr lang="en-US" sz="1400" dirty="0" smtClean="0"/>
              <a:t>P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 = new toll fee</a:t>
            </a:r>
          </a:p>
          <a:p>
            <a:pPr>
              <a:lnSpc>
                <a:spcPct val="140000"/>
              </a:lnSpc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 = traffic volume before fee rise</a:t>
            </a:r>
          </a:p>
          <a:p>
            <a:pPr>
              <a:lnSpc>
                <a:spcPct val="140000"/>
              </a:lnSpc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 = traffic volume after fee rise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8567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Simple Economic reasoning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Revenue increase more than offset effect of traffic decline</a:t>
            </a:r>
          </a:p>
          <a:p>
            <a:r>
              <a:rPr lang="en-US" dirty="0" smtClean="0"/>
              <a:t>Demand for expressway in Bangkok is price inelastic</a:t>
            </a:r>
          </a:p>
        </p:txBody>
      </p:sp>
    </p:spTree>
    <p:extLst>
      <p:ext uri="{BB962C8B-B14F-4D97-AF65-F5344CB8AC3E}">
        <p14:creationId xmlns:p14="http://schemas.microsoft.com/office/powerpoint/2010/main" val="407622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Psychological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Drivers mostly resent toll fee increases</a:t>
            </a:r>
          </a:p>
          <a:p>
            <a:r>
              <a:rPr lang="en-US" dirty="0" smtClean="0"/>
              <a:t>Cut back usage</a:t>
            </a:r>
          </a:p>
          <a:p>
            <a:r>
              <a:rPr lang="en-US" dirty="0" smtClean="0"/>
              <a:t>Convenience of reduced transport time has overwhelmed the effect of higher toll fee</a:t>
            </a:r>
          </a:p>
        </p:txBody>
      </p:sp>
    </p:spTree>
    <p:extLst>
      <p:ext uri="{BB962C8B-B14F-4D97-AF65-F5344CB8AC3E}">
        <p14:creationId xmlns:p14="http://schemas.microsoft.com/office/powerpoint/2010/main" val="17584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Technical problems with the easy pass</a:t>
            </a:r>
          </a:p>
          <a:p>
            <a:r>
              <a:rPr lang="en-US" dirty="0" smtClean="0"/>
              <a:t>Some driver cannot use easy pass because of server problems that miscalculate the remaining balance on some easy pass accounts</a:t>
            </a:r>
          </a:p>
          <a:p>
            <a:r>
              <a:rPr lang="en-US" dirty="0" smtClean="0"/>
              <a:t>Heavy congestion during the first couples of days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06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Side </a:t>
            </a:r>
            <a:r>
              <a:rPr lang="en-US" dirty="0" smtClean="0"/>
              <a:t>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are confused and refrain from using easy pass altogether</a:t>
            </a:r>
          </a:p>
          <a:p>
            <a:r>
              <a:rPr lang="en-US" dirty="0" smtClean="0"/>
              <a:t>Causing further congestion on the expressway</a:t>
            </a:r>
          </a:p>
          <a:p>
            <a:r>
              <a:rPr lang="en-US" dirty="0" smtClean="0"/>
              <a:t>Should improve the server capability of handling information to improve customers’ confidence and thus making easy pass an effective way of reducing traffic on the expressway</a:t>
            </a:r>
          </a:p>
        </p:txBody>
      </p:sp>
    </p:spTree>
    <p:extLst>
      <p:ext uri="{BB962C8B-B14F-4D97-AF65-F5344CB8AC3E}">
        <p14:creationId xmlns:p14="http://schemas.microsoft.com/office/powerpoint/2010/main" val="307428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Members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5504640151</a:t>
            </a:r>
          </a:p>
          <a:p>
            <a:r>
              <a:rPr lang="en-US" smtClean="0"/>
              <a:t>5504640821</a:t>
            </a:r>
            <a:endParaRPr lang="en-US" dirty="0" smtClean="0"/>
          </a:p>
          <a:p>
            <a:r>
              <a:rPr lang="en-US" dirty="0" smtClean="0"/>
              <a:t>5504640938</a:t>
            </a:r>
          </a:p>
          <a:p>
            <a:r>
              <a:rPr lang="en-US" dirty="0" smtClean="0"/>
              <a:t>5504641605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41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Sky.thmx</Template>
  <TotalTime>237</TotalTime>
  <Words>435</Words>
  <Application>Microsoft Office PowerPoint</Application>
  <PresentationFormat>On-screen Show (4:3)</PresentationFormat>
  <Paragraphs>101</Paragraphs>
  <Slides>24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Sky</vt:lpstr>
      <vt:lpstr>Worksheet</vt:lpstr>
      <vt:lpstr>Bangkok Expressway</vt:lpstr>
      <vt:lpstr>PowerPoint Presentation</vt:lpstr>
      <vt:lpstr>1.Chaloem Maha Nakhon Expressway (First Stage Expressway System)</vt:lpstr>
      <vt:lpstr>3.Chalong Rat Expressway (Ramindra – At Narong Expressway)</vt:lpstr>
      <vt:lpstr>4.Burapha Withi Expressway (Bang Na Expressway)</vt:lpstr>
      <vt:lpstr>5.Udon Ratthaya Expressway (Bang Pa-in – Pak Kret Expressway)</vt:lpstr>
      <vt:lpstr>7.Bang Phli – Suk Sawat Expressway (South Kanchanaphisek ring road)</vt:lpstr>
      <vt:lpstr>EXAT &amp; BECL</vt:lpstr>
      <vt:lpstr>Revenue Sharing</vt:lpstr>
      <vt:lpstr>Easy Pass</vt:lpstr>
      <vt:lpstr>Easy Pass</vt:lpstr>
      <vt:lpstr>Increase in Toll</vt:lpstr>
      <vt:lpstr>Increase in Toll</vt:lpstr>
      <vt:lpstr>Economic Effects</vt:lpstr>
      <vt:lpstr>PowerPoint Presentation</vt:lpstr>
      <vt:lpstr>PowerPoint Presentation</vt:lpstr>
      <vt:lpstr>Change in traffic volume  between August and September</vt:lpstr>
      <vt:lpstr>Change in income between August and September</vt:lpstr>
      <vt:lpstr>PowerPoint Presentation</vt:lpstr>
      <vt:lpstr>Simple Economic reasoning</vt:lpstr>
      <vt:lpstr>Psychological Effects</vt:lpstr>
      <vt:lpstr>Side effects</vt:lpstr>
      <vt:lpstr>Side effects</vt:lpstr>
      <vt:lpstr>Members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Bangkok Expressway</dc:title>
  <dc:creator>Micky v</dc:creator>
  <cp:lastModifiedBy>Sony</cp:lastModifiedBy>
  <cp:revision>24</cp:revision>
  <dcterms:created xsi:type="dcterms:W3CDTF">2013-10-15T05:02:20Z</dcterms:created>
  <dcterms:modified xsi:type="dcterms:W3CDTF">2013-10-23T12:42:59Z</dcterms:modified>
</cp:coreProperties>
</file>