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6"/>
  </p:notesMasterIdLst>
  <p:sldIdLst>
    <p:sldId id="278" r:id="rId2"/>
    <p:sldId id="276" r:id="rId3"/>
    <p:sldId id="279" r:id="rId4"/>
    <p:sldId id="286" r:id="rId5"/>
    <p:sldId id="284" r:id="rId6"/>
    <p:sldId id="256" r:id="rId7"/>
    <p:sldId id="257" r:id="rId8"/>
    <p:sldId id="266" r:id="rId9"/>
    <p:sldId id="267" r:id="rId10"/>
    <p:sldId id="258" r:id="rId11"/>
    <p:sldId id="268" r:id="rId12"/>
    <p:sldId id="269" r:id="rId13"/>
    <p:sldId id="282" r:id="rId14"/>
    <p:sldId id="283" r:id="rId15"/>
    <p:sldId id="259" r:id="rId16"/>
    <p:sldId id="285" r:id="rId17"/>
    <p:sldId id="289" r:id="rId18"/>
    <p:sldId id="290" r:id="rId19"/>
    <p:sldId id="291" r:id="rId20"/>
    <p:sldId id="287" r:id="rId21"/>
    <p:sldId id="275" r:id="rId22"/>
    <p:sldId id="262" r:id="rId23"/>
    <p:sldId id="263" r:id="rId24"/>
    <p:sldId id="264" r:id="rId25"/>
    <p:sldId id="265" r:id="rId26"/>
    <p:sldId id="270" r:id="rId27"/>
    <p:sldId id="294" r:id="rId28"/>
    <p:sldId id="272" r:id="rId29"/>
    <p:sldId id="295" r:id="rId30"/>
    <p:sldId id="296" r:id="rId31"/>
    <p:sldId id="273" r:id="rId32"/>
    <p:sldId id="274" r:id="rId33"/>
    <p:sldId id="288" r:id="rId34"/>
    <p:sldId id="281" r:id="rId3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821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6912" autoAdjust="0"/>
    <p:restoredTop sz="94624" autoAdjust="0"/>
  </p:normalViewPr>
  <p:slideViewPr>
    <p:cSldViewPr>
      <p:cViewPr>
        <p:scale>
          <a:sx n="66" d="100"/>
          <a:sy n="66" d="100"/>
        </p:scale>
        <p:origin x="-1260" y="-168"/>
      </p:cViewPr>
      <p:guideLst>
        <p:guide orient="horz" pos="2160"/>
        <p:guide pos="2880"/>
      </p:guideLst>
    </p:cSldViewPr>
  </p:slideViewPr>
  <p:outlineViewPr>
    <p:cViewPr>
      <p:scale>
        <a:sx n="33" d="100"/>
        <a:sy n="33" d="100"/>
      </p:scale>
      <p:origin x="48" y="10776"/>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4C81CF-CF93-41FD-816F-E9AAA66D655C}" type="datetimeFigureOut">
              <a:rPr lang="th-TH" smtClean="0"/>
              <a:pPr/>
              <a:t>30/11/56</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A004-EF65-4222-8584-F034B8EF2347}" type="slidenum">
              <a:rPr lang="th-TH" smtClean="0"/>
              <a:pPr/>
              <a:t>‹#›</a:t>
            </a:fld>
            <a:endParaRPr lang="th-TH"/>
          </a:p>
        </p:txBody>
      </p:sp>
    </p:spTree>
    <p:extLst>
      <p:ext uri="{BB962C8B-B14F-4D97-AF65-F5344CB8AC3E}">
        <p14:creationId xmlns="" xmlns:p14="http://schemas.microsoft.com/office/powerpoint/2010/main" val="196775424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smtClean="0"/>
              <a:t>You would want to invest in an inverse floater if the benchmark rate is high and you think the rate will decrease in the future at a faster rate than the forwards show. </a:t>
            </a:r>
          </a:p>
          <a:p>
            <a:r>
              <a:rPr lang="en-US" sz="1800" dirty="0" smtClean="0"/>
              <a:t>With an inverse floater, as interest rates fall, the coupon rate rises because less is taken off. </a:t>
            </a:r>
            <a:endParaRPr lang="th-TH" dirty="0"/>
          </a:p>
        </p:txBody>
      </p:sp>
      <p:sp>
        <p:nvSpPr>
          <p:cNvPr id="4" name="Slide Number Placeholder 3"/>
          <p:cNvSpPr>
            <a:spLocks noGrp="1"/>
          </p:cNvSpPr>
          <p:nvPr>
            <p:ph type="sldNum" sz="quarter" idx="10"/>
          </p:nvPr>
        </p:nvSpPr>
        <p:spPr/>
        <p:txBody>
          <a:bodyPr/>
          <a:lstStyle/>
          <a:p>
            <a:fld id="{F650A004-EF65-4222-8584-F034B8EF2347}" type="slidenum">
              <a:rPr lang="th-TH" smtClean="0"/>
              <a:pPr/>
              <a:t>12</a:t>
            </a:fld>
            <a:endParaRPr lang="th-TH"/>
          </a:p>
        </p:txBody>
      </p:sp>
    </p:spTree>
    <p:extLst>
      <p:ext uri="{BB962C8B-B14F-4D97-AF65-F5344CB8AC3E}">
        <p14:creationId xmlns="" xmlns:p14="http://schemas.microsoft.com/office/powerpoint/2010/main" val="2471228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650A004-EF65-4222-8584-F034B8EF2347}" type="slidenum">
              <a:rPr lang="th-TH" smtClean="0"/>
              <a:pPr/>
              <a:t>23</a:t>
            </a:fld>
            <a:endParaRPr lang="th-TH"/>
          </a:p>
        </p:txBody>
      </p:sp>
    </p:spTree>
    <p:extLst>
      <p:ext uri="{BB962C8B-B14F-4D97-AF65-F5344CB8AC3E}">
        <p14:creationId xmlns="" xmlns:p14="http://schemas.microsoft.com/office/powerpoint/2010/main" val="2016325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1E8D8A9-2B3E-4B0E-9548-363C99851630}"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E8D8A9-2B3E-4B0E-9548-363C99851630}"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E8D8A9-2B3E-4B0E-9548-363C99851630}"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1E8D8A9-2B3E-4B0E-9548-363C99851630}"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1E8D8A9-2B3E-4B0E-9548-363C99851630}" type="datetimeFigureOut">
              <a:rPr lang="th-TH" smtClean="0"/>
              <a:pPr/>
              <a:t>30/11/56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E8D8A9-2B3E-4B0E-9548-363C99851630}" type="datetimeFigureOut">
              <a:rPr lang="th-TH" smtClean="0"/>
              <a:pPr/>
              <a:t>30/11/56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E8D8A9-2B3E-4B0E-9548-363C99851630}" type="datetimeFigureOut">
              <a:rPr lang="th-TH" smtClean="0"/>
              <a:pPr/>
              <a:t>30/11/56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E8D8A9-2B3E-4B0E-9548-363C99851630}"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E8D8A9-2B3E-4B0E-9548-363C99851630}"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E8D8A9-2B3E-4B0E-9548-363C99851630}"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E8D8A9-2B3E-4B0E-9548-363C99851630}"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881BB05-3D48-4D17-9D50-301502539C8D}"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1000" r="-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E8D8A9-2B3E-4B0E-9548-363C99851630}" type="datetimeFigureOut">
              <a:rPr lang="th-TH" smtClean="0"/>
              <a:pPr/>
              <a:t>30/11/56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81BB05-3D48-4D17-9D50-301502539C8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phil.frb.org/research-and-data/publications/business-review/1997/january-february/brjf97ks.pdf" TargetMode="External"/><Relationship Id="rId2" Type="http://schemas.openxmlformats.org/officeDocument/2006/relationships/hyperlink" Target="http://merage.uci.edu/~jorion/oc/case.html" TargetMode="External"/><Relationship Id="rId1" Type="http://schemas.openxmlformats.org/officeDocument/2006/relationships/slideLayout" Target="../slideLayouts/slideLayout2.xml"/><Relationship Id="rId5" Type="http://schemas.openxmlformats.org/officeDocument/2006/relationships/hyperlink" Target="http://www.investopedia.com/terms/r/reverserepurchaseagreement.asp" TargetMode="External"/><Relationship Id="rId4" Type="http://schemas.openxmlformats.org/officeDocument/2006/relationships/hyperlink" Target="http://www.businessweek.com/stories/1994-12-18/today-orange-county-dot-dot-dot"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www.newyorkfed.org/research/current_issues/ci10-5/ci10-5.html" TargetMode="External"/><Relationship Id="rId2" Type="http://schemas.openxmlformats.org/officeDocument/2006/relationships/hyperlink" Target="http://mamtanarula.weebly.com/1/category/repo%20rate%20and%20reverse%20repo%20rate/1.html" TargetMode="External"/><Relationship Id="rId1" Type="http://schemas.openxmlformats.org/officeDocument/2006/relationships/slideLayout" Target="../slideLayouts/slideLayout2.xml"/><Relationship Id="rId6" Type="http://schemas.openxmlformats.org/officeDocument/2006/relationships/hyperlink" Target="http://www.investopedia.com/ask/answers/08/orange-county-bankruptcy.asp" TargetMode="External"/><Relationship Id="rId5" Type="http://schemas.openxmlformats.org/officeDocument/2006/relationships/hyperlink" Target="http://en.wikipedia.org/wiki/Early_1990s_recession" TargetMode="External"/><Relationship Id="rId4" Type="http://schemas.openxmlformats.org/officeDocument/2006/relationships/hyperlink" Target="http://www.ocregister.com/articles/citron-383795-county-money.html"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3" name="Rectangle 2"/>
          <p:cNvSpPr/>
          <p:nvPr/>
        </p:nvSpPr>
        <p:spPr>
          <a:xfrm>
            <a:off x="0" y="4005064"/>
            <a:ext cx="9144000" cy="1584176"/>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spcAft>
                <a:spcPts val="1200"/>
              </a:spcAft>
            </a:pPr>
            <a:r>
              <a:rPr lang="en-US" sz="3600" b="1" dirty="0" smtClean="0">
                <a:solidFill>
                  <a:schemeClr val="tx1"/>
                </a:solidFill>
                <a:latin typeface="Tahoma" pitchFamily="34" charset="0"/>
                <a:ea typeface="Tahoma" pitchFamily="34" charset="0"/>
                <a:cs typeface="Tahoma" pitchFamily="34" charset="0"/>
              </a:rPr>
              <a:t>Orange County Bankruptcy</a:t>
            </a:r>
          </a:p>
          <a:p>
            <a:pPr algn="r">
              <a:spcAft>
                <a:spcPts val="1200"/>
              </a:spcAft>
            </a:pPr>
            <a:r>
              <a:rPr lang="en-US" sz="3600" b="1" dirty="0" smtClean="0">
                <a:solidFill>
                  <a:schemeClr val="tx1"/>
                </a:solidFill>
                <a:latin typeface="Tahoma" pitchFamily="34" charset="0"/>
                <a:ea typeface="Tahoma" pitchFamily="34" charset="0"/>
                <a:cs typeface="Tahoma" pitchFamily="34" charset="0"/>
              </a:rPr>
              <a:t>FN323 Credit </a:t>
            </a:r>
            <a:r>
              <a:rPr lang="en-US" sz="3600" b="1" dirty="0" smtClean="0">
                <a:solidFill>
                  <a:schemeClr val="tx1"/>
                </a:solidFill>
                <a:latin typeface="Tahoma" pitchFamily="34" charset="0"/>
                <a:ea typeface="Tahoma" pitchFamily="34" charset="0"/>
                <a:cs typeface="Tahoma" pitchFamily="34" charset="0"/>
              </a:rPr>
              <a:t>Analysis, Group 2</a:t>
            </a:r>
            <a:endParaRPr lang="en-US" sz="3600" b="1" dirty="0">
              <a:solidFill>
                <a:schemeClr val="tx1"/>
              </a:solidFill>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678927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09120"/>
          </a:xfrm>
          <a:solidFill>
            <a:schemeClr val="bg1">
              <a:alpha val="43000"/>
            </a:schemeClr>
          </a:solidFill>
          <a:effectLst>
            <a:outerShdw sx="1000" sy="1000" algn="ctr" rotWithShape="0">
              <a:prstClr val="black"/>
            </a:outerShdw>
          </a:effectLst>
        </p:spPr>
        <p:txBody>
          <a:bodyPr>
            <a:normAutofit fontScale="92500" lnSpcReduction="10000"/>
          </a:bodyPr>
          <a:lstStyle/>
          <a:p>
            <a:pPr>
              <a:lnSpc>
                <a:spcPct val="150000"/>
              </a:lnSpc>
            </a:pPr>
            <a:r>
              <a:rPr lang="en-US" sz="2500" dirty="0" smtClean="0">
                <a:latin typeface="Tahoma" pitchFamily="34" charset="0"/>
                <a:ea typeface="Tahoma" pitchFamily="34" charset="0"/>
                <a:cs typeface="Tahoma" pitchFamily="34" charset="0"/>
              </a:rPr>
              <a:t>Background</a:t>
            </a:r>
          </a:p>
          <a:p>
            <a:pPr>
              <a:lnSpc>
                <a:spcPct val="150000"/>
              </a:lnSpc>
            </a:pPr>
            <a:r>
              <a:rPr lang="en-US" sz="2500" dirty="0" smtClean="0">
                <a:latin typeface="Tahoma" pitchFamily="34" charset="0"/>
                <a:ea typeface="Tahoma" pitchFamily="34" charset="0"/>
                <a:cs typeface="Tahoma" pitchFamily="34" charset="0"/>
              </a:rPr>
              <a:t>Investment Strategies</a:t>
            </a:r>
          </a:p>
          <a:p>
            <a:pPr marL="457200" lvl="1" indent="0">
              <a:lnSpc>
                <a:spcPct val="150000"/>
              </a:lnSpc>
              <a:buNone/>
            </a:pPr>
            <a:r>
              <a:rPr lang="en-US" sz="2500" dirty="0" smtClean="0">
                <a:latin typeface="Tahoma" pitchFamily="34" charset="0"/>
                <a:ea typeface="Tahoma" pitchFamily="34" charset="0"/>
                <a:cs typeface="Tahoma" pitchFamily="34" charset="0"/>
              </a:rPr>
              <a:t>-Introduction</a:t>
            </a:r>
          </a:p>
          <a:p>
            <a:pPr marL="457200" lvl="1" indent="0">
              <a:lnSpc>
                <a:spcPct val="150000"/>
              </a:lnSpc>
              <a:buNone/>
            </a:pPr>
            <a:r>
              <a:rPr lang="en-US" sz="2500" dirty="0" smtClean="0">
                <a:latin typeface="Tahoma" pitchFamily="34" charset="0"/>
                <a:ea typeface="Tahoma" pitchFamily="34" charset="0"/>
                <a:cs typeface="Tahoma" pitchFamily="34" charset="0"/>
              </a:rPr>
              <a:t>-Instruments </a:t>
            </a:r>
          </a:p>
          <a:p>
            <a:pPr marL="457200" lvl="1" indent="0">
              <a:lnSpc>
                <a:spcPct val="150000"/>
              </a:lnSpc>
              <a:buNone/>
            </a:pPr>
            <a:r>
              <a:rPr lang="en-US" sz="2500" dirty="0" smtClean="0">
                <a:latin typeface="Tahoma" pitchFamily="34" charset="0"/>
                <a:ea typeface="Tahoma" pitchFamily="34" charset="0"/>
                <a:cs typeface="Tahoma" pitchFamily="34" charset="0"/>
              </a:rPr>
              <a:t>-Risks and Losses</a:t>
            </a:r>
          </a:p>
          <a:p>
            <a:pPr>
              <a:lnSpc>
                <a:spcPct val="150000"/>
              </a:lnSpc>
            </a:pPr>
            <a:r>
              <a:rPr lang="en-US" sz="2500" dirty="0" smtClean="0">
                <a:latin typeface="Tahoma" pitchFamily="34" charset="0"/>
                <a:ea typeface="Tahoma" pitchFamily="34" charset="0"/>
                <a:cs typeface="Tahoma" pitchFamily="34" charset="0"/>
              </a:rPr>
              <a:t>Result</a:t>
            </a:r>
          </a:p>
          <a:p>
            <a:pPr>
              <a:lnSpc>
                <a:spcPct val="150000"/>
              </a:lnSpc>
            </a:pPr>
            <a:r>
              <a:rPr lang="en-US" sz="2500" dirty="0" smtClean="0">
                <a:latin typeface="Tahoma" pitchFamily="34" charset="0"/>
                <a:ea typeface="Tahoma" pitchFamily="34" charset="0"/>
                <a:cs typeface="Tahoma" pitchFamily="34" charset="0"/>
              </a:rPr>
              <a:t>Remedies </a:t>
            </a:r>
          </a:p>
          <a:p>
            <a:pPr>
              <a:lnSpc>
                <a:spcPct val="150000"/>
              </a:lnSpc>
            </a:pPr>
            <a:r>
              <a:rPr lang="en-US" sz="2500" dirty="0" smtClean="0">
                <a:latin typeface="Tahoma" pitchFamily="34" charset="0"/>
                <a:ea typeface="Tahoma" pitchFamily="34" charset="0"/>
                <a:cs typeface="Tahoma" pitchFamily="34" charset="0"/>
              </a:rPr>
              <a:t>Suggestions</a:t>
            </a:r>
          </a:p>
          <a:p>
            <a:pPr marL="457200" lvl="1" indent="0">
              <a:buNone/>
            </a:pPr>
            <a:endParaRPr lang="en-US" dirty="0"/>
          </a:p>
          <a:p>
            <a:pPr marL="457200" lvl="1" indent="0">
              <a:buNone/>
            </a:pPr>
            <a:endParaRPr lang="en-US" dirty="0" smtClean="0"/>
          </a:p>
          <a:p>
            <a:pPr marL="457200" lvl="1" indent="0">
              <a:buNone/>
            </a:pPr>
            <a:endParaRPr lang="en-US" dirty="0" smtClean="0"/>
          </a:p>
        </p:txBody>
      </p:sp>
      <p:sp>
        <p:nvSpPr>
          <p:cNvPr id="4" name="Title 1"/>
          <p:cNvSpPr txBox="1">
            <a:spLocks/>
          </p:cNvSpPr>
          <p:nvPr/>
        </p:nvSpPr>
        <p:spPr>
          <a:xfrm>
            <a:off x="0" y="285728"/>
            <a:ext cx="9144000" cy="1143008"/>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Introduction</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 xmlns:p14="http://schemas.microsoft.com/office/powerpoint/2010/main" val="104690472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rPr>
              <a:t>Background</a:t>
            </a:r>
            <a:endParaRPr lang="th-TH" dirty="0">
              <a:solidFill>
                <a:schemeClr val="tx1"/>
              </a:solidFill>
            </a:endParaRPr>
          </a:p>
        </p:txBody>
      </p:sp>
      <p:sp>
        <p:nvSpPr>
          <p:cNvPr id="4" name="Content Placeholder 2"/>
          <p:cNvSpPr txBox="1">
            <a:spLocks/>
          </p:cNvSpPr>
          <p:nvPr/>
        </p:nvSpPr>
        <p:spPr>
          <a:xfrm>
            <a:off x="251520" y="1643050"/>
            <a:ext cx="8640960" cy="4954302"/>
          </a:xfrm>
          <a:prstGeom prst="rect">
            <a:avLst/>
          </a:prstGeom>
          <a:solidFill>
            <a:schemeClr val="bg1">
              <a:alpha val="43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20000"/>
              </a:lnSpc>
              <a:spcAft>
                <a:spcPts val="500"/>
              </a:spcAft>
            </a:pPr>
            <a:r>
              <a:rPr lang="en-US" sz="2000" dirty="0" smtClean="0">
                <a:latin typeface="Tahoma" pitchFamily="34" charset="0"/>
                <a:ea typeface="Tahoma" pitchFamily="34" charset="0"/>
                <a:cs typeface="Tahoma" pitchFamily="34" charset="0"/>
              </a:rPr>
              <a:t>Orange County is located in CA, </a:t>
            </a:r>
            <a:r>
              <a:rPr lang="en-US" sz="2000" dirty="0" smtClean="0">
                <a:latin typeface="Tahoma" pitchFamily="34" charset="0"/>
                <a:ea typeface="Tahoma" pitchFamily="34" charset="0"/>
                <a:cs typeface="Tahoma" pitchFamily="34" charset="0"/>
              </a:rPr>
              <a:t>USA.</a:t>
            </a:r>
          </a:p>
          <a:p>
            <a:pPr>
              <a:lnSpc>
                <a:spcPct val="120000"/>
              </a:lnSpc>
              <a:spcAft>
                <a:spcPts val="500"/>
              </a:spcAft>
            </a:pPr>
            <a:r>
              <a:rPr lang="en-US" sz="2000" dirty="0" smtClean="0">
                <a:latin typeface="Tahoma" pitchFamily="34" charset="0"/>
                <a:ea typeface="Tahoma" pitchFamily="34" charset="0"/>
                <a:cs typeface="Tahoma" pitchFamily="34" charset="0"/>
              </a:rPr>
              <a:t>Since </a:t>
            </a:r>
            <a:r>
              <a:rPr lang="en-US" sz="2000" dirty="0" smtClean="0">
                <a:latin typeface="Tahoma" pitchFamily="34" charset="0"/>
                <a:ea typeface="Tahoma" pitchFamily="34" charset="0"/>
                <a:cs typeface="Tahoma" pitchFamily="34" charset="0"/>
              </a:rPr>
              <a:t>1970s, the city’s economy was expanding, leading immigrants to move in. This group of people was lower class citizen and needed government support.</a:t>
            </a:r>
          </a:p>
          <a:p>
            <a:pPr>
              <a:lnSpc>
                <a:spcPct val="120000"/>
              </a:lnSpc>
              <a:spcAft>
                <a:spcPts val="500"/>
              </a:spcAft>
            </a:pPr>
            <a:r>
              <a:rPr lang="en-US" sz="2000" dirty="0" smtClean="0">
                <a:latin typeface="Tahoma" pitchFamily="34" charset="0"/>
                <a:ea typeface="Tahoma" pitchFamily="34" charset="0"/>
                <a:cs typeface="Tahoma" pitchFamily="34" charset="0"/>
              </a:rPr>
              <a:t>1990s – Economic downturn. Unemployment rate increased. To be able to pay for the increased in social welfare, the government had to find a new way of earning money without raising tax.</a:t>
            </a:r>
          </a:p>
          <a:p>
            <a:pPr>
              <a:lnSpc>
                <a:spcPct val="120000"/>
              </a:lnSpc>
            </a:pPr>
            <a:endParaRPr lang="en-US" sz="1700" dirty="0">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42175372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rPr>
              <a:t>Background</a:t>
            </a:r>
            <a:endParaRPr lang="th-TH" dirty="0">
              <a:solidFill>
                <a:schemeClr val="tx1"/>
              </a:solidFill>
            </a:endParaRPr>
          </a:p>
        </p:txBody>
      </p:sp>
      <p:sp>
        <p:nvSpPr>
          <p:cNvPr id="4" name="Content Placeholder 2"/>
          <p:cNvSpPr txBox="1">
            <a:spLocks/>
          </p:cNvSpPr>
          <p:nvPr/>
        </p:nvSpPr>
        <p:spPr>
          <a:xfrm>
            <a:off x="251520" y="1643050"/>
            <a:ext cx="8640960" cy="4954302"/>
          </a:xfrm>
          <a:prstGeom prst="rect">
            <a:avLst/>
          </a:prstGeom>
          <a:solidFill>
            <a:schemeClr val="bg1">
              <a:alpha val="43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20000"/>
              </a:lnSpc>
              <a:spcAft>
                <a:spcPts val="500"/>
              </a:spcAft>
            </a:pPr>
            <a:r>
              <a:rPr lang="en-US" sz="2000" dirty="0" smtClean="0">
                <a:latin typeface="Tahoma" pitchFamily="34" charset="0"/>
                <a:ea typeface="Tahoma" pitchFamily="34" charset="0"/>
                <a:cs typeface="Tahoma" pitchFamily="34" charset="0"/>
              </a:rPr>
              <a:t>Strategy of Robert Citron (Treasurer of Orange county) “REVERSE REPURCHASE AGREEMENT”: </a:t>
            </a:r>
          </a:p>
          <a:p>
            <a:pPr lvl="1">
              <a:lnSpc>
                <a:spcPct val="120000"/>
              </a:lnSpc>
              <a:spcAft>
                <a:spcPts val="500"/>
              </a:spcAft>
            </a:pPr>
            <a:r>
              <a:rPr lang="en-US" sz="2000" dirty="0" smtClean="0">
                <a:latin typeface="Tahoma" pitchFamily="34" charset="0"/>
                <a:ea typeface="Tahoma" pitchFamily="34" charset="0"/>
                <a:cs typeface="Tahoma" pitchFamily="34" charset="0"/>
              </a:rPr>
              <a:t>Investment pool from local government and public agencies. Accumulated 7.6 billion.</a:t>
            </a:r>
          </a:p>
          <a:p>
            <a:pPr lvl="1">
              <a:lnSpc>
                <a:spcPct val="120000"/>
              </a:lnSpc>
              <a:spcAft>
                <a:spcPts val="500"/>
              </a:spcAft>
            </a:pPr>
            <a:r>
              <a:rPr lang="en-US" sz="2000" dirty="0" smtClean="0">
                <a:latin typeface="Tahoma" pitchFamily="34" charset="0"/>
                <a:ea typeface="Tahoma" pitchFamily="34" charset="0"/>
                <a:cs typeface="Tahoma" pitchFamily="34" charset="0"/>
              </a:rPr>
              <a:t>Used the money to borrow money to invest in derivatives, inverse floaters, and long term bonds that paid high yields. He then borrowed more money, with </a:t>
            </a:r>
            <a:r>
              <a:rPr lang="en-US" sz="2000" dirty="0" smtClean="0">
                <a:latin typeface="Tahoma" pitchFamily="34" charset="0"/>
                <a:ea typeface="Tahoma" pitchFamily="34" charset="0"/>
                <a:cs typeface="Tahoma" pitchFamily="34" charset="0"/>
              </a:rPr>
              <a:t>derivatives as </a:t>
            </a:r>
            <a:r>
              <a:rPr lang="en-US" sz="2000" dirty="0" smtClean="0">
                <a:latin typeface="Tahoma" pitchFamily="34" charset="0"/>
                <a:ea typeface="Tahoma" pitchFamily="34" charset="0"/>
                <a:cs typeface="Tahoma" pitchFamily="34" charset="0"/>
              </a:rPr>
              <a:t>collateral. The deposit increased to $20.6 </a:t>
            </a:r>
            <a:r>
              <a:rPr lang="en-US" sz="2000" dirty="0" smtClean="0">
                <a:latin typeface="Tahoma" pitchFamily="34" charset="0"/>
                <a:ea typeface="Tahoma" pitchFamily="34" charset="0"/>
                <a:cs typeface="Tahoma" pitchFamily="34" charset="0"/>
              </a:rPr>
              <a:t>billion.</a:t>
            </a:r>
            <a:endParaRPr lang="en-US" sz="2000" dirty="0" smtClean="0">
              <a:latin typeface="Tahoma" pitchFamily="34" charset="0"/>
              <a:ea typeface="Tahoma" pitchFamily="34" charset="0"/>
              <a:cs typeface="Tahoma" pitchFamily="34" charset="0"/>
            </a:endParaRPr>
          </a:p>
          <a:p>
            <a:pPr lvl="1">
              <a:lnSpc>
                <a:spcPct val="120000"/>
              </a:lnSpc>
              <a:spcAft>
                <a:spcPts val="500"/>
              </a:spcAft>
            </a:pPr>
            <a:r>
              <a:rPr lang="en-US" sz="2000" dirty="0" smtClean="0">
                <a:latin typeface="Tahoma" pitchFamily="34" charset="0"/>
                <a:ea typeface="Tahoma" pitchFamily="34" charset="0"/>
                <a:cs typeface="Tahoma" pitchFamily="34" charset="0"/>
              </a:rPr>
              <a:t>For this strategy to work: it requires the interest rate of the load to be lower than the returns on the investments. Profit comes from the spread.</a:t>
            </a:r>
          </a:p>
          <a:p>
            <a:pPr>
              <a:lnSpc>
                <a:spcPct val="120000"/>
              </a:lnSpc>
            </a:pPr>
            <a:endParaRPr lang="en-US" sz="2000" dirty="0">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4217537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Background</a:t>
            </a:r>
            <a:endParaRPr lang="th-TH" dirty="0">
              <a:solidFill>
                <a:schemeClr val="tx1"/>
              </a:solidFill>
            </a:endParaRPr>
          </a:p>
        </p:txBody>
      </p:sp>
      <p:sp>
        <p:nvSpPr>
          <p:cNvPr id="4" name="Content Placeholder 2"/>
          <p:cNvSpPr txBox="1">
            <a:spLocks/>
          </p:cNvSpPr>
          <p:nvPr/>
        </p:nvSpPr>
        <p:spPr>
          <a:xfrm>
            <a:off x="467544" y="1643050"/>
            <a:ext cx="8371656" cy="4635513"/>
          </a:xfrm>
          <a:prstGeom prst="rect">
            <a:avLst/>
          </a:prstGeom>
          <a:solidFill>
            <a:schemeClr val="bg1">
              <a:alpha val="43000"/>
            </a:schemeClr>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Aft>
                <a:spcPts val="500"/>
              </a:spcAft>
            </a:pPr>
            <a:r>
              <a:rPr lang="en-US" sz="2000" dirty="0" smtClean="0">
                <a:latin typeface="Tahoma" pitchFamily="34" charset="0"/>
                <a:ea typeface="Tahoma" pitchFamily="34" charset="0"/>
                <a:cs typeface="Tahoma" pitchFamily="34" charset="0"/>
              </a:rPr>
              <a:t>Citron had been using this strategy since 1980. It worked at that time because the market interest rate was low.</a:t>
            </a:r>
          </a:p>
          <a:p>
            <a:pPr>
              <a:spcAft>
                <a:spcPts val="500"/>
              </a:spcAft>
            </a:pPr>
            <a:r>
              <a:rPr lang="en-US" sz="2000" dirty="0" smtClean="0">
                <a:latin typeface="Tahoma" pitchFamily="34" charset="0"/>
                <a:ea typeface="Tahoma" pitchFamily="34" charset="0"/>
                <a:cs typeface="Tahoma" pitchFamily="34" charset="0"/>
              </a:rPr>
              <a:t>However, FED raised the interest rate to help lower the inflation rate. Interest rate went from 3.25 to 5.5 percent within a year. </a:t>
            </a:r>
          </a:p>
          <a:p>
            <a:pPr>
              <a:spcAft>
                <a:spcPts val="500"/>
              </a:spcAft>
            </a:pPr>
            <a:r>
              <a:rPr lang="en-US" sz="2000" dirty="0" smtClean="0">
                <a:latin typeface="Tahoma" pitchFamily="34" charset="0"/>
                <a:ea typeface="Tahoma" pitchFamily="34" charset="0"/>
                <a:cs typeface="Tahoma" pitchFamily="34" charset="0"/>
              </a:rPr>
              <a:t>The state agencies who initially lent money to investment pool feared if Orange County could not return the money.</a:t>
            </a:r>
          </a:p>
          <a:p>
            <a:pPr>
              <a:spcAft>
                <a:spcPts val="500"/>
              </a:spcAft>
            </a:pPr>
            <a:r>
              <a:rPr lang="en-US" sz="2000" dirty="0" smtClean="0">
                <a:latin typeface="Tahoma" pitchFamily="34" charset="0"/>
                <a:ea typeface="Tahoma" pitchFamily="34" charset="0"/>
                <a:cs typeface="Tahoma" pitchFamily="34" charset="0"/>
              </a:rPr>
              <a:t>They recalled the money.</a:t>
            </a:r>
          </a:p>
          <a:p>
            <a:pPr>
              <a:spcAft>
                <a:spcPts val="500"/>
              </a:spcAft>
            </a:pPr>
            <a:r>
              <a:rPr lang="en-US" sz="2000" dirty="0" smtClean="0">
                <a:latin typeface="Tahoma" pitchFamily="34" charset="0"/>
                <a:ea typeface="Tahoma" pitchFamily="34" charset="0"/>
                <a:cs typeface="Tahoma" pitchFamily="34" charset="0"/>
              </a:rPr>
              <a:t>Orange County could not pay back the loan and filed for bankruptcy.</a:t>
            </a:r>
          </a:p>
          <a:p>
            <a:endParaRPr lang="en-US" dirty="0">
              <a:latin typeface="Tahoma" pitchFamily="34" charset="0"/>
              <a:ea typeface="Tahoma" pitchFamily="34" charset="0"/>
              <a:cs typeface="Tahoma" pitchFamily="34" charset="0"/>
            </a:endParaRPr>
          </a:p>
        </p:txBody>
      </p:sp>
      <p:sp>
        <p:nvSpPr>
          <p:cNvPr id="5" name="Title 1"/>
          <p:cNvSpPr txBox="1">
            <a:spLocks/>
          </p:cNvSpPr>
          <p:nvPr/>
        </p:nvSpPr>
        <p:spPr>
          <a:xfrm>
            <a:off x="0" y="274638"/>
            <a:ext cx="9144000" cy="1143000"/>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Background</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 xmlns:p14="http://schemas.microsoft.com/office/powerpoint/2010/main" val="42175372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005064"/>
            <a:ext cx="9144000" cy="1584176"/>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spcAft>
                <a:spcPts val="1200"/>
              </a:spcAft>
            </a:pPr>
            <a:r>
              <a:rPr lang="en-US" sz="4000" b="1" dirty="0" smtClean="0">
                <a:solidFill>
                  <a:schemeClr val="tx1"/>
                </a:solidFill>
                <a:latin typeface="Tahoma" pitchFamily="34" charset="0"/>
                <a:ea typeface="Tahoma" pitchFamily="34" charset="0"/>
                <a:cs typeface="Tahoma" pitchFamily="34" charset="0"/>
              </a:rPr>
              <a:t>Investment Strategies</a:t>
            </a:r>
            <a:endParaRPr lang="en-US" sz="4000" b="1" dirty="0">
              <a:solidFill>
                <a:schemeClr val="tx1"/>
              </a:solidFill>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31734378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7768"/>
            <a:ext cx="9144000" cy="1143000"/>
          </a:xfrm>
          <a:solidFill>
            <a:schemeClr val="bg1">
              <a:alpha val="43000"/>
            </a:schemeClr>
          </a:solidFill>
        </p:spPr>
        <p:txBody>
          <a:bodyPr/>
          <a:lstStyle/>
          <a:p>
            <a:r>
              <a:rPr lang="en-US" dirty="0" smtClean="0">
                <a:solidFill>
                  <a:schemeClr val="tx1"/>
                </a:solidFill>
              </a:rPr>
              <a:t>Introduction</a:t>
            </a:r>
            <a:endParaRPr lang="th-TH" dirty="0">
              <a:solidFill>
                <a:schemeClr val="tx1"/>
              </a:solidFill>
            </a:endParaRPr>
          </a:p>
        </p:txBody>
      </p:sp>
      <p:sp>
        <p:nvSpPr>
          <p:cNvPr id="3" name="Content Placeholder 2"/>
          <p:cNvSpPr>
            <a:spLocks noGrp="1"/>
          </p:cNvSpPr>
          <p:nvPr>
            <p:ph idx="1"/>
          </p:nvPr>
        </p:nvSpPr>
        <p:spPr>
          <a:xfrm>
            <a:off x="467544" y="1571612"/>
            <a:ext cx="8229600" cy="5072098"/>
          </a:xfrm>
          <a:solidFill>
            <a:schemeClr val="bg1">
              <a:alpha val="43000"/>
            </a:schemeClr>
          </a:solidFill>
        </p:spPr>
        <p:txBody>
          <a:bodyPr>
            <a:noAutofit/>
          </a:bodyPr>
          <a:lstStyle/>
          <a:p>
            <a:pPr>
              <a:lnSpc>
                <a:spcPct val="120000"/>
              </a:lnSpc>
              <a:spcAft>
                <a:spcPts val="500"/>
              </a:spcAft>
            </a:pPr>
            <a:r>
              <a:rPr lang="en-US" sz="1900" dirty="0">
                <a:latin typeface="Tahoma" pitchFamily="34" charset="0"/>
                <a:ea typeface="Tahoma" pitchFamily="34" charset="0"/>
                <a:cs typeface="Tahoma" pitchFamily="34" charset="0"/>
              </a:rPr>
              <a:t>In December 1994, Orange County stunned the markets by announcing that its investment pool had suffered a loss of $1.6 billion. </a:t>
            </a:r>
            <a:endParaRPr lang="en-US" sz="1900" dirty="0" smtClean="0">
              <a:latin typeface="Tahoma" pitchFamily="34" charset="0"/>
              <a:ea typeface="Tahoma" pitchFamily="34" charset="0"/>
              <a:cs typeface="Tahoma" pitchFamily="34" charset="0"/>
            </a:endParaRPr>
          </a:p>
          <a:p>
            <a:pPr>
              <a:lnSpc>
                <a:spcPct val="120000"/>
              </a:lnSpc>
              <a:spcAft>
                <a:spcPts val="500"/>
              </a:spcAft>
            </a:pPr>
            <a:r>
              <a:rPr lang="en-US" sz="1900" dirty="0" smtClean="0">
                <a:latin typeface="Tahoma" pitchFamily="34" charset="0"/>
                <a:ea typeface="Tahoma" pitchFamily="34" charset="0"/>
                <a:cs typeface="Tahoma" pitchFamily="34" charset="0"/>
              </a:rPr>
              <a:t>This </a:t>
            </a:r>
            <a:r>
              <a:rPr lang="en-US" sz="1900" dirty="0">
                <a:latin typeface="Tahoma" pitchFamily="34" charset="0"/>
                <a:ea typeface="Tahoma" pitchFamily="34" charset="0"/>
                <a:cs typeface="Tahoma" pitchFamily="34" charset="0"/>
              </a:rPr>
              <a:t>was the largest loss ever recorded by a local government investment pool, and led to the bankruptcy of the county shortly thereafter. </a:t>
            </a:r>
          </a:p>
          <a:p>
            <a:pPr>
              <a:lnSpc>
                <a:spcPct val="120000"/>
              </a:lnSpc>
              <a:spcAft>
                <a:spcPts val="500"/>
              </a:spcAft>
            </a:pPr>
            <a:r>
              <a:rPr lang="en-US" sz="1900" dirty="0">
                <a:latin typeface="Tahoma" pitchFamily="34" charset="0"/>
                <a:ea typeface="Tahoma" pitchFamily="34" charset="0"/>
                <a:cs typeface="Tahoma" pitchFamily="34" charset="0"/>
              </a:rPr>
              <a:t>This loss was the result of unsupervised investment activity of Bob Citron, the County Treasurer, who was entrusted with a $7.5 billion portfolio belonging to county schools, cities, special districts and the county itself. </a:t>
            </a:r>
            <a:endParaRPr lang="en-US" sz="1900" dirty="0" smtClean="0">
              <a:latin typeface="Tahoma" pitchFamily="34" charset="0"/>
              <a:ea typeface="Tahoma" pitchFamily="34" charset="0"/>
              <a:cs typeface="Tahoma" pitchFamily="34" charset="0"/>
            </a:endParaRPr>
          </a:p>
          <a:p>
            <a:pPr>
              <a:lnSpc>
                <a:spcPct val="120000"/>
              </a:lnSpc>
              <a:spcAft>
                <a:spcPts val="500"/>
              </a:spcAft>
            </a:pPr>
            <a:r>
              <a:rPr lang="en-US" sz="1900" dirty="0">
                <a:latin typeface="Tahoma" pitchFamily="34" charset="0"/>
                <a:ea typeface="Tahoma" pitchFamily="34" charset="0"/>
                <a:cs typeface="Tahoma" pitchFamily="34" charset="0"/>
              </a:rPr>
              <a:t>Citron was viewed as a wizard who could painlessly deliver greater returns to investors.</a:t>
            </a:r>
            <a:endParaRPr lang="en-US" sz="1900" dirty="0" smtClean="0">
              <a:latin typeface="Tahoma" pitchFamily="34" charset="0"/>
              <a:ea typeface="Tahoma" pitchFamily="34" charset="0"/>
              <a:cs typeface="Tahoma" pitchFamily="34" charset="0"/>
            </a:endParaRPr>
          </a:p>
          <a:p>
            <a:pPr>
              <a:lnSpc>
                <a:spcPct val="120000"/>
              </a:lnSpc>
              <a:spcAft>
                <a:spcPts val="500"/>
              </a:spcAft>
            </a:pPr>
            <a:r>
              <a:rPr lang="en-US" sz="1900" dirty="0">
                <a:latin typeface="Tahoma" pitchFamily="34" charset="0"/>
                <a:ea typeface="Tahoma" pitchFamily="34" charset="0"/>
                <a:cs typeface="Tahoma" pitchFamily="34" charset="0"/>
              </a:rPr>
              <a:t>Citron delivered returns about 2% higher than the comparable State pool</a:t>
            </a:r>
            <a:endParaRPr lang="th-TH" sz="1900" dirty="0">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4208999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2503"/>
          <a:stretch/>
        </p:blipFill>
        <p:spPr bwMode="auto">
          <a:xfrm>
            <a:off x="1403648" y="908720"/>
            <a:ext cx="6120680" cy="48483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3793799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836712"/>
            <a:ext cx="7992888" cy="4873752"/>
          </a:xfrm>
          <a:solidFill>
            <a:schemeClr val="bg1">
              <a:alpha val="43000"/>
            </a:schemeClr>
          </a:solidFill>
          <a:effectLst>
            <a:outerShdw dist="50800" dir="5400000" sx="1000" sy="1000" algn="ctr" rotWithShape="0">
              <a:srgbClr val="000000"/>
            </a:outerShdw>
          </a:effectLst>
        </p:spPr>
        <p:txBody>
          <a:bodyPr>
            <a:noAutofit/>
          </a:bodyPr>
          <a:lstStyle/>
          <a:p>
            <a:pPr>
              <a:spcAft>
                <a:spcPts val="500"/>
              </a:spcAft>
            </a:pPr>
            <a:r>
              <a:rPr lang="en-US" sz="1900" dirty="0">
                <a:latin typeface="Tahoma" pitchFamily="34" charset="0"/>
                <a:ea typeface="Tahoma" pitchFamily="34" charset="0"/>
                <a:cs typeface="Tahoma" pitchFamily="34" charset="0"/>
              </a:rPr>
              <a:t>Citron was able to increase returns on the pool by investing in derivatives securities and leveraging the portfolio to the hilt. </a:t>
            </a:r>
            <a:endParaRPr lang="en-US" sz="1900" dirty="0" smtClean="0">
              <a:latin typeface="Tahoma" pitchFamily="34" charset="0"/>
              <a:ea typeface="Tahoma" pitchFamily="34" charset="0"/>
              <a:cs typeface="Tahoma" pitchFamily="34" charset="0"/>
            </a:endParaRPr>
          </a:p>
          <a:p>
            <a:pPr>
              <a:spcAft>
                <a:spcPts val="500"/>
              </a:spcAft>
            </a:pPr>
            <a:r>
              <a:rPr lang="en-US" sz="1900" dirty="0">
                <a:latin typeface="Tahoma" pitchFamily="34" charset="0"/>
                <a:ea typeface="Tahoma" pitchFamily="34" charset="0"/>
                <a:cs typeface="Tahoma" pitchFamily="34" charset="0"/>
              </a:rPr>
              <a:t>Some local school districts and cities even issued short-term taxable notes to reinvest in the pool </a:t>
            </a:r>
            <a:r>
              <a:rPr lang="en-US" sz="1900" dirty="0" smtClean="0">
                <a:latin typeface="Tahoma" pitchFamily="34" charset="0"/>
                <a:ea typeface="Tahoma" pitchFamily="34" charset="0"/>
                <a:cs typeface="Tahoma" pitchFamily="34" charset="0"/>
              </a:rPr>
              <a:t>thereby </a:t>
            </a:r>
            <a:r>
              <a:rPr lang="en-US" sz="1900" dirty="0">
                <a:latin typeface="Tahoma" pitchFamily="34" charset="0"/>
                <a:ea typeface="Tahoma" pitchFamily="34" charset="0"/>
                <a:cs typeface="Tahoma" pitchFamily="34" charset="0"/>
              </a:rPr>
              <a:t>increasing their leverage even </a:t>
            </a:r>
            <a:r>
              <a:rPr lang="en-US" sz="1900" dirty="0" smtClean="0">
                <a:latin typeface="Tahoma" pitchFamily="34" charset="0"/>
                <a:ea typeface="Tahoma" pitchFamily="34" charset="0"/>
                <a:cs typeface="Tahoma" pitchFamily="34" charset="0"/>
              </a:rPr>
              <a:t>further</a:t>
            </a:r>
          </a:p>
          <a:p>
            <a:pPr>
              <a:spcAft>
                <a:spcPts val="500"/>
              </a:spcAft>
            </a:pPr>
            <a:r>
              <a:rPr lang="en-US" sz="1900" dirty="0">
                <a:latin typeface="Tahoma" pitchFamily="34" charset="0"/>
                <a:ea typeface="Tahoma" pitchFamily="34" charset="0"/>
                <a:cs typeface="Tahoma" pitchFamily="34" charset="0"/>
              </a:rPr>
              <a:t>public warnings, notably by John </a:t>
            </a:r>
            <a:r>
              <a:rPr lang="en-US" sz="1900" dirty="0" err="1">
                <a:latin typeface="Tahoma" pitchFamily="34" charset="0"/>
                <a:ea typeface="Tahoma" pitchFamily="34" charset="0"/>
                <a:cs typeface="Tahoma" pitchFamily="34" charset="0"/>
              </a:rPr>
              <a:t>Moorlach</a:t>
            </a:r>
            <a:r>
              <a:rPr lang="en-US" sz="1900" dirty="0">
                <a:latin typeface="Tahoma" pitchFamily="34" charset="0"/>
                <a:ea typeface="Tahoma" pitchFamily="34" charset="0"/>
                <a:cs typeface="Tahoma" pitchFamily="34" charset="0"/>
              </a:rPr>
              <a:t>, who ran for Treasurer in 1994, that </a:t>
            </a:r>
            <a:r>
              <a:rPr lang="en-US" sz="1900" b="1" dirty="0">
                <a:latin typeface="Tahoma" pitchFamily="34" charset="0"/>
                <a:ea typeface="Tahoma" pitchFamily="34" charset="0"/>
                <a:cs typeface="Tahoma" pitchFamily="34" charset="0"/>
              </a:rPr>
              <a:t>the pool was too risky</a:t>
            </a:r>
            <a:r>
              <a:rPr lang="en-US" sz="1900" dirty="0">
                <a:latin typeface="Tahoma" pitchFamily="34" charset="0"/>
                <a:ea typeface="Tahoma" pitchFamily="34" charset="0"/>
                <a:cs typeface="Tahoma" pitchFamily="34" charset="0"/>
              </a:rPr>
              <a:t>. Unfortunately, he was widely ignored and Bob Citron was re-elected. </a:t>
            </a:r>
          </a:p>
          <a:p>
            <a:pPr>
              <a:spcAft>
                <a:spcPts val="500"/>
              </a:spcAft>
            </a:pPr>
            <a:r>
              <a:rPr lang="en-US" sz="1900" dirty="0">
                <a:latin typeface="Tahoma" pitchFamily="34" charset="0"/>
                <a:ea typeface="Tahoma" pitchFamily="34" charset="0"/>
                <a:cs typeface="Tahoma" pitchFamily="34" charset="0"/>
              </a:rPr>
              <a:t>The investment strategy worked excellently until 1994, when the Fed started a series of interest rate hikes that caused severe losses to the </a:t>
            </a:r>
            <a:r>
              <a:rPr lang="en-US" sz="1900" dirty="0" smtClean="0">
                <a:latin typeface="Tahoma" pitchFamily="34" charset="0"/>
                <a:ea typeface="Tahoma" pitchFamily="34" charset="0"/>
                <a:cs typeface="Tahoma" pitchFamily="34" charset="0"/>
              </a:rPr>
              <a:t>pool</a:t>
            </a:r>
          </a:p>
          <a:p>
            <a:pPr>
              <a:spcAft>
                <a:spcPts val="500"/>
              </a:spcAft>
            </a:pPr>
            <a:r>
              <a:rPr lang="en-US" sz="1900" dirty="0">
                <a:latin typeface="Tahoma" pitchFamily="34" charset="0"/>
                <a:ea typeface="Tahoma" pitchFamily="34" charset="0"/>
                <a:cs typeface="Tahoma" pitchFamily="34" charset="0"/>
              </a:rPr>
              <a:t>Initially, this was announced as a </a:t>
            </a:r>
            <a:r>
              <a:rPr lang="en-US" sz="1900" dirty="0" smtClean="0">
                <a:latin typeface="Tahoma" pitchFamily="34" charset="0"/>
                <a:ea typeface="Tahoma" pitchFamily="34" charset="0"/>
                <a:cs typeface="Tahoma" pitchFamily="34" charset="0"/>
              </a:rPr>
              <a:t>“paper” loss</a:t>
            </a:r>
          </a:p>
          <a:p>
            <a:pPr>
              <a:spcAft>
                <a:spcPts val="500"/>
              </a:spcAft>
            </a:pPr>
            <a:r>
              <a:rPr lang="en-US" sz="1900" dirty="0">
                <a:latin typeface="Tahoma" pitchFamily="34" charset="0"/>
                <a:ea typeface="Tahoma" pitchFamily="34" charset="0"/>
                <a:cs typeface="Tahoma" pitchFamily="34" charset="0"/>
              </a:rPr>
              <a:t>Shortly thereafter, the county declared bankruptcy and decided to liquidate the portfolio, thereby realizing the paper loss</a:t>
            </a:r>
            <a:endParaRPr lang="th-TH" sz="1900" dirty="0">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15789742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latin typeface="Tahoma" pitchFamily="34" charset="0"/>
                <a:ea typeface="Tahoma" pitchFamily="34" charset="0"/>
                <a:cs typeface="Tahoma" pitchFamily="34" charset="0"/>
              </a:rPr>
              <a:t>Instruments</a:t>
            </a:r>
            <a:endParaRPr lang="th-TH" dirty="0">
              <a:solidFill>
                <a:schemeClr val="tx1"/>
              </a:solidFill>
              <a:latin typeface="Tahoma" pitchFamily="34" charset="0"/>
              <a:ea typeface="Tahoma" pitchFamily="34" charset="0"/>
              <a:cs typeface="Tahoma" pitchFamily="34" charset="0"/>
            </a:endParaRPr>
          </a:p>
        </p:txBody>
      </p:sp>
      <p:sp>
        <p:nvSpPr>
          <p:cNvPr id="3" name="Content Placeholder 2"/>
          <p:cNvSpPr>
            <a:spLocks noGrp="1"/>
          </p:cNvSpPr>
          <p:nvPr>
            <p:ph idx="1"/>
          </p:nvPr>
        </p:nvSpPr>
        <p:spPr>
          <a:solidFill>
            <a:schemeClr val="bg1">
              <a:alpha val="43000"/>
            </a:schemeClr>
          </a:solidFill>
        </p:spPr>
        <p:txBody>
          <a:bodyPr>
            <a:normAutofit/>
          </a:bodyPr>
          <a:lstStyle/>
          <a:p>
            <a:pPr>
              <a:spcAft>
                <a:spcPts val="1000"/>
              </a:spcAft>
            </a:pPr>
            <a:r>
              <a:rPr lang="en-US" sz="2400" dirty="0" smtClean="0">
                <a:latin typeface="Tahoma" pitchFamily="34" charset="0"/>
                <a:ea typeface="Tahoma" pitchFamily="34" charset="0"/>
                <a:cs typeface="Tahoma" pitchFamily="34" charset="0"/>
              </a:rPr>
              <a:t>Reverse Repurchase Agreement</a:t>
            </a:r>
          </a:p>
          <a:p>
            <a:pPr>
              <a:spcAft>
                <a:spcPts val="1000"/>
              </a:spcAft>
            </a:pPr>
            <a:r>
              <a:rPr lang="en-US" sz="2400" dirty="0" smtClean="0">
                <a:latin typeface="Tahoma" pitchFamily="34" charset="0"/>
                <a:ea typeface="Tahoma" pitchFamily="34" charset="0"/>
                <a:cs typeface="Tahoma" pitchFamily="34" charset="0"/>
              </a:rPr>
              <a:t>Inverse Floater</a:t>
            </a:r>
            <a:endParaRPr lang="th-TH" sz="2400" dirty="0">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7166"/>
            <a:ext cx="9144000" cy="857256"/>
          </a:xfrm>
          <a:solidFill>
            <a:schemeClr val="bg1">
              <a:alpha val="43000"/>
            </a:schemeClr>
          </a:solidFill>
        </p:spPr>
        <p:txBody>
          <a:bodyPr/>
          <a:lstStyle/>
          <a:p>
            <a:r>
              <a:rPr lang="en-US" dirty="0" smtClean="0">
                <a:solidFill>
                  <a:schemeClr val="tx1"/>
                </a:solidFill>
              </a:rPr>
              <a:t>Reverse Repo</a:t>
            </a:r>
            <a:endParaRPr lang="th-TH" dirty="0">
              <a:solidFill>
                <a:schemeClr val="tx1"/>
              </a:solidFill>
            </a:endParaRPr>
          </a:p>
        </p:txBody>
      </p:sp>
      <p:sp>
        <p:nvSpPr>
          <p:cNvPr id="3" name="Content Placeholder 2"/>
          <p:cNvSpPr>
            <a:spLocks noGrp="1"/>
          </p:cNvSpPr>
          <p:nvPr>
            <p:ph idx="1"/>
          </p:nvPr>
        </p:nvSpPr>
        <p:spPr>
          <a:xfrm>
            <a:off x="4646209" y="1285860"/>
            <a:ext cx="4114800" cy="5357850"/>
          </a:xfrm>
          <a:solidFill>
            <a:schemeClr val="bg1">
              <a:alpha val="43000"/>
            </a:schemeClr>
          </a:solidFill>
        </p:spPr>
        <p:txBody>
          <a:bodyPr>
            <a:noAutofit/>
          </a:bodyPr>
          <a:lstStyle/>
          <a:p>
            <a:pPr>
              <a:lnSpc>
                <a:spcPct val="120000"/>
              </a:lnSpc>
              <a:spcAft>
                <a:spcPts val="500"/>
              </a:spcAft>
            </a:pPr>
            <a:r>
              <a:rPr lang="en-US" sz="1900" b="1" kern="1500" dirty="0"/>
              <a:t>A form of short-term borrowing for dealers in government securities</a:t>
            </a:r>
            <a:r>
              <a:rPr lang="en-US" sz="1900" kern="1500" dirty="0"/>
              <a:t>. The dealer sells the government securities to investors, usually on an overnight basis, and buys them back the following day.</a:t>
            </a:r>
          </a:p>
          <a:p>
            <a:pPr>
              <a:lnSpc>
                <a:spcPct val="120000"/>
              </a:lnSpc>
            </a:pPr>
            <a:r>
              <a:rPr lang="en-US" sz="1900" kern="1500" dirty="0"/>
              <a:t>For the party selling the security (and agreeing to repurchase it in the future) it is a repo; for the party on the other end of the transaction, (buying the security and agreeing to sell in the future) it is a reverse repurchase agreement.</a:t>
            </a:r>
          </a:p>
          <a:p>
            <a:endParaRPr lang="th-TH" sz="1900"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536" y="1626808"/>
            <a:ext cx="4248472" cy="455403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595580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11501" t="28409" r="8192" b="5429"/>
          <a:stretch/>
        </p:blipFill>
        <p:spPr bwMode="auto">
          <a:xfrm>
            <a:off x="539552" y="2060848"/>
            <a:ext cx="4897991" cy="298181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rPr>
              <a:t>Inverse Floater</a:t>
            </a:r>
            <a:endParaRPr lang="th-TH" dirty="0">
              <a:solidFill>
                <a:schemeClr val="tx1"/>
              </a:solidFill>
            </a:endParaRPr>
          </a:p>
        </p:txBody>
      </p:sp>
      <p:sp>
        <p:nvSpPr>
          <p:cNvPr id="3" name="Content Placeholder 2"/>
          <p:cNvSpPr>
            <a:spLocks noGrp="1"/>
          </p:cNvSpPr>
          <p:nvPr>
            <p:ph idx="1"/>
          </p:nvPr>
        </p:nvSpPr>
        <p:spPr>
          <a:xfrm>
            <a:off x="5652120" y="1643050"/>
            <a:ext cx="3096344" cy="4752528"/>
          </a:xfrm>
          <a:solidFill>
            <a:schemeClr val="bg1">
              <a:alpha val="43000"/>
            </a:schemeClr>
          </a:solidFill>
        </p:spPr>
        <p:txBody>
          <a:bodyPr>
            <a:noAutofit/>
          </a:bodyPr>
          <a:lstStyle/>
          <a:p>
            <a:pPr>
              <a:spcAft>
                <a:spcPts val="1000"/>
              </a:spcAft>
            </a:pPr>
            <a:r>
              <a:rPr lang="en-US" sz="1900" dirty="0"/>
              <a:t>A bond or other type of debt whose coupon rate has an inverse relationship to a benchmark rate. </a:t>
            </a:r>
            <a:endParaRPr lang="en-US" sz="1900" dirty="0" smtClean="0"/>
          </a:p>
          <a:p>
            <a:pPr>
              <a:spcAft>
                <a:spcPts val="1000"/>
              </a:spcAft>
            </a:pPr>
            <a:r>
              <a:rPr lang="en-US" sz="1900" dirty="0" smtClean="0"/>
              <a:t>An </a:t>
            </a:r>
            <a:r>
              <a:rPr lang="en-US" sz="1900" dirty="0"/>
              <a:t>inverse floater adjusts its coupon payment as the interest rate changes. When the interest rate goes up the coupon payment rate will go down because the interest rate is deducted from the coupon payment. </a:t>
            </a:r>
            <a:br>
              <a:rPr lang="en-US" sz="1900" dirty="0"/>
            </a:br>
            <a:endParaRPr lang="th-TH" sz="1900" dirty="0"/>
          </a:p>
        </p:txBody>
      </p:sp>
    </p:spTree>
    <p:extLst>
      <p:ext uri="{BB962C8B-B14F-4D97-AF65-F5344CB8AC3E}">
        <p14:creationId xmlns="" xmlns:p14="http://schemas.microsoft.com/office/powerpoint/2010/main" val="17177685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74638"/>
            <a:ext cx="9144000" cy="1143000"/>
          </a:xfrm>
          <a:solidFill>
            <a:schemeClr val="bg1">
              <a:alpha val="43000"/>
            </a:schemeClr>
          </a:solidFill>
        </p:spPr>
        <p:txBody>
          <a:bodyPr>
            <a:normAutofit/>
          </a:bodyPr>
          <a:lstStyle/>
          <a:p>
            <a:r>
              <a:rPr lang="en-US" sz="2800" dirty="0" smtClean="0">
                <a:solidFill>
                  <a:schemeClr val="tx1"/>
                </a:solidFill>
              </a:rPr>
              <a:t> BUSINESS REVIEW JANUARY/FEBRUARY 1997</a:t>
            </a:r>
            <a:endParaRPr lang="en-US" sz="2800" dirty="0">
              <a:solidFill>
                <a:schemeClr val="tx1"/>
              </a:solidFill>
            </a:endParaRPr>
          </a:p>
        </p:txBody>
      </p:sp>
      <p:sp>
        <p:nvSpPr>
          <p:cNvPr id="3" name="Content Placeholder 2"/>
          <p:cNvSpPr>
            <a:spLocks noGrp="1"/>
          </p:cNvSpPr>
          <p:nvPr>
            <p:ph idx="1"/>
          </p:nvPr>
        </p:nvSpPr>
        <p:spPr>
          <a:solidFill>
            <a:schemeClr val="bg1">
              <a:alpha val="43000"/>
            </a:schemeClr>
          </a:solidFill>
        </p:spPr>
        <p:txBody>
          <a:bodyPr>
            <a:noAutofit/>
          </a:bodyPr>
          <a:lstStyle/>
          <a:p>
            <a:pPr marL="0" indent="0">
              <a:lnSpc>
                <a:spcPct val="120000"/>
              </a:lnSpc>
              <a:spcBef>
                <a:spcPts val="1200"/>
              </a:spcBef>
              <a:spcAft>
                <a:spcPts val="1000"/>
              </a:spcAft>
            </a:pPr>
            <a:r>
              <a:rPr lang="en-US" sz="2000" dirty="0" smtClean="0"/>
              <a:t>    Orange County and Derivative Securities</a:t>
            </a:r>
          </a:p>
          <a:p>
            <a:pPr marL="347663" indent="-347663">
              <a:lnSpc>
                <a:spcPct val="120000"/>
              </a:lnSpc>
              <a:spcBef>
                <a:spcPts val="1200"/>
              </a:spcBef>
              <a:spcAft>
                <a:spcPts val="1000"/>
              </a:spcAft>
            </a:pPr>
            <a:r>
              <a:rPr lang="en-US" sz="2000" dirty="0" smtClean="0"/>
              <a:t>Orange County, California, declared bankruptcy in December 1994 after an investment fund run by the county treasurer reported losses that eventually amounted to $1.7 billion. </a:t>
            </a:r>
            <a:endParaRPr lang="en-US" sz="2000" dirty="0"/>
          </a:p>
          <a:p>
            <a:pPr marL="347663" indent="-347663">
              <a:lnSpc>
                <a:spcPct val="120000"/>
              </a:lnSpc>
              <a:spcBef>
                <a:spcPts val="1200"/>
              </a:spcBef>
              <a:spcAft>
                <a:spcPts val="1000"/>
              </a:spcAft>
            </a:pPr>
            <a:r>
              <a:rPr lang="en-US" sz="2000" dirty="0" smtClean="0"/>
              <a:t>The OCIP did hold derivative securities, which amounted to about 40 percent of invested funds. But OCIP lost about 20 percent of its investors’ funds because </a:t>
            </a:r>
            <a:r>
              <a:rPr lang="en-US" sz="2000" b="1" dirty="0" smtClean="0"/>
              <a:t>of a risky bet on the direction of interest </a:t>
            </a:r>
            <a:r>
              <a:rPr lang="en-US" sz="2000" dirty="0" smtClean="0"/>
              <a:t>rates that turned out to be terribly wrong. </a:t>
            </a:r>
            <a:endParaRPr lang="en-US"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67544" y="1652836"/>
            <a:ext cx="8247860" cy="4478149"/>
          </a:xfrm>
          <a:prstGeom prst="rect">
            <a:avLst/>
          </a:prstGeom>
          <a:solidFill>
            <a:schemeClr val="bg1">
              <a:alpha val="43000"/>
            </a:schemeClr>
          </a:solidFill>
        </p:spPr>
        <p:txBody>
          <a:bodyPr wrap="square" rtlCol="0">
            <a:spAutoFit/>
          </a:bodyPr>
          <a:lstStyle/>
          <a:p>
            <a:pPr marL="457200" indent="-457200">
              <a:spcAft>
                <a:spcPts val="1000"/>
              </a:spcAft>
            </a:pPr>
            <a:r>
              <a:rPr lang="en-US" sz="2000" dirty="0" smtClean="0"/>
              <a:t>The county’s investment strategy was essentially to borrow short and lend long. [Usually, long-term interest rates are higher than short-term interest rates because the short-term return to holding long-term bonds is risky.] </a:t>
            </a:r>
          </a:p>
          <a:p>
            <a:pPr marL="457200" indent="-457200">
              <a:spcAft>
                <a:spcPts val="1000"/>
              </a:spcAft>
              <a:buFont typeface="Arial" panose="020B0604020202020204" pitchFamily="34" charset="0"/>
              <a:buChar char="•"/>
            </a:pPr>
            <a:r>
              <a:rPr lang="en-US" sz="2000" dirty="0" smtClean="0"/>
              <a:t>Merrill </a:t>
            </a:r>
            <a:r>
              <a:rPr lang="en-US" sz="2000" dirty="0"/>
              <a:t>Lynch introduced him to a </a:t>
            </a:r>
            <a:r>
              <a:rPr lang="en-US" sz="2000" dirty="0" smtClean="0"/>
              <a:t>new strategy: </a:t>
            </a:r>
            <a:r>
              <a:rPr lang="en-US" sz="2000" b="1" dirty="0"/>
              <a:t>"step-up double inverse floaters."</a:t>
            </a:r>
            <a:r>
              <a:rPr lang="en-US" sz="2000" dirty="0"/>
              <a:t> </a:t>
            </a:r>
            <a:r>
              <a:rPr lang="en-US" sz="2000" dirty="0" smtClean="0"/>
              <a:t>These </a:t>
            </a:r>
            <a:r>
              <a:rPr lang="en-US" sz="2000" dirty="0"/>
              <a:t>securities were tied to interest rates, paying progressively more as interest rates fell. </a:t>
            </a:r>
            <a:endParaRPr lang="en-US" sz="2000" dirty="0" smtClean="0"/>
          </a:p>
          <a:p>
            <a:pPr marL="457200" indent="-457200">
              <a:spcAft>
                <a:spcPts val="1000"/>
              </a:spcAft>
              <a:buFont typeface="Arial" panose="020B0604020202020204" pitchFamily="34" charset="0"/>
              <a:buChar char="•"/>
            </a:pPr>
            <a:r>
              <a:rPr lang="en-US" sz="2000" dirty="0" smtClean="0"/>
              <a:t>Rates </a:t>
            </a:r>
            <a:r>
              <a:rPr lang="en-US" sz="2000" dirty="0"/>
              <a:t>had been falling and Citron was convinced </a:t>
            </a:r>
            <a:r>
              <a:rPr lang="en-US" sz="2000" dirty="0" smtClean="0"/>
              <a:t>they would </a:t>
            </a:r>
            <a:r>
              <a:rPr lang="en-US" sz="2000" dirty="0"/>
              <a:t>keep falling for years. </a:t>
            </a:r>
          </a:p>
          <a:p>
            <a:endParaRPr lang="en-US" sz="2000" dirty="0" smtClean="0"/>
          </a:p>
          <a:p>
            <a:endParaRPr lang="en-US" sz="2000" dirty="0" smtClean="0"/>
          </a:p>
          <a:p>
            <a:endParaRPr lang="en-US" sz="2000" dirty="0" smtClean="0"/>
          </a:p>
        </p:txBody>
      </p:sp>
      <p:sp>
        <p:nvSpPr>
          <p:cNvPr id="3" name="Title 3"/>
          <p:cNvSpPr>
            <a:spLocks noGrp="1"/>
          </p:cNvSpPr>
          <p:nvPr>
            <p:ph type="title"/>
          </p:nvPr>
        </p:nvSpPr>
        <p:spPr>
          <a:xfrm>
            <a:off x="0" y="274638"/>
            <a:ext cx="9144000" cy="1143000"/>
          </a:xfrm>
          <a:solidFill>
            <a:schemeClr val="bg1">
              <a:alpha val="43000"/>
            </a:schemeClr>
          </a:solidFill>
        </p:spPr>
        <p:txBody>
          <a:bodyPr>
            <a:normAutofit/>
          </a:bodyPr>
          <a:lstStyle/>
          <a:p>
            <a:r>
              <a:rPr lang="en-US" sz="2800" dirty="0" smtClean="0">
                <a:solidFill>
                  <a:schemeClr val="tx1"/>
                </a:solidFill>
              </a:rPr>
              <a:t> BUSINESS REVIEW JANUARY/FEBRUARY 1997</a:t>
            </a:r>
            <a:endParaRPr lang="en-US" sz="2800" dirty="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rPr>
              <a:t>The Portfolio</a:t>
            </a:r>
            <a:endParaRPr lang="th-TH" dirty="0">
              <a:solidFill>
                <a:schemeClr val="tx1"/>
              </a:solidFill>
            </a:endParaRPr>
          </a:p>
        </p:txBody>
      </p:sp>
      <p:sp>
        <p:nvSpPr>
          <p:cNvPr id="3" name="Content Placeholder 2"/>
          <p:cNvSpPr>
            <a:spLocks noGrp="1"/>
          </p:cNvSpPr>
          <p:nvPr>
            <p:ph idx="1"/>
          </p:nvPr>
        </p:nvSpPr>
        <p:spPr>
          <a:solidFill>
            <a:schemeClr val="bg1">
              <a:alpha val="43000"/>
            </a:schemeClr>
          </a:solidFill>
        </p:spPr>
        <p:txBody>
          <a:bodyPr>
            <a:normAutofit/>
          </a:bodyPr>
          <a:lstStyle/>
          <a:p>
            <a:pPr>
              <a:spcAft>
                <a:spcPts val="700"/>
              </a:spcAft>
            </a:pPr>
            <a:r>
              <a:rPr lang="en-US" sz="1900" dirty="0" smtClean="0"/>
              <a:t>Bob </a:t>
            </a:r>
            <a:r>
              <a:rPr lang="en-US" sz="1900" dirty="0"/>
              <a:t>Citron was implementing a big bet that interest rates would fall or stay </a:t>
            </a:r>
            <a:r>
              <a:rPr lang="en-US" sz="1900" dirty="0" smtClean="0"/>
              <a:t>low</a:t>
            </a:r>
            <a:endParaRPr lang="en-US" sz="1900" dirty="0"/>
          </a:p>
          <a:p>
            <a:pPr>
              <a:spcAft>
                <a:spcPts val="700"/>
              </a:spcAft>
            </a:pPr>
            <a:r>
              <a:rPr lang="en-US" sz="1900" dirty="0"/>
              <a:t>The $7.5 billion of investor equity was leveraged into a $20.5 billion </a:t>
            </a:r>
            <a:r>
              <a:rPr lang="en-US" sz="1900" dirty="0" smtClean="0"/>
              <a:t>portfolio</a:t>
            </a:r>
          </a:p>
          <a:p>
            <a:pPr>
              <a:spcAft>
                <a:spcPts val="700"/>
              </a:spcAft>
            </a:pPr>
            <a:r>
              <a:rPr lang="en-US" sz="1900" dirty="0"/>
              <a:t>Citron pledged his securities as collateral and reinvested the cash in new securities, mostly 5-year notes issued by government-sponsored </a:t>
            </a:r>
            <a:r>
              <a:rPr lang="en-US" sz="1900" dirty="0" smtClean="0"/>
              <a:t>agencies, this is through the reverse repurchase agreement</a:t>
            </a:r>
          </a:p>
          <a:p>
            <a:pPr>
              <a:spcAft>
                <a:spcPts val="700"/>
              </a:spcAft>
            </a:pPr>
            <a:r>
              <a:rPr lang="en-US" sz="1900" b="1" dirty="0"/>
              <a:t>The portfolio leverage magnified the effect of movements in interest rates. This interest rate sensitivity is also known as </a:t>
            </a:r>
            <a:r>
              <a:rPr lang="en-US" sz="1900" b="1" dirty="0" smtClean="0"/>
              <a:t>duration.</a:t>
            </a:r>
            <a:endParaRPr lang="en-US" sz="1900" b="1" dirty="0"/>
          </a:p>
          <a:p>
            <a:endParaRPr lang="th-TH" sz="1900" dirty="0"/>
          </a:p>
        </p:txBody>
      </p:sp>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688632"/>
          </a:xfrm>
          <a:solidFill>
            <a:schemeClr val="bg1">
              <a:alpha val="43000"/>
            </a:schemeClr>
          </a:solidFill>
        </p:spPr>
        <p:txBody>
          <a:bodyPr>
            <a:normAutofit/>
          </a:bodyPr>
          <a:lstStyle/>
          <a:p>
            <a:pPr>
              <a:spcAft>
                <a:spcPts val="1000"/>
              </a:spcAft>
            </a:pPr>
            <a:r>
              <a:rPr lang="en-US" sz="2000" dirty="0" smtClean="0"/>
              <a:t>The </a:t>
            </a:r>
            <a:r>
              <a:rPr lang="en-US" sz="2000" dirty="0" smtClean="0"/>
              <a:t>OCIP got more bang for its buck by leveraging up its investment: the pool posted the long-term bonds as collateral and borrowed against them at the short-term interest rate. It then took the borrowed money and purchased more long-term bonds. </a:t>
            </a:r>
          </a:p>
          <a:p>
            <a:pPr>
              <a:spcAft>
                <a:spcPts val="1000"/>
              </a:spcAft>
            </a:pPr>
            <a:r>
              <a:rPr lang="en-US" sz="2000" dirty="0" smtClean="0"/>
              <a:t>The strategy was profitable as long as interest rates stayed the same or declined. But in February 1994 interest rates began rising. </a:t>
            </a:r>
            <a:r>
              <a:rPr lang="en-US" sz="2000" b="1" dirty="0" smtClean="0"/>
              <a:t>When interest rates rise, the price of bonds falls. As a result, the long-term bonds in the OCIP declined in value at the same time that the cost of short-term borrowing was rising.</a:t>
            </a:r>
            <a:endParaRPr lang="en-US" sz="2000" b="1" dirty="0"/>
          </a:p>
          <a:p>
            <a:pPr>
              <a:spcAft>
                <a:spcPts val="1000"/>
              </a:spcAft>
            </a:pPr>
            <a:r>
              <a:rPr lang="en-US" sz="2000" b="1" dirty="0" smtClean="0"/>
              <a:t>The OCIP also invested in interest rate derivative securities called inverse floaters. These derivatives gain value when interest rates fall and lose value when they rise. </a:t>
            </a:r>
            <a:r>
              <a:rPr lang="en-US" sz="2000" dirty="0" smtClean="0"/>
              <a:t>When interest rates rose in 1994, these securities took a big hit. The losses in the OCIP can be approximately broken down as follows.</a:t>
            </a:r>
            <a:endParaRPr lang="en-US" sz="2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a:xfrm>
            <a:off x="457200" y="571480"/>
            <a:ext cx="8229600" cy="5554683"/>
          </a:xfrm>
          <a:solidFill>
            <a:schemeClr val="bg1">
              <a:alpha val="43000"/>
            </a:schemeClr>
          </a:solidFill>
        </p:spPr>
        <p:txBody>
          <a:bodyPr>
            <a:normAutofit/>
          </a:bodyPr>
          <a:lstStyle/>
          <a:p>
            <a:r>
              <a:rPr lang="en-US" sz="2400" dirty="0" smtClean="0"/>
              <a:t>The initial value of the OCIP portfolio was $7.6 billion. Through leverage, however, the total value of invested funds was on the order of $20 billion. The OCIP had a </a:t>
            </a:r>
            <a:r>
              <a:rPr lang="en-US" sz="2400" b="1" dirty="0" smtClean="0"/>
              <a:t>$12 billion investment in fixed-rate bonds</a:t>
            </a:r>
            <a:r>
              <a:rPr lang="en-US" sz="2400" dirty="0" smtClean="0"/>
              <a:t> that had an average maturity of four years. When interest rates rose in 1994 </a:t>
            </a:r>
            <a:r>
              <a:rPr lang="en-US" sz="2400" b="1" dirty="0" smtClean="0"/>
              <a:t>these bonds lost about $360 million</a:t>
            </a:r>
            <a:r>
              <a:rPr lang="en-US" sz="2400" dirty="0" smtClean="0"/>
              <a:t>. </a:t>
            </a:r>
            <a:r>
              <a:rPr lang="en-US" sz="2400" b="1" dirty="0" smtClean="0"/>
              <a:t>About $8 billion of OCIP funds were invested in inverse floaters, which lost about $620 million. Short-term borrowing of about $12.4 billion </a:t>
            </a:r>
            <a:r>
              <a:rPr lang="en-US" sz="2400" dirty="0" smtClean="0"/>
              <a:t>led to additional losses, through the payment of interest, on the order of $620 million.</a:t>
            </a:r>
            <a:endParaRPr lang="th-TH"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0" y="274638"/>
            <a:ext cx="9144000" cy="1143000"/>
          </a:xfrm>
          <a:solidFill>
            <a:schemeClr val="bg1">
              <a:alpha val="43000"/>
            </a:schemeClr>
          </a:solidFill>
        </p:spPr>
        <p:txBody>
          <a:bodyPr>
            <a:normAutofit/>
          </a:bodyPr>
          <a:lstStyle/>
          <a:p>
            <a:r>
              <a:rPr lang="en-US" dirty="0" smtClean="0"/>
              <a:t>Recapture: the Concept of </a:t>
            </a:r>
            <a:r>
              <a:rPr lang="en-US" dirty="0" smtClean="0"/>
              <a:t>Duration</a:t>
            </a:r>
            <a:endParaRPr lang="th-TH" dirty="0"/>
          </a:p>
        </p:txBody>
      </p:sp>
      <p:sp>
        <p:nvSpPr>
          <p:cNvPr id="3" name="ตัวยึดเนื้อหา 2"/>
          <p:cNvSpPr>
            <a:spLocks noGrp="1"/>
          </p:cNvSpPr>
          <p:nvPr>
            <p:ph idx="1"/>
          </p:nvPr>
        </p:nvSpPr>
        <p:spPr>
          <a:solidFill>
            <a:schemeClr val="bg1">
              <a:alpha val="43000"/>
            </a:schemeClr>
          </a:solidFill>
        </p:spPr>
        <p:txBody>
          <a:bodyPr>
            <a:normAutofit/>
          </a:bodyPr>
          <a:lstStyle/>
          <a:p>
            <a:pPr>
              <a:spcAft>
                <a:spcPts val="500"/>
              </a:spcAft>
            </a:pPr>
            <a:r>
              <a:rPr lang="en-US" sz="1900" dirty="0" smtClean="0"/>
              <a:t>In the fixed-income market, duration is an essential tool for risk management, as it measures the sensitivity of an asset price to movements in yields</a:t>
            </a:r>
          </a:p>
          <a:p>
            <a:pPr>
              <a:spcAft>
                <a:spcPts val="500"/>
              </a:spcAft>
            </a:pPr>
            <a:r>
              <a:rPr lang="en-US" sz="1900" dirty="0" smtClean="0"/>
              <a:t>The sensitivity of the </a:t>
            </a:r>
            <a:r>
              <a:rPr lang="en-US" sz="1900" dirty="0" smtClean="0"/>
              <a:t>bond </a:t>
            </a:r>
            <a:r>
              <a:rPr lang="en-US" sz="1900" dirty="0" smtClean="0"/>
              <a:t>price to changes in yields: </a:t>
            </a:r>
          </a:p>
          <a:p>
            <a:pPr marL="0" indent="0">
              <a:spcAft>
                <a:spcPts val="500"/>
              </a:spcAft>
              <a:buNone/>
            </a:pPr>
            <a:r>
              <a:rPr lang="en-US" sz="1900" b="1" i="1" dirty="0" smtClean="0"/>
              <a:t>	</a:t>
            </a:r>
            <a:r>
              <a:rPr lang="en-US" sz="1900" b="1" i="1" dirty="0" smtClean="0"/>
              <a:t>Change in Bond </a:t>
            </a:r>
            <a:r>
              <a:rPr lang="en-US" sz="1900" b="1" i="1" dirty="0" smtClean="0"/>
              <a:t>Return = - Duration x 1/(1+y) </a:t>
            </a:r>
            <a:endParaRPr lang="en-US" sz="1900" b="1" i="1" dirty="0" smtClean="0"/>
          </a:p>
          <a:p>
            <a:pPr marL="0" indent="0">
              <a:spcAft>
                <a:spcPts val="500"/>
              </a:spcAft>
              <a:buNone/>
            </a:pPr>
            <a:r>
              <a:rPr lang="en-US" sz="1900" b="1" i="1" dirty="0" smtClean="0"/>
              <a:t>	</a:t>
            </a:r>
            <a:r>
              <a:rPr lang="en-US" sz="1900" b="1" i="1" dirty="0" smtClean="0"/>
              <a:t>			      </a:t>
            </a:r>
            <a:r>
              <a:rPr lang="en-US" sz="1900" b="1" i="1" dirty="0" smtClean="0"/>
              <a:t>x Yield </a:t>
            </a:r>
            <a:r>
              <a:rPr lang="en-US" sz="1900" b="1" i="1" dirty="0" smtClean="0"/>
              <a:t>Change</a:t>
            </a:r>
          </a:p>
          <a:p>
            <a:endParaRPr lang="th-TH"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0" y="274638"/>
            <a:ext cx="9144000" cy="1143000"/>
          </a:xfrm>
          <a:solidFill>
            <a:schemeClr val="bg1">
              <a:alpha val="43000"/>
            </a:schemeClr>
          </a:solidFill>
        </p:spPr>
        <p:txBody>
          <a:bodyPr>
            <a:normAutofit/>
          </a:bodyPr>
          <a:lstStyle/>
          <a:p>
            <a:r>
              <a:rPr lang="en-US" dirty="0" smtClean="0"/>
              <a:t>Duration and </a:t>
            </a:r>
            <a:r>
              <a:rPr lang="en-US" dirty="0" smtClean="0"/>
              <a:t>Risk</a:t>
            </a:r>
            <a:endParaRPr lang="th-TH" dirty="0"/>
          </a:p>
        </p:txBody>
      </p:sp>
      <p:sp>
        <p:nvSpPr>
          <p:cNvPr id="3" name="ตัวยึดเนื้อหา 2"/>
          <p:cNvSpPr>
            <a:spLocks noGrp="1"/>
          </p:cNvSpPr>
          <p:nvPr>
            <p:ph idx="1"/>
          </p:nvPr>
        </p:nvSpPr>
        <p:spPr>
          <a:solidFill>
            <a:schemeClr val="bg1">
              <a:alpha val="43000"/>
            </a:schemeClr>
          </a:solidFill>
        </p:spPr>
        <p:txBody>
          <a:bodyPr>
            <a:normAutofit/>
          </a:bodyPr>
          <a:lstStyle/>
          <a:p>
            <a:pPr>
              <a:spcAft>
                <a:spcPts val="1000"/>
              </a:spcAft>
            </a:pPr>
            <a:r>
              <a:rPr lang="en-US" sz="1900" dirty="0" smtClean="0"/>
              <a:t>Duration, or interest rate bets, can be increased either by investing in securities with longer </a:t>
            </a:r>
            <a:r>
              <a:rPr lang="en-US" sz="1900" dirty="0" smtClean="0"/>
              <a:t>duration, or </a:t>
            </a:r>
            <a:r>
              <a:rPr lang="en-US" sz="1900" dirty="0" smtClean="0"/>
              <a:t>by leveraging the portfolio. </a:t>
            </a:r>
          </a:p>
          <a:p>
            <a:pPr>
              <a:spcAft>
                <a:spcPts val="1000"/>
              </a:spcAft>
            </a:pPr>
            <a:r>
              <a:rPr lang="en-US" sz="1900" dirty="0" smtClean="0"/>
              <a:t>Example: . Assume for instance that investors put $100 million in a portfolio. </a:t>
            </a:r>
            <a:r>
              <a:rPr lang="en-US" sz="1900" b="1" dirty="0" smtClean="0"/>
              <a:t>This can be used to buy a 5-year note. Next, the note can be pledged as collateral (in a reverse repo in exchange) for cash. The portfolio manager has the cash but is obligated to purchase back the note at a fixed price in the future, and therefore is still exposed to price movements. </a:t>
            </a:r>
            <a:endParaRPr lang="en-US" sz="1900" dirty="0" smtClean="0"/>
          </a:p>
          <a:p>
            <a:endParaRPr lang="th-TH" dirty="0"/>
          </a:p>
        </p:txBody>
      </p:sp>
      <p:pic>
        <p:nvPicPr>
          <p:cNvPr id="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b="47877"/>
          <a:stretch>
            <a:fillRect/>
          </a:stretch>
        </p:blipFill>
        <p:spPr bwMode="auto">
          <a:xfrm>
            <a:off x="2357422" y="4214818"/>
            <a:ext cx="4248472" cy="237369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7467600" cy="5709248"/>
          </a:xfrm>
          <a:solidFill>
            <a:schemeClr val="bg1">
              <a:alpha val="43000"/>
            </a:schemeClr>
          </a:solidFill>
        </p:spPr>
        <p:txBody>
          <a:bodyPr>
            <a:noAutofit/>
          </a:bodyPr>
          <a:lstStyle/>
          <a:p>
            <a:pPr>
              <a:spcAft>
                <a:spcPts val="1000"/>
              </a:spcAft>
            </a:pPr>
            <a:r>
              <a:rPr lang="en-US" sz="2000" dirty="0" smtClean="0"/>
              <a:t>In </a:t>
            </a:r>
            <a:r>
              <a:rPr lang="en-US" sz="2000" dirty="0"/>
              <a:t>the meantime, the cash can be used to invest in another $100 million 5-year note. This process can be repeated a second time, for a total holding of $300 million. As the initial investment was only $100 million, </a:t>
            </a:r>
            <a:r>
              <a:rPr lang="en-US" sz="2000" b="1" dirty="0"/>
              <a:t>the leverage ratio is 3:1. Therefore, any price movement will be accentuated by a factor of 3</a:t>
            </a:r>
            <a:r>
              <a:rPr lang="en-US" sz="2000" dirty="0"/>
              <a:t>. In other words, the portfolio duration is now </a:t>
            </a:r>
          </a:p>
          <a:p>
            <a:pPr>
              <a:spcAft>
                <a:spcPts val="1000"/>
              </a:spcAft>
            </a:pPr>
            <a:r>
              <a:rPr lang="en-US" sz="2000" i="1" dirty="0"/>
              <a:t>Price Change = - 4 x $300 million x 1/(1+y) x Yield Change </a:t>
            </a:r>
            <a:br>
              <a:rPr lang="en-US" sz="2000" i="1" dirty="0"/>
            </a:br>
            <a:r>
              <a:rPr lang="en-US" sz="2000" i="1" dirty="0"/>
              <a:t/>
            </a:r>
            <a:br>
              <a:rPr lang="en-US" sz="2000" i="1" dirty="0"/>
            </a:br>
            <a:r>
              <a:rPr lang="en-US" sz="2000" i="1" dirty="0"/>
              <a:t>Price Change = - 12 x $100 million x 1/(1+y) x Yield Change. </a:t>
            </a:r>
            <a:endParaRPr lang="en-US" sz="2000" dirty="0"/>
          </a:p>
          <a:p>
            <a:pPr>
              <a:spcAft>
                <a:spcPts val="1000"/>
              </a:spcAft>
            </a:pPr>
            <a:r>
              <a:rPr lang="en-US" sz="2000" b="1" dirty="0"/>
              <a:t>Relative to the initial $100 million investment, the duration is now of 12 years. The risk of the 3:1 leverage portfolio is therefore similar to that of a </a:t>
            </a:r>
            <a:r>
              <a:rPr lang="en-US" sz="2000" b="1" dirty="0" smtClean="0"/>
              <a:t>longer-term bond.</a:t>
            </a:r>
            <a:endParaRPr lang="th-TH" sz="2000" dirty="0"/>
          </a:p>
        </p:txBody>
      </p:sp>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brightnessContrast contrast="20000"/>
                    </a14:imgEffect>
                  </a14:imgLayer>
                </a14:imgProps>
              </a:ext>
              <a:ext uri="{28A0092B-C50C-407E-A947-70E740481C1C}">
                <a14:useLocalDpi xmlns="" xmlns:a14="http://schemas.microsoft.com/office/drawing/2010/main" val="0"/>
              </a:ext>
            </a:extLst>
          </a:blip>
          <a:srcRect/>
          <a:stretch>
            <a:fillRect/>
          </a:stretch>
        </p:blipFill>
        <p:spPr bwMode="auto">
          <a:xfrm>
            <a:off x="1984375" y="1219200"/>
            <a:ext cx="5175250" cy="4419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780701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2214"/>
          <a:stretch/>
        </p:blipFill>
        <p:spPr bwMode="auto">
          <a:xfrm>
            <a:off x="642910" y="2571744"/>
            <a:ext cx="4536505" cy="35795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42910" y="214290"/>
            <a:ext cx="7858180" cy="1554272"/>
          </a:xfrm>
          <a:prstGeom prst="rect">
            <a:avLst/>
          </a:prstGeom>
          <a:solidFill>
            <a:schemeClr val="bg1">
              <a:alpha val="43000"/>
            </a:schemeClr>
          </a:solidFill>
        </p:spPr>
        <p:txBody>
          <a:bodyPr wrap="square" rtlCol="0">
            <a:spAutoFit/>
          </a:bodyPr>
          <a:lstStyle/>
          <a:p>
            <a:pPr marL="457200" indent="-457200">
              <a:buFont typeface="Arial" panose="020B0604020202020204" pitchFamily="34" charset="0"/>
              <a:buChar char="•"/>
            </a:pPr>
            <a:r>
              <a:rPr lang="en-US" sz="1900" dirty="0" smtClean="0"/>
              <a:t>The </a:t>
            </a:r>
            <a:r>
              <a:rPr lang="en-US" sz="1900" dirty="0"/>
              <a:t>duration was further amplified by the use of </a:t>
            </a:r>
            <a:r>
              <a:rPr lang="en-US" sz="1900" b="1" i="1" dirty="0"/>
              <a:t>structured </a:t>
            </a:r>
            <a:r>
              <a:rPr lang="en-US" sz="1900" b="1" i="1" dirty="0" smtClean="0"/>
              <a:t>notes</a:t>
            </a:r>
          </a:p>
          <a:p>
            <a:pPr marL="457200" indent="-457200">
              <a:buFont typeface="Arial" panose="020B0604020202020204" pitchFamily="34" charset="0"/>
              <a:buChar char="•"/>
            </a:pPr>
            <a:r>
              <a:rPr lang="en-US" sz="1900" dirty="0" smtClean="0"/>
              <a:t>Citron's </a:t>
            </a:r>
            <a:r>
              <a:rPr lang="en-US" sz="1900" dirty="0"/>
              <a:t>main purpose was to increase current income by exploiting the fact that medium-term maturities had higher yields than short-term </a:t>
            </a:r>
            <a:r>
              <a:rPr lang="en-US" sz="1900" dirty="0" smtClean="0"/>
              <a:t>investments</a:t>
            </a:r>
          </a:p>
        </p:txBody>
      </p:sp>
      <p:sp>
        <p:nvSpPr>
          <p:cNvPr id="6" name="Rectangle 5"/>
          <p:cNvSpPr/>
          <p:nvPr/>
        </p:nvSpPr>
        <p:spPr>
          <a:xfrm>
            <a:off x="5357850" y="1785926"/>
            <a:ext cx="3143240" cy="5062924"/>
          </a:xfrm>
          <a:prstGeom prst="rect">
            <a:avLst/>
          </a:prstGeom>
          <a:solidFill>
            <a:schemeClr val="bg1">
              <a:alpha val="43000"/>
            </a:schemeClr>
          </a:solidFill>
        </p:spPr>
        <p:txBody>
          <a:bodyPr wrap="square">
            <a:spAutoFit/>
          </a:bodyPr>
          <a:lstStyle/>
          <a:p>
            <a:pPr marL="457200" indent="-457200">
              <a:buFont typeface="Arial" panose="020B0604020202020204" pitchFamily="34" charset="0"/>
              <a:buChar char="•"/>
            </a:pPr>
            <a:r>
              <a:rPr lang="en-US" sz="1900" dirty="0" smtClean="0"/>
              <a:t>On December 1993, for instance, short-term yields were less than 3%, while 5-year yields were around 5.2%. </a:t>
            </a:r>
          </a:p>
          <a:p>
            <a:pPr marL="457200" indent="-457200">
              <a:buFont typeface="Arial" panose="020B0604020202020204" pitchFamily="34" charset="0"/>
              <a:buChar char="•"/>
            </a:pPr>
            <a:r>
              <a:rPr lang="en-US" sz="1900" dirty="0" smtClean="0"/>
              <a:t>With such a positively sloped </a:t>
            </a:r>
            <a:r>
              <a:rPr lang="en-US" sz="1900" i="1" dirty="0" smtClean="0"/>
              <a:t>term structure</a:t>
            </a:r>
            <a:r>
              <a:rPr lang="en-US" sz="1900" dirty="0" smtClean="0"/>
              <a:t> of interest rates, the tendency may be </a:t>
            </a:r>
            <a:r>
              <a:rPr lang="en-US" sz="1900" b="1" dirty="0" smtClean="0"/>
              <a:t>to increase the duration of the investment to pick up an extra yield</a:t>
            </a:r>
          </a:p>
          <a:p>
            <a:pPr marL="457200" indent="-457200">
              <a:buFont typeface="Arial" panose="020B0604020202020204" pitchFamily="34" charset="0"/>
              <a:buChar char="•"/>
            </a:pPr>
            <a:r>
              <a:rPr lang="en-US" sz="1900" b="1" dirty="0" smtClean="0"/>
              <a:t>This, of course, comes with a greater risk.</a:t>
            </a:r>
            <a:endParaRPr lang="th-TH" sz="1900" dirty="0" smtClean="0"/>
          </a:p>
        </p:txBody>
      </p:sp>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7467600" cy="4873752"/>
          </a:xfrm>
          <a:solidFill>
            <a:schemeClr val="bg1">
              <a:alpha val="43000"/>
            </a:schemeClr>
          </a:solidFill>
        </p:spPr>
        <p:txBody>
          <a:bodyPr>
            <a:normAutofit/>
          </a:bodyPr>
          <a:lstStyle/>
          <a:p>
            <a:pPr>
              <a:spcAft>
                <a:spcPts val="1000"/>
              </a:spcAft>
            </a:pPr>
            <a:r>
              <a:rPr lang="en-US" sz="2000" dirty="0"/>
              <a:t>The strategy worked fine as long as interest rates went down</a:t>
            </a:r>
            <a:r>
              <a:rPr lang="en-US" sz="2000" dirty="0" smtClean="0"/>
              <a:t>.</a:t>
            </a:r>
          </a:p>
          <a:p>
            <a:pPr>
              <a:spcAft>
                <a:spcPts val="1000"/>
              </a:spcAft>
            </a:pPr>
            <a:r>
              <a:rPr lang="en-US" sz="2000" dirty="0"/>
              <a:t>In February 1994, however, the Federal Reserve Bank started a series of six consecutive interest rate increases, which led to a bloodbath in the bond </a:t>
            </a:r>
            <a:r>
              <a:rPr lang="en-US" sz="2000" dirty="0" smtClean="0"/>
              <a:t>market.</a:t>
            </a:r>
          </a:p>
          <a:p>
            <a:pPr>
              <a:spcAft>
                <a:spcPts val="1000"/>
              </a:spcAft>
            </a:pPr>
            <a:r>
              <a:rPr lang="en-US" sz="2000" dirty="0"/>
              <a:t>The large duration led to a $1.6 billion </a:t>
            </a:r>
            <a:r>
              <a:rPr lang="en-US" sz="2000" dirty="0" smtClean="0"/>
              <a:t>loss.</a:t>
            </a:r>
            <a:endParaRPr lang="th-TH" sz="2000" dirty="0"/>
          </a:p>
        </p:txBody>
      </p:sp>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691680" y="1052736"/>
            <a:ext cx="5694189" cy="44931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1892"/>
          <a:stretch/>
        </p:blipFill>
        <p:spPr bwMode="auto">
          <a:xfrm>
            <a:off x="1187624" y="980728"/>
            <a:ext cx="6177804" cy="48630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5828589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solidFill>
                  <a:schemeClr val="tx1"/>
                </a:solidFill>
              </a:rPr>
              <a:t>Consequences</a:t>
            </a:r>
            <a:endParaRPr lang="th-TH" dirty="0">
              <a:solidFill>
                <a:schemeClr val="tx1"/>
              </a:solidFill>
            </a:endParaRPr>
          </a:p>
        </p:txBody>
      </p:sp>
      <p:sp>
        <p:nvSpPr>
          <p:cNvPr id="4" name="Content Placeholder 2"/>
          <p:cNvSpPr txBox="1">
            <a:spLocks/>
          </p:cNvSpPr>
          <p:nvPr/>
        </p:nvSpPr>
        <p:spPr>
          <a:xfrm>
            <a:off x="611560" y="1585214"/>
            <a:ext cx="8229600" cy="4772744"/>
          </a:xfrm>
          <a:prstGeom prst="rect">
            <a:avLst/>
          </a:prstGeom>
          <a:solidFill>
            <a:schemeClr val="bg1">
              <a:alpha val="43000"/>
            </a:schemeClr>
          </a:solidFill>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spcAft>
                <a:spcPts val="1000"/>
              </a:spcAft>
              <a:buFont typeface="+mj-lt"/>
              <a:buAutoNum type="arabicPeriod"/>
            </a:pPr>
            <a:r>
              <a:rPr lang="en-US" sz="2900" dirty="0" smtClean="0"/>
              <a:t>Financial institution and any company who </a:t>
            </a:r>
            <a:r>
              <a:rPr lang="en-US" sz="2900" dirty="0" smtClean="0"/>
              <a:t>lent </a:t>
            </a:r>
            <a:r>
              <a:rPr lang="en-US" sz="2900" dirty="0" smtClean="0"/>
              <a:t>fund to invest with orange county </a:t>
            </a:r>
            <a:r>
              <a:rPr lang="en-US" sz="2900" dirty="0" smtClean="0"/>
              <a:t>were afraid </a:t>
            </a:r>
            <a:r>
              <a:rPr lang="en-US" sz="2900" dirty="0" smtClean="0"/>
              <a:t>that orange county would not be able to pay to debt so they </a:t>
            </a:r>
            <a:r>
              <a:rPr lang="en-US" sz="2900" dirty="0" smtClean="0"/>
              <a:t>recalled </a:t>
            </a:r>
            <a:r>
              <a:rPr lang="en-US" sz="2900" dirty="0" smtClean="0"/>
              <a:t>their fund back.</a:t>
            </a:r>
          </a:p>
          <a:p>
            <a:pPr marL="514350" indent="-514350">
              <a:spcAft>
                <a:spcPts val="1000"/>
              </a:spcAft>
              <a:buFont typeface="+mj-lt"/>
              <a:buAutoNum type="arabicPeriod"/>
            </a:pPr>
            <a:r>
              <a:rPr lang="en-US" sz="2900" dirty="0" smtClean="0"/>
              <a:t>Not able to pay the debt, finally, orange county had gone bankrupt and loss 1.6 billion.</a:t>
            </a:r>
          </a:p>
          <a:p>
            <a:pPr marL="514350" indent="-514350">
              <a:spcAft>
                <a:spcPts val="1000"/>
              </a:spcAft>
              <a:buFont typeface="+mj-lt"/>
              <a:buAutoNum type="arabicPeriod"/>
            </a:pPr>
            <a:r>
              <a:rPr lang="en-US" sz="2900" dirty="0" smtClean="0"/>
              <a:t>Robert L. Citron </a:t>
            </a:r>
            <a:r>
              <a:rPr lang="en-US" sz="2900" dirty="0" smtClean="0"/>
              <a:t>was knocked </a:t>
            </a:r>
            <a:r>
              <a:rPr lang="en-US" sz="2900" dirty="0" smtClean="0"/>
              <a:t>on the door at Santa Ana home. He was presented letter of resignation and force to resigned because of his reckless on </a:t>
            </a:r>
            <a:r>
              <a:rPr lang="en-US" sz="2900" dirty="0" smtClean="0"/>
              <a:t>investment.</a:t>
            </a:r>
            <a:endParaRPr lang="en-US" sz="2900" dirty="0" smtClean="0"/>
          </a:p>
          <a:p>
            <a:pPr marL="514350" indent="-514350">
              <a:spcAft>
                <a:spcPts val="1000"/>
              </a:spcAft>
              <a:buFont typeface="+mj-lt"/>
              <a:buAutoNum type="arabicPeriod"/>
            </a:pPr>
            <a:r>
              <a:rPr lang="en-US" sz="2900" dirty="0" smtClean="0"/>
              <a:t>The bankruptcy </a:t>
            </a:r>
            <a:r>
              <a:rPr lang="en-US" sz="2900" dirty="0" smtClean="0"/>
              <a:t>caused</a:t>
            </a:r>
            <a:r>
              <a:rPr lang="en-US" sz="2900" dirty="0" smtClean="0"/>
              <a:t> interests </a:t>
            </a:r>
            <a:r>
              <a:rPr lang="en-US" sz="2900" dirty="0" smtClean="0"/>
              <a:t>to </a:t>
            </a:r>
            <a:r>
              <a:rPr lang="en-US" sz="2900" dirty="0" smtClean="0"/>
              <a:t>hike within </a:t>
            </a:r>
            <a:r>
              <a:rPr lang="en-US" sz="2900" dirty="0" smtClean="0"/>
              <a:t>the county, threatening to make it more expensive for many localities to borrow.</a:t>
            </a:r>
          </a:p>
          <a:p>
            <a:pPr marL="514350" indent="-514350">
              <a:spcAft>
                <a:spcPts val="1000"/>
              </a:spcAft>
              <a:buFont typeface="+mj-lt"/>
              <a:buAutoNum type="arabicPeriod"/>
            </a:pPr>
            <a:r>
              <a:rPr lang="en-US" sz="2900" dirty="0" smtClean="0"/>
              <a:t>The effect </a:t>
            </a:r>
            <a:r>
              <a:rPr lang="en-US" sz="2900" dirty="0" smtClean="0"/>
              <a:t>impacted </a:t>
            </a:r>
            <a:r>
              <a:rPr lang="en-US" sz="2900" dirty="0" smtClean="0"/>
              <a:t>across state. Investment institution which </a:t>
            </a:r>
            <a:r>
              <a:rPr lang="en-US" sz="2900" dirty="0" smtClean="0"/>
              <a:t>invested </a:t>
            </a:r>
            <a:r>
              <a:rPr lang="en-US" sz="2900" dirty="0" smtClean="0"/>
              <a:t>in</a:t>
            </a:r>
            <a:r>
              <a:rPr lang="th-TH" sz="2900" dirty="0" smtClean="0"/>
              <a:t> </a:t>
            </a:r>
            <a:r>
              <a:rPr lang="en-US" sz="2900" dirty="0" smtClean="0"/>
              <a:t>orange county </a:t>
            </a:r>
            <a:r>
              <a:rPr lang="en-US" sz="2900" dirty="0" smtClean="0"/>
              <a:t>incurred</a:t>
            </a:r>
            <a:r>
              <a:rPr lang="en-US" sz="2900" dirty="0" smtClean="0"/>
              <a:t> </a:t>
            </a:r>
            <a:r>
              <a:rPr lang="en-US" sz="2900" dirty="0" smtClean="0"/>
              <a:t>loss. For example, Merrill Lynch’s shares declined on the New York stock </a:t>
            </a:r>
            <a:r>
              <a:rPr lang="en-US" sz="2900" dirty="0" smtClean="0"/>
              <a:t>Exchange. </a:t>
            </a:r>
            <a:endParaRPr lang="en-US" sz="2900" dirty="0" smtClean="0"/>
          </a:p>
          <a:p>
            <a:endParaRPr lang="en-US" dirty="0"/>
          </a:p>
        </p:txBody>
      </p:sp>
    </p:spTree>
    <p:extLst>
      <p:ext uri="{BB962C8B-B14F-4D97-AF65-F5344CB8AC3E}">
        <p14:creationId xmlns="" xmlns:p14="http://schemas.microsoft.com/office/powerpoint/2010/main" val="17752304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Consequences</a:t>
            </a:r>
            <a:endParaRPr lang="th-TH" dirty="0"/>
          </a:p>
        </p:txBody>
      </p:sp>
      <p:sp>
        <p:nvSpPr>
          <p:cNvPr id="3" name="Content Placeholder 2"/>
          <p:cNvSpPr>
            <a:spLocks noGrp="1"/>
          </p:cNvSpPr>
          <p:nvPr>
            <p:ph idx="1"/>
          </p:nvPr>
        </p:nvSpPr>
        <p:spPr>
          <a:solidFill>
            <a:schemeClr val="bg1">
              <a:alpha val="43000"/>
            </a:schemeClr>
          </a:solidFill>
        </p:spPr>
        <p:txBody>
          <a:bodyPr>
            <a:normAutofit/>
          </a:bodyPr>
          <a:lstStyle/>
          <a:p>
            <a:pPr marL="457200" indent="-457200">
              <a:spcAft>
                <a:spcPts val="1000"/>
              </a:spcAft>
              <a:buFont typeface="+mj-lt"/>
              <a:buAutoNum type="arabicPeriod" startAt="6"/>
            </a:pPr>
            <a:r>
              <a:rPr lang="en-US" sz="2000" dirty="0" smtClean="0"/>
              <a:t>It caused </a:t>
            </a:r>
            <a:r>
              <a:rPr lang="en-US" sz="2000" dirty="0" smtClean="0"/>
              <a:t>damage impact on bond market; the bonds from most California issuers were quoted at sharp drops in prices </a:t>
            </a:r>
            <a:r>
              <a:rPr lang="en-US" sz="2000" dirty="0" smtClean="0"/>
              <a:t>and whereas </a:t>
            </a:r>
            <a:r>
              <a:rPr lang="en-US" sz="2000" dirty="0" smtClean="0"/>
              <a:t>yield </a:t>
            </a:r>
            <a:r>
              <a:rPr lang="en-US" sz="2000" dirty="0" smtClean="0"/>
              <a:t>dramatically increased. The </a:t>
            </a:r>
            <a:r>
              <a:rPr lang="en-US" sz="2000" dirty="0" smtClean="0"/>
              <a:t>Dow Jones industrial average </a:t>
            </a:r>
            <a:r>
              <a:rPr lang="en-US" sz="2000" dirty="0" smtClean="0"/>
              <a:t>declined by 10.43. CUYAHOGA </a:t>
            </a:r>
            <a:r>
              <a:rPr lang="en-US" sz="2000" dirty="0" smtClean="0"/>
              <a:t>COUNTY, OHIO's highly leveraged $1.8 billion fund </a:t>
            </a:r>
            <a:r>
              <a:rPr lang="en-US" sz="2000" dirty="0" smtClean="0"/>
              <a:t>also lost </a:t>
            </a:r>
            <a:r>
              <a:rPr lang="en-US" sz="2000" dirty="0" smtClean="0"/>
              <a:t>$137 million when bond prices </a:t>
            </a:r>
            <a:r>
              <a:rPr lang="en-US" sz="2000" dirty="0" smtClean="0"/>
              <a:t>fell.</a:t>
            </a:r>
          </a:p>
          <a:p>
            <a:pPr marL="457200" indent="-457200">
              <a:spcAft>
                <a:spcPts val="1000"/>
              </a:spcAft>
              <a:buFont typeface="+mj-lt"/>
              <a:buAutoNum type="arabicPeriod" startAt="6"/>
            </a:pPr>
            <a:r>
              <a:rPr lang="en-US" sz="2000" dirty="0" smtClean="0"/>
              <a:t>Dropped </a:t>
            </a:r>
            <a:r>
              <a:rPr lang="en-US" sz="2000" dirty="0" smtClean="0"/>
              <a:t>it credit rating; Orange County's bonds </a:t>
            </a:r>
            <a:r>
              <a:rPr lang="en-US" sz="2000" dirty="0" smtClean="0"/>
              <a:t>,earlier, had </a:t>
            </a:r>
            <a:r>
              <a:rPr lang="en-US" sz="2000" dirty="0" smtClean="0"/>
              <a:t>been rated AA by both Moody's Investors Service and </a:t>
            </a:r>
            <a:r>
              <a:rPr lang="en-US" sz="2000" dirty="0" smtClean="0"/>
              <a:t>S&amp; P, </a:t>
            </a:r>
            <a:r>
              <a:rPr lang="en-US" sz="2000" dirty="0" smtClean="0"/>
              <a:t>a very high investment grade </a:t>
            </a:r>
            <a:r>
              <a:rPr lang="en-US" sz="2000" dirty="0" smtClean="0"/>
              <a:t>rating. Later, S&amp; P </a:t>
            </a:r>
            <a:r>
              <a:rPr lang="en-US" sz="2000" dirty="0" smtClean="0"/>
              <a:t>cut its rating to </a:t>
            </a:r>
            <a:r>
              <a:rPr lang="en-US" sz="2000" dirty="0" smtClean="0"/>
              <a:t>CCC.</a:t>
            </a:r>
          </a:p>
          <a:p>
            <a:pPr marL="457200" indent="-457200">
              <a:spcAft>
                <a:spcPts val="1000"/>
              </a:spcAft>
              <a:buFont typeface="+mj-lt"/>
              <a:buAutoNum type="arabicPeriod" startAt="6"/>
            </a:pPr>
            <a:r>
              <a:rPr lang="en-US" sz="2000" dirty="0" smtClean="0"/>
              <a:t>Government </a:t>
            </a:r>
            <a:r>
              <a:rPr lang="en-US" sz="2000" dirty="0" smtClean="0"/>
              <a:t>cut expenditure and </a:t>
            </a:r>
            <a:r>
              <a:rPr lang="en-US" sz="2000" dirty="0" smtClean="0"/>
              <a:t>slowed </a:t>
            </a:r>
            <a:r>
              <a:rPr lang="en-US" sz="2000" dirty="0" smtClean="0"/>
              <a:t>down the public service because tax increases </a:t>
            </a:r>
            <a:r>
              <a:rPr lang="en-US" sz="2000" dirty="0" smtClean="0"/>
              <a:t>were </a:t>
            </a:r>
            <a:r>
              <a:rPr lang="en-US" sz="2000" dirty="0" smtClean="0"/>
              <a:t>very hard to get in </a:t>
            </a:r>
            <a:r>
              <a:rPr lang="en-US" sz="2000" dirty="0" smtClean="0"/>
              <a:t>California.</a:t>
            </a:r>
          </a:p>
        </p:txBody>
      </p:sp>
      <p:sp>
        <p:nvSpPr>
          <p:cNvPr id="4" name="Title 1"/>
          <p:cNvSpPr txBox="1">
            <a:spLocks/>
          </p:cNvSpPr>
          <p:nvPr/>
        </p:nvSpPr>
        <p:spPr>
          <a:xfrm>
            <a:off x="0" y="274638"/>
            <a:ext cx="9144000" cy="1143000"/>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Consequences</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t>Remedies</a:t>
            </a:r>
            <a:endParaRPr lang="th-TH" dirty="0"/>
          </a:p>
        </p:txBody>
      </p:sp>
      <p:sp>
        <p:nvSpPr>
          <p:cNvPr id="4" name="Content Placeholder 2"/>
          <p:cNvSpPr txBox="1">
            <a:spLocks/>
          </p:cNvSpPr>
          <p:nvPr/>
        </p:nvSpPr>
        <p:spPr>
          <a:xfrm>
            <a:off x="609600" y="1752600"/>
            <a:ext cx="8229600" cy="4605358"/>
          </a:xfrm>
          <a:prstGeom prst="rect">
            <a:avLst/>
          </a:prstGeom>
          <a:solidFill>
            <a:schemeClr val="bg1">
              <a:alpha val="43000"/>
            </a:schemeClr>
          </a:solidFill>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spcAft>
                <a:spcPts val="1000"/>
              </a:spcAft>
              <a:buFont typeface="+mj-lt"/>
              <a:buAutoNum type="arabicPeriod"/>
            </a:pPr>
            <a:r>
              <a:rPr lang="en-US" sz="2000" dirty="0" smtClean="0"/>
              <a:t>The country negotiate with financial company and other institution who put investment with orange </a:t>
            </a:r>
            <a:r>
              <a:rPr lang="en-US" sz="2000" dirty="0" smtClean="0"/>
              <a:t>country so they divided the pool and paid back investment to them and promised to repay </a:t>
            </a:r>
            <a:r>
              <a:rPr lang="en-US" sz="2000" dirty="0" smtClean="0"/>
              <a:t>the rest later</a:t>
            </a:r>
            <a:endParaRPr lang="en-US" sz="2000" dirty="0" smtClean="0"/>
          </a:p>
          <a:p>
            <a:pPr marL="514350" indent="-514350">
              <a:spcAft>
                <a:spcPts val="1000"/>
              </a:spcAft>
              <a:buFont typeface="+mj-lt"/>
              <a:buAutoNum type="arabicPeriod"/>
            </a:pPr>
            <a:r>
              <a:rPr lang="en-US" sz="2000" dirty="0" smtClean="0"/>
              <a:t>Finding new source of </a:t>
            </a:r>
            <a:r>
              <a:rPr lang="en-US" sz="2000" dirty="0" smtClean="0"/>
              <a:t>loan by </a:t>
            </a:r>
            <a:r>
              <a:rPr lang="en-US" sz="2000" dirty="0" smtClean="0"/>
              <a:t>divert </a:t>
            </a:r>
            <a:r>
              <a:rPr lang="en-US" sz="2000" dirty="0" smtClean="0"/>
              <a:t>tax funds from other county </a:t>
            </a:r>
            <a:r>
              <a:rPr lang="en-US" sz="2000" dirty="0" smtClean="0"/>
              <a:t>agencies </a:t>
            </a:r>
            <a:r>
              <a:rPr lang="en-US" sz="2000" dirty="0" smtClean="0"/>
              <a:t>so that orange country could repay their </a:t>
            </a:r>
            <a:r>
              <a:rPr lang="en-US" sz="2000" dirty="0" smtClean="0"/>
              <a:t>debt and they also issued the $1 billion bond.</a:t>
            </a:r>
            <a:endParaRPr lang="en-US" sz="2000" dirty="0" smtClean="0"/>
          </a:p>
          <a:p>
            <a:pPr marL="514350" indent="-514350">
              <a:spcAft>
                <a:spcPts val="1000"/>
              </a:spcAft>
              <a:buFont typeface="+mj-lt"/>
              <a:buAutoNum type="arabicPeriod"/>
            </a:pPr>
            <a:r>
              <a:rPr lang="en-US" sz="2000" dirty="0" smtClean="0"/>
              <a:t>Reduce spending and human resource...</a:t>
            </a:r>
          </a:p>
          <a:p>
            <a:pPr marL="514350" indent="-514350">
              <a:spcAft>
                <a:spcPts val="1000"/>
              </a:spcAft>
              <a:buFont typeface="+mj-lt"/>
              <a:buAutoNum type="arabicPeriod"/>
            </a:pPr>
            <a:r>
              <a:rPr lang="en-US" sz="2000" dirty="0" smtClean="0"/>
              <a:t>Increase sales </a:t>
            </a:r>
            <a:r>
              <a:rPr lang="en-US" sz="2000" dirty="0" smtClean="0"/>
              <a:t>tax by 0.5%</a:t>
            </a:r>
          </a:p>
          <a:p>
            <a:pPr marL="514350" indent="-514350">
              <a:spcAft>
                <a:spcPts val="1000"/>
              </a:spcAft>
              <a:buFont typeface="+mj-lt"/>
              <a:buAutoNum type="arabicPeriod"/>
            </a:pPr>
            <a:r>
              <a:rPr lang="en-US" sz="2000" dirty="0" smtClean="0"/>
              <a:t>Change </a:t>
            </a:r>
            <a:r>
              <a:rPr lang="en-US" sz="2000" dirty="0" smtClean="0"/>
              <a:t>organization structure, to increase management and monitoring for </a:t>
            </a:r>
            <a:r>
              <a:rPr lang="en-US" sz="2000" dirty="0" smtClean="0"/>
              <a:t>official</a:t>
            </a:r>
          </a:p>
          <a:p>
            <a:pPr marL="514350" indent="-514350">
              <a:spcAft>
                <a:spcPts val="1000"/>
              </a:spcAft>
              <a:buFont typeface="+mj-lt"/>
              <a:buAutoNum type="arabicPeriod"/>
            </a:pPr>
            <a:r>
              <a:rPr lang="en-US" sz="2000" dirty="0" smtClean="0"/>
              <a:t>The county sold $880 million bond in order to repay debt on existing bonds, pay for bankruptcy litigation, etc.</a:t>
            </a:r>
          </a:p>
          <a:p>
            <a:pPr marL="514350" indent="-514350">
              <a:spcAft>
                <a:spcPts val="1000"/>
              </a:spcAft>
              <a:buNone/>
            </a:pPr>
            <a:r>
              <a:rPr lang="en-US" sz="2000" dirty="0" smtClean="0"/>
              <a:t/>
            </a:r>
            <a:br>
              <a:rPr lang="en-US" sz="2000" dirty="0" smtClean="0"/>
            </a:br>
            <a:r>
              <a:rPr lang="en-US" sz="2000" dirty="0" smtClean="0"/>
              <a:t>This make orange county able to repay their debt </a:t>
            </a:r>
            <a:r>
              <a:rPr lang="en-US" sz="2000" dirty="0" smtClean="0"/>
              <a:t>in June 12, 1996 which mean the </a:t>
            </a:r>
            <a:r>
              <a:rPr lang="en-US" sz="2000" dirty="0" smtClean="0"/>
              <a:t>Orange County’s was able to repay debt within 18 months.</a:t>
            </a:r>
            <a:endParaRPr lang="en-US" sz="2000" dirty="0"/>
          </a:p>
        </p:txBody>
      </p:sp>
    </p:spTree>
    <p:extLst>
      <p:ext uri="{BB962C8B-B14F-4D97-AF65-F5344CB8AC3E}">
        <p14:creationId xmlns="" xmlns:p14="http://schemas.microsoft.com/office/powerpoint/2010/main" val="29730639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bg1">
              <a:alpha val="43000"/>
            </a:schemeClr>
          </a:solidFill>
        </p:spPr>
        <p:txBody>
          <a:bodyPr/>
          <a:lstStyle/>
          <a:p>
            <a:r>
              <a:rPr lang="en-US" dirty="0" smtClean="0"/>
              <a:t>Suggestions</a:t>
            </a:r>
            <a:endParaRPr lang="th-TH" dirty="0"/>
          </a:p>
        </p:txBody>
      </p:sp>
      <p:sp>
        <p:nvSpPr>
          <p:cNvPr id="3" name="Content Placeholder 2"/>
          <p:cNvSpPr>
            <a:spLocks noGrp="1"/>
          </p:cNvSpPr>
          <p:nvPr>
            <p:ph idx="1"/>
          </p:nvPr>
        </p:nvSpPr>
        <p:spPr>
          <a:xfrm>
            <a:off x="457200" y="1600200"/>
            <a:ext cx="8229600" cy="4829196"/>
          </a:xfrm>
          <a:solidFill>
            <a:schemeClr val="bg1">
              <a:alpha val="43000"/>
            </a:schemeClr>
          </a:solidFill>
        </p:spPr>
        <p:txBody>
          <a:bodyPr>
            <a:noAutofit/>
          </a:bodyPr>
          <a:lstStyle/>
          <a:p>
            <a:r>
              <a:rPr lang="en-US" sz="1900" b="1" dirty="0" smtClean="0"/>
              <a:t>Diversify risk</a:t>
            </a:r>
          </a:p>
          <a:p>
            <a:pPr lvl="1"/>
            <a:r>
              <a:rPr lang="en-US" sz="1900" dirty="0" smtClean="0"/>
              <a:t>Investing 100 percent of portfolio could generate higher return, as higher risk comes with higher return.</a:t>
            </a:r>
          </a:p>
          <a:p>
            <a:pPr lvl="1"/>
            <a:r>
              <a:rPr lang="en-US" sz="1900" dirty="0" smtClean="0"/>
              <a:t>High return is accompanied with high risk, however.</a:t>
            </a:r>
          </a:p>
          <a:p>
            <a:pPr lvl="1"/>
            <a:r>
              <a:rPr lang="en-US" sz="1900" dirty="0" smtClean="0"/>
              <a:t>Bob Citron can make better investment by completely diversifying his portfolio via investing in different instruments, such as mortgage, stock market, gold, and etc.( as long as their correlation are not equal to one)</a:t>
            </a:r>
          </a:p>
          <a:p>
            <a:r>
              <a:rPr lang="en-US" sz="1900" b="1" dirty="0" smtClean="0"/>
              <a:t>Monitor needed</a:t>
            </a:r>
          </a:p>
          <a:p>
            <a:pPr lvl="1"/>
            <a:r>
              <a:rPr lang="en-US" sz="1900" dirty="0" smtClean="0"/>
              <a:t>From both private and public sectors</a:t>
            </a:r>
          </a:p>
          <a:p>
            <a:pPr lvl="1"/>
            <a:r>
              <a:rPr lang="en-US" sz="1900" dirty="0" smtClean="0"/>
              <a:t>In monitoring how much risk the county was exposed to</a:t>
            </a:r>
          </a:p>
          <a:p>
            <a:pPr lvl="1"/>
            <a:r>
              <a:rPr lang="en-US" sz="1900" dirty="0" smtClean="0"/>
              <a:t>The state government should closely monitor the fiscal conditions of its local governments, rather than wait for serious problems to surface.</a:t>
            </a:r>
          </a:p>
          <a:p>
            <a:pPr>
              <a:buNone/>
            </a:pPr>
            <a:endParaRPr lang="en-US" sz="1900" dirty="0" smtClean="0"/>
          </a:p>
          <a:p>
            <a:pPr lvl="1"/>
            <a:endParaRPr lang="en-US" sz="1900" dirty="0" smtClean="0"/>
          </a:p>
          <a:p>
            <a:pPr lvl="1"/>
            <a:endParaRPr lang="en-US" sz="1900" dirty="0" smtClean="0"/>
          </a:p>
        </p:txBody>
      </p:sp>
    </p:spTree>
    <p:extLst>
      <p:ext uri="{BB962C8B-B14F-4D97-AF65-F5344CB8AC3E}">
        <p14:creationId xmlns="" xmlns:p14="http://schemas.microsoft.com/office/powerpoint/2010/main" val="29730639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29196"/>
          </a:xfrm>
          <a:solidFill>
            <a:schemeClr val="bg1">
              <a:alpha val="43000"/>
            </a:schemeClr>
          </a:solidFill>
        </p:spPr>
        <p:txBody>
          <a:bodyPr>
            <a:noAutofit/>
          </a:bodyPr>
          <a:lstStyle/>
          <a:p>
            <a:r>
              <a:rPr lang="en-US" sz="2000" b="1" dirty="0" smtClean="0"/>
              <a:t>Implement explicit Risk Management Strategies</a:t>
            </a:r>
          </a:p>
          <a:p>
            <a:pPr lvl="1"/>
            <a:r>
              <a:rPr lang="en-US" sz="1800" dirty="0" smtClean="0"/>
              <a:t>For example, a fixed or some acceptable range of VAR</a:t>
            </a:r>
          </a:p>
          <a:p>
            <a:pPr lvl="1"/>
            <a:r>
              <a:rPr lang="en-US" sz="1800" dirty="0" smtClean="0"/>
              <a:t>Specified particular types of investment instruments and underlying assets that the portfolio  concentrated on (risk-oriented)</a:t>
            </a:r>
          </a:p>
          <a:p>
            <a:pPr lvl="1"/>
            <a:r>
              <a:rPr lang="en-US" sz="1800" dirty="0" smtClean="0"/>
              <a:t>Form an efficient investment team that will able to keep a real-time track with current economic situation and will able to predict future policies that might have any potential impacts on the value of the portfolio</a:t>
            </a:r>
          </a:p>
          <a:p>
            <a:pPr lvl="1"/>
            <a:r>
              <a:rPr lang="en-US" sz="1800" dirty="0" smtClean="0"/>
              <a:t>Conduct frequent portfolio valuation</a:t>
            </a:r>
            <a:endParaRPr lang="en-US" sz="1800" dirty="0" smtClean="0"/>
          </a:p>
        </p:txBody>
      </p:sp>
      <p:sp>
        <p:nvSpPr>
          <p:cNvPr id="4" name="Title 1"/>
          <p:cNvSpPr txBox="1">
            <a:spLocks/>
          </p:cNvSpPr>
          <p:nvPr/>
        </p:nvSpPr>
        <p:spPr>
          <a:xfrm>
            <a:off x="-32" y="285728"/>
            <a:ext cx="9144000" cy="1143000"/>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Suggestions</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 xmlns:p14="http://schemas.microsoft.com/office/powerpoint/2010/main" val="29730639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Suggestions</a:t>
            </a:r>
            <a:endParaRPr lang="th-TH" dirty="0">
              <a:solidFill>
                <a:schemeClr val="tx1"/>
              </a:solidFill>
            </a:endParaRPr>
          </a:p>
        </p:txBody>
      </p:sp>
      <p:sp>
        <p:nvSpPr>
          <p:cNvPr id="3" name="Content Placeholder 2"/>
          <p:cNvSpPr>
            <a:spLocks noGrp="1"/>
          </p:cNvSpPr>
          <p:nvPr>
            <p:ph idx="1"/>
          </p:nvPr>
        </p:nvSpPr>
        <p:spPr>
          <a:solidFill>
            <a:schemeClr val="bg1">
              <a:alpha val="43000"/>
            </a:schemeClr>
          </a:solidFill>
        </p:spPr>
        <p:txBody>
          <a:bodyPr>
            <a:normAutofit fontScale="55000" lnSpcReduction="20000"/>
          </a:bodyPr>
          <a:lstStyle/>
          <a:p>
            <a:r>
              <a:rPr lang="en-US" sz="3400" b="1" dirty="0" smtClean="0"/>
              <a:t>Other suggested tools</a:t>
            </a:r>
          </a:p>
          <a:p>
            <a:pPr lvl="1"/>
            <a:r>
              <a:rPr lang="en-US" sz="3400" dirty="0" smtClean="0"/>
              <a:t>Dealing with substantially high interest rate risk, the county could invest in other types of bonds such as </a:t>
            </a:r>
            <a:r>
              <a:rPr lang="en-US" sz="3400" dirty="0" err="1" smtClean="0"/>
              <a:t>putable</a:t>
            </a:r>
            <a:r>
              <a:rPr lang="en-US" sz="3400" dirty="0" smtClean="0"/>
              <a:t> bond, when the interest rate increase they can have the right to sell back the bond. </a:t>
            </a:r>
          </a:p>
          <a:p>
            <a:pPr lvl="1"/>
            <a:r>
              <a:rPr lang="en-US" sz="3400" dirty="0" smtClean="0"/>
              <a:t>Forward Rate Agreement is also recommended, when the interest rate was decreasing they can enter into this agreement to fix their portfolio interest rate</a:t>
            </a:r>
            <a:r>
              <a:rPr lang="en-US" sz="3400" dirty="0" smtClean="0"/>
              <a:t>.</a:t>
            </a:r>
          </a:p>
          <a:p>
            <a:pPr lvl="1"/>
            <a:r>
              <a:rPr lang="en-US" sz="3400" dirty="0" smtClean="0"/>
              <a:t>Sell future contract with bond underlying asset </a:t>
            </a:r>
            <a:endParaRPr lang="en-US" sz="3400" dirty="0" smtClean="0"/>
          </a:p>
          <a:p>
            <a:pPr lvl="1"/>
            <a:r>
              <a:rPr lang="en-US" sz="3400" dirty="0" smtClean="0"/>
              <a:t>Other tools such as interest rate swaps and options.</a:t>
            </a:r>
            <a:br>
              <a:rPr lang="en-US" sz="3400" dirty="0" smtClean="0"/>
            </a:br>
            <a:endParaRPr lang="en-US" sz="3400" dirty="0" smtClean="0"/>
          </a:p>
          <a:p>
            <a:r>
              <a:rPr lang="en-US" sz="3400" b="1" dirty="0" smtClean="0"/>
              <a:t>Lower the leverage risk</a:t>
            </a:r>
          </a:p>
          <a:p>
            <a:pPr lvl="1"/>
            <a:r>
              <a:rPr lang="en-US" sz="3400" dirty="0" smtClean="0"/>
              <a:t>Too high leverage ratio give the pools much higher risk, they could reduce this risk by lowering the leverage ratio. </a:t>
            </a:r>
          </a:p>
          <a:p>
            <a:pPr lvl="1"/>
            <a:r>
              <a:rPr lang="en-US" sz="3400" dirty="0" smtClean="0"/>
              <a:t>Otherwise, after they leverage their investment they could invest in other </a:t>
            </a:r>
            <a:r>
              <a:rPr lang="en-US" sz="3400" dirty="0" smtClean="0"/>
              <a:t>sector where volatility would not depend on interest rate</a:t>
            </a:r>
            <a:endParaRPr lang="en-US" sz="3400" dirty="0" smtClean="0"/>
          </a:p>
          <a:p>
            <a:pPr lvl="1"/>
            <a:endParaRPr lang="en-US" dirty="0" smtClean="0"/>
          </a:p>
        </p:txBody>
      </p:sp>
      <p:sp>
        <p:nvSpPr>
          <p:cNvPr id="4" name="Title 1"/>
          <p:cNvSpPr txBox="1">
            <a:spLocks/>
          </p:cNvSpPr>
          <p:nvPr/>
        </p:nvSpPr>
        <p:spPr>
          <a:xfrm>
            <a:off x="0" y="274638"/>
            <a:ext cx="9144000" cy="1143000"/>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effectLst/>
                <a:uLnTx/>
                <a:uFillTx/>
                <a:latin typeface="+mj-lt"/>
                <a:ea typeface="+mj-ea"/>
                <a:cs typeface="+mj-cs"/>
              </a:rPr>
              <a:t>Suggestions</a:t>
            </a:r>
            <a:endParaRPr kumimoji="0" lang="th-TH" sz="4400" b="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 xmlns:p14="http://schemas.microsoft.com/office/powerpoint/2010/main" val="29730639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36"/>
            <a:ext cx="9144000" cy="1143000"/>
          </a:xfrm>
          <a:solidFill>
            <a:schemeClr val="bg1">
              <a:alpha val="43000"/>
            </a:schemeClr>
          </a:solidFill>
        </p:spPr>
        <p:txBody>
          <a:bodyPr/>
          <a:lstStyle/>
          <a:p>
            <a:r>
              <a:rPr lang="en-US" dirty="0" smtClean="0">
                <a:solidFill>
                  <a:schemeClr val="tx1"/>
                </a:solidFill>
              </a:rPr>
              <a:t>Reference</a:t>
            </a:r>
            <a:endParaRPr lang="th-TH" dirty="0">
              <a:solidFill>
                <a:schemeClr val="tx1"/>
              </a:solidFill>
            </a:endParaRPr>
          </a:p>
        </p:txBody>
      </p:sp>
      <p:sp>
        <p:nvSpPr>
          <p:cNvPr id="3" name="Content Placeholder 2"/>
          <p:cNvSpPr>
            <a:spLocks noGrp="1"/>
          </p:cNvSpPr>
          <p:nvPr>
            <p:ph idx="1"/>
          </p:nvPr>
        </p:nvSpPr>
        <p:spPr>
          <a:xfrm>
            <a:off x="457200" y="1617681"/>
            <a:ext cx="8229600" cy="4597401"/>
          </a:xfrm>
          <a:solidFill>
            <a:schemeClr val="bg1">
              <a:alpha val="43000"/>
            </a:schemeClr>
          </a:solidFill>
        </p:spPr>
        <p:txBody>
          <a:bodyPr>
            <a:noAutofit/>
          </a:bodyPr>
          <a:lstStyle/>
          <a:p>
            <a:pPr lvl="0"/>
            <a:r>
              <a:rPr lang="en-US" sz="1600" dirty="0" smtClean="0"/>
              <a:t>Philippe </a:t>
            </a:r>
            <a:r>
              <a:rPr lang="en-US" sz="1600" dirty="0" err="1" smtClean="0"/>
              <a:t>Jorion's</a:t>
            </a:r>
            <a:r>
              <a:rPr lang="en-US" sz="1600" dirty="0" smtClean="0"/>
              <a:t>, (2011) "Orange County Case: Using Value at Risk to Control Financial Risk" retrieved Nov 27/11/13 from </a:t>
            </a:r>
            <a:r>
              <a:rPr lang="en-US" sz="1600" u="sng" dirty="0" smtClean="0">
                <a:hlinkClick r:id="rId2"/>
              </a:rPr>
              <a:t>http://merage.uci.edu/~jorion/oc/case.html</a:t>
            </a:r>
            <a:endParaRPr lang="en-US" sz="1600" dirty="0" smtClean="0"/>
          </a:p>
          <a:p>
            <a:pPr lvl="0"/>
            <a:r>
              <a:rPr lang="en-US" sz="1600" dirty="0" smtClean="0"/>
              <a:t>Keith Sill, (2013) "The Economic Benefits and Risks Of Derivative Securities" retrieved Nov 27/11/13 from </a:t>
            </a:r>
            <a:r>
              <a:rPr lang="en-US" sz="1600" u="sng" dirty="0" smtClean="0">
                <a:hlinkClick r:id="rId3"/>
              </a:rPr>
              <a:t>http://www.phil.frb.org/.../</a:t>
            </a:r>
            <a:r>
              <a:rPr lang="en-US" sz="1600" u="sng" dirty="0" err="1" smtClean="0">
                <a:hlinkClick r:id="rId3"/>
              </a:rPr>
              <a:t>january-february</a:t>
            </a:r>
            <a:r>
              <a:rPr lang="en-US" sz="1600" u="sng" dirty="0" smtClean="0">
                <a:hlinkClick r:id="rId3"/>
              </a:rPr>
              <a:t>/brjf97ks.pdf</a:t>
            </a:r>
            <a:endParaRPr lang="en-US" sz="1600" dirty="0" smtClean="0"/>
          </a:p>
          <a:p>
            <a:pPr lvl="0"/>
            <a:r>
              <a:rPr lang="en-US" sz="1600" dirty="0" smtClean="0"/>
              <a:t>AXEL KOESTER. “Today, Orange County...”. </a:t>
            </a:r>
            <a:r>
              <a:rPr lang="en-US" sz="1600" dirty="0" err="1" smtClean="0"/>
              <a:t>Businessweek</a:t>
            </a:r>
            <a:r>
              <a:rPr lang="en-US" sz="1600" dirty="0" smtClean="0"/>
              <a:t> Archives. Web. 22 Nov. 2013. </a:t>
            </a:r>
            <a:r>
              <a:rPr lang="en-US" sz="1600" u="sng" dirty="0" smtClean="0">
                <a:hlinkClick r:id="rId4"/>
              </a:rPr>
              <a:t>http://www.businessweek.com/stories/1994-12-18/today-orange-county-dot-dot-dot</a:t>
            </a:r>
            <a:endParaRPr lang="en-US" sz="1600" dirty="0" smtClean="0"/>
          </a:p>
          <a:p>
            <a:pPr lvl="0"/>
            <a:r>
              <a:rPr lang="en-US" sz="1600" dirty="0" smtClean="0"/>
              <a:t>"Robert Citron Was a Hard-to-hate Villain in O.C.'s Bankruptcy." </a:t>
            </a:r>
            <a:r>
              <a:rPr lang="en-US" sz="1600" i="1" dirty="0" smtClean="0"/>
              <a:t>The Orange County Register</a:t>
            </a:r>
            <a:r>
              <a:rPr lang="en-US" sz="1600" dirty="0" smtClean="0"/>
              <a:t>. </a:t>
            </a:r>
            <a:r>
              <a:rPr lang="en-US" sz="1600" dirty="0" err="1" smtClean="0"/>
              <a:t>N.p</a:t>
            </a:r>
            <a:r>
              <a:rPr lang="en-US" sz="1600" dirty="0" smtClean="0"/>
              <a:t>., </a:t>
            </a:r>
            <a:r>
              <a:rPr lang="en-US" sz="1600" dirty="0" err="1" smtClean="0"/>
              <a:t>n.d</a:t>
            </a:r>
            <a:r>
              <a:rPr lang="en-US" sz="1600" dirty="0" smtClean="0"/>
              <a:t>. Web. 22 Nov. 2013. &lt;http://www.ocregister.com/articles/citron-383795-county-money.html&gt;.</a:t>
            </a:r>
          </a:p>
          <a:p>
            <a:pPr lvl="0"/>
            <a:r>
              <a:rPr lang="en-US" sz="1600" dirty="0" smtClean="0"/>
              <a:t>Norris, Floyd. "ORANGE COUNTY'S BANKRUPTCY: THE OVERVIEW; Orange County Crisis Jolts Bond Market." </a:t>
            </a:r>
            <a:r>
              <a:rPr lang="en-US" sz="1600" i="1" dirty="0" smtClean="0"/>
              <a:t>The New York Times</a:t>
            </a:r>
            <a:r>
              <a:rPr lang="en-US" sz="1600" dirty="0" smtClean="0"/>
              <a:t>. The New York Times, 08 Dec. 1994. Web. 22 Nov. 2013. &lt;http://www.nytimes.com/1994/12/08/business/orange-county-s-bankruptcy-the-overview-orange-county-crisis-jolts-bond-market.html&gt;.</a:t>
            </a:r>
          </a:p>
          <a:p>
            <a:pPr lvl="0"/>
            <a:r>
              <a:rPr lang="en-US" sz="1600" dirty="0" smtClean="0"/>
              <a:t>Investopedia.com (2013), “Reverse Repurchase Agreement”, Retrieved Nov 22, 2013, from </a:t>
            </a:r>
            <a:r>
              <a:rPr lang="en-US" sz="1600" u="sng" dirty="0" smtClean="0">
                <a:hlinkClick r:id="rId5"/>
              </a:rPr>
              <a:t>http://www.investopedia.com/terms/r/reverserepurchaseagreement.asp</a:t>
            </a:r>
            <a:endParaRPr lang="en-US" sz="1600" dirty="0" smtClean="0"/>
          </a:p>
        </p:txBody>
      </p:sp>
    </p:spTree>
    <p:extLst>
      <p:ext uri="{BB962C8B-B14F-4D97-AF65-F5344CB8AC3E}">
        <p14:creationId xmlns="" xmlns:p14="http://schemas.microsoft.com/office/powerpoint/2010/main" val="2973063991"/>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17681"/>
            <a:ext cx="8229600" cy="4525963"/>
          </a:xfrm>
          <a:solidFill>
            <a:schemeClr val="bg1">
              <a:alpha val="43000"/>
            </a:schemeClr>
          </a:solidFill>
        </p:spPr>
        <p:txBody>
          <a:bodyPr>
            <a:noAutofit/>
          </a:bodyPr>
          <a:lstStyle/>
          <a:p>
            <a:pPr lvl="0"/>
            <a:r>
              <a:rPr lang="en-US" sz="1600" dirty="0" smtClean="0"/>
              <a:t>Mamtanarula.weebly.com (2013), “Repo rate and Reverse Repo rate” Retrieved Nov 22, 2013, from </a:t>
            </a:r>
            <a:r>
              <a:rPr lang="en-US" sz="1600" u="sng" dirty="0" smtClean="0">
                <a:hlinkClick r:id="rId2"/>
              </a:rPr>
              <a:t>http://mamtanarula.weebly.com/1/category/repo%20rate%20and%20reverse%20repo%20rate/1.html</a:t>
            </a:r>
            <a:endParaRPr lang="en-US" sz="1600" dirty="0" smtClean="0"/>
          </a:p>
          <a:p>
            <a:pPr lvl="0"/>
            <a:r>
              <a:rPr lang="en-US" sz="1600" dirty="0" smtClean="0"/>
              <a:t>Michael J. Fleming and Kenneth D. </a:t>
            </a:r>
            <a:r>
              <a:rPr lang="en-US" sz="1600" dirty="0" err="1" smtClean="0"/>
              <a:t>Garbade</a:t>
            </a:r>
            <a:r>
              <a:rPr lang="en-US" sz="1600" dirty="0" smtClean="0"/>
              <a:t>, “Repurchase Agreements with Negative Interest Rates” Retrieved Nov 22, 2013, from </a:t>
            </a:r>
            <a:r>
              <a:rPr lang="en-US" sz="1600" u="sng" dirty="0" smtClean="0">
                <a:hlinkClick r:id="rId3"/>
              </a:rPr>
              <a:t>http://www.newyorkfed.org/research/current_issues/ci10-5/ci10-5.html</a:t>
            </a:r>
            <a:endParaRPr lang="en-US" sz="1600" dirty="0" smtClean="0"/>
          </a:p>
          <a:p>
            <a:pPr lvl="0"/>
            <a:r>
              <a:rPr lang="en-US" sz="1600" dirty="0" smtClean="0"/>
              <a:t>TERI SFORZA, “Robert Citron was a hard-to-hate villain in O.C.'s bankruptcy” Retrieved Nov 22, 2013, from </a:t>
            </a:r>
            <a:r>
              <a:rPr lang="en-US" sz="1600" u="sng" dirty="0" smtClean="0">
                <a:hlinkClick r:id="rId4"/>
              </a:rPr>
              <a:t>http://www.ocregister.com/articles/citron-383795-county-money.html</a:t>
            </a:r>
            <a:endParaRPr lang="en-US" sz="1600" dirty="0" smtClean="0"/>
          </a:p>
          <a:p>
            <a:pPr lvl="0"/>
            <a:r>
              <a:rPr lang="en-US" sz="1600" dirty="0" smtClean="0"/>
              <a:t>Wikipedia.com (2013), “Early 1990s recession” Retrieved Nov 22, 2013, from </a:t>
            </a:r>
            <a:r>
              <a:rPr lang="en-US" sz="1600" u="sng" dirty="0" smtClean="0">
                <a:hlinkClick r:id="rId5"/>
              </a:rPr>
              <a:t>http://en.wikipedia.org/wiki/Early_1990s_recession</a:t>
            </a:r>
            <a:endParaRPr lang="en-US" sz="1600" dirty="0" smtClean="0"/>
          </a:p>
          <a:p>
            <a:pPr lvl="0"/>
            <a:r>
              <a:rPr lang="en-US" sz="1600" dirty="0" smtClean="0"/>
              <a:t>Investopedia.com (2013), “What was Robert Citron's role in Orange County, California's bankruptcy? “ Retrieved Nov 22, 2013, from </a:t>
            </a:r>
            <a:r>
              <a:rPr lang="en-US" sz="1600" u="sng" dirty="0" smtClean="0">
                <a:hlinkClick r:id="rId6"/>
              </a:rPr>
              <a:t>http://www.investopedia.com/ask/answers/08/orange-county-bankruptcy.asp</a:t>
            </a:r>
            <a:endParaRPr lang="en-US" sz="1600" dirty="0" smtClean="0"/>
          </a:p>
          <a:p>
            <a:endParaRPr lang="th-TH" sz="1100" dirty="0"/>
          </a:p>
        </p:txBody>
      </p:sp>
      <p:sp>
        <p:nvSpPr>
          <p:cNvPr id="4" name="Title 1"/>
          <p:cNvSpPr txBox="1">
            <a:spLocks/>
          </p:cNvSpPr>
          <p:nvPr/>
        </p:nvSpPr>
        <p:spPr>
          <a:xfrm>
            <a:off x="0" y="285736"/>
            <a:ext cx="9144000" cy="1143000"/>
          </a:xfrm>
          <a:prstGeom prst="rect">
            <a:avLst/>
          </a:prstGeom>
          <a:solidFill>
            <a:schemeClr val="bg1">
              <a:alpha val="43000"/>
            </a:schemeClr>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Reference</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 xmlns:p14="http://schemas.microsoft.com/office/powerpoint/2010/main" val="2973063991"/>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005064"/>
            <a:ext cx="9144000" cy="1584176"/>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spcAft>
                <a:spcPts val="1200"/>
              </a:spcAft>
            </a:pPr>
            <a:r>
              <a:rPr lang="en-US" sz="4000" b="1" dirty="0" smtClean="0">
                <a:solidFill>
                  <a:schemeClr val="tx1"/>
                </a:solidFill>
                <a:latin typeface="Tahoma" pitchFamily="34" charset="0"/>
                <a:ea typeface="Tahoma" pitchFamily="34" charset="0"/>
                <a:cs typeface="Tahoma" pitchFamily="34" charset="0"/>
              </a:rPr>
              <a:t>Q &amp; A </a:t>
            </a:r>
            <a:endParaRPr lang="en-US" sz="4000" b="1" dirty="0">
              <a:solidFill>
                <a:schemeClr val="tx1"/>
              </a:solidFill>
              <a:latin typeface="Tahoma" pitchFamily="34" charset="0"/>
              <a:ea typeface="Tahoma" pitchFamily="34" charset="0"/>
              <a:cs typeface="Tahoma" pitchFamily="34" charset="0"/>
            </a:endParaRPr>
          </a:p>
        </p:txBody>
      </p:sp>
    </p:spTree>
    <p:extLst>
      <p:ext uri="{BB962C8B-B14F-4D97-AF65-F5344CB8AC3E}">
        <p14:creationId xmlns="" xmlns:p14="http://schemas.microsoft.com/office/powerpoint/2010/main" val="24420277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666</TotalTime>
  <Words>2310</Words>
  <Application>Microsoft Office PowerPoint</Application>
  <PresentationFormat>On-screen Show (4:3)</PresentationFormat>
  <Paragraphs>150</Paragraphs>
  <Slides>34</Slides>
  <Notes>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Slide 1</vt:lpstr>
      <vt:lpstr>Slide 2</vt:lpstr>
      <vt:lpstr>Background</vt:lpstr>
      <vt:lpstr>Background</vt:lpstr>
      <vt:lpstr>Background</vt:lpstr>
      <vt:lpstr>Slide 6</vt:lpstr>
      <vt:lpstr>Introduction</vt:lpstr>
      <vt:lpstr>Slide 8</vt:lpstr>
      <vt:lpstr>Slide 9</vt:lpstr>
      <vt:lpstr>Instruments</vt:lpstr>
      <vt:lpstr>Reverse Repo</vt:lpstr>
      <vt:lpstr>Inverse Floater</vt:lpstr>
      <vt:lpstr> BUSINESS REVIEW JANUARY/FEBRUARY 1997</vt:lpstr>
      <vt:lpstr> BUSINESS REVIEW JANUARY/FEBRUARY 1997</vt:lpstr>
      <vt:lpstr>The Portfolio</vt:lpstr>
      <vt:lpstr>Slide 16</vt:lpstr>
      <vt:lpstr>Slide 17</vt:lpstr>
      <vt:lpstr>Recapture: the Concept of Duration</vt:lpstr>
      <vt:lpstr>Duration and Risk</vt:lpstr>
      <vt:lpstr>Slide 20</vt:lpstr>
      <vt:lpstr>Slide 21</vt:lpstr>
      <vt:lpstr>Slide 22</vt:lpstr>
      <vt:lpstr>Slide 23</vt:lpstr>
      <vt:lpstr>Slide 24</vt:lpstr>
      <vt:lpstr>Slide 25</vt:lpstr>
      <vt:lpstr>Consequences</vt:lpstr>
      <vt:lpstr>Consequences</vt:lpstr>
      <vt:lpstr>Remedies</vt:lpstr>
      <vt:lpstr>Suggestions</vt:lpstr>
      <vt:lpstr>Slide 30</vt:lpstr>
      <vt:lpstr>Suggestions</vt:lpstr>
      <vt:lpstr>Reference</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Strategies</dc:title>
  <dc:creator>Admin01</dc:creator>
  <cp:lastModifiedBy>user</cp:lastModifiedBy>
  <cp:revision>94</cp:revision>
  <dcterms:created xsi:type="dcterms:W3CDTF">2013-11-27T05:56:35Z</dcterms:created>
  <dcterms:modified xsi:type="dcterms:W3CDTF">2013-11-30T05:59:59Z</dcterms:modified>
</cp:coreProperties>
</file>