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89"/>
  </p:notesMasterIdLst>
  <p:handoutMasterIdLst>
    <p:handoutMasterId r:id="rId90"/>
  </p:handoutMasterIdLst>
  <p:sldIdLst>
    <p:sldId id="304" r:id="rId2"/>
    <p:sldId id="270" r:id="rId3"/>
    <p:sldId id="306" r:id="rId4"/>
    <p:sldId id="353" r:id="rId5"/>
    <p:sldId id="354" r:id="rId6"/>
    <p:sldId id="355" r:id="rId7"/>
    <p:sldId id="356" r:id="rId8"/>
    <p:sldId id="363" r:id="rId9"/>
    <p:sldId id="366" r:id="rId10"/>
    <p:sldId id="362" r:id="rId11"/>
    <p:sldId id="367" r:id="rId12"/>
    <p:sldId id="368" r:id="rId13"/>
    <p:sldId id="370" r:id="rId14"/>
    <p:sldId id="378" r:id="rId15"/>
    <p:sldId id="379" r:id="rId16"/>
    <p:sldId id="380" r:id="rId17"/>
    <p:sldId id="381" r:id="rId18"/>
    <p:sldId id="387" r:id="rId19"/>
    <p:sldId id="388" r:id="rId20"/>
    <p:sldId id="395" r:id="rId21"/>
    <p:sldId id="398" r:id="rId22"/>
    <p:sldId id="402" r:id="rId23"/>
    <p:sldId id="403" r:id="rId24"/>
    <p:sldId id="404" r:id="rId25"/>
    <p:sldId id="405" r:id="rId26"/>
    <p:sldId id="417" r:id="rId27"/>
    <p:sldId id="419" r:id="rId28"/>
    <p:sldId id="421" r:id="rId29"/>
    <p:sldId id="422" r:id="rId30"/>
    <p:sldId id="423" r:id="rId31"/>
    <p:sldId id="424" r:id="rId32"/>
    <p:sldId id="425" r:id="rId33"/>
    <p:sldId id="427" r:id="rId34"/>
    <p:sldId id="428" r:id="rId35"/>
    <p:sldId id="429" r:id="rId36"/>
    <p:sldId id="433" r:id="rId37"/>
    <p:sldId id="434" r:id="rId38"/>
    <p:sldId id="649" r:id="rId39"/>
    <p:sldId id="456" r:id="rId40"/>
    <p:sldId id="457" r:id="rId41"/>
    <p:sldId id="458" r:id="rId42"/>
    <p:sldId id="460" r:id="rId43"/>
    <p:sldId id="468" r:id="rId44"/>
    <p:sldId id="469" r:id="rId45"/>
    <p:sldId id="472" r:id="rId46"/>
    <p:sldId id="480" r:id="rId47"/>
    <p:sldId id="650" r:id="rId48"/>
    <p:sldId id="651" r:id="rId49"/>
    <p:sldId id="487" r:id="rId50"/>
    <p:sldId id="496" r:id="rId51"/>
    <p:sldId id="508" r:id="rId52"/>
    <p:sldId id="509" r:id="rId53"/>
    <p:sldId id="510" r:id="rId54"/>
    <p:sldId id="511" r:id="rId55"/>
    <p:sldId id="514" r:id="rId56"/>
    <p:sldId id="559" r:id="rId57"/>
    <p:sldId id="515" r:id="rId58"/>
    <p:sldId id="516" r:id="rId59"/>
    <p:sldId id="517" r:id="rId60"/>
    <p:sldId id="518" r:id="rId61"/>
    <p:sldId id="519" r:id="rId62"/>
    <p:sldId id="561" r:id="rId63"/>
    <p:sldId id="562" r:id="rId64"/>
    <p:sldId id="648" r:id="rId65"/>
    <p:sldId id="576" r:id="rId66"/>
    <p:sldId id="577" r:id="rId67"/>
    <p:sldId id="578" r:id="rId68"/>
    <p:sldId id="595" r:id="rId69"/>
    <p:sldId id="617" r:id="rId70"/>
    <p:sldId id="618" r:id="rId71"/>
    <p:sldId id="619" r:id="rId72"/>
    <p:sldId id="620" r:id="rId73"/>
    <p:sldId id="621" r:id="rId74"/>
    <p:sldId id="622" r:id="rId75"/>
    <p:sldId id="623" r:id="rId76"/>
    <p:sldId id="624" r:id="rId77"/>
    <p:sldId id="625" r:id="rId78"/>
    <p:sldId id="626" r:id="rId79"/>
    <p:sldId id="627" r:id="rId80"/>
    <p:sldId id="628" r:id="rId81"/>
    <p:sldId id="632" r:id="rId82"/>
    <p:sldId id="633" r:id="rId83"/>
    <p:sldId id="634" r:id="rId84"/>
    <p:sldId id="635" r:id="rId85"/>
    <p:sldId id="636" r:id="rId86"/>
    <p:sldId id="637" r:id="rId87"/>
    <p:sldId id="640" r:id="rId88"/>
  </p:sldIdLst>
  <p:sldSz cx="9144000" cy="6858000" type="screen4x3"/>
  <p:notesSz cx="6797675" cy="9928225"/>
  <p:defaultTextStyle>
    <a:defPPr>
      <a:defRPr lang="en-US"/>
    </a:defPPr>
    <a:lvl1pPr algn="l" rtl="0" fontAlgn="base">
      <a:spcBef>
        <a:spcPct val="0"/>
      </a:spcBef>
      <a:spcAft>
        <a:spcPct val="0"/>
      </a:spcAft>
      <a:defRPr kern="1200">
        <a:solidFill>
          <a:schemeClr val="tx1"/>
        </a:solidFill>
        <a:latin typeface="Comic Sans MS" pitchFamily="66" charset="0"/>
        <a:ea typeface="+mn-ea"/>
        <a:cs typeface="Arial" charset="0"/>
      </a:defRPr>
    </a:lvl1pPr>
    <a:lvl2pPr marL="457200" algn="l" rtl="0" fontAlgn="base">
      <a:spcBef>
        <a:spcPct val="0"/>
      </a:spcBef>
      <a:spcAft>
        <a:spcPct val="0"/>
      </a:spcAft>
      <a:defRPr kern="1200">
        <a:solidFill>
          <a:schemeClr val="tx1"/>
        </a:solidFill>
        <a:latin typeface="Comic Sans MS" pitchFamily="66" charset="0"/>
        <a:ea typeface="+mn-ea"/>
        <a:cs typeface="Arial" charset="0"/>
      </a:defRPr>
    </a:lvl2pPr>
    <a:lvl3pPr marL="914400" algn="l" rtl="0" fontAlgn="base">
      <a:spcBef>
        <a:spcPct val="0"/>
      </a:spcBef>
      <a:spcAft>
        <a:spcPct val="0"/>
      </a:spcAft>
      <a:defRPr kern="1200">
        <a:solidFill>
          <a:schemeClr val="tx1"/>
        </a:solidFill>
        <a:latin typeface="Comic Sans MS" pitchFamily="66" charset="0"/>
        <a:ea typeface="+mn-ea"/>
        <a:cs typeface="Arial" charset="0"/>
      </a:defRPr>
    </a:lvl3pPr>
    <a:lvl4pPr marL="1371600" algn="l" rtl="0" fontAlgn="base">
      <a:spcBef>
        <a:spcPct val="0"/>
      </a:spcBef>
      <a:spcAft>
        <a:spcPct val="0"/>
      </a:spcAft>
      <a:defRPr kern="1200">
        <a:solidFill>
          <a:schemeClr val="tx1"/>
        </a:solidFill>
        <a:latin typeface="Comic Sans MS" pitchFamily="66" charset="0"/>
        <a:ea typeface="+mn-ea"/>
        <a:cs typeface="Arial" charset="0"/>
      </a:defRPr>
    </a:lvl4pPr>
    <a:lvl5pPr marL="1828800" algn="l" rtl="0" fontAlgn="base">
      <a:spcBef>
        <a:spcPct val="0"/>
      </a:spcBef>
      <a:spcAft>
        <a:spcPct val="0"/>
      </a:spcAft>
      <a:defRPr kern="1200">
        <a:solidFill>
          <a:schemeClr val="tx1"/>
        </a:solidFill>
        <a:latin typeface="Comic Sans MS" pitchFamily="66" charset="0"/>
        <a:ea typeface="+mn-ea"/>
        <a:cs typeface="Arial" charset="0"/>
      </a:defRPr>
    </a:lvl5pPr>
    <a:lvl6pPr marL="2286000" algn="l" defTabSz="914400" rtl="0" eaLnBrk="1" latinLnBrk="0" hangingPunct="1">
      <a:defRPr kern="1200">
        <a:solidFill>
          <a:schemeClr val="tx1"/>
        </a:solidFill>
        <a:latin typeface="Comic Sans MS" pitchFamily="66" charset="0"/>
        <a:ea typeface="+mn-ea"/>
        <a:cs typeface="Arial" charset="0"/>
      </a:defRPr>
    </a:lvl6pPr>
    <a:lvl7pPr marL="2743200" algn="l" defTabSz="914400" rtl="0" eaLnBrk="1" latinLnBrk="0" hangingPunct="1">
      <a:defRPr kern="1200">
        <a:solidFill>
          <a:schemeClr val="tx1"/>
        </a:solidFill>
        <a:latin typeface="Comic Sans MS" pitchFamily="66" charset="0"/>
        <a:ea typeface="+mn-ea"/>
        <a:cs typeface="Arial" charset="0"/>
      </a:defRPr>
    </a:lvl7pPr>
    <a:lvl8pPr marL="3200400" algn="l" defTabSz="914400" rtl="0" eaLnBrk="1" latinLnBrk="0" hangingPunct="1">
      <a:defRPr kern="1200">
        <a:solidFill>
          <a:schemeClr val="tx1"/>
        </a:solidFill>
        <a:latin typeface="Comic Sans MS" pitchFamily="66" charset="0"/>
        <a:ea typeface="+mn-ea"/>
        <a:cs typeface="Arial" charset="0"/>
      </a:defRPr>
    </a:lvl8pPr>
    <a:lvl9pPr marL="3657600" algn="l" defTabSz="914400" rtl="0" eaLnBrk="1" latinLnBrk="0" hangingPunct="1">
      <a:defRPr kern="1200">
        <a:solidFill>
          <a:schemeClr val="tx1"/>
        </a:solidFill>
        <a:latin typeface="Comic Sans MS" pitchFamily="66"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3399"/>
    <a:srgbClr val="006400"/>
    <a:srgbClr val="FFFF66"/>
    <a:srgbClr val="FFCCFF"/>
    <a:srgbClr val="660066"/>
    <a:srgbClr val="FFFF99"/>
    <a:srgbClr val="CCFF66"/>
    <a:srgbClr val="00CC00"/>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6912" autoAdjust="0"/>
    <p:restoredTop sz="92540" autoAdjust="0"/>
  </p:normalViewPr>
  <p:slideViewPr>
    <p:cSldViewPr>
      <p:cViewPr>
        <p:scale>
          <a:sx n="66" d="100"/>
          <a:sy n="66" d="100"/>
        </p:scale>
        <p:origin x="-480" y="-14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2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6" Type="http://schemas.openxmlformats.org/officeDocument/2006/relationships/image" Target="../media/image21.wmf"/><Relationship Id="rId5" Type="http://schemas.openxmlformats.org/officeDocument/2006/relationships/image" Target="../media/image20.wmf"/><Relationship Id="rId4" Type="http://schemas.openxmlformats.org/officeDocument/2006/relationships/image" Target="../media/image1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image" Target="../media/image24.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46400" cy="49696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n-US"/>
          </a:p>
        </p:txBody>
      </p:sp>
      <p:sp>
        <p:nvSpPr>
          <p:cNvPr id="13315" name="Rectangle 3"/>
          <p:cNvSpPr>
            <a:spLocks noGrp="1" noChangeArrowheads="1"/>
          </p:cNvSpPr>
          <p:nvPr>
            <p:ph type="dt" sz="quarter" idx="1"/>
          </p:nvPr>
        </p:nvSpPr>
        <p:spPr bwMode="auto">
          <a:xfrm>
            <a:off x="3849688" y="0"/>
            <a:ext cx="2946400" cy="49696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n-US"/>
          </a:p>
        </p:txBody>
      </p:sp>
      <p:sp>
        <p:nvSpPr>
          <p:cNvPr id="13316" name="Rectangle 4"/>
          <p:cNvSpPr>
            <a:spLocks noGrp="1" noChangeArrowheads="1"/>
          </p:cNvSpPr>
          <p:nvPr>
            <p:ph type="ftr" sz="quarter" idx="2"/>
          </p:nvPr>
        </p:nvSpPr>
        <p:spPr bwMode="auto">
          <a:xfrm>
            <a:off x="0" y="9429671"/>
            <a:ext cx="2946400" cy="49696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n-US"/>
          </a:p>
        </p:txBody>
      </p:sp>
      <p:sp>
        <p:nvSpPr>
          <p:cNvPr id="13317" name="Rectangle 5"/>
          <p:cNvSpPr>
            <a:spLocks noGrp="1" noChangeArrowheads="1"/>
          </p:cNvSpPr>
          <p:nvPr>
            <p:ph type="sldNum" sz="quarter" idx="3"/>
          </p:nvPr>
        </p:nvSpPr>
        <p:spPr bwMode="auto">
          <a:xfrm>
            <a:off x="3849688" y="9429671"/>
            <a:ext cx="2946400" cy="49696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B32731B6-B51F-41AF-9F68-E3474B56CF01}" type="slidenum">
              <a:rPr lang="en-US"/>
              <a:pPr/>
              <a:t>‹#›</a:t>
            </a:fld>
            <a:endParaRPr lang="en-US"/>
          </a:p>
        </p:txBody>
      </p:sp>
    </p:spTree>
    <p:extLst>
      <p:ext uri="{BB962C8B-B14F-4D97-AF65-F5344CB8AC3E}">
        <p14:creationId xmlns:p14="http://schemas.microsoft.com/office/powerpoint/2010/main" val="1772736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hdr" sz="quarter"/>
          </p:nvPr>
        </p:nvSpPr>
        <p:spPr bwMode="auto">
          <a:xfrm>
            <a:off x="0" y="0"/>
            <a:ext cx="2946400" cy="49696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endParaRPr lang="en-US"/>
          </a:p>
        </p:txBody>
      </p:sp>
      <p:sp>
        <p:nvSpPr>
          <p:cNvPr id="9219" name="Rectangle 3"/>
          <p:cNvSpPr>
            <a:spLocks noGrp="1" noChangeArrowheads="1"/>
          </p:cNvSpPr>
          <p:nvPr>
            <p:ph type="dt" idx="1"/>
          </p:nvPr>
        </p:nvSpPr>
        <p:spPr bwMode="auto">
          <a:xfrm>
            <a:off x="3849688" y="0"/>
            <a:ext cx="2946400" cy="49696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endParaRPr lang="en-US"/>
          </a:p>
        </p:txBody>
      </p:sp>
      <p:sp>
        <p:nvSpPr>
          <p:cNvPr id="9220"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ffectLst/>
        </p:spPr>
      </p:sp>
      <p:sp>
        <p:nvSpPr>
          <p:cNvPr id="9221" name="Rectangle 5"/>
          <p:cNvSpPr>
            <a:spLocks noGrp="1" noChangeArrowheads="1"/>
          </p:cNvSpPr>
          <p:nvPr>
            <p:ph type="body" sz="quarter" idx="3"/>
          </p:nvPr>
        </p:nvSpPr>
        <p:spPr bwMode="auto">
          <a:xfrm>
            <a:off x="679450" y="4715629"/>
            <a:ext cx="5438775" cy="446793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9222" name="Rectangle 6"/>
          <p:cNvSpPr>
            <a:spLocks noGrp="1" noChangeArrowheads="1"/>
          </p:cNvSpPr>
          <p:nvPr>
            <p:ph type="ftr" sz="quarter" idx="4"/>
          </p:nvPr>
        </p:nvSpPr>
        <p:spPr bwMode="auto">
          <a:xfrm>
            <a:off x="0" y="9429671"/>
            <a:ext cx="2946400" cy="49696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endParaRPr lang="en-US"/>
          </a:p>
        </p:txBody>
      </p:sp>
      <p:sp>
        <p:nvSpPr>
          <p:cNvPr id="9223" name="Rectangle 7"/>
          <p:cNvSpPr>
            <a:spLocks noGrp="1" noChangeArrowheads="1"/>
          </p:cNvSpPr>
          <p:nvPr>
            <p:ph type="sldNum" sz="quarter" idx="5"/>
          </p:nvPr>
        </p:nvSpPr>
        <p:spPr bwMode="auto">
          <a:xfrm>
            <a:off x="3849688" y="9429671"/>
            <a:ext cx="2946400" cy="496966"/>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fld id="{56EF1009-8F82-4EC9-AB49-C97A86465F0D}" type="slidenum">
              <a:rPr lang="en-US"/>
              <a:pPr/>
              <a:t>‹#›</a:t>
            </a:fld>
            <a:endParaRPr lang="en-US"/>
          </a:p>
        </p:txBody>
      </p:sp>
    </p:spTree>
    <p:extLst>
      <p:ext uri="{BB962C8B-B14F-4D97-AF65-F5344CB8AC3E}">
        <p14:creationId xmlns:p14="http://schemas.microsoft.com/office/powerpoint/2010/main" val="48506894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56EF1009-8F82-4EC9-AB49-C97A86465F0D}" type="slidenum">
              <a:rPr lang="en-US" smtClean="0"/>
              <a:pPr/>
              <a:t>6</a:t>
            </a:fld>
            <a:endParaRPr lang="en-US"/>
          </a:p>
        </p:txBody>
      </p:sp>
    </p:spTree>
    <p:extLst>
      <p:ext uri="{BB962C8B-B14F-4D97-AF65-F5344CB8AC3E}">
        <p14:creationId xmlns:p14="http://schemas.microsoft.com/office/powerpoint/2010/main" val="1410926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fld id="{56EF1009-8F82-4EC9-AB49-C97A86465F0D}" type="slidenum">
              <a:rPr lang="en-US" smtClean="0"/>
              <a:pPr/>
              <a:t>7</a:t>
            </a:fld>
            <a:endParaRPr lang="en-US"/>
          </a:p>
        </p:txBody>
      </p:sp>
    </p:spTree>
    <p:extLst>
      <p:ext uri="{BB962C8B-B14F-4D97-AF65-F5344CB8AC3E}">
        <p14:creationId xmlns:p14="http://schemas.microsoft.com/office/powerpoint/2010/main" val="14109268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788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92A8D752-DB28-4638-A6BA-B67DCF3FAA82}" type="slidenum">
              <a:rPr lang="en-US" sz="1200" smtClean="0"/>
              <a:pPr eaLnBrk="1" hangingPunct="1"/>
              <a:t>27</a:t>
            </a:fld>
            <a:endParaRPr lang="en-US" sz="12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ln/>
        </p:spPr>
      </p:sp>
      <p:sp>
        <p:nvSpPr>
          <p:cNvPr id="808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809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87F55ED9-3DD7-4278-B61F-F8DBC59EDF5D}" type="slidenum">
              <a:rPr lang="en-US" sz="1200" smtClean="0"/>
              <a:pPr eaLnBrk="1" hangingPunct="1"/>
              <a:t>28</a:t>
            </a:fld>
            <a:endParaRPr lang="en-US" sz="12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819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606FA39A-666D-43B4-86A8-9FCE156EAE7F}" type="slidenum">
              <a:rPr lang="en-US" sz="1200" smtClean="0"/>
              <a:pPr eaLnBrk="1" hangingPunct="1"/>
              <a:t>29</a:t>
            </a:fld>
            <a:endParaRPr lang="en-US" sz="12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a:ln/>
        </p:spPr>
      </p:sp>
      <p:sp>
        <p:nvSpPr>
          <p:cNvPr id="829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829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F18D5D0D-064D-4B19-853B-ABE625262843}" type="slidenum">
              <a:rPr lang="en-US" sz="1200" smtClean="0"/>
              <a:pPr eaLnBrk="1" hangingPunct="1"/>
              <a:t>30</a:t>
            </a:fld>
            <a:endParaRPr lang="en-US" sz="12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839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7FC2C013-2D48-40BB-85A6-968EC8324F80}" type="slidenum">
              <a:rPr lang="en-US" sz="1200" smtClean="0"/>
              <a:pPr eaLnBrk="1" hangingPunct="1"/>
              <a:t>31</a:t>
            </a:fld>
            <a:endParaRPr lang="en-US" sz="12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a:ln/>
        </p:spPr>
      </p:sp>
      <p:sp>
        <p:nvSpPr>
          <p:cNvPr id="849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849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35EE44DC-816F-47E2-9D91-0EF6B1268D40}" type="slidenum">
              <a:rPr lang="en-US" sz="1200" smtClean="0"/>
              <a:pPr eaLnBrk="1" hangingPunct="1"/>
              <a:t>32</a:t>
            </a:fld>
            <a:endParaRPr lang="en-US" sz="12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Slide Image Placeholder 1"/>
          <p:cNvSpPr>
            <a:spLocks noGrp="1" noRot="1" noChangeAspect="1" noTextEdit="1"/>
          </p:cNvSpPr>
          <p:nvPr>
            <p:ph type="sldImg"/>
          </p:nvPr>
        </p:nvSpPr>
        <p:spPr>
          <a:ln/>
        </p:spPr>
      </p:sp>
      <p:sp>
        <p:nvSpPr>
          <p:cNvPr id="870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870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382862A7-1F6F-4B72-8702-BBB77E1BA2CA}" type="slidenum">
              <a:rPr lang="en-US" sz="1200" smtClean="0"/>
              <a:pPr eaLnBrk="1" hangingPunct="1"/>
              <a:t>33</a:t>
            </a:fld>
            <a:endParaRPr lang="en-US" sz="12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880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F0892F83-111B-420B-B2E0-5237C5EFF7EB}" type="slidenum">
              <a:rPr lang="en-US" sz="1200" smtClean="0"/>
              <a:pPr eaLnBrk="1" hangingPunct="1"/>
              <a:t>34</a:t>
            </a:fld>
            <a:endParaRPr lang="en-US" sz="12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Slide Image Placeholder 1"/>
          <p:cNvSpPr>
            <a:spLocks noGrp="1" noRot="1" noChangeAspect="1" noTextEdit="1"/>
          </p:cNvSpPr>
          <p:nvPr>
            <p:ph type="sldImg"/>
          </p:nvPr>
        </p:nvSpPr>
        <p:spPr>
          <a:ln/>
        </p:spPr>
      </p:sp>
      <p:sp>
        <p:nvSpPr>
          <p:cNvPr id="890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890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8EAAA201-AD10-409B-BEAC-5538512D9C5B}" type="slidenum">
              <a:rPr lang="en-US" sz="1200" smtClean="0"/>
              <a:pPr eaLnBrk="1" hangingPunct="1"/>
              <a:t>35</a:t>
            </a:fld>
            <a:endParaRPr lang="en-US" sz="12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931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E56982AF-C451-48C2-AD03-D0B4F3B42B5F}" type="slidenum">
              <a:rPr lang="en-US" sz="1200" smtClean="0"/>
              <a:pPr eaLnBrk="1" hangingPunct="1"/>
              <a:t>36</a:t>
            </a:fld>
            <a:endParaRPr lang="en-US" sz="12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942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4882F8E3-0AE5-4DE5-BC55-89AFD6A09EDA}" type="slidenum">
              <a:rPr lang="en-US" sz="1200" smtClean="0"/>
              <a:pPr eaLnBrk="1" hangingPunct="1"/>
              <a:t>37</a:t>
            </a:fld>
            <a:endParaRPr lang="en-US" sz="12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15CCC28A-083C-4123-8CF2-369AC6141850}" type="slidenum">
              <a:rPr lang="en-US" sz="1200" smtClean="0"/>
              <a:pPr eaLnBrk="1" hangingPunct="1"/>
              <a:t>38</a:t>
            </a:fld>
            <a:endParaRPr lang="en-US" sz="12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a:ln/>
        </p:spPr>
      </p:sp>
      <p:sp>
        <p:nvSpPr>
          <p:cNvPr id="1116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116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3A0F240B-4A08-4F1D-98DA-921C56ECB2BF}" type="slidenum">
              <a:rPr lang="en-US" sz="1200" smtClean="0"/>
              <a:pPr eaLnBrk="1" hangingPunct="1"/>
              <a:t>39</a:t>
            </a:fld>
            <a:endParaRPr lang="en-US" sz="12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1D64637E-17F2-4AAE-98A9-50714B9394A0}" type="slidenum">
              <a:rPr lang="th-TH" sz="1800" smtClean="0">
                <a:latin typeface="Angsana New" pitchFamily="18" charset="-34"/>
                <a:ea typeface="MS PGothic" pitchFamily="34" charset="-128"/>
              </a:rPr>
              <a:pPr/>
              <a:t>40</a:t>
            </a:fld>
            <a:endParaRPr lang="th-TH" sz="1800" smtClean="0">
              <a:latin typeface="Angsana New" pitchFamily="18" charset="-34"/>
              <a:ea typeface="MS PGothic" pitchFamily="34" charset="-128"/>
            </a:endParaRPr>
          </a:p>
        </p:txBody>
      </p:sp>
      <p:sp>
        <p:nvSpPr>
          <p:cNvPr id="112643" name="Rectangle 2"/>
          <p:cNvSpPr>
            <a:spLocks noGrp="1" noRot="1" noChangeAspect="1" noChangeArrowheads="1" noTextEdit="1"/>
          </p:cNvSpPr>
          <p:nvPr>
            <p:ph type="sldImg"/>
          </p:nvPr>
        </p:nvSpPr>
        <p:spPr>
          <a:ln/>
        </p:spPr>
      </p:sp>
      <p:sp>
        <p:nvSpPr>
          <p:cNvPr id="1126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a:ln/>
        </p:spPr>
      </p:sp>
      <p:sp>
        <p:nvSpPr>
          <p:cNvPr id="1136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136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3BCD0244-CCE1-4416-959C-293611F91780}" type="slidenum">
              <a:rPr lang="en-US" sz="1200" smtClean="0"/>
              <a:pPr eaLnBrk="1" hangingPunct="1"/>
              <a:t>41</a:t>
            </a:fld>
            <a:endParaRPr lang="en-US" sz="12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a:ln/>
        </p:spPr>
      </p:sp>
      <p:sp>
        <p:nvSpPr>
          <p:cNvPr id="1157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157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9D9E974F-83AC-4A72-91DC-C942C6E2A006}" type="slidenum">
              <a:rPr lang="en-US" sz="1200" smtClean="0"/>
              <a:pPr eaLnBrk="1" hangingPunct="1"/>
              <a:t>42</a:t>
            </a:fld>
            <a:endParaRPr lang="en-US" sz="12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a:ln/>
        </p:spPr>
      </p:sp>
      <p:sp>
        <p:nvSpPr>
          <p:cNvPr id="1239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239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B7DEA7E0-4C79-4271-836A-8C78613B9620}" type="slidenum">
              <a:rPr lang="en-US" sz="1200" smtClean="0"/>
              <a:pPr eaLnBrk="1" hangingPunct="1"/>
              <a:t>43</a:t>
            </a:fld>
            <a:endParaRPr lang="en-US" sz="12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lide Image Placeholder 1"/>
          <p:cNvSpPr>
            <a:spLocks noGrp="1" noRot="1" noChangeAspect="1" noTextEdit="1"/>
          </p:cNvSpPr>
          <p:nvPr>
            <p:ph type="sldImg"/>
          </p:nvPr>
        </p:nvSpPr>
        <p:spPr>
          <a:ln/>
        </p:spPr>
      </p:sp>
      <p:sp>
        <p:nvSpPr>
          <p:cNvPr id="1249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249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4D0AC9AF-5D8B-4E07-9791-DFDBAF34AD16}" type="slidenum">
              <a:rPr lang="en-US" sz="1200" smtClean="0"/>
              <a:pPr eaLnBrk="1" hangingPunct="1"/>
              <a:t>44</a:t>
            </a:fld>
            <a:endParaRPr lang="en-US" sz="12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Image Placeholder 1"/>
          <p:cNvSpPr>
            <a:spLocks noGrp="1" noRot="1" noChangeAspect="1" noTextEdit="1"/>
          </p:cNvSpPr>
          <p:nvPr>
            <p:ph type="sldImg"/>
          </p:nvPr>
        </p:nvSpPr>
        <p:spPr>
          <a:ln/>
        </p:spPr>
      </p:sp>
      <p:sp>
        <p:nvSpPr>
          <p:cNvPr id="1280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280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A9F3E5DC-E1D5-4A54-AA78-C8D0543E3951}" type="slidenum">
              <a:rPr lang="en-US" sz="1200" smtClean="0"/>
              <a:pPr eaLnBrk="1" hangingPunct="1"/>
              <a:t>45</a:t>
            </a:fld>
            <a:endParaRPr lang="en-US" sz="12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Slide Image Placeholder 1"/>
          <p:cNvSpPr>
            <a:spLocks noGrp="1" noRot="1" noChangeAspect="1" noTextEdit="1"/>
          </p:cNvSpPr>
          <p:nvPr>
            <p:ph type="sldImg"/>
          </p:nvPr>
        </p:nvSpPr>
        <p:spPr>
          <a:ln/>
        </p:spPr>
      </p:sp>
      <p:sp>
        <p:nvSpPr>
          <p:cNvPr id="1351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351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B9E7AD1D-5A74-4155-8949-5203CAAD8A73}" type="slidenum">
              <a:rPr lang="en-US" sz="1200" smtClean="0"/>
              <a:pPr eaLnBrk="1" hangingPunct="1"/>
              <a:t>46</a:t>
            </a:fld>
            <a:endParaRPr lang="en-US" sz="12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Image Placeholder 1"/>
          <p:cNvSpPr>
            <a:spLocks noGrp="1" noRot="1" noChangeAspect="1" noTextEdit="1"/>
          </p:cNvSpPr>
          <p:nvPr>
            <p:ph type="sldImg"/>
          </p:nvPr>
        </p:nvSpPr>
        <p:spPr>
          <a:ln/>
        </p:spPr>
      </p:sp>
      <p:sp>
        <p:nvSpPr>
          <p:cNvPr id="1361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36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59A4D59B-3F8F-4953-B590-3D4AF1255A68}" type="slidenum">
              <a:rPr lang="en-US" sz="1200" smtClean="0"/>
              <a:pPr eaLnBrk="1" hangingPunct="1"/>
              <a:t>47</a:t>
            </a:fld>
            <a:endParaRPr lang="en-US" sz="12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Slide Image Placeholder 1"/>
          <p:cNvSpPr>
            <a:spLocks noGrp="1" noRot="1" noChangeAspect="1" noTextEdit="1"/>
          </p:cNvSpPr>
          <p:nvPr>
            <p:ph type="sldImg"/>
          </p:nvPr>
        </p:nvSpPr>
        <p:spPr>
          <a:ln/>
        </p:spPr>
      </p:sp>
      <p:sp>
        <p:nvSpPr>
          <p:cNvPr id="1372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mtClean="0">
              <a:latin typeface="Arial" pitchFamily="34" charset="0"/>
              <a:cs typeface="Arial" pitchFamily="34" charset="0"/>
            </a:endParaRPr>
          </a:p>
        </p:txBody>
      </p:sp>
      <p:sp>
        <p:nvSpPr>
          <p:cNvPr id="1372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fld id="{B1B18065-DCDE-49B6-B3C8-6AC793020F46}" type="slidenum">
              <a:rPr lang="en-US" sz="1200" smtClean="0"/>
              <a:pPr eaLnBrk="1" hangingPunct="1"/>
              <a:t>48</a:t>
            </a:fld>
            <a:endParaRPr lang="en-US" sz="12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5FAE3C8D-DC3C-4E48-AA13-9640CB8F2059}" type="slidenum">
              <a:rPr lang="th-TH" sz="1800" smtClean="0">
                <a:latin typeface="Angsana New" pitchFamily="18" charset="-34"/>
                <a:ea typeface="MS PGothic" pitchFamily="34" charset="-128"/>
              </a:rPr>
              <a:pPr/>
              <a:t>49</a:t>
            </a:fld>
            <a:endParaRPr lang="th-TH" sz="1800" smtClean="0">
              <a:latin typeface="Angsana New" pitchFamily="18" charset="-34"/>
              <a:ea typeface="MS PGothic" pitchFamily="34" charset="-128"/>
            </a:endParaRPr>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52A85B64-A4CC-4E29-BBA0-30C83BDEEA28}" type="slidenum">
              <a:rPr lang="th-TH" sz="1800" smtClean="0">
                <a:latin typeface="Angsana New" pitchFamily="18" charset="-34"/>
                <a:ea typeface="MS PGothic" pitchFamily="34" charset="-128"/>
              </a:rPr>
              <a:pPr/>
              <a:t>50</a:t>
            </a:fld>
            <a:endParaRPr lang="th-TH" sz="1800" smtClean="0">
              <a:latin typeface="Angsana New" pitchFamily="18" charset="-34"/>
              <a:ea typeface="MS PGothic" pitchFamily="34" charset="-128"/>
            </a:endParaRPr>
          </a:p>
        </p:txBody>
      </p:sp>
      <p:sp>
        <p:nvSpPr>
          <p:cNvPr id="146435" name="Rectangle 2"/>
          <p:cNvSpPr>
            <a:spLocks noGrp="1" noRot="1" noChangeAspect="1" noChangeArrowheads="1" noTextEdit="1"/>
          </p:cNvSpPr>
          <p:nvPr>
            <p:ph type="sldImg"/>
          </p:nvPr>
        </p:nvSpPr>
        <p:spPr>
          <a:ln/>
        </p:spPr>
      </p:sp>
      <p:sp>
        <p:nvSpPr>
          <p:cNvPr id="1464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D91F7A0A-8BCD-4936-BBED-C3C6019700BC}" type="slidenum">
              <a:rPr lang="th-TH" sz="1800" smtClean="0">
                <a:latin typeface="Angsana New" pitchFamily="18" charset="-34"/>
                <a:ea typeface="MS PGothic" pitchFamily="34" charset="-128"/>
              </a:rPr>
              <a:pPr/>
              <a:t>51</a:t>
            </a:fld>
            <a:endParaRPr lang="th-TH" sz="1800" smtClean="0">
              <a:latin typeface="Angsana New" pitchFamily="18" charset="-34"/>
              <a:ea typeface="MS PGothic" pitchFamily="34" charset="-128"/>
            </a:endParaRPr>
          </a:p>
        </p:txBody>
      </p:sp>
      <p:sp>
        <p:nvSpPr>
          <p:cNvPr id="157699" name="Rectangle 2"/>
          <p:cNvSpPr>
            <a:spLocks noGrp="1" noRot="1" noChangeAspect="1" noChangeArrowheads="1" noTextEdit="1"/>
          </p:cNvSpPr>
          <p:nvPr>
            <p:ph type="sldImg"/>
          </p:nvPr>
        </p:nvSpPr>
        <p:spPr>
          <a:ln/>
        </p:spPr>
      </p:sp>
      <p:sp>
        <p:nvSpPr>
          <p:cNvPr id="1577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1B8B90F4-8CAB-4A04-A05D-3335C58464DD}" type="slidenum">
              <a:rPr lang="th-TH" sz="1800" smtClean="0">
                <a:latin typeface="Angsana New" pitchFamily="18" charset="-34"/>
                <a:ea typeface="MS PGothic" pitchFamily="34" charset="-128"/>
              </a:rPr>
              <a:pPr/>
              <a:t>52</a:t>
            </a:fld>
            <a:endParaRPr lang="th-TH" sz="1800" smtClean="0">
              <a:latin typeface="Angsana New" pitchFamily="18" charset="-34"/>
              <a:ea typeface="MS PGothic" pitchFamily="34" charset="-128"/>
            </a:endParaRPr>
          </a:p>
        </p:txBody>
      </p:sp>
      <p:sp>
        <p:nvSpPr>
          <p:cNvPr id="158723" name="Rectangle 2"/>
          <p:cNvSpPr>
            <a:spLocks noGrp="1" noRot="1" noChangeAspect="1" noChangeArrowheads="1" noTextEdit="1"/>
          </p:cNvSpPr>
          <p:nvPr>
            <p:ph type="sldImg"/>
          </p:nvPr>
        </p:nvSpPr>
        <p:spPr>
          <a:ln/>
        </p:spPr>
      </p:sp>
      <p:sp>
        <p:nvSpPr>
          <p:cNvPr id="1587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A31C0F68-6223-434B-9E5B-AD82A2A55AA7}" type="slidenum">
              <a:rPr lang="th-TH" sz="1800" smtClean="0">
                <a:latin typeface="Angsana New" pitchFamily="18" charset="-34"/>
                <a:ea typeface="MS PGothic" pitchFamily="34" charset="-128"/>
              </a:rPr>
              <a:pPr/>
              <a:t>53</a:t>
            </a:fld>
            <a:endParaRPr lang="th-TH" sz="1800" smtClean="0">
              <a:latin typeface="Angsana New" pitchFamily="18" charset="-34"/>
              <a:ea typeface="MS PGothic" pitchFamily="34" charset="-128"/>
            </a:endParaRPr>
          </a:p>
        </p:txBody>
      </p:sp>
      <p:sp>
        <p:nvSpPr>
          <p:cNvPr id="159747" name="Rectangle 2"/>
          <p:cNvSpPr>
            <a:spLocks noGrp="1" noRot="1" noChangeAspect="1" noChangeArrowheads="1" noTextEdit="1"/>
          </p:cNvSpPr>
          <p:nvPr>
            <p:ph type="sldImg"/>
          </p:nvPr>
        </p:nvSpPr>
        <p:spPr>
          <a:ln/>
        </p:spPr>
      </p:sp>
      <p:sp>
        <p:nvSpPr>
          <p:cNvPr id="1597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89A5E3BE-D76E-4022-8306-52D4CB700EDC}" type="slidenum">
              <a:rPr lang="th-TH" sz="1800" smtClean="0">
                <a:latin typeface="Angsana New" pitchFamily="18" charset="-34"/>
                <a:ea typeface="MS PGothic" pitchFamily="34" charset="-128"/>
              </a:rPr>
              <a:pPr/>
              <a:t>54</a:t>
            </a:fld>
            <a:endParaRPr lang="th-TH" sz="1800" smtClean="0">
              <a:latin typeface="Angsana New" pitchFamily="18" charset="-34"/>
              <a:ea typeface="MS PGothic" pitchFamily="34" charset="-128"/>
            </a:endParaRPr>
          </a:p>
        </p:txBody>
      </p:sp>
      <p:sp>
        <p:nvSpPr>
          <p:cNvPr id="160771" name="Rectangle 2"/>
          <p:cNvSpPr>
            <a:spLocks noGrp="1" noRot="1" noChangeAspect="1" noChangeArrowheads="1" noTextEdit="1"/>
          </p:cNvSpPr>
          <p:nvPr>
            <p:ph type="sldImg"/>
          </p:nvPr>
        </p:nvSpPr>
        <p:spPr>
          <a:ln/>
        </p:spPr>
      </p:sp>
      <p:sp>
        <p:nvSpPr>
          <p:cNvPr id="1607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52390A5-739B-4E06-9ED0-3020197131C7}" type="slidenum">
              <a:rPr lang="th-TH" sz="1800" smtClean="0">
                <a:latin typeface="Angsana New" pitchFamily="18" charset="-34"/>
                <a:ea typeface="MS PGothic" pitchFamily="34" charset="-128"/>
              </a:rPr>
              <a:pPr/>
              <a:t>55</a:t>
            </a:fld>
            <a:endParaRPr lang="th-TH" sz="1800" smtClean="0">
              <a:latin typeface="Angsana New" pitchFamily="18" charset="-34"/>
              <a:ea typeface="MS PGothic" pitchFamily="34" charset="-128"/>
            </a:endParaRPr>
          </a:p>
        </p:txBody>
      </p:sp>
      <p:sp>
        <p:nvSpPr>
          <p:cNvPr id="163843" name="Rectangle 2"/>
          <p:cNvSpPr>
            <a:spLocks noGrp="1" noRot="1" noChangeAspect="1" noChangeArrowheads="1" noTextEdit="1"/>
          </p:cNvSpPr>
          <p:nvPr>
            <p:ph type="sldImg"/>
          </p:nvPr>
        </p:nvSpPr>
        <p:spPr>
          <a:ln/>
        </p:spPr>
      </p:sp>
      <p:sp>
        <p:nvSpPr>
          <p:cNvPr id="163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CAA066F-7463-40E4-AAF6-75B1BA29AB75}" type="slidenum">
              <a:rPr lang="th-TH" sz="1800" smtClean="0">
                <a:latin typeface="Angsana New" pitchFamily="18" charset="-34"/>
                <a:ea typeface="MS PGothic" pitchFamily="34" charset="-128"/>
              </a:rPr>
              <a:pPr/>
              <a:t>56</a:t>
            </a:fld>
            <a:endParaRPr lang="th-TH" sz="1800" smtClean="0">
              <a:latin typeface="Angsana New" pitchFamily="18" charset="-34"/>
              <a:ea typeface="MS PGothic" pitchFamily="34" charset="-128"/>
            </a:endParaRPr>
          </a:p>
        </p:txBody>
      </p:sp>
      <p:sp>
        <p:nvSpPr>
          <p:cNvPr id="161795" name="Rectangle 2"/>
          <p:cNvSpPr>
            <a:spLocks noGrp="1" noRot="1" noChangeAspect="1" noChangeArrowheads="1" noTextEdit="1"/>
          </p:cNvSpPr>
          <p:nvPr>
            <p:ph type="sldImg"/>
          </p:nvPr>
        </p:nvSpPr>
        <p:spPr>
          <a:ln/>
        </p:spPr>
      </p:sp>
      <p:sp>
        <p:nvSpPr>
          <p:cNvPr id="161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40BB93D7-2D4C-4461-AD07-F9ED2C1B0E8C}" type="slidenum">
              <a:rPr lang="th-TH" sz="1800" smtClean="0">
                <a:latin typeface="Angsana New" pitchFamily="18" charset="-34"/>
                <a:ea typeface="MS PGothic" pitchFamily="34" charset="-128"/>
              </a:rPr>
              <a:pPr/>
              <a:t>57</a:t>
            </a:fld>
            <a:endParaRPr lang="th-TH" sz="1800" smtClean="0">
              <a:latin typeface="Angsana New" pitchFamily="18" charset="-34"/>
              <a:ea typeface="MS PGothic" pitchFamily="34" charset="-128"/>
            </a:endParaRPr>
          </a:p>
        </p:txBody>
      </p:sp>
      <p:sp>
        <p:nvSpPr>
          <p:cNvPr id="164867" name="Rectangle 2"/>
          <p:cNvSpPr>
            <a:spLocks noGrp="1" noRot="1" noChangeAspect="1" noChangeArrowheads="1" noTextEdit="1"/>
          </p:cNvSpPr>
          <p:nvPr>
            <p:ph type="sldImg"/>
          </p:nvPr>
        </p:nvSpPr>
        <p:spPr>
          <a:ln/>
        </p:spPr>
      </p:sp>
      <p:sp>
        <p:nvSpPr>
          <p:cNvPr id="164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1F431E46-D49A-4890-9CAB-C1A99AD256D0}" type="slidenum">
              <a:rPr lang="th-TH" sz="1800" smtClean="0">
                <a:latin typeface="Angsana New" pitchFamily="18" charset="-34"/>
                <a:ea typeface="MS PGothic" pitchFamily="34" charset="-128"/>
              </a:rPr>
              <a:pPr/>
              <a:t>58</a:t>
            </a:fld>
            <a:endParaRPr lang="th-TH" sz="1800" smtClean="0">
              <a:latin typeface="Angsana New" pitchFamily="18" charset="-34"/>
              <a:ea typeface="MS PGothic" pitchFamily="34" charset="-128"/>
            </a:endParaRPr>
          </a:p>
        </p:txBody>
      </p:sp>
      <p:sp>
        <p:nvSpPr>
          <p:cNvPr id="165891" name="Rectangle 2"/>
          <p:cNvSpPr>
            <a:spLocks noGrp="1" noRot="1" noChangeAspect="1" noChangeArrowheads="1" noTextEdit="1"/>
          </p:cNvSpPr>
          <p:nvPr>
            <p:ph type="sldImg"/>
          </p:nvPr>
        </p:nvSpPr>
        <p:spPr>
          <a:ln/>
        </p:spPr>
      </p:sp>
      <p:sp>
        <p:nvSpPr>
          <p:cNvPr id="165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th-TH" sz="1800" smtClean="0">
              <a:latin typeface="Angsana New" pitchFamily="18" charset="-34"/>
              <a:cs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4BD62971-A66A-4A1A-B07C-B2B89DF0875D}" type="slidenum">
              <a:rPr lang="th-TH" sz="1800" smtClean="0">
                <a:latin typeface="Angsana New" pitchFamily="18" charset="-34"/>
                <a:ea typeface="MS PGothic" pitchFamily="34" charset="-128"/>
              </a:rPr>
              <a:pPr/>
              <a:t>59</a:t>
            </a:fld>
            <a:endParaRPr lang="th-TH" sz="1800" smtClean="0">
              <a:latin typeface="Angsana New" pitchFamily="18" charset="-34"/>
              <a:ea typeface="MS PGothic" pitchFamily="34" charset="-128"/>
            </a:endParaRPr>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th-TH" sz="2800" smtClean="0">
              <a:latin typeface="Angsana New" pitchFamily="18" charset="-34"/>
              <a:cs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AC750ACC-A2F1-4D79-945C-0B7373C6002D}" type="slidenum">
              <a:rPr lang="th-TH" sz="1800" smtClean="0">
                <a:latin typeface="Angsana New" pitchFamily="18" charset="-34"/>
                <a:ea typeface="MS PGothic" pitchFamily="34" charset="-128"/>
              </a:rPr>
              <a:pPr/>
              <a:t>60</a:t>
            </a:fld>
            <a:endParaRPr lang="th-TH" sz="1800" smtClean="0">
              <a:latin typeface="Angsana New" pitchFamily="18" charset="-34"/>
              <a:ea typeface="MS PGothic" pitchFamily="34" charset="-128"/>
            </a:endParaRPr>
          </a:p>
        </p:txBody>
      </p:sp>
      <p:sp>
        <p:nvSpPr>
          <p:cNvPr id="167939" name="Rectangle 2"/>
          <p:cNvSpPr>
            <a:spLocks noGrp="1" noRot="1" noChangeAspect="1" noChangeArrowheads="1" noTextEdit="1"/>
          </p:cNvSpPr>
          <p:nvPr>
            <p:ph type="sldImg"/>
          </p:nvPr>
        </p:nvSpPr>
        <p:spPr>
          <a:ln/>
        </p:spPr>
      </p:sp>
      <p:sp>
        <p:nvSpPr>
          <p:cNvPr id="167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th-TH" sz="2800" smtClean="0">
              <a:latin typeface="Angsana New" pitchFamily="18" charset="-34"/>
              <a:cs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B0B9920B-7B01-4246-BFEA-B5142DD61629}" type="slidenum">
              <a:rPr lang="th-TH" sz="1800" smtClean="0">
                <a:latin typeface="Angsana New" pitchFamily="18" charset="-34"/>
                <a:ea typeface="MS PGothic" pitchFamily="34" charset="-128"/>
              </a:rPr>
              <a:pPr/>
              <a:t>61</a:t>
            </a:fld>
            <a:endParaRPr lang="th-TH" sz="1800" smtClean="0">
              <a:latin typeface="Angsana New" pitchFamily="18" charset="-34"/>
              <a:ea typeface="MS PGothic" pitchFamily="34" charset="-128"/>
            </a:endParaRPr>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th-TH" sz="2800" smtClean="0">
              <a:latin typeface="Angsana New" pitchFamily="18" charset="-34"/>
              <a:cs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fld id="{41E83328-29AC-4FD5-8E73-EA3833DBB97F}" type="slidenum">
              <a:rPr lang="en-US" sz="1800" smtClean="0">
                <a:latin typeface="Angsana New" pitchFamily="18" charset="-34"/>
                <a:ea typeface="MS PGothic" pitchFamily="34" charset="-128"/>
              </a:rPr>
              <a:pPr/>
              <a:t>63</a:t>
            </a:fld>
            <a:endParaRPr lang="th-TH" sz="1800" smtClean="0">
              <a:latin typeface="Angsana New" pitchFamily="18" charset="-34"/>
              <a:ea typeface="MS PGothic" pitchFamily="34" charset="-128"/>
            </a:endParaRPr>
          </a:p>
        </p:txBody>
      </p:sp>
      <p:sp>
        <p:nvSpPr>
          <p:cNvPr id="9216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z="1800" smtClean="0">
              <a:latin typeface="Angsana New" pitchFamily="18" charset="-34"/>
              <a:cs typeface="Cordia New" pitchFamily="34" charset="-34"/>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fld id="{0F946467-2E61-4EB5-86D5-2082386478E9}" type="slidenum">
              <a:rPr lang="en-US" sz="1800" smtClean="0">
                <a:latin typeface="Angsana New" pitchFamily="18" charset="-34"/>
                <a:ea typeface="MS PGothic" pitchFamily="34" charset="-128"/>
              </a:rPr>
              <a:pPr/>
              <a:t>65</a:t>
            </a:fld>
            <a:endParaRPr lang="th-TH" sz="1800" smtClean="0">
              <a:latin typeface="Angsana New" pitchFamily="18" charset="-34"/>
              <a:ea typeface="MS PGothic" pitchFamily="34" charset="-128"/>
            </a:endParaRPr>
          </a:p>
        </p:txBody>
      </p:sp>
      <p:sp>
        <p:nvSpPr>
          <p:cNvPr id="9523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z="1800" smtClean="0">
              <a:latin typeface="Angsana New" pitchFamily="18" charset="-34"/>
              <a:cs typeface="Cordia New" pitchFamily="34" charset="-34"/>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122" name="Freeform 2"/>
          <p:cNvSpPr>
            <a:spLocks/>
          </p:cNvSpPr>
          <p:nvPr/>
        </p:nvSpPr>
        <p:spPr bwMode="blackWhite">
          <a:xfrm>
            <a:off x="20638" y="12700"/>
            <a:ext cx="8896350" cy="6780213"/>
          </a:xfrm>
          <a:custGeom>
            <a:avLst/>
            <a:gdLst/>
            <a:ahLst/>
            <a:cxnLst>
              <a:cxn ang="0">
                <a:pos x="2822" y="0"/>
              </a:cxn>
              <a:cxn ang="0">
                <a:pos x="0" y="975"/>
              </a:cxn>
              <a:cxn ang="0">
                <a:pos x="2169" y="3619"/>
              </a:cxn>
              <a:cxn ang="0">
                <a:pos x="3985" y="1125"/>
              </a:cxn>
              <a:cxn ang="0">
                <a:pos x="2822" y="0"/>
              </a:cxn>
              <a:cxn ang="0">
                <a:pos x="2822" y="0"/>
              </a:cxn>
            </a:cxnLst>
            <a:rect l="0" t="0" r="r" b="b"/>
            <a:pathLst>
              <a:path w="3985" h="3619">
                <a:moveTo>
                  <a:pt x="2822" y="0"/>
                </a:moveTo>
                <a:lnTo>
                  <a:pt x="0" y="975"/>
                </a:lnTo>
                <a:lnTo>
                  <a:pt x="2169" y="3619"/>
                </a:lnTo>
                <a:lnTo>
                  <a:pt x="3985" y="1125"/>
                </a:lnTo>
                <a:lnTo>
                  <a:pt x="2822" y="0"/>
                </a:lnTo>
                <a:lnTo>
                  <a:pt x="2822" y="0"/>
                </a:lnTo>
                <a:close/>
              </a:path>
            </a:pathLst>
          </a:custGeom>
          <a:solidFill>
            <a:schemeClr val="accent1"/>
          </a:solidFill>
          <a:ln w="9525">
            <a:noFill/>
            <a:round/>
            <a:headEnd/>
            <a:tailEnd/>
          </a:ln>
        </p:spPr>
        <p:txBody>
          <a:bodyPr/>
          <a:lstStyle/>
          <a:p>
            <a:endParaRPr lang="en-US"/>
          </a:p>
        </p:txBody>
      </p:sp>
      <p:sp>
        <p:nvSpPr>
          <p:cNvPr id="5123" name="Rectangle 3"/>
          <p:cNvSpPr>
            <a:spLocks noGrp="1" noChangeArrowheads="1"/>
          </p:cNvSpPr>
          <p:nvPr>
            <p:ph type="ctrTitle"/>
          </p:nvPr>
        </p:nvSpPr>
        <p:spPr>
          <a:xfrm>
            <a:off x="1371600" y="1511300"/>
            <a:ext cx="6400800" cy="2273300"/>
          </a:xfrm>
          <a:effectLst>
            <a:outerShdw dist="45791" dir="2021404" algn="ctr" rotWithShape="0">
              <a:schemeClr val="bg2"/>
            </a:outerShdw>
          </a:effectLst>
        </p:spPr>
        <p:txBody>
          <a:bodyPr/>
          <a:lstStyle>
            <a:lvl1pPr>
              <a:defRPr sz="6000">
                <a:solidFill>
                  <a:schemeClr val="tx2"/>
                </a:solidFill>
                <a:effectLst>
                  <a:outerShdw blurRad="38100" dist="38100" dir="2700000" algn="tl">
                    <a:srgbClr val="C0C0C0"/>
                  </a:outerShdw>
                </a:effectLst>
              </a:defRPr>
            </a:lvl1pPr>
          </a:lstStyle>
          <a:p>
            <a:r>
              <a:rPr lang="en-US"/>
              <a:t>Click to edit Master title style</a:t>
            </a:r>
          </a:p>
        </p:txBody>
      </p:sp>
      <p:sp>
        <p:nvSpPr>
          <p:cNvPr id="5124" name="Rectangle 4"/>
          <p:cNvSpPr>
            <a:spLocks noGrp="1" noChangeArrowheads="1"/>
          </p:cNvSpPr>
          <p:nvPr>
            <p:ph type="subTitle" idx="1"/>
          </p:nvPr>
        </p:nvSpPr>
        <p:spPr>
          <a:xfrm>
            <a:off x="1549400" y="4051300"/>
            <a:ext cx="6032500" cy="1003300"/>
          </a:xfrm>
        </p:spPr>
        <p:txBody>
          <a:bodyPr/>
          <a:lstStyle>
            <a:lvl1pPr marL="0" indent="0" algn="ctr">
              <a:buFontTx/>
              <a:buNone/>
              <a:defRPr sz="3600">
                <a:effectLst>
                  <a:outerShdw blurRad="38100" dist="38100" dir="2700000" algn="tl">
                    <a:srgbClr val="C0C0C0"/>
                  </a:outerShdw>
                </a:effectLst>
              </a:defRPr>
            </a:lvl1pPr>
          </a:lstStyle>
          <a:p>
            <a:r>
              <a:rPr lang="en-US"/>
              <a:t>Click to edit Master subtitle style</a:t>
            </a:r>
          </a:p>
        </p:txBody>
      </p:sp>
      <p:sp>
        <p:nvSpPr>
          <p:cNvPr id="5125" name="Rectangle 5"/>
          <p:cNvSpPr>
            <a:spLocks noGrp="1" noChangeArrowheads="1"/>
          </p:cNvSpPr>
          <p:nvPr>
            <p:ph type="dt" sz="half" idx="2"/>
          </p:nvPr>
        </p:nvSpPr>
        <p:spPr>
          <a:xfrm>
            <a:off x="685800" y="6248400"/>
            <a:ext cx="1905000" cy="457200"/>
          </a:xfrm>
        </p:spPr>
        <p:txBody>
          <a:bodyPr/>
          <a:lstStyle>
            <a:lvl1pPr>
              <a:defRPr/>
            </a:lvl1pPr>
          </a:lstStyle>
          <a:p>
            <a:r>
              <a:rPr lang="en-US"/>
              <a:t>ศ.350</a:t>
            </a:r>
          </a:p>
        </p:txBody>
      </p:sp>
      <p:sp>
        <p:nvSpPr>
          <p:cNvPr id="5126" name="Rectangle 6"/>
          <p:cNvSpPr>
            <a:spLocks noGrp="1" noChangeArrowheads="1"/>
          </p:cNvSpPr>
          <p:nvPr>
            <p:ph type="ftr" sz="quarter" idx="3"/>
          </p:nvPr>
        </p:nvSpPr>
        <p:spPr>
          <a:xfrm>
            <a:off x="3124200" y="6248400"/>
            <a:ext cx="2895600" cy="457200"/>
          </a:xfrm>
        </p:spPr>
        <p:txBody>
          <a:bodyPr/>
          <a:lstStyle>
            <a:lvl1pPr>
              <a:defRPr sz="1800"/>
            </a:lvl1pPr>
          </a:lstStyle>
          <a:p>
            <a:endParaRPr lang="en-US"/>
          </a:p>
        </p:txBody>
      </p:sp>
      <p:sp>
        <p:nvSpPr>
          <p:cNvPr id="5127" name="Rectangle 7"/>
          <p:cNvSpPr>
            <a:spLocks noGrp="1" noChangeArrowheads="1"/>
          </p:cNvSpPr>
          <p:nvPr>
            <p:ph type="sldNum" sz="quarter" idx="4"/>
          </p:nvPr>
        </p:nvSpPr>
        <p:spPr>
          <a:xfrm>
            <a:off x="6553200" y="6248400"/>
            <a:ext cx="1905000" cy="457200"/>
          </a:xfrm>
        </p:spPr>
        <p:txBody>
          <a:bodyPr/>
          <a:lstStyle>
            <a:lvl1pPr>
              <a:defRPr/>
            </a:lvl1pPr>
          </a:lstStyle>
          <a:p>
            <a:fld id="{7052B113-BA5E-4B5D-955F-FBCE01D6BCE7}" type="slidenum">
              <a:rPr lang="en-US"/>
              <a:pPr/>
              <a:t>‹#›</a:t>
            </a:fld>
            <a:endParaRPr lang="en-US"/>
          </a:p>
        </p:txBody>
      </p:sp>
      <p:grpSp>
        <p:nvGrpSpPr>
          <p:cNvPr id="5128" name="Group 8"/>
          <p:cNvGrpSpPr>
            <a:grpSpLocks/>
          </p:cNvGrpSpPr>
          <p:nvPr/>
        </p:nvGrpSpPr>
        <p:grpSpPr bwMode="auto">
          <a:xfrm>
            <a:off x="195263" y="234950"/>
            <a:ext cx="3787775" cy="1778000"/>
            <a:chOff x="123" y="148"/>
            <a:chExt cx="2386" cy="1120"/>
          </a:xfrm>
        </p:grpSpPr>
        <p:sp>
          <p:nvSpPr>
            <p:cNvPr id="5129" name="Freeform 9"/>
            <p:cNvSpPr>
              <a:spLocks/>
            </p:cNvSpPr>
            <p:nvPr userDrawn="1"/>
          </p:nvSpPr>
          <p:spPr bwMode="auto">
            <a:xfrm>
              <a:off x="177" y="177"/>
              <a:ext cx="2250" cy="1017"/>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endParaRPr lang="en-US"/>
            </a:p>
          </p:txBody>
        </p:sp>
        <p:sp>
          <p:nvSpPr>
            <p:cNvPr id="5130" name="Freeform 10"/>
            <p:cNvSpPr>
              <a:spLocks/>
            </p:cNvSpPr>
            <p:nvPr userDrawn="1"/>
          </p:nvSpPr>
          <p:spPr bwMode="auto">
            <a:xfrm>
              <a:off x="166" y="261"/>
              <a:ext cx="2244" cy="1007"/>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endParaRPr lang="en-US"/>
            </a:p>
          </p:txBody>
        </p:sp>
        <p:sp>
          <p:nvSpPr>
            <p:cNvPr id="5131" name="Freeform 11"/>
            <p:cNvSpPr>
              <a:spLocks/>
            </p:cNvSpPr>
            <p:nvPr userDrawn="1"/>
          </p:nvSpPr>
          <p:spPr bwMode="auto">
            <a:xfrm>
              <a:off x="474" y="344"/>
              <a:ext cx="1488" cy="919"/>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endParaRPr lang="en-US"/>
            </a:p>
          </p:txBody>
        </p:sp>
        <p:grpSp>
          <p:nvGrpSpPr>
            <p:cNvPr id="5132" name="Group 12"/>
            <p:cNvGrpSpPr>
              <a:grpSpLocks/>
            </p:cNvGrpSpPr>
            <p:nvPr userDrawn="1"/>
          </p:nvGrpSpPr>
          <p:grpSpPr bwMode="auto">
            <a:xfrm>
              <a:off x="123" y="148"/>
              <a:ext cx="2386" cy="1081"/>
              <a:chOff x="123" y="148"/>
              <a:chExt cx="2386" cy="1081"/>
            </a:xfrm>
          </p:grpSpPr>
          <p:sp>
            <p:nvSpPr>
              <p:cNvPr id="5133" name="Freeform 13"/>
              <p:cNvSpPr>
                <a:spLocks/>
              </p:cNvSpPr>
              <p:nvPr userDrawn="1"/>
            </p:nvSpPr>
            <p:spPr bwMode="auto">
              <a:xfrm>
                <a:off x="2005" y="934"/>
                <a:ext cx="212" cy="214"/>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endParaRPr lang="en-US"/>
              </a:p>
            </p:txBody>
          </p:sp>
          <p:sp>
            <p:nvSpPr>
              <p:cNvPr id="5134" name="Freeform 14"/>
              <p:cNvSpPr>
                <a:spLocks/>
              </p:cNvSpPr>
              <p:nvPr userDrawn="1"/>
            </p:nvSpPr>
            <p:spPr bwMode="auto">
              <a:xfrm>
                <a:off x="123" y="148"/>
                <a:ext cx="2386" cy="108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endParaRPr lang="en-US"/>
              </a:p>
            </p:txBody>
          </p:sp>
          <p:sp>
            <p:nvSpPr>
              <p:cNvPr id="5135" name="Freeform 15"/>
              <p:cNvSpPr>
                <a:spLocks/>
              </p:cNvSpPr>
              <p:nvPr userDrawn="1"/>
            </p:nvSpPr>
            <p:spPr bwMode="auto">
              <a:xfrm>
                <a:off x="324" y="158"/>
                <a:ext cx="1686" cy="614"/>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endParaRPr lang="en-US"/>
              </a:p>
            </p:txBody>
          </p:sp>
          <p:sp>
            <p:nvSpPr>
              <p:cNvPr id="5136" name="Freeform 16"/>
              <p:cNvSpPr>
                <a:spLocks/>
              </p:cNvSpPr>
              <p:nvPr userDrawn="1"/>
            </p:nvSpPr>
            <p:spPr bwMode="auto">
              <a:xfrm>
                <a:off x="409" y="251"/>
                <a:ext cx="227" cy="410"/>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endParaRPr lang="en-US"/>
              </a:p>
            </p:txBody>
          </p:sp>
          <p:sp>
            <p:nvSpPr>
              <p:cNvPr id="5137" name="Freeform 17"/>
              <p:cNvSpPr>
                <a:spLocks/>
              </p:cNvSpPr>
              <p:nvPr userDrawn="1"/>
            </p:nvSpPr>
            <p:spPr bwMode="auto">
              <a:xfrm>
                <a:off x="846" y="536"/>
                <a:ext cx="691" cy="36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endParaRPr lang="en-US"/>
              </a:p>
            </p:txBody>
          </p:sp>
        </p:grpSp>
      </p:grpSp>
      <p:grpSp>
        <p:nvGrpSpPr>
          <p:cNvPr id="5138" name="Group 18"/>
          <p:cNvGrpSpPr>
            <a:grpSpLocks/>
          </p:cNvGrpSpPr>
          <p:nvPr/>
        </p:nvGrpSpPr>
        <p:grpSpPr bwMode="auto">
          <a:xfrm>
            <a:off x="7915275" y="4368800"/>
            <a:ext cx="742950" cy="1058863"/>
            <a:chOff x="4986" y="2752"/>
            <a:chExt cx="468" cy="667"/>
          </a:xfrm>
        </p:grpSpPr>
        <p:sp>
          <p:nvSpPr>
            <p:cNvPr id="5139" name="Freeform 19"/>
            <p:cNvSpPr>
              <a:spLocks/>
            </p:cNvSpPr>
            <p:nvPr userDrawn="1"/>
          </p:nvSpPr>
          <p:spPr bwMode="auto">
            <a:xfrm rot="7320404">
              <a:off x="4909" y="2936"/>
              <a:ext cx="629" cy="293"/>
            </a:xfrm>
            <a:custGeom>
              <a:avLst/>
              <a:gdLst/>
              <a:ahLst/>
              <a:cxnLst>
                <a:cxn ang="0">
                  <a:pos x="794" y="395"/>
                </a:cxn>
                <a:cxn ang="0">
                  <a:pos x="710" y="318"/>
                </a:cxn>
                <a:cxn ang="0">
                  <a:pos x="556" y="210"/>
                </a:cxn>
                <a:cxn ang="0">
                  <a:pos x="71" y="0"/>
                </a:cxn>
                <a:cxn ang="0">
                  <a:pos x="23" y="20"/>
                </a:cxn>
                <a:cxn ang="0">
                  <a:pos x="0" y="83"/>
                </a:cxn>
                <a:cxn ang="0">
                  <a:pos x="28" y="155"/>
                </a:cxn>
                <a:cxn ang="0">
                  <a:pos x="570" y="409"/>
                </a:cxn>
                <a:cxn ang="0">
                  <a:pos x="689" y="393"/>
                </a:cxn>
                <a:cxn ang="0">
                  <a:pos x="785" y="414"/>
                </a:cxn>
                <a:cxn ang="0">
                  <a:pos x="794" y="395"/>
                </a:cxn>
                <a:cxn ang="0">
                  <a:pos x="794" y="395"/>
                </a:cxn>
              </a:cxnLst>
              <a:rect l="0" t="0" r="r" b="b"/>
              <a:pathLst>
                <a:path w="794" h="414">
                  <a:moveTo>
                    <a:pt x="794" y="395"/>
                  </a:moveTo>
                  <a:lnTo>
                    <a:pt x="710" y="318"/>
                  </a:lnTo>
                  <a:lnTo>
                    <a:pt x="556" y="210"/>
                  </a:lnTo>
                  <a:lnTo>
                    <a:pt x="71" y="0"/>
                  </a:lnTo>
                  <a:lnTo>
                    <a:pt x="23" y="20"/>
                  </a:lnTo>
                  <a:lnTo>
                    <a:pt x="0" y="83"/>
                  </a:lnTo>
                  <a:lnTo>
                    <a:pt x="28" y="155"/>
                  </a:lnTo>
                  <a:lnTo>
                    <a:pt x="570" y="409"/>
                  </a:lnTo>
                  <a:lnTo>
                    <a:pt x="689" y="393"/>
                  </a:lnTo>
                  <a:lnTo>
                    <a:pt x="785" y="414"/>
                  </a:lnTo>
                  <a:lnTo>
                    <a:pt x="794" y="395"/>
                  </a:lnTo>
                  <a:lnTo>
                    <a:pt x="794" y="395"/>
                  </a:lnTo>
                  <a:close/>
                </a:path>
              </a:pathLst>
            </a:custGeom>
            <a:solidFill>
              <a:srgbClr val="F8F8F8"/>
            </a:solidFill>
            <a:ln w="9525">
              <a:noFill/>
              <a:round/>
              <a:headEnd/>
              <a:tailEnd/>
            </a:ln>
          </p:spPr>
          <p:txBody>
            <a:bodyPr/>
            <a:lstStyle/>
            <a:p>
              <a:endParaRPr lang="en-US"/>
            </a:p>
          </p:txBody>
        </p:sp>
        <p:sp>
          <p:nvSpPr>
            <p:cNvPr id="5140" name="Freeform 20"/>
            <p:cNvSpPr>
              <a:spLocks/>
            </p:cNvSpPr>
            <p:nvPr userDrawn="1"/>
          </p:nvSpPr>
          <p:spPr bwMode="auto">
            <a:xfrm rot="7320404">
              <a:off x="4893" y="2923"/>
              <a:ext cx="627" cy="29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folHlink"/>
            </a:solidFill>
            <a:ln w="9525">
              <a:noFill/>
              <a:round/>
              <a:headEnd/>
              <a:tailEnd/>
            </a:ln>
          </p:spPr>
          <p:txBody>
            <a:bodyPr/>
            <a:lstStyle/>
            <a:p>
              <a:endParaRPr lang="en-US"/>
            </a:p>
          </p:txBody>
        </p:sp>
        <p:sp>
          <p:nvSpPr>
            <p:cNvPr id="5141" name="Freeform 21"/>
            <p:cNvSpPr>
              <a:spLocks/>
            </p:cNvSpPr>
            <p:nvPr userDrawn="1"/>
          </p:nvSpPr>
          <p:spPr bwMode="auto">
            <a:xfrm rot="7320404">
              <a:off x="5000" y="2912"/>
              <a:ext cx="416" cy="265"/>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endParaRPr lang="en-US"/>
            </a:p>
          </p:txBody>
        </p:sp>
        <p:grpSp>
          <p:nvGrpSpPr>
            <p:cNvPr id="5142" name="Group 22"/>
            <p:cNvGrpSpPr>
              <a:grpSpLocks/>
            </p:cNvGrpSpPr>
            <p:nvPr userDrawn="1"/>
          </p:nvGrpSpPr>
          <p:grpSpPr bwMode="auto">
            <a:xfrm>
              <a:off x="4986" y="2752"/>
              <a:ext cx="468" cy="667"/>
              <a:chOff x="4986" y="2752"/>
              <a:chExt cx="468" cy="667"/>
            </a:xfrm>
          </p:grpSpPr>
          <p:sp>
            <p:nvSpPr>
              <p:cNvPr id="5143" name="Freeform 23"/>
              <p:cNvSpPr>
                <a:spLocks/>
              </p:cNvSpPr>
              <p:nvPr userDrawn="1"/>
            </p:nvSpPr>
            <p:spPr bwMode="auto">
              <a:xfrm rot="7320404">
                <a:off x="4987" y="3190"/>
                <a:ext cx="59" cy="61"/>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endParaRPr lang="en-US"/>
              </a:p>
            </p:txBody>
          </p:sp>
          <p:sp>
            <p:nvSpPr>
              <p:cNvPr id="5144" name="Freeform 24"/>
              <p:cNvSpPr>
                <a:spLocks/>
              </p:cNvSpPr>
              <p:nvPr userDrawn="1"/>
            </p:nvSpPr>
            <p:spPr bwMode="auto">
              <a:xfrm rot="7320404">
                <a:off x="4887" y="2930"/>
                <a:ext cx="667" cy="311"/>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endParaRPr lang="en-US"/>
              </a:p>
            </p:txBody>
          </p:sp>
          <p:sp>
            <p:nvSpPr>
              <p:cNvPr id="5145" name="Freeform 25"/>
              <p:cNvSpPr>
                <a:spLocks/>
              </p:cNvSpPr>
              <p:nvPr userDrawn="1"/>
            </p:nvSpPr>
            <p:spPr bwMode="auto">
              <a:xfrm rot="7320404">
                <a:off x="5062" y="2997"/>
                <a:ext cx="472" cy="176"/>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endParaRPr lang="en-US"/>
              </a:p>
            </p:txBody>
          </p:sp>
          <p:sp>
            <p:nvSpPr>
              <p:cNvPr id="5146" name="Freeform 26"/>
              <p:cNvSpPr>
                <a:spLocks/>
              </p:cNvSpPr>
              <p:nvPr userDrawn="1"/>
            </p:nvSpPr>
            <p:spPr bwMode="auto">
              <a:xfrm rot="7320404">
                <a:off x="5363" y="2874"/>
                <a:ext cx="63" cy="118"/>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endParaRPr lang="en-US"/>
              </a:p>
            </p:txBody>
          </p:sp>
          <p:sp>
            <p:nvSpPr>
              <p:cNvPr id="5147" name="Freeform 27"/>
              <p:cNvSpPr>
                <a:spLocks/>
              </p:cNvSpPr>
              <p:nvPr userDrawn="1"/>
            </p:nvSpPr>
            <p:spPr bwMode="auto">
              <a:xfrm rot="7320404">
                <a:off x="5136" y="3000"/>
                <a:ext cx="193" cy="104"/>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endParaRPr lang="en-US"/>
              </a:p>
            </p:txBody>
          </p:sp>
        </p:grpSp>
      </p:grpSp>
      <p:sp>
        <p:nvSpPr>
          <p:cNvPr id="5148" name="Freeform 28"/>
          <p:cNvSpPr>
            <a:spLocks/>
          </p:cNvSpPr>
          <p:nvPr/>
        </p:nvSpPr>
        <p:spPr bwMode="auto">
          <a:xfrm>
            <a:off x="901700" y="5054600"/>
            <a:ext cx="6807200" cy="728663"/>
          </a:xfrm>
          <a:custGeom>
            <a:avLst/>
            <a:gdLst/>
            <a:ahLst/>
            <a:cxnLst>
              <a:cxn ang="0">
                <a:pos x="0" y="0"/>
              </a:cxn>
              <a:cxn ang="0">
                <a:pos x="816" y="256"/>
              </a:cxn>
              <a:cxn ang="0">
                <a:pos x="1560" y="144"/>
              </a:cxn>
              <a:cxn ang="0">
                <a:pos x="1856" y="376"/>
              </a:cxn>
              <a:cxn ang="0">
                <a:pos x="2344" y="152"/>
              </a:cxn>
              <a:cxn ang="0">
                <a:pos x="3536" y="456"/>
              </a:cxn>
              <a:cxn ang="0">
                <a:pos x="4288" y="136"/>
              </a:cxn>
            </a:cxnLst>
            <a:rect l="0" t="0" r="r" b="b"/>
            <a:pathLst>
              <a:path w="4288" h="459">
                <a:moveTo>
                  <a:pt x="0" y="0"/>
                </a:moveTo>
                <a:cubicBezTo>
                  <a:pt x="136" y="43"/>
                  <a:pt x="556" y="232"/>
                  <a:pt x="816" y="256"/>
                </a:cubicBezTo>
                <a:cubicBezTo>
                  <a:pt x="1076" y="280"/>
                  <a:pt x="1387" y="124"/>
                  <a:pt x="1560" y="144"/>
                </a:cubicBezTo>
                <a:cubicBezTo>
                  <a:pt x="1733" y="164"/>
                  <a:pt x="1725" y="375"/>
                  <a:pt x="1856" y="376"/>
                </a:cubicBezTo>
                <a:cubicBezTo>
                  <a:pt x="1987" y="377"/>
                  <a:pt x="2064" y="139"/>
                  <a:pt x="2344" y="152"/>
                </a:cubicBezTo>
                <a:cubicBezTo>
                  <a:pt x="2624" y="165"/>
                  <a:pt x="3212" y="459"/>
                  <a:pt x="3536" y="456"/>
                </a:cubicBezTo>
                <a:cubicBezTo>
                  <a:pt x="3860" y="453"/>
                  <a:pt x="4165" y="188"/>
                  <a:pt x="4288" y="136"/>
                </a:cubicBezTo>
              </a:path>
            </a:pathLst>
          </a:custGeom>
          <a:noFill/>
          <a:ln w="76200" cap="flat" cmpd="sng">
            <a:solidFill>
              <a:schemeClr val="folHlink"/>
            </a:solidFill>
            <a:prstDash val="solid"/>
            <a:round/>
            <a:headEnd/>
            <a:tailEnd/>
          </a:ln>
          <a:effectLst/>
        </p:spPr>
        <p:txBody>
          <a:bodyPr/>
          <a:lstStyle/>
          <a:p>
            <a:endParaRPr lang="en-US"/>
          </a:p>
        </p:txBody>
      </p:sp>
      <p:sp>
        <p:nvSpPr>
          <p:cNvPr id="5149" name="Freeform 29"/>
          <p:cNvSpPr>
            <a:spLocks/>
          </p:cNvSpPr>
          <p:nvPr/>
        </p:nvSpPr>
        <p:spPr bwMode="auto">
          <a:xfrm>
            <a:off x="4076700" y="1930400"/>
            <a:ext cx="889000" cy="381000"/>
          </a:xfrm>
          <a:custGeom>
            <a:avLst/>
            <a:gdLst/>
            <a:ahLst/>
            <a:cxnLst>
              <a:cxn ang="0">
                <a:pos x="0" y="32"/>
              </a:cxn>
              <a:cxn ang="0">
                <a:pos x="280" y="144"/>
              </a:cxn>
              <a:cxn ang="0">
                <a:pos x="448" y="16"/>
              </a:cxn>
              <a:cxn ang="0">
                <a:pos x="560" y="240"/>
              </a:cxn>
            </a:cxnLst>
            <a:rect l="0" t="0" r="r" b="b"/>
            <a:pathLst>
              <a:path w="560" h="240">
                <a:moveTo>
                  <a:pt x="0" y="32"/>
                </a:moveTo>
                <a:cubicBezTo>
                  <a:pt x="102" y="89"/>
                  <a:pt x="205" y="147"/>
                  <a:pt x="280" y="144"/>
                </a:cubicBezTo>
                <a:cubicBezTo>
                  <a:pt x="355" y="141"/>
                  <a:pt x="401" y="0"/>
                  <a:pt x="448" y="16"/>
                </a:cubicBezTo>
                <a:cubicBezTo>
                  <a:pt x="495" y="32"/>
                  <a:pt x="541" y="201"/>
                  <a:pt x="560" y="240"/>
                </a:cubicBezTo>
              </a:path>
            </a:pathLst>
          </a:custGeom>
          <a:noFill/>
          <a:ln w="114300" cmpd="sng">
            <a:solidFill>
              <a:schemeClr val="tx2"/>
            </a:solidFill>
            <a:round/>
            <a:headEnd/>
            <a:tailEnd/>
          </a:ln>
          <a:effectLst/>
        </p:spPr>
        <p:txBody>
          <a:bodyPr/>
          <a:lstStyle/>
          <a:p>
            <a:endParaRPr lang="en-US"/>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a:t>ศ.350</a:t>
            </a:r>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6E721AE-8A59-4BE6-911F-BF29A3246863}" type="slidenum">
              <a:rPr lang="en-US"/>
              <a:pPr/>
              <a:t>‹#›</a:t>
            </a:fld>
            <a:endParaRPr lang="en-US"/>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en-US"/>
              <a:t>ศ.350</a:t>
            </a:r>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6C9E290-19DA-41E3-9A7F-7B8276A3457E}" type="slidenum">
              <a:rPr lang="en-US"/>
              <a:pPr/>
              <a:t>‹#›</a:t>
            </a:fld>
            <a:endParaRPr lang="en-US"/>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828800"/>
            <a:ext cx="3771900" cy="3657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r>
              <a:rPr lang="en-US"/>
              <a:t>ศ.350</a:t>
            </a:r>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85A4420-14DF-427E-9FB6-EC698587A5EF}" type="slidenum">
              <a:rPr lang="en-US"/>
              <a:pPr/>
              <a:t>‹#›</a:t>
            </a:fld>
            <a:endParaRPr lang="en-US"/>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r>
              <a:rPr lang="en-US"/>
              <a:t>ศ.350</a:t>
            </a:r>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FD8F1F7A-258E-490F-9470-D7BE08A98AEF}" type="slidenum">
              <a:rPr lang="en-US"/>
              <a:pPr/>
              <a:t>‹#›</a:t>
            </a:fld>
            <a:endParaRPr lang="en-US"/>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r>
              <a:rPr lang="en-US"/>
              <a:t>ศ.350</a:t>
            </a:r>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E1ECD2B5-24AC-4E6C-8451-643AB056B18F}" type="slidenum">
              <a:rPr lang="en-US"/>
              <a:pPr/>
              <a:t>‹#›</a:t>
            </a:fld>
            <a:endParaRPr lang="en-US"/>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a:t>ศ.350</a:t>
            </a:r>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A96F18D-0850-4B5D-94EE-D70D70E9740B}" type="slidenum">
              <a:rPr lang="en-US"/>
              <a:pPr/>
              <a:t>‹#›</a:t>
            </a:fld>
            <a:endParaRPr lang="en-US"/>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a:t>ศ.350</a:t>
            </a:r>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6FB0C75D-BA75-4893-A611-8E1BF892C551}" type="slidenum">
              <a:rPr lang="en-US"/>
              <a:pPr/>
              <a:t>‹#›</a:t>
            </a:fld>
            <a:endParaRPr lang="en-US"/>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a:t>ศ.350</a:t>
            </a:r>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664ABE6-1F41-4393-A113-0CC88FBFFD7B}" type="slidenum">
              <a:rPr lang="en-US"/>
              <a:pPr/>
              <a:t>‹#›</a:t>
            </a:fld>
            <a:endParaRPr lang="en-US"/>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a:t>ศ.350</a:t>
            </a:r>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A7F1361-64AF-44C5-AF8E-3432CEAADAD0}" type="slidenum">
              <a:rPr lang="en-US"/>
              <a:pPr/>
              <a:t>‹#›</a:t>
            </a:fld>
            <a:endParaRPr lang="en-U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7950" y="152400"/>
            <a:ext cx="1924050" cy="53340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152400"/>
            <a:ext cx="5619750" cy="5334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a:t>ศ.350</a:t>
            </a:r>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41B55D1-7DB4-439A-A8B6-9A6ECC5E4C39}" type="slidenum">
              <a:rPr lang="en-US"/>
              <a:pPr/>
              <a:t>‹#›</a:t>
            </a:fld>
            <a:endParaRPr lang="en-US"/>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828800"/>
            <a:ext cx="3771900" cy="3657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10100" y="1828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10100" y="3733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5"/>
          <p:cNvSpPr>
            <a:spLocks noGrp="1"/>
          </p:cNvSpPr>
          <p:nvPr>
            <p:ph type="dt" sz="half" idx="10"/>
          </p:nvPr>
        </p:nvSpPr>
        <p:spPr>
          <a:xfrm>
            <a:off x="1371600" y="6248400"/>
            <a:ext cx="1905000" cy="457200"/>
          </a:xfrm>
        </p:spPr>
        <p:txBody>
          <a:bodyPr/>
          <a:lstStyle>
            <a:lvl1pPr>
              <a:defRPr/>
            </a:lvl1pPr>
          </a:lstStyle>
          <a:p>
            <a:r>
              <a:rPr lang="en-US"/>
              <a:t>ศ.350</a:t>
            </a:r>
          </a:p>
        </p:txBody>
      </p:sp>
      <p:sp>
        <p:nvSpPr>
          <p:cNvPr id="7" name="Footer Placeholder 6"/>
          <p:cNvSpPr>
            <a:spLocks noGrp="1"/>
          </p:cNvSpPr>
          <p:nvPr>
            <p:ph type="ftr" sz="quarter" idx="11"/>
          </p:nvPr>
        </p:nvSpPr>
        <p:spPr>
          <a:xfrm>
            <a:off x="3556000" y="6248400"/>
            <a:ext cx="2895600" cy="457200"/>
          </a:xfrm>
        </p:spPr>
        <p:txBody>
          <a:bodyPr/>
          <a:lstStyle>
            <a:lvl1pPr>
              <a:defRPr/>
            </a:lvl1pPr>
          </a:lstStyle>
          <a:p>
            <a:endParaRPr lang="en-US"/>
          </a:p>
        </p:txBody>
      </p:sp>
      <p:sp>
        <p:nvSpPr>
          <p:cNvPr id="8" name="Slide Number Placeholder 7"/>
          <p:cNvSpPr>
            <a:spLocks noGrp="1"/>
          </p:cNvSpPr>
          <p:nvPr>
            <p:ph type="sldNum" sz="quarter" idx="12"/>
          </p:nvPr>
        </p:nvSpPr>
        <p:spPr>
          <a:xfrm>
            <a:off x="6718300" y="6248400"/>
            <a:ext cx="1905000" cy="457200"/>
          </a:xfrm>
        </p:spPr>
        <p:txBody>
          <a:bodyPr/>
          <a:lstStyle>
            <a:lvl1pPr>
              <a:defRPr/>
            </a:lvl1pPr>
          </a:lstStyle>
          <a:p>
            <a:fld id="{C63E045F-6EDC-4C11-957A-50A35B0D1449}" type="slidenum">
              <a:rPr lang="en-US"/>
              <a:pPr/>
              <a:t>‹#›</a:t>
            </a:fld>
            <a:endParaRPr lang="en-US"/>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828800"/>
            <a:ext cx="3771900" cy="3657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828800"/>
            <a:ext cx="3771900" cy="3657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r>
              <a:rPr lang="en-US"/>
              <a:t>ศ.350</a:t>
            </a:r>
          </a:p>
        </p:txBody>
      </p:sp>
      <p:sp>
        <p:nvSpPr>
          <p:cNvPr id="6" name="Rectangle 6"/>
          <p:cNvSpPr>
            <a:spLocks noGrp="1" noChangeArrowheads="1"/>
          </p:cNvSpPr>
          <p:nvPr>
            <p:ph type="ftr" sz="quarter" idx="11"/>
          </p:nvPr>
        </p:nvSpPr>
        <p:spPr>
          <a:ln/>
        </p:spPr>
        <p:txBody>
          <a:bodyPr/>
          <a:lstStyle>
            <a:lvl1pPr>
              <a:defRPr/>
            </a:lvl1pPr>
          </a:lstStyle>
          <a:p>
            <a:pPr>
              <a:defRPr/>
            </a:pPr>
            <a:endParaRPr lang="en-US"/>
          </a:p>
        </p:txBody>
      </p:sp>
      <p:sp>
        <p:nvSpPr>
          <p:cNvPr id="7" name="Rectangle 7"/>
          <p:cNvSpPr>
            <a:spLocks noGrp="1" noChangeArrowheads="1"/>
          </p:cNvSpPr>
          <p:nvPr>
            <p:ph type="sldNum" sz="quarter" idx="12"/>
          </p:nvPr>
        </p:nvSpPr>
        <p:spPr>
          <a:ln/>
        </p:spPr>
        <p:txBody>
          <a:bodyPr/>
          <a:lstStyle>
            <a:lvl1pPr>
              <a:defRPr/>
            </a:lvl1pPr>
          </a:lstStyle>
          <a:p>
            <a:pPr>
              <a:defRPr/>
            </a:pPr>
            <a:fld id="{6A6F0332-779D-48E1-99F7-9819F5ACF20E}" type="slidenum">
              <a:rPr lang="en-US"/>
              <a:pPr>
                <a:defRPr/>
              </a:pPr>
              <a:t>‹#›</a:t>
            </a:fld>
            <a:endParaRPr lang="en-US"/>
          </a:p>
        </p:txBody>
      </p:sp>
    </p:spTree>
    <p:extLst>
      <p:ext uri="{BB962C8B-B14F-4D97-AF65-F5344CB8AC3E}">
        <p14:creationId xmlns:p14="http://schemas.microsoft.com/office/powerpoint/2010/main" val="2954485184"/>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828800"/>
            <a:ext cx="3771900" cy="3657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10100" y="1828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10100" y="3733800"/>
            <a:ext cx="3771900" cy="1752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5"/>
          <p:cNvSpPr>
            <a:spLocks noGrp="1" noChangeArrowheads="1"/>
          </p:cNvSpPr>
          <p:nvPr>
            <p:ph type="dt" sz="half" idx="10"/>
          </p:nvPr>
        </p:nvSpPr>
        <p:spPr>
          <a:ln/>
        </p:spPr>
        <p:txBody>
          <a:bodyPr/>
          <a:lstStyle>
            <a:lvl1pPr>
              <a:defRPr/>
            </a:lvl1pPr>
          </a:lstStyle>
          <a:p>
            <a:pPr>
              <a:defRPr/>
            </a:pPr>
            <a:r>
              <a:rPr lang="en-US"/>
              <a:t>ศ.350</a:t>
            </a:r>
          </a:p>
        </p:txBody>
      </p:sp>
      <p:sp>
        <p:nvSpPr>
          <p:cNvPr id="7" name="Rectangle 6"/>
          <p:cNvSpPr>
            <a:spLocks noGrp="1" noChangeArrowheads="1"/>
          </p:cNvSpPr>
          <p:nvPr>
            <p:ph type="ftr" sz="quarter" idx="11"/>
          </p:nvPr>
        </p:nvSpPr>
        <p:spPr>
          <a:ln/>
        </p:spPr>
        <p:txBody>
          <a:bodyPr/>
          <a:lstStyle>
            <a:lvl1pPr>
              <a:defRPr/>
            </a:lvl1pPr>
          </a:lstStyle>
          <a:p>
            <a:pPr>
              <a:defRPr/>
            </a:pPr>
            <a:endParaRPr lang="en-US"/>
          </a:p>
        </p:txBody>
      </p:sp>
      <p:sp>
        <p:nvSpPr>
          <p:cNvPr id="8" name="Rectangle 7"/>
          <p:cNvSpPr>
            <a:spLocks noGrp="1" noChangeArrowheads="1"/>
          </p:cNvSpPr>
          <p:nvPr>
            <p:ph type="sldNum" sz="quarter" idx="12"/>
          </p:nvPr>
        </p:nvSpPr>
        <p:spPr>
          <a:ln/>
        </p:spPr>
        <p:txBody>
          <a:bodyPr/>
          <a:lstStyle>
            <a:lvl1pPr>
              <a:defRPr/>
            </a:lvl1pPr>
          </a:lstStyle>
          <a:p>
            <a:pPr>
              <a:defRPr/>
            </a:pPr>
            <a:fld id="{03D94BB3-D2B8-4E70-BAE0-9108FA5FD2E2}" type="slidenum">
              <a:rPr lang="en-US"/>
              <a:pPr>
                <a:defRPr/>
              </a:pPr>
              <a:t>‹#›</a:t>
            </a:fld>
            <a:endParaRPr lang="en-US"/>
          </a:p>
        </p:txBody>
      </p:sp>
    </p:spTree>
    <p:extLst>
      <p:ext uri="{BB962C8B-B14F-4D97-AF65-F5344CB8AC3E}">
        <p14:creationId xmlns:p14="http://schemas.microsoft.com/office/powerpoint/2010/main" val="1638695664"/>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152400"/>
            <a:ext cx="7696200" cy="5334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5"/>
          <p:cNvSpPr>
            <a:spLocks noGrp="1" noChangeArrowheads="1"/>
          </p:cNvSpPr>
          <p:nvPr>
            <p:ph type="dt" sz="half" idx="10"/>
          </p:nvPr>
        </p:nvSpPr>
        <p:spPr>
          <a:ln/>
        </p:spPr>
        <p:txBody>
          <a:bodyPr/>
          <a:lstStyle>
            <a:lvl1pPr>
              <a:defRPr/>
            </a:lvl1pPr>
          </a:lstStyle>
          <a:p>
            <a:pPr>
              <a:defRPr/>
            </a:pPr>
            <a:r>
              <a:rPr lang="en-US"/>
              <a:t>ศ.350</a:t>
            </a:r>
          </a:p>
        </p:txBody>
      </p:sp>
      <p:sp>
        <p:nvSpPr>
          <p:cNvPr id="4" name="Rectangle 6"/>
          <p:cNvSpPr>
            <a:spLocks noGrp="1" noChangeArrowheads="1"/>
          </p:cNvSpPr>
          <p:nvPr>
            <p:ph type="ftr" sz="quarter" idx="11"/>
          </p:nvPr>
        </p:nvSpPr>
        <p:spPr>
          <a:ln/>
        </p:spPr>
        <p:txBody>
          <a:bodyPr/>
          <a:lstStyle>
            <a:lvl1pPr>
              <a:defRPr/>
            </a:lvl1pPr>
          </a:lstStyle>
          <a:p>
            <a:pPr>
              <a:defRPr/>
            </a:pPr>
            <a:endParaRPr lang="en-US"/>
          </a:p>
        </p:txBody>
      </p:sp>
      <p:sp>
        <p:nvSpPr>
          <p:cNvPr id="5" name="Rectangle 7"/>
          <p:cNvSpPr>
            <a:spLocks noGrp="1" noChangeArrowheads="1"/>
          </p:cNvSpPr>
          <p:nvPr>
            <p:ph type="sldNum" sz="quarter" idx="12"/>
          </p:nvPr>
        </p:nvSpPr>
        <p:spPr>
          <a:ln/>
        </p:spPr>
        <p:txBody>
          <a:bodyPr/>
          <a:lstStyle>
            <a:lvl1pPr>
              <a:defRPr/>
            </a:lvl1pPr>
          </a:lstStyle>
          <a:p>
            <a:pPr>
              <a:defRPr/>
            </a:pPr>
            <a:fld id="{C0224804-2374-4D88-904D-88E7FA5D86C9}" type="slidenum">
              <a:rPr lang="en-US"/>
              <a:pPr>
                <a:defRPr/>
              </a:pPr>
              <a:t>‹#›</a:t>
            </a:fld>
            <a:endParaRPr lang="en-US"/>
          </a:p>
        </p:txBody>
      </p:sp>
    </p:spTree>
    <p:extLst>
      <p:ext uri="{BB962C8B-B14F-4D97-AF65-F5344CB8AC3E}">
        <p14:creationId xmlns:p14="http://schemas.microsoft.com/office/powerpoint/2010/main" val="31052839"/>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
            <a:ext cx="6870700" cy="16002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828800"/>
            <a:ext cx="7696200" cy="3657600"/>
          </a:xfrm>
        </p:spPr>
        <p:txBody>
          <a:bodyPr/>
          <a:lstStyle/>
          <a:p>
            <a:pPr lvl="0"/>
            <a:endParaRPr lang="en-US" noProof="0" smtClean="0"/>
          </a:p>
        </p:txBody>
      </p:sp>
      <p:sp>
        <p:nvSpPr>
          <p:cNvPr id="4" name="Rectangle 5"/>
          <p:cNvSpPr>
            <a:spLocks noGrp="1" noChangeArrowheads="1"/>
          </p:cNvSpPr>
          <p:nvPr>
            <p:ph type="dt" sz="half" idx="10"/>
          </p:nvPr>
        </p:nvSpPr>
        <p:spPr>
          <a:ln/>
        </p:spPr>
        <p:txBody>
          <a:bodyPr/>
          <a:lstStyle>
            <a:lvl1pPr>
              <a:defRPr/>
            </a:lvl1pPr>
          </a:lstStyle>
          <a:p>
            <a:pPr>
              <a:defRPr/>
            </a:pPr>
            <a:endParaRPr 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p>
        </p:txBody>
      </p:sp>
      <p:sp>
        <p:nvSpPr>
          <p:cNvPr id="6" name="Rectangle 7"/>
          <p:cNvSpPr>
            <a:spLocks noGrp="1" noChangeArrowheads="1"/>
          </p:cNvSpPr>
          <p:nvPr>
            <p:ph type="sldNum" sz="quarter" idx="12"/>
          </p:nvPr>
        </p:nvSpPr>
        <p:spPr>
          <a:ln/>
        </p:spPr>
        <p:txBody>
          <a:bodyPr/>
          <a:lstStyle>
            <a:lvl1pPr>
              <a:defRPr/>
            </a:lvl1pPr>
          </a:lstStyle>
          <a:p>
            <a:pPr>
              <a:defRPr/>
            </a:pPr>
            <a:fld id="{48D71C31-E32F-4B3D-8761-4F45E8888C7A}" type="slidenum">
              <a:rPr lang="en-US"/>
              <a:pPr>
                <a:defRPr/>
              </a:pPr>
              <a:t>‹#›</a:t>
            </a:fld>
            <a:endParaRPr lang="en-US"/>
          </a:p>
        </p:txBody>
      </p:sp>
    </p:spTree>
    <p:extLst>
      <p:ext uri="{BB962C8B-B14F-4D97-AF65-F5344CB8AC3E}">
        <p14:creationId xmlns:p14="http://schemas.microsoft.com/office/powerpoint/2010/main" val="12728434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Freeform 2"/>
          <p:cNvSpPr>
            <a:spLocks/>
          </p:cNvSpPr>
          <p:nvPr/>
        </p:nvSpPr>
        <p:spPr bwMode="auto">
          <a:xfrm rot="-3172564">
            <a:off x="7777957" y="-15081"/>
            <a:ext cx="1162050" cy="2084387"/>
          </a:xfrm>
          <a:custGeom>
            <a:avLst/>
            <a:gdLst/>
            <a:ahLst/>
            <a:cxnLst>
              <a:cxn ang="0">
                <a:pos x="2903" y="433"/>
              </a:cxn>
              <a:cxn ang="0">
                <a:pos x="2565" y="80"/>
              </a:cxn>
              <a:cxn ang="0">
                <a:pos x="2241" y="0"/>
              </a:cxn>
              <a:cxn ang="0">
                <a:pos x="110" y="2811"/>
              </a:cxn>
              <a:cxn ang="0">
                <a:pos x="110" y="3228"/>
              </a:cxn>
              <a:cxn ang="0">
                <a:pos x="0" y="3631"/>
              </a:cxn>
              <a:cxn ang="0">
                <a:pos x="72" y="3686"/>
              </a:cxn>
              <a:cxn ang="0">
                <a:pos x="441" y="3355"/>
              </a:cxn>
              <a:cxn ang="0">
                <a:pos x="740" y="3228"/>
              </a:cxn>
              <a:cxn ang="0">
                <a:pos x="2903" y="433"/>
              </a:cxn>
              <a:cxn ang="0">
                <a:pos x="2903" y="433"/>
              </a:cxn>
            </a:cxnLst>
            <a:rect l="0" t="0" r="r" b="b"/>
            <a:pathLst>
              <a:path w="2903" h="3686">
                <a:moveTo>
                  <a:pt x="2903" y="433"/>
                </a:moveTo>
                <a:lnTo>
                  <a:pt x="2565" y="80"/>
                </a:lnTo>
                <a:lnTo>
                  <a:pt x="2241" y="0"/>
                </a:lnTo>
                <a:lnTo>
                  <a:pt x="110" y="2811"/>
                </a:lnTo>
                <a:lnTo>
                  <a:pt x="110" y="3228"/>
                </a:lnTo>
                <a:lnTo>
                  <a:pt x="0" y="3631"/>
                </a:lnTo>
                <a:lnTo>
                  <a:pt x="72" y="3686"/>
                </a:lnTo>
                <a:lnTo>
                  <a:pt x="441" y="3355"/>
                </a:lnTo>
                <a:lnTo>
                  <a:pt x="740" y="3228"/>
                </a:lnTo>
                <a:lnTo>
                  <a:pt x="2903" y="433"/>
                </a:lnTo>
                <a:lnTo>
                  <a:pt x="2903" y="433"/>
                </a:lnTo>
                <a:close/>
              </a:path>
            </a:pathLst>
          </a:custGeom>
          <a:solidFill>
            <a:srgbClr val="FFFFFF"/>
          </a:solidFill>
          <a:ln w="9525">
            <a:noFill/>
            <a:round/>
            <a:headEnd/>
            <a:tailEnd/>
          </a:ln>
        </p:spPr>
        <p:txBody>
          <a:bodyPr/>
          <a:lstStyle/>
          <a:p>
            <a:endParaRPr lang="en-US"/>
          </a:p>
        </p:txBody>
      </p:sp>
      <p:sp>
        <p:nvSpPr>
          <p:cNvPr id="4099" name="Rectangle 3"/>
          <p:cNvSpPr>
            <a:spLocks noGrp="1" noChangeArrowheads="1"/>
          </p:cNvSpPr>
          <p:nvPr>
            <p:ph type="title"/>
          </p:nvPr>
        </p:nvSpPr>
        <p:spPr bwMode="auto">
          <a:xfrm>
            <a:off x="685800" y="152400"/>
            <a:ext cx="6870700" cy="1600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en-US" smtClean="0"/>
              <a:t>Click to edit Master title style</a:t>
            </a:r>
          </a:p>
        </p:txBody>
      </p:sp>
      <p:sp>
        <p:nvSpPr>
          <p:cNvPr id="4100" name="Rectangle 4"/>
          <p:cNvSpPr>
            <a:spLocks noGrp="1" noChangeArrowheads="1"/>
          </p:cNvSpPr>
          <p:nvPr>
            <p:ph type="body" idx="1"/>
          </p:nvPr>
        </p:nvSpPr>
        <p:spPr bwMode="auto">
          <a:xfrm>
            <a:off x="685800" y="1828800"/>
            <a:ext cx="7696200" cy="3657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101" name="Rectangle 5"/>
          <p:cNvSpPr>
            <a:spLocks noGrp="1" noChangeArrowheads="1"/>
          </p:cNvSpPr>
          <p:nvPr>
            <p:ph type="dt" sz="half" idx="2"/>
          </p:nvPr>
        </p:nvSpPr>
        <p:spPr bwMode="auto">
          <a:xfrm>
            <a:off x="13716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a:latin typeface="+mn-lt"/>
                <a:cs typeface="+mn-cs"/>
              </a:defRPr>
            </a:lvl1pPr>
          </a:lstStyle>
          <a:p>
            <a:r>
              <a:rPr lang="en-US"/>
              <a:t>ศ.350</a:t>
            </a:r>
          </a:p>
        </p:txBody>
      </p:sp>
      <p:sp>
        <p:nvSpPr>
          <p:cNvPr id="4102" name="Rectangle 6"/>
          <p:cNvSpPr>
            <a:spLocks noGrp="1" noChangeArrowheads="1"/>
          </p:cNvSpPr>
          <p:nvPr>
            <p:ph type="ftr" sz="quarter" idx="3"/>
          </p:nvPr>
        </p:nvSpPr>
        <p:spPr bwMode="auto">
          <a:xfrm>
            <a:off x="35560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600">
                <a:latin typeface="+mn-lt"/>
                <a:cs typeface="+mn-cs"/>
              </a:defRPr>
            </a:lvl1pPr>
          </a:lstStyle>
          <a:p>
            <a:endParaRPr lang="en-US"/>
          </a:p>
        </p:txBody>
      </p:sp>
      <p:sp>
        <p:nvSpPr>
          <p:cNvPr id="4103" name="Rectangle 7"/>
          <p:cNvSpPr>
            <a:spLocks noGrp="1" noChangeArrowheads="1"/>
          </p:cNvSpPr>
          <p:nvPr>
            <p:ph type="sldNum" sz="quarter" idx="4"/>
          </p:nvPr>
        </p:nvSpPr>
        <p:spPr bwMode="auto">
          <a:xfrm>
            <a:off x="67183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a:latin typeface="+mn-lt"/>
                <a:cs typeface="+mn-cs"/>
              </a:defRPr>
            </a:lvl1pPr>
          </a:lstStyle>
          <a:p>
            <a:fld id="{9CBB0EB1-36DC-42CF-8125-A361EF9F6826}" type="slidenum">
              <a:rPr lang="en-US"/>
              <a:pPr/>
              <a:t>‹#›</a:t>
            </a:fld>
            <a:endParaRPr lang="en-US"/>
          </a:p>
        </p:txBody>
      </p:sp>
      <p:sp>
        <p:nvSpPr>
          <p:cNvPr id="4104" name="Freeform 8"/>
          <p:cNvSpPr>
            <a:spLocks/>
          </p:cNvSpPr>
          <p:nvPr/>
        </p:nvSpPr>
        <p:spPr bwMode="auto">
          <a:xfrm rot="-3172564">
            <a:off x="7865269" y="24607"/>
            <a:ext cx="1165225" cy="2097087"/>
          </a:xfrm>
          <a:custGeom>
            <a:avLst/>
            <a:gdLst/>
            <a:ahLst/>
            <a:cxnLst>
              <a:cxn ang="0">
                <a:pos x="2293" y="0"/>
              </a:cxn>
              <a:cxn ang="0">
                <a:pos x="130" y="2835"/>
              </a:cxn>
              <a:cxn ang="0">
                <a:pos x="131" y="3201"/>
              </a:cxn>
              <a:cxn ang="0">
                <a:pos x="0" y="3633"/>
              </a:cxn>
              <a:cxn ang="0">
                <a:pos x="50" y="3703"/>
              </a:cxn>
              <a:cxn ang="0">
                <a:pos x="422" y="3352"/>
              </a:cxn>
              <a:cxn ang="0">
                <a:pos x="763" y="3220"/>
              </a:cxn>
              <a:cxn ang="0">
                <a:pos x="2911" y="428"/>
              </a:cxn>
              <a:cxn ang="0">
                <a:pos x="2589" y="96"/>
              </a:cxn>
              <a:cxn ang="0">
                <a:pos x="2293" y="0"/>
              </a:cxn>
              <a:cxn ang="0">
                <a:pos x="2293" y="0"/>
              </a:cxn>
            </a:cxnLst>
            <a:rect l="0" t="0" r="r" b="b"/>
            <a:pathLst>
              <a:path w="2911" h="3703">
                <a:moveTo>
                  <a:pt x="2293" y="0"/>
                </a:moveTo>
                <a:lnTo>
                  <a:pt x="130" y="2835"/>
                </a:lnTo>
                <a:lnTo>
                  <a:pt x="131" y="3201"/>
                </a:lnTo>
                <a:lnTo>
                  <a:pt x="0" y="3633"/>
                </a:lnTo>
                <a:lnTo>
                  <a:pt x="50" y="3703"/>
                </a:lnTo>
                <a:lnTo>
                  <a:pt x="422" y="3352"/>
                </a:lnTo>
                <a:lnTo>
                  <a:pt x="763" y="3220"/>
                </a:lnTo>
                <a:lnTo>
                  <a:pt x="2911" y="428"/>
                </a:lnTo>
                <a:lnTo>
                  <a:pt x="2589" y="96"/>
                </a:lnTo>
                <a:lnTo>
                  <a:pt x="2293" y="0"/>
                </a:lnTo>
                <a:lnTo>
                  <a:pt x="2293" y="0"/>
                </a:lnTo>
                <a:close/>
              </a:path>
            </a:pathLst>
          </a:custGeom>
          <a:solidFill>
            <a:schemeClr val="folHlink"/>
          </a:solidFill>
          <a:ln w="9525">
            <a:noFill/>
            <a:round/>
            <a:headEnd/>
            <a:tailEnd/>
          </a:ln>
        </p:spPr>
        <p:txBody>
          <a:bodyPr/>
          <a:lstStyle/>
          <a:p>
            <a:endParaRPr lang="en-US"/>
          </a:p>
        </p:txBody>
      </p:sp>
      <p:sp>
        <p:nvSpPr>
          <p:cNvPr id="4105" name="Freeform 9"/>
          <p:cNvSpPr>
            <a:spLocks/>
          </p:cNvSpPr>
          <p:nvPr/>
        </p:nvSpPr>
        <p:spPr bwMode="auto">
          <a:xfrm rot="-3172564">
            <a:off x="7831138" y="192088"/>
            <a:ext cx="1025525" cy="1571625"/>
          </a:xfrm>
          <a:custGeom>
            <a:avLst/>
            <a:gdLst/>
            <a:ahLst/>
            <a:cxnLst>
              <a:cxn ang="0">
                <a:pos x="0" y="2485"/>
              </a:cxn>
              <a:cxn ang="0">
                <a:pos x="432" y="2553"/>
              </a:cxn>
              <a:cxn ang="0">
                <a:pos x="736" y="2777"/>
              </a:cxn>
              <a:cxn ang="0">
                <a:pos x="2561" y="399"/>
              </a:cxn>
              <a:cxn ang="0">
                <a:pos x="2118" y="82"/>
              </a:cxn>
              <a:cxn ang="0">
                <a:pos x="1898" y="0"/>
              </a:cxn>
              <a:cxn ang="0">
                <a:pos x="0" y="2485"/>
              </a:cxn>
              <a:cxn ang="0">
                <a:pos x="0" y="2485"/>
              </a:cxn>
            </a:cxnLst>
            <a:rect l="0" t="0" r="r" b="b"/>
            <a:pathLst>
              <a:path w="2561" h="2777">
                <a:moveTo>
                  <a:pt x="0" y="2485"/>
                </a:moveTo>
                <a:lnTo>
                  <a:pt x="432" y="2553"/>
                </a:lnTo>
                <a:lnTo>
                  <a:pt x="736" y="2777"/>
                </a:lnTo>
                <a:lnTo>
                  <a:pt x="2561" y="399"/>
                </a:lnTo>
                <a:lnTo>
                  <a:pt x="2118" y="82"/>
                </a:lnTo>
                <a:lnTo>
                  <a:pt x="1898" y="0"/>
                </a:lnTo>
                <a:lnTo>
                  <a:pt x="0" y="2485"/>
                </a:lnTo>
                <a:lnTo>
                  <a:pt x="0" y="2485"/>
                </a:lnTo>
                <a:close/>
              </a:path>
            </a:pathLst>
          </a:custGeom>
          <a:solidFill>
            <a:schemeClr val="bg2"/>
          </a:solidFill>
          <a:ln w="9525">
            <a:noFill/>
            <a:round/>
            <a:headEnd/>
            <a:tailEnd/>
          </a:ln>
        </p:spPr>
        <p:txBody>
          <a:bodyPr/>
          <a:lstStyle/>
          <a:p>
            <a:endParaRPr lang="en-US"/>
          </a:p>
        </p:txBody>
      </p:sp>
      <p:grpSp>
        <p:nvGrpSpPr>
          <p:cNvPr id="4106" name="Group 10"/>
          <p:cNvGrpSpPr>
            <a:grpSpLocks/>
          </p:cNvGrpSpPr>
          <p:nvPr/>
        </p:nvGrpSpPr>
        <p:grpSpPr bwMode="auto">
          <a:xfrm>
            <a:off x="7938" y="5540375"/>
            <a:ext cx="1784350" cy="1246188"/>
            <a:chOff x="5" y="3490"/>
            <a:chExt cx="1124" cy="785"/>
          </a:xfrm>
        </p:grpSpPr>
        <p:sp>
          <p:nvSpPr>
            <p:cNvPr id="4107" name="Freeform 11"/>
            <p:cNvSpPr>
              <a:spLocks/>
            </p:cNvSpPr>
            <p:nvPr userDrawn="1"/>
          </p:nvSpPr>
          <p:spPr bwMode="auto">
            <a:xfrm>
              <a:off x="24" y="3505"/>
              <a:ext cx="1089" cy="649"/>
            </a:xfrm>
            <a:custGeom>
              <a:avLst/>
              <a:gdLst/>
              <a:ahLst/>
              <a:cxnLst>
                <a:cxn ang="0">
                  <a:pos x="1587" y="1260"/>
                </a:cxn>
                <a:cxn ang="0">
                  <a:pos x="1420" y="1106"/>
                </a:cxn>
                <a:cxn ang="0">
                  <a:pos x="1331" y="477"/>
                </a:cxn>
                <a:cxn ang="0">
                  <a:pos x="2139" y="330"/>
                </a:cxn>
                <a:cxn ang="0">
                  <a:pos x="2177" y="203"/>
                </a:cxn>
                <a:cxn ang="0">
                  <a:pos x="2099" y="100"/>
                </a:cxn>
                <a:cxn ang="0">
                  <a:pos x="1276" y="211"/>
                </a:cxn>
                <a:cxn ang="0">
                  <a:pos x="1219" y="32"/>
                </a:cxn>
                <a:cxn ang="0">
                  <a:pos x="1085" y="0"/>
                </a:cxn>
                <a:cxn ang="0">
                  <a:pos x="958" y="28"/>
                </a:cxn>
                <a:cxn ang="0">
                  <a:pos x="888" y="106"/>
                </a:cxn>
                <a:cxn ang="0">
                  <a:pos x="937" y="285"/>
                </a:cxn>
                <a:cxn ang="0">
                  <a:pos x="660" y="441"/>
                </a:cxn>
                <a:cxn ang="0">
                  <a:pos x="983" y="473"/>
                </a:cxn>
                <a:cxn ang="0">
                  <a:pos x="1112" y="889"/>
                </a:cxn>
                <a:cxn ang="0">
                  <a:pos x="141" y="469"/>
                </a:cxn>
                <a:cxn ang="0">
                  <a:pos x="46" y="509"/>
                </a:cxn>
                <a:cxn ang="0">
                  <a:pos x="0" y="636"/>
                </a:cxn>
                <a:cxn ang="0">
                  <a:pos x="55" y="779"/>
                </a:cxn>
                <a:cxn ang="0">
                  <a:pos x="1139" y="1288"/>
                </a:cxn>
                <a:cxn ang="0">
                  <a:pos x="1378" y="1256"/>
                </a:cxn>
                <a:cxn ang="0">
                  <a:pos x="1570" y="1298"/>
                </a:cxn>
                <a:cxn ang="0">
                  <a:pos x="1587" y="1260"/>
                </a:cxn>
                <a:cxn ang="0">
                  <a:pos x="1587" y="1260"/>
                </a:cxn>
              </a:cxnLst>
              <a:rect l="0" t="0" r="r" b="b"/>
              <a:pathLst>
                <a:path w="2177" h="1298">
                  <a:moveTo>
                    <a:pt x="1587" y="1260"/>
                  </a:moveTo>
                  <a:lnTo>
                    <a:pt x="1420" y="1106"/>
                  </a:lnTo>
                  <a:lnTo>
                    <a:pt x="1331" y="477"/>
                  </a:lnTo>
                  <a:lnTo>
                    <a:pt x="2139" y="330"/>
                  </a:lnTo>
                  <a:lnTo>
                    <a:pt x="2177" y="203"/>
                  </a:lnTo>
                  <a:lnTo>
                    <a:pt x="2099" y="100"/>
                  </a:lnTo>
                  <a:lnTo>
                    <a:pt x="1276" y="211"/>
                  </a:lnTo>
                  <a:lnTo>
                    <a:pt x="1219" y="32"/>
                  </a:lnTo>
                  <a:lnTo>
                    <a:pt x="1085" y="0"/>
                  </a:lnTo>
                  <a:lnTo>
                    <a:pt x="958" y="28"/>
                  </a:lnTo>
                  <a:lnTo>
                    <a:pt x="888" y="106"/>
                  </a:lnTo>
                  <a:lnTo>
                    <a:pt x="937" y="285"/>
                  </a:lnTo>
                  <a:lnTo>
                    <a:pt x="660" y="441"/>
                  </a:lnTo>
                  <a:lnTo>
                    <a:pt x="983" y="473"/>
                  </a:lnTo>
                  <a:lnTo>
                    <a:pt x="1112" y="889"/>
                  </a:lnTo>
                  <a:lnTo>
                    <a:pt x="141" y="469"/>
                  </a:lnTo>
                  <a:lnTo>
                    <a:pt x="46" y="509"/>
                  </a:lnTo>
                  <a:lnTo>
                    <a:pt x="0" y="636"/>
                  </a:lnTo>
                  <a:lnTo>
                    <a:pt x="55" y="779"/>
                  </a:lnTo>
                  <a:lnTo>
                    <a:pt x="1139" y="1288"/>
                  </a:lnTo>
                  <a:lnTo>
                    <a:pt x="1378" y="1256"/>
                  </a:lnTo>
                  <a:lnTo>
                    <a:pt x="1570" y="1298"/>
                  </a:lnTo>
                  <a:lnTo>
                    <a:pt x="1587" y="1260"/>
                  </a:lnTo>
                  <a:lnTo>
                    <a:pt x="1587" y="1260"/>
                  </a:lnTo>
                  <a:close/>
                </a:path>
              </a:pathLst>
            </a:custGeom>
            <a:solidFill>
              <a:srgbClr val="F8F8F8"/>
            </a:solidFill>
            <a:ln w="9525">
              <a:noFill/>
              <a:round/>
              <a:headEnd/>
              <a:tailEnd/>
            </a:ln>
          </p:spPr>
          <p:txBody>
            <a:bodyPr/>
            <a:lstStyle/>
            <a:p>
              <a:endParaRPr lang="en-US"/>
            </a:p>
          </p:txBody>
        </p:sp>
        <p:sp>
          <p:nvSpPr>
            <p:cNvPr id="4108" name="Freeform 12"/>
            <p:cNvSpPr>
              <a:spLocks/>
            </p:cNvSpPr>
            <p:nvPr userDrawn="1"/>
          </p:nvSpPr>
          <p:spPr bwMode="auto">
            <a:xfrm>
              <a:off x="1022" y="3582"/>
              <a:ext cx="71" cy="129"/>
            </a:xfrm>
            <a:custGeom>
              <a:avLst/>
              <a:gdLst/>
              <a:ahLst/>
              <a:cxnLst>
                <a:cxn ang="0">
                  <a:pos x="0" y="7"/>
                </a:cxn>
                <a:cxn ang="0">
                  <a:pos x="120" y="0"/>
                </a:cxn>
                <a:cxn ang="0">
                  <a:pos x="143" y="233"/>
                </a:cxn>
                <a:cxn ang="0">
                  <a:pos x="8" y="258"/>
                </a:cxn>
                <a:cxn ang="0">
                  <a:pos x="0" y="7"/>
                </a:cxn>
                <a:cxn ang="0">
                  <a:pos x="0" y="7"/>
                </a:cxn>
              </a:cxnLst>
              <a:rect l="0" t="0" r="r" b="b"/>
              <a:pathLst>
                <a:path w="143" h="258">
                  <a:moveTo>
                    <a:pt x="0" y="7"/>
                  </a:moveTo>
                  <a:lnTo>
                    <a:pt x="120" y="0"/>
                  </a:lnTo>
                  <a:lnTo>
                    <a:pt x="143" y="233"/>
                  </a:lnTo>
                  <a:lnTo>
                    <a:pt x="8" y="258"/>
                  </a:lnTo>
                  <a:lnTo>
                    <a:pt x="0" y="7"/>
                  </a:lnTo>
                  <a:lnTo>
                    <a:pt x="0" y="7"/>
                  </a:lnTo>
                  <a:close/>
                </a:path>
              </a:pathLst>
            </a:custGeom>
            <a:solidFill>
              <a:schemeClr val="accent1"/>
            </a:solidFill>
            <a:ln w="9525">
              <a:noFill/>
              <a:round/>
              <a:headEnd/>
              <a:tailEnd/>
            </a:ln>
          </p:spPr>
          <p:txBody>
            <a:bodyPr/>
            <a:lstStyle/>
            <a:p>
              <a:endParaRPr lang="en-US"/>
            </a:p>
          </p:txBody>
        </p:sp>
        <p:sp>
          <p:nvSpPr>
            <p:cNvPr id="4109" name="Freeform 13"/>
            <p:cNvSpPr>
              <a:spLocks/>
            </p:cNvSpPr>
            <p:nvPr userDrawn="1"/>
          </p:nvSpPr>
          <p:spPr bwMode="auto">
            <a:xfrm>
              <a:off x="20" y="3774"/>
              <a:ext cx="792" cy="410"/>
            </a:xfrm>
            <a:custGeom>
              <a:avLst/>
              <a:gdLst/>
              <a:ahLst/>
              <a:cxnLst>
                <a:cxn ang="0">
                  <a:pos x="137" y="0"/>
                </a:cxn>
                <a:cxn ang="0">
                  <a:pos x="1331" y="519"/>
                </a:cxn>
                <a:cxn ang="0">
                  <a:pos x="1428" y="638"/>
                </a:cxn>
                <a:cxn ang="0">
                  <a:pos x="1586" y="792"/>
                </a:cxn>
                <a:cxn ang="0">
                  <a:pos x="1565" y="821"/>
                </a:cxn>
                <a:cxn ang="0">
                  <a:pos x="1350" y="787"/>
                </a:cxn>
                <a:cxn ang="0">
                  <a:pos x="1145" y="811"/>
                </a:cxn>
                <a:cxn ang="0">
                  <a:pos x="42" y="298"/>
                </a:cxn>
                <a:cxn ang="0">
                  <a:pos x="0" y="150"/>
                </a:cxn>
                <a:cxn ang="0">
                  <a:pos x="46" y="32"/>
                </a:cxn>
                <a:cxn ang="0">
                  <a:pos x="137" y="0"/>
                </a:cxn>
                <a:cxn ang="0">
                  <a:pos x="137" y="0"/>
                </a:cxn>
              </a:cxnLst>
              <a:rect l="0" t="0" r="r" b="b"/>
              <a:pathLst>
                <a:path w="1586" h="821">
                  <a:moveTo>
                    <a:pt x="137" y="0"/>
                  </a:moveTo>
                  <a:lnTo>
                    <a:pt x="1331" y="519"/>
                  </a:lnTo>
                  <a:lnTo>
                    <a:pt x="1428" y="638"/>
                  </a:lnTo>
                  <a:lnTo>
                    <a:pt x="1586" y="792"/>
                  </a:lnTo>
                  <a:lnTo>
                    <a:pt x="1565" y="821"/>
                  </a:lnTo>
                  <a:lnTo>
                    <a:pt x="1350" y="787"/>
                  </a:lnTo>
                  <a:lnTo>
                    <a:pt x="1145" y="811"/>
                  </a:lnTo>
                  <a:lnTo>
                    <a:pt x="42" y="298"/>
                  </a:lnTo>
                  <a:lnTo>
                    <a:pt x="0" y="150"/>
                  </a:lnTo>
                  <a:lnTo>
                    <a:pt x="46" y="32"/>
                  </a:lnTo>
                  <a:lnTo>
                    <a:pt x="137" y="0"/>
                  </a:lnTo>
                  <a:lnTo>
                    <a:pt x="137" y="0"/>
                  </a:lnTo>
                  <a:close/>
                </a:path>
              </a:pathLst>
            </a:custGeom>
            <a:solidFill>
              <a:schemeClr val="tx2"/>
            </a:solidFill>
            <a:ln w="9525">
              <a:noFill/>
              <a:round/>
              <a:headEnd/>
              <a:tailEnd/>
            </a:ln>
          </p:spPr>
          <p:txBody>
            <a:bodyPr/>
            <a:lstStyle/>
            <a:p>
              <a:endParaRPr lang="en-US"/>
            </a:p>
          </p:txBody>
        </p:sp>
        <p:sp>
          <p:nvSpPr>
            <p:cNvPr id="4110" name="Freeform 14"/>
            <p:cNvSpPr>
              <a:spLocks/>
            </p:cNvSpPr>
            <p:nvPr userDrawn="1"/>
          </p:nvSpPr>
          <p:spPr bwMode="auto">
            <a:xfrm>
              <a:off x="129" y="3808"/>
              <a:ext cx="525" cy="374"/>
            </a:xfrm>
            <a:custGeom>
              <a:avLst/>
              <a:gdLst/>
              <a:ahLst/>
              <a:cxnLst>
                <a:cxn ang="0">
                  <a:pos x="0" y="325"/>
                </a:cxn>
                <a:cxn ang="0">
                  <a:pos x="922" y="747"/>
                </a:cxn>
                <a:cxn ang="0">
                  <a:pos x="939" y="534"/>
                </a:cxn>
                <a:cxn ang="0">
                  <a:pos x="1049" y="422"/>
                </a:cxn>
                <a:cxn ang="0">
                  <a:pos x="78" y="0"/>
                </a:cxn>
                <a:cxn ang="0">
                  <a:pos x="0" y="127"/>
                </a:cxn>
                <a:cxn ang="0">
                  <a:pos x="0" y="325"/>
                </a:cxn>
                <a:cxn ang="0">
                  <a:pos x="0" y="325"/>
                </a:cxn>
              </a:cxnLst>
              <a:rect l="0" t="0" r="r" b="b"/>
              <a:pathLst>
                <a:path w="1049" h="747">
                  <a:moveTo>
                    <a:pt x="0" y="325"/>
                  </a:moveTo>
                  <a:lnTo>
                    <a:pt x="922" y="747"/>
                  </a:lnTo>
                  <a:lnTo>
                    <a:pt x="939" y="534"/>
                  </a:lnTo>
                  <a:lnTo>
                    <a:pt x="1049" y="422"/>
                  </a:lnTo>
                  <a:lnTo>
                    <a:pt x="78" y="0"/>
                  </a:lnTo>
                  <a:lnTo>
                    <a:pt x="0" y="127"/>
                  </a:lnTo>
                  <a:lnTo>
                    <a:pt x="0" y="325"/>
                  </a:lnTo>
                  <a:lnTo>
                    <a:pt x="0" y="325"/>
                  </a:lnTo>
                  <a:close/>
                </a:path>
              </a:pathLst>
            </a:custGeom>
            <a:solidFill>
              <a:schemeClr val="bg2"/>
            </a:solidFill>
            <a:ln w="9525">
              <a:noFill/>
              <a:round/>
              <a:headEnd/>
              <a:tailEnd/>
            </a:ln>
          </p:spPr>
          <p:txBody>
            <a:bodyPr/>
            <a:lstStyle/>
            <a:p>
              <a:endParaRPr lang="en-US"/>
            </a:p>
          </p:txBody>
        </p:sp>
        <p:sp>
          <p:nvSpPr>
            <p:cNvPr id="4111" name="Freeform 15"/>
            <p:cNvSpPr>
              <a:spLocks/>
            </p:cNvSpPr>
            <p:nvPr userDrawn="1"/>
          </p:nvSpPr>
          <p:spPr bwMode="auto">
            <a:xfrm>
              <a:off x="485" y="3532"/>
              <a:ext cx="135" cy="121"/>
            </a:xfrm>
            <a:custGeom>
              <a:avLst/>
              <a:gdLst/>
              <a:ahLst/>
              <a:cxnLst>
                <a:cxn ang="0">
                  <a:pos x="0" y="28"/>
                </a:cxn>
                <a:cxn ang="0">
                  <a:pos x="160" y="0"/>
                </a:cxn>
                <a:cxn ang="0">
                  <a:pos x="251" y="36"/>
                </a:cxn>
                <a:cxn ang="0">
                  <a:pos x="272" y="139"/>
                </a:cxn>
                <a:cxn ang="0">
                  <a:pos x="164" y="146"/>
                </a:cxn>
                <a:cxn ang="0">
                  <a:pos x="32" y="241"/>
                </a:cxn>
                <a:cxn ang="0">
                  <a:pos x="0" y="28"/>
                </a:cxn>
                <a:cxn ang="0">
                  <a:pos x="0" y="28"/>
                </a:cxn>
              </a:cxnLst>
              <a:rect l="0" t="0" r="r" b="b"/>
              <a:pathLst>
                <a:path w="272" h="241">
                  <a:moveTo>
                    <a:pt x="0" y="28"/>
                  </a:moveTo>
                  <a:lnTo>
                    <a:pt x="160" y="0"/>
                  </a:lnTo>
                  <a:lnTo>
                    <a:pt x="251" y="36"/>
                  </a:lnTo>
                  <a:lnTo>
                    <a:pt x="272" y="139"/>
                  </a:lnTo>
                  <a:lnTo>
                    <a:pt x="164" y="146"/>
                  </a:lnTo>
                  <a:lnTo>
                    <a:pt x="32" y="241"/>
                  </a:lnTo>
                  <a:lnTo>
                    <a:pt x="0" y="28"/>
                  </a:lnTo>
                  <a:lnTo>
                    <a:pt x="0" y="28"/>
                  </a:lnTo>
                  <a:close/>
                </a:path>
              </a:pathLst>
            </a:custGeom>
            <a:solidFill>
              <a:schemeClr val="hlink"/>
            </a:solidFill>
            <a:ln w="9525">
              <a:noFill/>
              <a:round/>
              <a:headEnd/>
              <a:tailEnd/>
            </a:ln>
          </p:spPr>
          <p:txBody>
            <a:bodyPr/>
            <a:lstStyle/>
            <a:p>
              <a:endParaRPr lang="en-US"/>
            </a:p>
          </p:txBody>
        </p:sp>
        <p:sp>
          <p:nvSpPr>
            <p:cNvPr id="4112" name="Freeform 16"/>
            <p:cNvSpPr>
              <a:spLocks/>
            </p:cNvSpPr>
            <p:nvPr userDrawn="1"/>
          </p:nvSpPr>
          <p:spPr bwMode="auto">
            <a:xfrm>
              <a:off x="641" y="4163"/>
              <a:ext cx="76" cy="112"/>
            </a:xfrm>
            <a:custGeom>
              <a:avLst/>
              <a:gdLst/>
              <a:ahLst/>
              <a:cxnLst>
                <a:cxn ang="0">
                  <a:pos x="152" y="4"/>
                </a:cxn>
                <a:cxn ang="0">
                  <a:pos x="152" y="224"/>
                </a:cxn>
                <a:cxn ang="0">
                  <a:pos x="0" y="8"/>
                </a:cxn>
                <a:cxn ang="0">
                  <a:pos x="72" y="0"/>
                </a:cxn>
                <a:cxn ang="0">
                  <a:pos x="152" y="4"/>
                </a:cxn>
                <a:cxn ang="0">
                  <a:pos x="152" y="4"/>
                </a:cxn>
              </a:cxnLst>
              <a:rect l="0" t="0" r="r" b="b"/>
              <a:pathLst>
                <a:path w="152" h="224">
                  <a:moveTo>
                    <a:pt x="152" y="4"/>
                  </a:moveTo>
                  <a:lnTo>
                    <a:pt x="152" y="224"/>
                  </a:lnTo>
                  <a:lnTo>
                    <a:pt x="0" y="8"/>
                  </a:lnTo>
                  <a:lnTo>
                    <a:pt x="72" y="0"/>
                  </a:lnTo>
                  <a:lnTo>
                    <a:pt x="152" y="4"/>
                  </a:lnTo>
                  <a:lnTo>
                    <a:pt x="152" y="4"/>
                  </a:lnTo>
                  <a:close/>
                </a:path>
              </a:pathLst>
            </a:custGeom>
            <a:solidFill>
              <a:schemeClr val="hlink"/>
            </a:solidFill>
            <a:ln w="9525">
              <a:noFill/>
              <a:round/>
              <a:headEnd/>
              <a:tailEnd/>
            </a:ln>
          </p:spPr>
          <p:txBody>
            <a:bodyPr/>
            <a:lstStyle/>
            <a:p>
              <a:endParaRPr lang="en-US"/>
            </a:p>
          </p:txBody>
        </p:sp>
        <p:sp>
          <p:nvSpPr>
            <p:cNvPr id="4113" name="Freeform 17"/>
            <p:cNvSpPr>
              <a:spLocks/>
            </p:cNvSpPr>
            <p:nvPr userDrawn="1"/>
          </p:nvSpPr>
          <p:spPr bwMode="auto">
            <a:xfrm>
              <a:off x="504" y="3607"/>
              <a:ext cx="193" cy="383"/>
            </a:xfrm>
            <a:custGeom>
              <a:avLst/>
              <a:gdLst/>
              <a:ahLst/>
              <a:cxnLst>
                <a:cxn ang="0">
                  <a:pos x="0" y="80"/>
                </a:cxn>
                <a:cxn ang="0">
                  <a:pos x="87" y="0"/>
                </a:cxn>
                <a:cxn ang="0">
                  <a:pos x="232" y="6"/>
                </a:cxn>
                <a:cxn ang="0">
                  <a:pos x="386" y="764"/>
                </a:cxn>
                <a:cxn ang="0">
                  <a:pos x="279" y="720"/>
                </a:cxn>
                <a:cxn ang="0">
                  <a:pos x="152" y="677"/>
                </a:cxn>
                <a:cxn ang="0">
                  <a:pos x="0" y="80"/>
                </a:cxn>
                <a:cxn ang="0">
                  <a:pos x="0" y="80"/>
                </a:cxn>
              </a:cxnLst>
              <a:rect l="0" t="0" r="r" b="b"/>
              <a:pathLst>
                <a:path w="386" h="764">
                  <a:moveTo>
                    <a:pt x="0" y="80"/>
                  </a:moveTo>
                  <a:lnTo>
                    <a:pt x="87" y="0"/>
                  </a:lnTo>
                  <a:lnTo>
                    <a:pt x="232" y="6"/>
                  </a:lnTo>
                  <a:lnTo>
                    <a:pt x="386" y="764"/>
                  </a:lnTo>
                  <a:lnTo>
                    <a:pt x="279" y="720"/>
                  </a:lnTo>
                  <a:lnTo>
                    <a:pt x="152" y="677"/>
                  </a:lnTo>
                  <a:lnTo>
                    <a:pt x="0" y="80"/>
                  </a:lnTo>
                  <a:lnTo>
                    <a:pt x="0" y="80"/>
                  </a:lnTo>
                  <a:close/>
                </a:path>
              </a:pathLst>
            </a:custGeom>
            <a:solidFill>
              <a:schemeClr val="bg2"/>
            </a:solidFill>
            <a:ln w="9525">
              <a:noFill/>
              <a:round/>
              <a:headEnd/>
              <a:tailEnd/>
            </a:ln>
          </p:spPr>
          <p:txBody>
            <a:bodyPr/>
            <a:lstStyle/>
            <a:p>
              <a:endParaRPr lang="en-US"/>
            </a:p>
          </p:txBody>
        </p:sp>
        <p:sp>
          <p:nvSpPr>
            <p:cNvPr id="4114" name="Freeform 18"/>
            <p:cNvSpPr>
              <a:spLocks/>
            </p:cNvSpPr>
            <p:nvPr userDrawn="1"/>
          </p:nvSpPr>
          <p:spPr bwMode="auto">
            <a:xfrm>
              <a:off x="668" y="3590"/>
              <a:ext cx="364" cy="174"/>
            </a:xfrm>
            <a:custGeom>
              <a:avLst/>
              <a:gdLst/>
              <a:ahLst/>
              <a:cxnLst>
                <a:cxn ang="0">
                  <a:pos x="692" y="0"/>
                </a:cxn>
                <a:cxn ang="0">
                  <a:pos x="0" y="106"/>
                </a:cxn>
                <a:cxn ang="0">
                  <a:pos x="28" y="348"/>
                </a:cxn>
                <a:cxn ang="0">
                  <a:pos x="715" y="237"/>
                </a:cxn>
                <a:cxn ang="0">
                  <a:pos x="728" y="43"/>
                </a:cxn>
                <a:cxn ang="0">
                  <a:pos x="692" y="0"/>
                </a:cxn>
                <a:cxn ang="0">
                  <a:pos x="692" y="0"/>
                </a:cxn>
              </a:cxnLst>
              <a:rect l="0" t="0" r="r" b="b"/>
              <a:pathLst>
                <a:path w="728" h="348">
                  <a:moveTo>
                    <a:pt x="692" y="0"/>
                  </a:moveTo>
                  <a:lnTo>
                    <a:pt x="0" y="106"/>
                  </a:lnTo>
                  <a:lnTo>
                    <a:pt x="28" y="348"/>
                  </a:lnTo>
                  <a:lnTo>
                    <a:pt x="715" y="237"/>
                  </a:lnTo>
                  <a:lnTo>
                    <a:pt x="728" y="43"/>
                  </a:lnTo>
                  <a:lnTo>
                    <a:pt x="692" y="0"/>
                  </a:lnTo>
                  <a:lnTo>
                    <a:pt x="692" y="0"/>
                  </a:lnTo>
                  <a:close/>
                </a:path>
              </a:pathLst>
            </a:custGeom>
            <a:solidFill>
              <a:schemeClr val="bg2"/>
            </a:solidFill>
            <a:ln w="9525">
              <a:noFill/>
              <a:round/>
              <a:headEnd/>
              <a:tailEnd/>
            </a:ln>
          </p:spPr>
          <p:txBody>
            <a:bodyPr/>
            <a:lstStyle/>
            <a:p>
              <a:endParaRPr lang="en-US"/>
            </a:p>
          </p:txBody>
        </p:sp>
        <p:sp>
          <p:nvSpPr>
            <p:cNvPr id="4115" name="Freeform 19"/>
            <p:cNvSpPr>
              <a:spLocks/>
            </p:cNvSpPr>
            <p:nvPr userDrawn="1"/>
          </p:nvSpPr>
          <p:spPr bwMode="auto">
            <a:xfrm>
              <a:off x="347" y="3693"/>
              <a:ext cx="156" cy="67"/>
            </a:xfrm>
            <a:custGeom>
              <a:avLst/>
              <a:gdLst/>
              <a:ahLst/>
              <a:cxnLst>
                <a:cxn ang="0">
                  <a:pos x="272" y="0"/>
                </a:cxn>
                <a:cxn ang="0">
                  <a:pos x="0" y="78"/>
                </a:cxn>
                <a:cxn ang="0">
                  <a:pos x="312" y="135"/>
                </a:cxn>
                <a:cxn ang="0">
                  <a:pos x="272" y="0"/>
                </a:cxn>
                <a:cxn ang="0">
                  <a:pos x="272" y="0"/>
                </a:cxn>
              </a:cxnLst>
              <a:rect l="0" t="0" r="r" b="b"/>
              <a:pathLst>
                <a:path w="312" h="135">
                  <a:moveTo>
                    <a:pt x="272" y="0"/>
                  </a:moveTo>
                  <a:lnTo>
                    <a:pt x="0" y="78"/>
                  </a:lnTo>
                  <a:lnTo>
                    <a:pt x="312" y="135"/>
                  </a:lnTo>
                  <a:lnTo>
                    <a:pt x="272" y="0"/>
                  </a:lnTo>
                  <a:lnTo>
                    <a:pt x="272" y="0"/>
                  </a:lnTo>
                  <a:close/>
                </a:path>
              </a:pathLst>
            </a:custGeom>
            <a:solidFill>
              <a:schemeClr val="accent1"/>
            </a:solidFill>
            <a:ln w="9525">
              <a:noFill/>
              <a:round/>
              <a:headEnd/>
              <a:tailEnd/>
            </a:ln>
          </p:spPr>
          <p:txBody>
            <a:bodyPr/>
            <a:lstStyle/>
            <a:p>
              <a:endParaRPr lang="en-US"/>
            </a:p>
          </p:txBody>
        </p:sp>
        <p:grpSp>
          <p:nvGrpSpPr>
            <p:cNvPr id="4116" name="Group 20"/>
            <p:cNvGrpSpPr>
              <a:grpSpLocks/>
            </p:cNvGrpSpPr>
            <p:nvPr userDrawn="1"/>
          </p:nvGrpSpPr>
          <p:grpSpPr bwMode="auto">
            <a:xfrm>
              <a:off x="5" y="3490"/>
              <a:ext cx="1124" cy="780"/>
              <a:chOff x="5" y="3490"/>
              <a:chExt cx="1124" cy="780"/>
            </a:xfrm>
          </p:grpSpPr>
          <p:grpSp>
            <p:nvGrpSpPr>
              <p:cNvPr id="4117" name="Group 21"/>
              <p:cNvGrpSpPr>
                <a:grpSpLocks/>
              </p:cNvGrpSpPr>
              <p:nvPr userDrawn="1"/>
            </p:nvGrpSpPr>
            <p:grpSpPr bwMode="auto">
              <a:xfrm>
                <a:off x="499" y="3562"/>
                <a:ext cx="548" cy="708"/>
                <a:chOff x="499" y="3562"/>
                <a:chExt cx="548" cy="708"/>
              </a:xfrm>
            </p:grpSpPr>
            <p:sp>
              <p:nvSpPr>
                <p:cNvPr id="4118" name="Freeform 22"/>
                <p:cNvSpPr>
                  <a:spLocks/>
                </p:cNvSpPr>
                <p:nvPr userDrawn="1"/>
              </p:nvSpPr>
              <p:spPr bwMode="auto">
                <a:xfrm>
                  <a:off x="499" y="3587"/>
                  <a:ext cx="157" cy="87"/>
                </a:xfrm>
                <a:custGeom>
                  <a:avLst/>
                  <a:gdLst/>
                  <a:ahLst/>
                  <a:cxnLst>
                    <a:cxn ang="0">
                      <a:pos x="0" y="107"/>
                    </a:cxn>
                    <a:cxn ang="0">
                      <a:pos x="114" y="10"/>
                    </a:cxn>
                    <a:cxn ang="0">
                      <a:pos x="213" y="0"/>
                    </a:cxn>
                    <a:cxn ang="0">
                      <a:pos x="292" y="27"/>
                    </a:cxn>
                    <a:cxn ang="0">
                      <a:pos x="313" y="91"/>
                    </a:cxn>
                    <a:cxn ang="0">
                      <a:pos x="167" y="67"/>
                    </a:cxn>
                    <a:cxn ang="0">
                      <a:pos x="74" y="101"/>
                    </a:cxn>
                    <a:cxn ang="0">
                      <a:pos x="13" y="175"/>
                    </a:cxn>
                    <a:cxn ang="0">
                      <a:pos x="0" y="107"/>
                    </a:cxn>
                    <a:cxn ang="0">
                      <a:pos x="0" y="107"/>
                    </a:cxn>
                  </a:cxnLst>
                  <a:rect l="0" t="0" r="r" b="b"/>
                  <a:pathLst>
                    <a:path w="313" h="175">
                      <a:moveTo>
                        <a:pt x="0" y="107"/>
                      </a:moveTo>
                      <a:lnTo>
                        <a:pt x="114" y="10"/>
                      </a:lnTo>
                      <a:lnTo>
                        <a:pt x="213" y="0"/>
                      </a:lnTo>
                      <a:lnTo>
                        <a:pt x="292" y="27"/>
                      </a:lnTo>
                      <a:lnTo>
                        <a:pt x="313" y="91"/>
                      </a:lnTo>
                      <a:lnTo>
                        <a:pt x="167" y="67"/>
                      </a:lnTo>
                      <a:lnTo>
                        <a:pt x="74" y="101"/>
                      </a:lnTo>
                      <a:lnTo>
                        <a:pt x="13" y="175"/>
                      </a:lnTo>
                      <a:lnTo>
                        <a:pt x="0" y="107"/>
                      </a:lnTo>
                      <a:lnTo>
                        <a:pt x="0" y="107"/>
                      </a:lnTo>
                      <a:close/>
                    </a:path>
                  </a:pathLst>
                </a:custGeom>
                <a:solidFill>
                  <a:schemeClr val="accent2"/>
                </a:solidFill>
                <a:ln w="9525">
                  <a:noFill/>
                  <a:round/>
                  <a:headEnd/>
                  <a:tailEnd/>
                </a:ln>
              </p:spPr>
              <p:txBody>
                <a:bodyPr/>
                <a:lstStyle/>
                <a:p>
                  <a:endParaRPr lang="en-US"/>
                </a:p>
              </p:txBody>
            </p:sp>
            <p:sp>
              <p:nvSpPr>
                <p:cNvPr id="4119" name="Freeform 23"/>
                <p:cNvSpPr>
                  <a:spLocks/>
                </p:cNvSpPr>
                <p:nvPr userDrawn="1"/>
              </p:nvSpPr>
              <p:spPr bwMode="auto">
                <a:xfrm>
                  <a:off x="636" y="4137"/>
                  <a:ext cx="115" cy="133"/>
                </a:xfrm>
                <a:custGeom>
                  <a:avLst/>
                  <a:gdLst/>
                  <a:ahLst/>
                  <a:cxnLst>
                    <a:cxn ang="0">
                      <a:pos x="0" y="40"/>
                    </a:cxn>
                    <a:cxn ang="0">
                      <a:pos x="160" y="266"/>
                    </a:cxn>
                    <a:cxn ang="0">
                      <a:pos x="230" y="251"/>
                    </a:cxn>
                    <a:cxn ang="0">
                      <a:pos x="223" y="17"/>
                    </a:cxn>
                    <a:cxn ang="0">
                      <a:pos x="166" y="0"/>
                    </a:cxn>
                    <a:cxn ang="0">
                      <a:pos x="179" y="197"/>
                    </a:cxn>
                    <a:cxn ang="0">
                      <a:pos x="71" y="4"/>
                    </a:cxn>
                    <a:cxn ang="0">
                      <a:pos x="0" y="40"/>
                    </a:cxn>
                    <a:cxn ang="0">
                      <a:pos x="0" y="40"/>
                    </a:cxn>
                  </a:cxnLst>
                  <a:rect l="0" t="0" r="r" b="b"/>
                  <a:pathLst>
                    <a:path w="230" h="266">
                      <a:moveTo>
                        <a:pt x="0" y="40"/>
                      </a:moveTo>
                      <a:lnTo>
                        <a:pt x="160" y="266"/>
                      </a:lnTo>
                      <a:lnTo>
                        <a:pt x="230" y="251"/>
                      </a:lnTo>
                      <a:lnTo>
                        <a:pt x="223" y="17"/>
                      </a:lnTo>
                      <a:lnTo>
                        <a:pt x="166" y="0"/>
                      </a:lnTo>
                      <a:lnTo>
                        <a:pt x="179" y="197"/>
                      </a:lnTo>
                      <a:lnTo>
                        <a:pt x="71" y="4"/>
                      </a:lnTo>
                      <a:lnTo>
                        <a:pt x="0" y="40"/>
                      </a:lnTo>
                      <a:lnTo>
                        <a:pt x="0" y="40"/>
                      </a:lnTo>
                      <a:close/>
                    </a:path>
                  </a:pathLst>
                </a:custGeom>
                <a:solidFill>
                  <a:schemeClr val="accent2"/>
                </a:solidFill>
                <a:ln w="9525">
                  <a:noFill/>
                  <a:round/>
                  <a:headEnd/>
                  <a:tailEnd/>
                </a:ln>
              </p:spPr>
              <p:txBody>
                <a:bodyPr/>
                <a:lstStyle/>
                <a:p>
                  <a:endParaRPr lang="en-US"/>
                </a:p>
              </p:txBody>
            </p:sp>
            <p:sp>
              <p:nvSpPr>
                <p:cNvPr id="4120" name="Freeform 24"/>
                <p:cNvSpPr>
                  <a:spLocks/>
                </p:cNvSpPr>
                <p:nvPr userDrawn="1"/>
              </p:nvSpPr>
              <p:spPr bwMode="auto">
                <a:xfrm>
                  <a:off x="1004" y="3562"/>
                  <a:ext cx="43" cy="117"/>
                </a:xfrm>
                <a:custGeom>
                  <a:avLst/>
                  <a:gdLst/>
                  <a:ahLst/>
                  <a:cxnLst>
                    <a:cxn ang="0">
                      <a:pos x="0" y="19"/>
                    </a:cxn>
                    <a:cxn ang="0">
                      <a:pos x="36" y="93"/>
                    </a:cxn>
                    <a:cxn ang="0">
                      <a:pos x="44" y="154"/>
                    </a:cxn>
                    <a:cxn ang="0">
                      <a:pos x="27" y="234"/>
                    </a:cxn>
                    <a:cxn ang="0">
                      <a:pos x="80" y="220"/>
                    </a:cxn>
                    <a:cxn ang="0">
                      <a:pos x="87" y="116"/>
                    </a:cxn>
                    <a:cxn ang="0">
                      <a:pos x="46" y="0"/>
                    </a:cxn>
                    <a:cxn ang="0">
                      <a:pos x="0" y="19"/>
                    </a:cxn>
                    <a:cxn ang="0">
                      <a:pos x="0" y="19"/>
                    </a:cxn>
                  </a:cxnLst>
                  <a:rect l="0" t="0" r="r" b="b"/>
                  <a:pathLst>
                    <a:path w="87" h="234">
                      <a:moveTo>
                        <a:pt x="0" y="19"/>
                      </a:moveTo>
                      <a:lnTo>
                        <a:pt x="36" y="93"/>
                      </a:lnTo>
                      <a:lnTo>
                        <a:pt x="44" y="154"/>
                      </a:lnTo>
                      <a:lnTo>
                        <a:pt x="27" y="234"/>
                      </a:lnTo>
                      <a:lnTo>
                        <a:pt x="80" y="220"/>
                      </a:lnTo>
                      <a:lnTo>
                        <a:pt x="87" y="116"/>
                      </a:lnTo>
                      <a:lnTo>
                        <a:pt x="46" y="0"/>
                      </a:lnTo>
                      <a:lnTo>
                        <a:pt x="0" y="19"/>
                      </a:lnTo>
                      <a:lnTo>
                        <a:pt x="0" y="19"/>
                      </a:lnTo>
                      <a:close/>
                    </a:path>
                  </a:pathLst>
                </a:custGeom>
                <a:solidFill>
                  <a:schemeClr val="accent2"/>
                </a:solidFill>
                <a:ln w="9525">
                  <a:noFill/>
                  <a:round/>
                  <a:headEnd/>
                  <a:tailEnd/>
                </a:ln>
              </p:spPr>
              <p:txBody>
                <a:bodyPr/>
                <a:lstStyle/>
                <a:p>
                  <a:endParaRPr lang="en-US"/>
                </a:p>
              </p:txBody>
            </p:sp>
          </p:grpSp>
          <p:sp>
            <p:nvSpPr>
              <p:cNvPr id="4121" name="Freeform 25"/>
              <p:cNvSpPr>
                <a:spLocks/>
              </p:cNvSpPr>
              <p:nvPr userDrawn="1"/>
            </p:nvSpPr>
            <p:spPr bwMode="auto">
              <a:xfrm>
                <a:off x="76" y="3732"/>
                <a:ext cx="595" cy="250"/>
              </a:xfrm>
              <a:custGeom>
                <a:avLst/>
                <a:gdLst/>
                <a:ahLst/>
                <a:cxnLst>
                  <a:cxn ang="0">
                    <a:pos x="100" y="0"/>
                  </a:cxn>
                  <a:cxn ang="0">
                    <a:pos x="1190" y="490"/>
                  </a:cxn>
                  <a:cxn ang="0">
                    <a:pos x="1076" y="500"/>
                  </a:cxn>
                  <a:cxn ang="0">
                    <a:pos x="0" y="27"/>
                  </a:cxn>
                  <a:cxn ang="0">
                    <a:pos x="100" y="0"/>
                  </a:cxn>
                  <a:cxn ang="0">
                    <a:pos x="100" y="0"/>
                  </a:cxn>
                </a:cxnLst>
                <a:rect l="0" t="0" r="r" b="b"/>
                <a:pathLst>
                  <a:path w="1190" h="500">
                    <a:moveTo>
                      <a:pt x="100" y="0"/>
                    </a:moveTo>
                    <a:lnTo>
                      <a:pt x="1190" y="490"/>
                    </a:lnTo>
                    <a:lnTo>
                      <a:pt x="1076" y="500"/>
                    </a:lnTo>
                    <a:lnTo>
                      <a:pt x="0" y="27"/>
                    </a:lnTo>
                    <a:lnTo>
                      <a:pt x="100" y="0"/>
                    </a:lnTo>
                    <a:lnTo>
                      <a:pt x="100" y="0"/>
                    </a:lnTo>
                    <a:close/>
                  </a:path>
                </a:pathLst>
              </a:custGeom>
              <a:solidFill>
                <a:schemeClr val="accent2"/>
              </a:solidFill>
              <a:ln w="9525">
                <a:noFill/>
                <a:round/>
                <a:headEnd/>
                <a:tailEnd/>
              </a:ln>
            </p:spPr>
            <p:txBody>
              <a:bodyPr/>
              <a:lstStyle/>
              <a:p>
                <a:endParaRPr lang="en-US"/>
              </a:p>
            </p:txBody>
          </p:sp>
          <p:sp>
            <p:nvSpPr>
              <p:cNvPr id="4122" name="Freeform 26"/>
              <p:cNvSpPr>
                <a:spLocks/>
              </p:cNvSpPr>
              <p:nvPr userDrawn="1"/>
            </p:nvSpPr>
            <p:spPr bwMode="auto">
              <a:xfrm>
                <a:off x="260" y="3886"/>
                <a:ext cx="244" cy="148"/>
              </a:xfrm>
              <a:custGeom>
                <a:avLst/>
                <a:gdLst/>
                <a:ahLst/>
                <a:cxnLst>
                  <a:cxn ang="0">
                    <a:pos x="14" y="34"/>
                  </a:cxn>
                  <a:cxn ang="0">
                    <a:pos x="160" y="66"/>
                  </a:cxn>
                  <a:cxn ang="0">
                    <a:pos x="324" y="137"/>
                  </a:cxn>
                  <a:cxn ang="0">
                    <a:pos x="440" y="243"/>
                  </a:cxn>
                  <a:cxn ang="0">
                    <a:pos x="326" y="230"/>
                  </a:cxn>
                  <a:cxn ang="0">
                    <a:pos x="139" y="146"/>
                  </a:cxn>
                  <a:cxn ang="0">
                    <a:pos x="50" y="80"/>
                  </a:cxn>
                  <a:cxn ang="0">
                    <a:pos x="107" y="163"/>
                  </a:cxn>
                  <a:cxn ang="0">
                    <a:pos x="272" y="270"/>
                  </a:cxn>
                  <a:cxn ang="0">
                    <a:pos x="466" y="296"/>
                  </a:cxn>
                  <a:cxn ang="0">
                    <a:pos x="489" y="224"/>
                  </a:cxn>
                  <a:cxn ang="0">
                    <a:pos x="394" y="120"/>
                  </a:cxn>
                  <a:cxn ang="0">
                    <a:pos x="170" y="17"/>
                  </a:cxn>
                  <a:cxn ang="0">
                    <a:pos x="0" y="0"/>
                  </a:cxn>
                  <a:cxn ang="0">
                    <a:pos x="14" y="34"/>
                  </a:cxn>
                  <a:cxn ang="0">
                    <a:pos x="14" y="34"/>
                  </a:cxn>
                </a:cxnLst>
                <a:rect l="0" t="0" r="r" b="b"/>
                <a:pathLst>
                  <a:path w="489" h="296">
                    <a:moveTo>
                      <a:pt x="14" y="34"/>
                    </a:moveTo>
                    <a:lnTo>
                      <a:pt x="160" y="66"/>
                    </a:lnTo>
                    <a:lnTo>
                      <a:pt x="324" y="137"/>
                    </a:lnTo>
                    <a:lnTo>
                      <a:pt x="440" y="243"/>
                    </a:lnTo>
                    <a:lnTo>
                      <a:pt x="326" y="230"/>
                    </a:lnTo>
                    <a:lnTo>
                      <a:pt x="139" y="146"/>
                    </a:lnTo>
                    <a:lnTo>
                      <a:pt x="50" y="80"/>
                    </a:lnTo>
                    <a:lnTo>
                      <a:pt x="107" y="163"/>
                    </a:lnTo>
                    <a:lnTo>
                      <a:pt x="272" y="270"/>
                    </a:lnTo>
                    <a:lnTo>
                      <a:pt x="466" y="296"/>
                    </a:lnTo>
                    <a:lnTo>
                      <a:pt x="489" y="224"/>
                    </a:lnTo>
                    <a:lnTo>
                      <a:pt x="394" y="120"/>
                    </a:lnTo>
                    <a:lnTo>
                      <a:pt x="170" y="17"/>
                    </a:lnTo>
                    <a:lnTo>
                      <a:pt x="0" y="0"/>
                    </a:lnTo>
                    <a:lnTo>
                      <a:pt x="14" y="34"/>
                    </a:lnTo>
                    <a:lnTo>
                      <a:pt x="14" y="34"/>
                    </a:lnTo>
                    <a:close/>
                  </a:path>
                </a:pathLst>
              </a:custGeom>
              <a:solidFill>
                <a:schemeClr val="accent2"/>
              </a:solidFill>
              <a:ln w="9525">
                <a:noFill/>
                <a:round/>
                <a:headEnd/>
                <a:tailEnd/>
              </a:ln>
            </p:spPr>
            <p:txBody>
              <a:bodyPr/>
              <a:lstStyle/>
              <a:p>
                <a:endParaRPr lang="en-US"/>
              </a:p>
            </p:txBody>
          </p:sp>
          <p:sp>
            <p:nvSpPr>
              <p:cNvPr id="4123" name="Freeform 27"/>
              <p:cNvSpPr>
                <a:spLocks/>
              </p:cNvSpPr>
              <p:nvPr userDrawn="1"/>
            </p:nvSpPr>
            <p:spPr bwMode="auto">
              <a:xfrm>
                <a:off x="565" y="3680"/>
                <a:ext cx="107" cy="238"/>
              </a:xfrm>
              <a:custGeom>
                <a:avLst/>
                <a:gdLst/>
                <a:ahLst/>
                <a:cxnLst>
                  <a:cxn ang="0">
                    <a:pos x="24" y="0"/>
                  </a:cxn>
                  <a:cxn ang="0">
                    <a:pos x="91" y="25"/>
                  </a:cxn>
                  <a:cxn ang="0">
                    <a:pos x="80" y="192"/>
                  </a:cxn>
                  <a:cxn ang="0">
                    <a:pos x="106" y="327"/>
                  </a:cxn>
                  <a:cxn ang="0">
                    <a:pos x="213" y="451"/>
                  </a:cxn>
                  <a:cxn ang="0">
                    <a:pos x="97" y="478"/>
                  </a:cxn>
                  <a:cxn ang="0">
                    <a:pos x="30" y="344"/>
                  </a:cxn>
                  <a:cxn ang="0">
                    <a:pos x="0" y="57"/>
                  </a:cxn>
                  <a:cxn ang="0">
                    <a:pos x="24" y="0"/>
                  </a:cxn>
                  <a:cxn ang="0">
                    <a:pos x="24" y="0"/>
                  </a:cxn>
                </a:cxnLst>
                <a:rect l="0" t="0" r="r" b="b"/>
                <a:pathLst>
                  <a:path w="213" h="478">
                    <a:moveTo>
                      <a:pt x="24" y="0"/>
                    </a:moveTo>
                    <a:lnTo>
                      <a:pt x="91" y="25"/>
                    </a:lnTo>
                    <a:lnTo>
                      <a:pt x="80" y="192"/>
                    </a:lnTo>
                    <a:lnTo>
                      <a:pt x="106" y="327"/>
                    </a:lnTo>
                    <a:lnTo>
                      <a:pt x="213" y="451"/>
                    </a:lnTo>
                    <a:lnTo>
                      <a:pt x="97" y="478"/>
                    </a:lnTo>
                    <a:lnTo>
                      <a:pt x="30" y="344"/>
                    </a:lnTo>
                    <a:lnTo>
                      <a:pt x="0" y="57"/>
                    </a:lnTo>
                    <a:lnTo>
                      <a:pt x="24" y="0"/>
                    </a:lnTo>
                    <a:lnTo>
                      <a:pt x="24" y="0"/>
                    </a:lnTo>
                    <a:close/>
                  </a:path>
                </a:pathLst>
              </a:custGeom>
              <a:solidFill>
                <a:schemeClr val="accent2"/>
              </a:solidFill>
              <a:ln w="9525">
                <a:noFill/>
                <a:round/>
                <a:headEnd/>
                <a:tailEnd/>
              </a:ln>
            </p:spPr>
            <p:txBody>
              <a:bodyPr/>
              <a:lstStyle/>
              <a:p>
                <a:endParaRPr lang="en-US"/>
              </a:p>
            </p:txBody>
          </p:sp>
          <p:grpSp>
            <p:nvGrpSpPr>
              <p:cNvPr id="4124" name="Group 28"/>
              <p:cNvGrpSpPr>
                <a:grpSpLocks/>
              </p:cNvGrpSpPr>
              <p:nvPr userDrawn="1"/>
            </p:nvGrpSpPr>
            <p:grpSpPr bwMode="auto">
              <a:xfrm>
                <a:off x="5" y="3490"/>
                <a:ext cx="1124" cy="678"/>
                <a:chOff x="5" y="3490"/>
                <a:chExt cx="1124" cy="678"/>
              </a:xfrm>
            </p:grpSpPr>
            <p:sp>
              <p:nvSpPr>
                <p:cNvPr id="4125" name="Freeform 29"/>
                <p:cNvSpPr>
                  <a:spLocks/>
                </p:cNvSpPr>
                <p:nvPr userDrawn="1"/>
              </p:nvSpPr>
              <p:spPr bwMode="auto">
                <a:xfrm>
                  <a:off x="669" y="4048"/>
                  <a:ext cx="75" cy="87"/>
                </a:xfrm>
                <a:custGeom>
                  <a:avLst/>
                  <a:gdLst/>
                  <a:ahLst/>
                  <a:cxnLst>
                    <a:cxn ang="0">
                      <a:pos x="110" y="0"/>
                    </a:cxn>
                    <a:cxn ang="0">
                      <a:pos x="40" y="66"/>
                    </a:cxn>
                    <a:cxn ang="0">
                      <a:pos x="0" y="173"/>
                    </a:cxn>
                    <a:cxn ang="0">
                      <a:pos x="80" y="160"/>
                    </a:cxn>
                    <a:cxn ang="0">
                      <a:pos x="103" y="84"/>
                    </a:cxn>
                    <a:cxn ang="0">
                      <a:pos x="150" y="27"/>
                    </a:cxn>
                    <a:cxn ang="0">
                      <a:pos x="110" y="0"/>
                    </a:cxn>
                    <a:cxn ang="0">
                      <a:pos x="110" y="0"/>
                    </a:cxn>
                  </a:cxnLst>
                  <a:rect l="0" t="0" r="r" b="b"/>
                  <a:pathLst>
                    <a:path w="150" h="173">
                      <a:moveTo>
                        <a:pt x="110" y="0"/>
                      </a:moveTo>
                      <a:lnTo>
                        <a:pt x="40" y="66"/>
                      </a:lnTo>
                      <a:lnTo>
                        <a:pt x="0" y="173"/>
                      </a:lnTo>
                      <a:lnTo>
                        <a:pt x="80" y="160"/>
                      </a:lnTo>
                      <a:lnTo>
                        <a:pt x="103" y="84"/>
                      </a:lnTo>
                      <a:lnTo>
                        <a:pt x="150" y="27"/>
                      </a:lnTo>
                      <a:lnTo>
                        <a:pt x="110" y="0"/>
                      </a:lnTo>
                      <a:lnTo>
                        <a:pt x="110" y="0"/>
                      </a:lnTo>
                      <a:close/>
                    </a:path>
                  </a:pathLst>
                </a:custGeom>
                <a:solidFill>
                  <a:schemeClr val="accent2"/>
                </a:solidFill>
                <a:ln w="9525">
                  <a:noFill/>
                  <a:round/>
                  <a:headEnd/>
                  <a:tailEnd/>
                </a:ln>
              </p:spPr>
              <p:txBody>
                <a:bodyPr/>
                <a:lstStyle/>
                <a:p>
                  <a:endParaRPr lang="en-US"/>
                </a:p>
              </p:txBody>
            </p:sp>
            <p:sp>
              <p:nvSpPr>
                <p:cNvPr id="4126" name="Freeform 30"/>
                <p:cNvSpPr>
                  <a:spLocks/>
                </p:cNvSpPr>
                <p:nvPr userDrawn="1"/>
              </p:nvSpPr>
              <p:spPr bwMode="auto">
                <a:xfrm>
                  <a:off x="5" y="3728"/>
                  <a:ext cx="842" cy="440"/>
                </a:xfrm>
                <a:custGeom>
                  <a:avLst/>
                  <a:gdLst/>
                  <a:ahLst/>
                  <a:cxnLst>
                    <a:cxn ang="0">
                      <a:pos x="156" y="0"/>
                    </a:cxn>
                    <a:cxn ang="0">
                      <a:pos x="63" y="52"/>
                    </a:cxn>
                    <a:cxn ang="0">
                      <a:pos x="0" y="208"/>
                    </a:cxn>
                    <a:cxn ang="0">
                      <a:pos x="67" y="358"/>
                    </a:cxn>
                    <a:cxn ang="0">
                      <a:pos x="1182" y="867"/>
                    </a:cxn>
                    <a:cxn ang="0">
                      <a:pos x="1422" y="835"/>
                    </a:cxn>
                    <a:cxn ang="0">
                      <a:pos x="1616" y="880"/>
                    </a:cxn>
                    <a:cxn ang="0">
                      <a:pos x="1684" y="808"/>
                    </a:cxn>
                    <a:cxn ang="0">
                      <a:pos x="1502" y="664"/>
                    </a:cxn>
                    <a:cxn ang="0">
                      <a:pos x="1428" y="512"/>
                    </a:cxn>
                    <a:cxn ang="0">
                      <a:pos x="1369" y="527"/>
                    </a:cxn>
                    <a:cxn ang="0">
                      <a:pos x="1439" y="664"/>
                    </a:cxn>
                    <a:cxn ang="0">
                      <a:pos x="1578" y="810"/>
                    </a:cxn>
                    <a:cxn ang="0">
                      <a:pos x="1413" y="787"/>
                    </a:cxn>
                    <a:cxn ang="0">
                      <a:pos x="1219" y="814"/>
                    </a:cxn>
                    <a:cxn ang="0">
                      <a:pos x="1255" y="650"/>
                    </a:cxn>
                    <a:cxn ang="0">
                      <a:pos x="1338" y="538"/>
                    </a:cxn>
                    <a:cxn ang="0">
                      <a:pos x="1241" y="552"/>
                    </a:cxn>
                    <a:cxn ang="0">
                      <a:pos x="1165" y="658"/>
                    </a:cxn>
                    <a:cxn ang="0">
                      <a:pos x="1139" y="791"/>
                    </a:cxn>
                    <a:cxn ang="0">
                      <a:pos x="107" y="310"/>
                    </a:cxn>
                    <a:cxn ang="0">
                      <a:pos x="80" y="215"/>
                    </a:cxn>
                    <a:cxn ang="0">
                      <a:pos x="103" y="95"/>
                    </a:cxn>
                    <a:cxn ang="0">
                      <a:pos x="217" y="0"/>
                    </a:cxn>
                    <a:cxn ang="0">
                      <a:pos x="156" y="0"/>
                    </a:cxn>
                    <a:cxn ang="0">
                      <a:pos x="156" y="0"/>
                    </a:cxn>
                  </a:cxnLst>
                  <a:rect l="0" t="0" r="r" b="b"/>
                  <a:pathLst>
                    <a:path w="1684" h="880">
                      <a:moveTo>
                        <a:pt x="156" y="0"/>
                      </a:moveTo>
                      <a:lnTo>
                        <a:pt x="63" y="52"/>
                      </a:lnTo>
                      <a:lnTo>
                        <a:pt x="0" y="208"/>
                      </a:lnTo>
                      <a:lnTo>
                        <a:pt x="67" y="358"/>
                      </a:lnTo>
                      <a:lnTo>
                        <a:pt x="1182" y="867"/>
                      </a:lnTo>
                      <a:lnTo>
                        <a:pt x="1422" y="835"/>
                      </a:lnTo>
                      <a:lnTo>
                        <a:pt x="1616" y="880"/>
                      </a:lnTo>
                      <a:lnTo>
                        <a:pt x="1684" y="808"/>
                      </a:lnTo>
                      <a:lnTo>
                        <a:pt x="1502" y="664"/>
                      </a:lnTo>
                      <a:lnTo>
                        <a:pt x="1428" y="512"/>
                      </a:lnTo>
                      <a:lnTo>
                        <a:pt x="1369" y="527"/>
                      </a:lnTo>
                      <a:lnTo>
                        <a:pt x="1439" y="664"/>
                      </a:lnTo>
                      <a:lnTo>
                        <a:pt x="1578" y="810"/>
                      </a:lnTo>
                      <a:lnTo>
                        <a:pt x="1413" y="787"/>
                      </a:lnTo>
                      <a:lnTo>
                        <a:pt x="1219" y="814"/>
                      </a:lnTo>
                      <a:lnTo>
                        <a:pt x="1255" y="650"/>
                      </a:lnTo>
                      <a:lnTo>
                        <a:pt x="1338" y="538"/>
                      </a:lnTo>
                      <a:lnTo>
                        <a:pt x="1241" y="552"/>
                      </a:lnTo>
                      <a:lnTo>
                        <a:pt x="1165" y="658"/>
                      </a:lnTo>
                      <a:lnTo>
                        <a:pt x="1139" y="791"/>
                      </a:lnTo>
                      <a:lnTo>
                        <a:pt x="107" y="310"/>
                      </a:lnTo>
                      <a:lnTo>
                        <a:pt x="80" y="215"/>
                      </a:lnTo>
                      <a:lnTo>
                        <a:pt x="103" y="95"/>
                      </a:lnTo>
                      <a:lnTo>
                        <a:pt x="217" y="0"/>
                      </a:lnTo>
                      <a:lnTo>
                        <a:pt x="156" y="0"/>
                      </a:lnTo>
                      <a:lnTo>
                        <a:pt x="156" y="0"/>
                      </a:lnTo>
                      <a:close/>
                    </a:path>
                  </a:pathLst>
                </a:custGeom>
                <a:solidFill>
                  <a:schemeClr val="accent2"/>
                </a:solidFill>
                <a:ln w="9525">
                  <a:noFill/>
                  <a:round/>
                  <a:headEnd/>
                  <a:tailEnd/>
                </a:ln>
              </p:spPr>
              <p:txBody>
                <a:bodyPr/>
                <a:lstStyle/>
                <a:p>
                  <a:endParaRPr lang="en-US"/>
                </a:p>
              </p:txBody>
            </p:sp>
            <p:sp>
              <p:nvSpPr>
                <p:cNvPr id="4127" name="Freeform 31"/>
                <p:cNvSpPr>
                  <a:spLocks/>
                </p:cNvSpPr>
                <p:nvPr userDrawn="1"/>
              </p:nvSpPr>
              <p:spPr bwMode="auto">
                <a:xfrm>
                  <a:off x="106" y="3770"/>
                  <a:ext cx="80" cy="167"/>
                </a:xfrm>
                <a:custGeom>
                  <a:avLst/>
                  <a:gdLst/>
                  <a:ahLst/>
                  <a:cxnLst>
                    <a:cxn ang="0">
                      <a:pos x="116" y="0"/>
                    </a:cxn>
                    <a:cxn ang="0">
                      <a:pos x="19" y="106"/>
                    </a:cxn>
                    <a:cxn ang="0">
                      <a:pos x="0" y="230"/>
                    </a:cxn>
                    <a:cxn ang="0">
                      <a:pos x="33" y="314"/>
                    </a:cxn>
                    <a:cxn ang="0">
                      <a:pos x="94" y="335"/>
                    </a:cxn>
                    <a:cxn ang="0">
                      <a:pos x="76" y="154"/>
                    </a:cxn>
                    <a:cxn ang="0">
                      <a:pos x="160" y="17"/>
                    </a:cxn>
                    <a:cxn ang="0">
                      <a:pos x="116" y="0"/>
                    </a:cxn>
                    <a:cxn ang="0">
                      <a:pos x="116" y="0"/>
                    </a:cxn>
                  </a:cxnLst>
                  <a:rect l="0" t="0" r="r" b="b"/>
                  <a:pathLst>
                    <a:path w="160" h="335">
                      <a:moveTo>
                        <a:pt x="116" y="0"/>
                      </a:moveTo>
                      <a:lnTo>
                        <a:pt x="19" y="106"/>
                      </a:lnTo>
                      <a:lnTo>
                        <a:pt x="0" y="230"/>
                      </a:lnTo>
                      <a:lnTo>
                        <a:pt x="33" y="314"/>
                      </a:lnTo>
                      <a:lnTo>
                        <a:pt x="94" y="335"/>
                      </a:lnTo>
                      <a:lnTo>
                        <a:pt x="76" y="154"/>
                      </a:lnTo>
                      <a:lnTo>
                        <a:pt x="160" y="17"/>
                      </a:lnTo>
                      <a:lnTo>
                        <a:pt x="116" y="0"/>
                      </a:lnTo>
                      <a:lnTo>
                        <a:pt x="116" y="0"/>
                      </a:lnTo>
                      <a:close/>
                    </a:path>
                  </a:pathLst>
                </a:custGeom>
                <a:solidFill>
                  <a:schemeClr val="accent2"/>
                </a:solidFill>
                <a:ln w="9525">
                  <a:noFill/>
                  <a:round/>
                  <a:headEnd/>
                  <a:tailEnd/>
                </a:ln>
              </p:spPr>
              <p:txBody>
                <a:bodyPr/>
                <a:lstStyle/>
                <a:p>
                  <a:endParaRPr lang="en-US"/>
                </a:p>
              </p:txBody>
            </p:sp>
            <p:sp>
              <p:nvSpPr>
                <p:cNvPr id="4128" name="Freeform 32"/>
                <p:cNvSpPr>
                  <a:spLocks/>
                </p:cNvSpPr>
                <p:nvPr userDrawn="1"/>
              </p:nvSpPr>
              <p:spPr bwMode="auto">
                <a:xfrm>
                  <a:off x="449" y="3490"/>
                  <a:ext cx="322" cy="594"/>
                </a:xfrm>
                <a:custGeom>
                  <a:avLst/>
                  <a:gdLst/>
                  <a:ahLst/>
                  <a:cxnLst>
                    <a:cxn ang="0">
                      <a:pos x="218" y="896"/>
                    </a:cxn>
                    <a:cxn ang="0">
                      <a:pos x="0" y="124"/>
                    </a:cxn>
                    <a:cxn ang="0">
                      <a:pos x="81" y="38"/>
                    </a:cxn>
                    <a:cxn ang="0">
                      <a:pos x="258" y="0"/>
                    </a:cxn>
                    <a:cxn ang="0">
                      <a:pos x="399" y="57"/>
                    </a:cxn>
                    <a:cxn ang="0">
                      <a:pos x="642" y="1188"/>
                    </a:cxn>
                    <a:cxn ang="0">
                      <a:pos x="555" y="1091"/>
                    </a:cxn>
                    <a:cxn ang="0">
                      <a:pos x="355" y="97"/>
                    </a:cxn>
                    <a:cxn ang="0">
                      <a:pos x="226" y="61"/>
                    </a:cxn>
                    <a:cxn ang="0">
                      <a:pos x="119" y="74"/>
                    </a:cxn>
                    <a:cxn ang="0">
                      <a:pos x="76" y="141"/>
                    </a:cxn>
                    <a:cxn ang="0">
                      <a:pos x="306" y="924"/>
                    </a:cxn>
                    <a:cxn ang="0">
                      <a:pos x="218" y="896"/>
                    </a:cxn>
                    <a:cxn ang="0">
                      <a:pos x="218" y="896"/>
                    </a:cxn>
                  </a:cxnLst>
                  <a:rect l="0" t="0" r="r" b="b"/>
                  <a:pathLst>
                    <a:path w="642" h="1188">
                      <a:moveTo>
                        <a:pt x="218" y="896"/>
                      </a:moveTo>
                      <a:lnTo>
                        <a:pt x="0" y="124"/>
                      </a:lnTo>
                      <a:lnTo>
                        <a:pt x="81" y="38"/>
                      </a:lnTo>
                      <a:lnTo>
                        <a:pt x="258" y="0"/>
                      </a:lnTo>
                      <a:lnTo>
                        <a:pt x="399" y="57"/>
                      </a:lnTo>
                      <a:lnTo>
                        <a:pt x="642" y="1188"/>
                      </a:lnTo>
                      <a:lnTo>
                        <a:pt x="555" y="1091"/>
                      </a:lnTo>
                      <a:lnTo>
                        <a:pt x="355" y="97"/>
                      </a:lnTo>
                      <a:lnTo>
                        <a:pt x="226" y="61"/>
                      </a:lnTo>
                      <a:lnTo>
                        <a:pt x="119" y="74"/>
                      </a:lnTo>
                      <a:lnTo>
                        <a:pt x="76" y="141"/>
                      </a:lnTo>
                      <a:lnTo>
                        <a:pt x="306" y="924"/>
                      </a:lnTo>
                      <a:lnTo>
                        <a:pt x="218" y="896"/>
                      </a:lnTo>
                      <a:lnTo>
                        <a:pt x="218" y="896"/>
                      </a:lnTo>
                      <a:close/>
                    </a:path>
                  </a:pathLst>
                </a:custGeom>
                <a:solidFill>
                  <a:schemeClr val="accent2"/>
                </a:solidFill>
                <a:ln w="9525">
                  <a:noFill/>
                  <a:round/>
                  <a:headEnd/>
                  <a:tailEnd/>
                </a:ln>
              </p:spPr>
              <p:txBody>
                <a:bodyPr/>
                <a:lstStyle/>
                <a:p>
                  <a:endParaRPr lang="en-US"/>
                </a:p>
              </p:txBody>
            </p:sp>
            <p:sp>
              <p:nvSpPr>
                <p:cNvPr id="4129" name="Freeform 33"/>
                <p:cNvSpPr>
                  <a:spLocks/>
                </p:cNvSpPr>
                <p:nvPr userDrawn="1"/>
              </p:nvSpPr>
              <p:spPr bwMode="auto">
                <a:xfrm>
                  <a:off x="578" y="3650"/>
                  <a:ext cx="96" cy="252"/>
                </a:xfrm>
                <a:custGeom>
                  <a:avLst/>
                  <a:gdLst/>
                  <a:ahLst/>
                  <a:cxnLst>
                    <a:cxn ang="0">
                      <a:pos x="0" y="27"/>
                    </a:cxn>
                    <a:cxn ang="0">
                      <a:pos x="76" y="194"/>
                    </a:cxn>
                    <a:cxn ang="0">
                      <a:pos x="113" y="318"/>
                    </a:cxn>
                    <a:cxn ang="0">
                      <a:pos x="116" y="504"/>
                    </a:cxn>
                    <a:cxn ang="0">
                      <a:pos x="192" y="504"/>
                    </a:cxn>
                    <a:cxn ang="0">
                      <a:pos x="187" y="360"/>
                    </a:cxn>
                    <a:cxn ang="0">
                      <a:pos x="162" y="208"/>
                    </a:cxn>
                    <a:cxn ang="0">
                      <a:pos x="99" y="59"/>
                    </a:cxn>
                    <a:cxn ang="0">
                      <a:pos x="63" y="0"/>
                    </a:cxn>
                    <a:cxn ang="0">
                      <a:pos x="0" y="27"/>
                    </a:cxn>
                    <a:cxn ang="0">
                      <a:pos x="0" y="27"/>
                    </a:cxn>
                  </a:cxnLst>
                  <a:rect l="0" t="0" r="r" b="b"/>
                  <a:pathLst>
                    <a:path w="192" h="504">
                      <a:moveTo>
                        <a:pt x="0" y="27"/>
                      </a:moveTo>
                      <a:lnTo>
                        <a:pt x="76" y="194"/>
                      </a:lnTo>
                      <a:lnTo>
                        <a:pt x="113" y="318"/>
                      </a:lnTo>
                      <a:lnTo>
                        <a:pt x="116" y="504"/>
                      </a:lnTo>
                      <a:lnTo>
                        <a:pt x="192" y="504"/>
                      </a:lnTo>
                      <a:lnTo>
                        <a:pt x="187" y="360"/>
                      </a:lnTo>
                      <a:lnTo>
                        <a:pt x="162" y="208"/>
                      </a:lnTo>
                      <a:lnTo>
                        <a:pt x="99" y="59"/>
                      </a:lnTo>
                      <a:lnTo>
                        <a:pt x="63" y="0"/>
                      </a:lnTo>
                      <a:lnTo>
                        <a:pt x="0" y="27"/>
                      </a:lnTo>
                      <a:lnTo>
                        <a:pt x="0" y="27"/>
                      </a:lnTo>
                      <a:close/>
                    </a:path>
                  </a:pathLst>
                </a:custGeom>
                <a:solidFill>
                  <a:schemeClr val="accent2"/>
                </a:solidFill>
                <a:ln w="9525">
                  <a:noFill/>
                  <a:round/>
                  <a:headEnd/>
                  <a:tailEnd/>
                </a:ln>
              </p:spPr>
              <p:txBody>
                <a:bodyPr/>
                <a:lstStyle/>
                <a:p>
                  <a:endParaRPr lang="en-US"/>
                </a:p>
              </p:txBody>
            </p:sp>
            <p:sp>
              <p:nvSpPr>
                <p:cNvPr id="4130" name="Freeform 34"/>
                <p:cNvSpPr>
                  <a:spLocks/>
                </p:cNvSpPr>
                <p:nvPr userDrawn="1"/>
              </p:nvSpPr>
              <p:spPr bwMode="auto">
                <a:xfrm>
                  <a:off x="328" y="3630"/>
                  <a:ext cx="195" cy="135"/>
                </a:xfrm>
                <a:custGeom>
                  <a:avLst/>
                  <a:gdLst/>
                  <a:ahLst/>
                  <a:cxnLst>
                    <a:cxn ang="0">
                      <a:pos x="297" y="0"/>
                    </a:cxn>
                    <a:cxn ang="0">
                      <a:pos x="257" y="17"/>
                    </a:cxn>
                    <a:cxn ang="0">
                      <a:pos x="253" y="66"/>
                    </a:cxn>
                    <a:cxn ang="0">
                      <a:pos x="0" y="169"/>
                    </a:cxn>
                    <a:cxn ang="0">
                      <a:pos x="0" y="222"/>
                    </a:cxn>
                    <a:cxn ang="0">
                      <a:pos x="284" y="226"/>
                    </a:cxn>
                    <a:cxn ang="0">
                      <a:pos x="320" y="269"/>
                    </a:cxn>
                    <a:cxn ang="0">
                      <a:pos x="390" y="266"/>
                    </a:cxn>
                    <a:cxn ang="0">
                      <a:pos x="383" y="190"/>
                    </a:cxn>
                    <a:cxn ang="0">
                      <a:pos x="116" y="176"/>
                    </a:cxn>
                    <a:cxn ang="0">
                      <a:pos x="333" y="89"/>
                    </a:cxn>
                    <a:cxn ang="0">
                      <a:pos x="297" y="0"/>
                    </a:cxn>
                    <a:cxn ang="0">
                      <a:pos x="297" y="0"/>
                    </a:cxn>
                  </a:cxnLst>
                  <a:rect l="0" t="0" r="r" b="b"/>
                  <a:pathLst>
                    <a:path w="390" h="269">
                      <a:moveTo>
                        <a:pt x="297" y="0"/>
                      </a:moveTo>
                      <a:lnTo>
                        <a:pt x="257" y="17"/>
                      </a:lnTo>
                      <a:lnTo>
                        <a:pt x="253" y="66"/>
                      </a:lnTo>
                      <a:lnTo>
                        <a:pt x="0" y="169"/>
                      </a:lnTo>
                      <a:lnTo>
                        <a:pt x="0" y="222"/>
                      </a:lnTo>
                      <a:lnTo>
                        <a:pt x="284" y="226"/>
                      </a:lnTo>
                      <a:lnTo>
                        <a:pt x="320" y="269"/>
                      </a:lnTo>
                      <a:lnTo>
                        <a:pt x="390" y="266"/>
                      </a:lnTo>
                      <a:lnTo>
                        <a:pt x="383" y="190"/>
                      </a:lnTo>
                      <a:lnTo>
                        <a:pt x="116" y="176"/>
                      </a:lnTo>
                      <a:lnTo>
                        <a:pt x="333" y="89"/>
                      </a:lnTo>
                      <a:lnTo>
                        <a:pt x="297" y="0"/>
                      </a:lnTo>
                      <a:lnTo>
                        <a:pt x="297" y="0"/>
                      </a:lnTo>
                      <a:close/>
                    </a:path>
                  </a:pathLst>
                </a:custGeom>
                <a:solidFill>
                  <a:schemeClr val="accent2"/>
                </a:solidFill>
                <a:ln w="9525">
                  <a:noFill/>
                  <a:round/>
                  <a:headEnd/>
                  <a:tailEnd/>
                </a:ln>
              </p:spPr>
              <p:txBody>
                <a:bodyPr/>
                <a:lstStyle/>
                <a:p>
                  <a:endParaRPr lang="en-US"/>
                </a:p>
              </p:txBody>
            </p:sp>
            <p:sp>
              <p:nvSpPr>
                <p:cNvPr id="4131" name="Freeform 35"/>
                <p:cNvSpPr>
                  <a:spLocks/>
                </p:cNvSpPr>
                <p:nvPr userDrawn="1"/>
              </p:nvSpPr>
              <p:spPr bwMode="auto">
                <a:xfrm>
                  <a:off x="658" y="3538"/>
                  <a:ext cx="471" cy="212"/>
                </a:xfrm>
                <a:custGeom>
                  <a:avLst/>
                  <a:gdLst/>
                  <a:ahLst/>
                  <a:cxnLst>
                    <a:cxn ang="0">
                      <a:pos x="0" y="131"/>
                    </a:cxn>
                    <a:cxn ang="0">
                      <a:pos x="863" y="0"/>
                    </a:cxn>
                    <a:cxn ang="0">
                      <a:pos x="926" y="78"/>
                    </a:cxn>
                    <a:cxn ang="0">
                      <a:pos x="941" y="181"/>
                    </a:cxn>
                    <a:cxn ang="0">
                      <a:pos x="903" y="282"/>
                    </a:cxn>
                    <a:cxn ang="0">
                      <a:pos x="57" y="424"/>
                    </a:cxn>
                    <a:cxn ang="0">
                      <a:pos x="53" y="384"/>
                    </a:cxn>
                    <a:cxn ang="0">
                      <a:pos x="863" y="242"/>
                    </a:cxn>
                    <a:cxn ang="0">
                      <a:pos x="893" y="145"/>
                    </a:cxn>
                    <a:cxn ang="0">
                      <a:pos x="840" y="57"/>
                    </a:cxn>
                    <a:cxn ang="0">
                      <a:pos x="0" y="185"/>
                    </a:cxn>
                    <a:cxn ang="0">
                      <a:pos x="0" y="131"/>
                    </a:cxn>
                    <a:cxn ang="0">
                      <a:pos x="0" y="131"/>
                    </a:cxn>
                  </a:cxnLst>
                  <a:rect l="0" t="0" r="r" b="b"/>
                  <a:pathLst>
                    <a:path w="941" h="424">
                      <a:moveTo>
                        <a:pt x="0" y="131"/>
                      </a:moveTo>
                      <a:lnTo>
                        <a:pt x="863" y="0"/>
                      </a:lnTo>
                      <a:lnTo>
                        <a:pt x="926" y="78"/>
                      </a:lnTo>
                      <a:lnTo>
                        <a:pt x="941" y="181"/>
                      </a:lnTo>
                      <a:lnTo>
                        <a:pt x="903" y="282"/>
                      </a:lnTo>
                      <a:lnTo>
                        <a:pt x="57" y="424"/>
                      </a:lnTo>
                      <a:lnTo>
                        <a:pt x="53" y="384"/>
                      </a:lnTo>
                      <a:lnTo>
                        <a:pt x="863" y="242"/>
                      </a:lnTo>
                      <a:lnTo>
                        <a:pt x="893" y="145"/>
                      </a:lnTo>
                      <a:lnTo>
                        <a:pt x="840" y="57"/>
                      </a:lnTo>
                      <a:lnTo>
                        <a:pt x="0" y="185"/>
                      </a:lnTo>
                      <a:lnTo>
                        <a:pt x="0" y="131"/>
                      </a:lnTo>
                      <a:lnTo>
                        <a:pt x="0" y="131"/>
                      </a:lnTo>
                      <a:close/>
                    </a:path>
                  </a:pathLst>
                </a:custGeom>
                <a:solidFill>
                  <a:schemeClr val="accent2"/>
                </a:solidFill>
                <a:ln w="9525">
                  <a:noFill/>
                  <a:round/>
                  <a:headEnd/>
                  <a:tailEnd/>
                </a:ln>
              </p:spPr>
              <p:txBody>
                <a:bodyPr/>
                <a:lstStyle/>
                <a:p>
                  <a:endParaRPr lang="en-US"/>
                </a:p>
              </p:txBody>
            </p:sp>
            <p:sp>
              <p:nvSpPr>
                <p:cNvPr id="4132" name="Freeform 36"/>
                <p:cNvSpPr>
                  <a:spLocks/>
                </p:cNvSpPr>
                <p:nvPr userDrawn="1"/>
              </p:nvSpPr>
              <p:spPr bwMode="auto">
                <a:xfrm>
                  <a:off x="717" y="3606"/>
                  <a:ext cx="245" cy="86"/>
                </a:xfrm>
                <a:custGeom>
                  <a:avLst/>
                  <a:gdLst/>
                  <a:ahLst/>
                  <a:cxnLst>
                    <a:cxn ang="0">
                      <a:pos x="0" y="126"/>
                    </a:cxn>
                    <a:cxn ang="0">
                      <a:pos x="66" y="173"/>
                    </a:cxn>
                    <a:cxn ang="0">
                      <a:pos x="222" y="166"/>
                    </a:cxn>
                    <a:cxn ang="0">
                      <a:pos x="418" y="116"/>
                    </a:cxn>
                    <a:cxn ang="0">
                      <a:pos x="488" y="42"/>
                    </a:cxn>
                    <a:cxn ang="0">
                      <a:pos x="443" y="2"/>
                    </a:cxn>
                    <a:cxn ang="0">
                      <a:pos x="253" y="0"/>
                    </a:cxn>
                    <a:cxn ang="0">
                      <a:pos x="110" y="12"/>
                    </a:cxn>
                    <a:cxn ang="0">
                      <a:pos x="15" y="76"/>
                    </a:cxn>
                    <a:cxn ang="0">
                      <a:pos x="112" y="95"/>
                    </a:cxn>
                    <a:cxn ang="0">
                      <a:pos x="275" y="53"/>
                    </a:cxn>
                    <a:cxn ang="0">
                      <a:pos x="416" y="53"/>
                    </a:cxn>
                    <a:cxn ang="0">
                      <a:pos x="268" y="110"/>
                    </a:cxn>
                    <a:cxn ang="0">
                      <a:pos x="142" y="126"/>
                    </a:cxn>
                    <a:cxn ang="0">
                      <a:pos x="0" y="126"/>
                    </a:cxn>
                    <a:cxn ang="0">
                      <a:pos x="0" y="126"/>
                    </a:cxn>
                  </a:cxnLst>
                  <a:rect l="0" t="0" r="r" b="b"/>
                  <a:pathLst>
                    <a:path w="488" h="173">
                      <a:moveTo>
                        <a:pt x="0" y="126"/>
                      </a:moveTo>
                      <a:lnTo>
                        <a:pt x="66" y="173"/>
                      </a:lnTo>
                      <a:lnTo>
                        <a:pt x="222" y="166"/>
                      </a:lnTo>
                      <a:lnTo>
                        <a:pt x="418" y="116"/>
                      </a:lnTo>
                      <a:lnTo>
                        <a:pt x="488" y="42"/>
                      </a:lnTo>
                      <a:lnTo>
                        <a:pt x="443" y="2"/>
                      </a:lnTo>
                      <a:lnTo>
                        <a:pt x="253" y="0"/>
                      </a:lnTo>
                      <a:lnTo>
                        <a:pt x="110" y="12"/>
                      </a:lnTo>
                      <a:lnTo>
                        <a:pt x="15" y="76"/>
                      </a:lnTo>
                      <a:lnTo>
                        <a:pt x="112" y="95"/>
                      </a:lnTo>
                      <a:lnTo>
                        <a:pt x="275" y="53"/>
                      </a:lnTo>
                      <a:lnTo>
                        <a:pt x="416" y="53"/>
                      </a:lnTo>
                      <a:lnTo>
                        <a:pt x="268" y="110"/>
                      </a:lnTo>
                      <a:lnTo>
                        <a:pt x="142" y="126"/>
                      </a:lnTo>
                      <a:lnTo>
                        <a:pt x="0" y="126"/>
                      </a:lnTo>
                      <a:lnTo>
                        <a:pt x="0" y="126"/>
                      </a:lnTo>
                      <a:close/>
                    </a:path>
                  </a:pathLst>
                </a:custGeom>
                <a:solidFill>
                  <a:schemeClr val="accent2"/>
                </a:solidFill>
                <a:ln w="9525">
                  <a:noFill/>
                  <a:round/>
                  <a:headEnd/>
                  <a:tailEnd/>
                </a:ln>
              </p:spPr>
              <p:txBody>
                <a:bodyPr/>
                <a:lstStyle/>
                <a:p>
                  <a:endParaRPr lang="en-US"/>
                </a:p>
              </p:txBody>
            </p:sp>
          </p:grpSp>
        </p:grpSp>
      </p:grpSp>
      <p:grpSp>
        <p:nvGrpSpPr>
          <p:cNvPr id="4133" name="Group 37"/>
          <p:cNvGrpSpPr>
            <a:grpSpLocks/>
          </p:cNvGrpSpPr>
          <p:nvPr/>
        </p:nvGrpSpPr>
        <p:grpSpPr bwMode="auto">
          <a:xfrm>
            <a:off x="8680450" y="2116138"/>
            <a:ext cx="385763" cy="4308475"/>
            <a:chOff x="5468" y="1333"/>
            <a:chExt cx="243" cy="2714"/>
          </a:xfrm>
        </p:grpSpPr>
        <p:sp>
          <p:nvSpPr>
            <p:cNvPr id="4134" name="Freeform 38"/>
            <p:cNvSpPr>
              <a:spLocks/>
            </p:cNvSpPr>
            <p:nvPr userDrawn="1"/>
          </p:nvSpPr>
          <p:spPr bwMode="auto">
            <a:xfrm flipH="1">
              <a:off x="5468" y="2620"/>
              <a:ext cx="205" cy="1427"/>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endParaRPr lang="en-US"/>
            </a:p>
          </p:txBody>
        </p:sp>
        <p:sp>
          <p:nvSpPr>
            <p:cNvPr id="4135" name="Freeform 39"/>
            <p:cNvSpPr>
              <a:spLocks/>
            </p:cNvSpPr>
            <p:nvPr userDrawn="1"/>
          </p:nvSpPr>
          <p:spPr bwMode="auto">
            <a:xfrm flipH="1">
              <a:off x="5506" y="1333"/>
              <a:ext cx="205" cy="1633"/>
            </a:xfrm>
            <a:custGeom>
              <a:avLst/>
              <a:gdLst/>
              <a:ahLst/>
              <a:cxnLst>
                <a:cxn ang="0">
                  <a:pos x="692" y="3156"/>
                </a:cxn>
                <a:cxn ang="0">
                  <a:pos x="380" y="2945"/>
                </a:cxn>
                <a:cxn ang="0">
                  <a:pos x="319" y="2783"/>
                </a:cxn>
                <a:cxn ang="0">
                  <a:pos x="371" y="2542"/>
                </a:cxn>
                <a:cxn ang="0">
                  <a:pos x="591" y="2251"/>
                </a:cxn>
                <a:cxn ang="0">
                  <a:pos x="641" y="2070"/>
                </a:cxn>
                <a:cxn ang="0">
                  <a:pos x="591" y="1948"/>
                </a:cxn>
                <a:cxn ang="0">
                  <a:pos x="401" y="1859"/>
                </a:cxn>
                <a:cxn ang="0">
                  <a:pos x="361" y="1747"/>
                </a:cxn>
                <a:cxn ang="0">
                  <a:pos x="430" y="1587"/>
                </a:cxn>
                <a:cxn ang="0">
                  <a:pos x="741" y="1156"/>
                </a:cxn>
                <a:cxn ang="0">
                  <a:pos x="772" y="945"/>
                </a:cxn>
                <a:cxn ang="0">
                  <a:pos x="692" y="713"/>
                </a:cxn>
                <a:cxn ang="0">
                  <a:pos x="430" y="603"/>
                </a:cxn>
                <a:cxn ang="0">
                  <a:pos x="200" y="422"/>
                </a:cxn>
                <a:cxn ang="0">
                  <a:pos x="0" y="0"/>
                </a:cxn>
                <a:cxn ang="0">
                  <a:pos x="29" y="382"/>
                </a:cxn>
                <a:cxn ang="0">
                  <a:pos x="179" y="612"/>
                </a:cxn>
                <a:cxn ang="0">
                  <a:pos x="380" y="753"/>
                </a:cxn>
                <a:cxn ang="0">
                  <a:pos x="601" y="833"/>
                </a:cxn>
                <a:cxn ang="0">
                  <a:pos x="612" y="1044"/>
                </a:cxn>
                <a:cxn ang="0">
                  <a:pos x="500" y="1266"/>
                </a:cxn>
                <a:cxn ang="0">
                  <a:pos x="240" y="1658"/>
                </a:cxn>
                <a:cxn ang="0">
                  <a:pos x="230" y="1909"/>
                </a:cxn>
                <a:cxn ang="0">
                  <a:pos x="471" y="2049"/>
                </a:cxn>
                <a:cxn ang="0">
                  <a:pos x="460" y="2180"/>
                </a:cxn>
                <a:cxn ang="0">
                  <a:pos x="249" y="2452"/>
                </a:cxn>
                <a:cxn ang="0">
                  <a:pos x="160" y="2713"/>
                </a:cxn>
                <a:cxn ang="0">
                  <a:pos x="240" y="2994"/>
                </a:cxn>
                <a:cxn ang="0">
                  <a:pos x="430" y="3144"/>
                </a:cxn>
                <a:cxn ang="0">
                  <a:pos x="671" y="3266"/>
                </a:cxn>
                <a:cxn ang="0">
                  <a:pos x="692" y="3156"/>
                </a:cxn>
                <a:cxn ang="0">
                  <a:pos x="692" y="3156"/>
                </a:cxn>
              </a:cxnLst>
              <a:rect l="0" t="0" r="r" b="b"/>
              <a:pathLst>
                <a:path w="772" h="3266">
                  <a:moveTo>
                    <a:pt x="692" y="3156"/>
                  </a:moveTo>
                  <a:lnTo>
                    <a:pt x="380" y="2945"/>
                  </a:lnTo>
                  <a:lnTo>
                    <a:pt x="319" y="2783"/>
                  </a:lnTo>
                  <a:lnTo>
                    <a:pt x="371" y="2542"/>
                  </a:lnTo>
                  <a:lnTo>
                    <a:pt x="591" y="2251"/>
                  </a:lnTo>
                  <a:lnTo>
                    <a:pt x="641" y="2070"/>
                  </a:lnTo>
                  <a:lnTo>
                    <a:pt x="591" y="1948"/>
                  </a:lnTo>
                  <a:lnTo>
                    <a:pt x="401" y="1859"/>
                  </a:lnTo>
                  <a:lnTo>
                    <a:pt x="361" y="1747"/>
                  </a:lnTo>
                  <a:lnTo>
                    <a:pt x="430" y="1587"/>
                  </a:lnTo>
                  <a:lnTo>
                    <a:pt x="741" y="1156"/>
                  </a:lnTo>
                  <a:lnTo>
                    <a:pt x="772" y="945"/>
                  </a:lnTo>
                  <a:lnTo>
                    <a:pt x="692" y="713"/>
                  </a:lnTo>
                  <a:lnTo>
                    <a:pt x="430" y="603"/>
                  </a:lnTo>
                  <a:lnTo>
                    <a:pt x="200" y="422"/>
                  </a:lnTo>
                  <a:lnTo>
                    <a:pt x="0" y="0"/>
                  </a:lnTo>
                  <a:lnTo>
                    <a:pt x="29" y="382"/>
                  </a:lnTo>
                  <a:lnTo>
                    <a:pt x="179" y="612"/>
                  </a:lnTo>
                  <a:lnTo>
                    <a:pt x="380" y="753"/>
                  </a:lnTo>
                  <a:lnTo>
                    <a:pt x="601" y="833"/>
                  </a:lnTo>
                  <a:lnTo>
                    <a:pt x="612" y="1044"/>
                  </a:lnTo>
                  <a:lnTo>
                    <a:pt x="500" y="1266"/>
                  </a:lnTo>
                  <a:lnTo>
                    <a:pt x="240" y="1658"/>
                  </a:lnTo>
                  <a:lnTo>
                    <a:pt x="230" y="1909"/>
                  </a:lnTo>
                  <a:lnTo>
                    <a:pt x="471" y="2049"/>
                  </a:lnTo>
                  <a:lnTo>
                    <a:pt x="460" y="2180"/>
                  </a:lnTo>
                  <a:lnTo>
                    <a:pt x="249" y="2452"/>
                  </a:lnTo>
                  <a:lnTo>
                    <a:pt x="160" y="2713"/>
                  </a:lnTo>
                  <a:lnTo>
                    <a:pt x="240" y="2994"/>
                  </a:lnTo>
                  <a:lnTo>
                    <a:pt x="430" y="3144"/>
                  </a:lnTo>
                  <a:lnTo>
                    <a:pt x="671" y="3266"/>
                  </a:lnTo>
                  <a:lnTo>
                    <a:pt x="692" y="3156"/>
                  </a:lnTo>
                  <a:lnTo>
                    <a:pt x="692" y="3156"/>
                  </a:lnTo>
                  <a:close/>
                </a:path>
              </a:pathLst>
            </a:custGeom>
            <a:solidFill>
              <a:schemeClr val="folHlink"/>
            </a:solidFill>
            <a:ln w="9525">
              <a:noFill/>
              <a:round/>
              <a:headEnd/>
              <a:tailEnd/>
            </a:ln>
          </p:spPr>
          <p:txBody>
            <a:bodyPr/>
            <a:lstStyle/>
            <a:p>
              <a:endParaRPr lang="en-US"/>
            </a:p>
          </p:txBody>
        </p:sp>
      </p:grpSp>
      <p:grpSp>
        <p:nvGrpSpPr>
          <p:cNvPr id="4136" name="Group 40"/>
          <p:cNvGrpSpPr>
            <a:grpSpLocks/>
          </p:cNvGrpSpPr>
          <p:nvPr/>
        </p:nvGrpSpPr>
        <p:grpSpPr bwMode="auto">
          <a:xfrm>
            <a:off x="7318375" y="90488"/>
            <a:ext cx="2133600" cy="1911350"/>
            <a:chOff x="4610" y="57"/>
            <a:chExt cx="1344" cy="1204"/>
          </a:xfrm>
        </p:grpSpPr>
        <p:grpSp>
          <p:nvGrpSpPr>
            <p:cNvPr id="4137" name="Group 41"/>
            <p:cNvGrpSpPr>
              <a:grpSpLocks/>
            </p:cNvGrpSpPr>
            <p:nvPr userDrawn="1"/>
          </p:nvGrpSpPr>
          <p:grpSpPr bwMode="auto">
            <a:xfrm>
              <a:off x="4610" y="57"/>
              <a:ext cx="1344" cy="1204"/>
              <a:chOff x="4610" y="57"/>
              <a:chExt cx="1344" cy="1204"/>
            </a:xfrm>
          </p:grpSpPr>
          <p:sp>
            <p:nvSpPr>
              <p:cNvPr id="4138" name="Freeform 42"/>
              <p:cNvSpPr>
                <a:spLocks/>
              </p:cNvSpPr>
              <p:nvPr userDrawn="1"/>
            </p:nvSpPr>
            <p:spPr bwMode="auto">
              <a:xfrm rot="-3172564">
                <a:off x="5430" y="1086"/>
                <a:ext cx="62" cy="288"/>
              </a:xfrm>
              <a:custGeom>
                <a:avLst/>
                <a:gdLst/>
                <a:ahLst/>
                <a:cxnLst>
                  <a:cxn ang="0">
                    <a:pos x="123" y="9"/>
                  </a:cxn>
                  <a:cxn ang="0">
                    <a:pos x="131" y="342"/>
                  </a:cxn>
                  <a:cxn ang="0">
                    <a:pos x="0" y="806"/>
                  </a:cxn>
                  <a:cxn ang="0">
                    <a:pos x="79" y="789"/>
                  </a:cxn>
                  <a:cxn ang="0">
                    <a:pos x="218" y="376"/>
                  </a:cxn>
                  <a:cxn ang="0">
                    <a:pos x="245" y="0"/>
                  </a:cxn>
                  <a:cxn ang="0">
                    <a:pos x="123" y="9"/>
                  </a:cxn>
                  <a:cxn ang="0">
                    <a:pos x="123" y="9"/>
                  </a:cxn>
                </a:cxnLst>
                <a:rect l="0" t="0" r="r" b="b"/>
                <a:pathLst>
                  <a:path w="245" h="806">
                    <a:moveTo>
                      <a:pt x="123" y="9"/>
                    </a:moveTo>
                    <a:lnTo>
                      <a:pt x="131" y="342"/>
                    </a:lnTo>
                    <a:lnTo>
                      <a:pt x="0" y="806"/>
                    </a:lnTo>
                    <a:lnTo>
                      <a:pt x="79" y="789"/>
                    </a:lnTo>
                    <a:lnTo>
                      <a:pt x="218" y="376"/>
                    </a:lnTo>
                    <a:lnTo>
                      <a:pt x="245" y="0"/>
                    </a:lnTo>
                    <a:lnTo>
                      <a:pt x="123" y="9"/>
                    </a:lnTo>
                    <a:lnTo>
                      <a:pt x="123" y="9"/>
                    </a:lnTo>
                    <a:close/>
                  </a:path>
                </a:pathLst>
              </a:custGeom>
              <a:solidFill>
                <a:schemeClr val="accent2"/>
              </a:solidFill>
              <a:ln w="9525">
                <a:noFill/>
                <a:round/>
                <a:headEnd/>
                <a:tailEnd/>
              </a:ln>
            </p:spPr>
            <p:txBody>
              <a:bodyPr/>
              <a:lstStyle/>
              <a:p>
                <a:endParaRPr lang="en-US"/>
              </a:p>
            </p:txBody>
          </p:sp>
          <p:grpSp>
            <p:nvGrpSpPr>
              <p:cNvPr id="4139" name="Group 43"/>
              <p:cNvGrpSpPr>
                <a:grpSpLocks/>
              </p:cNvGrpSpPr>
              <p:nvPr userDrawn="1"/>
            </p:nvGrpSpPr>
            <p:grpSpPr bwMode="auto">
              <a:xfrm>
                <a:off x="4610" y="57"/>
                <a:ext cx="1344" cy="985"/>
                <a:chOff x="4610" y="57"/>
                <a:chExt cx="1344" cy="985"/>
              </a:xfrm>
            </p:grpSpPr>
            <p:sp>
              <p:nvSpPr>
                <p:cNvPr id="4140" name="Freeform 44"/>
                <p:cNvSpPr>
                  <a:spLocks/>
                </p:cNvSpPr>
                <p:nvPr userDrawn="1"/>
              </p:nvSpPr>
              <p:spPr bwMode="auto">
                <a:xfrm rot="-3172564">
                  <a:off x="4966" y="71"/>
                  <a:ext cx="153" cy="125"/>
                </a:xfrm>
                <a:custGeom>
                  <a:avLst/>
                  <a:gdLst/>
                  <a:ahLst/>
                  <a:cxnLst>
                    <a:cxn ang="0">
                      <a:pos x="0" y="0"/>
                    </a:cxn>
                    <a:cxn ang="0">
                      <a:pos x="298" y="184"/>
                    </a:cxn>
                    <a:cxn ang="0">
                      <a:pos x="500" y="349"/>
                    </a:cxn>
                    <a:cxn ang="0">
                      <a:pos x="604" y="140"/>
                    </a:cxn>
                    <a:cxn ang="0">
                      <a:pos x="359" y="9"/>
                    </a:cxn>
                    <a:cxn ang="0">
                      <a:pos x="464" y="184"/>
                    </a:cxn>
                    <a:cxn ang="0">
                      <a:pos x="131" y="17"/>
                    </a:cxn>
                    <a:cxn ang="0">
                      <a:pos x="0" y="0"/>
                    </a:cxn>
                    <a:cxn ang="0">
                      <a:pos x="0" y="0"/>
                    </a:cxn>
                  </a:cxnLst>
                  <a:rect l="0" t="0" r="r" b="b"/>
                  <a:pathLst>
                    <a:path w="604" h="349">
                      <a:moveTo>
                        <a:pt x="0" y="0"/>
                      </a:moveTo>
                      <a:lnTo>
                        <a:pt x="298" y="184"/>
                      </a:lnTo>
                      <a:lnTo>
                        <a:pt x="500" y="349"/>
                      </a:lnTo>
                      <a:lnTo>
                        <a:pt x="604" y="140"/>
                      </a:lnTo>
                      <a:lnTo>
                        <a:pt x="359" y="9"/>
                      </a:lnTo>
                      <a:lnTo>
                        <a:pt x="464" y="184"/>
                      </a:lnTo>
                      <a:lnTo>
                        <a:pt x="131" y="17"/>
                      </a:lnTo>
                      <a:lnTo>
                        <a:pt x="0" y="0"/>
                      </a:lnTo>
                      <a:lnTo>
                        <a:pt x="0" y="0"/>
                      </a:lnTo>
                      <a:close/>
                    </a:path>
                  </a:pathLst>
                </a:custGeom>
                <a:solidFill>
                  <a:schemeClr val="accent2"/>
                </a:solidFill>
                <a:ln w="9525">
                  <a:noFill/>
                  <a:round/>
                  <a:headEnd/>
                  <a:tailEnd/>
                </a:ln>
              </p:spPr>
              <p:txBody>
                <a:bodyPr/>
                <a:lstStyle/>
                <a:p>
                  <a:endParaRPr lang="en-US"/>
                </a:p>
              </p:txBody>
            </p:sp>
            <p:sp>
              <p:nvSpPr>
                <p:cNvPr id="4141" name="Freeform 45"/>
                <p:cNvSpPr>
                  <a:spLocks/>
                </p:cNvSpPr>
                <p:nvPr userDrawn="1"/>
              </p:nvSpPr>
              <p:spPr bwMode="auto">
                <a:xfrm rot="-3172564">
                  <a:off x="5048" y="332"/>
                  <a:ext cx="269" cy="438"/>
                </a:xfrm>
                <a:custGeom>
                  <a:avLst/>
                  <a:gdLst/>
                  <a:ahLst/>
                  <a:cxnLst>
                    <a:cxn ang="0">
                      <a:pos x="741" y="129"/>
                    </a:cxn>
                    <a:cxn ang="0">
                      <a:pos x="485" y="352"/>
                    </a:cxn>
                    <a:cxn ang="0">
                      <a:pos x="163" y="762"/>
                    </a:cxn>
                    <a:cxn ang="0">
                      <a:pos x="0" y="1101"/>
                    </a:cxn>
                    <a:cxn ang="0">
                      <a:pos x="59" y="1230"/>
                    </a:cxn>
                    <a:cxn ang="0">
                      <a:pos x="262" y="1201"/>
                    </a:cxn>
                    <a:cxn ang="0">
                      <a:pos x="578" y="914"/>
                    </a:cxn>
                    <a:cxn ang="0">
                      <a:pos x="876" y="534"/>
                    </a:cxn>
                    <a:cxn ang="0">
                      <a:pos x="1034" y="270"/>
                    </a:cxn>
                    <a:cxn ang="0">
                      <a:pos x="1064" y="84"/>
                    </a:cxn>
                    <a:cxn ang="0">
                      <a:pos x="977" y="0"/>
                    </a:cxn>
                    <a:cxn ang="0">
                      <a:pos x="836" y="65"/>
                    </a:cxn>
                    <a:cxn ang="0">
                      <a:pos x="969" y="107"/>
                    </a:cxn>
                    <a:cxn ang="0">
                      <a:pos x="876" y="352"/>
                    </a:cxn>
                    <a:cxn ang="0">
                      <a:pos x="690" y="656"/>
                    </a:cxn>
                    <a:cxn ang="0">
                      <a:pos x="350" y="1008"/>
                    </a:cxn>
                    <a:cxn ang="0">
                      <a:pos x="116" y="1114"/>
                    </a:cxn>
                    <a:cxn ang="0">
                      <a:pos x="135" y="943"/>
                    </a:cxn>
                    <a:cxn ang="0">
                      <a:pos x="437" y="504"/>
                    </a:cxn>
                    <a:cxn ang="0">
                      <a:pos x="831" y="118"/>
                    </a:cxn>
                    <a:cxn ang="0">
                      <a:pos x="741" y="129"/>
                    </a:cxn>
                    <a:cxn ang="0">
                      <a:pos x="741" y="129"/>
                    </a:cxn>
                  </a:cxnLst>
                  <a:rect l="0" t="0" r="r" b="b"/>
                  <a:pathLst>
                    <a:path w="1064" h="1230">
                      <a:moveTo>
                        <a:pt x="741" y="129"/>
                      </a:moveTo>
                      <a:lnTo>
                        <a:pt x="485" y="352"/>
                      </a:lnTo>
                      <a:lnTo>
                        <a:pt x="163" y="762"/>
                      </a:lnTo>
                      <a:lnTo>
                        <a:pt x="0" y="1101"/>
                      </a:lnTo>
                      <a:lnTo>
                        <a:pt x="59" y="1230"/>
                      </a:lnTo>
                      <a:lnTo>
                        <a:pt x="262" y="1201"/>
                      </a:lnTo>
                      <a:lnTo>
                        <a:pt x="578" y="914"/>
                      </a:lnTo>
                      <a:lnTo>
                        <a:pt x="876" y="534"/>
                      </a:lnTo>
                      <a:lnTo>
                        <a:pt x="1034" y="270"/>
                      </a:lnTo>
                      <a:lnTo>
                        <a:pt x="1064" y="84"/>
                      </a:lnTo>
                      <a:lnTo>
                        <a:pt x="977" y="0"/>
                      </a:lnTo>
                      <a:lnTo>
                        <a:pt x="836" y="65"/>
                      </a:lnTo>
                      <a:lnTo>
                        <a:pt x="969" y="107"/>
                      </a:lnTo>
                      <a:lnTo>
                        <a:pt x="876" y="352"/>
                      </a:lnTo>
                      <a:lnTo>
                        <a:pt x="690" y="656"/>
                      </a:lnTo>
                      <a:lnTo>
                        <a:pt x="350" y="1008"/>
                      </a:lnTo>
                      <a:lnTo>
                        <a:pt x="116" y="1114"/>
                      </a:lnTo>
                      <a:lnTo>
                        <a:pt x="135" y="943"/>
                      </a:lnTo>
                      <a:lnTo>
                        <a:pt x="437" y="504"/>
                      </a:lnTo>
                      <a:lnTo>
                        <a:pt x="831" y="118"/>
                      </a:lnTo>
                      <a:lnTo>
                        <a:pt x="741" y="129"/>
                      </a:lnTo>
                      <a:lnTo>
                        <a:pt x="741" y="129"/>
                      </a:lnTo>
                      <a:close/>
                    </a:path>
                  </a:pathLst>
                </a:custGeom>
                <a:solidFill>
                  <a:schemeClr val="accent2"/>
                </a:solidFill>
                <a:ln w="9525">
                  <a:noFill/>
                  <a:round/>
                  <a:headEnd/>
                  <a:tailEnd/>
                </a:ln>
              </p:spPr>
              <p:txBody>
                <a:bodyPr/>
                <a:lstStyle/>
                <a:p>
                  <a:endParaRPr lang="en-US"/>
                </a:p>
              </p:txBody>
            </p:sp>
            <p:sp>
              <p:nvSpPr>
                <p:cNvPr id="4142" name="Freeform 46"/>
                <p:cNvSpPr>
                  <a:spLocks/>
                </p:cNvSpPr>
                <p:nvPr userDrawn="1"/>
              </p:nvSpPr>
              <p:spPr bwMode="auto">
                <a:xfrm rot="-3172564">
                  <a:off x="4858" y="182"/>
                  <a:ext cx="505" cy="898"/>
                </a:xfrm>
                <a:custGeom>
                  <a:avLst/>
                  <a:gdLst/>
                  <a:ahLst/>
                  <a:cxnLst>
                    <a:cxn ang="0">
                      <a:pos x="1941" y="0"/>
                    </a:cxn>
                    <a:cxn ang="0">
                      <a:pos x="0" y="2521"/>
                    </a:cxn>
                    <a:cxn ang="0">
                      <a:pos x="192" y="2450"/>
                    </a:cxn>
                    <a:cxn ang="0">
                      <a:pos x="2002" y="61"/>
                    </a:cxn>
                    <a:cxn ang="0">
                      <a:pos x="1941" y="0"/>
                    </a:cxn>
                    <a:cxn ang="0">
                      <a:pos x="1941" y="0"/>
                    </a:cxn>
                  </a:cxnLst>
                  <a:rect l="0" t="0" r="r" b="b"/>
                  <a:pathLst>
                    <a:path w="2002" h="2521">
                      <a:moveTo>
                        <a:pt x="1941" y="0"/>
                      </a:moveTo>
                      <a:lnTo>
                        <a:pt x="0" y="2521"/>
                      </a:lnTo>
                      <a:lnTo>
                        <a:pt x="192" y="2450"/>
                      </a:lnTo>
                      <a:lnTo>
                        <a:pt x="2002" y="61"/>
                      </a:lnTo>
                      <a:lnTo>
                        <a:pt x="1941" y="0"/>
                      </a:lnTo>
                      <a:lnTo>
                        <a:pt x="1941" y="0"/>
                      </a:lnTo>
                      <a:close/>
                    </a:path>
                  </a:pathLst>
                </a:custGeom>
                <a:solidFill>
                  <a:schemeClr val="accent2"/>
                </a:solidFill>
                <a:ln w="9525">
                  <a:noFill/>
                  <a:round/>
                  <a:headEnd/>
                  <a:tailEnd/>
                </a:ln>
              </p:spPr>
              <p:txBody>
                <a:bodyPr/>
                <a:lstStyle/>
                <a:p>
                  <a:endParaRPr lang="en-US"/>
                </a:p>
              </p:txBody>
            </p:sp>
            <p:sp>
              <p:nvSpPr>
                <p:cNvPr id="4143" name="Freeform 47"/>
                <p:cNvSpPr>
                  <a:spLocks/>
                </p:cNvSpPr>
                <p:nvPr userDrawn="1"/>
              </p:nvSpPr>
              <p:spPr bwMode="auto">
                <a:xfrm rot="-3172564">
                  <a:off x="4903" y="-19"/>
                  <a:ext cx="758" cy="1344"/>
                </a:xfrm>
                <a:custGeom>
                  <a:avLst/>
                  <a:gdLst/>
                  <a:ahLst/>
                  <a:cxnLst>
                    <a:cxn ang="0">
                      <a:pos x="95" y="2844"/>
                    </a:cxn>
                    <a:cxn ang="0">
                      <a:pos x="394" y="2834"/>
                    </a:cxn>
                    <a:cxn ang="0">
                      <a:pos x="821" y="3009"/>
                    </a:cxn>
                    <a:cxn ang="0">
                      <a:pos x="681" y="2817"/>
                    </a:cxn>
                    <a:cxn ang="0">
                      <a:pos x="367" y="2703"/>
                    </a:cxn>
                    <a:cxn ang="0">
                      <a:pos x="637" y="2720"/>
                    </a:cxn>
                    <a:cxn ang="0">
                      <a:pos x="979" y="2870"/>
                    </a:cxn>
                    <a:cxn ang="0">
                      <a:pos x="2859" y="420"/>
                    </a:cxn>
                    <a:cxn ang="0">
                      <a:pos x="2578" y="148"/>
                    </a:cxn>
                    <a:cxn ang="0">
                      <a:pos x="2308" y="0"/>
                    </a:cxn>
                    <a:cxn ang="0">
                      <a:pos x="2692" y="78"/>
                    </a:cxn>
                    <a:cxn ang="0">
                      <a:pos x="3007" y="428"/>
                    </a:cxn>
                    <a:cxn ang="0">
                      <a:pos x="831" y="3273"/>
                    </a:cxn>
                    <a:cxn ang="0">
                      <a:pos x="481" y="3412"/>
                    </a:cxn>
                    <a:cxn ang="0">
                      <a:pos x="105" y="3771"/>
                    </a:cxn>
                    <a:cxn ang="0">
                      <a:pos x="0" y="3667"/>
                    </a:cxn>
                    <a:cxn ang="0">
                      <a:pos x="131" y="3631"/>
                    </a:cxn>
                    <a:cxn ang="0">
                      <a:pos x="376" y="3385"/>
                    </a:cxn>
                    <a:cxn ang="0">
                      <a:pos x="165" y="3273"/>
                    </a:cxn>
                    <a:cxn ang="0">
                      <a:pos x="165" y="3176"/>
                    </a:cxn>
                    <a:cxn ang="0">
                      <a:pos x="411" y="3298"/>
                    </a:cxn>
                    <a:cxn ang="0">
                      <a:pos x="411" y="3186"/>
                    </a:cxn>
                    <a:cxn ang="0">
                      <a:pos x="603" y="3220"/>
                    </a:cxn>
                    <a:cxn ang="0">
                      <a:pos x="428" y="3079"/>
                    </a:cxn>
                    <a:cxn ang="0">
                      <a:pos x="629" y="3062"/>
                    </a:cxn>
                    <a:cxn ang="0">
                      <a:pos x="95" y="2844"/>
                    </a:cxn>
                    <a:cxn ang="0">
                      <a:pos x="95" y="2844"/>
                    </a:cxn>
                  </a:cxnLst>
                  <a:rect l="0" t="0" r="r" b="b"/>
                  <a:pathLst>
                    <a:path w="3007" h="3771">
                      <a:moveTo>
                        <a:pt x="95" y="2844"/>
                      </a:moveTo>
                      <a:lnTo>
                        <a:pt x="394" y="2834"/>
                      </a:lnTo>
                      <a:lnTo>
                        <a:pt x="821" y="3009"/>
                      </a:lnTo>
                      <a:lnTo>
                        <a:pt x="681" y="2817"/>
                      </a:lnTo>
                      <a:lnTo>
                        <a:pt x="367" y="2703"/>
                      </a:lnTo>
                      <a:lnTo>
                        <a:pt x="637" y="2720"/>
                      </a:lnTo>
                      <a:lnTo>
                        <a:pt x="979" y="2870"/>
                      </a:lnTo>
                      <a:lnTo>
                        <a:pt x="2859" y="420"/>
                      </a:lnTo>
                      <a:lnTo>
                        <a:pt x="2578" y="148"/>
                      </a:lnTo>
                      <a:lnTo>
                        <a:pt x="2308" y="0"/>
                      </a:lnTo>
                      <a:lnTo>
                        <a:pt x="2692" y="78"/>
                      </a:lnTo>
                      <a:lnTo>
                        <a:pt x="3007" y="428"/>
                      </a:lnTo>
                      <a:lnTo>
                        <a:pt x="831" y="3273"/>
                      </a:lnTo>
                      <a:lnTo>
                        <a:pt x="481" y="3412"/>
                      </a:lnTo>
                      <a:lnTo>
                        <a:pt x="105" y="3771"/>
                      </a:lnTo>
                      <a:lnTo>
                        <a:pt x="0" y="3667"/>
                      </a:lnTo>
                      <a:lnTo>
                        <a:pt x="131" y="3631"/>
                      </a:lnTo>
                      <a:lnTo>
                        <a:pt x="376" y="3385"/>
                      </a:lnTo>
                      <a:lnTo>
                        <a:pt x="165" y="3273"/>
                      </a:lnTo>
                      <a:lnTo>
                        <a:pt x="165" y="3176"/>
                      </a:lnTo>
                      <a:lnTo>
                        <a:pt x="411" y="3298"/>
                      </a:lnTo>
                      <a:lnTo>
                        <a:pt x="411" y="3186"/>
                      </a:lnTo>
                      <a:lnTo>
                        <a:pt x="603" y="3220"/>
                      </a:lnTo>
                      <a:lnTo>
                        <a:pt x="428" y="3079"/>
                      </a:lnTo>
                      <a:lnTo>
                        <a:pt x="629" y="3062"/>
                      </a:lnTo>
                      <a:lnTo>
                        <a:pt x="95" y="2844"/>
                      </a:lnTo>
                      <a:lnTo>
                        <a:pt x="95" y="2844"/>
                      </a:lnTo>
                      <a:close/>
                    </a:path>
                  </a:pathLst>
                </a:custGeom>
                <a:solidFill>
                  <a:schemeClr val="accent2"/>
                </a:solidFill>
                <a:ln w="9525">
                  <a:noFill/>
                  <a:round/>
                  <a:headEnd/>
                  <a:tailEnd/>
                </a:ln>
              </p:spPr>
              <p:txBody>
                <a:bodyPr/>
                <a:lstStyle/>
                <a:p>
                  <a:endParaRPr lang="en-US"/>
                </a:p>
              </p:txBody>
            </p:sp>
            <p:sp>
              <p:nvSpPr>
                <p:cNvPr id="4144" name="Freeform 48"/>
                <p:cNvSpPr>
                  <a:spLocks/>
                </p:cNvSpPr>
                <p:nvPr userDrawn="1"/>
              </p:nvSpPr>
              <p:spPr bwMode="auto">
                <a:xfrm rot="-3172564">
                  <a:off x="5297" y="897"/>
                  <a:ext cx="169" cy="122"/>
                </a:xfrm>
                <a:custGeom>
                  <a:avLst/>
                  <a:gdLst/>
                  <a:ahLst/>
                  <a:cxnLst>
                    <a:cxn ang="0">
                      <a:pos x="0" y="80"/>
                    </a:cxn>
                    <a:cxn ang="0">
                      <a:pos x="255" y="106"/>
                    </a:cxn>
                    <a:cxn ang="0">
                      <a:pos x="639" y="342"/>
                    </a:cxn>
                    <a:cxn ang="0">
                      <a:pos x="673" y="289"/>
                    </a:cxn>
                    <a:cxn ang="0">
                      <a:pos x="447" y="114"/>
                    </a:cxn>
                    <a:cxn ang="0">
                      <a:pos x="26" y="0"/>
                    </a:cxn>
                    <a:cxn ang="0">
                      <a:pos x="0" y="80"/>
                    </a:cxn>
                    <a:cxn ang="0">
                      <a:pos x="0" y="80"/>
                    </a:cxn>
                  </a:cxnLst>
                  <a:rect l="0" t="0" r="r" b="b"/>
                  <a:pathLst>
                    <a:path w="673" h="342">
                      <a:moveTo>
                        <a:pt x="0" y="80"/>
                      </a:moveTo>
                      <a:lnTo>
                        <a:pt x="255" y="106"/>
                      </a:lnTo>
                      <a:lnTo>
                        <a:pt x="639" y="342"/>
                      </a:lnTo>
                      <a:lnTo>
                        <a:pt x="673" y="289"/>
                      </a:lnTo>
                      <a:lnTo>
                        <a:pt x="447" y="114"/>
                      </a:lnTo>
                      <a:lnTo>
                        <a:pt x="26" y="0"/>
                      </a:lnTo>
                      <a:lnTo>
                        <a:pt x="0" y="80"/>
                      </a:lnTo>
                      <a:lnTo>
                        <a:pt x="0" y="80"/>
                      </a:lnTo>
                      <a:close/>
                    </a:path>
                  </a:pathLst>
                </a:custGeom>
                <a:solidFill>
                  <a:schemeClr val="accent2"/>
                </a:solidFill>
                <a:ln w="9525">
                  <a:noFill/>
                  <a:round/>
                  <a:headEnd/>
                  <a:tailEnd/>
                </a:ln>
              </p:spPr>
              <p:txBody>
                <a:bodyPr/>
                <a:lstStyle/>
                <a:p>
                  <a:endParaRPr lang="en-US"/>
                </a:p>
              </p:txBody>
            </p:sp>
            <p:sp>
              <p:nvSpPr>
                <p:cNvPr id="4145" name="Freeform 49"/>
                <p:cNvSpPr>
                  <a:spLocks/>
                </p:cNvSpPr>
                <p:nvPr userDrawn="1"/>
              </p:nvSpPr>
              <p:spPr bwMode="auto">
                <a:xfrm rot="-3172564">
                  <a:off x="5253" y="806"/>
                  <a:ext cx="181" cy="144"/>
                </a:xfrm>
                <a:custGeom>
                  <a:avLst/>
                  <a:gdLst/>
                  <a:ahLst/>
                  <a:cxnLst>
                    <a:cxn ang="0">
                      <a:pos x="0" y="78"/>
                    </a:cxn>
                    <a:cxn ang="0">
                      <a:pos x="340" y="148"/>
                    </a:cxn>
                    <a:cxn ang="0">
                      <a:pos x="638" y="403"/>
                    </a:cxn>
                    <a:cxn ang="0">
                      <a:pos x="716" y="296"/>
                    </a:cxn>
                    <a:cxn ang="0">
                      <a:pos x="420" y="114"/>
                    </a:cxn>
                    <a:cxn ang="0">
                      <a:pos x="70" y="0"/>
                    </a:cxn>
                    <a:cxn ang="0">
                      <a:pos x="0" y="78"/>
                    </a:cxn>
                    <a:cxn ang="0">
                      <a:pos x="0" y="78"/>
                    </a:cxn>
                  </a:cxnLst>
                  <a:rect l="0" t="0" r="r" b="b"/>
                  <a:pathLst>
                    <a:path w="716" h="403">
                      <a:moveTo>
                        <a:pt x="0" y="78"/>
                      </a:moveTo>
                      <a:lnTo>
                        <a:pt x="340" y="148"/>
                      </a:lnTo>
                      <a:lnTo>
                        <a:pt x="638" y="403"/>
                      </a:lnTo>
                      <a:lnTo>
                        <a:pt x="716" y="296"/>
                      </a:lnTo>
                      <a:lnTo>
                        <a:pt x="420" y="114"/>
                      </a:lnTo>
                      <a:lnTo>
                        <a:pt x="70" y="0"/>
                      </a:lnTo>
                      <a:lnTo>
                        <a:pt x="0" y="78"/>
                      </a:lnTo>
                      <a:lnTo>
                        <a:pt x="0" y="78"/>
                      </a:lnTo>
                      <a:close/>
                    </a:path>
                  </a:pathLst>
                </a:custGeom>
                <a:solidFill>
                  <a:schemeClr val="accent2"/>
                </a:solidFill>
                <a:ln w="9525">
                  <a:noFill/>
                  <a:round/>
                  <a:headEnd/>
                  <a:tailEnd/>
                </a:ln>
              </p:spPr>
              <p:txBody>
                <a:bodyPr/>
                <a:lstStyle/>
                <a:p>
                  <a:endParaRPr lang="en-US"/>
                </a:p>
              </p:txBody>
            </p:sp>
            <p:sp>
              <p:nvSpPr>
                <p:cNvPr id="4146" name="Freeform 50"/>
                <p:cNvSpPr>
                  <a:spLocks/>
                </p:cNvSpPr>
                <p:nvPr userDrawn="1"/>
              </p:nvSpPr>
              <p:spPr bwMode="auto">
                <a:xfrm rot="-3172564">
                  <a:off x="4985" y="210"/>
                  <a:ext cx="181" cy="147"/>
                </a:xfrm>
                <a:custGeom>
                  <a:avLst/>
                  <a:gdLst/>
                  <a:ahLst/>
                  <a:cxnLst>
                    <a:cxn ang="0">
                      <a:pos x="0" y="78"/>
                    </a:cxn>
                    <a:cxn ang="0">
                      <a:pos x="316" y="139"/>
                    </a:cxn>
                    <a:cxn ang="0">
                      <a:pos x="649" y="411"/>
                    </a:cxn>
                    <a:cxn ang="0">
                      <a:pos x="717" y="314"/>
                    </a:cxn>
                    <a:cxn ang="0">
                      <a:pos x="394" y="87"/>
                    </a:cxn>
                    <a:cxn ang="0">
                      <a:pos x="54" y="0"/>
                    </a:cxn>
                    <a:cxn ang="0">
                      <a:pos x="0" y="78"/>
                    </a:cxn>
                    <a:cxn ang="0">
                      <a:pos x="0" y="78"/>
                    </a:cxn>
                  </a:cxnLst>
                  <a:rect l="0" t="0" r="r" b="b"/>
                  <a:pathLst>
                    <a:path w="717" h="411">
                      <a:moveTo>
                        <a:pt x="0" y="78"/>
                      </a:moveTo>
                      <a:lnTo>
                        <a:pt x="316" y="139"/>
                      </a:lnTo>
                      <a:lnTo>
                        <a:pt x="649" y="411"/>
                      </a:lnTo>
                      <a:lnTo>
                        <a:pt x="717" y="314"/>
                      </a:lnTo>
                      <a:lnTo>
                        <a:pt x="394" y="87"/>
                      </a:lnTo>
                      <a:lnTo>
                        <a:pt x="54" y="0"/>
                      </a:lnTo>
                      <a:lnTo>
                        <a:pt x="0" y="78"/>
                      </a:lnTo>
                      <a:lnTo>
                        <a:pt x="0" y="78"/>
                      </a:lnTo>
                      <a:close/>
                    </a:path>
                  </a:pathLst>
                </a:custGeom>
                <a:solidFill>
                  <a:schemeClr val="accent2"/>
                </a:solidFill>
                <a:ln w="9525">
                  <a:noFill/>
                  <a:round/>
                  <a:headEnd/>
                  <a:tailEnd/>
                </a:ln>
              </p:spPr>
              <p:txBody>
                <a:bodyPr/>
                <a:lstStyle/>
                <a:p>
                  <a:endParaRPr lang="en-US"/>
                </a:p>
              </p:txBody>
            </p:sp>
            <p:sp>
              <p:nvSpPr>
                <p:cNvPr id="4147" name="Freeform 51"/>
                <p:cNvSpPr>
                  <a:spLocks/>
                </p:cNvSpPr>
                <p:nvPr userDrawn="1"/>
              </p:nvSpPr>
              <p:spPr bwMode="auto">
                <a:xfrm rot="-3172564">
                  <a:off x="4948" y="142"/>
                  <a:ext cx="179" cy="138"/>
                </a:xfrm>
                <a:custGeom>
                  <a:avLst/>
                  <a:gdLst/>
                  <a:ahLst/>
                  <a:cxnLst>
                    <a:cxn ang="0">
                      <a:pos x="0" y="88"/>
                    </a:cxn>
                    <a:cxn ang="0">
                      <a:pos x="272" y="131"/>
                    </a:cxn>
                    <a:cxn ang="0">
                      <a:pos x="665" y="386"/>
                    </a:cxn>
                    <a:cxn ang="0">
                      <a:pos x="709" y="308"/>
                    </a:cxn>
                    <a:cxn ang="0">
                      <a:pos x="306" y="53"/>
                    </a:cxn>
                    <a:cxn ang="0">
                      <a:pos x="43" y="0"/>
                    </a:cxn>
                    <a:cxn ang="0">
                      <a:pos x="0" y="88"/>
                    </a:cxn>
                    <a:cxn ang="0">
                      <a:pos x="0" y="88"/>
                    </a:cxn>
                  </a:cxnLst>
                  <a:rect l="0" t="0" r="r" b="b"/>
                  <a:pathLst>
                    <a:path w="709" h="386">
                      <a:moveTo>
                        <a:pt x="0" y="88"/>
                      </a:moveTo>
                      <a:lnTo>
                        <a:pt x="272" y="131"/>
                      </a:lnTo>
                      <a:lnTo>
                        <a:pt x="665" y="386"/>
                      </a:lnTo>
                      <a:lnTo>
                        <a:pt x="709" y="308"/>
                      </a:lnTo>
                      <a:lnTo>
                        <a:pt x="306" y="53"/>
                      </a:lnTo>
                      <a:lnTo>
                        <a:pt x="43" y="0"/>
                      </a:lnTo>
                      <a:lnTo>
                        <a:pt x="0" y="88"/>
                      </a:lnTo>
                      <a:lnTo>
                        <a:pt x="0" y="88"/>
                      </a:lnTo>
                      <a:close/>
                    </a:path>
                  </a:pathLst>
                </a:custGeom>
                <a:solidFill>
                  <a:schemeClr val="accent2"/>
                </a:solidFill>
                <a:ln w="9525">
                  <a:noFill/>
                  <a:round/>
                  <a:headEnd/>
                  <a:tailEnd/>
                </a:ln>
              </p:spPr>
              <p:txBody>
                <a:bodyPr/>
                <a:lstStyle/>
                <a:p>
                  <a:endParaRPr lang="en-US"/>
                </a:p>
              </p:txBody>
            </p:sp>
          </p:grpSp>
        </p:grpSp>
        <p:sp>
          <p:nvSpPr>
            <p:cNvPr id="4148" name="Line 52"/>
            <p:cNvSpPr>
              <a:spLocks noChangeShapeType="1"/>
            </p:cNvSpPr>
            <p:nvPr userDrawn="1"/>
          </p:nvSpPr>
          <p:spPr bwMode="auto">
            <a:xfrm>
              <a:off x="4870" y="84"/>
              <a:ext cx="42" cy="96"/>
            </a:xfrm>
            <a:prstGeom prst="line">
              <a:avLst/>
            </a:prstGeom>
            <a:noFill/>
            <a:ln w="38100">
              <a:solidFill>
                <a:schemeClr val="accent2"/>
              </a:solidFill>
              <a:round/>
              <a:headEnd/>
              <a:tailEnd/>
            </a:ln>
            <a:effectLst/>
          </p:spPr>
          <p:txBody>
            <a:bodyPr/>
            <a:lstStyle/>
            <a:p>
              <a:endParaRPr lang="en-US"/>
            </a:p>
          </p:txBody>
        </p:sp>
      </p:gr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 id="2147483664" r:id="rId14"/>
    <p:sldLayoutId id="2147483665" r:id="rId15"/>
    <p:sldLayoutId id="2147483666" r:id="rId16"/>
  </p:sldLayoutIdLst>
  <p:transition spd="med"/>
  <p:hf hdr="0" ftr="0"/>
  <p:txStyles>
    <p:titleStyle>
      <a:lvl1pPr algn="ctr" rtl="0" fontAlgn="base">
        <a:spcBef>
          <a:spcPct val="0"/>
        </a:spcBef>
        <a:spcAft>
          <a:spcPct val="0"/>
        </a:spcAft>
        <a:defRPr sz="5400">
          <a:solidFill>
            <a:schemeClr val="tx1"/>
          </a:solidFill>
          <a:latin typeface="+mj-lt"/>
          <a:ea typeface="+mj-ea"/>
          <a:cs typeface="+mj-cs"/>
        </a:defRPr>
      </a:lvl1pPr>
      <a:lvl2pPr algn="ctr" rtl="0" fontAlgn="base">
        <a:spcBef>
          <a:spcPct val="0"/>
        </a:spcBef>
        <a:spcAft>
          <a:spcPct val="0"/>
        </a:spcAft>
        <a:defRPr sz="5400">
          <a:solidFill>
            <a:schemeClr val="tx1"/>
          </a:solidFill>
          <a:latin typeface="Angsana New" pitchFamily="18" charset="-34"/>
          <a:cs typeface="Angsana New" pitchFamily="18" charset="-34"/>
        </a:defRPr>
      </a:lvl2pPr>
      <a:lvl3pPr algn="ctr" rtl="0" fontAlgn="base">
        <a:spcBef>
          <a:spcPct val="0"/>
        </a:spcBef>
        <a:spcAft>
          <a:spcPct val="0"/>
        </a:spcAft>
        <a:defRPr sz="5400">
          <a:solidFill>
            <a:schemeClr val="tx1"/>
          </a:solidFill>
          <a:latin typeface="Angsana New" pitchFamily="18" charset="-34"/>
          <a:cs typeface="Angsana New" pitchFamily="18" charset="-34"/>
        </a:defRPr>
      </a:lvl3pPr>
      <a:lvl4pPr algn="ctr" rtl="0" fontAlgn="base">
        <a:spcBef>
          <a:spcPct val="0"/>
        </a:spcBef>
        <a:spcAft>
          <a:spcPct val="0"/>
        </a:spcAft>
        <a:defRPr sz="5400">
          <a:solidFill>
            <a:schemeClr val="tx1"/>
          </a:solidFill>
          <a:latin typeface="Angsana New" pitchFamily="18" charset="-34"/>
          <a:cs typeface="Angsana New" pitchFamily="18" charset="-34"/>
        </a:defRPr>
      </a:lvl4pPr>
      <a:lvl5pPr algn="ctr" rtl="0" fontAlgn="base">
        <a:spcBef>
          <a:spcPct val="0"/>
        </a:spcBef>
        <a:spcAft>
          <a:spcPct val="0"/>
        </a:spcAft>
        <a:defRPr sz="5400">
          <a:solidFill>
            <a:schemeClr val="tx1"/>
          </a:solidFill>
          <a:latin typeface="Angsana New" pitchFamily="18" charset="-34"/>
          <a:cs typeface="Angsana New" pitchFamily="18" charset="-34"/>
        </a:defRPr>
      </a:lvl5pPr>
      <a:lvl6pPr marL="457200" algn="ctr" rtl="0" fontAlgn="base">
        <a:spcBef>
          <a:spcPct val="0"/>
        </a:spcBef>
        <a:spcAft>
          <a:spcPct val="0"/>
        </a:spcAft>
        <a:defRPr sz="5400">
          <a:solidFill>
            <a:schemeClr val="tx1"/>
          </a:solidFill>
          <a:latin typeface="Angsana New" pitchFamily="18" charset="-34"/>
          <a:cs typeface="Angsana New" pitchFamily="18" charset="-34"/>
        </a:defRPr>
      </a:lvl6pPr>
      <a:lvl7pPr marL="914400" algn="ctr" rtl="0" fontAlgn="base">
        <a:spcBef>
          <a:spcPct val="0"/>
        </a:spcBef>
        <a:spcAft>
          <a:spcPct val="0"/>
        </a:spcAft>
        <a:defRPr sz="5400">
          <a:solidFill>
            <a:schemeClr val="tx1"/>
          </a:solidFill>
          <a:latin typeface="Angsana New" pitchFamily="18" charset="-34"/>
          <a:cs typeface="Angsana New" pitchFamily="18" charset="-34"/>
        </a:defRPr>
      </a:lvl7pPr>
      <a:lvl8pPr marL="1371600" algn="ctr" rtl="0" fontAlgn="base">
        <a:spcBef>
          <a:spcPct val="0"/>
        </a:spcBef>
        <a:spcAft>
          <a:spcPct val="0"/>
        </a:spcAft>
        <a:defRPr sz="5400">
          <a:solidFill>
            <a:schemeClr val="tx1"/>
          </a:solidFill>
          <a:latin typeface="Angsana New" pitchFamily="18" charset="-34"/>
          <a:cs typeface="Angsana New" pitchFamily="18" charset="-34"/>
        </a:defRPr>
      </a:lvl8pPr>
      <a:lvl9pPr marL="1828800" algn="ctr" rtl="0" fontAlgn="base">
        <a:spcBef>
          <a:spcPct val="0"/>
        </a:spcBef>
        <a:spcAft>
          <a:spcPct val="0"/>
        </a:spcAft>
        <a:defRPr sz="5400">
          <a:solidFill>
            <a:schemeClr val="tx1"/>
          </a:solidFill>
          <a:latin typeface="Angsana New" pitchFamily="18" charset="-34"/>
          <a:cs typeface="Angsana New" pitchFamily="18" charset="-34"/>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6.xml"/><Relationship Id="rId1" Type="http://schemas.openxmlformats.org/officeDocument/2006/relationships/tags" Target="../tags/tag1.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6.wmf"/><Relationship Id="rId2" Type="http://schemas.openxmlformats.org/officeDocument/2006/relationships/slideLayout" Target="../slideLayouts/slideLayout6.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5.wmf"/><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6.wmf"/><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oleObject" Target="../embeddings/oleObject4.bin"/><Relationship Id="rId5" Type="http://schemas.openxmlformats.org/officeDocument/2006/relationships/image" Target="../media/image5.wmf"/><Relationship Id="rId4" Type="http://schemas.openxmlformats.org/officeDocument/2006/relationships/oleObject" Target="../embeddings/oleObject3.bin"/></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13.wmf"/><Relationship Id="rId2" Type="http://schemas.openxmlformats.org/officeDocument/2006/relationships/slideLayout" Target="../slideLayouts/slideLayout13.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12.wmf"/><Relationship Id="rId4" Type="http://schemas.openxmlformats.org/officeDocument/2006/relationships/oleObject" Target="../embeddings/oleObject5.bin"/></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15.wmf"/><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8.bin"/><Relationship Id="rId5" Type="http://schemas.openxmlformats.org/officeDocument/2006/relationships/image" Target="../media/image14.wmf"/><Relationship Id="rId4" Type="http://schemas.openxmlformats.org/officeDocument/2006/relationships/oleObject" Target="../embeddings/oleObject7.bin"/></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oleObject" Target="../embeddings/oleObject11.bin"/><Relationship Id="rId13" Type="http://schemas.openxmlformats.org/officeDocument/2006/relationships/image" Target="../media/image20.wmf"/><Relationship Id="rId3" Type="http://schemas.openxmlformats.org/officeDocument/2006/relationships/notesSlide" Target="../notesSlides/notesSlide20.xml"/><Relationship Id="rId7" Type="http://schemas.openxmlformats.org/officeDocument/2006/relationships/image" Target="../media/image17.wmf"/><Relationship Id="rId12" Type="http://schemas.openxmlformats.org/officeDocument/2006/relationships/oleObject" Target="../embeddings/oleObject13.bin"/><Relationship Id="rId2" Type="http://schemas.openxmlformats.org/officeDocument/2006/relationships/slideLayout" Target="../slideLayouts/slideLayout14.xml"/><Relationship Id="rId1" Type="http://schemas.openxmlformats.org/officeDocument/2006/relationships/vmlDrawing" Target="../drawings/vmlDrawing5.vml"/><Relationship Id="rId6" Type="http://schemas.openxmlformats.org/officeDocument/2006/relationships/oleObject" Target="../embeddings/oleObject10.bin"/><Relationship Id="rId11" Type="http://schemas.openxmlformats.org/officeDocument/2006/relationships/image" Target="../media/image19.wmf"/><Relationship Id="rId5" Type="http://schemas.openxmlformats.org/officeDocument/2006/relationships/image" Target="../media/image16.wmf"/><Relationship Id="rId15" Type="http://schemas.openxmlformats.org/officeDocument/2006/relationships/image" Target="../media/image21.wmf"/><Relationship Id="rId10" Type="http://schemas.openxmlformats.org/officeDocument/2006/relationships/oleObject" Target="../embeddings/oleObject12.bin"/><Relationship Id="rId4" Type="http://schemas.openxmlformats.org/officeDocument/2006/relationships/oleObject" Target="../embeddings/oleObject9.bin"/><Relationship Id="rId9" Type="http://schemas.openxmlformats.org/officeDocument/2006/relationships/image" Target="../media/image18.wmf"/><Relationship Id="rId14" Type="http://schemas.openxmlformats.org/officeDocument/2006/relationships/oleObject" Target="../embeddings/oleObject14.bin"/></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23.wmf"/><Relationship Id="rId2" Type="http://schemas.openxmlformats.org/officeDocument/2006/relationships/slideLayout" Target="../slideLayouts/slideLayout14.xml"/><Relationship Id="rId1" Type="http://schemas.openxmlformats.org/officeDocument/2006/relationships/vmlDrawing" Target="../drawings/vmlDrawing6.vml"/><Relationship Id="rId6" Type="http://schemas.openxmlformats.org/officeDocument/2006/relationships/oleObject" Target="../embeddings/oleObject16.bin"/><Relationship Id="rId5" Type="http://schemas.openxmlformats.org/officeDocument/2006/relationships/image" Target="../media/image22.wmf"/><Relationship Id="rId4" Type="http://schemas.openxmlformats.org/officeDocument/2006/relationships/oleObject" Target="../embeddings/oleObject15.bin"/></Relationships>
</file>

<file path=ppt/slides/_rels/slide4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notesSlide" Target="../notesSlides/notesSlide22.xml"/><Relationship Id="rId7" Type="http://schemas.openxmlformats.org/officeDocument/2006/relationships/image" Target="../media/image25.wmf"/><Relationship Id="rId2" Type="http://schemas.openxmlformats.org/officeDocument/2006/relationships/slideLayout" Target="../slideLayouts/slideLayout15.xml"/><Relationship Id="rId1" Type="http://schemas.openxmlformats.org/officeDocument/2006/relationships/vmlDrawing" Target="../drawings/vmlDrawing7.vml"/><Relationship Id="rId6" Type="http://schemas.openxmlformats.org/officeDocument/2006/relationships/oleObject" Target="../embeddings/oleObject18.bin"/><Relationship Id="rId5" Type="http://schemas.openxmlformats.org/officeDocument/2006/relationships/image" Target="../media/image24.wmf"/><Relationship Id="rId4" Type="http://schemas.openxmlformats.org/officeDocument/2006/relationships/oleObject" Target="../embeddings/oleObject17.bin"/></Relationships>
</file>

<file path=ppt/slides/_rels/slide4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48.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0" Type="http://schemas.openxmlformats.org/officeDocument/2006/relationships/image" Target="../media/image36.png"/><Relationship Id="rId4" Type="http://schemas.openxmlformats.org/officeDocument/2006/relationships/image" Target="../media/image30.png"/><Relationship Id="rId9" Type="http://schemas.openxmlformats.org/officeDocument/2006/relationships/image" Target="../media/image35.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8.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7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4.xml"/></Relationships>
</file>

<file path=ppt/slides/_rels/slide80.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5.xml"/></Relationships>
</file>

<file path=ppt/slides/_rels/slide8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8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8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85.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44.wmf"/></Relationships>
</file>

<file path=ppt/slides/_rels/slide8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8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4"/>
          </p:nvPr>
        </p:nvSpPr>
        <p:spPr/>
        <p:txBody>
          <a:bodyPr/>
          <a:lstStyle/>
          <a:p>
            <a:fld id="{263F75A3-8A3E-4683-BCAC-21112A9992FE}" type="slidenum">
              <a:rPr lang="en-US"/>
              <a:pPr/>
              <a:t>1</a:t>
            </a:fld>
            <a:endParaRPr lang="en-US"/>
          </a:p>
        </p:txBody>
      </p:sp>
      <p:sp>
        <p:nvSpPr>
          <p:cNvPr id="141314" name="Rectangle 2"/>
          <p:cNvSpPr>
            <a:spLocks noGrp="1" noChangeArrowheads="1"/>
          </p:cNvSpPr>
          <p:nvPr>
            <p:ph type="ctrTitle"/>
          </p:nvPr>
        </p:nvSpPr>
        <p:spPr>
          <a:xfrm>
            <a:off x="762000" y="2057400"/>
            <a:ext cx="7848600" cy="1117600"/>
          </a:xfrm>
        </p:spPr>
        <p:txBody>
          <a:bodyPr/>
          <a:lstStyle/>
          <a:p>
            <a:r>
              <a:rPr lang="en-US" b="1" dirty="0" smtClean="0">
                <a:solidFill>
                  <a:srgbClr val="000099"/>
                </a:solidFill>
              </a:rPr>
              <a:t>Part </a:t>
            </a:r>
            <a:r>
              <a:rPr lang="en-US" b="1" dirty="0">
                <a:solidFill>
                  <a:srgbClr val="000099"/>
                </a:solidFill>
              </a:rPr>
              <a:t>2</a:t>
            </a:r>
          </a:p>
        </p:txBody>
      </p:sp>
      <p:sp>
        <p:nvSpPr>
          <p:cNvPr id="141315" name="Rectangle 3"/>
          <p:cNvSpPr>
            <a:spLocks noGrp="1" noChangeArrowheads="1"/>
          </p:cNvSpPr>
          <p:nvPr>
            <p:ph type="subTitle" idx="1"/>
          </p:nvPr>
        </p:nvSpPr>
        <p:spPr>
          <a:xfrm>
            <a:off x="1676400" y="3200400"/>
            <a:ext cx="6032500" cy="1981200"/>
          </a:xfrm>
        </p:spPr>
        <p:txBody>
          <a:bodyPr/>
          <a:lstStyle/>
          <a:p>
            <a:pPr>
              <a:lnSpc>
                <a:spcPct val="90000"/>
              </a:lnSpc>
            </a:pPr>
            <a:r>
              <a:rPr lang="en-US" sz="8000" b="1" dirty="0" smtClean="0">
                <a:solidFill>
                  <a:srgbClr val="006400"/>
                </a:solidFill>
              </a:rPr>
              <a:t>Trade theories</a:t>
            </a:r>
            <a:endParaRPr lang="en-US" sz="8000" b="1" dirty="0">
              <a:solidFill>
                <a:srgbClr val="006400"/>
              </a:solidFill>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7D833224-741F-4D46-A1A8-4BDA90AE2450}" type="slidenum">
              <a:rPr lang="en-US"/>
              <a:pPr/>
              <a:t>2</a:t>
            </a:fld>
            <a:endParaRPr lang="en-US"/>
          </a:p>
        </p:txBody>
      </p:sp>
      <p:sp>
        <p:nvSpPr>
          <p:cNvPr id="32770" name="Rectangle 2"/>
          <p:cNvSpPr>
            <a:spLocks noGrp="1" noChangeArrowheads="1"/>
          </p:cNvSpPr>
          <p:nvPr>
            <p:ph type="title"/>
          </p:nvPr>
        </p:nvSpPr>
        <p:spPr>
          <a:xfrm>
            <a:off x="685800" y="152400"/>
            <a:ext cx="6870700" cy="914400"/>
          </a:xfrm>
        </p:spPr>
        <p:txBody>
          <a:bodyPr/>
          <a:lstStyle/>
          <a:p>
            <a:r>
              <a:rPr lang="en-US" b="1" dirty="0" smtClean="0">
                <a:solidFill>
                  <a:srgbClr val="000099"/>
                </a:solidFill>
              </a:rPr>
              <a:t>Trade Theories</a:t>
            </a:r>
            <a:endParaRPr lang="th-TH" b="1" dirty="0">
              <a:solidFill>
                <a:srgbClr val="000099"/>
              </a:solidFill>
            </a:endParaRPr>
          </a:p>
        </p:txBody>
      </p:sp>
      <p:sp>
        <p:nvSpPr>
          <p:cNvPr id="32771" name="Rectangle 3"/>
          <p:cNvSpPr>
            <a:spLocks noGrp="1" noChangeArrowheads="1"/>
          </p:cNvSpPr>
          <p:nvPr>
            <p:ph type="body" idx="1"/>
          </p:nvPr>
        </p:nvSpPr>
        <p:spPr>
          <a:xfrm>
            <a:off x="228600" y="762000"/>
            <a:ext cx="8229600" cy="5943600"/>
          </a:xfrm>
        </p:spPr>
        <p:txBody>
          <a:bodyPr/>
          <a:lstStyle/>
          <a:p>
            <a:pPr marL="544513" indent="-544513">
              <a:lnSpc>
                <a:spcPct val="120000"/>
              </a:lnSpc>
              <a:buClr>
                <a:schemeClr val="tx1"/>
              </a:buClr>
              <a:buFontTx/>
              <a:buBlip>
                <a:blip r:embed="rId2"/>
              </a:buBlip>
            </a:pPr>
            <a:r>
              <a:rPr lang="en-US" sz="4000" b="1" dirty="0" smtClean="0"/>
              <a:t>Mercantilism</a:t>
            </a:r>
            <a:endParaRPr lang="en-US" sz="4000" b="1" dirty="0"/>
          </a:p>
          <a:p>
            <a:pPr marL="544513" indent="-544513">
              <a:lnSpc>
                <a:spcPct val="120000"/>
              </a:lnSpc>
              <a:buClr>
                <a:schemeClr val="tx1"/>
              </a:buClr>
              <a:buFontTx/>
              <a:buBlip>
                <a:blip r:embed="rId2"/>
              </a:buBlip>
            </a:pPr>
            <a:r>
              <a:rPr lang="en-US" sz="4000" b="1" dirty="0" smtClean="0"/>
              <a:t>Classical Trade Theory</a:t>
            </a:r>
          </a:p>
          <a:p>
            <a:pPr marL="0" indent="0">
              <a:buClr>
                <a:schemeClr val="tx1"/>
              </a:buClr>
              <a:buNone/>
            </a:pPr>
            <a:r>
              <a:rPr lang="en-US" sz="4000" b="1" dirty="0" smtClean="0">
                <a:solidFill>
                  <a:srgbClr val="006400"/>
                </a:solidFill>
              </a:rPr>
              <a:t>	</a:t>
            </a:r>
            <a:r>
              <a:rPr lang="en-US" sz="4000" b="1" dirty="0" smtClean="0">
                <a:solidFill>
                  <a:srgbClr val="C00000"/>
                </a:solidFill>
              </a:rPr>
              <a:t>- Absolute advantage concept</a:t>
            </a:r>
          </a:p>
          <a:p>
            <a:pPr marL="0" indent="0">
              <a:buClr>
                <a:schemeClr val="tx1"/>
              </a:buClr>
              <a:buNone/>
            </a:pPr>
            <a:r>
              <a:rPr lang="en-US" sz="4000" b="1" dirty="0">
                <a:solidFill>
                  <a:srgbClr val="C00000"/>
                </a:solidFill>
              </a:rPr>
              <a:t>	</a:t>
            </a:r>
            <a:r>
              <a:rPr lang="en-US" sz="4000" b="1" dirty="0" smtClean="0">
                <a:solidFill>
                  <a:srgbClr val="C00000"/>
                </a:solidFill>
              </a:rPr>
              <a:t>- Comparative advantage concept</a:t>
            </a:r>
            <a:endParaRPr lang="th-TH" sz="4000" b="1" dirty="0">
              <a:solidFill>
                <a:srgbClr val="C00000"/>
              </a:solidFill>
            </a:endParaRPr>
          </a:p>
          <a:p>
            <a:pPr marL="544513" indent="-544513">
              <a:lnSpc>
                <a:spcPct val="120000"/>
              </a:lnSpc>
              <a:buClr>
                <a:schemeClr val="tx1"/>
              </a:buClr>
              <a:buFontTx/>
              <a:buBlip>
                <a:blip r:embed="rId2"/>
              </a:buBlip>
            </a:pPr>
            <a:r>
              <a:rPr lang="en-US" sz="4000" b="1" dirty="0" smtClean="0"/>
              <a:t>Neo-Classic Trade Theory</a:t>
            </a:r>
            <a:endParaRPr lang="en-US" sz="4000" b="1" dirty="0"/>
          </a:p>
          <a:p>
            <a:pPr marL="544513" indent="-544513">
              <a:lnSpc>
                <a:spcPct val="120000"/>
              </a:lnSpc>
              <a:buClr>
                <a:schemeClr val="tx1"/>
              </a:buClr>
              <a:buFontTx/>
              <a:buBlip>
                <a:blip r:embed="rId2"/>
              </a:buBlip>
            </a:pPr>
            <a:r>
              <a:rPr lang="en-US" sz="4000" b="1" dirty="0" err="1" smtClean="0"/>
              <a:t>Heckscher</a:t>
            </a:r>
            <a:r>
              <a:rPr lang="en-US" sz="4000" b="1" dirty="0" smtClean="0"/>
              <a:t>-Ohlin Theory</a:t>
            </a:r>
            <a:endParaRPr lang="en-US" sz="4000" b="1" dirty="0"/>
          </a:p>
          <a:p>
            <a:pPr marL="544513" indent="-544513">
              <a:lnSpc>
                <a:spcPct val="120000"/>
              </a:lnSpc>
              <a:buClr>
                <a:schemeClr val="tx1"/>
              </a:buClr>
              <a:buFontTx/>
              <a:buBlip>
                <a:blip r:embed="rId2"/>
              </a:buBlip>
            </a:pPr>
            <a:r>
              <a:rPr lang="en-US" sz="4000" b="1" dirty="0" smtClean="0"/>
              <a:t>Alternative Theories</a:t>
            </a:r>
            <a:endParaRPr lang="th-TH" sz="4000" b="1"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animEffect transition="in" filter="blinds(horizontal)">
                                      <p:cBhvr>
                                        <p:cTn id="7" dur="500"/>
                                        <p:tgtEl>
                                          <p:spTgt spid="327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2771">
                                            <p:txEl>
                                              <p:pRg st="1" end="1"/>
                                            </p:txEl>
                                          </p:spTgt>
                                        </p:tgtEl>
                                        <p:attrNameLst>
                                          <p:attrName>style.visibility</p:attrName>
                                        </p:attrNameLst>
                                      </p:cBhvr>
                                      <p:to>
                                        <p:strVal val="visible"/>
                                      </p:to>
                                    </p:set>
                                    <p:animEffect transition="in" filter="blinds(horizontal)">
                                      <p:cBhvr>
                                        <p:cTn id="12" dur="500"/>
                                        <p:tgtEl>
                                          <p:spTgt spid="327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2771">
                                            <p:txEl>
                                              <p:pRg st="2" end="2"/>
                                            </p:txEl>
                                          </p:spTgt>
                                        </p:tgtEl>
                                        <p:attrNameLst>
                                          <p:attrName>style.visibility</p:attrName>
                                        </p:attrNameLst>
                                      </p:cBhvr>
                                      <p:to>
                                        <p:strVal val="visible"/>
                                      </p:to>
                                    </p:set>
                                    <p:animEffect transition="in" filter="blinds(horizontal)">
                                      <p:cBhvr>
                                        <p:cTn id="17" dur="500"/>
                                        <p:tgtEl>
                                          <p:spTgt spid="327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2771">
                                            <p:txEl>
                                              <p:pRg st="3" end="3"/>
                                            </p:txEl>
                                          </p:spTgt>
                                        </p:tgtEl>
                                        <p:attrNameLst>
                                          <p:attrName>style.visibility</p:attrName>
                                        </p:attrNameLst>
                                      </p:cBhvr>
                                      <p:to>
                                        <p:strVal val="visible"/>
                                      </p:to>
                                    </p:set>
                                    <p:animEffect transition="in" filter="blinds(horizontal)">
                                      <p:cBhvr>
                                        <p:cTn id="22" dur="500"/>
                                        <p:tgtEl>
                                          <p:spTgt spid="3277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32771">
                                            <p:txEl>
                                              <p:pRg st="4" end="4"/>
                                            </p:txEl>
                                          </p:spTgt>
                                        </p:tgtEl>
                                        <p:attrNameLst>
                                          <p:attrName>style.visibility</p:attrName>
                                        </p:attrNameLst>
                                      </p:cBhvr>
                                      <p:to>
                                        <p:strVal val="visible"/>
                                      </p:to>
                                    </p:set>
                                    <p:animEffect transition="in" filter="blinds(horizontal)">
                                      <p:cBhvr>
                                        <p:cTn id="27" dur="500"/>
                                        <p:tgtEl>
                                          <p:spTgt spid="3277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2771">
                                            <p:txEl>
                                              <p:pRg st="5" end="5"/>
                                            </p:txEl>
                                          </p:spTgt>
                                        </p:tgtEl>
                                        <p:attrNameLst>
                                          <p:attrName>style.visibility</p:attrName>
                                        </p:attrNameLst>
                                      </p:cBhvr>
                                      <p:to>
                                        <p:strVal val="visible"/>
                                      </p:to>
                                    </p:set>
                                    <p:animEffect transition="in" filter="blinds(horizontal)">
                                      <p:cBhvr>
                                        <p:cTn id="32" dur="500"/>
                                        <p:tgtEl>
                                          <p:spTgt spid="3277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32771">
                                            <p:txEl>
                                              <p:pRg st="6" end="6"/>
                                            </p:txEl>
                                          </p:spTgt>
                                        </p:tgtEl>
                                        <p:attrNameLst>
                                          <p:attrName>style.visibility</p:attrName>
                                        </p:attrNameLst>
                                      </p:cBhvr>
                                      <p:to>
                                        <p:strVal val="visible"/>
                                      </p:to>
                                    </p:set>
                                    <p:animEffect transition="in" filter="blinds(horizontal)">
                                      <p:cBhvr>
                                        <p:cTn id="37" dur="500"/>
                                        <p:tgtEl>
                                          <p:spTgt spid="3277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AE5F58D-05E4-4D96-AEE8-F36FC7F98275}" type="slidenum">
              <a:rPr lang="en-US"/>
              <a:pPr/>
              <a:t>3</a:t>
            </a:fld>
            <a:endParaRPr lang="en-US"/>
          </a:p>
        </p:txBody>
      </p:sp>
      <p:sp>
        <p:nvSpPr>
          <p:cNvPr id="147458" name="Rectangle 2"/>
          <p:cNvSpPr>
            <a:spLocks noGrp="1" noChangeArrowheads="1"/>
          </p:cNvSpPr>
          <p:nvPr>
            <p:ph type="title"/>
          </p:nvPr>
        </p:nvSpPr>
        <p:spPr>
          <a:xfrm>
            <a:off x="152400" y="228600"/>
            <a:ext cx="8229600" cy="838200"/>
          </a:xfrm>
        </p:spPr>
        <p:txBody>
          <a:bodyPr/>
          <a:lstStyle/>
          <a:p>
            <a:pPr algn="l"/>
            <a:r>
              <a:rPr lang="en-US" sz="4000" b="1" dirty="0">
                <a:solidFill>
                  <a:srgbClr val="0000CC"/>
                </a:solidFill>
              </a:rPr>
              <a:t>2.1 </a:t>
            </a:r>
            <a:r>
              <a:rPr lang="en-US" sz="4000" b="1" dirty="0" smtClean="0">
                <a:solidFill>
                  <a:srgbClr val="0000CC"/>
                </a:solidFill>
              </a:rPr>
              <a:t>Mercantilism</a:t>
            </a:r>
            <a:endParaRPr lang="th-TH" sz="4000" b="1" dirty="0">
              <a:solidFill>
                <a:srgbClr val="0000CC"/>
              </a:solidFill>
            </a:endParaRPr>
          </a:p>
        </p:txBody>
      </p:sp>
      <p:sp>
        <p:nvSpPr>
          <p:cNvPr id="147459" name="Rectangle 3"/>
          <p:cNvSpPr>
            <a:spLocks noGrp="1" noChangeArrowheads="1"/>
          </p:cNvSpPr>
          <p:nvPr>
            <p:ph type="body" idx="1"/>
          </p:nvPr>
        </p:nvSpPr>
        <p:spPr>
          <a:xfrm>
            <a:off x="228600" y="1143000"/>
            <a:ext cx="8229600" cy="4267200"/>
          </a:xfrm>
        </p:spPr>
        <p:txBody>
          <a:bodyPr/>
          <a:lstStyle/>
          <a:p>
            <a:pPr marL="544513" indent="-544513">
              <a:lnSpc>
                <a:spcPct val="120000"/>
              </a:lnSpc>
              <a:buClr>
                <a:schemeClr val="tx1"/>
              </a:buClr>
              <a:buBlip>
                <a:blip r:embed="rId2"/>
              </a:buBlip>
            </a:pPr>
            <a:r>
              <a:rPr lang="en-US" sz="2400" dirty="0" smtClean="0">
                <a:latin typeface="Arial" pitchFamily="34" charset="0"/>
                <a:cs typeface="Arial" pitchFamily="34" charset="0"/>
              </a:rPr>
              <a:t>A collection of economic thought in Europe during the period between 1500 and 1750.</a:t>
            </a:r>
          </a:p>
          <a:p>
            <a:pPr marL="544513" indent="-544513">
              <a:lnSpc>
                <a:spcPct val="120000"/>
              </a:lnSpc>
              <a:buClr>
                <a:schemeClr val="tx1"/>
              </a:buClr>
              <a:buBlip>
                <a:blip r:embed="rId2"/>
              </a:buBlip>
            </a:pPr>
            <a:r>
              <a:rPr lang="en-US" sz="2400" dirty="0" smtClean="0">
                <a:latin typeface="Arial" pitchFamily="34" charset="0"/>
                <a:cs typeface="Arial" pitchFamily="34" charset="0"/>
              </a:rPr>
              <a:t>Philosophy</a:t>
            </a:r>
          </a:p>
          <a:p>
            <a:pPr marL="0" indent="0">
              <a:lnSpc>
                <a:spcPct val="120000"/>
              </a:lnSpc>
              <a:buClr>
                <a:schemeClr val="tx1"/>
              </a:buClr>
              <a:buNone/>
            </a:pPr>
            <a:r>
              <a:rPr lang="en-US" sz="2400" dirty="0" smtClean="0">
                <a:latin typeface="Arial" pitchFamily="34" charset="0"/>
                <a:cs typeface="Arial" pitchFamily="34" charset="0"/>
              </a:rPr>
              <a:t>	</a:t>
            </a:r>
            <a:r>
              <a:rPr lang="en-US" sz="2400" dirty="0" smtClean="0">
                <a:solidFill>
                  <a:srgbClr val="0000CC"/>
                </a:solidFill>
                <a:latin typeface="Arial" pitchFamily="34" charset="0"/>
                <a:cs typeface="Arial" pitchFamily="34" charset="0"/>
              </a:rPr>
              <a:t>“A </a:t>
            </a:r>
            <a:r>
              <a:rPr lang="en-US" sz="2400" dirty="0">
                <a:solidFill>
                  <a:srgbClr val="0000CC"/>
                </a:solidFill>
                <a:latin typeface="Arial" pitchFamily="34" charset="0"/>
                <a:cs typeface="Arial" pitchFamily="34" charset="0"/>
              </a:rPr>
              <a:t>country’s wealth is measured by its holdings of </a:t>
            </a:r>
            <a:r>
              <a:rPr lang="en-US" sz="2400" dirty="0" smtClean="0">
                <a:solidFill>
                  <a:srgbClr val="0000CC"/>
                </a:solidFill>
                <a:latin typeface="Arial" pitchFamily="34" charset="0"/>
                <a:cs typeface="Arial" pitchFamily="34" charset="0"/>
              </a:rPr>
              <a:t>	precious </a:t>
            </a:r>
            <a:r>
              <a:rPr lang="en-US" sz="2400" dirty="0">
                <a:solidFill>
                  <a:srgbClr val="0000CC"/>
                </a:solidFill>
                <a:latin typeface="Arial" pitchFamily="34" charset="0"/>
                <a:cs typeface="Arial" pitchFamily="34" charset="0"/>
              </a:rPr>
              <a:t>metals (specie</a:t>
            </a:r>
            <a:r>
              <a:rPr lang="en-US" sz="2400" dirty="0" smtClean="0">
                <a:solidFill>
                  <a:srgbClr val="0000CC"/>
                </a:solidFill>
                <a:latin typeface="Arial" pitchFamily="34" charset="0"/>
                <a:cs typeface="Arial" pitchFamily="34" charset="0"/>
              </a:rPr>
              <a:t>)”</a:t>
            </a:r>
            <a:endParaRPr lang="th-TH" sz="2400" dirty="0" smtClean="0">
              <a:solidFill>
                <a:srgbClr val="0000CC"/>
              </a:solidFill>
              <a:latin typeface="Arial" pitchFamily="34" charset="0"/>
              <a:cs typeface="Arial" pitchFamily="34" charset="0"/>
            </a:endParaRPr>
          </a:p>
          <a:p>
            <a:pPr marL="0" indent="0">
              <a:lnSpc>
                <a:spcPct val="120000"/>
              </a:lnSpc>
              <a:buClr>
                <a:schemeClr val="tx1"/>
              </a:buClr>
              <a:buNone/>
            </a:pPr>
            <a:endParaRPr lang="th-TH" sz="2400" dirty="0">
              <a:latin typeface="Arial" pitchFamily="34" charset="0"/>
              <a:cs typeface="Cordia New" pitchFamily="34" charset="-34"/>
            </a:endParaRPr>
          </a:p>
          <a:p>
            <a:pPr marL="0" indent="0">
              <a:lnSpc>
                <a:spcPct val="120000"/>
              </a:lnSpc>
              <a:buClr>
                <a:schemeClr val="tx1"/>
              </a:buClr>
              <a:buNone/>
            </a:pPr>
            <a:endParaRPr lang="th-TH" sz="2400" dirty="0" smtClean="0">
              <a:latin typeface="Arial" pitchFamily="34" charset="0"/>
              <a:cs typeface="Cordia New" pitchFamily="34" charset="-34"/>
            </a:endParaRPr>
          </a:p>
          <a:p>
            <a:pPr marL="0" indent="0">
              <a:lnSpc>
                <a:spcPct val="120000"/>
              </a:lnSpc>
              <a:buClr>
                <a:schemeClr val="tx1"/>
              </a:buClr>
              <a:buNone/>
            </a:pPr>
            <a:r>
              <a:rPr lang="th-TH" sz="2400" dirty="0">
                <a:latin typeface="Arial" pitchFamily="34" charset="0"/>
                <a:cs typeface="Cordia New" pitchFamily="34" charset="-34"/>
              </a:rPr>
              <a:t>	</a:t>
            </a:r>
            <a:endParaRPr lang="th-TH" sz="2400" dirty="0" smtClean="0">
              <a:latin typeface="Arial" pitchFamily="34" charset="0"/>
              <a:cs typeface="Cordia New" pitchFamily="34" charset="-34"/>
            </a:endParaRPr>
          </a:p>
          <a:p>
            <a:pPr marL="544513" indent="-544513">
              <a:lnSpc>
                <a:spcPct val="120000"/>
              </a:lnSpc>
              <a:buClr>
                <a:schemeClr val="tx1"/>
              </a:buClr>
              <a:buBlip>
                <a:blip r:embed="rId2"/>
              </a:buBlip>
            </a:pPr>
            <a:endParaRPr lang="th-TH" sz="2400" dirty="0">
              <a:solidFill>
                <a:schemeClr val="hlink"/>
              </a:solidFill>
              <a:effectLst>
                <a:outerShdw blurRad="38100" dist="38100" dir="2700000" algn="tl">
                  <a:srgbClr val="C0C0C0"/>
                </a:outerShdw>
              </a:effectLst>
              <a:latin typeface="Arial" pitchFamily="34" charset="0"/>
              <a:cs typeface="Cordia New" pitchFamily="34" charset="-34"/>
            </a:endParaRPr>
          </a:p>
        </p:txBody>
      </p:sp>
      <p:cxnSp>
        <p:nvCxnSpPr>
          <p:cNvPr id="3" name="Straight Connector 2"/>
          <p:cNvCxnSpPr/>
          <p:nvPr/>
        </p:nvCxnSpPr>
        <p:spPr>
          <a:xfrm>
            <a:off x="1447800" y="5029200"/>
            <a:ext cx="6477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Right Arrow 6"/>
          <p:cNvSpPr/>
          <p:nvPr/>
        </p:nvSpPr>
        <p:spPr>
          <a:xfrm>
            <a:off x="4876800" y="3162300"/>
            <a:ext cx="6858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8" name="TextBox 7"/>
          <p:cNvSpPr txBox="1"/>
          <p:nvPr/>
        </p:nvSpPr>
        <p:spPr>
          <a:xfrm>
            <a:off x="3733800" y="4381500"/>
            <a:ext cx="184731" cy="369332"/>
          </a:xfrm>
          <a:prstGeom prst="rect">
            <a:avLst/>
          </a:prstGeom>
          <a:noFill/>
        </p:spPr>
        <p:txBody>
          <a:bodyPr wrap="none" rtlCol="0">
            <a:spAutoFit/>
          </a:bodyPr>
          <a:lstStyle/>
          <a:p>
            <a:endParaRPr lang="th-TH" dirty="0"/>
          </a:p>
        </p:txBody>
      </p:sp>
      <p:sp>
        <p:nvSpPr>
          <p:cNvPr id="10" name="TextBox 9"/>
          <p:cNvSpPr txBox="1"/>
          <p:nvPr/>
        </p:nvSpPr>
        <p:spPr>
          <a:xfrm>
            <a:off x="1447800" y="4382833"/>
            <a:ext cx="6248400" cy="535531"/>
          </a:xfrm>
          <a:prstGeom prst="rect">
            <a:avLst/>
          </a:prstGeom>
          <a:noFill/>
        </p:spPr>
        <p:txBody>
          <a:bodyPr wrap="square" rtlCol="0">
            <a:spAutoFit/>
          </a:bodyPr>
          <a:lstStyle/>
          <a:p>
            <a:pPr marL="0" indent="0">
              <a:lnSpc>
                <a:spcPct val="120000"/>
              </a:lnSpc>
              <a:buClr>
                <a:schemeClr val="tx1"/>
              </a:buClr>
              <a:buNone/>
            </a:pPr>
            <a:r>
              <a:rPr lang="en-US" sz="2400" dirty="0">
                <a:solidFill>
                  <a:srgbClr val="C00000"/>
                </a:solidFill>
                <a:latin typeface="Arial" pitchFamily="34" charset="0"/>
                <a:cs typeface="Cordia New" pitchFamily="34" charset="-34"/>
              </a:rPr>
              <a:t>T</a:t>
            </a:r>
            <a:r>
              <a:rPr lang="th-TH" sz="2400" dirty="0" smtClean="0">
                <a:solidFill>
                  <a:srgbClr val="C00000"/>
                </a:solidFill>
                <a:latin typeface="Arial" pitchFamily="34" charset="0"/>
                <a:cs typeface="Cordia New" pitchFamily="34" charset="-34"/>
              </a:rPr>
              <a:t>rade </a:t>
            </a:r>
            <a:r>
              <a:rPr lang="th-TH" sz="2400" dirty="0">
                <a:solidFill>
                  <a:srgbClr val="C00000"/>
                </a:solidFill>
                <a:latin typeface="Arial" pitchFamily="34" charset="0"/>
                <a:cs typeface="Cordia New" pitchFamily="34" charset="-34"/>
              </a:rPr>
              <a:t>surplus is preferred to trade </a:t>
            </a:r>
            <a:r>
              <a:rPr lang="th-TH" sz="2400" dirty="0" smtClean="0">
                <a:solidFill>
                  <a:srgbClr val="C00000"/>
                </a:solidFill>
                <a:latin typeface="Arial" pitchFamily="34" charset="0"/>
                <a:cs typeface="Cordia New" pitchFamily="34" charset="-34"/>
              </a:rPr>
              <a:t>deficit</a:t>
            </a:r>
          </a:p>
        </p:txBody>
      </p:sp>
      <p:cxnSp>
        <p:nvCxnSpPr>
          <p:cNvPr id="4" name="Straight Connector 3"/>
          <p:cNvCxnSpPr/>
          <p:nvPr/>
        </p:nvCxnSpPr>
        <p:spPr>
          <a:xfrm>
            <a:off x="2667000" y="6324600"/>
            <a:ext cx="914400" cy="914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a:off x="1447800" y="4191000"/>
            <a:ext cx="6477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468582" y="3655469"/>
            <a:ext cx="1960418" cy="535531"/>
          </a:xfrm>
          <a:prstGeom prst="rect">
            <a:avLst/>
          </a:prstGeom>
          <a:noFill/>
        </p:spPr>
        <p:txBody>
          <a:bodyPr wrap="square" rtlCol="0">
            <a:spAutoFit/>
          </a:bodyPr>
          <a:lstStyle/>
          <a:p>
            <a:pPr marL="0" indent="0">
              <a:lnSpc>
                <a:spcPct val="120000"/>
              </a:lnSpc>
              <a:buClr>
                <a:schemeClr val="tx1"/>
              </a:buClr>
              <a:buNone/>
            </a:pPr>
            <a:r>
              <a:rPr lang="en-US" sz="2400" dirty="0">
                <a:solidFill>
                  <a:srgbClr val="C00000"/>
                </a:solidFill>
                <a:latin typeface="Arial" pitchFamily="34" charset="0"/>
                <a:cs typeface="Cordia New" pitchFamily="34" charset="-34"/>
              </a:rPr>
              <a:t>C</a:t>
            </a:r>
            <a:r>
              <a:rPr lang="en-US" sz="2400" dirty="0" smtClean="0">
                <a:solidFill>
                  <a:srgbClr val="C00000"/>
                </a:solidFill>
                <a:latin typeface="Arial" pitchFamily="34" charset="0"/>
                <a:cs typeface="Cordia New" pitchFamily="34" charset="-34"/>
              </a:rPr>
              <a:t>olonialism</a:t>
            </a:r>
            <a:endParaRPr lang="th-TH" sz="2400" dirty="0" smtClean="0">
              <a:solidFill>
                <a:srgbClr val="C00000"/>
              </a:solidFill>
              <a:latin typeface="Arial" pitchFamily="34" charset="0"/>
              <a:cs typeface="Cordia New" pitchFamily="34" charset="-34"/>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blinds(horizontal)">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7" dur="500"/>
                                        <p:tgtEl>
                                          <p:spTgt spid="147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7459">
                                            <p:txEl>
                                              <p:pRg st="5" end="5"/>
                                            </p:txEl>
                                          </p:spTgt>
                                        </p:tgtEl>
                                        <p:attrNameLst>
                                          <p:attrName>style.visibility</p:attrName>
                                        </p:attrNameLst>
                                      </p:cBhvr>
                                      <p:to>
                                        <p:strVal val="visible"/>
                                      </p:to>
                                    </p:set>
                                    <p:animEffect transition="in" filter="blinds(horizontal)">
                                      <p:cBhvr>
                                        <p:cTn id="22" dur="500"/>
                                        <p:tgtEl>
                                          <p:spTgt spid="14745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AE5F58D-05E4-4D96-AEE8-F36FC7F98275}" type="slidenum">
              <a:rPr lang="en-US"/>
              <a:pPr/>
              <a:t>4</a:t>
            </a:fld>
            <a:endParaRPr lang="en-US"/>
          </a:p>
        </p:txBody>
      </p:sp>
      <p:sp>
        <p:nvSpPr>
          <p:cNvPr id="147458" name="Rectangle 2"/>
          <p:cNvSpPr>
            <a:spLocks noGrp="1" noChangeArrowheads="1"/>
          </p:cNvSpPr>
          <p:nvPr>
            <p:ph type="title"/>
          </p:nvPr>
        </p:nvSpPr>
        <p:spPr>
          <a:xfrm>
            <a:off x="152400" y="76200"/>
            <a:ext cx="8229600" cy="609600"/>
          </a:xfrm>
        </p:spPr>
        <p:txBody>
          <a:bodyPr/>
          <a:lstStyle/>
          <a:p>
            <a:pPr algn="l"/>
            <a:r>
              <a:rPr lang="en-US" sz="4800" b="1" dirty="0">
                <a:solidFill>
                  <a:srgbClr val="0000CC"/>
                </a:solidFill>
              </a:rPr>
              <a:t>2.1 </a:t>
            </a:r>
            <a:r>
              <a:rPr lang="en-US" sz="4800" b="1" dirty="0" smtClean="0">
                <a:solidFill>
                  <a:srgbClr val="0000CC"/>
                </a:solidFill>
              </a:rPr>
              <a:t>Mercantilism</a:t>
            </a:r>
            <a:endParaRPr lang="th-TH" sz="4800" b="1" dirty="0">
              <a:solidFill>
                <a:srgbClr val="0000CC"/>
              </a:solidFill>
            </a:endParaRPr>
          </a:p>
        </p:txBody>
      </p:sp>
      <p:sp>
        <p:nvSpPr>
          <p:cNvPr id="147459" name="Rectangle 3"/>
          <p:cNvSpPr>
            <a:spLocks noGrp="1" noChangeArrowheads="1"/>
          </p:cNvSpPr>
          <p:nvPr>
            <p:ph type="body" idx="1"/>
          </p:nvPr>
        </p:nvSpPr>
        <p:spPr>
          <a:xfrm>
            <a:off x="228600" y="609600"/>
            <a:ext cx="8229600" cy="5715000"/>
          </a:xfrm>
        </p:spPr>
        <p:txBody>
          <a:bodyPr/>
          <a:lstStyle/>
          <a:p>
            <a:pPr marL="544513" indent="-544513">
              <a:lnSpc>
                <a:spcPct val="120000"/>
              </a:lnSpc>
              <a:buClr>
                <a:schemeClr val="tx1"/>
              </a:buClr>
              <a:buBlip>
                <a:blip r:embed="rId2"/>
              </a:buBlip>
            </a:pPr>
            <a:r>
              <a:rPr lang="en-US" sz="2400" dirty="0" smtClean="0">
                <a:latin typeface="Arial" pitchFamily="34" charset="0"/>
                <a:cs typeface="Arial" pitchFamily="34" charset="0"/>
              </a:rPr>
              <a:t>Trade is a </a:t>
            </a:r>
            <a:r>
              <a:rPr lang="th-TH" sz="2400" b="1" dirty="0" smtClean="0">
                <a:solidFill>
                  <a:srgbClr val="C00000"/>
                </a:solidFill>
                <a:latin typeface="Arial" pitchFamily="34" charset="0"/>
                <a:cs typeface="Cordia New" pitchFamily="34" charset="-34"/>
              </a:rPr>
              <a:t>Zero-sum </a:t>
            </a:r>
            <a:r>
              <a:rPr lang="th-TH" sz="2400" b="1" dirty="0">
                <a:solidFill>
                  <a:srgbClr val="C00000"/>
                </a:solidFill>
                <a:latin typeface="Arial" pitchFamily="34" charset="0"/>
                <a:cs typeface="Cordia New" pitchFamily="34" charset="-34"/>
              </a:rPr>
              <a:t>game</a:t>
            </a:r>
            <a:r>
              <a:rPr lang="th-TH" sz="2400" dirty="0">
                <a:latin typeface="Arial" pitchFamily="34" charset="0"/>
                <a:cs typeface="Cordia New" pitchFamily="34" charset="-34"/>
              </a:rPr>
              <a:t>: One country’s gain is at the expense of </a:t>
            </a:r>
            <a:r>
              <a:rPr lang="th-TH" sz="2400" dirty="0" smtClean="0">
                <a:latin typeface="Arial" pitchFamily="34" charset="0"/>
                <a:cs typeface="Cordia New" pitchFamily="34" charset="-34"/>
              </a:rPr>
              <a:t>another</a:t>
            </a:r>
          </a:p>
          <a:p>
            <a:pPr marL="544513" indent="-544513">
              <a:lnSpc>
                <a:spcPct val="120000"/>
              </a:lnSpc>
              <a:buClr>
                <a:schemeClr val="tx1"/>
              </a:buClr>
              <a:buBlip>
                <a:blip r:embed="rId2"/>
              </a:buBlip>
            </a:pPr>
            <a:r>
              <a:rPr lang="th-TH" sz="2400" dirty="0">
                <a:latin typeface="Arial" pitchFamily="34" charset="0"/>
              </a:rPr>
              <a:t>Need </a:t>
            </a:r>
            <a:r>
              <a:rPr lang="th-TH" sz="2400" b="1" dirty="0">
                <a:solidFill>
                  <a:srgbClr val="C00000"/>
                </a:solidFill>
                <a:latin typeface="Arial" pitchFamily="34" charset="0"/>
              </a:rPr>
              <a:t>strong government to regulate</a:t>
            </a:r>
            <a:r>
              <a:rPr lang="th-TH" sz="2400" dirty="0">
                <a:solidFill>
                  <a:srgbClr val="C00000"/>
                </a:solidFill>
                <a:latin typeface="Arial" pitchFamily="34" charset="0"/>
              </a:rPr>
              <a:t> </a:t>
            </a:r>
            <a:r>
              <a:rPr lang="th-TH" sz="2400" dirty="0">
                <a:latin typeface="Arial" pitchFamily="34" charset="0"/>
              </a:rPr>
              <a:t>the </a:t>
            </a:r>
            <a:r>
              <a:rPr lang="th-TH" sz="2400" dirty="0" smtClean="0">
                <a:latin typeface="Arial" pitchFamily="34" charset="0"/>
              </a:rPr>
              <a:t>economy</a:t>
            </a:r>
          </a:p>
          <a:p>
            <a:pPr lvl="2"/>
            <a:r>
              <a:rPr lang="en-US" dirty="0" smtClean="0">
                <a:latin typeface="Arial" pitchFamily="34" charset="0"/>
              </a:rPr>
              <a:t>Government policy to </a:t>
            </a:r>
            <a:r>
              <a:rPr lang="en-US" dirty="0">
                <a:latin typeface="Arial" pitchFamily="34" charset="0"/>
              </a:rPr>
              <a:t>discourage importation and </a:t>
            </a:r>
            <a:r>
              <a:rPr lang="en-US" dirty="0" smtClean="0">
                <a:latin typeface="Arial" pitchFamily="34" charset="0"/>
              </a:rPr>
              <a:t>encourage exportation</a:t>
            </a:r>
            <a:endParaRPr lang="en-US" dirty="0">
              <a:latin typeface="Arial" pitchFamily="34" charset="0"/>
            </a:endParaRPr>
          </a:p>
          <a:p>
            <a:pPr lvl="2"/>
            <a:r>
              <a:rPr lang="en-US" dirty="0" smtClean="0">
                <a:latin typeface="Arial" pitchFamily="34" charset="0"/>
              </a:rPr>
              <a:t>Ex</a:t>
            </a:r>
            <a:r>
              <a:rPr lang="th-TH" dirty="0" smtClean="0">
                <a:latin typeface="Arial" pitchFamily="34" charset="0"/>
              </a:rPr>
              <a:t>change of </a:t>
            </a:r>
            <a:r>
              <a:rPr lang="th-TH" dirty="0" err="1">
                <a:latin typeface="Arial" pitchFamily="34" charset="0"/>
              </a:rPr>
              <a:t>precious</a:t>
            </a:r>
            <a:r>
              <a:rPr lang="th-TH" dirty="0">
                <a:latin typeface="Arial" pitchFamily="34" charset="0"/>
              </a:rPr>
              <a:t> </a:t>
            </a:r>
            <a:r>
              <a:rPr lang="th-TH" dirty="0" err="1" smtClean="0">
                <a:latin typeface="Arial" pitchFamily="34" charset="0"/>
              </a:rPr>
              <a:t>metal</a:t>
            </a:r>
            <a:r>
              <a:rPr lang="en-US" dirty="0">
                <a:latin typeface="Arial" pitchFamily="34" charset="0"/>
              </a:rPr>
              <a:t>s</a:t>
            </a:r>
            <a:r>
              <a:rPr lang="th-TH" dirty="0" smtClean="0">
                <a:latin typeface="Arial" pitchFamily="34" charset="0"/>
              </a:rPr>
              <a:t> </a:t>
            </a:r>
            <a:r>
              <a:rPr lang="th-TH" dirty="0" err="1" smtClean="0">
                <a:latin typeface="Arial" pitchFamily="34" charset="0"/>
              </a:rPr>
              <a:t>regulation</a:t>
            </a:r>
            <a:r>
              <a:rPr lang="en-US" dirty="0" smtClean="0">
                <a:latin typeface="Arial" pitchFamily="34" charset="0"/>
              </a:rPr>
              <a:t>, policy to discourage exportation of specie</a:t>
            </a:r>
            <a:endParaRPr lang="th-TH" dirty="0" smtClean="0">
              <a:latin typeface="Arial" pitchFamily="34" charset="0"/>
            </a:endParaRPr>
          </a:p>
          <a:p>
            <a:pPr lvl="2"/>
            <a:r>
              <a:rPr lang="en-US" dirty="0" smtClean="0">
                <a:latin typeface="Arial" pitchFamily="34" charset="0"/>
              </a:rPr>
              <a:t>Close regulation of production</a:t>
            </a:r>
            <a:endParaRPr lang="th-TH" dirty="0" smtClean="0">
              <a:latin typeface="Arial" pitchFamily="34" charset="0"/>
            </a:endParaRPr>
          </a:p>
          <a:p>
            <a:pPr lvl="2"/>
            <a:r>
              <a:rPr lang="en-US" dirty="0" smtClean="0">
                <a:latin typeface="Arial" pitchFamily="34" charset="0"/>
              </a:rPr>
              <a:t>Controls of labor through craft guild and ensure low wage</a:t>
            </a:r>
            <a:endParaRPr lang="th-TH" sz="2400" dirty="0" smtClean="0">
              <a:latin typeface="Arial" pitchFamily="34" charset="0"/>
            </a:endParaRPr>
          </a:p>
          <a:p>
            <a:pPr marL="544513" indent="-544513">
              <a:lnSpc>
                <a:spcPct val="120000"/>
              </a:lnSpc>
              <a:buClr>
                <a:schemeClr val="tx1"/>
              </a:buClr>
              <a:buBlip>
                <a:blip r:embed="rId2"/>
              </a:buBlip>
            </a:pPr>
            <a:r>
              <a:rPr lang="en-US" sz="2400" b="1" dirty="0" smtClean="0">
                <a:solidFill>
                  <a:srgbClr val="C00000"/>
                </a:solidFill>
                <a:latin typeface="Arial" pitchFamily="34" charset="0"/>
                <a:cs typeface="Cordia New" pitchFamily="34" charset="-34"/>
              </a:rPr>
              <a:t>Paradox of mercantilism</a:t>
            </a:r>
          </a:p>
          <a:p>
            <a:pPr marL="0" indent="0">
              <a:lnSpc>
                <a:spcPct val="120000"/>
              </a:lnSpc>
              <a:buClr>
                <a:schemeClr val="tx1"/>
              </a:buClr>
              <a:buNone/>
            </a:pPr>
            <a:r>
              <a:rPr lang="en-US" sz="2400" dirty="0">
                <a:latin typeface="Arial" pitchFamily="34" charset="0"/>
                <a:cs typeface="Cordia New" pitchFamily="34" charset="-34"/>
              </a:rPr>
              <a:t>	</a:t>
            </a:r>
            <a:r>
              <a:rPr lang="en-US" sz="2400" dirty="0" smtClean="0">
                <a:solidFill>
                  <a:srgbClr val="006400"/>
                </a:solidFill>
                <a:latin typeface="Arial" pitchFamily="34" charset="0"/>
                <a:cs typeface="Cordia New" pitchFamily="34" charset="-34"/>
              </a:rPr>
              <a:t>“To be rich, a country needed to have a lot of poor 	people”</a:t>
            </a:r>
            <a:endParaRPr lang="th-TH" sz="2400" dirty="0" smtClean="0">
              <a:solidFill>
                <a:srgbClr val="006400"/>
              </a:solidFill>
              <a:latin typeface="Arial" pitchFamily="34" charset="0"/>
              <a:cs typeface="Cordia New" pitchFamily="34" charset="-34"/>
            </a:endParaRPr>
          </a:p>
          <a:p>
            <a:pPr marL="0" indent="0">
              <a:lnSpc>
                <a:spcPct val="120000"/>
              </a:lnSpc>
              <a:buClr>
                <a:schemeClr val="tx1"/>
              </a:buClr>
              <a:buNone/>
            </a:pPr>
            <a:endParaRPr lang="th-TH" sz="2400" dirty="0" smtClean="0">
              <a:latin typeface="Arial" pitchFamily="34" charset="0"/>
              <a:cs typeface="Cordia New" pitchFamily="34" charset="-34"/>
            </a:endParaRPr>
          </a:p>
          <a:p>
            <a:pPr marL="544513" indent="-544513">
              <a:lnSpc>
                <a:spcPct val="120000"/>
              </a:lnSpc>
              <a:buClr>
                <a:schemeClr val="tx1"/>
              </a:buClr>
              <a:buBlip>
                <a:blip r:embed="rId2"/>
              </a:buBlip>
            </a:pPr>
            <a:endParaRPr lang="th-TH" sz="2400" dirty="0">
              <a:solidFill>
                <a:schemeClr val="hlink"/>
              </a:solidFill>
              <a:effectLst>
                <a:outerShdw blurRad="38100" dist="38100" dir="2700000" algn="tl">
                  <a:srgbClr val="C0C0C0"/>
                </a:outerShdw>
              </a:effectLst>
              <a:latin typeface="Arial" pitchFamily="34" charset="0"/>
              <a:cs typeface="Cordia New" pitchFamily="34" charset="-34"/>
            </a:endParaRPr>
          </a:p>
        </p:txBody>
      </p:sp>
    </p:spTree>
    <p:extLst>
      <p:ext uri="{BB962C8B-B14F-4D97-AF65-F5344CB8AC3E}">
        <p14:creationId xmlns:p14="http://schemas.microsoft.com/office/powerpoint/2010/main" val="318793084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blinds(horizontal)">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7" dur="500"/>
                                        <p:tgtEl>
                                          <p:spTgt spid="147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7459">
                                            <p:txEl>
                                              <p:pRg st="3" end="3"/>
                                            </p:txEl>
                                          </p:spTgt>
                                        </p:tgtEl>
                                        <p:attrNameLst>
                                          <p:attrName>style.visibility</p:attrName>
                                        </p:attrNameLst>
                                      </p:cBhvr>
                                      <p:to>
                                        <p:strVal val="visible"/>
                                      </p:to>
                                    </p:set>
                                    <p:animEffect transition="in" filter="blinds(horizontal)">
                                      <p:cBhvr>
                                        <p:cTn id="22" dur="500"/>
                                        <p:tgtEl>
                                          <p:spTgt spid="147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7459">
                                            <p:txEl>
                                              <p:pRg st="4" end="4"/>
                                            </p:txEl>
                                          </p:spTgt>
                                        </p:tgtEl>
                                        <p:attrNameLst>
                                          <p:attrName>style.visibility</p:attrName>
                                        </p:attrNameLst>
                                      </p:cBhvr>
                                      <p:to>
                                        <p:strVal val="visible"/>
                                      </p:to>
                                    </p:set>
                                    <p:animEffect transition="in" filter="blinds(horizontal)">
                                      <p:cBhvr>
                                        <p:cTn id="27" dur="500"/>
                                        <p:tgtEl>
                                          <p:spTgt spid="147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7459">
                                            <p:txEl>
                                              <p:pRg st="5" end="5"/>
                                            </p:txEl>
                                          </p:spTgt>
                                        </p:tgtEl>
                                        <p:attrNameLst>
                                          <p:attrName>style.visibility</p:attrName>
                                        </p:attrNameLst>
                                      </p:cBhvr>
                                      <p:to>
                                        <p:strVal val="visible"/>
                                      </p:to>
                                    </p:set>
                                    <p:animEffect transition="in" filter="blinds(horizontal)">
                                      <p:cBhvr>
                                        <p:cTn id="32" dur="500"/>
                                        <p:tgtEl>
                                          <p:spTgt spid="14745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47459">
                                            <p:txEl>
                                              <p:pRg st="6" end="6"/>
                                            </p:txEl>
                                          </p:spTgt>
                                        </p:tgtEl>
                                        <p:attrNameLst>
                                          <p:attrName>style.visibility</p:attrName>
                                        </p:attrNameLst>
                                      </p:cBhvr>
                                      <p:to>
                                        <p:strVal val="visible"/>
                                      </p:to>
                                    </p:set>
                                    <p:animEffect transition="in" filter="blinds(horizontal)">
                                      <p:cBhvr>
                                        <p:cTn id="37" dur="500"/>
                                        <p:tgtEl>
                                          <p:spTgt spid="14745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147459">
                                            <p:txEl>
                                              <p:pRg st="7" end="7"/>
                                            </p:txEl>
                                          </p:spTgt>
                                        </p:tgtEl>
                                        <p:attrNameLst>
                                          <p:attrName>style.visibility</p:attrName>
                                        </p:attrNameLst>
                                      </p:cBhvr>
                                      <p:to>
                                        <p:strVal val="visible"/>
                                      </p:to>
                                    </p:set>
                                    <p:animEffect transition="in" filter="blinds(horizontal)">
                                      <p:cBhvr>
                                        <p:cTn id="42" dur="500"/>
                                        <p:tgtEl>
                                          <p:spTgt spid="14745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AE5F58D-05E4-4D96-AEE8-F36FC7F98275}" type="slidenum">
              <a:rPr lang="en-US"/>
              <a:pPr/>
              <a:t>5</a:t>
            </a:fld>
            <a:endParaRPr lang="en-US"/>
          </a:p>
        </p:txBody>
      </p:sp>
      <p:sp>
        <p:nvSpPr>
          <p:cNvPr id="147458" name="Rectangle 2"/>
          <p:cNvSpPr>
            <a:spLocks noGrp="1" noChangeArrowheads="1"/>
          </p:cNvSpPr>
          <p:nvPr>
            <p:ph type="title"/>
          </p:nvPr>
        </p:nvSpPr>
        <p:spPr>
          <a:xfrm>
            <a:off x="152400" y="228600"/>
            <a:ext cx="8229600" cy="838200"/>
          </a:xfrm>
        </p:spPr>
        <p:txBody>
          <a:bodyPr/>
          <a:lstStyle/>
          <a:p>
            <a:pPr algn="l"/>
            <a:r>
              <a:rPr lang="en-US" sz="4400" b="1" dirty="0" smtClean="0">
                <a:solidFill>
                  <a:srgbClr val="0000CC"/>
                </a:solidFill>
              </a:rPr>
              <a:t>The Challenge to Mercantilism</a:t>
            </a:r>
            <a:endParaRPr lang="th-TH" sz="4400" b="1" dirty="0">
              <a:solidFill>
                <a:srgbClr val="0000CC"/>
              </a:solidFill>
            </a:endParaRPr>
          </a:p>
        </p:txBody>
      </p:sp>
      <p:sp>
        <p:nvSpPr>
          <p:cNvPr id="147459" name="Rectangle 3"/>
          <p:cNvSpPr>
            <a:spLocks noGrp="1" noChangeArrowheads="1"/>
          </p:cNvSpPr>
          <p:nvPr>
            <p:ph type="body" idx="1"/>
          </p:nvPr>
        </p:nvSpPr>
        <p:spPr>
          <a:xfrm>
            <a:off x="228600" y="1143000"/>
            <a:ext cx="8534400" cy="5715000"/>
          </a:xfrm>
        </p:spPr>
        <p:txBody>
          <a:bodyPr/>
          <a:lstStyle/>
          <a:p>
            <a:pPr marL="0" indent="0">
              <a:lnSpc>
                <a:spcPct val="120000"/>
              </a:lnSpc>
              <a:buClr>
                <a:schemeClr val="tx1"/>
              </a:buClr>
              <a:buNone/>
            </a:pPr>
            <a:r>
              <a:rPr lang="en-US" sz="2800" dirty="0" smtClean="0">
                <a:latin typeface="Arial" pitchFamily="34" charset="0"/>
                <a:cs typeface="Arial" pitchFamily="34" charset="0"/>
              </a:rPr>
              <a:t>In early 1700s, questions began to emerge regarding the logic of mercantilism</a:t>
            </a:r>
            <a:endParaRPr lang="th-TH" sz="2800" dirty="0" smtClean="0">
              <a:latin typeface="Arial" pitchFamily="34" charset="0"/>
              <a:cs typeface="Cordia New" pitchFamily="34" charset="-34"/>
            </a:endParaRP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David Hume’s challenge</a:t>
            </a:r>
            <a:r>
              <a:rPr lang="en-US" sz="2400" dirty="0" smtClean="0">
                <a:latin typeface="Arial" pitchFamily="34" charset="0"/>
                <a:cs typeface="Cordia New" pitchFamily="34" charset="-34"/>
              </a:rPr>
              <a:t>: </a:t>
            </a:r>
            <a:r>
              <a:rPr lang="en-US" sz="2400" dirty="0" smtClean="0">
                <a:solidFill>
                  <a:srgbClr val="C00000"/>
                </a:solidFill>
                <a:latin typeface="Arial" pitchFamily="34" charset="0"/>
                <a:cs typeface="Cordia New" pitchFamily="34" charset="-34"/>
              </a:rPr>
              <a:t>The price specie flow mechanism</a:t>
            </a: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Adam Smith challenge</a:t>
            </a:r>
            <a:r>
              <a:rPr lang="en-US" sz="2400" dirty="0" smtClean="0">
                <a:latin typeface="Arial" pitchFamily="34" charset="0"/>
                <a:cs typeface="Cordia New" pitchFamily="34" charset="-34"/>
              </a:rPr>
              <a:t>: </a:t>
            </a:r>
            <a:r>
              <a:rPr lang="en-US" sz="2400" dirty="0" smtClean="0">
                <a:solidFill>
                  <a:srgbClr val="C00000"/>
                </a:solidFill>
                <a:latin typeface="Arial" pitchFamily="34" charset="0"/>
                <a:cs typeface="Cordia New" pitchFamily="34" charset="-34"/>
              </a:rPr>
              <a:t>Absolute advantage</a:t>
            </a:r>
          </a:p>
          <a:p>
            <a:pPr marL="0" indent="0">
              <a:lnSpc>
                <a:spcPct val="120000"/>
              </a:lnSpc>
              <a:buClr>
                <a:schemeClr val="tx1"/>
              </a:buClr>
              <a:buNone/>
            </a:pPr>
            <a:r>
              <a:rPr lang="en-US" sz="2800" dirty="0" smtClean="0">
                <a:latin typeface="Arial" pitchFamily="34" charset="0"/>
                <a:cs typeface="Cordia New" pitchFamily="34" charset="-34"/>
              </a:rPr>
              <a:t>In 18</a:t>
            </a:r>
            <a:r>
              <a:rPr lang="en-US" sz="2800" baseline="30000" dirty="0" smtClean="0">
                <a:latin typeface="Arial" pitchFamily="34" charset="0"/>
                <a:cs typeface="Cordia New" pitchFamily="34" charset="-34"/>
              </a:rPr>
              <a:t>th</a:t>
            </a:r>
            <a:r>
              <a:rPr lang="en-US" sz="2800" dirty="0" smtClean="0">
                <a:latin typeface="Arial" pitchFamily="34" charset="0"/>
                <a:cs typeface="Cordia New" pitchFamily="34" charset="-34"/>
              </a:rPr>
              <a:t> century</a:t>
            </a: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David Ricardo</a:t>
            </a:r>
            <a:r>
              <a:rPr lang="en-US" sz="2400" dirty="0" smtClean="0">
                <a:latin typeface="Arial" pitchFamily="34" charset="0"/>
                <a:cs typeface="Cordia New" pitchFamily="34" charset="-34"/>
              </a:rPr>
              <a:t>: </a:t>
            </a:r>
            <a:r>
              <a:rPr lang="en-US" sz="2400" dirty="0" smtClean="0">
                <a:solidFill>
                  <a:srgbClr val="C00000"/>
                </a:solidFill>
                <a:latin typeface="Arial" pitchFamily="34" charset="0"/>
                <a:cs typeface="Cordia New" pitchFamily="34" charset="-34"/>
              </a:rPr>
              <a:t>Comparative advantage</a:t>
            </a:r>
          </a:p>
          <a:p>
            <a:pPr marL="0" indent="0">
              <a:lnSpc>
                <a:spcPct val="120000"/>
              </a:lnSpc>
              <a:buClr>
                <a:schemeClr val="tx1"/>
              </a:buClr>
              <a:buNone/>
            </a:pPr>
            <a:r>
              <a:rPr lang="en-US" sz="2400" dirty="0" smtClean="0">
                <a:latin typeface="Arial" pitchFamily="34" charset="0"/>
                <a:cs typeface="Cordia New" pitchFamily="34" charset="-34"/>
              </a:rPr>
              <a:t>       Book: </a:t>
            </a:r>
            <a:r>
              <a:rPr lang="en-US" sz="2400" dirty="0" smtClean="0">
                <a:solidFill>
                  <a:srgbClr val="006400"/>
                </a:solidFill>
                <a:latin typeface="Arial" pitchFamily="34" charset="0"/>
                <a:cs typeface="Cordia New" pitchFamily="34" charset="-34"/>
              </a:rPr>
              <a:t>“The Principles of Political Economy and Taxation”</a:t>
            </a:r>
          </a:p>
          <a:p>
            <a:pPr marL="0" indent="0">
              <a:lnSpc>
                <a:spcPct val="120000"/>
              </a:lnSpc>
              <a:buClr>
                <a:schemeClr val="tx1"/>
              </a:buClr>
              <a:buNone/>
            </a:pPr>
            <a:endParaRPr lang="en-US" sz="2400" dirty="0" smtClean="0">
              <a:solidFill>
                <a:srgbClr val="006400"/>
              </a:solidFill>
              <a:latin typeface="Arial" pitchFamily="34" charset="0"/>
              <a:cs typeface="Cordia New" pitchFamily="34" charset="-34"/>
            </a:endParaRPr>
          </a:p>
          <a:p>
            <a:pPr marL="0" indent="0">
              <a:lnSpc>
                <a:spcPct val="120000"/>
              </a:lnSpc>
              <a:buClr>
                <a:schemeClr val="tx1"/>
              </a:buClr>
              <a:buNone/>
            </a:pPr>
            <a:endParaRPr lang="en-US" sz="2800" dirty="0" smtClean="0">
              <a:latin typeface="Arial" pitchFamily="34" charset="0"/>
              <a:cs typeface="Cordia New" pitchFamily="34" charset="-34"/>
            </a:endParaRPr>
          </a:p>
          <a:p>
            <a:pPr marL="0" indent="0">
              <a:lnSpc>
                <a:spcPct val="120000"/>
              </a:lnSpc>
              <a:buClr>
                <a:schemeClr val="tx1"/>
              </a:buClr>
              <a:buNone/>
            </a:pPr>
            <a:endParaRPr lang="th-TH" sz="2400" dirty="0" smtClean="0">
              <a:latin typeface="Arial" pitchFamily="34" charset="0"/>
              <a:cs typeface="Cordia New" pitchFamily="34" charset="-34"/>
            </a:endParaRPr>
          </a:p>
        </p:txBody>
      </p:sp>
      <p:sp>
        <p:nvSpPr>
          <p:cNvPr id="2" name="Right Brace 1"/>
          <p:cNvSpPr/>
          <p:nvPr/>
        </p:nvSpPr>
        <p:spPr>
          <a:xfrm>
            <a:off x="6934200" y="3276600"/>
            <a:ext cx="152400" cy="1524000"/>
          </a:xfrm>
          <a:prstGeom prst="rightBrace">
            <a:avLst/>
          </a:prstGeom>
          <a:ln w="254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a:p>
        </p:txBody>
      </p:sp>
      <p:sp>
        <p:nvSpPr>
          <p:cNvPr id="3" name="TextBox 2"/>
          <p:cNvSpPr txBox="1"/>
          <p:nvPr/>
        </p:nvSpPr>
        <p:spPr>
          <a:xfrm>
            <a:off x="7249886" y="3576935"/>
            <a:ext cx="1143000" cy="923330"/>
          </a:xfrm>
          <a:prstGeom prst="rect">
            <a:avLst/>
          </a:prstGeom>
          <a:solidFill>
            <a:schemeClr val="accent5">
              <a:lumMod val="75000"/>
            </a:schemeClr>
          </a:solidFill>
        </p:spPr>
        <p:txBody>
          <a:bodyPr wrap="square" rtlCol="0">
            <a:spAutoFit/>
          </a:bodyPr>
          <a:lstStyle/>
          <a:p>
            <a:r>
              <a:rPr lang="en-US" dirty="0" smtClean="0"/>
              <a:t>Classical Trade Theory</a:t>
            </a:r>
            <a:endParaRPr lang="th-TH" dirty="0"/>
          </a:p>
        </p:txBody>
      </p:sp>
    </p:spTree>
    <p:extLst>
      <p:ext uri="{BB962C8B-B14F-4D97-AF65-F5344CB8AC3E}">
        <p14:creationId xmlns:p14="http://schemas.microsoft.com/office/powerpoint/2010/main" val="372823700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blinds(horizontal)">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7" dur="500"/>
                                        <p:tgtEl>
                                          <p:spTgt spid="147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7459">
                                            <p:txEl>
                                              <p:pRg st="3" end="3"/>
                                            </p:txEl>
                                          </p:spTgt>
                                        </p:tgtEl>
                                        <p:attrNameLst>
                                          <p:attrName>style.visibility</p:attrName>
                                        </p:attrNameLst>
                                      </p:cBhvr>
                                      <p:to>
                                        <p:strVal val="visible"/>
                                      </p:to>
                                    </p:set>
                                    <p:animEffect transition="in" filter="blinds(horizontal)">
                                      <p:cBhvr>
                                        <p:cTn id="22" dur="500"/>
                                        <p:tgtEl>
                                          <p:spTgt spid="147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7459">
                                            <p:txEl>
                                              <p:pRg st="4" end="4"/>
                                            </p:txEl>
                                          </p:spTgt>
                                        </p:tgtEl>
                                        <p:attrNameLst>
                                          <p:attrName>style.visibility</p:attrName>
                                        </p:attrNameLst>
                                      </p:cBhvr>
                                      <p:to>
                                        <p:strVal val="visible"/>
                                      </p:to>
                                    </p:set>
                                    <p:animEffect transition="in" filter="blinds(horizontal)">
                                      <p:cBhvr>
                                        <p:cTn id="27" dur="500"/>
                                        <p:tgtEl>
                                          <p:spTgt spid="147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7459">
                                            <p:txEl>
                                              <p:pRg st="5" end="5"/>
                                            </p:txEl>
                                          </p:spTgt>
                                        </p:tgtEl>
                                        <p:attrNameLst>
                                          <p:attrName>style.visibility</p:attrName>
                                        </p:attrNameLst>
                                      </p:cBhvr>
                                      <p:to>
                                        <p:strVal val="visible"/>
                                      </p:to>
                                    </p:set>
                                    <p:animEffect transition="in" filter="blinds(horizontal)">
                                      <p:cBhvr>
                                        <p:cTn id="32" dur="500"/>
                                        <p:tgtEl>
                                          <p:spTgt spid="14745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2"/>
          </p:nvPr>
        </p:nvSpPr>
        <p:spPr/>
        <p:txBody>
          <a:bodyPr/>
          <a:lstStyle/>
          <a:p>
            <a:fld id="{2C2A45E7-F66A-415C-B1E9-15DC9B1AAF16}" type="slidenum">
              <a:rPr lang="en-US"/>
              <a:pPr/>
              <a:t>6</a:t>
            </a:fld>
            <a:endParaRPr lang="en-US"/>
          </a:p>
        </p:txBody>
      </p:sp>
      <p:sp>
        <p:nvSpPr>
          <p:cNvPr id="149506" name="Rectangle 2"/>
          <p:cNvSpPr>
            <a:spLocks noGrp="1" noChangeArrowheads="1"/>
          </p:cNvSpPr>
          <p:nvPr>
            <p:ph type="title"/>
          </p:nvPr>
        </p:nvSpPr>
        <p:spPr>
          <a:xfrm>
            <a:off x="228600" y="152400"/>
            <a:ext cx="8229600" cy="1143000"/>
          </a:xfrm>
        </p:spPr>
        <p:txBody>
          <a:bodyPr/>
          <a:lstStyle/>
          <a:p>
            <a:pPr algn="l"/>
            <a:r>
              <a:rPr lang="en-US" sz="4000" b="1" dirty="0" smtClean="0">
                <a:solidFill>
                  <a:srgbClr val="0000CC"/>
                </a:solidFill>
              </a:rPr>
              <a:t>David Hume’s mercantilism challenge (1975)</a:t>
            </a:r>
            <a:br>
              <a:rPr lang="en-US" sz="4000" b="1" dirty="0" smtClean="0">
                <a:solidFill>
                  <a:srgbClr val="0000CC"/>
                </a:solidFill>
              </a:rPr>
            </a:br>
            <a:r>
              <a:rPr lang="en-US" sz="4000" b="1" dirty="0">
                <a:solidFill>
                  <a:srgbClr val="0000CC"/>
                </a:solidFill>
              </a:rPr>
              <a:t> </a:t>
            </a:r>
            <a:r>
              <a:rPr lang="en-US" sz="4000" b="1" dirty="0" smtClean="0">
                <a:solidFill>
                  <a:srgbClr val="0000CC"/>
                </a:solidFill>
              </a:rPr>
              <a:t>      --- the price specie flow mechanism </a:t>
            </a:r>
            <a:endParaRPr lang="th-TH" sz="4000" b="1" dirty="0">
              <a:solidFill>
                <a:srgbClr val="0000CC"/>
              </a:solidFill>
            </a:endParaRPr>
          </a:p>
        </p:txBody>
      </p:sp>
      <p:sp>
        <p:nvSpPr>
          <p:cNvPr id="3" name="TextBox 2"/>
          <p:cNvSpPr txBox="1"/>
          <p:nvPr/>
        </p:nvSpPr>
        <p:spPr>
          <a:xfrm>
            <a:off x="1937576" y="1804160"/>
            <a:ext cx="4114800" cy="400110"/>
          </a:xfrm>
          <a:prstGeom prst="rect">
            <a:avLst/>
          </a:prstGeom>
          <a:noFill/>
        </p:spPr>
        <p:txBody>
          <a:bodyPr wrap="square" rtlCol="0">
            <a:spAutoFit/>
          </a:bodyPr>
          <a:lstStyle/>
          <a:p>
            <a:r>
              <a:rPr lang="en-US" sz="2000" dirty="0" smtClean="0">
                <a:latin typeface="Arial" pitchFamily="34" charset="0"/>
                <a:cs typeface="Arial" pitchFamily="34" charset="0"/>
              </a:rPr>
              <a:t>Trade Surplus (Exports &gt; Imports)</a:t>
            </a:r>
            <a:endParaRPr lang="th-TH" sz="2000" dirty="0">
              <a:latin typeface="Arial" pitchFamily="34" charset="0"/>
            </a:endParaRPr>
          </a:p>
        </p:txBody>
      </p:sp>
      <p:sp>
        <p:nvSpPr>
          <p:cNvPr id="12" name="TextBox 11"/>
          <p:cNvSpPr txBox="1"/>
          <p:nvPr/>
        </p:nvSpPr>
        <p:spPr>
          <a:xfrm>
            <a:off x="1521939" y="2571009"/>
            <a:ext cx="5252933" cy="400110"/>
          </a:xfrm>
          <a:prstGeom prst="rect">
            <a:avLst/>
          </a:prstGeom>
          <a:noFill/>
        </p:spPr>
        <p:txBody>
          <a:bodyPr wrap="square" rtlCol="0">
            <a:spAutoFit/>
          </a:bodyPr>
          <a:lstStyle/>
          <a:p>
            <a:r>
              <a:rPr lang="en-US" sz="2000" dirty="0" smtClean="0">
                <a:latin typeface="Arial" pitchFamily="34" charset="0"/>
                <a:cs typeface="Arial" pitchFamily="34" charset="0"/>
              </a:rPr>
              <a:t>Accumulation of gold (net inflow of specie)</a:t>
            </a:r>
            <a:endParaRPr lang="th-TH" sz="2000" dirty="0">
              <a:latin typeface="Arial" pitchFamily="34" charset="0"/>
            </a:endParaRPr>
          </a:p>
        </p:txBody>
      </p:sp>
      <p:sp>
        <p:nvSpPr>
          <p:cNvPr id="4" name="Down Arrow 3"/>
          <p:cNvSpPr/>
          <p:nvPr/>
        </p:nvSpPr>
        <p:spPr>
          <a:xfrm>
            <a:off x="3690176" y="2265381"/>
            <a:ext cx="304800" cy="3274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Down Arrow 13"/>
          <p:cNvSpPr/>
          <p:nvPr/>
        </p:nvSpPr>
        <p:spPr>
          <a:xfrm>
            <a:off x="3690176" y="3048588"/>
            <a:ext cx="304800" cy="337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TextBox 14"/>
          <p:cNvSpPr txBox="1"/>
          <p:nvPr/>
        </p:nvSpPr>
        <p:spPr>
          <a:xfrm>
            <a:off x="2438072" y="3385654"/>
            <a:ext cx="3224646" cy="400110"/>
          </a:xfrm>
          <a:prstGeom prst="rect">
            <a:avLst/>
          </a:prstGeom>
          <a:noFill/>
        </p:spPr>
        <p:txBody>
          <a:bodyPr wrap="square" rtlCol="0">
            <a:spAutoFit/>
          </a:bodyPr>
          <a:lstStyle/>
          <a:p>
            <a:r>
              <a:rPr lang="en-US" sz="2000" dirty="0" smtClean="0">
                <a:latin typeface="Arial" pitchFamily="34" charset="0"/>
                <a:cs typeface="Arial" pitchFamily="34" charset="0"/>
              </a:rPr>
              <a:t>Increase in Money Supply</a:t>
            </a:r>
            <a:endParaRPr lang="th-TH" sz="2000" dirty="0">
              <a:latin typeface="Arial" pitchFamily="34" charset="0"/>
            </a:endParaRPr>
          </a:p>
        </p:txBody>
      </p:sp>
      <p:sp>
        <p:nvSpPr>
          <p:cNvPr id="16" name="TextBox 15"/>
          <p:cNvSpPr txBox="1"/>
          <p:nvPr/>
        </p:nvSpPr>
        <p:spPr>
          <a:xfrm>
            <a:off x="2010804" y="4257387"/>
            <a:ext cx="3681518" cy="400110"/>
          </a:xfrm>
          <a:prstGeom prst="rect">
            <a:avLst/>
          </a:prstGeom>
          <a:noFill/>
        </p:spPr>
        <p:txBody>
          <a:bodyPr wrap="square" rtlCol="0">
            <a:spAutoFit/>
          </a:bodyPr>
          <a:lstStyle/>
          <a:p>
            <a:r>
              <a:rPr lang="en-US" sz="2000" dirty="0" smtClean="0">
                <a:latin typeface="Arial" pitchFamily="34" charset="0"/>
                <a:cs typeface="Arial" pitchFamily="34" charset="0"/>
              </a:rPr>
              <a:t>Increase in prices and wages</a:t>
            </a:r>
            <a:endParaRPr lang="th-TH" sz="2000" dirty="0">
              <a:latin typeface="Arial" pitchFamily="34" charset="0"/>
            </a:endParaRPr>
          </a:p>
        </p:txBody>
      </p:sp>
      <p:sp>
        <p:nvSpPr>
          <p:cNvPr id="17" name="Down Arrow 16"/>
          <p:cNvSpPr/>
          <p:nvPr/>
        </p:nvSpPr>
        <p:spPr>
          <a:xfrm>
            <a:off x="3699163" y="3920321"/>
            <a:ext cx="304800" cy="337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8" name="Down Arrow 17"/>
          <p:cNvSpPr/>
          <p:nvPr/>
        </p:nvSpPr>
        <p:spPr>
          <a:xfrm>
            <a:off x="3699163" y="4796984"/>
            <a:ext cx="304800" cy="337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TextBox 18"/>
          <p:cNvSpPr txBox="1"/>
          <p:nvPr/>
        </p:nvSpPr>
        <p:spPr>
          <a:xfrm>
            <a:off x="1219200" y="5134050"/>
            <a:ext cx="6475784" cy="400110"/>
          </a:xfrm>
          <a:prstGeom prst="rect">
            <a:avLst/>
          </a:prstGeom>
          <a:noFill/>
        </p:spPr>
        <p:txBody>
          <a:bodyPr wrap="square" rtlCol="0">
            <a:spAutoFit/>
          </a:bodyPr>
          <a:lstStyle/>
          <a:p>
            <a:r>
              <a:rPr lang="en-US" sz="2000" dirty="0" smtClean="0">
                <a:latin typeface="Arial" pitchFamily="34" charset="0"/>
                <a:cs typeface="Arial" pitchFamily="34" charset="0"/>
              </a:rPr>
              <a:t>Reduce ability to export, Import tends to increase</a:t>
            </a:r>
            <a:endParaRPr lang="th-TH" sz="2000" dirty="0">
              <a:latin typeface="Arial" pitchFamily="34" charset="0"/>
            </a:endParaRPr>
          </a:p>
        </p:txBody>
      </p:sp>
      <p:sp>
        <p:nvSpPr>
          <p:cNvPr id="21" name="Down Arrow 20"/>
          <p:cNvSpPr/>
          <p:nvPr/>
        </p:nvSpPr>
        <p:spPr>
          <a:xfrm>
            <a:off x="3699163" y="5591221"/>
            <a:ext cx="304800" cy="337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2" name="TextBox 21"/>
          <p:cNvSpPr txBox="1"/>
          <p:nvPr/>
        </p:nvSpPr>
        <p:spPr>
          <a:xfrm>
            <a:off x="1835727" y="5988233"/>
            <a:ext cx="5403273" cy="400110"/>
          </a:xfrm>
          <a:prstGeom prst="rect">
            <a:avLst/>
          </a:prstGeom>
          <a:noFill/>
        </p:spPr>
        <p:txBody>
          <a:bodyPr wrap="square" rtlCol="0">
            <a:spAutoFit/>
          </a:bodyPr>
          <a:lstStyle/>
          <a:p>
            <a:r>
              <a:rPr lang="en-US" sz="2000" dirty="0" smtClean="0">
                <a:latin typeface="Arial" pitchFamily="34" charset="0"/>
                <a:cs typeface="Arial" pitchFamily="34" charset="0"/>
              </a:rPr>
              <a:t>Reduce trade surplus until Exports = Imports</a:t>
            </a:r>
            <a:endParaRPr lang="th-TH" sz="2000" dirty="0">
              <a:latin typeface="Arial" pitchFamily="34" charset="0"/>
            </a:endParaRPr>
          </a:p>
        </p:txBody>
      </p:sp>
      <p:sp>
        <p:nvSpPr>
          <p:cNvPr id="23" name="TextBox 22"/>
          <p:cNvSpPr txBox="1"/>
          <p:nvPr/>
        </p:nvSpPr>
        <p:spPr>
          <a:xfrm>
            <a:off x="92909" y="1291956"/>
            <a:ext cx="7908091" cy="400110"/>
          </a:xfrm>
          <a:prstGeom prst="rect">
            <a:avLst/>
          </a:prstGeom>
          <a:solidFill>
            <a:srgbClr val="CCFF66"/>
          </a:solidFill>
        </p:spPr>
        <p:txBody>
          <a:bodyPr wrap="square" rtlCol="0">
            <a:spAutoFit/>
          </a:bodyPr>
          <a:lstStyle/>
          <a:p>
            <a:r>
              <a:rPr lang="en-US" sz="2000" dirty="0" smtClean="0">
                <a:latin typeface="Arial" pitchFamily="34" charset="0"/>
              </a:rPr>
              <a:t>Key argument: </a:t>
            </a:r>
            <a:r>
              <a:rPr lang="en-US" sz="2000" dirty="0">
                <a:latin typeface="Arial" pitchFamily="34" charset="0"/>
                <a:cs typeface="Arial" pitchFamily="34" charset="0"/>
              </a:rPr>
              <a:t>maintaining a  trade surplus forever is impossible</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Tree>
    <p:extLst>
      <p:ext uri="{BB962C8B-B14F-4D97-AF65-F5344CB8AC3E}">
        <p14:creationId xmlns:p14="http://schemas.microsoft.com/office/powerpoint/2010/main" val="315393208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500"/>
                                        <p:tgtEl>
                                          <p:spTgt spid="19"/>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500"/>
                                        <p:tgtEl>
                                          <p:spTgt spid="2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fade">
                                      <p:cBhvr>
                                        <p:cTn id="6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4" grpId="0" animBg="1"/>
      <p:bldP spid="14" grpId="0" animBg="1"/>
      <p:bldP spid="15" grpId="0"/>
      <p:bldP spid="16" grpId="0"/>
      <p:bldP spid="17" grpId="0" animBg="1"/>
      <p:bldP spid="18" grpId="0" animBg="1"/>
      <p:bldP spid="19" grpId="0"/>
      <p:bldP spid="21" grpId="0" animBg="1"/>
      <p:bldP spid="22" grpId="0"/>
      <p:bldP spid="2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2"/>
          </p:nvPr>
        </p:nvSpPr>
        <p:spPr/>
        <p:txBody>
          <a:bodyPr/>
          <a:lstStyle/>
          <a:p>
            <a:fld id="{2C2A45E7-F66A-415C-B1E9-15DC9B1AAF16}" type="slidenum">
              <a:rPr lang="en-US"/>
              <a:pPr/>
              <a:t>7</a:t>
            </a:fld>
            <a:endParaRPr lang="en-US"/>
          </a:p>
        </p:txBody>
      </p:sp>
      <p:sp>
        <p:nvSpPr>
          <p:cNvPr id="149506" name="Rectangle 2"/>
          <p:cNvSpPr>
            <a:spLocks noGrp="1" noChangeArrowheads="1"/>
          </p:cNvSpPr>
          <p:nvPr>
            <p:ph type="title"/>
          </p:nvPr>
        </p:nvSpPr>
        <p:spPr>
          <a:xfrm>
            <a:off x="152400" y="228600"/>
            <a:ext cx="8229600" cy="1143000"/>
          </a:xfrm>
        </p:spPr>
        <p:txBody>
          <a:bodyPr/>
          <a:lstStyle/>
          <a:p>
            <a:pPr algn="l"/>
            <a:r>
              <a:rPr lang="en-US" sz="4000" b="1" dirty="0" smtClean="0">
                <a:solidFill>
                  <a:srgbClr val="0000CC"/>
                </a:solidFill>
              </a:rPr>
              <a:t>David Hume’s mercantilism challenge (1975)</a:t>
            </a:r>
            <a:br>
              <a:rPr lang="en-US" sz="4000" b="1" dirty="0" smtClean="0">
                <a:solidFill>
                  <a:srgbClr val="0000CC"/>
                </a:solidFill>
              </a:rPr>
            </a:br>
            <a:r>
              <a:rPr lang="en-US" sz="4000" b="1" dirty="0">
                <a:solidFill>
                  <a:srgbClr val="0000CC"/>
                </a:solidFill>
              </a:rPr>
              <a:t> </a:t>
            </a:r>
            <a:r>
              <a:rPr lang="en-US" sz="4000" b="1" dirty="0" smtClean="0">
                <a:solidFill>
                  <a:srgbClr val="0000CC"/>
                </a:solidFill>
              </a:rPr>
              <a:t>      --- the price specie flow mechanism </a:t>
            </a:r>
            <a:endParaRPr lang="th-TH" sz="4000" b="1" dirty="0">
              <a:solidFill>
                <a:srgbClr val="0000CC"/>
              </a:solidFill>
            </a:endParaRPr>
          </a:p>
        </p:txBody>
      </p:sp>
      <p:sp>
        <p:nvSpPr>
          <p:cNvPr id="3" name="TextBox 2"/>
          <p:cNvSpPr txBox="1"/>
          <p:nvPr/>
        </p:nvSpPr>
        <p:spPr>
          <a:xfrm>
            <a:off x="1981201" y="1415534"/>
            <a:ext cx="4114800" cy="400110"/>
          </a:xfrm>
          <a:prstGeom prst="rect">
            <a:avLst/>
          </a:prstGeom>
          <a:noFill/>
        </p:spPr>
        <p:txBody>
          <a:bodyPr wrap="square" rtlCol="0">
            <a:spAutoFit/>
          </a:bodyPr>
          <a:lstStyle/>
          <a:p>
            <a:r>
              <a:rPr lang="en-US" sz="2000" dirty="0" smtClean="0">
                <a:latin typeface="Arial" pitchFamily="34" charset="0"/>
                <a:cs typeface="Arial" pitchFamily="34" charset="0"/>
              </a:rPr>
              <a:t>Trade Deficit (Exports </a:t>
            </a:r>
            <a:r>
              <a:rPr lang="en-US" sz="2000" dirty="0">
                <a:latin typeface="Arial" pitchFamily="34" charset="0"/>
                <a:cs typeface="Arial" pitchFamily="34" charset="0"/>
              </a:rPr>
              <a:t>&lt;</a:t>
            </a:r>
            <a:r>
              <a:rPr lang="en-US" sz="2000" dirty="0" smtClean="0">
                <a:latin typeface="Arial" pitchFamily="34" charset="0"/>
                <a:cs typeface="Arial" pitchFamily="34" charset="0"/>
              </a:rPr>
              <a:t> Imports)</a:t>
            </a:r>
            <a:endParaRPr lang="th-TH" sz="2000" dirty="0">
              <a:latin typeface="Arial" pitchFamily="34" charset="0"/>
            </a:endParaRPr>
          </a:p>
        </p:txBody>
      </p:sp>
      <p:sp>
        <p:nvSpPr>
          <p:cNvPr id="12" name="TextBox 11"/>
          <p:cNvSpPr txBox="1"/>
          <p:nvPr/>
        </p:nvSpPr>
        <p:spPr>
          <a:xfrm>
            <a:off x="457200" y="2219225"/>
            <a:ext cx="7391400" cy="400110"/>
          </a:xfrm>
          <a:prstGeom prst="rect">
            <a:avLst/>
          </a:prstGeom>
          <a:noFill/>
        </p:spPr>
        <p:txBody>
          <a:bodyPr wrap="square" rtlCol="0">
            <a:spAutoFit/>
          </a:bodyPr>
          <a:lstStyle/>
          <a:p>
            <a:r>
              <a:rPr lang="en-US" sz="2000" dirty="0" smtClean="0">
                <a:latin typeface="Arial" pitchFamily="34" charset="0"/>
                <a:cs typeface="Arial" pitchFamily="34" charset="0"/>
              </a:rPr>
              <a:t>Reduce amount of gold accumulated (net outflow of specie)</a:t>
            </a:r>
            <a:endParaRPr lang="th-TH" sz="2000" dirty="0">
              <a:latin typeface="Arial" pitchFamily="34" charset="0"/>
            </a:endParaRPr>
          </a:p>
        </p:txBody>
      </p:sp>
      <p:sp>
        <p:nvSpPr>
          <p:cNvPr id="4" name="Down Arrow 3"/>
          <p:cNvSpPr/>
          <p:nvPr/>
        </p:nvSpPr>
        <p:spPr>
          <a:xfrm>
            <a:off x="3745595" y="1858236"/>
            <a:ext cx="304800" cy="3274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4" name="Down Arrow 13"/>
          <p:cNvSpPr/>
          <p:nvPr/>
        </p:nvSpPr>
        <p:spPr>
          <a:xfrm>
            <a:off x="3740727" y="2648478"/>
            <a:ext cx="304800" cy="337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TextBox 14"/>
          <p:cNvSpPr txBox="1"/>
          <p:nvPr/>
        </p:nvSpPr>
        <p:spPr>
          <a:xfrm>
            <a:off x="2438072" y="2985544"/>
            <a:ext cx="3224646" cy="400110"/>
          </a:xfrm>
          <a:prstGeom prst="rect">
            <a:avLst/>
          </a:prstGeom>
          <a:noFill/>
        </p:spPr>
        <p:txBody>
          <a:bodyPr wrap="square" rtlCol="0">
            <a:spAutoFit/>
          </a:bodyPr>
          <a:lstStyle/>
          <a:p>
            <a:r>
              <a:rPr lang="en-US" sz="2000" dirty="0" smtClean="0">
                <a:latin typeface="Arial" pitchFamily="34" charset="0"/>
                <a:cs typeface="Arial" pitchFamily="34" charset="0"/>
              </a:rPr>
              <a:t>Decrease in Money Supply</a:t>
            </a:r>
            <a:endParaRPr lang="th-TH" sz="2000" dirty="0">
              <a:latin typeface="Arial" pitchFamily="34" charset="0"/>
            </a:endParaRPr>
          </a:p>
        </p:txBody>
      </p:sp>
      <p:sp>
        <p:nvSpPr>
          <p:cNvPr id="16" name="TextBox 15"/>
          <p:cNvSpPr txBox="1"/>
          <p:nvPr/>
        </p:nvSpPr>
        <p:spPr>
          <a:xfrm>
            <a:off x="2209800" y="3857277"/>
            <a:ext cx="3681518" cy="400110"/>
          </a:xfrm>
          <a:prstGeom prst="rect">
            <a:avLst/>
          </a:prstGeom>
          <a:noFill/>
        </p:spPr>
        <p:txBody>
          <a:bodyPr wrap="square" rtlCol="0">
            <a:spAutoFit/>
          </a:bodyPr>
          <a:lstStyle/>
          <a:p>
            <a:r>
              <a:rPr lang="en-US" sz="2000" dirty="0" smtClean="0">
                <a:latin typeface="Arial" pitchFamily="34" charset="0"/>
                <a:cs typeface="Arial" pitchFamily="34" charset="0"/>
              </a:rPr>
              <a:t>Decrease in prices and wages</a:t>
            </a:r>
            <a:endParaRPr lang="th-TH" sz="2000" dirty="0">
              <a:latin typeface="Arial" pitchFamily="34" charset="0"/>
            </a:endParaRPr>
          </a:p>
        </p:txBody>
      </p:sp>
      <p:sp>
        <p:nvSpPr>
          <p:cNvPr id="17" name="Down Arrow 16"/>
          <p:cNvSpPr/>
          <p:nvPr/>
        </p:nvSpPr>
        <p:spPr>
          <a:xfrm>
            <a:off x="3709039" y="3502922"/>
            <a:ext cx="304800" cy="337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8" name="Down Arrow 17"/>
          <p:cNvSpPr/>
          <p:nvPr/>
        </p:nvSpPr>
        <p:spPr>
          <a:xfrm>
            <a:off x="3709039" y="4353791"/>
            <a:ext cx="304800" cy="337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9" name="TextBox 18"/>
          <p:cNvSpPr txBox="1"/>
          <p:nvPr/>
        </p:nvSpPr>
        <p:spPr>
          <a:xfrm>
            <a:off x="1219200" y="4729170"/>
            <a:ext cx="6475784" cy="400110"/>
          </a:xfrm>
          <a:prstGeom prst="rect">
            <a:avLst/>
          </a:prstGeom>
          <a:noFill/>
        </p:spPr>
        <p:txBody>
          <a:bodyPr wrap="square" rtlCol="0">
            <a:spAutoFit/>
          </a:bodyPr>
          <a:lstStyle/>
          <a:p>
            <a:r>
              <a:rPr lang="en-US" sz="2000" dirty="0" smtClean="0">
                <a:latin typeface="Arial" pitchFamily="34" charset="0"/>
                <a:cs typeface="Arial" pitchFamily="34" charset="0"/>
              </a:rPr>
              <a:t>Increase ability to export, Import tends to decrease</a:t>
            </a:r>
            <a:endParaRPr lang="th-TH" sz="2000" dirty="0">
              <a:latin typeface="Arial" pitchFamily="34" charset="0"/>
            </a:endParaRPr>
          </a:p>
        </p:txBody>
      </p:sp>
      <p:sp>
        <p:nvSpPr>
          <p:cNvPr id="21" name="Down Arrow 20"/>
          <p:cNvSpPr/>
          <p:nvPr/>
        </p:nvSpPr>
        <p:spPr>
          <a:xfrm>
            <a:off x="3699163" y="5188648"/>
            <a:ext cx="304800" cy="337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22" name="TextBox 21"/>
          <p:cNvSpPr txBox="1"/>
          <p:nvPr/>
        </p:nvSpPr>
        <p:spPr>
          <a:xfrm>
            <a:off x="1835727" y="5606534"/>
            <a:ext cx="5403273" cy="400110"/>
          </a:xfrm>
          <a:prstGeom prst="rect">
            <a:avLst/>
          </a:prstGeom>
          <a:noFill/>
        </p:spPr>
        <p:txBody>
          <a:bodyPr wrap="square" rtlCol="0">
            <a:spAutoFit/>
          </a:bodyPr>
          <a:lstStyle/>
          <a:p>
            <a:r>
              <a:rPr lang="en-US" sz="2000" dirty="0" smtClean="0">
                <a:latin typeface="Arial" pitchFamily="34" charset="0"/>
                <a:cs typeface="Arial" pitchFamily="34" charset="0"/>
              </a:rPr>
              <a:t>Reduce trade deficits until Exports = Imports</a:t>
            </a:r>
            <a:endParaRPr lang="th-TH" sz="2000" dirty="0">
              <a:latin typeface="Arial" pitchFamily="34" charset="0"/>
            </a:endParaRPr>
          </a:p>
        </p:txBody>
      </p:sp>
    </p:spTree>
    <p:extLst>
      <p:ext uri="{BB962C8B-B14F-4D97-AF65-F5344CB8AC3E}">
        <p14:creationId xmlns:p14="http://schemas.microsoft.com/office/powerpoint/2010/main" val="367960449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500"/>
                                        <p:tgtEl>
                                          <p:spTgt spid="17"/>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500"/>
                                        <p:tgtEl>
                                          <p:spTgt spid="21"/>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p:bldP spid="4" grpId="0" animBg="1"/>
      <p:bldP spid="14" grpId="0" animBg="1"/>
      <p:bldP spid="15" grpId="0"/>
      <p:bldP spid="16" grpId="0"/>
      <p:bldP spid="17" grpId="0" animBg="1"/>
      <p:bldP spid="18" grpId="0" animBg="1"/>
      <p:bldP spid="19" grpId="0"/>
      <p:bldP spid="21" grpId="0" animBg="1"/>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AE5F58D-05E4-4D96-AEE8-F36FC7F98275}" type="slidenum">
              <a:rPr lang="en-US"/>
              <a:pPr/>
              <a:t>8</a:t>
            </a:fld>
            <a:endParaRPr lang="en-US"/>
          </a:p>
        </p:txBody>
      </p:sp>
      <p:sp>
        <p:nvSpPr>
          <p:cNvPr id="147458" name="Rectangle 2"/>
          <p:cNvSpPr>
            <a:spLocks noGrp="1" noChangeArrowheads="1"/>
          </p:cNvSpPr>
          <p:nvPr>
            <p:ph type="title"/>
          </p:nvPr>
        </p:nvSpPr>
        <p:spPr>
          <a:xfrm>
            <a:off x="152400" y="0"/>
            <a:ext cx="8229600" cy="1295400"/>
          </a:xfrm>
        </p:spPr>
        <p:txBody>
          <a:bodyPr/>
          <a:lstStyle/>
          <a:p>
            <a:pPr algn="l"/>
            <a:r>
              <a:rPr lang="en-US" sz="4400" b="1" dirty="0" smtClean="0">
                <a:solidFill>
                  <a:srgbClr val="0000CC"/>
                </a:solidFill>
              </a:rPr>
              <a:t>Adam Smith’s </a:t>
            </a:r>
            <a:r>
              <a:rPr lang="en-US" sz="4400" b="1" dirty="0">
                <a:solidFill>
                  <a:srgbClr val="0000CC"/>
                </a:solidFill>
              </a:rPr>
              <a:t>mercantilism </a:t>
            </a:r>
            <a:r>
              <a:rPr lang="en-US" sz="4400" b="1" dirty="0" smtClean="0">
                <a:solidFill>
                  <a:srgbClr val="0000CC"/>
                </a:solidFill>
              </a:rPr>
              <a:t>challenge</a:t>
            </a:r>
            <a:r>
              <a:rPr lang="en-US" sz="4400" b="1" dirty="0">
                <a:solidFill>
                  <a:srgbClr val="0000CC"/>
                </a:solidFill>
              </a:rPr>
              <a:t/>
            </a:r>
            <a:br>
              <a:rPr lang="en-US" sz="4400" b="1" dirty="0">
                <a:solidFill>
                  <a:srgbClr val="0000CC"/>
                </a:solidFill>
              </a:rPr>
            </a:br>
            <a:r>
              <a:rPr lang="en-US" sz="4400" b="1" dirty="0">
                <a:solidFill>
                  <a:srgbClr val="0000CC"/>
                </a:solidFill>
              </a:rPr>
              <a:t>       --- </a:t>
            </a:r>
            <a:r>
              <a:rPr lang="en-US" sz="4400" b="1" dirty="0" smtClean="0">
                <a:solidFill>
                  <a:srgbClr val="0000CC"/>
                </a:solidFill>
              </a:rPr>
              <a:t>Absolute advantage and laissez faire</a:t>
            </a:r>
            <a:endParaRPr lang="th-TH" sz="4400" b="1" dirty="0">
              <a:solidFill>
                <a:srgbClr val="0000CC"/>
              </a:solidFill>
            </a:endParaRPr>
          </a:p>
        </p:txBody>
      </p:sp>
      <p:sp>
        <p:nvSpPr>
          <p:cNvPr id="147459" name="Rectangle 3"/>
          <p:cNvSpPr>
            <a:spLocks noGrp="1" noChangeArrowheads="1"/>
          </p:cNvSpPr>
          <p:nvPr>
            <p:ph type="body" idx="1"/>
          </p:nvPr>
        </p:nvSpPr>
        <p:spPr>
          <a:xfrm>
            <a:off x="228600" y="1371600"/>
            <a:ext cx="8534400" cy="4648200"/>
          </a:xfrm>
        </p:spPr>
        <p:txBody>
          <a:bodyPr/>
          <a:lstStyle/>
          <a:p>
            <a:pPr marL="544513" indent="-544513">
              <a:lnSpc>
                <a:spcPct val="120000"/>
              </a:lnSpc>
              <a:buClr>
                <a:schemeClr val="tx1"/>
              </a:buClr>
              <a:buBlip>
                <a:blip r:embed="rId2"/>
              </a:buBlip>
            </a:pPr>
            <a:r>
              <a:rPr lang="en-US" sz="2400" dirty="0" smtClean="0">
                <a:solidFill>
                  <a:srgbClr val="006400"/>
                </a:solidFill>
                <a:latin typeface="Arial" pitchFamily="34" charset="0"/>
                <a:cs typeface="Arial" pitchFamily="34" charset="0"/>
              </a:rPr>
              <a:t>T</a:t>
            </a:r>
            <a:r>
              <a:rPr lang="th-TH" sz="2400" dirty="0" smtClean="0">
                <a:solidFill>
                  <a:srgbClr val="006400"/>
                </a:solidFill>
                <a:latin typeface="Arial" pitchFamily="34" charset="0"/>
              </a:rPr>
              <a:t>he national wealth depends on its productive capacity</a:t>
            </a:r>
          </a:p>
          <a:p>
            <a:pPr marL="544513" indent="-544513">
              <a:lnSpc>
                <a:spcPct val="120000"/>
              </a:lnSpc>
              <a:buClr>
                <a:schemeClr val="tx1"/>
              </a:buClr>
              <a:buBlip>
                <a:blip r:embed="rId2"/>
              </a:buBlip>
            </a:pPr>
            <a:r>
              <a:rPr lang="th-TH" sz="2400" dirty="0" smtClean="0">
                <a:solidFill>
                  <a:srgbClr val="0000CC"/>
                </a:solidFill>
                <a:latin typeface="Arial" pitchFamily="34" charset="0"/>
              </a:rPr>
              <a:t>Growth </a:t>
            </a:r>
            <a:r>
              <a:rPr lang="th-TH" sz="2400" dirty="0">
                <a:solidFill>
                  <a:srgbClr val="0000CC"/>
                </a:solidFill>
                <a:latin typeface="Arial" pitchFamily="34" charset="0"/>
              </a:rPr>
              <a:t>in productive capacity </a:t>
            </a:r>
            <a:r>
              <a:rPr lang="th-TH" sz="2400" dirty="0">
                <a:latin typeface="Arial" pitchFamily="34" charset="0"/>
              </a:rPr>
              <a:t>is fostered in </a:t>
            </a:r>
            <a:r>
              <a:rPr lang="th-TH" sz="2400" dirty="0">
                <a:solidFill>
                  <a:srgbClr val="0000CC"/>
                </a:solidFill>
                <a:latin typeface="Arial" pitchFamily="34" charset="0"/>
              </a:rPr>
              <a:t>free </a:t>
            </a:r>
            <a:r>
              <a:rPr lang="th-TH" sz="2400" dirty="0" smtClean="0">
                <a:solidFill>
                  <a:srgbClr val="0000CC"/>
                </a:solidFill>
                <a:latin typeface="Arial" pitchFamily="34" charset="0"/>
              </a:rPr>
              <a:t>market</a:t>
            </a:r>
          </a:p>
          <a:p>
            <a:pPr marL="544513" indent="-544513">
              <a:lnSpc>
                <a:spcPct val="120000"/>
              </a:lnSpc>
              <a:buClr>
                <a:schemeClr val="tx1"/>
              </a:buClr>
              <a:buBlip>
                <a:blip r:embed="rId2"/>
              </a:buBlip>
            </a:pPr>
            <a:r>
              <a:rPr lang="th-TH" sz="2400" dirty="0" smtClean="0">
                <a:latin typeface="Arial" pitchFamily="34" charset="0"/>
              </a:rPr>
              <a:t>Self-interest leads individuals to specialize in and exchange goods based on their own special abilities</a:t>
            </a:r>
          </a:p>
          <a:p>
            <a:pPr marL="544513" indent="-544513">
              <a:lnSpc>
                <a:spcPct val="120000"/>
              </a:lnSpc>
              <a:buClr>
                <a:schemeClr val="tx1"/>
              </a:buClr>
              <a:buBlip>
                <a:blip r:embed="rId2"/>
              </a:buBlip>
            </a:pPr>
            <a:r>
              <a:rPr lang="th-TH" sz="2400" dirty="0">
                <a:solidFill>
                  <a:srgbClr val="0000CC"/>
                </a:solidFill>
                <a:latin typeface="Arial" pitchFamily="34" charset="0"/>
              </a:rPr>
              <a:t>Countries should specialize in and export those commodities in which they had an absolute </a:t>
            </a:r>
            <a:r>
              <a:rPr lang="en-US" sz="2400" dirty="0" smtClean="0">
                <a:solidFill>
                  <a:srgbClr val="0000CC"/>
                </a:solidFill>
                <a:latin typeface="Arial" pitchFamily="34" charset="0"/>
                <a:cs typeface="Arial" pitchFamily="34" charset="0"/>
              </a:rPr>
              <a:t>advantage</a:t>
            </a:r>
          </a:p>
          <a:p>
            <a:pPr marL="544513" indent="-544513">
              <a:lnSpc>
                <a:spcPct val="120000"/>
              </a:lnSpc>
              <a:buClr>
                <a:schemeClr val="tx1"/>
              </a:buClr>
              <a:buBlip>
                <a:blip r:embed="rId2"/>
              </a:buBlip>
            </a:pPr>
            <a:r>
              <a:rPr lang="en-US" sz="2400" dirty="0" smtClean="0">
                <a:latin typeface="Arial" pitchFamily="34" charset="0"/>
                <a:cs typeface="Arial" pitchFamily="34" charset="0"/>
              </a:rPr>
              <a:t>If </a:t>
            </a:r>
            <a:r>
              <a:rPr lang="en-US" sz="2400" dirty="0">
                <a:latin typeface="Arial" pitchFamily="34" charset="0"/>
                <a:cs typeface="Arial" pitchFamily="34" charset="0"/>
              </a:rPr>
              <a:t>countries trade according to this principle, all will gain from trade (trade will be mutually beneficial</a:t>
            </a:r>
            <a:r>
              <a:rPr lang="en-US" sz="2400" dirty="0" smtClean="0">
                <a:latin typeface="Arial" pitchFamily="34" charset="0"/>
                <a:cs typeface="Arial" pitchFamily="34" charset="0"/>
              </a:rPr>
              <a:t>) </a:t>
            </a:r>
            <a:endParaRPr lang="en-US" sz="2400" dirty="0">
              <a:latin typeface="Arial" pitchFamily="34" charset="0"/>
              <a:cs typeface="Arial" pitchFamily="34" charset="0"/>
            </a:endParaRPr>
          </a:p>
          <a:p>
            <a:pPr marL="0" indent="0">
              <a:lnSpc>
                <a:spcPct val="120000"/>
              </a:lnSpc>
              <a:buClr>
                <a:schemeClr val="tx1"/>
              </a:buClr>
              <a:buNone/>
            </a:pPr>
            <a:endParaRPr lang="th-TH" sz="2400" dirty="0">
              <a:latin typeface="Angsana New" pitchFamily="18" charset="-34"/>
            </a:endParaRPr>
          </a:p>
          <a:p>
            <a:pPr marL="0" indent="0">
              <a:lnSpc>
                <a:spcPct val="120000"/>
              </a:lnSpc>
              <a:buClr>
                <a:schemeClr val="tx1"/>
              </a:buClr>
              <a:buNone/>
            </a:pPr>
            <a:endParaRPr lang="en-US" sz="2800" dirty="0" smtClean="0">
              <a:latin typeface="Arial" pitchFamily="34" charset="0"/>
              <a:cs typeface="Cordia New" pitchFamily="34" charset="-34"/>
            </a:endParaRPr>
          </a:p>
          <a:p>
            <a:pPr marL="0" indent="0">
              <a:lnSpc>
                <a:spcPct val="120000"/>
              </a:lnSpc>
              <a:buClr>
                <a:schemeClr val="tx1"/>
              </a:buClr>
              <a:buNone/>
            </a:pPr>
            <a:endParaRPr lang="th-TH" sz="2400" dirty="0" smtClean="0">
              <a:latin typeface="Arial" pitchFamily="34" charset="0"/>
              <a:cs typeface="Cordia New" pitchFamily="34" charset="-34"/>
            </a:endParaRPr>
          </a:p>
        </p:txBody>
      </p:sp>
      <p:sp>
        <p:nvSpPr>
          <p:cNvPr id="4" name="Right Arrow 3"/>
          <p:cNvSpPr/>
          <p:nvPr/>
        </p:nvSpPr>
        <p:spPr>
          <a:xfrm>
            <a:off x="1524000" y="5362832"/>
            <a:ext cx="5334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7" name="TextBox 6"/>
          <p:cNvSpPr txBox="1"/>
          <p:nvPr/>
        </p:nvSpPr>
        <p:spPr>
          <a:xfrm>
            <a:off x="2307771" y="5246299"/>
            <a:ext cx="4914900" cy="461665"/>
          </a:xfrm>
          <a:prstGeom prst="rect">
            <a:avLst/>
          </a:prstGeom>
          <a:solidFill>
            <a:srgbClr val="CCFF66"/>
          </a:solidFill>
        </p:spPr>
        <p:txBody>
          <a:bodyPr wrap="square" rtlCol="0">
            <a:spAutoFit/>
          </a:bodyPr>
          <a:lstStyle/>
          <a:p>
            <a:r>
              <a:rPr lang="en-US" sz="2400" dirty="0" smtClean="0">
                <a:latin typeface="Arial" pitchFamily="34" charset="0"/>
                <a:cs typeface="Arial" pitchFamily="34" charset="0"/>
              </a:rPr>
              <a:t>Trade is a positive-sum game</a:t>
            </a:r>
            <a:endParaRPr lang="th-TH" sz="2400" dirty="0">
              <a:latin typeface="Arial" pitchFamily="34" charset="0"/>
            </a:endParaRPr>
          </a:p>
        </p:txBody>
      </p:sp>
    </p:spTree>
    <p:extLst>
      <p:ext uri="{BB962C8B-B14F-4D97-AF65-F5344CB8AC3E}">
        <p14:creationId xmlns:p14="http://schemas.microsoft.com/office/powerpoint/2010/main" val="254407413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blinds(horizontal)">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7" dur="500"/>
                                        <p:tgtEl>
                                          <p:spTgt spid="147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7459">
                                            <p:txEl>
                                              <p:pRg st="3" end="3"/>
                                            </p:txEl>
                                          </p:spTgt>
                                        </p:tgtEl>
                                        <p:attrNameLst>
                                          <p:attrName>style.visibility</p:attrName>
                                        </p:attrNameLst>
                                      </p:cBhvr>
                                      <p:to>
                                        <p:strVal val="visible"/>
                                      </p:to>
                                    </p:set>
                                    <p:animEffect transition="in" filter="blinds(horizontal)">
                                      <p:cBhvr>
                                        <p:cTn id="22" dur="500"/>
                                        <p:tgtEl>
                                          <p:spTgt spid="147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7459">
                                            <p:txEl>
                                              <p:pRg st="4" end="4"/>
                                            </p:txEl>
                                          </p:spTgt>
                                        </p:tgtEl>
                                        <p:attrNameLst>
                                          <p:attrName>style.visibility</p:attrName>
                                        </p:attrNameLst>
                                      </p:cBhvr>
                                      <p:to>
                                        <p:strVal val="visible"/>
                                      </p:to>
                                    </p:set>
                                    <p:animEffect transition="in" filter="blinds(horizontal)">
                                      <p:cBhvr>
                                        <p:cTn id="27" dur="500"/>
                                        <p:tgtEl>
                                          <p:spTgt spid="147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9AC1B24A-C487-4594-82ED-E4F9E3489C95}" type="slidenum">
              <a:rPr lang="en-US"/>
              <a:pPr/>
              <a:t>9</a:t>
            </a:fld>
            <a:endParaRPr lang="en-US"/>
          </a:p>
        </p:txBody>
      </p:sp>
      <p:sp>
        <p:nvSpPr>
          <p:cNvPr id="157698" name="Rectangle 2"/>
          <p:cNvSpPr>
            <a:spLocks noGrp="1" noChangeArrowheads="1"/>
          </p:cNvSpPr>
          <p:nvPr>
            <p:ph type="title"/>
          </p:nvPr>
        </p:nvSpPr>
        <p:spPr>
          <a:xfrm>
            <a:off x="228600" y="228600"/>
            <a:ext cx="7848600" cy="1066800"/>
          </a:xfrm>
        </p:spPr>
        <p:txBody>
          <a:bodyPr/>
          <a:lstStyle/>
          <a:p>
            <a:pPr algn="l"/>
            <a:r>
              <a:rPr lang="en-US" sz="4800" b="1" dirty="0">
                <a:solidFill>
                  <a:srgbClr val="000099"/>
                </a:solidFill>
                <a:effectLst>
                  <a:outerShdw blurRad="38100" dist="38100" dir="2700000" algn="tl">
                    <a:srgbClr val="C0C0C0"/>
                  </a:outerShdw>
                </a:effectLst>
              </a:rPr>
              <a:t>2.2 Classical Trade Theory</a:t>
            </a:r>
            <a:endParaRPr lang="th-TH" sz="4800" b="1" dirty="0">
              <a:solidFill>
                <a:srgbClr val="000099"/>
              </a:solidFill>
              <a:effectLst>
                <a:outerShdw blurRad="38100" dist="38100" dir="2700000" algn="tl">
                  <a:srgbClr val="C0C0C0"/>
                </a:outerShdw>
              </a:effectLst>
            </a:endParaRPr>
          </a:p>
        </p:txBody>
      </p:sp>
      <p:sp>
        <p:nvSpPr>
          <p:cNvPr id="157699" name="Rectangle 3"/>
          <p:cNvSpPr>
            <a:spLocks noGrp="1" noChangeArrowheads="1"/>
          </p:cNvSpPr>
          <p:nvPr>
            <p:ph type="body" idx="1"/>
          </p:nvPr>
        </p:nvSpPr>
        <p:spPr>
          <a:xfrm>
            <a:off x="546100" y="2091695"/>
            <a:ext cx="7391400" cy="2369810"/>
          </a:xfrm>
          <a:noFill/>
          <a:ln/>
        </p:spPr>
        <p:txBody>
          <a:bodyPr/>
          <a:lstStyle/>
          <a:p>
            <a:pPr marL="544513" indent="-544513">
              <a:lnSpc>
                <a:spcPct val="80000"/>
              </a:lnSpc>
              <a:buClr>
                <a:schemeClr val="tx1"/>
              </a:buClr>
              <a:buFontTx/>
              <a:buBlip>
                <a:blip r:embed="rId2"/>
              </a:buBlip>
            </a:pPr>
            <a:r>
              <a:rPr lang="en-US" sz="2400" dirty="0" smtClean="0">
                <a:latin typeface="Arial" pitchFamily="34" charset="0"/>
                <a:cs typeface="Arial" pitchFamily="34" charset="0"/>
              </a:rPr>
              <a:t>The </a:t>
            </a:r>
            <a:r>
              <a:rPr lang="en-US" sz="2400" dirty="0">
                <a:latin typeface="Arial" pitchFamily="34" charset="0"/>
                <a:cs typeface="Arial" pitchFamily="34" charset="0"/>
              </a:rPr>
              <a:t>Principle of Absolute </a:t>
            </a:r>
            <a:r>
              <a:rPr lang="en-US" sz="2400" dirty="0" smtClean="0">
                <a:latin typeface="Arial" pitchFamily="34" charset="0"/>
                <a:cs typeface="Arial" pitchFamily="34" charset="0"/>
              </a:rPr>
              <a:t>Advantage</a:t>
            </a:r>
          </a:p>
          <a:p>
            <a:pPr marL="0" indent="0">
              <a:lnSpc>
                <a:spcPct val="80000"/>
              </a:lnSpc>
              <a:buClr>
                <a:schemeClr val="tx1"/>
              </a:buClr>
              <a:buNone/>
            </a:pPr>
            <a:endParaRPr lang="th-TH" sz="2400" dirty="0">
              <a:latin typeface="Arial" pitchFamily="34" charset="0"/>
            </a:endParaRPr>
          </a:p>
          <a:p>
            <a:pPr marL="544513" indent="-544513">
              <a:lnSpc>
                <a:spcPct val="80000"/>
              </a:lnSpc>
              <a:buClr>
                <a:schemeClr val="tx1"/>
              </a:buClr>
              <a:buFontTx/>
              <a:buBlip>
                <a:blip r:embed="rId2"/>
              </a:buBlip>
            </a:pPr>
            <a:r>
              <a:rPr lang="en-US" sz="2400" dirty="0" smtClean="0">
                <a:latin typeface="Arial" pitchFamily="34" charset="0"/>
                <a:cs typeface="Arial" pitchFamily="34" charset="0"/>
              </a:rPr>
              <a:t>The </a:t>
            </a:r>
            <a:r>
              <a:rPr lang="en-US" sz="2400" dirty="0">
                <a:latin typeface="Arial" pitchFamily="34" charset="0"/>
                <a:cs typeface="Arial" pitchFamily="34" charset="0"/>
              </a:rPr>
              <a:t>Principle of Comparative </a:t>
            </a:r>
            <a:r>
              <a:rPr lang="en-US" sz="2400" dirty="0" smtClean="0">
                <a:latin typeface="Arial" pitchFamily="34" charset="0"/>
                <a:cs typeface="Arial" pitchFamily="34" charset="0"/>
              </a:rPr>
              <a:t>Advantage</a:t>
            </a:r>
            <a:endParaRPr lang="th-TH" sz="2400" dirty="0">
              <a:latin typeface="Arial" pitchFamily="34" charset="0"/>
            </a:endParaRPr>
          </a:p>
          <a:p>
            <a:pPr marL="544513" indent="-544513">
              <a:lnSpc>
                <a:spcPct val="80000"/>
              </a:lnSpc>
              <a:buClr>
                <a:schemeClr val="tx1"/>
              </a:buClr>
              <a:buFontTx/>
              <a:buNone/>
            </a:pPr>
            <a:r>
              <a:rPr lang="th-TH" sz="2400" dirty="0">
                <a:latin typeface="Arial" pitchFamily="34" charset="0"/>
              </a:rPr>
              <a:t>	</a:t>
            </a:r>
            <a:r>
              <a:rPr lang="en-US" sz="2400" dirty="0" smtClean="0">
                <a:latin typeface="Arial" pitchFamily="34" charset="0"/>
                <a:cs typeface="Arial" pitchFamily="34" charset="0"/>
              </a:rPr>
              <a:t>----constant opportunity cost case-----</a:t>
            </a:r>
            <a:endParaRPr lang="th-TH" sz="2400" dirty="0">
              <a:latin typeface="Arial" pitchFamily="34" charset="0"/>
            </a:endParaRPr>
          </a:p>
          <a:p>
            <a:pPr marL="544513" indent="-544513">
              <a:lnSpc>
                <a:spcPct val="80000"/>
              </a:lnSpc>
              <a:buClr>
                <a:schemeClr val="tx1"/>
              </a:buClr>
              <a:buFontTx/>
              <a:buNone/>
            </a:pPr>
            <a:r>
              <a:rPr lang="th-TH" sz="2400" dirty="0">
                <a:latin typeface="Arial" pitchFamily="34" charset="0"/>
              </a:rPr>
              <a:t>	</a:t>
            </a:r>
            <a:r>
              <a:rPr lang="en-US" sz="2400" dirty="0">
                <a:latin typeface="Arial" pitchFamily="34" charset="0"/>
                <a:cs typeface="Arial" pitchFamily="34" charset="0"/>
              </a:rPr>
              <a:t> </a:t>
            </a:r>
            <a:endParaRPr lang="th-TH" sz="2400" dirty="0">
              <a:latin typeface="Arial" pitchFamily="34" charset="0"/>
            </a:endParaRPr>
          </a:p>
        </p:txBody>
      </p:sp>
      <p:sp>
        <p:nvSpPr>
          <p:cNvPr id="157700" name="AutoShape 4"/>
          <p:cNvSpPr>
            <a:spLocks noChangeArrowheads="1"/>
          </p:cNvSpPr>
          <p:nvPr/>
        </p:nvSpPr>
        <p:spPr bwMode="auto">
          <a:xfrm>
            <a:off x="6477000" y="1783090"/>
            <a:ext cx="2133600" cy="533400"/>
          </a:xfrm>
          <a:prstGeom prst="wedgeRoundRectCallout">
            <a:avLst>
              <a:gd name="adj1" fmla="val -65995"/>
              <a:gd name="adj2" fmla="val 25597"/>
              <a:gd name="adj3" fmla="val 16667"/>
            </a:avLst>
          </a:prstGeom>
          <a:solidFill>
            <a:srgbClr val="CCCCFF"/>
          </a:solidFill>
          <a:ln w="9525">
            <a:solidFill>
              <a:schemeClr val="tx1"/>
            </a:solidFill>
            <a:miter lim="800000"/>
            <a:headEnd/>
            <a:tailEnd/>
          </a:ln>
          <a:effectLst/>
        </p:spPr>
        <p:txBody>
          <a:bodyPr/>
          <a:lstStyle/>
          <a:p>
            <a:pPr algn="ctr"/>
            <a:r>
              <a:rPr lang="en-US" sz="2400" dirty="0"/>
              <a:t>Adam Smith</a:t>
            </a:r>
          </a:p>
        </p:txBody>
      </p:sp>
      <p:sp>
        <p:nvSpPr>
          <p:cNvPr id="157701" name="AutoShape 5"/>
          <p:cNvSpPr>
            <a:spLocks noChangeArrowheads="1"/>
          </p:cNvSpPr>
          <p:nvPr/>
        </p:nvSpPr>
        <p:spPr bwMode="auto">
          <a:xfrm>
            <a:off x="6810829" y="2895600"/>
            <a:ext cx="2362200" cy="533400"/>
          </a:xfrm>
          <a:prstGeom prst="wedgeRoundRectCallout">
            <a:avLst>
              <a:gd name="adj1" fmla="val -68819"/>
              <a:gd name="adj2" fmla="val 24403"/>
              <a:gd name="adj3" fmla="val 16667"/>
            </a:avLst>
          </a:prstGeom>
          <a:solidFill>
            <a:srgbClr val="FFFF99"/>
          </a:solidFill>
          <a:ln w="9525">
            <a:solidFill>
              <a:schemeClr val="tx1"/>
            </a:solidFill>
            <a:miter lim="800000"/>
            <a:headEnd/>
            <a:tailEnd/>
          </a:ln>
          <a:effectLst/>
        </p:spPr>
        <p:txBody>
          <a:bodyPr/>
          <a:lstStyle/>
          <a:p>
            <a:pPr algn="ctr"/>
            <a:r>
              <a:rPr lang="en-US" sz="2400" dirty="0"/>
              <a:t>David Ricardo</a:t>
            </a:r>
          </a:p>
        </p:txBody>
      </p:sp>
      <p:sp>
        <p:nvSpPr>
          <p:cNvPr id="157702" name="Text Box 6"/>
          <p:cNvSpPr txBox="1">
            <a:spLocks noChangeArrowheads="1"/>
          </p:cNvSpPr>
          <p:nvPr/>
        </p:nvSpPr>
        <p:spPr bwMode="auto">
          <a:xfrm>
            <a:off x="203200" y="1254780"/>
            <a:ext cx="4038600" cy="523220"/>
          </a:xfrm>
          <a:prstGeom prst="rect">
            <a:avLst/>
          </a:prstGeom>
          <a:noFill/>
          <a:ln w="9525">
            <a:noFill/>
            <a:miter lim="800000"/>
            <a:headEnd/>
            <a:tailEnd/>
          </a:ln>
          <a:effectLst/>
        </p:spPr>
        <p:txBody>
          <a:bodyPr wrap="square">
            <a:spAutoFit/>
          </a:bodyPr>
          <a:lstStyle/>
          <a:p>
            <a:pPr>
              <a:spcBef>
                <a:spcPct val="50000"/>
              </a:spcBef>
            </a:pPr>
            <a:r>
              <a:rPr lang="en-US" sz="2800" b="1" dirty="0" smtClean="0">
                <a:solidFill>
                  <a:schemeClr val="hlink"/>
                </a:solidFill>
                <a:effectLst>
                  <a:outerShdw blurRad="38100" dist="38100" dir="2700000" algn="tl">
                    <a:srgbClr val="C0C0C0"/>
                  </a:outerShdw>
                </a:effectLst>
                <a:latin typeface="Arial" pitchFamily="34" charset="0"/>
                <a:cs typeface="Arial" pitchFamily="34" charset="0"/>
              </a:rPr>
              <a:t>Related principle</a:t>
            </a:r>
            <a:endParaRPr lang="en-US" sz="2800" b="1" i="1" dirty="0">
              <a:solidFill>
                <a:schemeClr val="hlink"/>
              </a:solidFill>
              <a:effectLst>
                <a:outerShdw blurRad="38100" dist="38100" dir="2700000" algn="tl">
                  <a:srgbClr val="C0C0C0"/>
                </a:outerShdw>
              </a:effectLst>
              <a:latin typeface="Arial" pitchFamily="34" charset="0"/>
              <a:cs typeface="Arial" pitchFamily="34" charset="0"/>
            </a:endParaRPr>
          </a:p>
        </p:txBody>
      </p:sp>
    </p:spTree>
    <p:extLst>
      <p:ext uri="{BB962C8B-B14F-4D97-AF65-F5344CB8AC3E}">
        <p14:creationId xmlns:p14="http://schemas.microsoft.com/office/powerpoint/2010/main" val="384347567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Effect transition="in" filter="blinds(horizontal)">
                                      <p:cBhvr>
                                        <p:cTn id="7" dur="500"/>
                                        <p:tgtEl>
                                          <p:spTgt spid="1576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7700"/>
                                        </p:tgtEl>
                                        <p:attrNameLst>
                                          <p:attrName>style.visibility</p:attrName>
                                        </p:attrNameLst>
                                      </p:cBhvr>
                                      <p:to>
                                        <p:strVal val="visible"/>
                                      </p:to>
                                    </p:set>
                                    <p:animEffect transition="in" filter="blinds(horizontal)">
                                      <p:cBhvr>
                                        <p:cTn id="12" dur="500"/>
                                        <p:tgtEl>
                                          <p:spTgt spid="157700"/>
                                        </p:tgtEl>
                                      </p:cBhvr>
                                    </p:animEffect>
                                  </p:childTnLst>
                                </p:cTn>
                              </p:par>
                              <p:par>
                                <p:cTn id="13" presetID="3" presetClass="entr" presetSubtype="10" fill="hold" nodeType="withEffect">
                                  <p:stCondLst>
                                    <p:cond delay="0"/>
                                  </p:stCondLst>
                                  <p:childTnLst>
                                    <p:set>
                                      <p:cBhvr>
                                        <p:cTn id="14" dur="1" fill="hold">
                                          <p:stCondLst>
                                            <p:cond delay="0"/>
                                          </p:stCondLst>
                                        </p:cTn>
                                        <p:tgtEl>
                                          <p:spTgt spid="157699">
                                            <p:txEl>
                                              <p:pRg st="2" end="2"/>
                                            </p:txEl>
                                          </p:spTgt>
                                        </p:tgtEl>
                                        <p:attrNameLst>
                                          <p:attrName>style.visibility</p:attrName>
                                        </p:attrNameLst>
                                      </p:cBhvr>
                                      <p:to>
                                        <p:strVal val="visible"/>
                                      </p:to>
                                    </p:set>
                                    <p:animEffect transition="in" filter="blinds(horizontal)">
                                      <p:cBhvr>
                                        <p:cTn id="15" dur="500"/>
                                        <p:tgtEl>
                                          <p:spTgt spid="157699">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57699">
                                            <p:txEl>
                                              <p:pRg st="3" end="3"/>
                                            </p:txEl>
                                          </p:spTgt>
                                        </p:tgtEl>
                                        <p:attrNameLst>
                                          <p:attrName>style.visibility</p:attrName>
                                        </p:attrNameLst>
                                      </p:cBhvr>
                                      <p:to>
                                        <p:strVal val="visible"/>
                                      </p:to>
                                    </p:set>
                                    <p:animEffect transition="in" filter="blinds(horizontal)">
                                      <p:cBhvr>
                                        <p:cTn id="18" dur="500"/>
                                        <p:tgtEl>
                                          <p:spTgt spid="157699">
                                            <p:txEl>
                                              <p:pRg st="3" end="3"/>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157699">
                                            <p:txEl>
                                              <p:pRg st="4" end="4"/>
                                            </p:txEl>
                                          </p:spTgt>
                                        </p:tgtEl>
                                        <p:attrNameLst>
                                          <p:attrName>style.visibility</p:attrName>
                                        </p:attrNameLst>
                                      </p:cBhvr>
                                      <p:to>
                                        <p:strVal val="visible"/>
                                      </p:to>
                                    </p:set>
                                    <p:animEffect transition="in" filter="blinds(horizontal)">
                                      <p:cBhvr>
                                        <p:cTn id="21" dur="500"/>
                                        <p:tgtEl>
                                          <p:spTgt spid="157699">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57701"/>
                                        </p:tgtEl>
                                        <p:attrNameLst>
                                          <p:attrName>style.visibility</p:attrName>
                                        </p:attrNameLst>
                                      </p:cBhvr>
                                      <p:to>
                                        <p:strVal val="visible"/>
                                      </p:to>
                                    </p:set>
                                    <p:animEffect transition="in" filter="blinds(horizontal)">
                                      <p:cBhvr>
                                        <p:cTn id="26" dur="500"/>
                                        <p:tgtEl>
                                          <p:spTgt spid="157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700" grpId="0" animBg="1"/>
      <p:bldP spid="157701"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AE5F58D-05E4-4D96-AEE8-F36FC7F98275}" type="slidenum">
              <a:rPr lang="en-US"/>
              <a:pPr/>
              <a:t>10</a:t>
            </a:fld>
            <a:endParaRPr lang="en-US"/>
          </a:p>
        </p:txBody>
      </p:sp>
      <p:sp>
        <p:nvSpPr>
          <p:cNvPr id="147458" name="Rectangle 2"/>
          <p:cNvSpPr>
            <a:spLocks noGrp="1" noChangeArrowheads="1"/>
          </p:cNvSpPr>
          <p:nvPr>
            <p:ph type="title"/>
          </p:nvPr>
        </p:nvSpPr>
        <p:spPr>
          <a:xfrm>
            <a:off x="0" y="228600"/>
            <a:ext cx="8991600" cy="685800"/>
          </a:xfrm>
        </p:spPr>
        <p:txBody>
          <a:bodyPr/>
          <a:lstStyle/>
          <a:p>
            <a:pPr algn="l"/>
            <a:r>
              <a:rPr lang="en-US" sz="2600" b="1" dirty="0" smtClean="0">
                <a:solidFill>
                  <a:srgbClr val="0000CC"/>
                </a:solidFill>
                <a:latin typeface="Arial" pitchFamily="34" charset="0"/>
                <a:cs typeface="Arial" pitchFamily="34" charset="0"/>
              </a:rPr>
              <a:t>Principle of </a:t>
            </a:r>
            <a:r>
              <a:rPr lang="en-US" sz="2600" b="1" dirty="0">
                <a:solidFill>
                  <a:srgbClr val="0000CC"/>
                </a:solidFill>
                <a:latin typeface="Arial" pitchFamily="34" charset="0"/>
                <a:cs typeface="Arial" pitchFamily="34" charset="0"/>
              </a:rPr>
              <a:t>a</a:t>
            </a:r>
            <a:r>
              <a:rPr lang="en-US" sz="2600" b="1" dirty="0" smtClean="0">
                <a:solidFill>
                  <a:srgbClr val="0000CC"/>
                </a:solidFill>
                <a:latin typeface="Arial" pitchFamily="34" charset="0"/>
                <a:cs typeface="Arial" pitchFamily="34" charset="0"/>
              </a:rPr>
              <a:t>bsolute </a:t>
            </a:r>
            <a:r>
              <a:rPr lang="en-US" sz="2600" b="1" dirty="0">
                <a:solidFill>
                  <a:srgbClr val="0000CC"/>
                </a:solidFill>
                <a:latin typeface="Arial" pitchFamily="34" charset="0"/>
                <a:cs typeface="Arial" pitchFamily="34" charset="0"/>
              </a:rPr>
              <a:t>a</a:t>
            </a:r>
            <a:r>
              <a:rPr lang="en-US" sz="2600" b="1" dirty="0" smtClean="0">
                <a:solidFill>
                  <a:srgbClr val="0000CC"/>
                </a:solidFill>
                <a:latin typeface="Arial" pitchFamily="34" charset="0"/>
                <a:cs typeface="Arial" pitchFamily="34" charset="0"/>
              </a:rPr>
              <a:t>dvantage—Adam Smith</a:t>
            </a:r>
            <a:endParaRPr lang="th-TH" sz="2600" b="1" dirty="0">
              <a:solidFill>
                <a:srgbClr val="0000CC"/>
              </a:solidFill>
              <a:latin typeface="Arial" pitchFamily="34" charset="0"/>
            </a:endParaRPr>
          </a:p>
        </p:txBody>
      </p:sp>
      <p:sp>
        <p:nvSpPr>
          <p:cNvPr id="147459" name="Rectangle 3"/>
          <p:cNvSpPr>
            <a:spLocks noGrp="1" noChangeArrowheads="1"/>
          </p:cNvSpPr>
          <p:nvPr>
            <p:ph type="body" idx="1"/>
          </p:nvPr>
        </p:nvSpPr>
        <p:spPr>
          <a:xfrm>
            <a:off x="228600" y="1143000"/>
            <a:ext cx="8763000" cy="5029200"/>
          </a:xfrm>
        </p:spPr>
        <p:txBody>
          <a:bodyPr/>
          <a:lstStyle/>
          <a:p>
            <a:pPr marL="0" indent="0">
              <a:lnSpc>
                <a:spcPct val="120000"/>
              </a:lnSpc>
              <a:buClr>
                <a:schemeClr val="tx1"/>
              </a:buClr>
              <a:buNone/>
            </a:pPr>
            <a:r>
              <a:rPr lang="en-US" sz="2400" dirty="0" smtClean="0">
                <a:solidFill>
                  <a:srgbClr val="C00000"/>
                </a:solidFill>
                <a:latin typeface="Arial" pitchFamily="34" charset="0"/>
                <a:cs typeface="Arial" pitchFamily="34" charset="0"/>
              </a:rPr>
              <a:t>International trade based on different technology</a:t>
            </a:r>
          </a:p>
          <a:p>
            <a:pPr marL="0" indent="0">
              <a:lnSpc>
                <a:spcPct val="120000"/>
              </a:lnSpc>
              <a:buClr>
                <a:schemeClr val="tx1"/>
              </a:buClr>
              <a:buNone/>
            </a:pPr>
            <a:r>
              <a:rPr lang="en-US" sz="2800" dirty="0" smtClean="0">
                <a:solidFill>
                  <a:srgbClr val="006400"/>
                </a:solidFill>
                <a:latin typeface="Arial" pitchFamily="34" charset="0"/>
                <a:cs typeface="Arial" pitchFamily="34" charset="0"/>
              </a:rPr>
              <a:t>Assumptions</a:t>
            </a:r>
            <a:endParaRPr lang="th-TH" sz="2800" dirty="0" smtClean="0">
              <a:solidFill>
                <a:srgbClr val="006400"/>
              </a:solidFill>
              <a:latin typeface="Arial" pitchFamily="34" charset="0"/>
              <a:cs typeface="Cordia New" pitchFamily="34" charset="-34"/>
            </a:endParaRPr>
          </a:p>
          <a:p>
            <a:pPr marL="544513" indent="-544513">
              <a:lnSpc>
                <a:spcPct val="120000"/>
              </a:lnSpc>
              <a:buClr>
                <a:schemeClr val="tx1"/>
              </a:buClr>
              <a:buBlip>
                <a:blip r:embed="rId2"/>
              </a:buBlip>
            </a:pPr>
            <a:r>
              <a:rPr lang="en-US" sz="2400" dirty="0" smtClean="0">
                <a:latin typeface="Arial" pitchFamily="34" charset="0"/>
                <a:cs typeface="Cordia New" pitchFamily="34" charset="-34"/>
              </a:rPr>
              <a:t>2 countries, 2 goods</a:t>
            </a:r>
          </a:p>
          <a:p>
            <a:pPr marL="544513" indent="-544513">
              <a:lnSpc>
                <a:spcPct val="120000"/>
              </a:lnSpc>
              <a:buClr>
                <a:schemeClr val="tx1"/>
              </a:buClr>
              <a:buBlip>
                <a:blip r:embed="rId2"/>
              </a:buBlip>
            </a:pPr>
            <a:r>
              <a:rPr lang="en-US" sz="2400" dirty="0" smtClean="0">
                <a:solidFill>
                  <a:srgbClr val="003399"/>
                </a:solidFill>
                <a:latin typeface="Arial" pitchFamily="34" charset="0"/>
                <a:cs typeface="Cordia New" pitchFamily="34" charset="-34"/>
              </a:rPr>
              <a:t>1 factor of production, labor</a:t>
            </a:r>
          </a:p>
          <a:p>
            <a:pPr marL="544513" indent="-544513">
              <a:lnSpc>
                <a:spcPct val="120000"/>
              </a:lnSpc>
              <a:buClr>
                <a:schemeClr val="tx1"/>
              </a:buClr>
              <a:buBlip>
                <a:blip r:embed="rId2"/>
              </a:buBlip>
            </a:pPr>
            <a:r>
              <a:rPr lang="en-US" sz="2400" dirty="0" smtClean="0">
                <a:latin typeface="Arial" pitchFamily="34" charset="0"/>
                <a:cs typeface="Cordia New" pitchFamily="34" charset="-34"/>
              </a:rPr>
              <a:t>In each country, all labor has the same qualifications</a:t>
            </a:r>
          </a:p>
          <a:p>
            <a:pPr marL="544513" indent="-544513">
              <a:lnSpc>
                <a:spcPct val="120000"/>
              </a:lnSpc>
              <a:buClr>
                <a:schemeClr val="tx1"/>
              </a:buClr>
              <a:buBlip>
                <a:blip r:embed="rId2"/>
              </a:buBlip>
            </a:pPr>
            <a:r>
              <a:rPr lang="en-US" sz="2400" dirty="0" smtClean="0">
                <a:latin typeface="Arial" pitchFamily="34" charset="0"/>
                <a:cs typeface="Cordia New" pitchFamily="34" charset="-34"/>
              </a:rPr>
              <a:t>Constant units of labor required to produce one unit of a final good</a:t>
            </a:r>
          </a:p>
          <a:p>
            <a:pPr marL="544513" indent="-544513">
              <a:lnSpc>
                <a:spcPct val="120000"/>
              </a:lnSpc>
              <a:buClr>
                <a:schemeClr val="tx1"/>
              </a:buClr>
              <a:buBlip>
                <a:blip r:embed="rId2"/>
              </a:buBlip>
            </a:pPr>
            <a:r>
              <a:rPr lang="en-US" sz="2400" dirty="0" smtClean="0">
                <a:latin typeface="Arial" pitchFamily="34" charset="0"/>
                <a:cs typeface="Cordia New" pitchFamily="34" charset="-34"/>
              </a:rPr>
              <a:t>Price and cost of each good produced depends </a:t>
            </a:r>
            <a:r>
              <a:rPr lang="en-US" sz="2400" dirty="0">
                <a:latin typeface="Arial" pitchFamily="34" charset="0"/>
                <a:cs typeface="Cordia New" pitchFamily="34" charset="-34"/>
              </a:rPr>
              <a:t>on </a:t>
            </a:r>
            <a:r>
              <a:rPr lang="en-US" sz="2400" dirty="0">
                <a:solidFill>
                  <a:srgbClr val="003399"/>
                </a:solidFill>
                <a:latin typeface="Arial" pitchFamily="34" charset="0"/>
                <a:cs typeface="Cordia New" pitchFamily="34" charset="-34"/>
              </a:rPr>
              <a:t>units of labor required to </a:t>
            </a:r>
            <a:r>
              <a:rPr lang="en-US" sz="2400" dirty="0" smtClean="0">
                <a:solidFill>
                  <a:srgbClr val="003399"/>
                </a:solidFill>
                <a:latin typeface="Arial" pitchFamily="34" charset="0"/>
                <a:cs typeface="Cordia New" pitchFamily="34" charset="-34"/>
              </a:rPr>
              <a:t>produce the good </a:t>
            </a:r>
            <a:r>
              <a:rPr lang="en-US" sz="2400" dirty="0" smtClean="0">
                <a:solidFill>
                  <a:srgbClr val="C00000"/>
                </a:solidFill>
                <a:latin typeface="Arial" pitchFamily="34" charset="0"/>
                <a:cs typeface="Cordia New" pitchFamily="34" charset="-34"/>
              </a:rPr>
              <a:t>(different technology)</a:t>
            </a:r>
            <a:endParaRPr lang="en-US" sz="2400" dirty="0">
              <a:solidFill>
                <a:srgbClr val="C00000"/>
              </a:solidFill>
              <a:latin typeface="Arial" pitchFamily="34" charset="0"/>
              <a:cs typeface="Cordia New" pitchFamily="34" charset="-34"/>
            </a:endParaRPr>
          </a:p>
          <a:p>
            <a:pPr marL="544513" indent="-544513">
              <a:lnSpc>
                <a:spcPct val="120000"/>
              </a:lnSpc>
              <a:buClr>
                <a:schemeClr val="tx1"/>
              </a:buClr>
              <a:buBlip>
                <a:blip r:embed="rId2"/>
              </a:buBlip>
            </a:pPr>
            <a:endParaRPr lang="en-US" sz="2800" dirty="0" smtClean="0">
              <a:latin typeface="Arial" pitchFamily="34" charset="0"/>
              <a:cs typeface="Cordia New" pitchFamily="34" charset="-34"/>
            </a:endParaRPr>
          </a:p>
          <a:p>
            <a:pPr marL="0" indent="0">
              <a:lnSpc>
                <a:spcPct val="120000"/>
              </a:lnSpc>
              <a:buClr>
                <a:schemeClr val="tx1"/>
              </a:buClr>
              <a:buNone/>
            </a:pPr>
            <a:endParaRPr lang="th-TH" sz="2400" dirty="0" smtClean="0">
              <a:latin typeface="Arial" pitchFamily="34" charset="0"/>
              <a:cs typeface="Cordia New" pitchFamily="34" charset="-34"/>
            </a:endParaRPr>
          </a:p>
        </p:txBody>
      </p:sp>
    </p:spTree>
    <p:extLst>
      <p:ext uri="{BB962C8B-B14F-4D97-AF65-F5344CB8AC3E}">
        <p14:creationId xmlns:p14="http://schemas.microsoft.com/office/powerpoint/2010/main" val="46190430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blinds(horizontal)">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7" dur="500"/>
                                        <p:tgtEl>
                                          <p:spTgt spid="147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7459">
                                            <p:txEl>
                                              <p:pRg st="3" end="3"/>
                                            </p:txEl>
                                          </p:spTgt>
                                        </p:tgtEl>
                                        <p:attrNameLst>
                                          <p:attrName>style.visibility</p:attrName>
                                        </p:attrNameLst>
                                      </p:cBhvr>
                                      <p:to>
                                        <p:strVal val="visible"/>
                                      </p:to>
                                    </p:set>
                                    <p:animEffect transition="in" filter="blinds(horizontal)">
                                      <p:cBhvr>
                                        <p:cTn id="22" dur="500"/>
                                        <p:tgtEl>
                                          <p:spTgt spid="147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7459">
                                            <p:txEl>
                                              <p:pRg st="4" end="4"/>
                                            </p:txEl>
                                          </p:spTgt>
                                        </p:tgtEl>
                                        <p:attrNameLst>
                                          <p:attrName>style.visibility</p:attrName>
                                        </p:attrNameLst>
                                      </p:cBhvr>
                                      <p:to>
                                        <p:strVal val="visible"/>
                                      </p:to>
                                    </p:set>
                                    <p:animEffect transition="in" filter="blinds(horizontal)">
                                      <p:cBhvr>
                                        <p:cTn id="27" dur="500"/>
                                        <p:tgtEl>
                                          <p:spTgt spid="147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7459">
                                            <p:txEl>
                                              <p:pRg st="5" end="5"/>
                                            </p:txEl>
                                          </p:spTgt>
                                        </p:tgtEl>
                                        <p:attrNameLst>
                                          <p:attrName>style.visibility</p:attrName>
                                        </p:attrNameLst>
                                      </p:cBhvr>
                                      <p:to>
                                        <p:strVal val="visible"/>
                                      </p:to>
                                    </p:set>
                                    <p:animEffect transition="in" filter="blinds(horizontal)">
                                      <p:cBhvr>
                                        <p:cTn id="32" dur="500"/>
                                        <p:tgtEl>
                                          <p:spTgt spid="14745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47459">
                                            <p:txEl>
                                              <p:pRg st="6" end="6"/>
                                            </p:txEl>
                                          </p:spTgt>
                                        </p:tgtEl>
                                        <p:attrNameLst>
                                          <p:attrName>style.visibility</p:attrName>
                                        </p:attrNameLst>
                                      </p:cBhvr>
                                      <p:to>
                                        <p:strVal val="visible"/>
                                      </p:to>
                                    </p:set>
                                    <p:animEffect transition="in" filter="blinds(horizontal)">
                                      <p:cBhvr>
                                        <p:cTn id="37" dur="500"/>
                                        <p:tgtEl>
                                          <p:spTgt spid="14745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2"/>
          </p:nvPr>
        </p:nvSpPr>
        <p:spPr/>
        <p:txBody>
          <a:bodyPr/>
          <a:lstStyle/>
          <a:p>
            <a:fld id="{9D1A1387-190E-42F4-8450-317142FFF6E4}" type="slidenum">
              <a:rPr lang="en-US"/>
              <a:pPr/>
              <a:t>11</a:t>
            </a:fld>
            <a:endParaRPr lang="en-US"/>
          </a:p>
        </p:txBody>
      </p:sp>
      <p:sp>
        <p:nvSpPr>
          <p:cNvPr id="178178" name="Rectangle 2"/>
          <p:cNvSpPr>
            <a:spLocks noGrp="1" noChangeArrowheads="1"/>
          </p:cNvSpPr>
          <p:nvPr>
            <p:ph type="title"/>
          </p:nvPr>
        </p:nvSpPr>
        <p:spPr>
          <a:xfrm>
            <a:off x="177800" y="769309"/>
            <a:ext cx="7467600" cy="762000"/>
          </a:xfrm>
        </p:spPr>
        <p:txBody>
          <a:bodyPr/>
          <a:lstStyle/>
          <a:p>
            <a:pPr algn="l"/>
            <a:r>
              <a:rPr lang="en-US" sz="2800" b="1" dirty="0" smtClean="0">
                <a:solidFill>
                  <a:srgbClr val="006400"/>
                </a:solidFill>
                <a:effectLst>
                  <a:outerShdw blurRad="38100" dist="38100" dir="2700000" algn="tl">
                    <a:srgbClr val="C0C0C0"/>
                  </a:outerShdw>
                </a:effectLst>
                <a:latin typeface="Arial" pitchFamily="34" charset="0"/>
                <a:cs typeface="Arial" pitchFamily="34" charset="0"/>
              </a:rPr>
              <a:t>Concept</a:t>
            </a:r>
            <a:endParaRPr lang="th-TH" sz="2800" b="1" dirty="0">
              <a:solidFill>
                <a:srgbClr val="006400"/>
              </a:solidFill>
              <a:effectLst>
                <a:outerShdw blurRad="38100" dist="38100" dir="2700000" algn="tl">
                  <a:srgbClr val="C0C0C0"/>
                </a:outerShdw>
              </a:effectLst>
              <a:latin typeface="Arial" pitchFamily="34" charset="0"/>
            </a:endParaRPr>
          </a:p>
        </p:txBody>
      </p:sp>
      <p:sp>
        <p:nvSpPr>
          <p:cNvPr id="178180" name="Text Box 4"/>
          <p:cNvSpPr txBox="1">
            <a:spLocks noChangeArrowheads="1"/>
          </p:cNvSpPr>
          <p:nvPr/>
        </p:nvSpPr>
        <p:spPr bwMode="auto">
          <a:xfrm>
            <a:off x="1295400" y="3318324"/>
            <a:ext cx="4963218" cy="461665"/>
          </a:xfrm>
          <a:prstGeom prst="rect">
            <a:avLst/>
          </a:prstGeom>
          <a:noFill/>
          <a:ln w="9525">
            <a:noFill/>
            <a:miter lim="800000"/>
            <a:headEnd/>
            <a:tailEnd/>
          </a:ln>
          <a:effectLst/>
        </p:spPr>
        <p:txBody>
          <a:bodyPr wrap="none">
            <a:spAutoFit/>
          </a:bodyPr>
          <a:lstStyle/>
          <a:p>
            <a:r>
              <a:rPr lang="en-US" sz="2400" dirty="0" smtClean="0">
                <a:solidFill>
                  <a:srgbClr val="C00000"/>
                </a:solidFill>
                <a:latin typeface="Arial" pitchFamily="34" charset="0"/>
                <a:cs typeface="Arial" pitchFamily="34" charset="0"/>
              </a:rPr>
              <a:t>Division of labor </a:t>
            </a:r>
            <a:r>
              <a:rPr lang="en-US" sz="2400" dirty="0" smtClean="0">
                <a:solidFill>
                  <a:schemeClr val="accent4">
                    <a:lumMod val="95000"/>
                    <a:lumOff val="5000"/>
                  </a:schemeClr>
                </a:solidFill>
                <a:latin typeface="Arial" pitchFamily="34" charset="0"/>
                <a:cs typeface="Arial" pitchFamily="34" charset="0"/>
              </a:rPr>
              <a:t>between countries</a:t>
            </a:r>
            <a:endParaRPr lang="en-US" sz="2400" dirty="0">
              <a:solidFill>
                <a:schemeClr val="accent4">
                  <a:lumMod val="95000"/>
                  <a:lumOff val="5000"/>
                </a:schemeClr>
              </a:solidFill>
              <a:latin typeface="Arial" pitchFamily="34" charset="0"/>
              <a:cs typeface="Arial" pitchFamily="34" charset="0"/>
            </a:endParaRPr>
          </a:p>
        </p:txBody>
      </p:sp>
      <p:sp>
        <p:nvSpPr>
          <p:cNvPr id="178181" name="AutoShape 5"/>
          <p:cNvSpPr>
            <a:spLocks noChangeArrowheads="1"/>
          </p:cNvSpPr>
          <p:nvPr/>
        </p:nvSpPr>
        <p:spPr bwMode="auto">
          <a:xfrm>
            <a:off x="3661001" y="2742523"/>
            <a:ext cx="685800" cy="533400"/>
          </a:xfrm>
          <a:prstGeom prst="downArrow">
            <a:avLst>
              <a:gd name="adj1" fmla="val 50000"/>
              <a:gd name="adj2" fmla="val 25000"/>
            </a:avLst>
          </a:prstGeom>
          <a:solidFill>
            <a:schemeClr val="folHlink"/>
          </a:solidFill>
          <a:ln w="9525">
            <a:solidFill>
              <a:schemeClr val="tx1"/>
            </a:solidFill>
            <a:miter lim="800000"/>
            <a:headEnd/>
            <a:tailEnd/>
          </a:ln>
          <a:effectLst/>
        </p:spPr>
        <p:txBody>
          <a:bodyPr wrap="none" anchor="ctr"/>
          <a:lstStyle/>
          <a:p>
            <a:endParaRPr lang="en-US"/>
          </a:p>
        </p:txBody>
      </p:sp>
      <p:sp>
        <p:nvSpPr>
          <p:cNvPr id="178182" name="Text Box 6"/>
          <p:cNvSpPr txBox="1">
            <a:spLocks noChangeArrowheads="1"/>
          </p:cNvSpPr>
          <p:nvPr/>
        </p:nvSpPr>
        <p:spPr bwMode="auto">
          <a:xfrm>
            <a:off x="1802626" y="4862286"/>
            <a:ext cx="4982454" cy="523220"/>
          </a:xfrm>
          <a:prstGeom prst="rect">
            <a:avLst/>
          </a:prstGeom>
          <a:noFill/>
          <a:ln w="9525">
            <a:noFill/>
            <a:miter lim="800000"/>
            <a:headEnd/>
            <a:tailEnd/>
          </a:ln>
          <a:effectLst/>
        </p:spPr>
        <p:txBody>
          <a:bodyPr wrap="none">
            <a:spAutoFit/>
          </a:bodyPr>
          <a:lstStyle/>
          <a:p>
            <a:r>
              <a:rPr lang="en-US" sz="2800" dirty="0" smtClean="0">
                <a:solidFill>
                  <a:srgbClr val="000099"/>
                </a:solidFill>
                <a:latin typeface="Arial" pitchFamily="34" charset="0"/>
                <a:cs typeface="Arial" pitchFamily="34" charset="0"/>
              </a:rPr>
              <a:t>Each country gains from trade</a:t>
            </a:r>
            <a:endParaRPr lang="en-US" sz="2800" dirty="0">
              <a:solidFill>
                <a:srgbClr val="000099"/>
              </a:solidFill>
              <a:latin typeface="Arial" pitchFamily="34" charset="0"/>
              <a:cs typeface="Arial" pitchFamily="34" charset="0"/>
            </a:endParaRPr>
          </a:p>
        </p:txBody>
      </p:sp>
      <p:sp>
        <p:nvSpPr>
          <p:cNvPr id="178183" name="AutoShape 7"/>
          <p:cNvSpPr>
            <a:spLocks noChangeArrowheads="1"/>
          </p:cNvSpPr>
          <p:nvPr/>
        </p:nvSpPr>
        <p:spPr bwMode="auto">
          <a:xfrm>
            <a:off x="3648301" y="4070350"/>
            <a:ext cx="685800" cy="533400"/>
          </a:xfrm>
          <a:prstGeom prst="downArrow">
            <a:avLst>
              <a:gd name="adj1" fmla="val 50000"/>
              <a:gd name="adj2" fmla="val 25000"/>
            </a:avLst>
          </a:prstGeom>
          <a:solidFill>
            <a:schemeClr val="folHlink"/>
          </a:solidFill>
          <a:ln w="9525">
            <a:solidFill>
              <a:schemeClr val="tx1"/>
            </a:solidFill>
            <a:miter lim="800000"/>
            <a:headEnd/>
            <a:tailEnd/>
          </a:ln>
          <a:effectLst/>
        </p:spPr>
        <p:txBody>
          <a:bodyPr wrap="none" anchor="ctr"/>
          <a:lstStyle/>
          <a:p>
            <a:endParaRPr lang="en-US"/>
          </a:p>
        </p:txBody>
      </p:sp>
      <p:sp>
        <p:nvSpPr>
          <p:cNvPr id="178184" name="Rectangle 8"/>
          <p:cNvSpPr>
            <a:spLocks noChangeArrowheads="1"/>
          </p:cNvSpPr>
          <p:nvPr/>
        </p:nvSpPr>
        <p:spPr bwMode="auto">
          <a:xfrm>
            <a:off x="152400" y="76200"/>
            <a:ext cx="7848600" cy="685800"/>
          </a:xfrm>
          <a:prstGeom prst="rect">
            <a:avLst/>
          </a:prstGeom>
          <a:noFill/>
          <a:ln w="9525">
            <a:noFill/>
            <a:miter lim="800000"/>
            <a:headEnd/>
            <a:tailEnd/>
          </a:ln>
        </p:spPr>
        <p:txBody>
          <a:bodyPr anchor="b"/>
          <a:lstStyle/>
          <a:p>
            <a:r>
              <a:rPr lang="en-US" sz="3200" b="1" dirty="0" smtClean="0">
                <a:solidFill>
                  <a:srgbClr val="000099"/>
                </a:solidFill>
                <a:effectLst>
                  <a:outerShdw blurRad="38100" dist="38100" dir="2700000" algn="tl">
                    <a:srgbClr val="C0C0C0"/>
                  </a:outerShdw>
                </a:effectLst>
                <a:latin typeface="Arial" pitchFamily="34" charset="0"/>
                <a:cs typeface="Arial" pitchFamily="34" charset="0"/>
              </a:rPr>
              <a:t>Principle of absolute advantage</a:t>
            </a:r>
            <a:endParaRPr lang="th-TH" sz="3200" b="1" dirty="0">
              <a:solidFill>
                <a:srgbClr val="003399"/>
              </a:solidFill>
              <a:effectLst>
                <a:outerShdw blurRad="38100" dist="38100" dir="2700000" algn="tl">
                  <a:srgbClr val="C0C0C0"/>
                </a:outerShdw>
              </a:effectLst>
              <a:latin typeface="Arial" pitchFamily="34" charset="0"/>
              <a:cs typeface="Angsana New" pitchFamily="18" charset="-34"/>
            </a:endParaRPr>
          </a:p>
        </p:txBody>
      </p:sp>
      <p:sp>
        <p:nvSpPr>
          <p:cNvPr id="13" name="TextBox 12"/>
          <p:cNvSpPr txBox="1"/>
          <p:nvPr/>
        </p:nvSpPr>
        <p:spPr>
          <a:xfrm>
            <a:off x="1008800" y="1513166"/>
            <a:ext cx="6440600" cy="1200329"/>
          </a:xfrm>
          <a:prstGeom prst="rect">
            <a:avLst/>
          </a:prstGeom>
          <a:noFill/>
        </p:spPr>
        <p:txBody>
          <a:bodyPr wrap="square" rtlCol="0">
            <a:spAutoFit/>
          </a:bodyPr>
          <a:lstStyle/>
          <a:p>
            <a:r>
              <a:rPr lang="en-US" dirty="0" smtClean="0">
                <a:latin typeface="Arial" pitchFamily="34" charset="0"/>
                <a:cs typeface="Arial" pitchFamily="34" charset="0"/>
              </a:rPr>
              <a:t>Each country should produce a good it has </a:t>
            </a:r>
            <a:r>
              <a:rPr lang="en-US" b="1" dirty="0" smtClean="0">
                <a:solidFill>
                  <a:srgbClr val="0000CC"/>
                </a:solidFill>
                <a:latin typeface="Arial" pitchFamily="34" charset="0"/>
                <a:cs typeface="Arial" pitchFamily="34" charset="0"/>
              </a:rPr>
              <a:t>absolute advantage </a:t>
            </a:r>
            <a:r>
              <a:rPr lang="en-US" dirty="0" smtClean="0">
                <a:latin typeface="Arial" pitchFamily="34" charset="0"/>
                <a:cs typeface="Arial" pitchFamily="34" charset="0"/>
              </a:rPr>
              <a:t>(</a:t>
            </a:r>
            <a:r>
              <a:rPr lang="en-US" b="1" dirty="0" smtClean="0">
                <a:solidFill>
                  <a:srgbClr val="C00000"/>
                </a:solidFill>
                <a:latin typeface="Arial" pitchFamily="34" charset="0"/>
                <a:cs typeface="Arial" pitchFamily="34" charset="0"/>
              </a:rPr>
              <a:t>can produce efficiently</a:t>
            </a:r>
            <a:r>
              <a:rPr lang="en-US" dirty="0" smtClean="0">
                <a:latin typeface="Arial" pitchFamily="34" charset="0"/>
                <a:cs typeface="Arial" pitchFamily="34" charset="0"/>
              </a:rPr>
              <a:t>). Then countries </a:t>
            </a:r>
            <a:r>
              <a:rPr lang="en-US" dirty="0">
                <a:latin typeface="Arial" pitchFamily="34" charset="0"/>
                <a:cs typeface="Arial" pitchFamily="34" charset="0"/>
              </a:rPr>
              <a:t>should export those goods </a:t>
            </a:r>
            <a:r>
              <a:rPr lang="en-US" dirty="0" smtClean="0">
                <a:latin typeface="Arial" pitchFamily="34" charset="0"/>
                <a:cs typeface="Arial" pitchFamily="34" charset="0"/>
              </a:rPr>
              <a:t>in which </a:t>
            </a:r>
            <a:r>
              <a:rPr lang="en-US" dirty="0">
                <a:latin typeface="Arial" pitchFamily="34" charset="0"/>
                <a:cs typeface="Arial" pitchFamily="34" charset="0"/>
              </a:rPr>
              <a:t>they can produce efficiently, and import those which they cannot</a:t>
            </a:r>
            <a:r>
              <a:rPr lang="en-US" dirty="0" smtClean="0">
                <a:latin typeface="Arial" pitchFamily="34" charset="0"/>
                <a:cs typeface="Arial" pitchFamily="34" charset="0"/>
              </a:rPr>
              <a:t> </a:t>
            </a:r>
            <a:endParaRPr lang="en-US" dirty="0">
              <a:latin typeface="Arial" pitchFamily="34" charset="0"/>
              <a:cs typeface="Arial" pitchFamily="34" charset="0"/>
            </a:endParaRPr>
          </a:p>
        </p:txBody>
      </p:sp>
    </p:spTree>
    <p:extLst>
      <p:ext uri="{BB962C8B-B14F-4D97-AF65-F5344CB8AC3E}">
        <p14:creationId xmlns:p14="http://schemas.microsoft.com/office/powerpoint/2010/main" val="85670601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8181"/>
                                        </p:tgtEl>
                                        <p:attrNameLst>
                                          <p:attrName>style.visibility</p:attrName>
                                        </p:attrNameLst>
                                      </p:cBhvr>
                                      <p:to>
                                        <p:strVal val="visible"/>
                                      </p:to>
                                    </p:set>
                                    <p:animEffect transition="in" filter="fade">
                                      <p:cBhvr>
                                        <p:cTn id="12" dur="500"/>
                                        <p:tgtEl>
                                          <p:spTgt spid="17818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8180"/>
                                        </p:tgtEl>
                                        <p:attrNameLst>
                                          <p:attrName>style.visibility</p:attrName>
                                        </p:attrNameLst>
                                      </p:cBhvr>
                                      <p:to>
                                        <p:strVal val="visible"/>
                                      </p:to>
                                    </p:set>
                                    <p:animEffect transition="in" filter="fade">
                                      <p:cBhvr>
                                        <p:cTn id="17" dur="500"/>
                                        <p:tgtEl>
                                          <p:spTgt spid="17818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8183"/>
                                        </p:tgtEl>
                                        <p:attrNameLst>
                                          <p:attrName>style.visibility</p:attrName>
                                        </p:attrNameLst>
                                      </p:cBhvr>
                                      <p:to>
                                        <p:strVal val="visible"/>
                                      </p:to>
                                    </p:set>
                                    <p:animEffect transition="in" filter="fade">
                                      <p:cBhvr>
                                        <p:cTn id="22" dur="500"/>
                                        <p:tgtEl>
                                          <p:spTgt spid="17818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78182"/>
                                        </p:tgtEl>
                                        <p:attrNameLst>
                                          <p:attrName>style.visibility</p:attrName>
                                        </p:attrNameLst>
                                      </p:cBhvr>
                                      <p:to>
                                        <p:strVal val="visible"/>
                                      </p:to>
                                    </p:set>
                                    <p:animEffect transition="in" filter="fade">
                                      <p:cBhvr>
                                        <p:cTn id="27" dur="500"/>
                                        <p:tgtEl>
                                          <p:spTgt spid="178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8180" grpId="0"/>
      <p:bldP spid="178181" grpId="0" animBg="1"/>
      <p:bldP spid="178182" grpId="0"/>
      <p:bldP spid="178183" grpId="0" animBg="1"/>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96C8C364-DB6F-49A1-8797-DDCCC1E43432}" type="slidenum">
              <a:rPr lang="en-US"/>
              <a:pPr/>
              <a:t>12</a:t>
            </a:fld>
            <a:endParaRPr lang="en-US"/>
          </a:p>
        </p:txBody>
      </p:sp>
      <p:sp>
        <p:nvSpPr>
          <p:cNvPr id="228354" name="Text Box 2"/>
          <p:cNvSpPr txBox="1">
            <a:spLocks noChangeArrowheads="1"/>
          </p:cNvSpPr>
          <p:nvPr/>
        </p:nvSpPr>
        <p:spPr bwMode="auto">
          <a:xfrm>
            <a:off x="341291" y="3130550"/>
            <a:ext cx="8399735" cy="461665"/>
          </a:xfrm>
          <a:prstGeom prst="rect">
            <a:avLst/>
          </a:prstGeom>
          <a:solidFill>
            <a:srgbClr val="CCFFFF"/>
          </a:solidFill>
          <a:ln w="9525">
            <a:noFill/>
            <a:miter lim="800000"/>
            <a:headEnd/>
            <a:tailEnd/>
          </a:ln>
          <a:effectLst/>
        </p:spPr>
        <p:txBody>
          <a:bodyPr wrap="none">
            <a:spAutoFit/>
          </a:bodyPr>
          <a:lstStyle/>
          <a:p>
            <a:pPr algn="ctr"/>
            <a:r>
              <a:rPr lang="en-US" sz="2400" dirty="0" smtClean="0">
                <a:solidFill>
                  <a:srgbClr val="0000CC"/>
                </a:solidFill>
                <a:latin typeface="Arial" pitchFamily="34" charset="0"/>
                <a:cs typeface="Arial" pitchFamily="34" charset="0"/>
              </a:rPr>
              <a:t>Country A </a:t>
            </a:r>
            <a:r>
              <a:rPr lang="en-US" sz="2400" dirty="0" smtClean="0">
                <a:latin typeface="Arial" pitchFamily="34" charset="0"/>
                <a:cs typeface="Arial" pitchFamily="34" charset="0"/>
              </a:rPr>
              <a:t>uses factor of productions _______than </a:t>
            </a:r>
            <a:r>
              <a:rPr lang="en-US" sz="2400" dirty="0">
                <a:solidFill>
                  <a:srgbClr val="0000CC"/>
                </a:solidFill>
                <a:latin typeface="Arial" pitchFamily="34" charset="0"/>
                <a:cs typeface="Arial" pitchFamily="34" charset="0"/>
              </a:rPr>
              <a:t>C</a:t>
            </a:r>
            <a:r>
              <a:rPr lang="en-US" sz="2400" dirty="0" smtClean="0">
                <a:solidFill>
                  <a:srgbClr val="0000CC"/>
                </a:solidFill>
                <a:latin typeface="Arial" pitchFamily="34" charset="0"/>
                <a:cs typeface="Arial" pitchFamily="34" charset="0"/>
              </a:rPr>
              <a:t>ountry B</a:t>
            </a:r>
            <a:endParaRPr lang="en-US" sz="2400" dirty="0">
              <a:solidFill>
                <a:srgbClr val="0000CC"/>
              </a:solidFill>
              <a:latin typeface="Arial" pitchFamily="34" charset="0"/>
              <a:cs typeface="Arial" pitchFamily="34" charset="0"/>
            </a:endParaRPr>
          </a:p>
        </p:txBody>
      </p:sp>
      <p:sp>
        <p:nvSpPr>
          <p:cNvPr id="228355" name="Rectangle 3"/>
          <p:cNvSpPr>
            <a:spLocks noChangeArrowheads="1"/>
          </p:cNvSpPr>
          <p:nvPr/>
        </p:nvSpPr>
        <p:spPr bwMode="auto">
          <a:xfrm>
            <a:off x="1468713" y="1854493"/>
            <a:ext cx="6144887" cy="523220"/>
          </a:xfrm>
          <a:prstGeom prst="rect">
            <a:avLst/>
          </a:prstGeom>
          <a:solidFill>
            <a:srgbClr val="FFFF99"/>
          </a:solidFill>
          <a:ln w="9525">
            <a:noFill/>
            <a:miter lim="800000"/>
            <a:headEnd/>
            <a:tailEnd/>
          </a:ln>
          <a:effectLst/>
        </p:spPr>
        <p:txBody>
          <a:bodyPr wrap="none">
            <a:spAutoFit/>
          </a:bodyPr>
          <a:lstStyle/>
          <a:p>
            <a:r>
              <a:rPr lang="en-US" sz="2800" dirty="0" smtClean="0">
                <a:latin typeface="Arial" pitchFamily="34" charset="0"/>
                <a:cs typeface="Arial" pitchFamily="34" charset="0"/>
              </a:rPr>
              <a:t>To produce the same amount of good</a:t>
            </a:r>
            <a:endParaRPr lang="en-US" sz="2800" u="sng" dirty="0">
              <a:solidFill>
                <a:srgbClr val="CC0000"/>
              </a:solidFill>
              <a:latin typeface="Arial" pitchFamily="34" charset="0"/>
              <a:cs typeface="Arial" pitchFamily="34" charset="0"/>
            </a:endParaRPr>
          </a:p>
        </p:txBody>
      </p:sp>
      <p:sp>
        <p:nvSpPr>
          <p:cNvPr id="228356" name="AutoShape 4"/>
          <p:cNvSpPr>
            <a:spLocks noChangeArrowheads="1"/>
          </p:cNvSpPr>
          <p:nvPr/>
        </p:nvSpPr>
        <p:spPr bwMode="auto">
          <a:xfrm>
            <a:off x="4160157" y="2581850"/>
            <a:ext cx="381000" cy="381000"/>
          </a:xfrm>
          <a:prstGeom prst="downArrow">
            <a:avLst>
              <a:gd name="adj1" fmla="val 50000"/>
              <a:gd name="adj2" fmla="val 25000"/>
            </a:avLst>
          </a:prstGeom>
          <a:solidFill>
            <a:schemeClr val="accent1"/>
          </a:solidFill>
          <a:ln w="9525">
            <a:solidFill>
              <a:schemeClr val="tx1"/>
            </a:solidFill>
            <a:miter lim="800000"/>
            <a:headEnd/>
            <a:tailEnd/>
          </a:ln>
          <a:effectLst/>
        </p:spPr>
        <p:txBody>
          <a:bodyPr wrap="none" anchor="ctr"/>
          <a:lstStyle/>
          <a:p>
            <a:endParaRPr lang="en-US"/>
          </a:p>
        </p:txBody>
      </p:sp>
      <p:sp>
        <p:nvSpPr>
          <p:cNvPr id="228357" name="AutoShape 5"/>
          <p:cNvSpPr>
            <a:spLocks noChangeArrowheads="1"/>
          </p:cNvSpPr>
          <p:nvPr/>
        </p:nvSpPr>
        <p:spPr bwMode="auto">
          <a:xfrm>
            <a:off x="4152900" y="3956957"/>
            <a:ext cx="381000" cy="381000"/>
          </a:xfrm>
          <a:prstGeom prst="downArrow">
            <a:avLst>
              <a:gd name="adj1" fmla="val 50000"/>
              <a:gd name="adj2" fmla="val 25000"/>
            </a:avLst>
          </a:prstGeom>
          <a:solidFill>
            <a:schemeClr val="accent1"/>
          </a:solidFill>
          <a:ln w="9525">
            <a:solidFill>
              <a:schemeClr val="tx1"/>
            </a:solidFill>
            <a:miter lim="800000"/>
            <a:headEnd/>
            <a:tailEnd/>
          </a:ln>
          <a:effectLst/>
        </p:spPr>
        <p:txBody>
          <a:bodyPr wrap="none" anchor="ctr"/>
          <a:lstStyle/>
          <a:p>
            <a:endParaRPr lang="en-US"/>
          </a:p>
        </p:txBody>
      </p:sp>
      <p:sp>
        <p:nvSpPr>
          <p:cNvPr id="228358" name="Rectangle 6"/>
          <p:cNvSpPr>
            <a:spLocks noChangeArrowheads="1"/>
          </p:cNvSpPr>
          <p:nvPr/>
        </p:nvSpPr>
        <p:spPr bwMode="auto">
          <a:xfrm>
            <a:off x="1670000" y="4648200"/>
            <a:ext cx="5943600" cy="954107"/>
          </a:xfrm>
          <a:prstGeom prst="rect">
            <a:avLst/>
          </a:prstGeom>
          <a:solidFill>
            <a:srgbClr val="FFCC99"/>
          </a:solidFill>
          <a:ln w="9525">
            <a:noFill/>
            <a:miter lim="800000"/>
            <a:headEnd/>
            <a:tailEnd/>
          </a:ln>
          <a:effectLst/>
        </p:spPr>
        <p:txBody>
          <a:bodyPr wrap="square">
            <a:spAutoFit/>
          </a:bodyPr>
          <a:lstStyle/>
          <a:p>
            <a:pPr algn="ctr"/>
            <a:r>
              <a:rPr lang="en-US" sz="2800" dirty="0" smtClean="0">
                <a:solidFill>
                  <a:srgbClr val="0000CC"/>
                </a:solidFill>
                <a:latin typeface="Arial" pitchFamily="34" charset="0"/>
                <a:cs typeface="Arial" pitchFamily="34" charset="0"/>
              </a:rPr>
              <a:t>Country A</a:t>
            </a:r>
            <a:r>
              <a:rPr lang="en-US" sz="2800" dirty="0" smtClean="0">
                <a:latin typeface="Arial" pitchFamily="34" charset="0"/>
                <a:cs typeface="Arial" pitchFamily="34" charset="0"/>
              </a:rPr>
              <a:t> has absolute advantage in</a:t>
            </a:r>
            <a:r>
              <a:rPr lang="en-US" sz="2800" dirty="0">
                <a:latin typeface="Arial" pitchFamily="34" charset="0"/>
                <a:cs typeface="Arial" pitchFamily="34" charset="0"/>
              </a:rPr>
              <a:t> </a:t>
            </a:r>
            <a:r>
              <a:rPr lang="en-US" sz="2800" dirty="0" smtClean="0">
                <a:latin typeface="Arial" pitchFamily="34" charset="0"/>
                <a:cs typeface="Arial" pitchFamily="34" charset="0"/>
              </a:rPr>
              <a:t>production of that good</a:t>
            </a:r>
          </a:p>
        </p:txBody>
      </p:sp>
      <p:sp>
        <p:nvSpPr>
          <p:cNvPr id="228360" name="Text Box 8"/>
          <p:cNvSpPr txBox="1">
            <a:spLocks noChangeArrowheads="1"/>
          </p:cNvSpPr>
          <p:nvPr/>
        </p:nvSpPr>
        <p:spPr bwMode="auto">
          <a:xfrm>
            <a:off x="304800" y="751114"/>
            <a:ext cx="7696200" cy="1103379"/>
          </a:xfrm>
          <a:prstGeom prst="rect">
            <a:avLst/>
          </a:prstGeom>
          <a:noFill/>
          <a:ln w="9525">
            <a:noFill/>
            <a:miter lim="800000"/>
            <a:headEnd/>
            <a:tailEnd/>
          </a:ln>
          <a:effectLst/>
        </p:spPr>
        <p:txBody>
          <a:bodyPr>
            <a:spAutoFit/>
          </a:bodyPr>
          <a:lstStyle/>
          <a:p>
            <a:pPr>
              <a:lnSpc>
                <a:spcPct val="90000"/>
              </a:lnSpc>
              <a:spcBef>
                <a:spcPct val="20000"/>
              </a:spcBef>
              <a:buClr>
                <a:schemeClr val="tx1"/>
              </a:buClr>
            </a:pPr>
            <a:r>
              <a:rPr lang="en-US" sz="3600" b="1" i="1" dirty="0" smtClean="0">
                <a:solidFill>
                  <a:srgbClr val="006400"/>
                </a:solidFill>
                <a:effectLst>
                  <a:outerShdw blurRad="38100" dist="38100" dir="2700000" algn="tl">
                    <a:srgbClr val="C0C0C0"/>
                  </a:outerShdw>
                </a:effectLst>
                <a:latin typeface="Angsana New" pitchFamily="18" charset="-34"/>
                <a:cs typeface="Angsana New" pitchFamily="18" charset="-34"/>
              </a:rPr>
              <a:t>The country will have absolute advantage in production of a good under the following condition </a:t>
            </a:r>
            <a:endParaRPr lang="en-US" sz="3600" i="1" dirty="0">
              <a:solidFill>
                <a:srgbClr val="006400"/>
              </a:solidFill>
              <a:latin typeface="Angsana New" pitchFamily="18" charset="-34"/>
              <a:cs typeface="Angsana New" pitchFamily="18" charset="-34"/>
            </a:endParaRPr>
          </a:p>
        </p:txBody>
      </p:sp>
      <p:sp>
        <p:nvSpPr>
          <p:cNvPr id="228361" name="Text Box 9"/>
          <p:cNvSpPr txBox="1">
            <a:spLocks noChangeArrowheads="1"/>
          </p:cNvSpPr>
          <p:nvPr/>
        </p:nvSpPr>
        <p:spPr bwMode="auto">
          <a:xfrm>
            <a:off x="5613400" y="3130549"/>
            <a:ext cx="800100" cy="461665"/>
          </a:xfrm>
          <a:prstGeom prst="rect">
            <a:avLst/>
          </a:prstGeom>
          <a:noFill/>
          <a:ln w="9525">
            <a:noFill/>
            <a:miter lim="800000"/>
            <a:headEnd/>
            <a:tailEnd/>
          </a:ln>
          <a:effectLst/>
        </p:spPr>
        <p:txBody>
          <a:bodyPr wrap="square">
            <a:spAutoFit/>
          </a:bodyPr>
          <a:lstStyle/>
          <a:p>
            <a:pPr>
              <a:spcBef>
                <a:spcPct val="50000"/>
              </a:spcBef>
            </a:pPr>
            <a:r>
              <a:rPr lang="en-US" sz="2400" b="1" dirty="0" smtClean="0">
                <a:solidFill>
                  <a:schemeClr val="tx2"/>
                </a:solidFill>
                <a:latin typeface="Arial" pitchFamily="34" charset="0"/>
                <a:cs typeface="Arial" pitchFamily="34" charset="0"/>
              </a:rPr>
              <a:t>less</a:t>
            </a:r>
            <a:endParaRPr lang="en-US" sz="2400" b="1" dirty="0">
              <a:solidFill>
                <a:schemeClr val="tx2"/>
              </a:solidFill>
              <a:latin typeface="Arial" pitchFamily="34" charset="0"/>
              <a:cs typeface="Arial" pitchFamily="34" charset="0"/>
            </a:endParaRPr>
          </a:p>
        </p:txBody>
      </p:sp>
      <p:sp>
        <p:nvSpPr>
          <p:cNvPr id="13" name="Rectangle 8"/>
          <p:cNvSpPr>
            <a:spLocks noChangeArrowheads="1"/>
          </p:cNvSpPr>
          <p:nvPr/>
        </p:nvSpPr>
        <p:spPr bwMode="auto">
          <a:xfrm>
            <a:off x="152400" y="76200"/>
            <a:ext cx="7848600" cy="685800"/>
          </a:xfrm>
          <a:prstGeom prst="rect">
            <a:avLst/>
          </a:prstGeom>
          <a:noFill/>
          <a:ln w="9525">
            <a:noFill/>
            <a:miter lim="800000"/>
            <a:headEnd/>
            <a:tailEnd/>
          </a:ln>
        </p:spPr>
        <p:txBody>
          <a:bodyPr anchor="b"/>
          <a:lstStyle/>
          <a:p>
            <a:r>
              <a:rPr lang="en-US" sz="3200" b="1" dirty="0" smtClean="0">
                <a:solidFill>
                  <a:srgbClr val="000099"/>
                </a:solidFill>
                <a:effectLst>
                  <a:outerShdw blurRad="38100" dist="38100" dir="2700000" algn="tl">
                    <a:srgbClr val="C0C0C0"/>
                  </a:outerShdw>
                </a:effectLst>
                <a:latin typeface="Arial" pitchFamily="34" charset="0"/>
                <a:cs typeface="Arial" pitchFamily="34" charset="0"/>
              </a:rPr>
              <a:t>Principle of absolute advantage</a:t>
            </a:r>
            <a:endParaRPr lang="th-TH" sz="3200" b="1" dirty="0">
              <a:solidFill>
                <a:srgbClr val="003399"/>
              </a:solidFill>
              <a:effectLst>
                <a:outerShdw blurRad="38100" dist="38100" dir="2700000" algn="tl">
                  <a:srgbClr val="C0C0C0"/>
                </a:outerShdw>
              </a:effectLst>
              <a:latin typeface="Arial" pitchFamily="34" charset="0"/>
              <a:cs typeface="Angsana New" pitchFamily="18" charset="-34"/>
            </a:endParaRPr>
          </a:p>
        </p:txBody>
      </p:sp>
    </p:spTree>
    <p:extLst>
      <p:ext uri="{BB962C8B-B14F-4D97-AF65-F5344CB8AC3E}">
        <p14:creationId xmlns:p14="http://schemas.microsoft.com/office/powerpoint/2010/main" val="131353541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8361"/>
                                        </p:tgtEl>
                                        <p:attrNameLst>
                                          <p:attrName>style.visibility</p:attrName>
                                        </p:attrNameLst>
                                      </p:cBhvr>
                                      <p:to>
                                        <p:strVal val="visible"/>
                                      </p:to>
                                    </p:set>
                                    <p:animEffect transition="in" filter="fade">
                                      <p:cBhvr>
                                        <p:cTn id="7" dur="500"/>
                                        <p:tgtEl>
                                          <p:spTgt spid="228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8361"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Slide Number Placeholder 3"/>
          <p:cNvSpPr>
            <a:spLocks noGrp="1"/>
          </p:cNvSpPr>
          <p:nvPr>
            <p:ph type="sldNum" sz="quarter" idx="12"/>
          </p:nvPr>
        </p:nvSpPr>
        <p:spPr/>
        <p:txBody>
          <a:bodyPr/>
          <a:lstStyle/>
          <a:p>
            <a:fld id="{C2353EEC-6F49-4BEA-BA21-6C692A2C991D}" type="slidenum">
              <a:rPr lang="en-US"/>
              <a:pPr/>
              <a:t>13</a:t>
            </a:fld>
            <a:endParaRPr lang="en-US"/>
          </a:p>
        </p:txBody>
      </p:sp>
      <p:sp>
        <p:nvSpPr>
          <p:cNvPr id="181250" name="Text Box 2"/>
          <p:cNvSpPr txBox="1">
            <a:spLocks noChangeArrowheads="1"/>
          </p:cNvSpPr>
          <p:nvPr/>
        </p:nvSpPr>
        <p:spPr bwMode="auto">
          <a:xfrm>
            <a:off x="761999" y="57834"/>
            <a:ext cx="7467601" cy="646331"/>
          </a:xfrm>
          <a:prstGeom prst="rect">
            <a:avLst/>
          </a:prstGeom>
          <a:noFill/>
          <a:ln w="9525">
            <a:noFill/>
            <a:miter lim="800000"/>
            <a:headEnd/>
            <a:tailEnd/>
          </a:ln>
          <a:effectLst/>
        </p:spPr>
        <p:txBody>
          <a:bodyPr wrap="square">
            <a:spAutoFit/>
          </a:bodyPr>
          <a:lstStyle/>
          <a:p>
            <a:r>
              <a:rPr lang="en-US" sz="3600" b="1" dirty="0" smtClean="0">
                <a:solidFill>
                  <a:srgbClr val="000099"/>
                </a:solidFill>
                <a:latin typeface="Angsana New" pitchFamily="18" charset="-34"/>
                <a:cs typeface="Angsana New" pitchFamily="18" charset="-34"/>
              </a:rPr>
              <a:t>Example 1(Principle of Absolute Advantage) --- Table 1</a:t>
            </a:r>
            <a:endParaRPr lang="en-US" dirty="0"/>
          </a:p>
        </p:txBody>
      </p:sp>
      <p:sp>
        <p:nvSpPr>
          <p:cNvPr id="181252" name="Text Box 4"/>
          <p:cNvSpPr txBox="1">
            <a:spLocks noChangeArrowheads="1"/>
          </p:cNvSpPr>
          <p:nvPr/>
        </p:nvSpPr>
        <p:spPr bwMode="auto">
          <a:xfrm>
            <a:off x="3068579" y="849307"/>
            <a:ext cx="2168641"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shirt (good X</a:t>
            </a:r>
            <a:r>
              <a:rPr lang="en-US" sz="3600" b="1" dirty="0">
                <a:latin typeface="Angsana New" pitchFamily="18" charset="-34"/>
                <a:cs typeface="Angsana New" pitchFamily="18" charset="-34"/>
              </a:rPr>
              <a:t>)</a:t>
            </a:r>
          </a:p>
        </p:txBody>
      </p:sp>
      <p:sp>
        <p:nvSpPr>
          <p:cNvPr id="181253" name="Text Box 5"/>
          <p:cNvSpPr txBox="1">
            <a:spLocks noChangeArrowheads="1"/>
          </p:cNvSpPr>
          <p:nvPr/>
        </p:nvSpPr>
        <p:spPr bwMode="auto">
          <a:xfrm>
            <a:off x="5789305" y="860080"/>
            <a:ext cx="2241319"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watch (good Y</a:t>
            </a:r>
            <a:r>
              <a:rPr lang="en-US" sz="3600" b="1" dirty="0">
                <a:latin typeface="Angsana New" pitchFamily="18" charset="-34"/>
                <a:cs typeface="Angsana New" pitchFamily="18" charset="-34"/>
              </a:rPr>
              <a:t>)</a:t>
            </a:r>
          </a:p>
        </p:txBody>
      </p:sp>
      <p:sp>
        <p:nvSpPr>
          <p:cNvPr id="181254" name="Text Box 6"/>
          <p:cNvSpPr txBox="1">
            <a:spLocks noChangeArrowheads="1"/>
          </p:cNvSpPr>
          <p:nvPr/>
        </p:nvSpPr>
        <p:spPr bwMode="auto">
          <a:xfrm>
            <a:off x="2209800" y="526142"/>
            <a:ext cx="5820824" cy="646331"/>
          </a:xfrm>
          <a:prstGeom prst="rect">
            <a:avLst/>
          </a:prstGeom>
          <a:noFill/>
          <a:ln w="9525">
            <a:noFill/>
            <a:miter lim="800000"/>
            <a:headEnd/>
            <a:tailEnd/>
          </a:ln>
          <a:effectLst/>
        </p:spPr>
        <p:txBody>
          <a:bodyPr wrap="none">
            <a:spAutoFit/>
          </a:bodyPr>
          <a:lstStyle/>
          <a:p>
            <a:r>
              <a:rPr lang="en-US" sz="3600" b="1" i="1" dirty="0" smtClean="0">
                <a:solidFill>
                  <a:schemeClr val="tx2"/>
                </a:solidFill>
                <a:latin typeface="Angsana New" pitchFamily="18" charset="-34"/>
                <a:cs typeface="Angsana New" pitchFamily="18" charset="-34"/>
              </a:rPr>
              <a:t>Unit of labor</a:t>
            </a:r>
            <a:r>
              <a:rPr lang="en-US" sz="3600" b="1" dirty="0">
                <a:solidFill>
                  <a:schemeClr val="hlink"/>
                </a:solidFill>
                <a:latin typeface="Angsana New" pitchFamily="18" charset="-34"/>
                <a:cs typeface="Angsana New" pitchFamily="18" charset="-34"/>
              </a:rPr>
              <a:t> </a:t>
            </a:r>
            <a:r>
              <a:rPr lang="en-US" sz="3600" b="1" dirty="0" smtClean="0">
                <a:solidFill>
                  <a:srgbClr val="006400"/>
                </a:solidFill>
                <a:latin typeface="Angsana New" pitchFamily="18" charset="-34"/>
                <a:cs typeface="Angsana New" pitchFamily="18" charset="-34"/>
              </a:rPr>
              <a:t>used to produce 1 unit of good</a:t>
            </a:r>
            <a:endParaRPr lang="en-US" sz="3600" b="1" dirty="0">
              <a:solidFill>
                <a:srgbClr val="006400"/>
              </a:solidFill>
              <a:latin typeface="Angsana New" pitchFamily="18" charset="-34"/>
              <a:cs typeface="Angsana New" pitchFamily="18" charset="-34"/>
            </a:endParaRPr>
          </a:p>
        </p:txBody>
      </p:sp>
      <p:sp>
        <p:nvSpPr>
          <p:cNvPr id="181255" name="Text Box 7"/>
          <p:cNvSpPr txBox="1">
            <a:spLocks noChangeArrowheads="1"/>
          </p:cNvSpPr>
          <p:nvPr/>
        </p:nvSpPr>
        <p:spPr bwMode="auto">
          <a:xfrm>
            <a:off x="300322" y="1442803"/>
            <a:ext cx="3124200"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Thailand</a:t>
            </a:r>
            <a:r>
              <a:rPr lang="th-TH" sz="3600" b="1" dirty="0" smtClean="0">
                <a:latin typeface="Angsana New" pitchFamily="18" charset="-34"/>
                <a:cs typeface="Angsana New" pitchFamily="18" charset="-34"/>
              </a:rPr>
              <a:t> </a:t>
            </a:r>
            <a:r>
              <a:rPr lang="en-US" sz="3600" b="1" dirty="0" smtClean="0">
                <a:latin typeface="Angsana New" pitchFamily="18" charset="-34"/>
                <a:cs typeface="Angsana New" pitchFamily="18" charset="-34"/>
              </a:rPr>
              <a:t>(country A</a:t>
            </a:r>
            <a:r>
              <a:rPr lang="en-US" sz="3600" b="1" dirty="0">
                <a:latin typeface="Angsana New" pitchFamily="18" charset="-34"/>
                <a:cs typeface="Angsana New" pitchFamily="18" charset="-34"/>
              </a:rPr>
              <a:t>)</a:t>
            </a:r>
          </a:p>
        </p:txBody>
      </p:sp>
      <p:sp>
        <p:nvSpPr>
          <p:cNvPr id="181256" name="Text Box 8"/>
          <p:cNvSpPr txBox="1">
            <a:spLocks noChangeArrowheads="1"/>
          </p:cNvSpPr>
          <p:nvPr/>
        </p:nvSpPr>
        <p:spPr bwMode="auto">
          <a:xfrm>
            <a:off x="363095" y="1902400"/>
            <a:ext cx="2367956"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USA (country B</a:t>
            </a:r>
            <a:r>
              <a:rPr lang="en-US" sz="3600" b="1" dirty="0">
                <a:latin typeface="Angsana New" pitchFamily="18" charset="-34"/>
                <a:cs typeface="Angsana New" pitchFamily="18" charset="-34"/>
              </a:rPr>
              <a:t>)</a:t>
            </a:r>
          </a:p>
        </p:txBody>
      </p:sp>
      <p:sp>
        <p:nvSpPr>
          <p:cNvPr id="181257" name="Line 9"/>
          <p:cNvSpPr>
            <a:spLocks noChangeShapeType="1"/>
          </p:cNvSpPr>
          <p:nvPr/>
        </p:nvSpPr>
        <p:spPr bwMode="auto">
          <a:xfrm>
            <a:off x="2156336" y="990600"/>
            <a:ext cx="6019800" cy="0"/>
          </a:xfrm>
          <a:prstGeom prst="line">
            <a:avLst/>
          </a:prstGeom>
          <a:noFill/>
          <a:ln w="19050">
            <a:solidFill>
              <a:schemeClr val="tx1"/>
            </a:solidFill>
            <a:round/>
            <a:headEnd/>
            <a:tailEnd/>
          </a:ln>
          <a:effectLst/>
        </p:spPr>
        <p:txBody>
          <a:bodyPr/>
          <a:lstStyle/>
          <a:p>
            <a:endParaRPr lang="en-US"/>
          </a:p>
        </p:txBody>
      </p:sp>
      <p:sp>
        <p:nvSpPr>
          <p:cNvPr id="181258" name="Line 10"/>
          <p:cNvSpPr>
            <a:spLocks noChangeShapeType="1"/>
          </p:cNvSpPr>
          <p:nvPr/>
        </p:nvSpPr>
        <p:spPr bwMode="auto">
          <a:xfrm>
            <a:off x="360193" y="1371600"/>
            <a:ext cx="7815943" cy="25960"/>
          </a:xfrm>
          <a:prstGeom prst="line">
            <a:avLst/>
          </a:prstGeom>
          <a:noFill/>
          <a:ln w="19050">
            <a:solidFill>
              <a:schemeClr val="tx1"/>
            </a:solidFill>
            <a:round/>
            <a:headEnd/>
            <a:tailEnd/>
          </a:ln>
          <a:effectLst/>
        </p:spPr>
        <p:txBody>
          <a:bodyPr/>
          <a:lstStyle/>
          <a:p>
            <a:endParaRPr lang="en-US"/>
          </a:p>
        </p:txBody>
      </p:sp>
      <p:sp>
        <p:nvSpPr>
          <p:cNvPr id="181259" name="Line 11"/>
          <p:cNvSpPr>
            <a:spLocks noChangeShapeType="1"/>
          </p:cNvSpPr>
          <p:nvPr/>
        </p:nvSpPr>
        <p:spPr bwMode="auto">
          <a:xfrm>
            <a:off x="300322" y="609600"/>
            <a:ext cx="7875814" cy="0"/>
          </a:xfrm>
          <a:prstGeom prst="line">
            <a:avLst/>
          </a:prstGeom>
          <a:noFill/>
          <a:ln w="19050">
            <a:solidFill>
              <a:schemeClr val="tx1"/>
            </a:solidFill>
            <a:round/>
            <a:headEnd/>
            <a:tailEnd/>
          </a:ln>
          <a:effectLst/>
        </p:spPr>
        <p:txBody>
          <a:bodyPr/>
          <a:lstStyle/>
          <a:p>
            <a:endParaRPr lang="en-US"/>
          </a:p>
        </p:txBody>
      </p:sp>
      <p:sp>
        <p:nvSpPr>
          <p:cNvPr id="181260" name="Line 12"/>
          <p:cNvSpPr>
            <a:spLocks noChangeShapeType="1"/>
          </p:cNvSpPr>
          <p:nvPr/>
        </p:nvSpPr>
        <p:spPr bwMode="auto">
          <a:xfrm>
            <a:off x="289604" y="2560633"/>
            <a:ext cx="7802789" cy="0"/>
          </a:xfrm>
          <a:prstGeom prst="line">
            <a:avLst/>
          </a:prstGeom>
          <a:noFill/>
          <a:ln w="19050">
            <a:solidFill>
              <a:schemeClr val="tx1"/>
            </a:solidFill>
            <a:round/>
            <a:headEnd/>
            <a:tailEnd/>
          </a:ln>
          <a:effectLst/>
        </p:spPr>
        <p:txBody>
          <a:bodyPr/>
          <a:lstStyle/>
          <a:p>
            <a:endParaRPr lang="en-US"/>
          </a:p>
        </p:txBody>
      </p:sp>
      <p:sp>
        <p:nvSpPr>
          <p:cNvPr id="181261" name="Text Box 13"/>
          <p:cNvSpPr txBox="1">
            <a:spLocks noChangeArrowheads="1"/>
          </p:cNvSpPr>
          <p:nvPr/>
        </p:nvSpPr>
        <p:spPr bwMode="auto">
          <a:xfrm>
            <a:off x="3560762" y="1554162"/>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3</a:t>
            </a:r>
          </a:p>
        </p:txBody>
      </p:sp>
      <p:sp>
        <p:nvSpPr>
          <p:cNvPr id="181262" name="Text Box 14"/>
          <p:cNvSpPr txBox="1">
            <a:spLocks noChangeArrowheads="1"/>
          </p:cNvSpPr>
          <p:nvPr/>
        </p:nvSpPr>
        <p:spPr bwMode="auto">
          <a:xfrm>
            <a:off x="3560762" y="2067486"/>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8</a:t>
            </a:r>
          </a:p>
        </p:txBody>
      </p:sp>
      <p:sp>
        <p:nvSpPr>
          <p:cNvPr id="181263" name="Text Box 15"/>
          <p:cNvSpPr txBox="1">
            <a:spLocks noChangeArrowheads="1"/>
          </p:cNvSpPr>
          <p:nvPr/>
        </p:nvSpPr>
        <p:spPr bwMode="auto">
          <a:xfrm>
            <a:off x="6322673" y="1506411"/>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6</a:t>
            </a:r>
          </a:p>
        </p:txBody>
      </p:sp>
      <p:sp>
        <p:nvSpPr>
          <p:cNvPr id="181264" name="Text Box 16"/>
          <p:cNvSpPr txBox="1">
            <a:spLocks noChangeArrowheads="1"/>
          </p:cNvSpPr>
          <p:nvPr/>
        </p:nvSpPr>
        <p:spPr bwMode="auto">
          <a:xfrm>
            <a:off x="6322673" y="2047187"/>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2</a:t>
            </a:r>
          </a:p>
        </p:txBody>
      </p:sp>
      <p:sp>
        <p:nvSpPr>
          <p:cNvPr id="181266" name="Text Box 18"/>
          <p:cNvSpPr txBox="1">
            <a:spLocks noChangeArrowheads="1"/>
          </p:cNvSpPr>
          <p:nvPr/>
        </p:nvSpPr>
        <p:spPr bwMode="auto">
          <a:xfrm>
            <a:off x="610564" y="4244928"/>
            <a:ext cx="7315200" cy="584775"/>
          </a:xfrm>
          <a:prstGeom prst="rect">
            <a:avLst/>
          </a:prstGeom>
          <a:noFill/>
          <a:ln w="9525">
            <a:noFill/>
            <a:miter lim="800000"/>
            <a:headEnd/>
            <a:tailEnd/>
          </a:ln>
          <a:effectLst/>
        </p:spPr>
        <p:txBody>
          <a:bodyPr>
            <a:spAutoFit/>
          </a:bodyPr>
          <a:lstStyle/>
          <a:p>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Thailand </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has absolute advantage in </a:t>
            </a:r>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shirt</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181267" name="AutoShape 19"/>
          <p:cNvSpPr>
            <a:spLocks noChangeArrowheads="1"/>
          </p:cNvSpPr>
          <p:nvPr/>
        </p:nvSpPr>
        <p:spPr bwMode="auto">
          <a:xfrm>
            <a:off x="176101" y="3562635"/>
            <a:ext cx="381000" cy="228600"/>
          </a:xfrm>
          <a:prstGeom prst="right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a:p>
        </p:txBody>
      </p:sp>
      <p:sp>
        <p:nvSpPr>
          <p:cNvPr id="181270" name="AutoShape 22"/>
          <p:cNvSpPr>
            <a:spLocks noChangeArrowheads="1"/>
          </p:cNvSpPr>
          <p:nvPr/>
        </p:nvSpPr>
        <p:spPr bwMode="auto">
          <a:xfrm>
            <a:off x="139815" y="4836942"/>
            <a:ext cx="381000" cy="228600"/>
          </a:xfrm>
          <a:prstGeom prst="right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a:p>
        </p:txBody>
      </p:sp>
      <p:sp>
        <p:nvSpPr>
          <p:cNvPr id="181271" name="AutoShape 23"/>
          <p:cNvSpPr>
            <a:spLocks noChangeArrowheads="1"/>
          </p:cNvSpPr>
          <p:nvPr/>
        </p:nvSpPr>
        <p:spPr bwMode="auto">
          <a:xfrm>
            <a:off x="3826681" y="5989244"/>
            <a:ext cx="421964" cy="272718"/>
          </a:xfrm>
          <a:prstGeom prst="downArrow">
            <a:avLst>
              <a:gd name="adj1" fmla="val 50000"/>
              <a:gd name="adj2" fmla="val 25000"/>
            </a:avLst>
          </a:prstGeom>
          <a:solidFill>
            <a:schemeClr val="tx2">
              <a:lumMod val="60000"/>
              <a:lumOff val="40000"/>
            </a:schemeClr>
          </a:solidFill>
          <a:ln w="9525">
            <a:solidFill>
              <a:schemeClr val="tx1"/>
            </a:solidFill>
            <a:miter lim="800000"/>
            <a:headEnd/>
            <a:tailEnd/>
          </a:ln>
          <a:effectLst/>
        </p:spPr>
        <p:txBody>
          <a:bodyPr wrap="none" anchor="ctr"/>
          <a:lstStyle/>
          <a:p>
            <a:endParaRPr lang="en-US"/>
          </a:p>
        </p:txBody>
      </p:sp>
      <p:sp>
        <p:nvSpPr>
          <p:cNvPr id="181272" name="Text Box 24"/>
          <p:cNvSpPr txBox="1">
            <a:spLocks noChangeArrowheads="1"/>
          </p:cNvSpPr>
          <p:nvPr/>
        </p:nvSpPr>
        <p:spPr bwMode="auto">
          <a:xfrm>
            <a:off x="1547073" y="6273225"/>
            <a:ext cx="5577168" cy="584775"/>
          </a:xfrm>
          <a:prstGeom prst="rect">
            <a:avLst/>
          </a:prstGeom>
          <a:solidFill>
            <a:srgbClr val="CCFF66"/>
          </a:solidFill>
          <a:ln w="9525">
            <a:solidFill>
              <a:schemeClr val="accent1"/>
            </a:solidFill>
            <a:miter lim="800000"/>
            <a:headEnd/>
            <a:tailEnd/>
          </a:ln>
          <a:effectLst/>
        </p:spPr>
        <p:txBody>
          <a:bodyPr wrap="none">
            <a:spAutoFit/>
          </a:bodyPr>
          <a:lstStyle/>
          <a:p>
            <a:r>
              <a:rPr lang="en-US" sz="3200" b="1" dirty="0" smtClean="0">
                <a:effectLst>
                  <a:outerShdw blurRad="38100" dist="38100" dir="2700000" algn="tl">
                    <a:srgbClr val="C0C0C0"/>
                  </a:outerShdw>
                </a:effectLst>
                <a:latin typeface="Angsana New" pitchFamily="18" charset="-34"/>
                <a:cs typeface="Angsana New" pitchFamily="18" charset="-34"/>
              </a:rPr>
              <a:t>Thailand exports shirt and USA exports watch</a:t>
            </a:r>
            <a:endParaRPr lang="en-US" sz="3200" b="1" dirty="0">
              <a:effectLst>
                <a:outerShdw blurRad="38100" dist="38100" dir="2700000" algn="tl">
                  <a:srgbClr val="C0C0C0"/>
                </a:outerShdw>
              </a:effectLst>
              <a:latin typeface="Angsana New" pitchFamily="18" charset="-34"/>
              <a:cs typeface="Angsana New" pitchFamily="18" charset="-34"/>
            </a:endParaRPr>
          </a:p>
        </p:txBody>
      </p:sp>
      <p:grpSp>
        <p:nvGrpSpPr>
          <p:cNvPr id="181280" name="Group 32"/>
          <p:cNvGrpSpPr>
            <a:grpSpLocks/>
          </p:cNvGrpSpPr>
          <p:nvPr/>
        </p:nvGrpSpPr>
        <p:grpSpPr bwMode="auto">
          <a:xfrm>
            <a:off x="4114743" y="1549399"/>
            <a:ext cx="3200458" cy="959453"/>
            <a:chOff x="2592" y="1536"/>
            <a:chExt cx="2086" cy="793"/>
          </a:xfrm>
        </p:grpSpPr>
        <p:sp>
          <p:nvSpPr>
            <p:cNvPr id="181275" name="Text Box 27"/>
            <p:cNvSpPr txBox="1">
              <a:spLocks noChangeArrowheads="1"/>
            </p:cNvSpPr>
            <p:nvPr/>
          </p:nvSpPr>
          <p:spPr bwMode="auto">
            <a:xfrm>
              <a:off x="2592" y="1536"/>
              <a:ext cx="37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A</a:t>
              </a:r>
            </a:p>
          </p:txBody>
        </p:sp>
        <p:sp>
          <p:nvSpPr>
            <p:cNvPr id="181276" name="Text Box 28"/>
            <p:cNvSpPr txBox="1">
              <a:spLocks noChangeArrowheads="1"/>
            </p:cNvSpPr>
            <p:nvPr/>
          </p:nvSpPr>
          <p:spPr bwMode="auto">
            <a:xfrm>
              <a:off x="2592" y="1996"/>
              <a:ext cx="36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B</a:t>
              </a:r>
            </a:p>
          </p:txBody>
        </p:sp>
        <p:sp>
          <p:nvSpPr>
            <p:cNvPr id="181278" name="Text Box 30"/>
            <p:cNvSpPr txBox="1">
              <a:spLocks noChangeArrowheads="1"/>
            </p:cNvSpPr>
            <p:nvPr/>
          </p:nvSpPr>
          <p:spPr bwMode="auto">
            <a:xfrm>
              <a:off x="4320" y="1536"/>
              <a:ext cx="35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A</a:t>
              </a:r>
            </a:p>
          </p:txBody>
        </p:sp>
        <p:sp>
          <p:nvSpPr>
            <p:cNvPr id="181279" name="Text Box 31"/>
            <p:cNvSpPr txBox="1">
              <a:spLocks noChangeArrowheads="1"/>
            </p:cNvSpPr>
            <p:nvPr/>
          </p:nvSpPr>
          <p:spPr bwMode="auto">
            <a:xfrm>
              <a:off x="4320" y="1996"/>
              <a:ext cx="34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B</a:t>
              </a:r>
            </a:p>
          </p:txBody>
        </p:sp>
      </p:grpSp>
      <p:sp>
        <p:nvSpPr>
          <p:cNvPr id="31" name="Text Box 18"/>
          <p:cNvSpPr txBox="1">
            <a:spLocks noChangeArrowheads="1"/>
          </p:cNvSpPr>
          <p:nvPr/>
        </p:nvSpPr>
        <p:spPr bwMode="auto">
          <a:xfrm>
            <a:off x="529374" y="3409639"/>
            <a:ext cx="8066200" cy="1077218"/>
          </a:xfrm>
          <a:prstGeom prst="rect">
            <a:avLst/>
          </a:prstGeom>
          <a:noFill/>
          <a:ln w="9525">
            <a:noFill/>
            <a:miter lim="800000"/>
            <a:headEnd/>
            <a:tailEnd/>
          </a:ln>
          <a:effectLst/>
        </p:spPr>
        <p:txBody>
          <a:bodyPr wrap="square">
            <a:spAutoFit/>
          </a:bodyPr>
          <a:lstStyle/>
          <a:p>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Thailand is more efficient than USA in the production of shirt </a:t>
            </a:r>
          </a:p>
          <a:p>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(require less unit of labor to produce shirt, 3&lt;8)   </a:t>
            </a:r>
            <a:endParaRPr lang="en-US" sz="3200" dirty="0">
              <a:solidFill>
                <a:srgbClr val="0000CC"/>
              </a:solidFill>
              <a:latin typeface="Angsana New" pitchFamily="18" charset="-34"/>
              <a:cs typeface="Angsana New" pitchFamily="18" charset="-34"/>
            </a:endParaRPr>
          </a:p>
        </p:txBody>
      </p:sp>
      <p:sp>
        <p:nvSpPr>
          <p:cNvPr id="32" name="Text Box 18"/>
          <p:cNvSpPr txBox="1">
            <a:spLocks noChangeArrowheads="1"/>
          </p:cNvSpPr>
          <p:nvPr/>
        </p:nvSpPr>
        <p:spPr bwMode="auto">
          <a:xfrm>
            <a:off x="557101" y="4611629"/>
            <a:ext cx="8066200" cy="1077218"/>
          </a:xfrm>
          <a:prstGeom prst="rect">
            <a:avLst/>
          </a:prstGeom>
          <a:noFill/>
          <a:ln w="9525">
            <a:noFill/>
            <a:miter lim="800000"/>
            <a:headEnd/>
            <a:tailEnd/>
          </a:ln>
          <a:effectLst/>
        </p:spPr>
        <p:txBody>
          <a:bodyPr wrap="square">
            <a:spAutoFit/>
          </a:bodyPr>
          <a:lstStyle/>
          <a:p>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USA is more efficient than Thailand in the production of watch</a:t>
            </a:r>
          </a:p>
          <a:p>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(require less unit of labor to produce watch, 2&lt;6)   </a:t>
            </a:r>
            <a:endParaRPr lang="en-US" sz="3200" dirty="0">
              <a:solidFill>
                <a:srgbClr val="0000CC"/>
              </a:solidFill>
              <a:latin typeface="Angsana New" pitchFamily="18" charset="-34"/>
              <a:cs typeface="Angsana New" pitchFamily="18" charset="-34"/>
            </a:endParaRPr>
          </a:p>
        </p:txBody>
      </p:sp>
      <p:sp>
        <p:nvSpPr>
          <p:cNvPr id="33" name="Text Box 18"/>
          <p:cNvSpPr txBox="1">
            <a:spLocks noChangeArrowheads="1"/>
          </p:cNvSpPr>
          <p:nvPr/>
        </p:nvSpPr>
        <p:spPr bwMode="auto">
          <a:xfrm>
            <a:off x="777193" y="5424138"/>
            <a:ext cx="7315200" cy="584775"/>
          </a:xfrm>
          <a:prstGeom prst="rect">
            <a:avLst/>
          </a:prstGeom>
          <a:noFill/>
          <a:ln w="9525">
            <a:noFill/>
            <a:miter lim="800000"/>
            <a:headEnd/>
            <a:tailEnd/>
          </a:ln>
          <a:effectLst/>
        </p:spPr>
        <p:txBody>
          <a:bodyPr>
            <a:spAutoFit/>
          </a:bodyPr>
          <a:lstStyle/>
          <a:p>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USA</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 has absolute advantage in </a:t>
            </a:r>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watch</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34" name="AutoShape 19"/>
          <p:cNvSpPr>
            <a:spLocks noChangeArrowheads="1"/>
          </p:cNvSpPr>
          <p:nvPr/>
        </p:nvSpPr>
        <p:spPr bwMode="auto">
          <a:xfrm>
            <a:off x="151665" y="2703963"/>
            <a:ext cx="381000" cy="228600"/>
          </a:xfrm>
          <a:prstGeom prst="right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a:p>
        </p:txBody>
      </p:sp>
      <p:sp>
        <p:nvSpPr>
          <p:cNvPr id="35" name="Text Box 18"/>
          <p:cNvSpPr txBox="1">
            <a:spLocks noChangeArrowheads="1"/>
          </p:cNvSpPr>
          <p:nvPr/>
        </p:nvSpPr>
        <p:spPr bwMode="auto">
          <a:xfrm>
            <a:off x="582501" y="2470000"/>
            <a:ext cx="8066200" cy="1077218"/>
          </a:xfrm>
          <a:prstGeom prst="rect">
            <a:avLst/>
          </a:prstGeom>
          <a:noFill/>
          <a:ln w="9525">
            <a:noFill/>
            <a:miter lim="800000"/>
            <a:headEnd/>
            <a:tailEnd/>
          </a:ln>
          <a:effectLst/>
        </p:spPr>
        <p:txBody>
          <a:bodyPr wrap="square">
            <a:spAutoFit/>
          </a:bodyPr>
          <a:lstStyle/>
          <a:p>
            <a:r>
              <a:rPr lang="en-US" sz="3200" dirty="0" smtClean="0">
                <a:solidFill>
                  <a:schemeClr val="accent4"/>
                </a:solidFill>
                <a:effectLst>
                  <a:outerShdw blurRad="38100" dist="38100" dir="2700000" algn="tl">
                    <a:srgbClr val="C0C0C0"/>
                  </a:outerShdw>
                </a:effectLst>
                <a:latin typeface="Angsana New" pitchFamily="18" charset="-34"/>
                <a:cs typeface="Angsana New" pitchFamily="18" charset="-34"/>
              </a:rPr>
              <a:t>In Autarky (without international trade) both countries will produce both goods if consumers demand both Shirts and Watches</a:t>
            </a:r>
            <a:endParaRPr lang="en-US" sz="3200" dirty="0">
              <a:solidFill>
                <a:schemeClr val="accent4"/>
              </a:solidFill>
              <a:latin typeface="Angsana New" pitchFamily="18" charset="-34"/>
              <a:cs typeface="Angsana New" pitchFamily="18" charset="-34"/>
            </a:endParaRPr>
          </a:p>
        </p:txBody>
      </p:sp>
    </p:spTree>
    <p:extLst>
      <p:ext uri="{BB962C8B-B14F-4D97-AF65-F5344CB8AC3E}">
        <p14:creationId xmlns:p14="http://schemas.microsoft.com/office/powerpoint/2010/main" val="92442056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1267"/>
                                        </p:tgtEl>
                                        <p:attrNameLst>
                                          <p:attrName>style.visibility</p:attrName>
                                        </p:attrNameLst>
                                      </p:cBhvr>
                                      <p:to>
                                        <p:strVal val="visible"/>
                                      </p:to>
                                    </p:set>
                                    <p:animEffect transition="in" filter="fade">
                                      <p:cBhvr>
                                        <p:cTn id="7" dur="500"/>
                                        <p:tgtEl>
                                          <p:spTgt spid="18126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1266"/>
                                        </p:tgtEl>
                                        <p:attrNameLst>
                                          <p:attrName>style.visibility</p:attrName>
                                        </p:attrNameLst>
                                      </p:cBhvr>
                                      <p:to>
                                        <p:strVal val="visible"/>
                                      </p:to>
                                    </p:set>
                                    <p:animEffect transition="in" filter="fade">
                                      <p:cBhvr>
                                        <p:cTn id="17" dur="500"/>
                                        <p:tgtEl>
                                          <p:spTgt spid="18126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1270"/>
                                        </p:tgtEl>
                                        <p:attrNameLst>
                                          <p:attrName>style.visibility</p:attrName>
                                        </p:attrNameLst>
                                      </p:cBhvr>
                                      <p:to>
                                        <p:strVal val="visible"/>
                                      </p:to>
                                    </p:set>
                                    <p:animEffect transition="in" filter="fade">
                                      <p:cBhvr>
                                        <p:cTn id="22" dur="500"/>
                                        <p:tgtEl>
                                          <p:spTgt spid="18127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1271"/>
                                        </p:tgtEl>
                                        <p:attrNameLst>
                                          <p:attrName>style.visibility</p:attrName>
                                        </p:attrNameLst>
                                      </p:cBhvr>
                                      <p:to>
                                        <p:strVal val="visible"/>
                                      </p:to>
                                    </p:set>
                                    <p:animEffect transition="in" filter="fade">
                                      <p:cBhvr>
                                        <p:cTn id="37" dur="500"/>
                                        <p:tgtEl>
                                          <p:spTgt spid="18127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1272"/>
                                        </p:tgtEl>
                                        <p:attrNameLst>
                                          <p:attrName>style.visibility</p:attrName>
                                        </p:attrNameLst>
                                      </p:cBhvr>
                                      <p:to>
                                        <p:strVal val="visible"/>
                                      </p:to>
                                    </p:set>
                                    <p:animEffect transition="in" filter="fade">
                                      <p:cBhvr>
                                        <p:cTn id="42" dur="500"/>
                                        <p:tgtEl>
                                          <p:spTgt spid="18127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5"/>
                                        </p:tgtEl>
                                        <p:attrNameLst>
                                          <p:attrName>style.visibility</p:attrName>
                                        </p:attrNameLst>
                                      </p:cBhvr>
                                      <p:to>
                                        <p:strVal val="visible"/>
                                      </p:to>
                                    </p:set>
                                    <p:animEffect transition="in" filter="fade">
                                      <p:cBhvr>
                                        <p:cTn id="5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66" grpId="0"/>
      <p:bldP spid="181267" grpId="0" animBg="1"/>
      <p:bldP spid="181270" grpId="0" animBg="1"/>
      <p:bldP spid="181271" grpId="0" animBg="1"/>
      <p:bldP spid="181272" grpId="0" animBg="1"/>
      <p:bldP spid="31" grpId="0"/>
      <p:bldP spid="32" grpId="0"/>
      <p:bldP spid="33" grpId="0"/>
      <p:bldP spid="34" grpId="0" animBg="1"/>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Slide Number Placeholder 3"/>
          <p:cNvSpPr>
            <a:spLocks noGrp="1"/>
          </p:cNvSpPr>
          <p:nvPr>
            <p:ph type="sldNum" sz="quarter" idx="12"/>
          </p:nvPr>
        </p:nvSpPr>
        <p:spPr/>
        <p:txBody>
          <a:bodyPr/>
          <a:lstStyle/>
          <a:p>
            <a:fld id="{C2353EEC-6F49-4BEA-BA21-6C692A2C991D}" type="slidenum">
              <a:rPr lang="en-US"/>
              <a:pPr/>
              <a:t>14</a:t>
            </a:fld>
            <a:endParaRPr lang="en-US"/>
          </a:p>
        </p:txBody>
      </p:sp>
      <p:sp>
        <p:nvSpPr>
          <p:cNvPr id="181250" name="Text Box 2"/>
          <p:cNvSpPr txBox="1">
            <a:spLocks noChangeArrowheads="1"/>
          </p:cNvSpPr>
          <p:nvPr/>
        </p:nvSpPr>
        <p:spPr bwMode="auto">
          <a:xfrm>
            <a:off x="761999" y="57834"/>
            <a:ext cx="7467601" cy="646331"/>
          </a:xfrm>
          <a:prstGeom prst="rect">
            <a:avLst/>
          </a:prstGeom>
          <a:noFill/>
          <a:ln w="9525">
            <a:noFill/>
            <a:miter lim="800000"/>
            <a:headEnd/>
            <a:tailEnd/>
          </a:ln>
          <a:effectLst/>
        </p:spPr>
        <p:txBody>
          <a:bodyPr wrap="square">
            <a:spAutoFit/>
          </a:bodyPr>
          <a:lstStyle/>
          <a:p>
            <a:r>
              <a:rPr lang="en-US" sz="3600" b="1" dirty="0" smtClean="0">
                <a:solidFill>
                  <a:srgbClr val="000099"/>
                </a:solidFill>
                <a:latin typeface="Angsana New" pitchFamily="18" charset="-34"/>
                <a:cs typeface="Angsana New" pitchFamily="18" charset="-34"/>
              </a:rPr>
              <a:t>Example 2 (Principle of Absolute Advantage) --- Table 3</a:t>
            </a:r>
            <a:endParaRPr lang="en-US" dirty="0"/>
          </a:p>
        </p:txBody>
      </p:sp>
      <p:sp>
        <p:nvSpPr>
          <p:cNvPr id="181252" name="Text Box 4"/>
          <p:cNvSpPr txBox="1">
            <a:spLocks noChangeArrowheads="1"/>
          </p:cNvSpPr>
          <p:nvPr/>
        </p:nvSpPr>
        <p:spPr bwMode="auto">
          <a:xfrm>
            <a:off x="3068579" y="849307"/>
            <a:ext cx="2168641"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shirt (good X</a:t>
            </a:r>
            <a:r>
              <a:rPr lang="en-US" sz="3600" b="1" dirty="0">
                <a:latin typeface="Angsana New" pitchFamily="18" charset="-34"/>
                <a:cs typeface="Angsana New" pitchFamily="18" charset="-34"/>
              </a:rPr>
              <a:t>)</a:t>
            </a:r>
          </a:p>
        </p:txBody>
      </p:sp>
      <p:sp>
        <p:nvSpPr>
          <p:cNvPr id="181253" name="Text Box 5"/>
          <p:cNvSpPr txBox="1">
            <a:spLocks noChangeArrowheads="1"/>
          </p:cNvSpPr>
          <p:nvPr/>
        </p:nvSpPr>
        <p:spPr bwMode="auto">
          <a:xfrm>
            <a:off x="5851074" y="829853"/>
            <a:ext cx="2241319"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watch (good Y</a:t>
            </a:r>
            <a:r>
              <a:rPr lang="en-US" sz="3600" b="1" dirty="0">
                <a:latin typeface="Angsana New" pitchFamily="18" charset="-34"/>
                <a:cs typeface="Angsana New" pitchFamily="18" charset="-34"/>
              </a:rPr>
              <a:t>)</a:t>
            </a:r>
          </a:p>
        </p:txBody>
      </p:sp>
      <p:sp>
        <p:nvSpPr>
          <p:cNvPr id="181254" name="Text Box 6"/>
          <p:cNvSpPr txBox="1">
            <a:spLocks noChangeArrowheads="1"/>
          </p:cNvSpPr>
          <p:nvPr/>
        </p:nvSpPr>
        <p:spPr bwMode="auto">
          <a:xfrm>
            <a:off x="2209800" y="526142"/>
            <a:ext cx="5820824" cy="646331"/>
          </a:xfrm>
          <a:prstGeom prst="rect">
            <a:avLst/>
          </a:prstGeom>
          <a:noFill/>
          <a:ln w="9525">
            <a:noFill/>
            <a:miter lim="800000"/>
            <a:headEnd/>
            <a:tailEnd/>
          </a:ln>
          <a:effectLst/>
        </p:spPr>
        <p:txBody>
          <a:bodyPr wrap="none">
            <a:spAutoFit/>
          </a:bodyPr>
          <a:lstStyle/>
          <a:p>
            <a:r>
              <a:rPr lang="en-US" sz="3600" b="1" i="1" dirty="0" smtClean="0">
                <a:solidFill>
                  <a:schemeClr val="tx2"/>
                </a:solidFill>
                <a:latin typeface="Angsana New" pitchFamily="18" charset="-34"/>
                <a:cs typeface="Angsana New" pitchFamily="18" charset="-34"/>
              </a:rPr>
              <a:t>Unit of labor</a:t>
            </a:r>
            <a:r>
              <a:rPr lang="en-US" sz="3600" b="1" dirty="0">
                <a:solidFill>
                  <a:schemeClr val="hlink"/>
                </a:solidFill>
                <a:latin typeface="Angsana New" pitchFamily="18" charset="-34"/>
                <a:cs typeface="Angsana New" pitchFamily="18" charset="-34"/>
              </a:rPr>
              <a:t> </a:t>
            </a:r>
            <a:r>
              <a:rPr lang="en-US" sz="3600" b="1" dirty="0" smtClean="0">
                <a:solidFill>
                  <a:srgbClr val="006400"/>
                </a:solidFill>
                <a:latin typeface="Angsana New" pitchFamily="18" charset="-34"/>
                <a:cs typeface="Angsana New" pitchFamily="18" charset="-34"/>
              </a:rPr>
              <a:t>used to produce 1 unit of good</a:t>
            </a:r>
            <a:endParaRPr lang="en-US" sz="3600" b="1" dirty="0">
              <a:solidFill>
                <a:srgbClr val="006400"/>
              </a:solidFill>
              <a:latin typeface="Angsana New" pitchFamily="18" charset="-34"/>
              <a:cs typeface="Angsana New" pitchFamily="18" charset="-34"/>
            </a:endParaRPr>
          </a:p>
        </p:txBody>
      </p:sp>
      <p:sp>
        <p:nvSpPr>
          <p:cNvPr id="181255" name="Text Box 7"/>
          <p:cNvSpPr txBox="1">
            <a:spLocks noChangeArrowheads="1"/>
          </p:cNvSpPr>
          <p:nvPr/>
        </p:nvSpPr>
        <p:spPr bwMode="auto">
          <a:xfrm>
            <a:off x="300322" y="1442803"/>
            <a:ext cx="3124200"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Thailand</a:t>
            </a:r>
            <a:r>
              <a:rPr lang="th-TH" sz="3600" b="1" dirty="0" smtClean="0">
                <a:latin typeface="Angsana New" pitchFamily="18" charset="-34"/>
                <a:cs typeface="Angsana New" pitchFamily="18" charset="-34"/>
              </a:rPr>
              <a:t> </a:t>
            </a:r>
            <a:r>
              <a:rPr lang="en-US" sz="3600" b="1" dirty="0" smtClean="0">
                <a:latin typeface="Angsana New" pitchFamily="18" charset="-34"/>
                <a:cs typeface="Angsana New" pitchFamily="18" charset="-34"/>
              </a:rPr>
              <a:t>(country A</a:t>
            </a:r>
            <a:r>
              <a:rPr lang="en-US" sz="3600" b="1" dirty="0">
                <a:latin typeface="Angsana New" pitchFamily="18" charset="-34"/>
                <a:cs typeface="Angsana New" pitchFamily="18" charset="-34"/>
              </a:rPr>
              <a:t>)</a:t>
            </a:r>
          </a:p>
        </p:txBody>
      </p:sp>
      <p:sp>
        <p:nvSpPr>
          <p:cNvPr id="181256" name="Text Box 8"/>
          <p:cNvSpPr txBox="1">
            <a:spLocks noChangeArrowheads="1"/>
          </p:cNvSpPr>
          <p:nvPr/>
        </p:nvSpPr>
        <p:spPr bwMode="auto">
          <a:xfrm>
            <a:off x="363095" y="1902400"/>
            <a:ext cx="2367956"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USA (country B</a:t>
            </a:r>
            <a:r>
              <a:rPr lang="en-US" sz="3600" b="1" dirty="0">
                <a:latin typeface="Angsana New" pitchFamily="18" charset="-34"/>
                <a:cs typeface="Angsana New" pitchFamily="18" charset="-34"/>
              </a:rPr>
              <a:t>)</a:t>
            </a:r>
          </a:p>
        </p:txBody>
      </p:sp>
      <p:sp>
        <p:nvSpPr>
          <p:cNvPr id="181257" name="Line 9"/>
          <p:cNvSpPr>
            <a:spLocks noChangeShapeType="1"/>
          </p:cNvSpPr>
          <p:nvPr/>
        </p:nvSpPr>
        <p:spPr bwMode="auto">
          <a:xfrm>
            <a:off x="2156336" y="990600"/>
            <a:ext cx="6019800" cy="0"/>
          </a:xfrm>
          <a:prstGeom prst="line">
            <a:avLst/>
          </a:prstGeom>
          <a:noFill/>
          <a:ln w="19050">
            <a:solidFill>
              <a:schemeClr val="tx1"/>
            </a:solidFill>
            <a:round/>
            <a:headEnd/>
            <a:tailEnd/>
          </a:ln>
          <a:effectLst/>
        </p:spPr>
        <p:txBody>
          <a:bodyPr/>
          <a:lstStyle/>
          <a:p>
            <a:endParaRPr lang="en-US"/>
          </a:p>
        </p:txBody>
      </p:sp>
      <p:sp>
        <p:nvSpPr>
          <p:cNvPr id="181258" name="Line 10"/>
          <p:cNvSpPr>
            <a:spLocks noChangeShapeType="1"/>
          </p:cNvSpPr>
          <p:nvPr/>
        </p:nvSpPr>
        <p:spPr bwMode="auto">
          <a:xfrm>
            <a:off x="360193" y="1371600"/>
            <a:ext cx="7815943" cy="25960"/>
          </a:xfrm>
          <a:prstGeom prst="line">
            <a:avLst/>
          </a:prstGeom>
          <a:noFill/>
          <a:ln w="19050">
            <a:solidFill>
              <a:schemeClr val="tx1"/>
            </a:solidFill>
            <a:round/>
            <a:headEnd/>
            <a:tailEnd/>
          </a:ln>
          <a:effectLst/>
        </p:spPr>
        <p:txBody>
          <a:bodyPr/>
          <a:lstStyle/>
          <a:p>
            <a:endParaRPr lang="en-US"/>
          </a:p>
        </p:txBody>
      </p:sp>
      <p:sp>
        <p:nvSpPr>
          <p:cNvPr id="181259" name="Line 11"/>
          <p:cNvSpPr>
            <a:spLocks noChangeShapeType="1"/>
          </p:cNvSpPr>
          <p:nvPr/>
        </p:nvSpPr>
        <p:spPr bwMode="auto">
          <a:xfrm>
            <a:off x="300322" y="609600"/>
            <a:ext cx="7875814" cy="0"/>
          </a:xfrm>
          <a:prstGeom prst="line">
            <a:avLst/>
          </a:prstGeom>
          <a:noFill/>
          <a:ln w="19050">
            <a:solidFill>
              <a:schemeClr val="tx1"/>
            </a:solidFill>
            <a:round/>
            <a:headEnd/>
            <a:tailEnd/>
          </a:ln>
          <a:effectLst/>
        </p:spPr>
        <p:txBody>
          <a:bodyPr/>
          <a:lstStyle/>
          <a:p>
            <a:endParaRPr lang="en-US"/>
          </a:p>
        </p:txBody>
      </p:sp>
      <p:sp>
        <p:nvSpPr>
          <p:cNvPr id="181260" name="Line 12"/>
          <p:cNvSpPr>
            <a:spLocks noChangeShapeType="1"/>
          </p:cNvSpPr>
          <p:nvPr/>
        </p:nvSpPr>
        <p:spPr bwMode="auto">
          <a:xfrm>
            <a:off x="289604" y="2560633"/>
            <a:ext cx="7802789" cy="0"/>
          </a:xfrm>
          <a:prstGeom prst="line">
            <a:avLst/>
          </a:prstGeom>
          <a:noFill/>
          <a:ln w="19050">
            <a:solidFill>
              <a:schemeClr val="tx1"/>
            </a:solidFill>
            <a:round/>
            <a:headEnd/>
            <a:tailEnd/>
          </a:ln>
          <a:effectLst/>
        </p:spPr>
        <p:txBody>
          <a:bodyPr/>
          <a:lstStyle/>
          <a:p>
            <a:endParaRPr lang="en-US"/>
          </a:p>
        </p:txBody>
      </p:sp>
      <p:sp>
        <p:nvSpPr>
          <p:cNvPr id="181261" name="Text Box 13"/>
          <p:cNvSpPr txBox="1">
            <a:spLocks noChangeArrowheads="1"/>
          </p:cNvSpPr>
          <p:nvPr/>
        </p:nvSpPr>
        <p:spPr bwMode="auto">
          <a:xfrm>
            <a:off x="3491833" y="1540781"/>
            <a:ext cx="510076"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12</a:t>
            </a:r>
            <a:endParaRPr lang="en-US" sz="2400" dirty="0">
              <a:cs typeface="Angsana New" pitchFamily="18" charset="-34"/>
            </a:endParaRPr>
          </a:p>
        </p:txBody>
      </p:sp>
      <p:sp>
        <p:nvSpPr>
          <p:cNvPr id="181262" name="Text Box 14"/>
          <p:cNvSpPr txBox="1">
            <a:spLocks noChangeArrowheads="1"/>
          </p:cNvSpPr>
          <p:nvPr/>
        </p:nvSpPr>
        <p:spPr bwMode="auto">
          <a:xfrm>
            <a:off x="3560762" y="2067486"/>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4</a:t>
            </a:r>
          </a:p>
        </p:txBody>
      </p:sp>
      <p:sp>
        <p:nvSpPr>
          <p:cNvPr id="181263" name="Text Box 15"/>
          <p:cNvSpPr txBox="1">
            <a:spLocks noChangeArrowheads="1"/>
          </p:cNvSpPr>
          <p:nvPr/>
        </p:nvSpPr>
        <p:spPr bwMode="auto">
          <a:xfrm>
            <a:off x="6110000" y="1529732"/>
            <a:ext cx="559769"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24</a:t>
            </a:r>
            <a:endParaRPr lang="en-US" sz="2400" dirty="0">
              <a:cs typeface="Angsana New" pitchFamily="18" charset="-34"/>
            </a:endParaRPr>
          </a:p>
        </p:txBody>
      </p:sp>
      <p:sp>
        <p:nvSpPr>
          <p:cNvPr id="181264" name="Text Box 16"/>
          <p:cNvSpPr txBox="1">
            <a:spLocks noChangeArrowheads="1"/>
          </p:cNvSpPr>
          <p:nvPr/>
        </p:nvSpPr>
        <p:spPr bwMode="auto">
          <a:xfrm>
            <a:off x="6203775" y="2047187"/>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3</a:t>
            </a:r>
          </a:p>
        </p:txBody>
      </p:sp>
      <p:sp>
        <p:nvSpPr>
          <p:cNvPr id="181266" name="Text Box 18"/>
          <p:cNvSpPr txBox="1">
            <a:spLocks noChangeArrowheads="1"/>
          </p:cNvSpPr>
          <p:nvPr/>
        </p:nvSpPr>
        <p:spPr bwMode="auto">
          <a:xfrm>
            <a:off x="580629" y="3495787"/>
            <a:ext cx="7315200" cy="584775"/>
          </a:xfrm>
          <a:prstGeom prst="rect">
            <a:avLst/>
          </a:prstGeom>
          <a:noFill/>
          <a:ln w="9525">
            <a:noFill/>
            <a:miter lim="800000"/>
            <a:headEnd/>
            <a:tailEnd/>
          </a:ln>
          <a:effectLst/>
        </p:spPr>
        <p:txBody>
          <a:bodyPr>
            <a:spAutoFit/>
          </a:bodyPr>
          <a:lstStyle/>
          <a:p>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USA </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has absolute advantage in </a:t>
            </a:r>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shirt</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181267" name="AutoShape 19"/>
          <p:cNvSpPr>
            <a:spLocks noChangeArrowheads="1"/>
          </p:cNvSpPr>
          <p:nvPr/>
        </p:nvSpPr>
        <p:spPr bwMode="auto">
          <a:xfrm>
            <a:off x="105344" y="2700673"/>
            <a:ext cx="381000" cy="228600"/>
          </a:xfrm>
          <a:prstGeom prst="right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a:p>
        </p:txBody>
      </p:sp>
      <p:sp>
        <p:nvSpPr>
          <p:cNvPr id="181270" name="AutoShape 22"/>
          <p:cNvSpPr>
            <a:spLocks noChangeArrowheads="1"/>
          </p:cNvSpPr>
          <p:nvPr/>
        </p:nvSpPr>
        <p:spPr bwMode="auto">
          <a:xfrm>
            <a:off x="109822" y="4047006"/>
            <a:ext cx="381000" cy="228600"/>
          </a:xfrm>
          <a:prstGeom prst="right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a:p>
        </p:txBody>
      </p:sp>
      <p:sp>
        <p:nvSpPr>
          <p:cNvPr id="181271" name="AutoShape 23"/>
          <p:cNvSpPr>
            <a:spLocks noChangeArrowheads="1"/>
          </p:cNvSpPr>
          <p:nvPr/>
        </p:nvSpPr>
        <p:spPr bwMode="auto">
          <a:xfrm>
            <a:off x="3903761" y="5391680"/>
            <a:ext cx="421964" cy="272718"/>
          </a:xfrm>
          <a:prstGeom prst="downArrow">
            <a:avLst>
              <a:gd name="adj1" fmla="val 50000"/>
              <a:gd name="adj2" fmla="val 25000"/>
            </a:avLst>
          </a:prstGeom>
          <a:solidFill>
            <a:schemeClr val="tx2">
              <a:lumMod val="60000"/>
              <a:lumOff val="40000"/>
            </a:schemeClr>
          </a:solidFill>
          <a:ln w="9525">
            <a:solidFill>
              <a:schemeClr val="tx1"/>
            </a:solidFill>
            <a:miter lim="800000"/>
            <a:headEnd/>
            <a:tailEnd/>
          </a:ln>
          <a:effectLst/>
        </p:spPr>
        <p:txBody>
          <a:bodyPr wrap="none" anchor="ctr"/>
          <a:lstStyle/>
          <a:p>
            <a:endParaRPr lang="en-US"/>
          </a:p>
        </p:txBody>
      </p:sp>
      <p:sp>
        <p:nvSpPr>
          <p:cNvPr id="181272" name="Text Box 24"/>
          <p:cNvSpPr txBox="1">
            <a:spLocks noChangeArrowheads="1"/>
          </p:cNvSpPr>
          <p:nvPr/>
        </p:nvSpPr>
        <p:spPr bwMode="auto">
          <a:xfrm>
            <a:off x="1547072" y="5791200"/>
            <a:ext cx="6072927" cy="584775"/>
          </a:xfrm>
          <a:prstGeom prst="rect">
            <a:avLst/>
          </a:prstGeom>
          <a:solidFill>
            <a:srgbClr val="CCFF66"/>
          </a:solidFill>
          <a:ln w="9525">
            <a:solidFill>
              <a:schemeClr val="accent1"/>
            </a:solidFill>
            <a:miter lim="800000"/>
            <a:headEnd/>
            <a:tailEnd/>
          </a:ln>
          <a:effectLst/>
        </p:spPr>
        <p:txBody>
          <a:bodyPr wrap="square">
            <a:spAutoFit/>
          </a:bodyPr>
          <a:lstStyle/>
          <a:p>
            <a:r>
              <a:rPr lang="en-US" sz="3200" b="1" dirty="0" smtClean="0">
                <a:effectLst>
                  <a:outerShdw blurRad="38100" dist="38100" dir="2700000" algn="tl">
                    <a:srgbClr val="C0C0C0"/>
                  </a:outerShdw>
                </a:effectLst>
                <a:latin typeface="Angsana New" pitchFamily="18" charset="-34"/>
                <a:cs typeface="Angsana New" pitchFamily="18" charset="-34"/>
              </a:rPr>
              <a:t>No Trade (under Absolute advantage principle) </a:t>
            </a:r>
            <a:endParaRPr lang="en-US" sz="3200" b="1" dirty="0">
              <a:effectLst>
                <a:outerShdw blurRad="38100" dist="38100" dir="2700000" algn="tl">
                  <a:srgbClr val="C0C0C0"/>
                </a:outerShdw>
              </a:effectLst>
              <a:latin typeface="Angsana New" pitchFamily="18" charset="-34"/>
              <a:cs typeface="Angsana New" pitchFamily="18" charset="-34"/>
            </a:endParaRPr>
          </a:p>
        </p:txBody>
      </p:sp>
      <p:grpSp>
        <p:nvGrpSpPr>
          <p:cNvPr id="181280" name="Group 32"/>
          <p:cNvGrpSpPr>
            <a:grpSpLocks/>
          </p:cNvGrpSpPr>
          <p:nvPr/>
        </p:nvGrpSpPr>
        <p:grpSpPr bwMode="auto">
          <a:xfrm>
            <a:off x="4114743" y="1549399"/>
            <a:ext cx="3200458" cy="959453"/>
            <a:chOff x="2592" y="1536"/>
            <a:chExt cx="2086" cy="793"/>
          </a:xfrm>
        </p:grpSpPr>
        <p:sp>
          <p:nvSpPr>
            <p:cNvPr id="181275" name="Text Box 27"/>
            <p:cNvSpPr txBox="1">
              <a:spLocks noChangeArrowheads="1"/>
            </p:cNvSpPr>
            <p:nvPr/>
          </p:nvSpPr>
          <p:spPr bwMode="auto">
            <a:xfrm>
              <a:off x="2592" y="1536"/>
              <a:ext cx="37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A</a:t>
              </a:r>
            </a:p>
          </p:txBody>
        </p:sp>
        <p:sp>
          <p:nvSpPr>
            <p:cNvPr id="181276" name="Text Box 28"/>
            <p:cNvSpPr txBox="1">
              <a:spLocks noChangeArrowheads="1"/>
            </p:cNvSpPr>
            <p:nvPr/>
          </p:nvSpPr>
          <p:spPr bwMode="auto">
            <a:xfrm>
              <a:off x="2592" y="1996"/>
              <a:ext cx="36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B</a:t>
              </a:r>
            </a:p>
          </p:txBody>
        </p:sp>
        <p:sp>
          <p:nvSpPr>
            <p:cNvPr id="181278" name="Text Box 30"/>
            <p:cNvSpPr txBox="1">
              <a:spLocks noChangeArrowheads="1"/>
            </p:cNvSpPr>
            <p:nvPr/>
          </p:nvSpPr>
          <p:spPr bwMode="auto">
            <a:xfrm>
              <a:off x="4320" y="1536"/>
              <a:ext cx="35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A</a:t>
              </a:r>
            </a:p>
          </p:txBody>
        </p:sp>
        <p:sp>
          <p:nvSpPr>
            <p:cNvPr id="181279" name="Text Box 31"/>
            <p:cNvSpPr txBox="1">
              <a:spLocks noChangeArrowheads="1"/>
            </p:cNvSpPr>
            <p:nvPr/>
          </p:nvSpPr>
          <p:spPr bwMode="auto">
            <a:xfrm>
              <a:off x="4320" y="1996"/>
              <a:ext cx="34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B</a:t>
              </a:r>
            </a:p>
          </p:txBody>
        </p:sp>
      </p:grpSp>
      <p:sp>
        <p:nvSpPr>
          <p:cNvPr id="31" name="Text Box 18"/>
          <p:cNvSpPr txBox="1">
            <a:spLocks noChangeArrowheads="1"/>
          </p:cNvSpPr>
          <p:nvPr/>
        </p:nvSpPr>
        <p:spPr bwMode="auto">
          <a:xfrm>
            <a:off x="557101" y="2560633"/>
            <a:ext cx="8066200" cy="1077218"/>
          </a:xfrm>
          <a:prstGeom prst="rect">
            <a:avLst/>
          </a:prstGeom>
          <a:noFill/>
          <a:ln w="9525">
            <a:noFill/>
            <a:miter lim="800000"/>
            <a:headEnd/>
            <a:tailEnd/>
          </a:ln>
          <a:effectLst/>
        </p:spPr>
        <p:txBody>
          <a:bodyPr wrap="square">
            <a:spAutoFit/>
          </a:bodyPr>
          <a:lstStyle/>
          <a:p>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USA is more efficient than Thailand in the production of shirt </a:t>
            </a:r>
          </a:p>
          <a:p>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(require less unit of labor to produce shirt, 4&lt;12)   </a:t>
            </a:r>
            <a:endParaRPr lang="en-US" sz="3200" dirty="0">
              <a:solidFill>
                <a:srgbClr val="0000CC"/>
              </a:solidFill>
              <a:latin typeface="Angsana New" pitchFamily="18" charset="-34"/>
              <a:cs typeface="Angsana New" pitchFamily="18" charset="-34"/>
            </a:endParaRPr>
          </a:p>
        </p:txBody>
      </p:sp>
      <p:sp>
        <p:nvSpPr>
          <p:cNvPr id="32" name="Text Box 18"/>
          <p:cNvSpPr txBox="1">
            <a:spLocks noChangeArrowheads="1"/>
          </p:cNvSpPr>
          <p:nvPr/>
        </p:nvSpPr>
        <p:spPr bwMode="auto">
          <a:xfrm>
            <a:off x="548878" y="3939516"/>
            <a:ext cx="8066200" cy="1077218"/>
          </a:xfrm>
          <a:prstGeom prst="rect">
            <a:avLst/>
          </a:prstGeom>
          <a:noFill/>
          <a:ln w="9525">
            <a:noFill/>
            <a:miter lim="800000"/>
            <a:headEnd/>
            <a:tailEnd/>
          </a:ln>
          <a:effectLst/>
        </p:spPr>
        <p:txBody>
          <a:bodyPr wrap="square">
            <a:spAutoFit/>
          </a:bodyPr>
          <a:lstStyle/>
          <a:p>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USA is more efficient than Thailand in the production of watch</a:t>
            </a:r>
          </a:p>
          <a:p>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(require less unit of labor to produce watch, 3&lt;24)   </a:t>
            </a:r>
            <a:endParaRPr lang="en-US" sz="3200" dirty="0">
              <a:solidFill>
                <a:srgbClr val="0000CC"/>
              </a:solidFill>
              <a:latin typeface="Angsana New" pitchFamily="18" charset="-34"/>
              <a:cs typeface="Angsana New" pitchFamily="18" charset="-34"/>
            </a:endParaRPr>
          </a:p>
        </p:txBody>
      </p:sp>
      <p:sp>
        <p:nvSpPr>
          <p:cNvPr id="33" name="Text Box 18"/>
          <p:cNvSpPr txBox="1">
            <a:spLocks noChangeArrowheads="1"/>
          </p:cNvSpPr>
          <p:nvPr/>
        </p:nvSpPr>
        <p:spPr bwMode="auto">
          <a:xfrm>
            <a:off x="580629" y="4876800"/>
            <a:ext cx="7315200" cy="584775"/>
          </a:xfrm>
          <a:prstGeom prst="rect">
            <a:avLst/>
          </a:prstGeom>
          <a:noFill/>
          <a:ln w="9525">
            <a:noFill/>
            <a:miter lim="800000"/>
            <a:headEnd/>
            <a:tailEnd/>
          </a:ln>
          <a:effectLst/>
        </p:spPr>
        <p:txBody>
          <a:bodyPr>
            <a:spAutoFit/>
          </a:bodyPr>
          <a:lstStyle/>
          <a:p>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USA</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 has absolute advantage in </a:t>
            </a:r>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watch</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Tree>
    <p:extLst>
      <p:ext uri="{BB962C8B-B14F-4D97-AF65-F5344CB8AC3E}">
        <p14:creationId xmlns:p14="http://schemas.microsoft.com/office/powerpoint/2010/main" val="388534390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1267"/>
                                        </p:tgtEl>
                                        <p:attrNameLst>
                                          <p:attrName>style.visibility</p:attrName>
                                        </p:attrNameLst>
                                      </p:cBhvr>
                                      <p:to>
                                        <p:strVal val="visible"/>
                                      </p:to>
                                    </p:set>
                                    <p:animEffect transition="in" filter="fade">
                                      <p:cBhvr>
                                        <p:cTn id="7" dur="500"/>
                                        <p:tgtEl>
                                          <p:spTgt spid="18126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1266"/>
                                        </p:tgtEl>
                                        <p:attrNameLst>
                                          <p:attrName>style.visibility</p:attrName>
                                        </p:attrNameLst>
                                      </p:cBhvr>
                                      <p:to>
                                        <p:strVal val="visible"/>
                                      </p:to>
                                    </p:set>
                                    <p:animEffect transition="in" filter="fade">
                                      <p:cBhvr>
                                        <p:cTn id="17" dur="500"/>
                                        <p:tgtEl>
                                          <p:spTgt spid="18126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81270"/>
                                        </p:tgtEl>
                                        <p:attrNameLst>
                                          <p:attrName>style.visibility</p:attrName>
                                        </p:attrNameLst>
                                      </p:cBhvr>
                                      <p:to>
                                        <p:strVal val="visible"/>
                                      </p:to>
                                    </p:set>
                                    <p:animEffect transition="in" filter="fade">
                                      <p:cBhvr>
                                        <p:cTn id="22" dur="500"/>
                                        <p:tgtEl>
                                          <p:spTgt spid="18127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500"/>
                                        <p:tgtEl>
                                          <p:spTgt spid="3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1271"/>
                                        </p:tgtEl>
                                        <p:attrNameLst>
                                          <p:attrName>style.visibility</p:attrName>
                                        </p:attrNameLst>
                                      </p:cBhvr>
                                      <p:to>
                                        <p:strVal val="visible"/>
                                      </p:to>
                                    </p:set>
                                    <p:animEffect transition="in" filter="fade">
                                      <p:cBhvr>
                                        <p:cTn id="37" dur="500"/>
                                        <p:tgtEl>
                                          <p:spTgt spid="18127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81272"/>
                                        </p:tgtEl>
                                        <p:attrNameLst>
                                          <p:attrName>style.visibility</p:attrName>
                                        </p:attrNameLst>
                                      </p:cBhvr>
                                      <p:to>
                                        <p:strVal val="visible"/>
                                      </p:to>
                                    </p:set>
                                    <p:animEffect transition="in" filter="fade">
                                      <p:cBhvr>
                                        <p:cTn id="42" dur="500"/>
                                        <p:tgtEl>
                                          <p:spTgt spid="18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66" grpId="0"/>
      <p:bldP spid="181267" grpId="0" animBg="1"/>
      <p:bldP spid="181270" grpId="0" animBg="1"/>
      <p:bldP spid="181271" grpId="0" animBg="1"/>
      <p:bldP spid="181272" grpId="0" animBg="1"/>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AE5F58D-05E4-4D96-AEE8-F36FC7F98275}" type="slidenum">
              <a:rPr lang="en-US"/>
              <a:pPr/>
              <a:t>15</a:t>
            </a:fld>
            <a:endParaRPr lang="en-US"/>
          </a:p>
        </p:txBody>
      </p:sp>
      <p:sp>
        <p:nvSpPr>
          <p:cNvPr id="147458" name="Rectangle 2"/>
          <p:cNvSpPr>
            <a:spLocks noGrp="1" noChangeArrowheads="1"/>
          </p:cNvSpPr>
          <p:nvPr>
            <p:ph type="title"/>
          </p:nvPr>
        </p:nvSpPr>
        <p:spPr>
          <a:xfrm>
            <a:off x="152400" y="0"/>
            <a:ext cx="8458200" cy="762000"/>
          </a:xfrm>
        </p:spPr>
        <p:txBody>
          <a:bodyPr/>
          <a:lstStyle/>
          <a:p>
            <a:pPr algn="l"/>
            <a:r>
              <a:rPr lang="en-US" sz="4000" b="1" dirty="0" smtClean="0">
                <a:solidFill>
                  <a:srgbClr val="0000CC"/>
                </a:solidFill>
              </a:rPr>
              <a:t>Limits to Adam Smith’s Absolute Advantage principle </a:t>
            </a:r>
            <a:endParaRPr lang="th-TH" sz="4000" b="1" dirty="0">
              <a:solidFill>
                <a:srgbClr val="0000CC"/>
              </a:solidFill>
            </a:endParaRPr>
          </a:p>
        </p:txBody>
      </p:sp>
      <p:sp>
        <p:nvSpPr>
          <p:cNvPr id="147459" name="Rectangle 3"/>
          <p:cNvSpPr>
            <a:spLocks noGrp="1" noChangeArrowheads="1"/>
          </p:cNvSpPr>
          <p:nvPr>
            <p:ph type="body" idx="1"/>
          </p:nvPr>
        </p:nvSpPr>
        <p:spPr>
          <a:xfrm>
            <a:off x="152400" y="838200"/>
            <a:ext cx="8534400" cy="3733800"/>
          </a:xfrm>
        </p:spPr>
        <p:txBody>
          <a:bodyPr/>
          <a:lstStyle/>
          <a:p>
            <a:pPr marL="544513" indent="-544513">
              <a:lnSpc>
                <a:spcPct val="120000"/>
              </a:lnSpc>
              <a:buClr>
                <a:schemeClr val="tx1"/>
              </a:buClr>
              <a:buBlip>
                <a:blip r:embed="rId2"/>
              </a:buBlip>
            </a:pPr>
            <a:r>
              <a:rPr lang="en-US" sz="2400" dirty="0" smtClean="0">
                <a:latin typeface="Arial" pitchFamily="34" charset="0"/>
                <a:cs typeface="Arial" pitchFamily="34" charset="0"/>
              </a:rPr>
              <a:t>If </a:t>
            </a:r>
            <a:r>
              <a:rPr lang="en-US" sz="2400" dirty="0">
                <a:latin typeface="Arial" pitchFamily="34" charset="0"/>
                <a:cs typeface="Arial" pitchFamily="34" charset="0"/>
              </a:rPr>
              <a:t>one country has an absolute advantage in the production of both (or all) goods, Smith would say that that country cannot gain from </a:t>
            </a:r>
            <a:r>
              <a:rPr lang="en-US" sz="2400" dirty="0" smtClean="0">
                <a:latin typeface="Arial" pitchFamily="34" charset="0"/>
                <a:cs typeface="Arial" pitchFamily="34" charset="0"/>
              </a:rPr>
              <a:t>trade.</a:t>
            </a:r>
          </a:p>
          <a:p>
            <a:pPr marL="0" indent="0">
              <a:lnSpc>
                <a:spcPct val="120000"/>
              </a:lnSpc>
              <a:buClr>
                <a:schemeClr val="tx1"/>
              </a:buClr>
              <a:buNone/>
            </a:pPr>
            <a:endParaRPr lang="en-US" sz="2400" dirty="0" smtClean="0">
              <a:latin typeface="Arial" pitchFamily="34" charset="0"/>
              <a:cs typeface="Arial" pitchFamily="34" charset="0"/>
            </a:endParaRPr>
          </a:p>
          <a:p>
            <a:pPr marL="544513" indent="-544513">
              <a:lnSpc>
                <a:spcPct val="120000"/>
              </a:lnSpc>
              <a:buClr>
                <a:schemeClr val="tx1"/>
              </a:buClr>
              <a:buBlip>
                <a:blip r:embed="rId2"/>
              </a:buBlip>
            </a:pPr>
            <a:r>
              <a:rPr lang="en-US" sz="2400" dirty="0" smtClean="0">
                <a:latin typeface="Arial" pitchFamily="34" charset="0"/>
                <a:cs typeface="Arial" pitchFamily="34" charset="0"/>
              </a:rPr>
              <a:t>But </a:t>
            </a:r>
            <a:r>
              <a:rPr lang="en-US" sz="2400" dirty="0">
                <a:solidFill>
                  <a:srgbClr val="0000CC"/>
                </a:solidFill>
                <a:latin typeface="Arial" pitchFamily="34" charset="0"/>
                <a:cs typeface="Arial" pitchFamily="34" charset="0"/>
              </a:rPr>
              <a:t>David Ricardo’s </a:t>
            </a:r>
            <a:r>
              <a:rPr lang="en-US" sz="2400" dirty="0">
                <a:latin typeface="Arial" pitchFamily="34" charset="0"/>
                <a:cs typeface="Arial" pitchFamily="34" charset="0"/>
              </a:rPr>
              <a:t>Principle of </a:t>
            </a:r>
            <a:r>
              <a:rPr lang="en-US" sz="2400" dirty="0">
                <a:solidFill>
                  <a:srgbClr val="C00000"/>
                </a:solidFill>
                <a:latin typeface="Arial" pitchFamily="34" charset="0"/>
                <a:cs typeface="Arial" pitchFamily="34" charset="0"/>
              </a:rPr>
              <a:t>Comparative Advantage </a:t>
            </a:r>
            <a:r>
              <a:rPr lang="en-US" sz="2400" dirty="0">
                <a:latin typeface="Arial" pitchFamily="34" charset="0"/>
                <a:cs typeface="Arial" pitchFamily="34" charset="0"/>
              </a:rPr>
              <a:t>(1817) took Smith’s work farther: </a:t>
            </a:r>
            <a:r>
              <a:rPr lang="en-US" sz="2400" u="sng" dirty="0">
                <a:latin typeface="Arial" pitchFamily="34" charset="0"/>
                <a:cs typeface="Arial" pitchFamily="34" charset="0"/>
              </a:rPr>
              <a:t>even in the above example, trade can be mutually </a:t>
            </a:r>
            <a:r>
              <a:rPr lang="en-US" sz="2400" u="sng" dirty="0" smtClean="0">
                <a:latin typeface="Arial" pitchFamily="34" charset="0"/>
                <a:cs typeface="Arial" pitchFamily="34" charset="0"/>
              </a:rPr>
              <a:t>beneficial!</a:t>
            </a:r>
            <a:endParaRPr lang="en-US" sz="2400" dirty="0" smtClean="0">
              <a:latin typeface="Arial" pitchFamily="34" charset="0"/>
              <a:cs typeface="Arial" pitchFamily="34" charset="0"/>
            </a:endParaRPr>
          </a:p>
          <a:p>
            <a:pPr marL="0" indent="0">
              <a:lnSpc>
                <a:spcPct val="120000"/>
              </a:lnSpc>
              <a:buClr>
                <a:schemeClr val="tx1"/>
              </a:buClr>
              <a:buNone/>
            </a:pPr>
            <a:endParaRPr lang="en-US" sz="2400" dirty="0" smtClean="0">
              <a:latin typeface="Arial" pitchFamily="34" charset="0"/>
              <a:cs typeface="Arial" pitchFamily="34" charset="0"/>
            </a:endParaRPr>
          </a:p>
          <a:p>
            <a:pPr marL="0" indent="0">
              <a:lnSpc>
                <a:spcPct val="120000"/>
              </a:lnSpc>
              <a:buClr>
                <a:schemeClr val="tx1"/>
              </a:buClr>
              <a:buNone/>
            </a:pPr>
            <a:endParaRPr lang="th-TH" sz="2400" dirty="0">
              <a:latin typeface="Angsana New" pitchFamily="18" charset="-34"/>
            </a:endParaRPr>
          </a:p>
          <a:p>
            <a:pPr marL="0" indent="0">
              <a:lnSpc>
                <a:spcPct val="120000"/>
              </a:lnSpc>
              <a:buClr>
                <a:schemeClr val="tx1"/>
              </a:buClr>
              <a:buNone/>
            </a:pPr>
            <a:endParaRPr lang="en-US" sz="2800" dirty="0" smtClean="0">
              <a:latin typeface="Arial" pitchFamily="34" charset="0"/>
              <a:cs typeface="Cordia New" pitchFamily="34" charset="-34"/>
            </a:endParaRPr>
          </a:p>
          <a:p>
            <a:pPr marL="0" indent="0">
              <a:lnSpc>
                <a:spcPct val="120000"/>
              </a:lnSpc>
              <a:buClr>
                <a:schemeClr val="tx1"/>
              </a:buClr>
              <a:buNone/>
            </a:pPr>
            <a:endParaRPr lang="th-TH" sz="2400" dirty="0" smtClean="0">
              <a:latin typeface="Arial" pitchFamily="34" charset="0"/>
              <a:cs typeface="Cordia New" pitchFamily="34" charset="-34"/>
            </a:endParaRPr>
          </a:p>
        </p:txBody>
      </p:sp>
    </p:spTree>
    <p:extLst>
      <p:ext uri="{BB962C8B-B14F-4D97-AF65-F5344CB8AC3E}">
        <p14:creationId xmlns:p14="http://schemas.microsoft.com/office/powerpoint/2010/main" val="128653605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2" dur="500"/>
                                        <p:tgtEl>
                                          <p:spTgt spid="1474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AE5F58D-05E4-4D96-AEE8-F36FC7F98275}" type="slidenum">
              <a:rPr lang="en-US"/>
              <a:pPr/>
              <a:t>16</a:t>
            </a:fld>
            <a:endParaRPr lang="en-US"/>
          </a:p>
        </p:txBody>
      </p:sp>
      <p:sp>
        <p:nvSpPr>
          <p:cNvPr id="147458" name="Rectangle 2"/>
          <p:cNvSpPr>
            <a:spLocks noGrp="1" noChangeArrowheads="1"/>
          </p:cNvSpPr>
          <p:nvPr>
            <p:ph type="title"/>
          </p:nvPr>
        </p:nvSpPr>
        <p:spPr>
          <a:xfrm>
            <a:off x="0" y="228600"/>
            <a:ext cx="8991600" cy="685800"/>
          </a:xfrm>
        </p:spPr>
        <p:txBody>
          <a:bodyPr/>
          <a:lstStyle/>
          <a:p>
            <a:pPr algn="l"/>
            <a:r>
              <a:rPr lang="en-US" sz="2600" b="1" dirty="0" smtClean="0">
                <a:solidFill>
                  <a:srgbClr val="0000CC"/>
                </a:solidFill>
                <a:latin typeface="Arial" pitchFamily="34" charset="0"/>
                <a:cs typeface="Arial" pitchFamily="34" charset="0"/>
              </a:rPr>
              <a:t>Principle of comparative advantage—David Ricardo</a:t>
            </a:r>
            <a:endParaRPr lang="th-TH" sz="2600" b="1" dirty="0">
              <a:solidFill>
                <a:srgbClr val="0000CC"/>
              </a:solidFill>
              <a:latin typeface="Arial" pitchFamily="34" charset="0"/>
            </a:endParaRPr>
          </a:p>
        </p:txBody>
      </p:sp>
      <p:sp>
        <p:nvSpPr>
          <p:cNvPr id="147459" name="Rectangle 3"/>
          <p:cNvSpPr>
            <a:spLocks noGrp="1" noChangeArrowheads="1"/>
          </p:cNvSpPr>
          <p:nvPr>
            <p:ph type="body" idx="1"/>
          </p:nvPr>
        </p:nvSpPr>
        <p:spPr>
          <a:xfrm>
            <a:off x="228600" y="990600"/>
            <a:ext cx="8534400" cy="5562600"/>
          </a:xfrm>
        </p:spPr>
        <p:txBody>
          <a:bodyPr/>
          <a:lstStyle/>
          <a:p>
            <a:pPr marL="0" indent="0">
              <a:lnSpc>
                <a:spcPct val="120000"/>
              </a:lnSpc>
              <a:buClr>
                <a:schemeClr val="tx1"/>
              </a:buClr>
              <a:buNone/>
            </a:pPr>
            <a:r>
              <a:rPr lang="en-US" sz="2000" dirty="0" smtClean="0">
                <a:solidFill>
                  <a:srgbClr val="C00000"/>
                </a:solidFill>
                <a:latin typeface="Arial" pitchFamily="34" charset="0"/>
                <a:cs typeface="Arial" pitchFamily="34" charset="0"/>
              </a:rPr>
              <a:t>Adam Smith’s absolute advantage and David Ricardo’s comparative advantage emphasizes on International trade based on different technology</a:t>
            </a:r>
          </a:p>
          <a:p>
            <a:pPr marL="0" indent="0">
              <a:lnSpc>
                <a:spcPct val="120000"/>
              </a:lnSpc>
              <a:buClr>
                <a:schemeClr val="tx1"/>
              </a:buClr>
              <a:buNone/>
            </a:pPr>
            <a:r>
              <a:rPr lang="en-US" sz="2400" dirty="0" smtClean="0">
                <a:solidFill>
                  <a:srgbClr val="006400"/>
                </a:solidFill>
                <a:latin typeface="Arial" pitchFamily="34" charset="0"/>
                <a:cs typeface="Arial" pitchFamily="34" charset="0"/>
              </a:rPr>
              <a:t>2.4.1 Assumptions </a:t>
            </a:r>
            <a:r>
              <a:rPr lang="en-US" sz="2000" dirty="0" smtClean="0">
                <a:solidFill>
                  <a:srgbClr val="006400"/>
                </a:solidFill>
                <a:latin typeface="Arial" pitchFamily="34" charset="0"/>
                <a:cs typeface="Arial" pitchFamily="34" charset="0"/>
              </a:rPr>
              <a:t>(similar to absolute advantage assumptions)</a:t>
            </a:r>
            <a:endParaRPr lang="th-TH" sz="2000" dirty="0" smtClean="0">
              <a:solidFill>
                <a:srgbClr val="006400"/>
              </a:solidFill>
              <a:latin typeface="Arial" pitchFamily="34" charset="0"/>
              <a:cs typeface="Cordia New" pitchFamily="34" charset="-34"/>
            </a:endParaRPr>
          </a:p>
          <a:p>
            <a:pPr marL="544513" indent="-544513">
              <a:lnSpc>
                <a:spcPct val="120000"/>
              </a:lnSpc>
              <a:buClr>
                <a:schemeClr val="tx1"/>
              </a:buClr>
              <a:buBlip>
                <a:blip r:embed="rId2"/>
              </a:buBlip>
            </a:pPr>
            <a:r>
              <a:rPr lang="en-US" sz="2400" dirty="0" smtClean="0">
                <a:solidFill>
                  <a:schemeClr val="accent2"/>
                </a:solidFill>
                <a:latin typeface="Arial" pitchFamily="34" charset="0"/>
                <a:cs typeface="Cordia New" pitchFamily="34" charset="-34"/>
              </a:rPr>
              <a:t>2 countries, 2 goods</a:t>
            </a: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1 factor of production, labor</a:t>
            </a:r>
          </a:p>
          <a:p>
            <a:pPr marL="544513" indent="-544513">
              <a:lnSpc>
                <a:spcPct val="120000"/>
              </a:lnSpc>
              <a:buClr>
                <a:schemeClr val="tx1"/>
              </a:buClr>
              <a:buBlip>
                <a:blip r:embed="rId2"/>
              </a:buBlip>
            </a:pPr>
            <a:r>
              <a:rPr lang="en-US" sz="2400" dirty="0" smtClean="0">
                <a:solidFill>
                  <a:schemeClr val="accent2"/>
                </a:solidFill>
                <a:latin typeface="Arial" pitchFamily="34" charset="0"/>
                <a:cs typeface="Cordia New" pitchFamily="34" charset="-34"/>
              </a:rPr>
              <a:t>In each country, all labor has the same qualifications</a:t>
            </a:r>
          </a:p>
          <a:p>
            <a:pPr marL="544513" indent="-544513">
              <a:lnSpc>
                <a:spcPct val="120000"/>
              </a:lnSpc>
              <a:buClr>
                <a:schemeClr val="tx1"/>
              </a:buClr>
              <a:buBlip>
                <a:blip r:embed="rId2"/>
              </a:buBlip>
            </a:pPr>
            <a:r>
              <a:rPr lang="en-US" sz="2400" dirty="0" smtClean="0">
                <a:solidFill>
                  <a:schemeClr val="accent2"/>
                </a:solidFill>
                <a:latin typeface="Arial" pitchFamily="34" charset="0"/>
                <a:cs typeface="Cordia New" pitchFamily="34" charset="-34"/>
              </a:rPr>
              <a:t>Constant units of labor required to produce one unit of a final good (fixed technology in each country although the technology can differ between them)</a:t>
            </a:r>
          </a:p>
          <a:p>
            <a:pPr marL="544513" indent="-544513">
              <a:lnSpc>
                <a:spcPct val="120000"/>
              </a:lnSpc>
              <a:buClr>
                <a:schemeClr val="tx1"/>
              </a:buClr>
              <a:buBlip>
                <a:blip r:embed="rId2"/>
              </a:buBlip>
            </a:pPr>
            <a:r>
              <a:rPr lang="en-US" sz="2400" dirty="0" smtClean="0">
                <a:solidFill>
                  <a:schemeClr val="accent2"/>
                </a:solidFill>
                <a:latin typeface="Arial" pitchFamily="34" charset="0"/>
                <a:cs typeface="Cordia New" pitchFamily="34" charset="-34"/>
              </a:rPr>
              <a:t>The relative value of commodity is based solely </a:t>
            </a:r>
            <a:r>
              <a:rPr lang="en-US" sz="2400" dirty="0" smtClean="0">
                <a:solidFill>
                  <a:srgbClr val="0000CC"/>
                </a:solidFill>
                <a:latin typeface="Arial" pitchFamily="34" charset="0"/>
                <a:cs typeface="Cordia New" pitchFamily="34" charset="-34"/>
              </a:rPr>
              <a:t>its relative labor content -</a:t>
            </a:r>
            <a:r>
              <a:rPr lang="en-US" sz="2400" dirty="0" smtClean="0">
                <a:solidFill>
                  <a:schemeClr val="accent2"/>
                </a:solidFill>
                <a:latin typeface="Arial" pitchFamily="34" charset="0"/>
                <a:cs typeface="Cordia New" pitchFamily="34" charset="-34"/>
              </a:rPr>
              <a:t>--- see explanation later</a:t>
            </a:r>
          </a:p>
          <a:p>
            <a:pPr marL="0" indent="0">
              <a:lnSpc>
                <a:spcPct val="120000"/>
              </a:lnSpc>
              <a:buClr>
                <a:schemeClr val="tx1"/>
              </a:buClr>
              <a:buNone/>
            </a:pPr>
            <a:endParaRPr lang="th-TH" sz="2400" dirty="0" smtClean="0">
              <a:latin typeface="Arial" pitchFamily="34" charset="0"/>
              <a:cs typeface="Cordia New" pitchFamily="34" charset="-34"/>
            </a:endParaRPr>
          </a:p>
        </p:txBody>
      </p:sp>
    </p:spTree>
    <p:extLst>
      <p:ext uri="{BB962C8B-B14F-4D97-AF65-F5344CB8AC3E}">
        <p14:creationId xmlns:p14="http://schemas.microsoft.com/office/powerpoint/2010/main" val="351387488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blinds(horizontal)">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7" dur="500"/>
                                        <p:tgtEl>
                                          <p:spTgt spid="147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7459">
                                            <p:txEl>
                                              <p:pRg st="3" end="3"/>
                                            </p:txEl>
                                          </p:spTgt>
                                        </p:tgtEl>
                                        <p:attrNameLst>
                                          <p:attrName>style.visibility</p:attrName>
                                        </p:attrNameLst>
                                      </p:cBhvr>
                                      <p:to>
                                        <p:strVal val="visible"/>
                                      </p:to>
                                    </p:set>
                                    <p:animEffect transition="in" filter="blinds(horizontal)">
                                      <p:cBhvr>
                                        <p:cTn id="22" dur="500"/>
                                        <p:tgtEl>
                                          <p:spTgt spid="147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7459">
                                            <p:txEl>
                                              <p:pRg st="4" end="4"/>
                                            </p:txEl>
                                          </p:spTgt>
                                        </p:tgtEl>
                                        <p:attrNameLst>
                                          <p:attrName>style.visibility</p:attrName>
                                        </p:attrNameLst>
                                      </p:cBhvr>
                                      <p:to>
                                        <p:strVal val="visible"/>
                                      </p:to>
                                    </p:set>
                                    <p:animEffect transition="in" filter="blinds(horizontal)">
                                      <p:cBhvr>
                                        <p:cTn id="27" dur="500"/>
                                        <p:tgtEl>
                                          <p:spTgt spid="147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7459">
                                            <p:txEl>
                                              <p:pRg st="5" end="5"/>
                                            </p:txEl>
                                          </p:spTgt>
                                        </p:tgtEl>
                                        <p:attrNameLst>
                                          <p:attrName>style.visibility</p:attrName>
                                        </p:attrNameLst>
                                      </p:cBhvr>
                                      <p:to>
                                        <p:strVal val="visible"/>
                                      </p:to>
                                    </p:set>
                                    <p:animEffect transition="in" filter="blinds(horizontal)">
                                      <p:cBhvr>
                                        <p:cTn id="32" dur="500"/>
                                        <p:tgtEl>
                                          <p:spTgt spid="14745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47459">
                                            <p:txEl>
                                              <p:pRg st="6" end="6"/>
                                            </p:txEl>
                                          </p:spTgt>
                                        </p:tgtEl>
                                        <p:attrNameLst>
                                          <p:attrName>style.visibility</p:attrName>
                                        </p:attrNameLst>
                                      </p:cBhvr>
                                      <p:to>
                                        <p:strVal val="visible"/>
                                      </p:to>
                                    </p:set>
                                    <p:animEffect transition="in" filter="blinds(horizontal)">
                                      <p:cBhvr>
                                        <p:cTn id="37" dur="500"/>
                                        <p:tgtEl>
                                          <p:spTgt spid="14745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fld id="{BAE5F58D-05E4-4D96-AEE8-F36FC7F98275}" type="slidenum">
              <a:rPr lang="en-US"/>
              <a:pPr/>
              <a:t>17</a:t>
            </a:fld>
            <a:endParaRPr lang="en-US"/>
          </a:p>
        </p:txBody>
      </p:sp>
      <p:sp>
        <p:nvSpPr>
          <p:cNvPr id="147458" name="Rectangle 2"/>
          <p:cNvSpPr>
            <a:spLocks noGrp="1" noChangeArrowheads="1"/>
          </p:cNvSpPr>
          <p:nvPr>
            <p:ph type="title"/>
          </p:nvPr>
        </p:nvSpPr>
        <p:spPr>
          <a:xfrm>
            <a:off x="0" y="228600"/>
            <a:ext cx="8991600" cy="685800"/>
          </a:xfrm>
        </p:spPr>
        <p:txBody>
          <a:bodyPr/>
          <a:lstStyle/>
          <a:p>
            <a:pPr algn="l"/>
            <a:r>
              <a:rPr lang="en-US" sz="2600" b="1" dirty="0" smtClean="0">
                <a:solidFill>
                  <a:srgbClr val="0000CC"/>
                </a:solidFill>
                <a:latin typeface="Arial" pitchFamily="34" charset="0"/>
                <a:cs typeface="Arial" pitchFamily="34" charset="0"/>
              </a:rPr>
              <a:t>2.4 Principle of comparative advantage---David Ricardo</a:t>
            </a:r>
            <a:endParaRPr lang="th-TH" sz="2600" b="1" dirty="0">
              <a:solidFill>
                <a:srgbClr val="0000CC"/>
              </a:solidFill>
              <a:latin typeface="Arial" pitchFamily="34" charset="0"/>
            </a:endParaRPr>
          </a:p>
        </p:txBody>
      </p:sp>
      <p:sp>
        <p:nvSpPr>
          <p:cNvPr id="147459" name="Rectangle 3"/>
          <p:cNvSpPr>
            <a:spLocks noGrp="1" noChangeArrowheads="1"/>
          </p:cNvSpPr>
          <p:nvPr>
            <p:ph type="body" idx="1"/>
          </p:nvPr>
        </p:nvSpPr>
        <p:spPr>
          <a:xfrm>
            <a:off x="228600" y="990600"/>
            <a:ext cx="8534400" cy="5562600"/>
          </a:xfrm>
        </p:spPr>
        <p:txBody>
          <a:bodyPr/>
          <a:lstStyle/>
          <a:p>
            <a:pPr marL="0" indent="0">
              <a:lnSpc>
                <a:spcPct val="120000"/>
              </a:lnSpc>
              <a:buClr>
                <a:schemeClr val="tx1"/>
              </a:buClr>
              <a:buNone/>
            </a:pPr>
            <a:r>
              <a:rPr lang="en-US" sz="2400" dirty="0" smtClean="0">
                <a:solidFill>
                  <a:srgbClr val="006400"/>
                </a:solidFill>
                <a:latin typeface="Arial" pitchFamily="34" charset="0"/>
                <a:cs typeface="Arial" pitchFamily="34" charset="0"/>
              </a:rPr>
              <a:t>2.4.1 Assumptions </a:t>
            </a:r>
            <a:r>
              <a:rPr lang="en-US" sz="2000" dirty="0" smtClean="0">
                <a:solidFill>
                  <a:srgbClr val="006400"/>
                </a:solidFill>
                <a:latin typeface="Arial" pitchFamily="34" charset="0"/>
                <a:cs typeface="Arial" pitchFamily="34" charset="0"/>
              </a:rPr>
              <a:t>(similar to absolute advantage assumptions)</a:t>
            </a:r>
            <a:endParaRPr lang="th-TH" sz="2000" dirty="0" smtClean="0">
              <a:solidFill>
                <a:srgbClr val="006400"/>
              </a:solidFill>
              <a:latin typeface="Arial" pitchFamily="34" charset="0"/>
              <a:cs typeface="Cordia New" pitchFamily="34" charset="-34"/>
            </a:endParaRP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Fixed endowment of resource (labor)</a:t>
            </a: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Factor of production (labor) mobile internally, immobile internationally</a:t>
            </a: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Full employment</a:t>
            </a: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Perfect competition in good market</a:t>
            </a: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No government intervention</a:t>
            </a:r>
          </a:p>
          <a:p>
            <a:pPr marL="544513" indent="-544513">
              <a:lnSpc>
                <a:spcPct val="120000"/>
              </a:lnSpc>
              <a:buClr>
                <a:schemeClr val="tx1"/>
              </a:buClr>
              <a:buBlip>
                <a:blip r:embed="rId2"/>
              </a:buBlip>
            </a:pPr>
            <a:r>
              <a:rPr lang="en-US" sz="2400" dirty="0" smtClean="0">
                <a:solidFill>
                  <a:srgbClr val="0000CC"/>
                </a:solidFill>
                <a:latin typeface="Arial" pitchFamily="34" charset="0"/>
                <a:cs typeface="Cordia New" pitchFamily="34" charset="-34"/>
              </a:rPr>
              <a:t>No transportation cost</a:t>
            </a:r>
          </a:p>
        </p:txBody>
      </p:sp>
    </p:spTree>
    <p:extLst>
      <p:ext uri="{BB962C8B-B14F-4D97-AF65-F5344CB8AC3E}">
        <p14:creationId xmlns:p14="http://schemas.microsoft.com/office/powerpoint/2010/main" val="379729752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7459">
                                            <p:txEl>
                                              <p:pRg st="0" end="0"/>
                                            </p:txEl>
                                          </p:spTgt>
                                        </p:tgtEl>
                                        <p:attrNameLst>
                                          <p:attrName>style.visibility</p:attrName>
                                        </p:attrNameLst>
                                      </p:cBhvr>
                                      <p:to>
                                        <p:strVal val="visible"/>
                                      </p:to>
                                    </p:set>
                                    <p:animEffect transition="in" filter="blinds(horizontal)">
                                      <p:cBhvr>
                                        <p:cTn id="7" dur="500"/>
                                        <p:tgtEl>
                                          <p:spTgt spid="147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7459">
                                            <p:txEl>
                                              <p:pRg st="1" end="1"/>
                                            </p:txEl>
                                          </p:spTgt>
                                        </p:tgtEl>
                                        <p:attrNameLst>
                                          <p:attrName>style.visibility</p:attrName>
                                        </p:attrNameLst>
                                      </p:cBhvr>
                                      <p:to>
                                        <p:strVal val="visible"/>
                                      </p:to>
                                    </p:set>
                                    <p:animEffect transition="in" filter="blinds(horizontal)">
                                      <p:cBhvr>
                                        <p:cTn id="12" dur="500"/>
                                        <p:tgtEl>
                                          <p:spTgt spid="147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7459">
                                            <p:txEl>
                                              <p:pRg st="2" end="2"/>
                                            </p:txEl>
                                          </p:spTgt>
                                        </p:tgtEl>
                                        <p:attrNameLst>
                                          <p:attrName>style.visibility</p:attrName>
                                        </p:attrNameLst>
                                      </p:cBhvr>
                                      <p:to>
                                        <p:strVal val="visible"/>
                                      </p:to>
                                    </p:set>
                                    <p:animEffect transition="in" filter="blinds(horizontal)">
                                      <p:cBhvr>
                                        <p:cTn id="17" dur="500"/>
                                        <p:tgtEl>
                                          <p:spTgt spid="147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7459">
                                            <p:txEl>
                                              <p:pRg st="3" end="3"/>
                                            </p:txEl>
                                          </p:spTgt>
                                        </p:tgtEl>
                                        <p:attrNameLst>
                                          <p:attrName>style.visibility</p:attrName>
                                        </p:attrNameLst>
                                      </p:cBhvr>
                                      <p:to>
                                        <p:strVal val="visible"/>
                                      </p:to>
                                    </p:set>
                                    <p:animEffect transition="in" filter="blinds(horizontal)">
                                      <p:cBhvr>
                                        <p:cTn id="22" dur="500"/>
                                        <p:tgtEl>
                                          <p:spTgt spid="147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7459">
                                            <p:txEl>
                                              <p:pRg st="4" end="4"/>
                                            </p:txEl>
                                          </p:spTgt>
                                        </p:tgtEl>
                                        <p:attrNameLst>
                                          <p:attrName>style.visibility</p:attrName>
                                        </p:attrNameLst>
                                      </p:cBhvr>
                                      <p:to>
                                        <p:strVal val="visible"/>
                                      </p:to>
                                    </p:set>
                                    <p:animEffect transition="in" filter="blinds(horizontal)">
                                      <p:cBhvr>
                                        <p:cTn id="27" dur="500"/>
                                        <p:tgtEl>
                                          <p:spTgt spid="14745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47459">
                                            <p:txEl>
                                              <p:pRg st="5" end="5"/>
                                            </p:txEl>
                                          </p:spTgt>
                                        </p:tgtEl>
                                        <p:attrNameLst>
                                          <p:attrName>style.visibility</p:attrName>
                                        </p:attrNameLst>
                                      </p:cBhvr>
                                      <p:to>
                                        <p:strVal val="visible"/>
                                      </p:to>
                                    </p:set>
                                    <p:animEffect transition="in" filter="blinds(horizontal)">
                                      <p:cBhvr>
                                        <p:cTn id="32" dur="500"/>
                                        <p:tgtEl>
                                          <p:spTgt spid="14745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47459">
                                            <p:txEl>
                                              <p:pRg st="6" end="6"/>
                                            </p:txEl>
                                          </p:spTgt>
                                        </p:tgtEl>
                                        <p:attrNameLst>
                                          <p:attrName>style.visibility</p:attrName>
                                        </p:attrNameLst>
                                      </p:cBhvr>
                                      <p:to>
                                        <p:strVal val="visible"/>
                                      </p:to>
                                    </p:set>
                                    <p:animEffect transition="in" filter="blinds(horizontal)">
                                      <p:cBhvr>
                                        <p:cTn id="37" dur="500"/>
                                        <p:tgtEl>
                                          <p:spTgt spid="14745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Slide Number Placeholder 3"/>
          <p:cNvSpPr>
            <a:spLocks noGrp="1"/>
          </p:cNvSpPr>
          <p:nvPr>
            <p:ph type="sldNum" sz="quarter" idx="12"/>
          </p:nvPr>
        </p:nvSpPr>
        <p:spPr/>
        <p:txBody>
          <a:bodyPr/>
          <a:lstStyle/>
          <a:p>
            <a:fld id="{C2353EEC-6F49-4BEA-BA21-6C692A2C991D}" type="slidenum">
              <a:rPr lang="en-US"/>
              <a:pPr/>
              <a:t>18</a:t>
            </a:fld>
            <a:endParaRPr lang="en-US" dirty="0"/>
          </a:p>
        </p:txBody>
      </p:sp>
      <p:sp>
        <p:nvSpPr>
          <p:cNvPr id="181250" name="Text Box 2"/>
          <p:cNvSpPr txBox="1">
            <a:spLocks noChangeArrowheads="1"/>
          </p:cNvSpPr>
          <p:nvPr/>
        </p:nvSpPr>
        <p:spPr bwMode="auto">
          <a:xfrm>
            <a:off x="289604" y="57834"/>
            <a:ext cx="8168595" cy="461665"/>
          </a:xfrm>
          <a:prstGeom prst="rect">
            <a:avLst/>
          </a:prstGeom>
          <a:noFill/>
          <a:ln w="9525">
            <a:noFill/>
            <a:miter lim="800000"/>
            <a:headEnd/>
            <a:tailEnd/>
          </a:ln>
          <a:effectLst/>
        </p:spPr>
        <p:txBody>
          <a:bodyPr wrap="square">
            <a:spAutoFit/>
          </a:bodyPr>
          <a:lstStyle/>
          <a:p>
            <a:r>
              <a:rPr lang="en-US" sz="2400" b="1" dirty="0" smtClean="0">
                <a:solidFill>
                  <a:srgbClr val="006400"/>
                </a:solidFill>
                <a:latin typeface="Arial" pitchFamily="34" charset="0"/>
                <a:cs typeface="Arial" pitchFamily="34" charset="0"/>
              </a:rPr>
              <a:t>2.4.2 Concept of Principle of Comparative Advantage </a:t>
            </a:r>
            <a:endParaRPr lang="en-US" sz="2400" dirty="0">
              <a:solidFill>
                <a:srgbClr val="006400"/>
              </a:solidFill>
              <a:latin typeface="Arial" pitchFamily="34" charset="0"/>
              <a:cs typeface="Arial" pitchFamily="34" charset="0"/>
            </a:endParaRPr>
          </a:p>
        </p:txBody>
      </p:sp>
      <p:sp>
        <p:nvSpPr>
          <p:cNvPr id="181252" name="Text Box 4"/>
          <p:cNvSpPr txBox="1">
            <a:spLocks noChangeArrowheads="1"/>
          </p:cNvSpPr>
          <p:nvPr/>
        </p:nvSpPr>
        <p:spPr bwMode="auto">
          <a:xfrm>
            <a:off x="3068579" y="849307"/>
            <a:ext cx="2168641" cy="646331"/>
          </a:xfrm>
          <a:prstGeom prst="rect">
            <a:avLst/>
          </a:prstGeom>
          <a:noFill/>
          <a:ln w="9525">
            <a:noFill/>
            <a:miter lim="800000"/>
            <a:headEnd/>
            <a:tailEnd/>
          </a:ln>
          <a:effectLst/>
        </p:spPr>
        <p:txBody>
          <a:bodyPr wrap="square">
            <a:spAutoFit/>
          </a:bodyPr>
          <a:lstStyle/>
          <a:p>
            <a:r>
              <a:rPr lang="en-US" sz="3600" b="1" dirty="0">
                <a:latin typeface="Angsana New" pitchFamily="18" charset="-34"/>
                <a:cs typeface="Angsana New" pitchFamily="18" charset="-34"/>
              </a:rPr>
              <a:t> </a:t>
            </a:r>
            <a:r>
              <a:rPr lang="en-US" sz="3600" b="1" dirty="0" smtClean="0">
                <a:latin typeface="Angsana New" pitchFamily="18" charset="-34"/>
                <a:cs typeface="Angsana New" pitchFamily="18" charset="-34"/>
              </a:rPr>
              <a:t>   Good X</a:t>
            </a:r>
            <a:endParaRPr lang="en-US" sz="3600" b="1" dirty="0">
              <a:latin typeface="Angsana New" pitchFamily="18" charset="-34"/>
              <a:cs typeface="Angsana New" pitchFamily="18" charset="-34"/>
            </a:endParaRPr>
          </a:p>
        </p:txBody>
      </p:sp>
      <p:sp>
        <p:nvSpPr>
          <p:cNvPr id="181253" name="Text Box 5"/>
          <p:cNvSpPr txBox="1">
            <a:spLocks noChangeArrowheads="1"/>
          </p:cNvSpPr>
          <p:nvPr/>
        </p:nvSpPr>
        <p:spPr bwMode="auto">
          <a:xfrm>
            <a:off x="5915845" y="849306"/>
            <a:ext cx="1192955" cy="646331"/>
          </a:xfrm>
          <a:prstGeom prst="rect">
            <a:avLst/>
          </a:prstGeom>
          <a:noFill/>
          <a:ln w="9525">
            <a:noFill/>
            <a:miter lim="800000"/>
            <a:headEnd/>
            <a:tailEnd/>
          </a:ln>
          <a:effectLst/>
        </p:spPr>
        <p:txBody>
          <a:bodyPr wrap="none">
            <a:spAutoFit/>
          </a:bodyPr>
          <a:lstStyle/>
          <a:p>
            <a:r>
              <a:rPr lang="en-US" sz="3600" b="1" dirty="0">
                <a:latin typeface="Angsana New" pitchFamily="18" charset="-34"/>
                <a:cs typeface="Angsana New" pitchFamily="18" charset="-34"/>
              </a:rPr>
              <a:t>G</a:t>
            </a:r>
            <a:r>
              <a:rPr lang="en-US" sz="3600" b="1" dirty="0" smtClean="0">
                <a:latin typeface="Angsana New" pitchFamily="18" charset="-34"/>
                <a:cs typeface="Angsana New" pitchFamily="18" charset="-34"/>
              </a:rPr>
              <a:t>ood Y</a:t>
            </a:r>
            <a:endParaRPr lang="en-US" sz="3600" b="1" dirty="0">
              <a:latin typeface="Angsana New" pitchFamily="18" charset="-34"/>
              <a:cs typeface="Angsana New" pitchFamily="18" charset="-34"/>
            </a:endParaRPr>
          </a:p>
        </p:txBody>
      </p:sp>
      <p:sp>
        <p:nvSpPr>
          <p:cNvPr id="181254" name="Text Box 6"/>
          <p:cNvSpPr txBox="1">
            <a:spLocks noChangeArrowheads="1"/>
          </p:cNvSpPr>
          <p:nvPr/>
        </p:nvSpPr>
        <p:spPr bwMode="auto">
          <a:xfrm>
            <a:off x="2209800" y="526142"/>
            <a:ext cx="5820824" cy="646331"/>
          </a:xfrm>
          <a:prstGeom prst="rect">
            <a:avLst/>
          </a:prstGeom>
          <a:noFill/>
          <a:ln w="9525">
            <a:noFill/>
            <a:miter lim="800000"/>
            <a:headEnd/>
            <a:tailEnd/>
          </a:ln>
          <a:effectLst/>
        </p:spPr>
        <p:txBody>
          <a:bodyPr wrap="none">
            <a:spAutoFit/>
          </a:bodyPr>
          <a:lstStyle/>
          <a:p>
            <a:r>
              <a:rPr lang="en-US" sz="3600" b="1" i="1" dirty="0" smtClean="0">
                <a:solidFill>
                  <a:schemeClr val="tx2"/>
                </a:solidFill>
                <a:latin typeface="Angsana New" pitchFamily="18" charset="-34"/>
                <a:cs typeface="Angsana New" pitchFamily="18" charset="-34"/>
              </a:rPr>
              <a:t>Unit of labor</a:t>
            </a:r>
            <a:r>
              <a:rPr lang="en-US" sz="3600" b="1" dirty="0">
                <a:solidFill>
                  <a:schemeClr val="hlink"/>
                </a:solidFill>
                <a:latin typeface="Angsana New" pitchFamily="18" charset="-34"/>
                <a:cs typeface="Angsana New" pitchFamily="18" charset="-34"/>
              </a:rPr>
              <a:t> </a:t>
            </a:r>
            <a:r>
              <a:rPr lang="en-US" sz="3600" b="1" dirty="0" smtClean="0">
                <a:solidFill>
                  <a:srgbClr val="006400"/>
                </a:solidFill>
                <a:latin typeface="Angsana New" pitchFamily="18" charset="-34"/>
                <a:cs typeface="Angsana New" pitchFamily="18" charset="-34"/>
              </a:rPr>
              <a:t>used to produce 1 unit of good</a:t>
            </a:r>
            <a:endParaRPr lang="en-US" sz="3600" b="1" dirty="0">
              <a:solidFill>
                <a:srgbClr val="006400"/>
              </a:solidFill>
              <a:latin typeface="Angsana New" pitchFamily="18" charset="-34"/>
              <a:cs typeface="Angsana New" pitchFamily="18" charset="-34"/>
            </a:endParaRPr>
          </a:p>
        </p:txBody>
      </p:sp>
      <p:sp>
        <p:nvSpPr>
          <p:cNvPr id="181255" name="Text Box 7"/>
          <p:cNvSpPr txBox="1">
            <a:spLocks noChangeArrowheads="1"/>
          </p:cNvSpPr>
          <p:nvPr/>
        </p:nvSpPr>
        <p:spPr bwMode="auto">
          <a:xfrm>
            <a:off x="300322" y="1442803"/>
            <a:ext cx="3124200" cy="646331"/>
          </a:xfrm>
          <a:prstGeom prst="rect">
            <a:avLst/>
          </a:prstGeom>
          <a:noFill/>
          <a:ln w="9525">
            <a:noFill/>
            <a:miter lim="800000"/>
            <a:headEnd/>
            <a:tailEnd/>
          </a:ln>
          <a:effectLst/>
        </p:spPr>
        <p:txBody>
          <a:bodyPr wrap="square">
            <a:spAutoFit/>
          </a:bodyPr>
          <a:lstStyle/>
          <a:p>
            <a:r>
              <a:rPr lang="en-US" sz="3600" b="1" dirty="0">
                <a:latin typeface="Angsana New" pitchFamily="18" charset="-34"/>
                <a:cs typeface="Angsana New" pitchFamily="18" charset="-34"/>
              </a:rPr>
              <a:t>C</a:t>
            </a:r>
            <a:r>
              <a:rPr lang="en-US" sz="3600" b="1" dirty="0" smtClean="0">
                <a:latin typeface="Angsana New" pitchFamily="18" charset="-34"/>
                <a:cs typeface="Angsana New" pitchFamily="18" charset="-34"/>
              </a:rPr>
              <a:t>ountry A</a:t>
            </a:r>
            <a:endParaRPr lang="en-US" sz="3600" b="1" dirty="0">
              <a:latin typeface="Angsana New" pitchFamily="18" charset="-34"/>
              <a:cs typeface="Angsana New" pitchFamily="18" charset="-34"/>
            </a:endParaRPr>
          </a:p>
        </p:txBody>
      </p:sp>
      <p:sp>
        <p:nvSpPr>
          <p:cNvPr id="181256" name="Text Box 8"/>
          <p:cNvSpPr txBox="1">
            <a:spLocks noChangeArrowheads="1"/>
          </p:cNvSpPr>
          <p:nvPr/>
        </p:nvSpPr>
        <p:spPr bwMode="auto">
          <a:xfrm>
            <a:off x="363095" y="1902400"/>
            <a:ext cx="1564852" cy="646331"/>
          </a:xfrm>
          <a:prstGeom prst="rect">
            <a:avLst/>
          </a:prstGeom>
          <a:noFill/>
          <a:ln w="9525">
            <a:noFill/>
            <a:miter lim="800000"/>
            <a:headEnd/>
            <a:tailEnd/>
          </a:ln>
          <a:effectLst/>
        </p:spPr>
        <p:txBody>
          <a:bodyPr wrap="none">
            <a:spAutoFit/>
          </a:bodyPr>
          <a:lstStyle/>
          <a:p>
            <a:r>
              <a:rPr lang="en-US" sz="3600" b="1" dirty="0">
                <a:latin typeface="Angsana New" pitchFamily="18" charset="-34"/>
                <a:cs typeface="Angsana New" pitchFamily="18" charset="-34"/>
              </a:rPr>
              <a:t>C</a:t>
            </a:r>
            <a:r>
              <a:rPr lang="en-US" sz="3600" b="1" dirty="0" smtClean="0">
                <a:latin typeface="Angsana New" pitchFamily="18" charset="-34"/>
                <a:cs typeface="Angsana New" pitchFamily="18" charset="-34"/>
              </a:rPr>
              <a:t>ountry B</a:t>
            </a:r>
            <a:endParaRPr lang="en-US" sz="3600" b="1" dirty="0">
              <a:latin typeface="Angsana New" pitchFamily="18" charset="-34"/>
              <a:cs typeface="Angsana New" pitchFamily="18" charset="-34"/>
            </a:endParaRPr>
          </a:p>
        </p:txBody>
      </p:sp>
      <p:sp>
        <p:nvSpPr>
          <p:cNvPr id="181257" name="Line 9"/>
          <p:cNvSpPr>
            <a:spLocks noChangeShapeType="1"/>
          </p:cNvSpPr>
          <p:nvPr/>
        </p:nvSpPr>
        <p:spPr bwMode="auto">
          <a:xfrm>
            <a:off x="2156336" y="990600"/>
            <a:ext cx="6019800" cy="0"/>
          </a:xfrm>
          <a:prstGeom prst="line">
            <a:avLst/>
          </a:prstGeom>
          <a:noFill/>
          <a:ln w="19050">
            <a:solidFill>
              <a:schemeClr val="tx1"/>
            </a:solidFill>
            <a:round/>
            <a:headEnd/>
            <a:tailEnd/>
          </a:ln>
          <a:effectLst/>
        </p:spPr>
        <p:txBody>
          <a:bodyPr/>
          <a:lstStyle/>
          <a:p>
            <a:endParaRPr lang="en-US"/>
          </a:p>
        </p:txBody>
      </p:sp>
      <p:sp>
        <p:nvSpPr>
          <p:cNvPr id="181258" name="Line 10"/>
          <p:cNvSpPr>
            <a:spLocks noChangeShapeType="1"/>
          </p:cNvSpPr>
          <p:nvPr/>
        </p:nvSpPr>
        <p:spPr bwMode="auto">
          <a:xfrm>
            <a:off x="360193" y="1371600"/>
            <a:ext cx="7815943" cy="25960"/>
          </a:xfrm>
          <a:prstGeom prst="line">
            <a:avLst/>
          </a:prstGeom>
          <a:noFill/>
          <a:ln w="19050">
            <a:solidFill>
              <a:schemeClr val="tx1"/>
            </a:solidFill>
            <a:round/>
            <a:headEnd/>
            <a:tailEnd/>
          </a:ln>
          <a:effectLst/>
        </p:spPr>
        <p:txBody>
          <a:bodyPr/>
          <a:lstStyle/>
          <a:p>
            <a:endParaRPr lang="en-US"/>
          </a:p>
        </p:txBody>
      </p:sp>
      <p:sp>
        <p:nvSpPr>
          <p:cNvPr id="181259" name="Line 11"/>
          <p:cNvSpPr>
            <a:spLocks noChangeShapeType="1"/>
          </p:cNvSpPr>
          <p:nvPr/>
        </p:nvSpPr>
        <p:spPr bwMode="auto">
          <a:xfrm>
            <a:off x="300322" y="609600"/>
            <a:ext cx="7875814" cy="0"/>
          </a:xfrm>
          <a:prstGeom prst="line">
            <a:avLst/>
          </a:prstGeom>
          <a:noFill/>
          <a:ln w="19050">
            <a:solidFill>
              <a:schemeClr val="tx1"/>
            </a:solidFill>
            <a:round/>
            <a:headEnd/>
            <a:tailEnd/>
          </a:ln>
          <a:effectLst/>
        </p:spPr>
        <p:txBody>
          <a:bodyPr/>
          <a:lstStyle/>
          <a:p>
            <a:endParaRPr lang="en-US"/>
          </a:p>
        </p:txBody>
      </p:sp>
      <p:sp>
        <p:nvSpPr>
          <p:cNvPr id="181260" name="Line 12"/>
          <p:cNvSpPr>
            <a:spLocks noChangeShapeType="1"/>
          </p:cNvSpPr>
          <p:nvPr/>
        </p:nvSpPr>
        <p:spPr bwMode="auto">
          <a:xfrm>
            <a:off x="289604" y="2560633"/>
            <a:ext cx="7802789" cy="0"/>
          </a:xfrm>
          <a:prstGeom prst="line">
            <a:avLst/>
          </a:prstGeom>
          <a:noFill/>
          <a:ln w="19050">
            <a:solidFill>
              <a:schemeClr val="tx1"/>
            </a:solidFill>
            <a:round/>
            <a:headEnd/>
            <a:tailEnd/>
          </a:ln>
          <a:effectLst/>
        </p:spPr>
        <p:txBody>
          <a:bodyPr/>
          <a:lstStyle/>
          <a:p>
            <a:endParaRPr lang="en-US"/>
          </a:p>
        </p:txBody>
      </p:sp>
      <p:sp>
        <p:nvSpPr>
          <p:cNvPr id="181266" name="Text Box 18"/>
          <p:cNvSpPr txBox="1">
            <a:spLocks noChangeArrowheads="1"/>
          </p:cNvSpPr>
          <p:nvPr/>
        </p:nvSpPr>
        <p:spPr bwMode="auto">
          <a:xfrm>
            <a:off x="684298" y="4229100"/>
            <a:ext cx="8137422" cy="584775"/>
          </a:xfrm>
          <a:prstGeom prst="rect">
            <a:avLst/>
          </a:prstGeom>
          <a:noFill/>
          <a:ln w="9525">
            <a:noFill/>
            <a:miter lim="800000"/>
            <a:headEnd/>
            <a:tailEnd/>
          </a:ln>
          <a:effectLst/>
        </p:spPr>
        <p:txBody>
          <a:bodyPr wrap="square">
            <a:spAutoFit/>
          </a:bodyPr>
          <a:lstStyle/>
          <a:p>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Country A  </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has comparative advantage in the production of </a:t>
            </a:r>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Good X</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181270" name="AutoShape 22"/>
          <p:cNvSpPr>
            <a:spLocks noChangeArrowheads="1"/>
          </p:cNvSpPr>
          <p:nvPr/>
        </p:nvSpPr>
        <p:spPr bwMode="auto">
          <a:xfrm>
            <a:off x="2553232" y="3074887"/>
            <a:ext cx="381000" cy="228600"/>
          </a:xfrm>
          <a:prstGeom prst="right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a:p>
        </p:txBody>
      </p:sp>
      <p:grpSp>
        <p:nvGrpSpPr>
          <p:cNvPr id="181280" name="Group 32"/>
          <p:cNvGrpSpPr>
            <a:grpSpLocks/>
          </p:cNvGrpSpPr>
          <p:nvPr/>
        </p:nvGrpSpPr>
        <p:grpSpPr bwMode="auto">
          <a:xfrm>
            <a:off x="3636991" y="1540773"/>
            <a:ext cx="3200458" cy="959453"/>
            <a:chOff x="2592" y="1536"/>
            <a:chExt cx="2086" cy="793"/>
          </a:xfrm>
        </p:grpSpPr>
        <p:sp>
          <p:nvSpPr>
            <p:cNvPr id="181275" name="Text Box 27"/>
            <p:cNvSpPr txBox="1">
              <a:spLocks noChangeArrowheads="1"/>
            </p:cNvSpPr>
            <p:nvPr/>
          </p:nvSpPr>
          <p:spPr bwMode="auto">
            <a:xfrm>
              <a:off x="2592" y="1536"/>
              <a:ext cx="37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A</a:t>
              </a:r>
            </a:p>
          </p:txBody>
        </p:sp>
        <p:sp>
          <p:nvSpPr>
            <p:cNvPr id="181276" name="Text Box 28"/>
            <p:cNvSpPr txBox="1">
              <a:spLocks noChangeArrowheads="1"/>
            </p:cNvSpPr>
            <p:nvPr/>
          </p:nvSpPr>
          <p:spPr bwMode="auto">
            <a:xfrm>
              <a:off x="2592" y="1996"/>
              <a:ext cx="36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B</a:t>
              </a:r>
            </a:p>
          </p:txBody>
        </p:sp>
        <p:sp>
          <p:nvSpPr>
            <p:cNvPr id="181278" name="Text Box 30"/>
            <p:cNvSpPr txBox="1">
              <a:spLocks noChangeArrowheads="1"/>
            </p:cNvSpPr>
            <p:nvPr/>
          </p:nvSpPr>
          <p:spPr bwMode="auto">
            <a:xfrm>
              <a:off x="4320" y="1536"/>
              <a:ext cx="35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A</a:t>
              </a:r>
            </a:p>
          </p:txBody>
        </p:sp>
        <p:sp>
          <p:nvSpPr>
            <p:cNvPr id="181279" name="Text Box 31"/>
            <p:cNvSpPr txBox="1">
              <a:spLocks noChangeArrowheads="1"/>
            </p:cNvSpPr>
            <p:nvPr/>
          </p:nvSpPr>
          <p:spPr bwMode="auto">
            <a:xfrm>
              <a:off x="4320" y="1996"/>
              <a:ext cx="34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B</a:t>
              </a:r>
            </a:p>
          </p:txBody>
        </p:sp>
      </p:grpSp>
      <p:grpSp>
        <p:nvGrpSpPr>
          <p:cNvPr id="34" name="Group 51"/>
          <p:cNvGrpSpPr>
            <a:grpSpLocks/>
          </p:cNvGrpSpPr>
          <p:nvPr/>
        </p:nvGrpSpPr>
        <p:grpSpPr bwMode="auto">
          <a:xfrm>
            <a:off x="469986" y="2815333"/>
            <a:ext cx="2022475" cy="1039813"/>
            <a:chOff x="329" y="2400"/>
            <a:chExt cx="1274" cy="655"/>
          </a:xfrm>
        </p:grpSpPr>
        <p:sp>
          <p:nvSpPr>
            <p:cNvPr id="35" name="Text Box 52"/>
            <p:cNvSpPr txBox="1">
              <a:spLocks noChangeArrowheads="1"/>
            </p:cNvSpPr>
            <p:nvPr/>
          </p:nvSpPr>
          <p:spPr bwMode="auto">
            <a:xfrm>
              <a:off x="672" y="2409"/>
              <a:ext cx="372" cy="327"/>
            </a:xfrm>
            <a:prstGeom prst="rect">
              <a:avLst/>
            </a:prstGeom>
            <a:noFill/>
            <a:ln w="9525">
              <a:noFill/>
              <a:miter lim="800000"/>
              <a:headEnd/>
              <a:tailEnd/>
            </a:ln>
            <a:effectLst/>
          </p:spPr>
          <p:txBody>
            <a:bodyPr wrap="none">
              <a:spAutoFit/>
            </a:bodyPr>
            <a:lstStyle/>
            <a:p>
              <a:r>
                <a:rPr lang="en-US" sz="2800" u="sng" dirty="0">
                  <a:solidFill>
                    <a:srgbClr val="000099"/>
                  </a:solidFill>
                </a:rPr>
                <a:t>X</a:t>
              </a:r>
              <a:r>
                <a:rPr lang="en-US" sz="1600" u="sng" dirty="0">
                  <a:solidFill>
                    <a:srgbClr val="000099"/>
                  </a:solidFill>
                </a:rPr>
                <a:t>A</a:t>
              </a:r>
              <a:endParaRPr lang="en-US" dirty="0"/>
            </a:p>
          </p:txBody>
        </p:sp>
        <p:sp>
          <p:nvSpPr>
            <p:cNvPr id="36" name="Text Box 53"/>
            <p:cNvSpPr txBox="1">
              <a:spLocks noChangeArrowheads="1"/>
            </p:cNvSpPr>
            <p:nvPr/>
          </p:nvSpPr>
          <p:spPr bwMode="auto">
            <a:xfrm>
              <a:off x="699" y="2725"/>
              <a:ext cx="362" cy="330"/>
            </a:xfrm>
            <a:prstGeom prst="rect">
              <a:avLst/>
            </a:prstGeom>
            <a:noFill/>
            <a:ln w="9525">
              <a:noFill/>
              <a:miter lim="800000"/>
              <a:headEnd/>
              <a:tailEnd/>
            </a:ln>
            <a:effectLst/>
          </p:spPr>
          <p:txBody>
            <a:bodyPr wrap="none">
              <a:spAutoFit/>
            </a:bodyPr>
            <a:lstStyle/>
            <a:p>
              <a:r>
                <a:rPr lang="en-US" sz="2800" dirty="0" smtClean="0">
                  <a:solidFill>
                    <a:srgbClr val="000099"/>
                  </a:solidFill>
                </a:rPr>
                <a:t>X</a:t>
              </a:r>
              <a:r>
                <a:rPr lang="en-US" sz="1600" dirty="0">
                  <a:solidFill>
                    <a:srgbClr val="000099"/>
                  </a:solidFill>
                </a:rPr>
                <a:t>B</a:t>
              </a:r>
              <a:endParaRPr lang="en-US" dirty="0"/>
            </a:p>
          </p:txBody>
        </p:sp>
        <p:sp>
          <p:nvSpPr>
            <p:cNvPr id="37" name="Text Box 54"/>
            <p:cNvSpPr txBox="1">
              <a:spLocks noChangeArrowheads="1"/>
            </p:cNvSpPr>
            <p:nvPr/>
          </p:nvSpPr>
          <p:spPr bwMode="auto">
            <a:xfrm>
              <a:off x="1248" y="2400"/>
              <a:ext cx="355" cy="330"/>
            </a:xfrm>
            <a:prstGeom prst="rect">
              <a:avLst/>
            </a:prstGeom>
            <a:noFill/>
            <a:ln w="9525">
              <a:noFill/>
              <a:miter lim="800000"/>
              <a:headEnd/>
              <a:tailEnd/>
            </a:ln>
            <a:effectLst/>
          </p:spPr>
          <p:txBody>
            <a:bodyPr wrap="none">
              <a:spAutoFit/>
            </a:bodyPr>
            <a:lstStyle/>
            <a:p>
              <a:r>
                <a:rPr lang="en-US" sz="2800" u="sng" dirty="0" smtClean="0">
                  <a:solidFill>
                    <a:srgbClr val="000099"/>
                  </a:solidFill>
                </a:rPr>
                <a:t>Y</a:t>
              </a:r>
              <a:r>
                <a:rPr lang="en-US" sz="1600" u="sng" dirty="0">
                  <a:solidFill>
                    <a:srgbClr val="000099"/>
                  </a:solidFill>
                </a:rPr>
                <a:t>A</a:t>
              </a:r>
              <a:endParaRPr lang="en-US" dirty="0"/>
            </a:p>
          </p:txBody>
        </p:sp>
        <p:sp>
          <p:nvSpPr>
            <p:cNvPr id="38" name="Text Box 55"/>
            <p:cNvSpPr txBox="1">
              <a:spLocks noChangeArrowheads="1"/>
            </p:cNvSpPr>
            <p:nvPr/>
          </p:nvSpPr>
          <p:spPr bwMode="auto">
            <a:xfrm>
              <a:off x="1248" y="2725"/>
              <a:ext cx="339" cy="327"/>
            </a:xfrm>
            <a:prstGeom prst="rect">
              <a:avLst/>
            </a:prstGeom>
            <a:noFill/>
            <a:ln w="9525">
              <a:noFill/>
              <a:miter lim="800000"/>
              <a:headEnd/>
              <a:tailEnd/>
            </a:ln>
            <a:effectLst/>
          </p:spPr>
          <p:txBody>
            <a:bodyPr wrap="none">
              <a:spAutoFit/>
            </a:bodyPr>
            <a:lstStyle/>
            <a:p>
              <a:r>
                <a:rPr lang="en-US" sz="2800" dirty="0">
                  <a:solidFill>
                    <a:srgbClr val="000099"/>
                  </a:solidFill>
                </a:rPr>
                <a:t>Y</a:t>
              </a:r>
              <a:r>
                <a:rPr lang="en-US" sz="1600" dirty="0">
                  <a:solidFill>
                    <a:srgbClr val="000099"/>
                  </a:solidFill>
                </a:rPr>
                <a:t>B</a:t>
              </a:r>
              <a:endParaRPr lang="en-US" dirty="0"/>
            </a:p>
          </p:txBody>
        </p:sp>
        <p:sp>
          <p:nvSpPr>
            <p:cNvPr id="39" name="Text Box 56"/>
            <p:cNvSpPr txBox="1">
              <a:spLocks noChangeArrowheads="1"/>
            </p:cNvSpPr>
            <p:nvPr/>
          </p:nvSpPr>
          <p:spPr bwMode="auto">
            <a:xfrm>
              <a:off x="329" y="2414"/>
              <a:ext cx="270" cy="446"/>
            </a:xfrm>
            <a:prstGeom prst="rect">
              <a:avLst/>
            </a:prstGeom>
            <a:noFill/>
            <a:ln w="9525">
              <a:noFill/>
              <a:miter lim="800000"/>
              <a:headEnd/>
              <a:tailEnd/>
            </a:ln>
            <a:effectLst/>
          </p:spPr>
          <p:txBody>
            <a:bodyPr wrap="none">
              <a:spAutoFit/>
            </a:bodyPr>
            <a:lstStyle/>
            <a:p>
              <a:r>
                <a:rPr lang="en-US" sz="4000" b="1" dirty="0" smtClean="0">
                  <a:solidFill>
                    <a:srgbClr val="000099"/>
                  </a:solidFill>
                  <a:latin typeface="Angsana New" pitchFamily="18" charset="-34"/>
                  <a:cs typeface="Angsana New" pitchFamily="18" charset="-34"/>
                </a:rPr>
                <a:t>If</a:t>
              </a:r>
              <a:endParaRPr lang="en-US" dirty="0"/>
            </a:p>
          </p:txBody>
        </p:sp>
      </p:grpSp>
      <p:grpSp>
        <p:nvGrpSpPr>
          <p:cNvPr id="40" name="Group 57"/>
          <p:cNvGrpSpPr>
            <a:grpSpLocks/>
          </p:cNvGrpSpPr>
          <p:nvPr/>
        </p:nvGrpSpPr>
        <p:grpSpPr bwMode="auto">
          <a:xfrm>
            <a:off x="1605049" y="3045519"/>
            <a:ext cx="228600" cy="303213"/>
            <a:chOff x="1968" y="2448"/>
            <a:chExt cx="144" cy="185"/>
          </a:xfrm>
        </p:grpSpPr>
        <p:sp>
          <p:nvSpPr>
            <p:cNvPr id="41" name="Line 58"/>
            <p:cNvSpPr>
              <a:spLocks noChangeShapeType="1"/>
            </p:cNvSpPr>
            <p:nvPr/>
          </p:nvSpPr>
          <p:spPr bwMode="auto">
            <a:xfrm flipH="1">
              <a:off x="1968" y="2448"/>
              <a:ext cx="144" cy="96"/>
            </a:xfrm>
            <a:prstGeom prst="line">
              <a:avLst/>
            </a:prstGeom>
            <a:noFill/>
            <a:ln w="25400">
              <a:solidFill>
                <a:srgbClr val="FF0000"/>
              </a:solidFill>
              <a:round/>
              <a:headEnd/>
              <a:tailEnd/>
            </a:ln>
            <a:effectLst/>
          </p:spPr>
          <p:txBody>
            <a:bodyPr/>
            <a:lstStyle/>
            <a:p>
              <a:endParaRPr lang="en-US"/>
            </a:p>
          </p:txBody>
        </p:sp>
        <p:sp>
          <p:nvSpPr>
            <p:cNvPr id="42" name="Line 59"/>
            <p:cNvSpPr>
              <a:spLocks noChangeShapeType="1"/>
            </p:cNvSpPr>
            <p:nvPr/>
          </p:nvSpPr>
          <p:spPr bwMode="auto">
            <a:xfrm flipH="1" flipV="1">
              <a:off x="1968" y="2537"/>
              <a:ext cx="144" cy="96"/>
            </a:xfrm>
            <a:prstGeom prst="line">
              <a:avLst/>
            </a:prstGeom>
            <a:noFill/>
            <a:ln w="25400">
              <a:solidFill>
                <a:srgbClr val="FF0000"/>
              </a:solidFill>
              <a:round/>
              <a:headEnd/>
              <a:tailEnd/>
            </a:ln>
            <a:effectLst/>
          </p:spPr>
          <p:txBody>
            <a:bodyPr/>
            <a:lstStyle/>
            <a:p>
              <a:endParaRPr lang="en-US"/>
            </a:p>
          </p:txBody>
        </p:sp>
      </p:grpSp>
      <p:sp>
        <p:nvSpPr>
          <p:cNvPr id="44" name="Text Box 18"/>
          <p:cNvSpPr txBox="1">
            <a:spLocks noChangeArrowheads="1"/>
          </p:cNvSpPr>
          <p:nvPr/>
        </p:nvSpPr>
        <p:spPr bwMode="auto">
          <a:xfrm>
            <a:off x="3009969" y="2592427"/>
            <a:ext cx="5811751" cy="1569660"/>
          </a:xfrm>
          <a:prstGeom prst="rect">
            <a:avLst/>
          </a:prstGeom>
          <a:noFill/>
          <a:ln w="9525">
            <a:noFill/>
            <a:miter lim="800000"/>
            <a:headEnd/>
            <a:tailEnd/>
          </a:ln>
          <a:effectLst/>
        </p:spPr>
        <p:txBody>
          <a:bodyPr wrap="square">
            <a:spAutoFit/>
          </a:bodyPr>
          <a:lstStyle/>
          <a:p>
            <a:r>
              <a:rPr lang="en-US" sz="3200" b="1" dirty="0" smtClean="0">
                <a:effectLst>
                  <a:outerShdw blurRad="38100" dist="38100" dir="2700000" algn="tl">
                    <a:srgbClr val="C0C0C0"/>
                  </a:outerShdw>
                </a:effectLst>
                <a:latin typeface="Angsana New" pitchFamily="18" charset="-34"/>
                <a:cs typeface="Angsana New" pitchFamily="18" charset="-34"/>
              </a:rPr>
              <a:t>Compared to Country B, Country A has </a:t>
            </a:r>
            <a:r>
              <a:rPr lang="en-US" sz="3200" b="1" dirty="0">
                <a:effectLst>
                  <a:outerShdw blurRad="38100" dist="38100" dir="2700000" algn="tl">
                    <a:srgbClr val="C0C0C0"/>
                  </a:outerShdw>
                </a:effectLst>
                <a:latin typeface="Angsana New" pitchFamily="18" charset="-34"/>
                <a:cs typeface="Angsana New" pitchFamily="18" charset="-34"/>
              </a:rPr>
              <a:t>r</a:t>
            </a:r>
            <a:r>
              <a:rPr lang="en-US" sz="3200" b="1" dirty="0" smtClean="0">
                <a:effectLst>
                  <a:outerShdw blurRad="38100" dist="38100" dir="2700000" algn="tl">
                    <a:srgbClr val="C0C0C0"/>
                  </a:outerShdw>
                </a:effectLst>
                <a:latin typeface="Angsana New" pitchFamily="18" charset="-34"/>
                <a:cs typeface="Angsana New" pitchFamily="18" charset="-34"/>
              </a:rPr>
              <a:t>elative units of labor used in the production of </a:t>
            </a:r>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Good X</a:t>
            </a:r>
            <a:r>
              <a:rPr lang="en-US" sz="3200" b="1" dirty="0" smtClean="0">
                <a:effectLst>
                  <a:outerShdw blurRad="38100" dist="38100" dir="2700000" algn="tl">
                    <a:srgbClr val="C0C0C0"/>
                  </a:outerShdw>
                </a:effectLst>
                <a:latin typeface="Angsana New" pitchFamily="18" charset="-34"/>
                <a:cs typeface="Angsana New" pitchFamily="18" charset="-34"/>
              </a:rPr>
              <a:t> less than </a:t>
            </a:r>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Good Y</a:t>
            </a:r>
            <a:endParaRPr lang="en-US" sz="3200" b="1" dirty="0">
              <a:solidFill>
                <a:srgbClr val="C00000"/>
              </a:solidFill>
              <a:effectLst>
                <a:outerShdw blurRad="38100" dist="38100" dir="2700000" algn="tl">
                  <a:srgbClr val="C0C0C0"/>
                </a:outerShdw>
              </a:effectLst>
              <a:latin typeface="Angsana New" pitchFamily="18" charset="-34"/>
              <a:cs typeface="Angsana New" pitchFamily="18" charset="-34"/>
            </a:endParaRPr>
          </a:p>
        </p:txBody>
      </p:sp>
      <p:sp>
        <p:nvSpPr>
          <p:cNvPr id="45" name="AutoShape 5"/>
          <p:cNvSpPr>
            <a:spLocks noChangeArrowheads="1"/>
          </p:cNvSpPr>
          <p:nvPr/>
        </p:nvSpPr>
        <p:spPr bwMode="auto">
          <a:xfrm>
            <a:off x="5237220" y="4038600"/>
            <a:ext cx="381000" cy="304800"/>
          </a:xfrm>
          <a:prstGeom prst="downArrow">
            <a:avLst>
              <a:gd name="adj1" fmla="val 50000"/>
              <a:gd name="adj2" fmla="val 25000"/>
            </a:avLst>
          </a:prstGeom>
          <a:solidFill>
            <a:schemeClr val="accent1"/>
          </a:solidFill>
          <a:ln w="9525">
            <a:solidFill>
              <a:schemeClr val="tx1"/>
            </a:solidFill>
            <a:miter lim="800000"/>
            <a:headEnd/>
            <a:tailEnd/>
          </a:ln>
          <a:effectLst/>
        </p:spPr>
        <p:txBody>
          <a:bodyPr wrap="none" anchor="ctr"/>
          <a:lstStyle/>
          <a:p>
            <a:endParaRPr lang="en-US"/>
          </a:p>
        </p:txBody>
      </p:sp>
      <p:sp>
        <p:nvSpPr>
          <p:cNvPr id="46" name="Text Box 18"/>
          <p:cNvSpPr txBox="1">
            <a:spLocks noChangeArrowheads="1"/>
          </p:cNvSpPr>
          <p:nvPr/>
        </p:nvSpPr>
        <p:spPr bwMode="auto">
          <a:xfrm>
            <a:off x="684298" y="4706832"/>
            <a:ext cx="8137422" cy="584775"/>
          </a:xfrm>
          <a:prstGeom prst="rect">
            <a:avLst/>
          </a:prstGeom>
          <a:noFill/>
          <a:ln w="9525">
            <a:noFill/>
            <a:miter lim="800000"/>
            <a:headEnd/>
            <a:tailEnd/>
          </a:ln>
          <a:effectLst/>
        </p:spPr>
        <p:txBody>
          <a:bodyPr wrap="square">
            <a:spAutoFit/>
          </a:bodyPr>
          <a:lstStyle/>
          <a:p>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Country B  </a:t>
            </a:r>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has comparative advantage in the production of </a:t>
            </a:r>
            <a:r>
              <a:rPr lang="en-US" sz="3200" b="1" dirty="0" smtClean="0">
                <a:solidFill>
                  <a:srgbClr val="C00000"/>
                </a:solidFill>
                <a:effectLst>
                  <a:outerShdw blurRad="38100" dist="38100" dir="2700000" algn="tl">
                    <a:srgbClr val="C0C0C0"/>
                  </a:outerShdw>
                </a:effectLst>
                <a:latin typeface="Angsana New" pitchFamily="18" charset="-34"/>
                <a:cs typeface="Angsana New" pitchFamily="18" charset="-34"/>
              </a:rPr>
              <a:t>Good Y</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47" name="AutoShape 5"/>
          <p:cNvSpPr>
            <a:spLocks noChangeArrowheads="1"/>
          </p:cNvSpPr>
          <p:nvPr/>
        </p:nvSpPr>
        <p:spPr bwMode="auto">
          <a:xfrm>
            <a:off x="5243854" y="5255321"/>
            <a:ext cx="374366" cy="190500"/>
          </a:xfrm>
          <a:prstGeom prst="downArrow">
            <a:avLst>
              <a:gd name="adj1" fmla="val 50000"/>
              <a:gd name="adj2" fmla="val 25000"/>
            </a:avLst>
          </a:prstGeom>
          <a:solidFill>
            <a:schemeClr val="accent1"/>
          </a:solidFill>
          <a:ln w="9525">
            <a:solidFill>
              <a:schemeClr val="tx1"/>
            </a:solidFill>
            <a:miter lim="800000"/>
            <a:headEnd/>
            <a:tailEnd/>
          </a:ln>
          <a:effectLst/>
        </p:spPr>
        <p:txBody>
          <a:bodyPr wrap="none" anchor="ctr"/>
          <a:lstStyle/>
          <a:p>
            <a:endParaRPr lang="en-US"/>
          </a:p>
        </p:txBody>
      </p:sp>
      <p:sp>
        <p:nvSpPr>
          <p:cNvPr id="48" name="Text Box 18"/>
          <p:cNvSpPr txBox="1">
            <a:spLocks noChangeArrowheads="1"/>
          </p:cNvSpPr>
          <p:nvPr/>
        </p:nvSpPr>
        <p:spPr bwMode="auto">
          <a:xfrm>
            <a:off x="3070026" y="5445821"/>
            <a:ext cx="5166236" cy="646331"/>
          </a:xfrm>
          <a:prstGeom prst="rect">
            <a:avLst/>
          </a:prstGeom>
          <a:noFill/>
          <a:ln w="9525">
            <a:noFill/>
            <a:miter lim="800000"/>
            <a:headEnd/>
            <a:tailEnd/>
          </a:ln>
          <a:effectLst/>
        </p:spPr>
        <p:txBody>
          <a:bodyPr wrap="square">
            <a:spAutoFit/>
          </a:bodyPr>
          <a:lstStyle/>
          <a:p>
            <a:r>
              <a:rPr lang="en-US" sz="3600" b="1" dirty="0" smtClean="0">
                <a:solidFill>
                  <a:srgbClr val="C00000"/>
                </a:solidFill>
                <a:effectLst>
                  <a:outerShdw blurRad="38100" dist="38100" dir="2700000" algn="tl">
                    <a:srgbClr val="C0C0C0"/>
                  </a:outerShdw>
                </a:effectLst>
                <a:latin typeface="Angsana New" pitchFamily="18" charset="-34"/>
                <a:cs typeface="Angsana New" pitchFamily="18" charset="-34"/>
              </a:rPr>
              <a:t>Country A  </a:t>
            </a:r>
            <a:r>
              <a:rPr lang="en-US" sz="3600" b="1" dirty="0" smtClean="0">
                <a:solidFill>
                  <a:srgbClr val="0000CC"/>
                </a:solidFill>
                <a:effectLst>
                  <a:outerShdw blurRad="38100" dist="38100" dir="2700000" algn="tl">
                    <a:srgbClr val="C0C0C0"/>
                  </a:outerShdw>
                </a:effectLst>
                <a:latin typeface="Angsana New" pitchFamily="18" charset="-34"/>
                <a:cs typeface="Angsana New" pitchFamily="18" charset="-34"/>
              </a:rPr>
              <a:t>should export </a:t>
            </a:r>
            <a:r>
              <a:rPr lang="en-US" sz="3600" b="1" dirty="0" smtClean="0">
                <a:solidFill>
                  <a:srgbClr val="C00000"/>
                </a:solidFill>
                <a:effectLst>
                  <a:outerShdw blurRad="38100" dist="38100" dir="2700000" algn="tl">
                    <a:srgbClr val="C0C0C0"/>
                  </a:outerShdw>
                </a:effectLst>
                <a:latin typeface="Angsana New" pitchFamily="18" charset="-34"/>
                <a:cs typeface="Angsana New" pitchFamily="18" charset="-34"/>
              </a:rPr>
              <a:t>Good X</a:t>
            </a:r>
            <a:endParaRPr lang="en-US" sz="3600" b="1" dirty="0">
              <a:solidFill>
                <a:srgbClr val="0000CC"/>
              </a:solidFill>
              <a:effectLst>
                <a:outerShdw blurRad="38100" dist="38100" dir="2700000" algn="tl">
                  <a:srgbClr val="C0C0C0"/>
                </a:outerShdw>
              </a:effectLst>
              <a:latin typeface="Angsana New" pitchFamily="18" charset="-34"/>
              <a:cs typeface="Angsana New" pitchFamily="18" charset="-34"/>
            </a:endParaRPr>
          </a:p>
        </p:txBody>
      </p:sp>
      <p:sp>
        <p:nvSpPr>
          <p:cNvPr id="49" name="Text Box 18"/>
          <p:cNvSpPr txBox="1">
            <a:spLocks noChangeArrowheads="1"/>
          </p:cNvSpPr>
          <p:nvPr/>
        </p:nvSpPr>
        <p:spPr bwMode="auto">
          <a:xfrm>
            <a:off x="3104156" y="5917093"/>
            <a:ext cx="5166236" cy="646331"/>
          </a:xfrm>
          <a:prstGeom prst="rect">
            <a:avLst/>
          </a:prstGeom>
          <a:noFill/>
          <a:ln w="9525">
            <a:noFill/>
            <a:miter lim="800000"/>
            <a:headEnd/>
            <a:tailEnd/>
          </a:ln>
          <a:effectLst/>
        </p:spPr>
        <p:txBody>
          <a:bodyPr wrap="square">
            <a:spAutoFit/>
          </a:bodyPr>
          <a:lstStyle/>
          <a:p>
            <a:r>
              <a:rPr lang="en-US" sz="3600" b="1" dirty="0" smtClean="0">
                <a:solidFill>
                  <a:srgbClr val="C00000"/>
                </a:solidFill>
                <a:effectLst>
                  <a:outerShdw blurRad="38100" dist="38100" dir="2700000" algn="tl">
                    <a:srgbClr val="C0C0C0"/>
                  </a:outerShdw>
                </a:effectLst>
                <a:latin typeface="Angsana New" pitchFamily="18" charset="-34"/>
                <a:cs typeface="Angsana New" pitchFamily="18" charset="-34"/>
              </a:rPr>
              <a:t>Country B  </a:t>
            </a:r>
            <a:r>
              <a:rPr lang="en-US" sz="3600" b="1" dirty="0" smtClean="0">
                <a:solidFill>
                  <a:srgbClr val="0000CC"/>
                </a:solidFill>
                <a:effectLst>
                  <a:outerShdw blurRad="38100" dist="38100" dir="2700000" algn="tl">
                    <a:srgbClr val="C0C0C0"/>
                  </a:outerShdw>
                </a:effectLst>
                <a:latin typeface="Angsana New" pitchFamily="18" charset="-34"/>
                <a:cs typeface="Angsana New" pitchFamily="18" charset="-34"/>
              </a:rPr>
              <a:t>should export </a:t>
            </a:r>
            <a:r>
              <a:rPr lang="en-US" sz="3600" b="1" dirty="0" smtClean="0">
                <a:solidFill>
                  <a:srgbClr val="C00000"/>
                </a:solidFill>
                <a:effectLst>
                  <a:outerShdw blurRad="38100" dist="38100" dir="2700000" algn="tl">
                    <a:srgbClr val="C0C0C0"/>
                  </a:outerShdw>
                </a:effectLst>
                <a:latin typeface="Angsana New" pitchFamily="18" charset="-34"/>
                <a:cs typeface="Angsana New" pitchFamily="18" charset="-34"/>
              </a:rPr>
              <a:t>Good Y</a:t>
            </a:r>
            <a:endParaRPr lang="en-US" sz="3600" b="1" dirty="0">
              <a:solidFill>
                <a:srgbClr val="0000CC"/>
              </a:solidFill>
              <a:effectLst>
                <a:outerShdw blurRad="38100" dist="38100" dir="2700000" algn="tl">
                  <a:srgbClr val="C0C0C0"/>
                </a:outerShdw>
              </a:effectLst>
              <a:latin typeface="Angsana New" pitchFamily="18" charset="-34"/>
              <a:cs typeface="Angsana New" pitchFamily="18" charset="-34"/>
            </a:endParaRPr>
          </a:p>
        </p:txBody>
      </p:sp>
    </p:spTree>
    <p:extLst>
      <p:ext uri="{BB962C8B-B14F-4D97-AF65-F5344CB8AC3E}">
        <p14:creationId xmlns:p14="http://schemas.microsoft.com/office/powerpoint/2010/main" val="372307440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500"/>
                                        <p:tgtEl>
                                          <p:spTgt spid="4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81270"/>
                                        </p:tgtEl>
                                        <p:attrNameLst>
                                          <p:attrName>style.visibility</p:attrName>
                                        </p:attrNameLst>
                                      </p:cBhvr>
                                      <p:to>
                                        <p:strVal val="visible"/>
                                      </p:to>
                                    </p:set>
                                    <p:animEffect transition="in" filter="fade">
                                      <p:cBhvr>
                                        <p:cTn id="15" dur="500"/>
                                        <p:tgtEl>
                                          <p:spTgt spid="18127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fade">
                                      <p:cBhvr>
                                        <p:cTn id="20" dur="500"/>
                                        <p:tgtEl>
                                          <p:spTgt spid="4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5"/>
                                        </p:tgtEl>
                                        <p:attrNameLst>
                                          <p:attrName>style.visibility</p:attrName>
                                        </p:attrNameLst>
                                      </p:cBhvr>
                                      <p:to>
                                        <p:strVal val="visible"/>
                                      </p:to>
                                    </p:set>
                                    <p:animEffect transition="in" filter="fade">
                                      <p:cBhvr>
                                        <p:cTn id="25" dur="500"/>
                                        <p:tgtEl>
                                          <p:spTgt spid="45"/>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81266"/>
                                        </p:tgtEl>
                                        <p:attrNameLst>
                                          <p:attrName>style.visibility</p:attrName>
                                        </p:attrNameLst>
                                      </p:cBhvr>
                                      <p:to>
                                        <p:strVal val="visible"/>
                                      </p:to>
                                    </p:set>
                                    <p:animEffect transition="in" filter="fade">
                                      <p:cBhvr>
                                        <p:cTn id="30" dur="500"/>
                                        <p:tgtEl>
                                          <p:spTgt spid="18126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500"/>
                                        <p:tgtEl>
                                          <p:spTgt spid="4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66" grpId="0"/>
      <p:bldP spid="181270" grpId="0" animBg="1"/>
      <p:bldP spid="44" grpId="0"/>
      <p:bldP spid="45" grpId="0" animBg="1"/>
      <p:bldP spid="46" grpId="0"/>
      <p:bldP spid="47" grpId="0" animBg="1"/>
      <p:bldP spid="48" grpId="0"/>
      <p:bldP spid="49"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Slide Number Placeholder 3"/>
          <p:cNvSpPr>
            <a:spLocks noGrp="1"/>
          </p:cNvSpPr>
          <p:nvPr>
            <p:ph type="sldNum" sz="quarter" idx="12"/>
          </p:nvPr>
        </p:nvSpPr>
        <p:spPr/>
        <p:txBody>
          <a:bodyPr/>
          <a:lstStyle/>
          <a:p>
            <a:fld id="{C2353EEC-6F49-4BEA-BA21-6C692A2C991D}" type="slidenum">
              <a:rPr lang="en-US"/>
              <a:pPr/>
              <a:t>19</a:t>
            </a:fld>
            <a:endParaRPr lang="en-US"/>
          </a:p>
        </p:txBody>
      </p:sp>
      <p:sp>
        <p:nvSpPr>
          <p:cNvPr id="181250" name="Text Box 2"/>
          <p:cNvSpPr txBox="1">
            <a:spLocks noChangeArrowheads="1"/>
          </p:cNvSpPr>
          <p:nvPr/>
        </p:nvSpPr>
        <p:spPr bwMode="auto">
          <a:xfrm>
            <a:off x="490822" y="57834"/>
            <a:ext cx="8114278" cy="646331"/>
          </a:xfrm>
          <a:prstGeom prst="rect">
            <a:avLst/>
          </a:prstGeom>
          <a:noFill/>
          <a:ln w="9525">
            <a:noFill/>
            <a:miter lim="800000"/>
            <a:headEnd/>
            <a:tailEnd/>
          </a:ln>
          <a:effectLst/>
        </p:spPr>
        <p:txBody>
          <a:bodyPr wrap="square">
            <a:spAutoFit/>
          </a:bodyPr>
          <a:lstStyle/>
          <a:p>
            <a:r>
              <a:rPr lang="en-US" sz="3600" b="1" dirty="0" smtClean="0">
                <a:solidFill>
                  <a:srgbClr val="000099"/>
                </a:solidFill>
                <a:latin typeface="Angsana New" pitchFamily="18" charset="-34"/>
                <a:cs typeface="Angsana New" pitchFamily="18" charset="-34"/>
              </a:rPr>
              <a:t>Example 2 (Principle of Comparative Advantage) --- Table 3</a:t>
            </a:r>
            <a:endParaRPr lang="en-US" dirty="0"/>
          </a:p>
        </p:txBody>
      </p:sp>
      <p:sp>
        <p:nvSpPr>
          <p:cNvPr id="181252" name="Text Box 4"/>
          <p:cNvSpPr txBox="1">
            <a:spLocks noChangeArrowheads="1"/>
          </p:cNvSpPr>
          <p:nvPr/>
        </p:nvSpPr>
        <p:spPr bwMode="auto">
          <a:xfrm>
            <a:off x="3051059" y="1172473"/>
            <a:ext cx="2168641"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shirt (good X</a:t>
            </a:r>
            <a:r>
              <a:rPr lang="en-US" sz="3600" b="1" dirty="0">
                <a:latin typeface="Angsana New" pitchFamily="18" charset="-34"/>
                <a:cs typeface="Angsana New" pitchFamily="18" charset="-34"/>
              </a:rPr>
              <a:t>)</a:t>
            </a:r>
          </a:p>
        </p:txBody>
      </p:sp>
      <p:sp>
        <p:nvSpPr>
          <p:cNvPr id="181253" name="Text Box 5"/>
          <p:cNvSpPr txBox="1">
            <a:spLocks noChangeArrowheads="1"/>
          </p:cNvSpPr>
          <p:nvPr/>
        </p:nvSpPr>
        <p:spPr bwMode="auto">
          <a:xfrm>
            <a:off x="5603652" y="1172472"/>
            <a:ext cx="2241319"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watch (good Y</a:t>
            </a:r>
            <a:r>
              <a:rPr lang="en-US" sz="3600" b="1" dirty="0">
                <a:latin typeface="Angsana New" pitchFamily="18" charset="-34"/>
                <a:cs typeface="Angsana New" pitchFamily="18" charset="-34"/>
              </a:rPr>
              <a:t>)</a:t>
            </a:r>
          </a:p>
        </p:txBody>
      </p:sp>
      <p:sp>
        <p:nvSpPr>
          <p:cNvPr id="181255" name="Text Box 7"/>
          <p:cNvSpPr txBox="1">
            <a:spLocks noChangeArrowheads="1"/>
          </p:cNvSpPr>
          <p:nvPr/>
        </p:nvSpPr>
        <p:spPr bwMode="auto">
          <a:xfrm>
            <a:off x="353786" y="1702360"/>
            <a:ext cx="3124200"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Thailand</a:t>
            </a:r>
            <a:r>
              <a:rPr lang="th-TH" sz="3600" b="1" dirty="0" smtClean="0">
                <a:latin typeface="Angsana New" pitchFamily="18" charset="-34"/>
                <a:cs typeface="Angsana New" pitchFamily="18" charset="-34"/>
              </a:rPr>
              <a:t> </a:t>
            </a:r>
            <a:r>
              <a:rPr lang="en-US" sz="3600" b="1" dirty="0" smtClean="0">
                <a:latin typeface="Angsana New" pitchFamily="18" charset="-34"/>
                <a:cs typeface="Angsana New" pitchFamily="18" charset="-34"/>
              </a:rPr>
              <a:t>(country A</a:t>
            </a:r>
            <a:r>
              <a:rPr lang="en-US" sz="3600" b="1" dirty="0">
                <a:latin typeface="Angsana New" pitchFamily="18" charset="-34"/>
                <a:cs typeface="Angsana New" pitchFamily="18" charset="-34"/>
              </a:rPr>
              <a:t>)</a:t>
            </a:r>
          </a:p>
        </p:txBody>
      </p:sp>
      <p:sp>
        <p:nvSpPr>
          <p:cNvPr id="181256" name="Text Box 8"/>
          <p:cNvSpPr txBox="1">
            <a:spLocks noChangeArrowheads="1"/>
          </p:cNvSpPr>
          <p:nvPr/>
        </p:nvSpPr>
        <p:spPr bwMode="auto">
          <a:xfrm>
            <a:off x="353786" y="2240691"/>
            <a:ext cx="2367956"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USA (country B</a:t>
            </a:r>
            <a:r>
              <a:rPr lang="en-US" sz="3600" b="1" dirty="0">
                <a:latin typeface="Angsana New" pitchFamily="18" charset="-34"/>
                <a:cs typeface="Angsana New" pitchFamily="18" charset="-34"/>
              </a:rPr>
              <a:t>)</a:t>
            </a:r>
          </a:p>
        </p:txBody>
      </p:sp>
      <p:sp>
        <p:nvSpPr>
          <p:cNvPr id="181257" name="Line 9"/>
          <p:cNvSpPr>
            <a:spLocks noChangeShapeType="1"/>
          </p:cNvSpPr>
          <p:nvPr/>
        </p:nvSpPr>
        <p:spPr bwMode="auto">
          <a:xfrm>
            <a:off x="2209800" y="1264077"/>
            <a:ext cx="6019800" cy="0"/>
          </a:xfrm>
          <a:prstGeom prst="line">
            <a:avLst/>
          </a:prstGeom>
          <a:noFill/>
          <a:ln w="19050">
            <a:solidFill>
              <a:schemeClr val="tx1"/>
            </a:solidFill>
            <a:round/>
            <a:headEnd/>
            <a:tailEnd/>
          </a:ln>
          <a:effectLst/>
        </p:spPr>
        <p:txBody>
          <a:bodyPr/>
          <a:lstStyle/>
          <a:p>
            <a:endParaRPr lang="en-US"/>
          </a:p>
        </p:txBody>
      </p:sp>
      <p:sp>
        <p:nvSpPr>
          <p:cNvPr id="181258" name="Line 10"/>
          <p:cNvSpPr>
            <a:spLocks noChangeShapeType="1"/>
          </p:cNvSpPr>
          <p:nvPr/>
        </p:nvSpPr>
        <p:spPr bwMode="auto">
          <a:xfrm>
            <a:off x="514407" y="1676400"/>
            <a:ext cx="7715193" cy="25960"/>
          </a:xfrm>
          <a:prstGeom prst="line">
            <a:avLst/>
          </a:prstGeom>
          <a:noFill/>
          <a:ln w="19050">
            <a:solidFill>
              <a:schemeClr val="tx1"/>
            </a:solidFill>
            <a:round/>
            <a:headEnd/>
            <a:tailEnd/>
          </a:ln>
          <a:effectLst/>
        </p:spPr>
        <p:txBody>
          <a:bodyPr/>
          <a:lstStyle/>
          <a:p>
            <a:endParaRPr lang="en-US"/>
          </a:p>
        </p:txBody>
      </p:sp>
      <p:sp>
        <p:nvSpPr>
          <p:cNvPr id="181259" name="Line 11"/>
          <p:cNvSpPr>
            <a:spLocks noChangeShapeType="1"/>
          </p:cNvSpPr>
          <p:nvPr/>
        </p:nvSpPr>
        <p:spPr bwMode="auto">
          <a:xfrm>
            <a:off x="353786" y="704165"/>
            <a:ext cx="7875814" cy="0"/>
          </a:xfrm>
          <a:prstGeom prst="line">
            <a:avLst/>
          </a:prstGeom>
          <a:noFill/>
          <a:ln w="19050">
            <a:solidFill>
              <a:schemeClr val="tx1"/>
            </a:solidFill>
            <a:round/>
            <a:headEnd/>
            <a:tailEnd/>
          </a:ln>
          <a:effectLst/>
        </p:spPr>
        <p:txBody>
          <a:bodyPr/>
          <a:lstStyle/>
          <a:p>
            <a:endParaRPr lang="en-US"/>
          </a:p>
        </p:txBody>
      </p:sp>
      <p:sp>
        <p:nvSpPr>
          <p:cNvPr id="181260" name="Line 12"/>
          <p:cNvSpPr>
            <a:spLocks noChangeShapeType="1"/>
          </p:cNvSpPr>
          <p:nvPr/>
        </p:nvSpPr>
        <p:spPr bwMode="auto">
          <a:xfrm>
            <a:off x="464770" y="2850736"/>
            <a:ext cx="7802789" cy="0"/>
          </a:xfrm>
          <a:prstGeom prst="line">
            <a:avLst/>
          </a:prstGeom>
          <a:noFill/>
          <a:ln w="19050">
            <a:solidFill>
              <a:schemeClr val="tx1"/>
            </a:solidFill>
            <a:round/>
            <a:headEnd/>
            <a:tailEnd/>
          </a:ln>
          <a:effectLst/>
        </p:spPr>
        <p:txBody>
          <a:bodyPr/>
          <a:lstStyle/>
          <a:p>
            <a:endParaRPr lang="en-US"/>
          </a:p>
        </p:txBody>
      </p:sp>
      <p:sp>
        <p:nvSpPr>
          <p:cNvPr id="181261" name="Text Box 13"/>
          <p:cNvSpPr txBox="1">
            <a:spLocks noChangeArrowheads="1"/>
          </p:cNvSpPr>
          <p:nvPr/>
        </p:nvSpPr>
        <p:spPr bwMode="auto">
          <a:xfrm>
            <a:off x="3563649" y="1779423"/>
            <a:ext cx="510076"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12</a:t>
            </a:r>
            <a:endParaRPr lang="en-US" sz="2400" dirty="0">
              <a:cs typeface="Angsana New" pitchFamily="18" charset="-34"/>
            </a:endParaRPr>
          </a:p>
        </p:txBody>
      </p:sp>
      <p:sp>
        <p:nvSpPr>
          <p:cNvPr id="181262" name="Text Box 14"/>
          <p:cNvSpPr txBox="1">
            <a:spLocks noChangeArrowheads="1"/>
          </p:cNvSpPr>
          <p:nvPr/>
        </p:nvSpPr>
        <p:spPr bwMode="auto">
          <a:xfrm>
            <a:off x="3582648" y="2348676"/>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4</a:t>
            </a:r>
          </a:p>
        </p:txBody>
      </p:sp>
      <p:sp>
        <p:nvSpPr>
          <p:cNvPr id="181263" name="Text Box 15"/>
          <p:cNvSpPr txBox="1">
            <a:spLocks noChangeArrowheads="1"/>
          </p:cNvSpPr>
          <p:nvPr/>
        </p:nvSpPr>
        <p:spPr bwMode="auto">
          <a:xfrm>
            <a:off x="6212867" y="1776463"/>
            <a:ext cx="559769"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24</a:t>
            </a:r>
            <a:endParaRPr lang="en-US" sz="2400" dirty="0">
              <a:cs typeface="Angsana New" pitchFamily="18" charset="-34"/>
            </a:endParaRPr>
          </a:p>
        </p:txBody>
      </p:sp>
      <p:sp>
        <p:nvSpPr>
          <p:cNvPr id="181264" name="Text Box 16"/>
          <p:cNvSpPr txBox="1">
            <a:spLocks noChangeArrowheads="1"/>
          </p:cNvSpPr>
          <p:nvPr/>
        </p:nvSpPr>
        <p:spPr bwMode="auto">
          <a:xfrm>
            <a:off x="6292413" y="2287121"/>
            <a:ext cx="404278" cy="523220"/>
          </a:xfrm>
          <a:prstGeom prst="rect">
            <a:avLst/>
          </a:prstGeom>
          <a:noFill/>
          <a:ln w="9525">
            <a:noFill/>
            <a:miter lim="800000"/>
            <a:headEnd/>
            <a:tailEnd/>
          </a:ln>
          <a:effectLst/>
        </p:spPr>
        <p:txBody>
          <a:bodyPr wrap="none">
            <a:spAutoFit/>
          </a:bodyPr>
          <a:lstStyle/>
          <a:p>
            <a:r>
              <a:rPr lang="en-US" sz="2800" dirty="0">
                <a:cs typeface="Angsana New" pitchFamily="18" charset="-34"/>
              </a:rPr>
              <a:t>3</a:t>
            </a:r>
          </a:p>
        </p:txBody>
      </p:sp>
      <p:sp>
        <p:nvSpPr>
          <p:cNvPr id="181267" name="AutoShape 19"/>
          <p:cNvSpPr>
            <a:spLocks noChangeArrowheads="1"/>
          </p:cNvSpPr>
          <p:nvPr/>
        </p:nvSpPr>
        <p:spPr bwMode="auto">
          <a:xfrm>
            <a:off x="109822" y="3238793"/>
            <a:ext cx="381000" cy="228600"/>
          </a:xfrm>
          <a:prstGeom prst="right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a:p>
        </p:txBody>
      </p:sp>
      <p:sp>
        <p:nvSpPr>
          <p:cNvPr id="31" name="Text Box 18"/>
          <p:cNvSpPr txBox="1">
            <a:spLocks noChangeArrowheads="1"/>
          </p:cNvSpPr>
          <p:nvPr/>
        </p:nvSpPr>
        <p:spPr bwMode="auto">
          <a:xfrm>
            <a:off x="357329" y="3786973"/>
            <a:ext cx="8605100" cy="1077218"/>
          </a:xfrm>
          <a:prstGeom prst="rect">
            <a:avLst/>
          </a:prstGeom>
          <a:noFill/>
          <a:ln w="9525">
            <a:noFill/>
            <a:miter lim="800000"/>
            <a:headEnd/>
            <a:tailEnd/>
          </a:ln>
          <a:effectLst/>
        </p:spPr>
        <p:txBody>
          <a:bodyPr wrap="square">
            <a:spAutoFit/>
          </a:bodyPr>
          <a:lstStyle/>
          <a:p>
            <a:r>
              <a:rPr lang="en-US" sz="3200" dirty="0">
                <a:solidFill>
                  <a:srgbClr val="0000CC"/>
                </a:solidFill>
                <a:effectLst>
                  <a:outerShdw blurRad="38100" dist="38100" dir="2700000" algn="tl">
                    <a:srgbClr val="C0C0C0"/>
                  </a:outerShdw>
                </a:effectLst>
                <a:latin typeface="Angsana New" pitchFamily="18" charset="-34"/>
                <a:cs typeface="Angsana New" pitchFamily="18" charset="-34"/>
              </a:rPr>
              <a:t>Compared to </a:t>
            </a:r>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USA (Country B), Thailand (Country A) </a:t>
            </a:r>
            <a:r>
              <a:rPr lang="en-US" sz="3200" dirty="0">
                <a:solidFill>
                  <a:srgbClr val="0000CC"/>
                </a:solidFill>
                <a:effectLst>
                  <a:outerShdw blurRad="38100" dist="38100" dir="2700000" algn="tl">
                    <a:srgbClr val="C0C0C0"/>
                  </a:outerShdw>
                </a:effectLst>
                <a:latin typeface="Angsana New" pitchFamily="18" charset="-34"/>
                <a:cs typeface="Angsana New" pitchFamily="18" charset="-34"/>
              </a:rPr>
              <a:t>has relative units of labor used in the production of </a:t>
            </a:r>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Shirt (Good X) </a:t>
            </a:r>
            <a:r>
              <a:rPr lang="en-US" sz="3200" dirty="0">
                <a:solidFill>
                  <a:srgbClr val="0000CC"/>
                </a:solidFill>
                <a:effectLst>
                  <a:outerShdw blurRad="38100" dist="38100" dir="2700000" algn="tl">
                    <a:srgbClr val="C0C0C0"/>
                  </a:outerShdw>
                </a:effectLst>
                <a:latin typeface="Angsana New" pitchFamily="18" charset="-34"/>
                <a:cs typeface="Angsana New" pitchFamily="18" charset="-34"/>
              </a:rPr>
              <a:t>less than </a:t>
            </a:r>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Watch (Good Y)</a:t>
            </a:r>
            <a:endParaRPr lang="en-US" sz="3200" dirty="0">
              <a:solidFill>
                <a:srgbClr val="0000CC"/>
              </a:solidFill>
              <a:effectLst>
                <a:outerShdw blurRad="38100" dist="38100" dir="2700000" algn="tl">
                  <a:srgbClr val="C0C0C0"/>
                </a:outerShdw>
              </a:effectLst>
              <a:latin typeface="Angsana New" pitchFamily="18" charset="-34"/>
              <a:cs typeface="Angsana New" pitchFamily="18" charset="-34"/>
            </a:endParaRPr>
          </a:p>
        </p:txBody>
      </p:sp>
      <p:grpSp>
        <p:nvGrpSpPr>
          <p:cNvPr id="25" name="Group 32"/>
          <p:cNvGrpSpPr>
            <a:grpSpLocks/>
          </p:cNvGrpSpPr>
          <p:nvPr/>
        </p:nvGrpSpPr>
        <p:grpSpPr bwMode="auto">
          <a:xfrm>
            <a:off x="4288025" y="1808807"/>
            <a:ext cx="3200458" cy="959453"/>
            <a:chOff x="2592" y="1536"/>
            <a:chExt cx="2086" cy="793"/>
          </a:xfrm>
        </p:grpSpPr>
        <p:sp>
          <p:nvSpPr>
            <p:cNvPr id="26" name="Text Box 27"/>
            <p:cNvSpPr txBox="1">
              <a:spLocks noChangeArrowheads="1"/>
            </p:cNvSpPr>
            <p:nvPr/>
          </p:nvSpPr>
          <p:spPr bwMode="auto">
            <a:xfrm>
              <a:off x="2592" y="1536"/>
              <a:ext cx="37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A</a:t>
              </a:r>
            </a:p>
          </p:txBody>
        </p:sp>
        <p:sp>
          <p:nvSpPr>
            <p:cNvPr id="27" name="Text Box 28"/>
            <p:cNvSpPr txBox="1">
              <a:spLocks noChangeArrowheads="1"/>
            </p:cNvSpPr>
            <p:nvPr/>
          </p:nvSpPr>
          <p:spPr bwMode="auto">
            <a:xfrm>
              <a:off x="2592" y="1996"/>
              <a:ext cx="36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B</a:t>
              </a:r>
            </a:p>
          </p:txBody>
        </p:sp>
        <p:sp>
          <p:nvSpPr>
            <p:cNvPr id="28" name="Text Box 30"/>
            <p:cNvSpPr txBox="1">
              <a:spLocks noChangeArrowheads="1"/>
            </p:cNvSpPr>
            <p:nvPr/>
          </p:nvSpPr>
          <p:spPr bwMode="auto">
            <a:xfrm>
              <a:off x="4320" y="1536"/>
              <a:ext cx="35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A</a:t>
              </a:r>
            </a:p>
          </p:txBody>
        </p:sp>
        <p:sp>
          <p:nvSpPr>
            <p:cNvPr id="29" name="Text Box 31"/>
            <p:cNvSpPr txBox="1">
              <a:spLocks noChangeArrowheads="1"/>
            </p:cNvSpPr>
            <p:nvPr/>
          </p:nvSpPr>
          <p:spPr bwMode="auto">
            <a:xfrm>
              <a:off x="4320" y="1996"/>
              <a:ext cx="34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B</a:t>
              </a:r>
            </a:p>
          </p:txBody>
        </p:sp>
      </p:grpSp>
      <p:sp>
        <p:nvSpPr>
          <p:cNvPr id="46" name="Text Box 53"/>
          <p:cNvSpPr txBox="1">
            <a:spLocks noChangeArrowheads="1"/>
          </p:cNvSpPr>
          <p:nvPr/>
        </p:nvSpPr>
        <p:spPr bwMode="auto">
          <a:xfrm>
            <a:off x="972639" y="3189663"/>
            <a:ext cx="376750" cy="400110"/>
          </a:xfrm>
          <a:prstGeom prst="rect">
            <a:avLst/>
          </a:prstGeom>
          <a:noFill/>
          <a:ln w="9525">
            <a:noFill/>
            <a:miter lim="800000"/>
            <a:headEnd/>
            <a:tailEnd/>
          </a:ln>
          <a:effectLst/>
        </p:spPr>
        <p:txBody>
          <a:bodyPr wrap="square">
            <a:spAutoFit/>
          </a:bodyPr>
          <a:lstStyle/>
          <a:p>
            <a:r>
              <a:rPr lang="en-US" sz="2000" dirty="0" smtClean="0">
                <a:solidFill>
                  <a:srgbClr val="0000CC"/>
                </a:solidFill>
              </a:rPr>
              <a:t>=</a:t>
            </a:r>
            <a:endParaRPr lang="en-US" sz="2000" dirty="0">
              <a:solidFill>
                <a:srgbClr val="0000CC"/>
              </a:solidFill>
            </a:endParaRPr>
          </a:p>
        </p:txBody>
      </p:sp>
      <p:grpSp>
        <p:nvGrpSpPr>
          <p:cNvPr id="47" name="Group 51"/>
          <p:cNvGrpSpPr>
            <a:grpSpLocks/>
          </p:cNvGrpSpPr>
          <p:nvPr/>
        </p:nvGrpSpPr>
        <p:grpSpPr bwMode="auto">
          <a:xfrm>
            <a:off x="540392" y="3102559"/>
            <a:ext cx="578446" cy="794093"/>
            <a:chOff x="672" y="2409"/>
            <a:chExt cx="267" cy="629"/>
          </a:xfrm>
        </p:grpSpPr>
        <p:sp>
          <p:nvSpPr>
            <p:cNvPr id="48" name="Text Box 52"/>
            <p:cNvSpPr txBox="1">
              <a:spLocks noChangeArrowheads="1"/>
            </p:cNvSpPr>
            <p:nvPr/>
          </p:nvSpPr>
          <p:spPr bwMode="auto">
            <a:xfrm>
              <a:off x="672" y="2409"/>
              <a:ext cx="232" cy="317"/>
            </a:xfrm>
            <a:prstGeom prst="rect">
              <a:avLst/>
            </a:prstGeom>
            <a:noFill/>
            <a:ln w="9525">
              <a:noFill/>
              <a:miter lim="800000"/>
              <a:headEnd/>
              <a:tailEnd/>
            </a:ln>
            <a:effectLst/>
          </p:spPr>
          <p:txBody>
            <a:bodyPr wrap="none">
              <a:spAutoFit/>
            </a:bodyPr>
            <a:lstStyle/>
            <a:p>
              <a:r>
                <a:rPr lang="en-US" sz="2000" u="sng" dirty="0">
                  <a:solidFill>
                    <a:srgbClr val="000099"/>
                  </a:solidFill>
                </a:rPr>
                <a:t>X</a:t>
              </a:r>
              <a:r>
                <a:rPr lang="en-US" sz="1400" u="sng" dirty="0">
                  <a:solidFill>
                    <a:srgbClr val="000099"/>
                  </a:solidFill>
                </a:rPr>
                <a:t>A</a:t>
              </a:r>
              <a:endParaRPr lang="en-US" sz="1400" dirty="0"/>
            </a:p>
          </p:txBody>
        </p:sp>
        <p:sp>
          <p:nvSpPr>
            <p:cNvPr id="49" name="Text Box 53"/>
            <p:cNvSpPr txBox="1">
              <a:spLocks noChangeArrowheads="1"/>
            </p:cNvSpPr>
            <p:nvPr/>
          </p:nvSpPr>
          <p:spPr bwMode="auto">
            <a:xfrm>
              <a:off x="672" y="2721"/>
              <a:ext cx="267" cy="317"/>
            </a:xfrm>
            <a:prstGeom prst="rect">
              <a:avLst/>
            </a:prstGeom>
            <a:noFill/>
            <a:ln w="9525">
              <a:noFill/>
              <a:miter lim="800000"/>
              <a:headEnd/>
              <a:tailEnd/>
            </a:ln>
            <a:effectLst/>
          </p:spPr>
          <p:txBody>
            <a:bodyPr wrap="square">
              <a:spAutoFit/>
            </a:bodyPr>
            <a:lstStyle/>
            <a:p>
              <a:r>
                <a:rPr lang="en-US" sz="2000" dirty="0" smtClean="0">
                  <a:solidFill>
                    <a:srgbClr val="000099"/>
                  </a:solidFill>
                </a:rPr>
                <a:t>X</a:t>
              </a:r>
              <a:r>
                <a:rPr lang="en-US" sz="1400" dirty="0">
                  <a:solidFill>
                    <a:srgbClr val="000099"/>
                  </a:solidFill>
                </a:rPr>
                <a:t>B</a:t>
              </a:r>
              <a:endParaRPr lang="en-US" sz="1400" dirty="0"/>
            </a:p>
          </p:txBody>
        </p:sp>
      </p:grpSp>
      <p:grpSp>
        <p:nvGrpSpPr>
          <p:cNvPr id="56" name="Group 51"/>
          <p:cNvGrpSpPr>
            <a:grpSpLocks/>
          </p:cNvGrpSpPr>
          <p:nvPr/>
        </p:nvGrpSpPr>
        <p:grpSpPr bwMode="auto">
          <a:xfrm>
            <a:off x="1314766" y="3146612"/>
            <a:ext cx="578446" cy="758745"/>
            <a:chOff x="659" y="2409"/>
            <a:chExt cx="267" cy="601"/>
          </a:xfrm>
        </p:grpSpPr>
        <p:sp>
          <p:nvSpPr>
            <p:cNvPr id="57" name="Text Box 52"/>
            <p:cNvSpPr txBox="1">
              <a:spLocks noChangeArrowheads="1"/>
            </p:cNvSpPr>
            <p:nvPr/>
          </p:nvSpPr>
          <p:spPr bwMode="auto">
            <a:xfrm>
              <a:off x="672" y="2409"/>
              <a:ext cx="211" cy="317"/>
            </a:xfrm>
            <a:prstGeom prst="rect">
              <a:avLst/>
            </a:prstGeom>
            <a:noFill/>
            <a:ln w="9525">
              <a:noFill/>
              <a:miter lim="800000"/>
              <a:headEnd/>
              <a:tailEnd/>
            </a:ln>
            <a:effectLst/>
          </p:spPr>
          <p:txBody>
            <a:bodyPr wrap="none">
              <a:spAutoFit/>
            </a:bodyPr>
            <a:lstStyle/>
            <a:p>
              <a:r>
                <a:rPr lang="en-US" sz="2000" u="sng" dirty="0" smtClean="0">
                  <a:solidFill>
                    <a:srgbClr val="000099"/>
                  </a:solidFill>
                </a:rPr>
                <a:t>12</a:t>
              </a:r>
              <a:endParaRPr lang="en-US" sz="2000" dirty="0"/>
            </a:p>
          </p:txBody>
        </p:sp>
        <p:sp>
          <p:nvSpPr>
            <p:cNvPr id="58" name="Text Box 53"/>
            <p:cNvSpPr txBox="1">
              <a:spLocks noChangeArrowheads="1"/>
            </p:cNvSpPr>
            <p:nvPr/>
          </p:nvSpPr>
          <p:spPr bwMode="auto">
            <a:xfrm>
              <a:off x="659" y="2596"/>
              <a:ext cx="267" cy="414"/>
            </a:xfrm>
            <a:prstGeom prst="rect">
              <a:avLst/>
            </a:prstGeom>
            <a:noFill/>
            <a:ln w="9525">
              <a:noFill/>
              <a:miter lim="800000"/>
              <a:headEnd/>
              <a:tailEnd/>
            </a:ln>
            <a:effectLst/>
          </p:spPr>
          <p:txBody>
            <a:bodyPr wrap="square">
              <a:spAutoFit/>
            </a:bodyPr>
            <a:lstStyle/>
            <a:p>
              <a:r>
                <a:rPr lang="en-US" sz="2800" dirty="0" smtClean="0">
                  <a:solidFill>
                    <a:srgbClr val="000099"/>
                  </a:solidFill>
                </a:rPr>
                <a:t> </a:t>
              </a:r>
              <a:r>
                <a:rPr lang="en-US" sz="2000" dirty="0" smtClean="0">
                  <a:solidFill>
                    <a:srgbClr val="000099"/>
                  </a:solidFill>
                </a:rPr>
                <a:t>4</a:t>
              </a:r>
              <a:endParaRPr lang="en-US" sz="2000" dirty="0"/>
            </a:p>
          </p:txBody>
        </p:sp>
      </p:grpSp>
      <p:sp>
        <p:nvSpPr>
          <p:cNvPr id="59" name="Text Box 53"/>
          <p:cNvSpPr txBox="1">
            <a:spLocks noChangeArrowheads="1"/>
          </p:cNvSpPr>
          <p:nvPr/>
        </p:nvSpPr>
        <p:spPr bwMode="auto">
          <a:xfrm>
            <a:off x="1842746" y="3251200"/>
            <a:ext cx="376750" cy="400110"/>
          </a:xfrm>
          <a:prstGeom prst="rect">
            <a:avLst/>
          </a:prstGeom>
          <a:noFill/>
          <a:ln w="9525">
            <a:noFill/>
            <a:miter lim="800000"/>
            <a:headEnd/>
            <a:tailEnd/>
          </a:ln>
          <a:effectLst/>
        </p:spPr>
        <p:txBody>
          <a:bodyPr wrap="square">
            <a:spAutoFit/>
          </a:bodyPr>
          <a:lstStyle/>
          <a:p>
            <a:r>
              <a:rPr lang="en-US" sz="2000" dirty="0" smtClean="0">
                <a:solidFill>
                  <a:srgbClr val="0000CC"/>
                </a:solidFill>
              </a:rPr>
              <a:t>=</a:t>
            </a:r>
            <a:endParaRPr lang="en-US" sz="2000" dirty="0">
              <a:solidFill>
                <a:srgbClr val="0000CC"/>
              </a:solidFill>
            </a:endParaRPr>
          </a:p>
        </p:txBody>
      </p:sp>
      <p:grpSp>
        <p:nvGrpSpPr>
          <p:cNvPr id="66" name="Group 51"/>
          <p:cNvGrpSpPr>
            <a:grpSpLocks/>
          </p:cNvGrpSpPr>
          <p:nvPr/>
        </p:nvGrpSpPr>
        <p:grpSpPr bwMode="auto">
          <a:xfrm>
            <a:off x="2157810" y="3094929"/>
            <a:ext cx="578446" cy="758745"/>
            <a:chOff x="659" y="2409"/>
            <a:chExt cx="267" cy="601"/>
          </a:xfrm>
        </p:grpSpPr>
        <p:sp>
          <p:nvSpPr>
            <p:cNvPr id="67" name="Text Box 52"/>
            <p:cNvSpPr txBox="1">
              <a:spLocks noChangeArrowheads="1"/>
            </p:cNvSpPr>
            <p:nvPr/>
          </p:nvSpPr>
          <p:spPr bwMode="auto">
            <a:xfrm>
              <a:off x="672" y="2409"/>
              <a:ext cx="229" cy="317"/>
            </a:xfrm>
            <a:prstGeom prst="rect">
              <a:avLst/>
            </a:prstGeom>
            <a:noFill/>
            <a:ln w="9525">
              <a:noFill/>
              <a:miter lim="800000"/>
              <a:headEnd/>
              <a:tailEnd/>
            </a:ln>
            <a:effectLst/>
          </p:spPr>
          <p:txBody>
            <a:bodyPr wrap="none">
              <a:spAutoFit/>
            </a:bodyPr>
            <a:lstStyle/>
            <a:p>
              <a:r>
                <a:rPr lang="en-US" sz="2000" u="sng" dirty="0" smtClean="0">
                  <a:solidFill>
                    <a:srgbClr val="000099"/>
                  </a:solidFill>
                </a:rPr>
                <a:t> 3 </a:t>
              </a:r>
              <a:endParaRPr lang="en-US" sz="2000" dirty="0"/>
            </a:p>
          </p:txBody>
        </p:sp>
        <p:sp>
          <p:nvSpPr>
            <p:cNvPr id="68" name="Text Box 53"/>
            <p:cNvSpPr txBox="1">
              <a:spLocks noChangeArrowheads="1"/>
            </p:cNvSpPr>
            <p:nvPr/>
          </p:nvSpPr>
          <p:spPr bwMode="auto">
            <a:xfrm>
              <a:off x="659" y="2596"/>
              <a:ext cx="267" cy="414"/>
            </a:xfrm>
            <a:prstGeom prst="rect">
              <a:avLst/>
            </a:prstGeom>
            <a:noFill/>
            <a:ln w="9525">
              <a:noFill/>
              <a:miter lim="800000"/>
              <a:headEnd/>
              <a:tailEnd/>
            </a:ln>
            <a:effectLst/>
          </p:spPr>
          <p:txBody>
            <a:bodyPr wrap="square">
              <a:spAutoFit/>
            </a:bodyPr>
            <a:lstStyle/>
            <a:p>
              <a:r>
                <a:rPr lang="en-US" sz="2800" dirty="0">
                  <a:solidFill>
                    <a:srgbClr val="000099"/>
                  </a:solidFill>
                </a:rPr>
                <a:t> </a:t>
              </a:r>
              <a:r>
                <a:rPr lang="en-US" sz="2000" dirty="0" smtClean="0">
                  <a:solidFill>
                    <a:srgbClr val="000099"/>
                  </a:solidFill>
                </a:rPr>
                <a:t>1</a:t>
              </a:r>
              <a:endParaRPr lang="en-US" sz="2000" dirty="0"/>
            </a:p>
          </p:txBody>
        </p:sp>
      </p:grpSp>
      <p:grpSp>
        <p:nvGrpSpPr>
          <p:cNvPr id="69" name="Group 51"/>
          <p:cNvGrpSpPr>
            <a:grpSpLocks/>
          </p:cNvGrpSpPr>
          <p:nvPr/>
        </p:nvGrpSpPr>
        <p:grpSpPr bwMode="auto">
          <a:xfrm>
            <a:off x="2960746" y="3106455"/>
            <a:ext cx="578446" cy="794093"/>
            <a:chOff x="672" y="2409"/>
            <a:chExt cx="267" cy="629"/>
          </a:xfrm>
        </p:grpSpPr>
        <p:sp>
          <p:nvSpPr>
            <p:cNvPr id="70" name="Text Box 52"/>
            <p:cNvSpPr txBox="1">
              <a:spLocks noChangeArrowheads="1"/>
            </p:cNvSpPr>
            <p:nvPr/>
          </p:nvSpPr>
          <p:spPr bwMode="auto">
            <a:xfrm>
              <a:off x="672" y="2409"/>
              <a:ext cx="221" cy="317"/>
            </a:xfrm>
            <a:prstGeom prst="rect">
              <a:avLst/>
            </a:prstGeom>
            <a:noFill/>
            <a:ln w="9525">
              <a:noFill/>
              <a:miter lim="800000"/>
              <a:headEnd/>
              <a:tailEnd/>
            </a:ln>
            <a:effectLst/>
          </p:spPr>
          <p:txBody>
            <a:bodyPr wrap="none">
              <a:spAutoFit/>
            </a:bodyPr>
            <a:lstStyle/>
            <a:p>
              <a:r>
                <a:rPr lang="en-US" sz="2000" u="sng" dirty="0">
                  <a:solidFill>
                    <a:srgbClr val="000099"/>
                  </a:solidFill>
                </a:rPr>
                <a:t>Y</a:t>
              </a:r>
              <a:r>
                <a:rPr lang="en-US" sz="1400" u="sng" dirty="0" smtClean="0">
                  <a:solidFill>
                    <a:srgbClr val="000099"/>
                  </a:solidFill>
                </a:rPr>
                <a:t>A</a:t>
              </a:r>
              <a:endParaRPr lang="en-US" sz="1400" dirty="0"/>
            </a:p>
          </p:txBody>
        </p:sp>
        <p:sp>
          <p:nvSpPr>
            <p:cNvPr id="71" name="Text Box 53"/>
            <p:cNvSpPr txBox="1">
              <a:spLocks noChangeArrowheads="1"/>
            </p:cNvSpPr>
            <p:nvPr/>
          </p:nvSpPr>
          <p:spPr bwMode="auto">
            <a:xfrm>
              <a:off x="672" y="2721"/>
              <a:ext cx="267" cy="317"/>
            </a:xfrm>
            <a:prstGeom prst="rect">
              <a:avLst/>
            </a:prstGeom>
            <a:noFill/>
            <a:ln w="9525">
              <a:noFill/>
              <a:miter lim="800000"/>
              <a:headEnd/>
              <a:tailEnd/>
            </a:ln>
            <a:effectLst/>
          </p:spPr>
          <p:txBody>
            <a:bodyPr wrap="square">
              <a:spAutoFit/>
            </a:bodyPr>
            <a:lstStyle/>
            <a:p>
              <a:r>
                <a:rPr lang="en-US" sz="2000" dirty="0">
                  <a:solidFill>
                    <a:srgbClr val="000099"/>
                  </a:solidFill>
                </a:rPr>
                <a:t>Y</a:t>
              </a:r>
              <a:r>
                <a:rPr lang="en-US" sz="1400" dirty="0" smtClean="0">
                  <a:solidFill>
                    <a:srgbClr val="000099"/>
                  </a:solidFill>
                </a:rPr>
                <a:t>B</a:t>
              </a:r>
              <a:endParaRPr lang="en-US" sz="1400" dirty="0"/>
            </a:p>
          </p:txBody>
        </p:sp>
      </p:grpSp>
      <p:sp>
        <p:nvSpPr>
          <p:cNvPr id="75" name="Text Box 53"/>
          <p:cNvSpPr txBox="1">
            <a:spLocks noChangeArrowheads="1"/>
          </p:cNvSpPr>
          <p:nvPr/>
        </p:nvSpPr>
        <p:spPr bwMode="auto">
          <a:xfrm>
            <a:off x="3414711" y="3182639"/>
            <a:ext cx="376750" cy="400110"/>
          </a:xfrm>
          <a:prstGeom prst="rect">
            <a:avLst/>
          </a:prstGeom>
          <a:noFill/>
          <a:ln w="9525">
            <a:noFill/>
            <a:miter lim="800000"/>
            <a:headEnd/>
            <a:tailEnd/>
          </a:ln>
          <a:effectLst/>
        </p:spPr>
        <p:txBody>
          <a:bodyPr wrap="square">
            <a:spAutoFit/>
          </a:bodyPr>
          <a:lstStyle/>
          <a:p>
            <a:r>
              <a:rPr lang="en-US" sz="2000" dirty="0" smtClean="0">
                <a:solidFill>
                  <a:srgbClr val="0000CC"/>
                </a:solidFill>
              </a:rPr>
              <a:t>=</a:t>
            </a:r>
            <a:endParaRPr lang="en-US" sz="2000" dirty="0">
              <a:solidFill>
                <a:srgbClr val="0000CC"/>
              </a:solidFill>
            </a:endParaRPr>
          </a:p>
        </p:txBody>
      </p:sp>
      <p:grpSp>
        <p:nvGrpSpPr>
          <p:cNvPr id="76" name="Group 51"/>
          <p:cNvGrpSpPr>
            <a:grpSpLocks/>
          </p:cNvGrpSpPr>
          <p:nvPr/>
        </p:nvGrpSpPr>
        <p:grpSpPr bwMode="auto">
          <a:xfrm>
            <a:off x="3713247" y="3137907"/>
            <a:ext cx="578446" cy="758745"/>
            <a:chOff x="659" y="2409"/>
            <a:chExt cx="267" cy="601"/>
          </a:xfrm>
        </p:grpSpPr>
        <p:sp>
          <p:nvSpPr>
            <p:cNvPr id="77" name="Text Box 52"/>
            <p:cNvSpPr txBox="1">
              <a:spLocks noChangeArrowheads="1"/>
            </p:cNvSpPr>
            <p:nvPr/>
          </p:nvSpPr>
          <p:spPr bwMode="auto">
            <a:xfrm>
              <a:off x="672" y="2409"/>
              <a:ext cx="230" cy="317"/>
            </a:xfrm>
            <a:prstGeom prst="rect">
              <a:avLst/>
            </a:prstGeom>
            <a:noFill/>
            <a:ln w="9525">
              <a:noFill/>
              <a:miter lim="800000"/>
              <a:headEnd/>
              <a:tailEnd/>
            </a:ln>
            <a:effectLst/>
          </p:spPr>
          <p:txBody>
            <a:bodyPr wrap="none">
              <a:spAutoFit/>
            </a:bodyPr>
            <a:lstStyle/>
            <a:p>
              <a:r>
                <a:rPr lang="en-US" sz="2000" u="sng" dirty="0" smtClean="0">
                  <a:solidFill>
                    <a:srgbClr val="000099"/>
                  </a:solidFill>
                </a:rPr>
                <a:t>24</a:t>
              </a:r>
              <a:endParaRPr lang="en-US" sz="2000" dirty="0"/>
            </a:p>
          </p:txBody>
        </p:sp>
        <p:sp>
          <p:nvSpPr>
            <p:cNvPr id="78" name="Text Box 53"/>
            <p:cNvSpPr txBox="1">
              <a:spLocks noChangeArrowheads="1"/>
            </p:cNvSpPr>
            <p:nvPr/>
          </p:nvSpPr>
          <p:spPr bwMode="auto">
            <a:xfrm>
              <a:off x="659" y="2596"/>
              <a:ext cx="267" cy="414"/>
            </a:xfrm>
            <a:prstGeom prst="rect">
              <a:avLst/>
            </a:prstGeom>
            <a:noFill/>
            <a:ln w="9525">
              <a:noFill/>
              <a:miter lim="800000"/>
              <a:headEnd/>
              <a:tailEnd/>
            </a:ln>
            <a:effectLst/>
          </p:spPr>
          <p:txBody>
            <a:bodyPr wrap="square">
              <a:spAutoFit/>
            </a:bodyPr>
            <a:lstStyle/>
            <a:p>
              <a:r>
                <a:rPr lang="en-US" sz="2800" dirty="0" smtClean="0">
                  <a:solidFill>
                    <a:srgbClr val="000099"/>
                  </a:solidFill>
                </a:rPr>
                <a:t> </a:t>
              </a:r>
              <a:r>
                <a:rPr lang="en-US" sz="2000" dirty="0">
                  <a:solidFill>
                    <a:srgbClr val="000099"/>
                  </a:solidFill>
                </a:rPr>
                <a:t>3</a:t>
              </a:r>
              <a:endParaRPr lang="en-US" sz="2000" dirty="0"/>
            </a:p>
          </p:txBody>
        </p:sp>
      </p:grpSp>
      <p:sp>
        <p:nvSpPr>
          <p:cNvPr id="79" name="Text Box 53"/>
          <p:cNvSpPr txBox="1">
            <a:spLocks noChangeArrowheads="1"/>
          </p:cNvSpPr>
          <p:nvPr/>
        </p:nvSpPr>
        <p:spPr bwMode="auto">
          <a:xfrm>
            <a:off x="4228132" y="3238793"/>
            <a:ext cx="376750" cy="400110"/>
          </a:xfrm>
          <a:prstGeom prst="rect">
            <a:avLst/>
          </a:prstGeom>
          <a:noFill/>
          <a:ln w="9525">
            <a:noFill/>
            <a:miter lim="800000"/>
            <a:headEnd/>
            <a:tailEnd/>
          </a:ln>
          <a:effectLst/>
        </p:spPr>
        <p:txBody>
          <a:bodyPr wrap="square">
            <a:spAutoFit/>
          </a:bodyPr>
          <a:lstStyle/>
          <a:p>
            <a:r>
              <a:rPr lang="en-US" sz="2000" dirty="0" smtClean="0">
                <a:solidFill>
                  <a:srgbClr val="0000CC"/>
                </a:solidFill>
              </a:rPr>
              <a:t>=</a:t>
            </a:r>
            <a:endParaRPr lang="en-US" sz="2000" dirty="0">
              <a:solidFill>
                <a:srgbClr val="0000CC"/>
              </a:solidFill>
            </a:endParaRPr>
          </a:p>
        </p:txBody>
      </p:sp>
      <p:grpSp>
        <p:nvGrpSpPr>
          <p:cNvPr id="80" name="Group 51"/>
          <p:cNvGrpSpPr>
            <a:grpSpLocks/>
          </p:cNvGrpSpPr>
          <p:nvPr/>
        </p:nvGrpSpPr>
        <p:grpSpPr bwMode="auto">
          <a:xfrm>
            <a:off x="4481246" y="3130285"/>
            <a:ext cx="578446" cy="758745"/>
            <a:chOff x="659" y="2409"/>
            <a:chExt cx="267" cy="601"/>
          </a:xfrm>
        </p:grpSpPr>
        <p:sp>
          <p:nvSpPr>
            <p:cNvPr id="81" name="Text Box 52"/>
            <p:cNvSpPr txBox="1">
              <a:spLocks noChangeArrowheads="1"/>
            </p:cNvSpPr>
            <p:nvPr/>
          </p:nvSpPr>
          <p:spPr bwMode="auto">
            <a:xfrm>
              <a:off x="672" y="2409"/>
              <a:ext cx="229" cy="317"/>
            </a:xfrm>
            <a:prstGeom prst="rect">
              <a:avLst/>
            </a:prstGeom>
            <a:noFill/>
            <a:ln w="9525">
              <a:noFill/>
              <a:miter lim="800000"/>
              <a:headEnd/>
              <a:tailEnd/>
            </a:ln>
            <a:effectLst/>
          </p:spPr>
          <p:txBody>
            <a:bodyPr wrap="none">
              <a:spAutoFit/>
            </a:bodyPr>
            <a:lstStyle/>
            <a:p>
              <a:r>
                <a:rPr lang="en-US" sz="2000" u="sng" dirty="0" smtClean="0">
                  <a:solidFill>
                    <a:srgbClr val="000099"/>
                  </a:solidFill>
                </a:rPr>
                <a:t> 8 </a:t>
              </a:r>
              <a:endParaRPr lang="en-US" sz="2000" dirty="0"/>
            </a:p>
          </p:txBody>
        </p:sp>
        <p:sp>
          <p:nvSpPr>
            <p:cNvPr id="82" name="Text Box 53"/>
            <p:cNvSpPr txBox="1">
              <a:spLocks noChangeArrowheads="1"/>
            </p:cNvSpPr>
            <p:nvPr/>
          </p:nvSpPr>
          <p:spPr bwMode="auto">
            <a:xfrm>
              <a:off x="659" y="2596"/>
              <a:ext cx="267" cy="414"/>
            </a:xfrm>
            <a:prstGeom prst="rect">
              <a:avLst/>
            </a:prstGeom>
            <a:noFill/>
            <a:ln w="9525">
              <a:noFill/>
              <a:miter lim="800000"/>
              <a:headEnd/>
              <a:tailEnd/>
            </a:ln>
            <a:effectLst/>
          </p:spPr>
          <p:txBody>
            <a:bodyPr wrap="square">
              <a:spAutoFit/>
            </a:bodyPr>
            <a:lstStyle/>
            <a:p>
              <a:r>
                <a:rPr lang="en-US" sz="2800" dirty="0">
                  <a:solidFill>
                    <a:srgbClr val="000099"/>
                  </a:solidFill>
                </a:rPr>
                <a:t> </a:t>
              </a:r>
              <a:r>
                <a:rPr lang="en-US" sz="2000" dirty="0" smtClean="0">
                  <a:solidFill>
                    <a:srgbClr val="000099"/>
                  </a:solidFill>
                </a:rPr>
                <a:t>1</a:t>
              </a:r>
              <a:endParaRPr lang="en-US" sz="2000" dirty="0"/>
            </a:p>
          </p:txBody>
        </p:sp>
      </p:grpSp>
      <p:cxnSp>
        <p:nvCxnSpPr>
          <p:cNvPr id="3" name="Straight Connector 2"/>
          <p:cNvCxnSpPr/>
          <p:nvPr/>
        </p:nvCxnSpPr>
        <p:spPr>
          <a:xfrm flipH="1">
            <a:off x="2736256" y="3182674"/>
            <a:ext cx="14514" cy="6042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H="1">
            <a:off x="5054563" y="3152188"/>
            <a:ext cx="14514" cy="6042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90" name="Group 51"/>
          <p:cNvGrpSpPr>
            <a:grpSpLocks/>
          </p:cNvGrpSpPr>
          <p:nvPr/>
        </p:nvGrpSpPr>
        <p:grpSpPr bwMode="auto">
          <a:xfrm>
            <a:off x="5281772" y="3057290"/>
            <a:ext cx="578446" cy="794093"/>
            <a:chOff x="672" y="2409"/>
            <a:chExt cx="267" cy="629"/>
          </a:xfrm>
        </p:grpSpPr>
        <p:sp>
          <p:nvSpPr>
            <p:cNvPr id="91" name="Text Box 52"/>
            <p:cNvSpPr txBox="1">
              <a:spLocks noChangeArrowheads="1"/>
            </p:cNvSpPr>
            <p:nvPr/>
          </p:nvSpPr>
          <p:spPr bwMode="auto">
            <a:xfrm>
              <a:off x="672" y="2409"/>
              <a:ext cx="232" cy="317"/>
            </a:xfrm>
            <a:prstGeom prst="rect">
              <a:avLst/>
            </a:prstGeom>
            <a:noFill/>
            <a:ln w="9525">
              <a:noFill/>
              <a:miter lim="800000"/>
              <a:headEnd/>
              <a:tailEnd/>
            </a:ln>
            <a:effectLst/>
          </p:spPr>
          <p:txBody>
            <a:bodyPr wrap="none">
              <a:spAutoFit/>
            </a:bodyPr>
            <a:lstStyle/>
            <a:p>
              <a:r>
                <a:rPr lang="en-US" sz="2000" u="sng" dirty="0">
                  <a:solidFill>
                    <a:srgbClr val="000099"/>
                  </a:solidFill>
                </a:rPr>
                <a:t>X</a:t>
              </a:r>
              <a:r>
                <a:rPr lang="en-US" sz="1400" u="sng" dirty="0">
                  <a:solidFill>
                    <a:srgbClr val="000099"/>
                  </a:solidFill>
                </a:rPr>
                <a:t>A</a:t>
              </a:r>
              <a:endParaRPr lang="en-US" sz="1400" dirty="0"/>
            </a:p>
          </p:txBody>
        </p:sp>
        <p:sp>
          <p:nvSpPr>
            <p:cNvPr id="92" name="Text Box 53"/>
            <p:cNvSpPr txBox="1">
              <a:spLocks noChangeArrowheads="1"/>
            </p:cNvSpPr>
            <p:nvPr/>
          </p:nvSpPr>
          <p:spPr bwMode="auto">
            <a:xfrm>
              <a:off x="672" y="2721"/>
              <a:ext cx="267" cy="317"/>
            </a:xfrm>
            <a:prstGeom prst="rect">
              <a:avLst/>
            </a:prstGeom>
            <a:noFill/>
            <a:ln w="9525">
              <a:noFill/>
              <a:miter lim="800000"/>
              <a:headEnd/>
              <a:tailEnd/>
            </a:ln>
            <a:effectLst/>
          </p:spPr>
          <p:txBody>
            <a:bodyPr wrap="square">
              <a:spAutoFit/>
            </a:bodyPr>
            <a:lstStyle/>
            <a:p>
              <a:r>
                <a:rPr lang="en-US" sz="2000" dirty="0" smtClean="0">
                  <a:solidFill>
                    <a:srgbClr val="000099"/>
                  </a:solidFill>
                </a:rPr>
                <a:t>X</a:t>
              </a:r>
              <a:r>
                <a:rPr lang="en-US" sz="1400" dirty="0">
                  <a:solidFill>
                    <a:srgbClr val="000099"/>
                  </a:solidFill>
                </a:rPr>
                <a:t>B</a:t>
              </a:r>
              <a:endParaRPr lang="en-US" sz="1400" dirty="0"/>
            </a:p>
          </p:txBody>
        </p:sp>
      </p:grpSp>
      <p:grpSp>
        <p:nvGrpSpPr>
          <p:cNvPr id="100" name="Group 57"/>
          <p:cNvGrpSpPr>
            <a:grpSpLocks/>
          </p:cNvGrpSpPr>
          <p:nvPr/>
        </p:nvGrpSpPr>
        <p:grpSpPr bwMode="auto">
          <a:xfrm>
            <a:off x="5784392" y="3264651"/>
            <a:ext cx="228600" cy="222628"/>
            <a:chOff x="1968" y="2448"/>
            <a:chExt cx="144" cy="185"/>
          </a:xfrm>
        </p:grpSpPr>
        <p:sp>
          <p:nvSpPr>
            <p:cNvPr id="101" name="Line 58"/>
            <p:cNvSpPr>
              <a:spLocks noChangeShapeType="1"/>
            </p:cNvSpPr>
            <p:nvPr/>
          </p:nvSpPr>
          <p:spPr bwMode="auto">
            <a:xfrm flipH="1">
              <a:off x="1968" y="2448"/>
              <a:ext cx="144" cy="96"/>
            </a:xfrm>
            <a:prstGeom prst="line">
              <a:avLst/>
            </a:prstGeom>
            <a:noFill/>
            <a:ln w="25400">
              <a:solidFill>
                <a:srgbClr val="FF0000"/>
              </a:solidFill>
              <a:round/>
              <a:headEnd/>
              <a:tailEnd/>
            </a:ln>
            <a:effectLst/>
          </p:spPr>
          <p:txBody>
            <a:bodyPr/>
            <a:lstStyle/>
            <a:p>
              <a:endParaRPr lang="en-US"/>
            </a:p>
          </p:txBody>
        </p:sp>
        <p:sp>
          <p:nvSpPr>
            <p:cNvPr id="102" name="Line 59"/>
            <p:cNvSpPr>
              <a:spLocks noChangeShapeType="1"/>
            </p:cNvSpPr>
            <p:nvPr/>
          </p:nvSpPr>
          <p:spPr bwMode="auto">
            <a:xfrm flipH="1" flipV="1">
              <a:off x="1968" y="2537"/>
              <a:ext cx="144" cy="96"/>
            </a:xfrm>
            <a:prstGeom prst="line">
              <a:avLst/>
            </a:prstGeom>
            <a:noFill/>
            <a:ln w="25400">
              <a:solidFill>
                <a:srgbClr val="FF0000"/>
              </a:solidFill>
              <a:round/>
              <a:headEnd/>
              <a:tailEnd/>
            </a:ln>
            <a:effectLst/>
          </p:spPr>
          <p:txBody>
            <a:bodyPr/>
            <a:lstStyle/>
            <a:p>
              <a:endParaRPr lang="en-US"/>
            </a:p>
          </p:txBody>
        </p:sp>
      </p:grpSp>
      <p:grpSp>
        <p:nvGrpSpPr>
          <p:cNvPr id="103" name="Group 51"/>
          <p:cNvGrpSpPr>
            <a:grpSpLocks/>
          </p:cNvGrpSpPr>
          <p:nvPr/>
        </p:nvGrpSpPr>
        <p:grpSpPr bwMode="auto">
          <a:xfrm>
            <a:off x="6096944" y="3119913"/>
            <a:ext cx="578446" cy="794093"/>
            <a:chOff x="672" y="2409"/>
            <a:chExt cx="267" cy="629"/>
          </a:xfrm>
        </p:grpSpPr>
        <p:sp>
          <p:nvSpPr>
            <p:cNvPr id="104" name="Text Box 52"/>
            <p:cNvSpPr txBox="1">
              <a:spLocks noChangeArrowheads="1"/>
            </p:cNvSpPr>
            <p:nvPr/>
          </p:nvSpPr>
          <p:spPr bwMode="auto">
            <a:xfrm>
              <a:off x="672" y="2409"/>
              <a:ext cx="221" cy="317"/>
            </a:xfrm>
            <a:prstGeom prst="rect">
              <a:avLst/>
            </a:prstGeom>
            <a:noFill/>
            <a:ln w="9525">
              <a:noFill/>
              <a:miter lim="800000"/>
              <a:headEnd/>
              <a:tailEnd/>
            </a:ln>
            <a:effectLst/>
          </p:spPr>
          <p:txBody>
            <a:bodyPr wrap="none">
              <a:spAutoFit/>
            </a:bodyPr>
            <a:lstStyle/>
            <a:p>
              <a:r>
                <a:rPr lang="en-US" sz="2000" u="sng" dirty="0">
                  <a:solidFill>
                    <a:srgbClr val="000099"/>
                  </a:solidFill>
                </a:rPr>
                <a:t>Y</a:t>
              </a:r>
              <a:r>
                <a:rPr lang="en-US" sz="1400" u="sng" dirty="0" smtClean="0">
                  <a:solidFill>
                    <a:srgbClr val="000099"/>
                  </a:solidFill>
                </a:rPr>
                <a:t>A</a:t>
              </a:r>
              <a:endParaRPr lang="en-US" sz="1400" dirty="0"/>
            </a:p>
          </p:txBody>
        </p:sp>
        <p:sp>
          <p:nvSpPr>
            <p:cNvPr id="105" name="Text Box 53"/>
            <p:cNvSpPr txBox="1">
              <a:spLocks noChangeArrowheads="1"/>
            </p:cNvSpPr>
            <p:nvPr/>
          </p:nvSpPr>
          <p:spPr bwMode="auto">
            <a:xfrm>
              <a:off x="672" y="2721"/>
              <a:ext cx="267" cy="317"/>
            </a:xfrm>
            <a:prstGeom prst="rect">
              <a:avLst/>
            </a:prstGeom>
            <a:noFill/>
            <a:ln w="9525">
              <a:noFill/>
              <a:miter lim="800000"/>
              <a:headEnd/>
              <a:tailEnd/>
            </a:ln>
            <a:effectLst/>
          </p:spPr>
          <p:txBody>
            <a:bodyPr wrap="square">
              <a:spAutoFit/>
            </a:bodyPr>
            <a:lstStyle/>
            <a:p>
              <a:r>
                <a:rPr lang="en-US" sz="2000" dirty="0">
                  <a:solidFill>
                    <a:srgbClr val="000099"/>
                  </a:solidFill>
                </a:rPr>
                <a:t>Y</a:t>
              </a:r>
              <a:r>
                <a:rPr lang="en-US" sz="1400" dirty="0" smtClean="0">
                  <a:solidFill>
                    <a:srgbClr val="000099"/>
                  </a:solidFill>
                </a:rPr>
                <a:t>B</a:t>
              </a:r>
              <a:endParaRPr lang="en-US" sz="1400" dirty="0"/>
            </a:p>
          </p:txBody>
        </p:sp>
      </p:grpSp>
      <p:sp>
        <p:nvSpPr>
          <p:cNvPr id="62" name="Text Box 6"/>
          <p:cNvSpPr txBox="1">
            <a:spLocks noChangeArrowheads="1"/>
          </p:cNvSpPr>
          <p:nvPr/>
        </p:nvSpPr>
        <p:spPr bwMode="auto">
          <a:xfrm>
            <a:off x="2188017" y="704165"/>
            <a:ext cx="5820824" cy="646331"/>
          </a:xfrm>
          <a:prstGeom prst="rect">
            <a:avLst/>
          </a:prstGeom>
          <a:noFill/>
          <a:ln w="9525">
            <a:noFill/>
            <a:miter lim="800000"/>
            <a:headEnd/>
            <a:tailEnd/>
          </a:ln>
          <a:effectLst/>
        </p:spPr>
        <p:txBody>
          <a:bodyPr wrap="none">
            <a:spAutoFit/>
          </a:bodyPr>
          <a:lstStyle/>
          <a:p>
            <a:r>
              <a:rPr lang="en-US" sz="3600" b="1" i="1" dirty="0" smtClean="0">
                <a:solidFill>
                  <a:schemeClr val="tx2"/>
                </a:solidFill>
                <a:latin typeface="Angsana New" pitchFamily="18" charset="-34"/>
                <a:cs typeface="Angsana New" pitchFamily="18" charset="-34"/>
              </a:rPr>
              <a:t>Unit of labor</a:t>
            </a:r>
            <a:r>
              <a:rPr lang="en-US" sz="3600" b="1" dirty="0">
                <a:solidFill>
                  <a:schemeClr val="hlink"/>
                </a:solidFill>
                <a:latin typeface="Angsana New" pitchFamily="18" charset="-34"/>
                <a:cs typeface="Angsana New" pitchFamily="18" charset="-34"/>
              </a:rPr>
              <a:t> </a:t>
            </a:r>
            <a:r>
              <a:rPr lang="en-US" sz="3600" b="1" dirty="0" smtClean="0">
                <a:solidFill>
                  <a:srgbClr val="006400"/>
                </a:solidFill>
                <a:latin typeface="Angsana New" pitchFamily="18" charset="-34"/>
                <a:cs typeface="Angsana New" pitchFamily="18" charset="-34"/>
              </a:rPr>
              <a:t>used to produce 1 unit of good</a:t>
            </a:r>
            <a:endParaRPr lang="en-US" sz="3600" b="1" dirty="0">
              <a:solidFill>
                <a:srgbClr val="006400"/>
              </a:solidFill>
              <a:latin typeface="Angsana New" pitchFamily="18" charset="-34"/>
              <a:cs typeface="Angsana New" pitchFamily="18" charset="-34"/>
            </a:endParaRPr>
          </a:p>
        </p:txBody>
      </p:sp>
      <p:sp>
        <p:nvSpPr>
          <p:cNvPr id="63" name="AutoShape 23"/>
          <p:cNvSpPr>
            <a:spLocks noChangeArrowheads="1"/>
          </p:cNvSpPr>
          <p:nvPr/>
        </p:nvSpPr>
        <p:spPr bwMode="auto">
          <a:xfrm>
            <a:off x="3776757" y="5721839"/>
            <a:ext cx="297971" cy="280474"/>
          </a:xfrm>
          <a:prstGeom prst="downArrow">
            <a:avLst>
              <a:gd name="adj1" fmla="val 50000"/>
              <a:gd name="adj2" fmla="val 25000"/>
            </a:avLst>
          </a:prstGeom>
          <a:solidFill>
            <a:schemeClr val="tx2">
              <a:lumMod val="60000"/>
              <a:lumOff val="40000"/>
            </a:schemeClr>
          </a:solidFill>
          <a:ln w="9525">
            <a:solidFill>
              <a:schemeClr val="tx1"/>
            </a:solidFill>
            <a:miter lim="800000"/>
            <a:headEnd/>
            <a:tailEnd/>
          </a:ln>
          <a:effectLst/>
        </p:spPr>
        <p:txBody>
          <a:bodyPr wrap="none" anchor="ctr"/>
          <a:lstStyle/>
          <a:p>
            <a:endParaRPr lang="en-US"/>
          </a:p>
        </p:txBody>
      </p:sp>
      <p:sp>
        <p:nvSpPr>
          <p:cNvPr id="64" name="Text Box 24"/>
          <p:cNvSpPr txBox="1">
            <a:spLocks noChangeArrowheads="1"/>
          </p:cNvSpPr>
          <p:nvPr/>
        </p:nvSpPr>
        <p:spPr bwMode="auto">
          <a:xfrm>
            <a:off x="1339596" y="6002313"/>
            <a:ext cx="6248827" cy="646331"/>
          </a:xfrm>
          <a:prstGeom prst="rect">
            <a:avLst/>
          </a:prstGeom>
          <a:noFill/>
          <a:ln w="9525">
            <a:noFill/>
            <a:miter lim="800000"/>
            <a:headEnd/>
            <a:tailEnd/>
          </a:ln>
          <a:effectLst/>
        </p:spPr>
        <p:txBody>
          <a:bodyPr wrap="none">
            <a:spAutoFit/>
          </a:bodyPr>
          <a:lstStyle/>
          <a:p>
            <a:r>
              <a:rPr lang="en-US" sz="3600" b="1" dirty="0" smtClean="0">
                <a:effectLst>
                  <a:outerShdw blurRad="38100" dist="38100" dir="2700000" algn="tl">
                    <a:srgbClr val="C0C0C0"/>
                  </a:outerShdw>
                </a:effectLst>
                <a:latin typeface="Angsana New" pitchFamily="18" charset="-34"/>
                <a:cs typeface="Angsana New" pitchFamily="18" charset="-34"/>
              </a:rPr>
              <a:t>Thailand exports shirt and USA exports watch</a:t>
            </a:r>
            <a:endParaRPr lang="en-US" sz="3600" b="1" dirty="0">
              <a:effectLst>
                <a:outerShdw blurRad="38100" dist="38100" dir="2700000" algn="tl">
                  <a:srgbClr val="C0C0C0"/>
                </a:outerShdw>
              </a:effectLst>
              <a:latin typeface="Angsana New" pitchFamily="18" charset="-34"/>
              <a:cs typeface="Angsana New" pitchFamily="18" charset="-34"/>
            </a:endParaRPr>
          </a:p>
        </p:txBody>
      </p:sp>
      <p:sp>
        <p:nvSpPr>
          <p:cNvPr id="65" name="Text Box 18"/>
          <p:cNvSpPr txBox="1">
            <a:spLocks noChangeArrowheads="1"/>
          </p:cNvSpPr>
          <p:nvPr/>
        </p:nvSpPr>
        <p:spPr bwMode="auto">
          <a:xfrm>
            <a:off x="529771" y="4698917"/>
            <a:ext cx="7315200" cy="584775"/>
          </a:xfrm>
          <a:prstGeom prst="rect">
            <a:avLst/>
          </a:prstGeom>
          <a:noFill/>
          <a:ln w="9525">
            <a:noFill/>
            <a:miter lim="800000"/>
            <a:headEnd/>
            <a:tailEnd/>
          </a:ln>
          <a:effectLst/>
        </p:spPr>
        <p:txBody>
          <a:bodyPr wrap="square">
            <a:spAutoFit/>
          </a:bodyPr>
          <a:lstStyle/>
          <a:p>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__________has comparative advantage in _______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72" name="Text Box 18"/>
          <p:cNvSpPr txBox="1">
            <a:spLocks noChangeArrowheads="1"/>
          </p:cNvSpPr>
          <p:nvPr/>
        </p:nvSpPr>
        <p:spPr bwMode="auto">
          <a:xfrm>
            <a:off x="529771" y="5137064"/>
            <a:ext cx="7315200" cy="584775"/>
          </a:xfrm>
          <a:prstGeom prst="rect">
            <a:avLst/>
          </a:prstGeom>
          <a:noFill/>
          <a:ln w="9525">
            <a:noFill/>
            <a:miter lim="800000"/>
            <a:headEnd/>
            <a:tailEnd/>
          </a:ln>
          <a:effectLst/>
        </p:spPr>
        <p:txBody>
          <a:bodyPr>
            <a:spAutoFit/>
          </a:bodyPr>
          <a:lstStyle/>
          <a:p>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__________has comparative advantage in _______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73" name="TextBox 72"/>
          <p:cNvSpPr txBox="1"/>
          <p:nvPr/>
        </p:nvSpPr>
        <p:spPr>
          <a:xfrm>
            <a:off x="5537237" y="4767732"/>
            <a:ext cx="948274" cy="369332"/>
          </a:xfrm>
          <a:prstGeom prst="rect">
            <a:avLst/>
          </a:prstGeom>
          <a:noFill/>
        </p:spPr>
        <p:txBody>
          <a:bodyPr wrap="square" rtlCol="0">
            <a:spAutoFit/>
          </a:bodyPr>
          <a:lstStyle/>
          <a:p>
            <a:r>
              <a:rPr lang="en-US" b="1" dirty="0" smtClean="0">
                <a:solidFill>
                  <a:srgbClr val="C00000"/>
                </a:solidFill>
              </a:rPr>
              <a:t>Shirt</a:t>
            </a:r>
            <a:endParaRPr lang="th-TH" b="1" dirty="0">
              <a:solidFill>
                <a:srgbClr val="C00000"/>
              </a:solidFill>
            </a:endParaRPr>
          </a:p>
        </p:txBody>
      </p:sp>
      <p:sp>
        <p:nvSpPr>
          <p:cNvPr id="74" name="TextBox 73"/>
          <p:cNvSpPr txBox="1"/>
          <p:nvPr/>
        </p:nvSpPr>
        <p:spPr>
          <a:xfrm>
            <a:off x="818994" y="5244785"/>
            <a:ext cx="1120601" cy="369332"/>
          </a:xfrm>
          <a:prstGeom prst="rect">
            <a:avLst/>
          </a:prstGeom>
          <a:noFill/>
        </p:spPr>
        <p:txBody>
          <a:bodyPr wrap="square" rtlCol="0">
            <a:spAutoFit/>
          </a:bodyPr>
          <a:lstStyle/>
          <a:p>
            <a:r>
              <a:rPr lang="en-US" b="1" dirty="0" smtClean="0">
                <a:solidFill>
                  <a:srgbClr val="C00000"/>
                </a:solidFill>
              </a:rPr>
              <a:t>USA</a:t>
            </a:r>
            <a:endParaRPr lang="th-TH" b="1" dirty="0">
              <a:solidFill>
                <a:srgbClr val="C00000"/>
              </a:solidFill>
            </a:endParaRPr>
          </a:p>
        </p:txBody>
      </p:sp>
      <p:sp>
        <p:nvSpPr>
          <p:cNvPr id="84" name="TextBox 83"/>
          <p:cNvSpPr txBox="1"/>
          <p:nvPr/>
        </p:nvSpPr>
        <p:spPr>
          <a:xfrm>
            <a:off x="5476193" y="5244785"/>
            <a:ext cx="1120601" cy="369332"/>
          </a:xfrm>
          <a:prstGeom prst="rect">
            <a:avLst/>
          </a:prstGeom>
          <a:noFill/>
        </p:spPr>
        <p:txBody>
          <a:bodyPr wrap="square" rtlCol="0">
            <a:spAutoFit/>
          </a:bodyPr>
          <a:lstStyle/>
          <a:p>
            <a:r>
              <a:rPr lang="en-US" b="1" dirty="0" smtClean="0">
                <a:solidFill>
                  <a:srgbClr val="C00000"/>
                </a:solidFill>
              </a:rPr>
              <a:t>Watch</a:t>
            </a:r>
            <a:endParaRPr lang="th-TH" b="1" dirty="0">
              <a:solidFill>
                <a:srgbClr val="C00000"/>
              </a:solidFill>
            </a:endParaRPr>
          </a:p>
        </p:txBody>
      </p:sp>
      <p:sp>
        <p:nvSpPr>
          <p:cNvPr id="85" name="TextBox 84"/>
          <p:cNvSpPr txBox="1"/>
          <p:nvPr/>
        </p:nvSpPr>
        <p:spPr>
          <a:xfrm>
            <a:off x="685800" y="4761891"/>
            <a:ext cx="1235569" cy="369332"/>
          </a:xfrm>
          <a:prstGeom prst="rect">
            <a:avLst/>
          </a:prstGeom>
          <a:noFill/>
        </p:spPr>
        <p:txBody>
          <a:bodyPr wrap="square" rtlCol="0">
            <a:spAutoFit/>
          </a:bodyPr>
          <a:lstStyle/>
          <a:p>
            <a:r>
              <a:rPr lang="en-US" b="1" dirty="0" smtClean="0">
                <a:solidFill>
                  <a:srgbClr val="C00000"/>
                </a:solidFill>
              </a:rPr>
              <a:t>Thailand</a:t>
            </a:r>
            <a:endParaRPr lang="th-TH" b="1" dirty="0">
              <a:solidFill>
                <a:srgbClr val="C00000"/>
              </a:solidFill>
            </a:endParaRPr>
          </a:p>
        </p:txBody>
      </p:sp>
    </p:spTree>
    <p:extLst>
      <p:ext uri="{BB962C8B-B14F-4D97-AF65-F5344CB8AC3E}">
        <p14:creationId xmlns:p14="http://schemas.microsoft.com/office/powerpoint/2010/main" val="181670698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1267"/>
                                        </p:tgtEl>
                                        <p:attrNameLst>
                                          <p:attrName>style.visibility</p:attrName>
                                        </p:attrNameLst>
                                      </p:cBhvr>
                                      <p:to>
                                        <p:strVal val="visible"/>
                                      </p:to>
                                    </p:set>
                                    <p:animEffect transition="in" filter="fade">
                                      <p:cBhvr>
                                        <p:cTn id="7" dur="500"/>
                                        <p:tgtEl>
                                          <p:spTgt spid="18126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500"/>
                                        <p:tgtEl>
                                          <p:spTgt spid="5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fade">
                                      <p:cBhvr>
                                        <p:cTn id="27" dur="500"/>
                                        <p:tgtEl>
                                          <p:spTgt spid="5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500"/>
                                        <p:tgtEl>
                                          <p:spTgt spid="6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500"/>
                                        <p:tgtEl>
                                          <p:spTgt spid="6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5"/>
                                        </p:tgtEl>
                                        <p:attrNameLst>
                                          <p:attrName>style.visibility</p:attrName>
                                        </p:attrNameLst>
                                      </p:cBhvr>
                                      <p:to>
                                        <p:strVal val="visible"/>
                                      </p:to>
                                    </p:set>
                                    <p:animEffect transition="in" filter="fade">
                                      <p:cBhvr>
                                        <p:cTn id="47" dur="500"/>
                                        <p:tgtEl>
                                          <p:spTgt spid="7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fade">
                                      <p:cBhvr>
                                        <p:cTn id="52" dur="500"/>
                                        <p:tgtEl>
                                          <p:spTgt spid="7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79"/>
                                        </p:tgtEl>
                                        <p:attrNameLst>
                                          <p:attrName>style.visibility</p:attrName>
                                        </p:attrNameLst>
                                      </p:cBhvr>
                                      <p:to>
                                        <p:strVal val="visible"/>
                                      </p:to>
                                    </p:set>
                                    <p:animEffect transition="in" filter="fade">
                                      <p:cBhvr>
                                        <p:cTn id="57" dur="500"/>
                                        <p:tgtEl>
                                          <p:spTgt spid="79"/>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80"/>
                                        </p:tgtEl>
                                        <p:attrNameLst>
                                          <p:attrName>style.visibility</p:attrName>
                                        </p:attrNameLst>
                                      </p:cBhvr>
                                      <p:to>
                                        <p:strVal val="visible"/>
                                      </p:to>
                                    </p:set>
                                    <p:animEffect transition="in" filter="fade">
                                      <p:cBhvr>
                                        <p:cTn id="62" dur="500"/>
                                        <p:tgtEl>
                                          <p:spTgt spid="80"/>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83"/>
                                        </p:tgtEl>
                                        <p:attrNameLst>
                                          <p:attrName>style.visibility</p:attrName>
                                        </p:attrNameLst>
                                      </p:cBhvr>
                                      <p:to>
                                        <p:strVal val="visible"/>
                                      </p:to>
                                    </p:set>
                                    <p:animEffect transition="in" filter="fade">
                                      <p:cBhvr>
                                        <p:cTn id="67" dur="500"/>
                                        <p:tgtEl>
                                          <p:spTgt spid="8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90"/>
                                        </p:tgtEl>
                                        <p:attrNameLst>
                                          <p:attrName>style.visibility</p:attrName>
                                        </p:attrNameLst>
                                      </p:cBhvr>
                                      <p:to>
                                        <p:strVal val="visible"/>
                                      </p:to>
                                    </p:set>
                                    <p:animEffect transition="in" filter="fade">
                                      <p:cBhvr>
                                        <p:cTn id="72" dur="500"/>
                                        <p:tgtEl>
                                          <p:spTgt spid="90"/>
                                        </p:tgtEl>
                                      </p:cBhvr>
                                    </p:animEffect>
                                  </p:childTnLst>
                                </p:cTn>
                              </p:par>
                              <p:par>
                                <p:cTn id="73" presetID="10" presetClass="entr" presetSubtype="0" fill="hold" nodeType="withEffect">
                                  <p:stCondLst>
                                    <p:cond delay="0"/>
                                  </p:stCondLst>
                                  <p:childTnLst>
                                    <p:set>
                                      <p:cBhvr>
                                        <p:cTn id="74" dur="1" fill="hold">
                                          <p:stCondLst>
                                            <p:cond delay="0"/>
                                          </p:stCondLst>
                                        </p:cTn>
                                        <p:tgtEl>
                                          <p:spTgt spid="100"/>
                                        </p:tgtEl>
                                        <p:attrNameLst>
                                          <p:attrName>style.visibility</p:attrName>
                                        </p:attrNameLst>
                                      </p:cBhvr>
                                      <p:to>
                                        <p:strVal val="visible"/>
                                      </p:to>
                                    </p:set>
                                    <p:animEffect transition="in" filter="fade">
                                      <p:cBhvr>
                                        <p:cTn id="75" dur="500"/>
                                        <p:tgtEl>
                                          <p:spTgt spid="100"/>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103"/>
                                        </p:tgtEl>
                                        <p:attrNameLst>
                                          <p:attrName>style.visibility</p:attrName>
                                        </p:attrNameLst>
                                      </p:cBhvr>
                                      <p:to>
                                        <p:strVal val="visible"/>
                                      </p:to>
                                    </p:set>
                                    <p:animEffect transition="in" filter="fade">
                                      <p:cBhvr>
                                        <p:cTn id="80" dur="500"/>
                                        <p:tgtEl>
                                          <p:spTgt spid="103"/>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500"/>
                                        <p:tgtEl>
                                          <p:spTgt spid="31"/>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65"/>
                                        </p:tgtEl>
                                        <p:attrNameLst>
                                          <p:attrName>style.visibility</p:attrName>
                                        </p:attrNameLst>
                                      </p:cBhvr>
                                      <p:to>
                                        <p:strVal val="visible"/>
                                      </p:to>
                                    </p:set>
                                    <p:animEffect transition="in" filter="fade">
                                      <p:cBhvr>
                                        <p:cTn id="90" dur="500"/>
                                        <p:tgtEl>
                                          <p:spTgt spid="65"/>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85"/>
                                        </p:tgtEl>
                                        <p:attrNameLst>
                                          <p:attrName>style.visibility</p:attrName>
                                        </p:attrNameLst>
                                      </p:cBhvr>
                                      <p:to>
                                        <p:strVal val="visible"/>
                                      </p:to>
                                    </p:set>
                                    <p:animEffect transition="in" filter="fade">
                                      <p:cBhvr>
                                        <p:cTn id="95" dur="500"/>
                                        <p:tgtEl>
                                          <p:spTgt spid="85"/>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73"/>
                                        </p:tgtEl>
                                        <p:attrNameLst>
                                          <p:attrName>style.visibility</p:attrName>
                                        </p:attrNameLst>
                                      </p:cBhvr>
                                      <p:to>
                                        <p:strVal val="visible"/>
                                      </p:to>
                                    </p:set>
                                    <p:animEffect transition="in" filter="fade">
                                      <p:cBhvr>
                                        <p:cTn id="100" dur="500"/>
                                        <p:tgtEl>
                                          <p:spTgt spid="73"/>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72"/>
                                        </p:tgtEl>
                                        <p:attrNameLst>
                                          <p:attrName>style.visibility</p:attrName>
                                        </p:attrNameLst>
                                      </p:cBhvr>
                                      <p:to>
                                        <p:strVal val="visible"/>
                                      </p:to>
                                    </p:set>
                                    <p:animEffect transition="in" filter="fade">
                                      <p:cBhvr>
                                        <p:cTn id="105" dur="500"/>
                                        <p:tgtEl>
                                          <p:spTgt spid="72"/>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74"/>
                                        </p:tgtEl>
                                        <p:attrNameLst>
                                          <p:attrName>style.visibility</p:attrName>
                                        </p:attrNameLst>
                                      </p:cBhvr>
                                      <p:to>
                                        <p:strVal val="visible"/>
                                      </p:to>
                                    </p:set>
                                    <p:animEffect transition="in" filter="fade">
                                      <p:cBhvr>
                                        <p:cTn id="110" dur="500"/>
                                        <p:tgtEl>
                                          <p:spTgt spid="74"/>
                                        </p:tgtEl>
                                      </p:cBhvr>
                                    </p:animEffect>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84"/>
                                        </p:tgtEl>
                                        <p:attrNameLst>
                                          <p:attrName>style.visibility</p:attrName>
                                        </p:attrNameLst>
                                      </p:cBhvr>
                                      <p:to>
                                        <p:strVal val="visible"/>
                                      </p:to>
                                    </p:set>
                                    <p:animEffect transition="in" filter="fade">
                                      <p:cBhvr>
                                        <p:cTn id="115" dur="500"/>
                                        <p:tgtEl>
                                          <p:spTgt spid="84"/>
                                        </p:tgtEl>
                                      </p:cBhvr>
                                    </p:animEffect>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grpId="0" nodeType="clickEffect">
                                  <p:stCondLst>
                                    <p:cond delay="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500"/>
                                        <p:tgtEl>
                                          <p:spTgt spid="63"/>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67" grpId="0" animBg="1"/>
      <p:bldP spid="31" grpId="0"/>
      <p:bldP spid="46" grpId="0"/>
      <p:bldP spid="59" grpId="0"/>
      <p:bldP spid="75" grpId="0"/>
      <p:bldP spid="79" grpId="0"/>
      <p:bldP spid="63" grpId="0" animBg="1"/>
      <p:bldP spid="64" grpId="0"/>
      <p:bldP spid="65" grpId="0"/>
      <p:bldP spid="72" grpId="0"/>
      <p:bldP spid="73" grpId="0"/>
      <p:bldP spid="74" grpId="0"/>
      <p:bldP spid="84" grpId="0"/>
      <p:bldP spid="8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9AC1B24A-C487-4594-82ED-E4F9E3489C95}" type="slidenum">
              <a:rPr lang="en-US"/>
              <a:pPr/>
              <a:t>20</a:t>
            </a:fld>
            <a:endParaRPr lang="en-US"/>
          </a:p>
        </p:txBody>
      </p:sp>
      <p:sp>
        <p:nvSpPr>
          <p:cNvPr id="157698" name="Rectangle 2"/>
          <p:cNvSpPr>
            <a:spLocks noGrp="1" noChangeArrowheads="1"/>
          </p:cNvSpPr>
          <p:nvPr>
            <p:ph type="title"/>
          </p:nvPr>
        </p:nvSpPr>
        <p:spPr>
          <a:xfrm>
            <a:off x="228600" y="228600"/>
            <a:ext cx="7848600" cy="1066800"/>
          </a:xfrm>
        </p:spPr>
        <p:txBody>
          <a:bodyPr/>
          <a:lstStyle/>
          <a:p>
            <a:pPr algn="l"/>
            <a:r>
              <a:rPr lang="en-US" sz="4800" b="1" dirty="0" smtClean="0">
                <a:solidFill>
                  <a:srgbClr val="000099"/>
                </a:solidFill>
                <a:effectLst>
                  <a:outerShdw blurRad="38100" dist="38100" dir="2700000" algn="tl">
                    <a:srgbClr val="C0C0C0"/>
                  </a:outerShdw>
                </a:effectLst>
              </a:rPr>
              <a:t>Extension of the classical trade model</a:t>
            </a:r>
            <a:endParaRPr lang="th-TH" sz="4800" b="1" dirty="0">
              <a:solidFill>
                <a:srgbClr val="000099"/>
              </a:solidFill>
              <a:effectLst>
                <a:outerShdw blurRad="38100" dist="38100" dir="2700000" algn="tl">
                  <a:srgbClr val="C0C0C0"/>
                </a:outerShdw>
              </a:effectLst>
            </a:endParaRPr>
          </a:p>
        </p:txBody>
      </p:sp>
      <p:sp>
        <p:nvSpPr>
          <p:cNvPr id="157699" name="Rectangle 3"/>
          <p:cNvSpPr>
            <a:spLocks noGrp="1" noChangeArrowheads="1"/>
          </p:cNvSpPr>
          <p:nvPr>
            <p:ph type="body" idx="1"/>
          </p:nvPr>
        </p:nvSpPr>
        <p:spPr>
          <a:xfrm>
            <a:off x="457200" y="1447800"/>
            <a:ext cx="7391400" cy="1676400"/>
          </a:xfrm>
          <a:noFill/>
          <a:ln/>
        </p:spPr>
        <p:txBody>
          <a:bodyPr/>
          <a:lstStyle/>
          <a:p>
            <a:pPr marL="544513" indent="-544513">
              <a:lnSpc>
                <a:spcPct val="80000"/>
              </a:lnSpc>
              <a:buClr>
                <a:schemeClr val="tx1"/>
              </a:buClr>
              <a:buFontTx/>
              <a:buBlip>
                <a:blip r:embed="rId2"/>
              </a:buBlip>
            </a:pPr>
            <a:r>
              <a:rPr lang="en-US" sz="2400" dirty="0" smtClean="0">
                <a:latin typeface="Arial" pitchFamily="34" charset="0"/>
                <a:cs typeface="Arial" pitchFamily="34" charset="0"/>
              </a:rPr>
              <a:t>The classical model in monetary term</a:t>
            </a:r>
          </a:p>
          <a:p>
            <a:pPr marL="0" indent="0">
              <a:lnSpc>
                <a:spcPct val="80000"/>
              </a:lnSpc>
              <a:buClr>
                <a:schemeClr val="tx1"/>
              </a:buClr>
              <a:buNone/>
            </a:pPr>
            <a:endParaRPr lang="en-US" sz="2400" dirty="0" smtClean="0">
              <a:latin typeface="Arial" pitchFamily="34" charset="0"/>
              <a:cs typeface="Arial" pitchFamily="34" charset="0"/>
            </a:endParaRPr>
          </a:p>
          <a:p>
            <a:pPr marL="544513" indent="-544513">
              <a:lnSpc>
                <a:spcPct val="80000"/>
              </a:lnSpc>
              <a:buClr>
                <a:schemeClr val="tx1"/>
              </a:buClr>
              <a:buFontTx/>
              <a:buBlip>
                <a:blip r:embed="rId2"/>
              </a:buBlip>
            </a:pPr>
            <a:r>
              <a:rPr lang="en-US" sz="2400" dirty="0" smtClean="0">
                <a:latin typeface="Arial" pitchFamily="34" charset="0"/>
                <a:cs typeface="Arial" pitchFamily="34" charset="0"/>
              </a:rPr>
              <a:t>Multiple commodities case</a:t>
            </a:r>
          </a:p>
          <a:p>
            <a:pPr marL="0" indent="0">
              <a:lnSpc>
                <a:spcPct val="80000"/>
              </a:lnSpc>
              <a:buClr>
                <a:schemeClr val="tx1"/>
              </a:buClr>
              <a:buNone/>
            </a:pPr>
            <a:endParaRPr lang="th-TH" sz="2400" dirty="0">
              <a:latin typeface="Arial" pitchFamily="34" charset="0"/>
            </a:endParaRPr>
          </a:p>
        </p:txBody>
      </p:sp>
    </p:spTree>
    <p:extLst>
      <p:ext uri="{BB962C8B-B14F-4D97-AF65-F5344CB8AC3E}">
        <p14:creationId xmlns:p14="http://schemas.microsoft.com/office/powerpoint/2010/main" val="410252309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Effect transition="in" filter="blinds(horizontal)">
                                      <p:cBhvr>
                                        <p:cTn id="7" dur="500"/>
                                        <p:tgtEl>
                                          <p:spTgt spid="1576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7699">
                                            <p:txEl>
                                              <p:pRg st="2" end="2"/>
                                            </p:txEl>
                                          </p:spTgt>
                                        </p:tgtEl>
                                        <p:attrNameLst>
                                          <p:attrName>style.visibility</p:attrName>
                                        </p:attrNameLst>
                                      </p:cBhvr>
                                      <p:to>
                                        <p:strVal val="visible"/>
                                      </p:to>
                                    </p:set>
                                    <p:animEffect transition="in" filter="blinds(horizontal)">
                                      <p:cBhvr>
                                        <p:cTn id="12" dur="500"/>
                                        <p:tgtEl>
                                          <p:spTgt spid="1576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9AC1B24A-C487-4594-82ED-E4F9E3489C95}" type="slidenum">
              <a:rPr lang="en-US"/>
              <a:pPr/>
              <a:t>21</a:t>
            </a:fld>
            <a:endParaRPr lang="en-US"/>
          </a:p>
        </p:txBody>
      </p:sp>
      <p:sp>
        <p:nvSpPr>
          <p:cNvPr id="157698" name="Rectangle 2"/>
          <p:cNvSpPr>
            <a:spLocks noGrp="1" noChangeArrowheads="1"/>
          </p:cNvSpPr>
          <p:nvPr>
            <p:ph type="title"/>
          </p:nvPr>
        </p:nvSpPr>
        <p:spPr>
          <a:xfrm>
            <a:off x="228600" y="228600"/>
            <a:ext cx="7848600" cy="1066800"/>
          </a:xfrm>
        </p:spPr>
        <p:txBody>
          <a:bodyPr/>
          <a:lstStyle/>
          <a:p>
            <a:pPr algn="l"/>
            <a:r>
              <a:rPr lang="en-US" sz="4800" b="1" dirty="0" smtClean="0">
                <a:solidFill>
                  <a:srgbClr val="000099"/>
                </a:solidFill>
                <a:effectLst>
                  <a:outerShdw blurRad="38100" dist="38100" dir="2700000" algn="tl">
                    <a:srgbClr val="C0C0C0"/>
                  </a:outerShdw>
                </a:effectLst>
              </a:rPr>
              <a:t>Test  of classical trade model</a:t>
            </a:r>
            <a:endParaRPr lang="th-TH" sz="4800" b="1" dirty="0">
              <a:solidFill>
                <a:srgbClr val="000099"/>
              </a:solidFill>
              <a:effectLst>
                <a:outerShdw blurRad="38100" dist="38100" dir="2700000" algn="tl">
                  <a:srgbClr val="C0C0C0"/>
                </a:outerShdw>
              </a:effectLst>
            </a:endParaRPr>
          </a:p>
        </p:txBody>
      </p:sp>
      <p:sp>
        <p:nvSpPr>
          <p:cNvPr id="157699" name="Rectangle 3"/>
          <p:cNvSpPr>
            <a:spLocks noGrp="1" noChangeArrowheads="1"/>
          </p:cNvSpPr>
          <p:nvPr>
            <p:ph type="body" idx="1"/>
          </p:nvPr>
        </p:nvSpPr>
        <p:spPr>
          <a:xfrm>
            <a:off x="457200" y="1447800"/>
            <a:ext cx="7391400" cy="3200400"/>
          </a:xfrm>
          <a:noFill/>
          <a:ln/>
        </p:spPr>
        <p:txBody>
          <a:bodyPr/>
          <a:lstStyle/>
          <a:p>
            <a:pPr marL="544513" indent="-544513">
              <a:lnSpc>
                <a:spcPct val="80000"/>
              </a:lnSpc>
              <a:buClr>
                <a:schemeClr val="tx1"/>
              </a:buClr>
              <a:buBlip>
                <a:blip r:embed="rId2"/>
              </a:buBlip>
            </a:pPr>
            <a:r>
              <a:rPr lang="en-US" sz="3600" b="1" dirty="0">
                <a:solidFill>
                  <a:schemeClr val="hlink"/>
                </a:solidFill>
                <a:effectLst>
                  <a:outerShdw blurRad="38100" dist="38100" dir="2700000" algn="tl">
                    <a:srgbClr val="C0C0C0"/>
                  </a:outerShdw>
                </a:effectLst>
              </a:rPr>
              <a:t>G.D.A. MacDougall (1951)</a:t>
            </a:r>
            <a:r>
              <a:rPr lang="en-US" sz="3600" b="1" dirty="0"/>
              <a:t>  </a:t>
            </a:r>
            <a:r>
              <a:rPr lang="en-US" sz="3600" b="1" dirty="0" smtClean="0"/>
              <a:t>in an article </a:t>
            </a:r>
            <a:r>
              <a:rPr lang="en-US" sz="3600" b="1" dirty="0" smtClean="0">
                <a:solidFill>
                  <a:schemeClr val="tx2"/>
                </a:solidFill>
              </a:rPr>
              <a:t>“British </a:t>
            </a:r>
            <a:r>
              <a:rPr lang="en-US" sz="3600" b="1" dirty="0">
                <a:solidFill>
                  <a:schemeClr val="tx2"/>
                </a:solidFill>
              </a:rPr>
              <a:t>and American Exports: A Study Suggested by the Theory of Comparative Costs</a:t>
            </a:r>
            <a:r>
              <a:rPr lang="en-US" sz="3600" b="1" dirty="0" smtClean="0">
                <a:solidFill>
                  <a:schemeClr val="tx2"/>
                </a:solidFill>
              </a:rPr>
              <a:t>”</a:t>
            </a:r>
          </a:p>
          <a:p>
            <a:pPr marL="544513" indent="-544513">
              <a:lnSpc>
                <a:spcPct val="80000"/>
              </a:lnSpc>
              <a:buClr>
                <a:schemeClr val="tx1"/>
              </a:buClr>
              <a:buBlip>
                <a:blip r:embed="rId2"/>
              </a:buBlip>
            </a:pPr>
            <a:r>
              <a:rPr lang="en-US" sz="3600" dirty="0" smtClean="0"/>
              <a:t>Employed 1937 data on US and UK export of 25 commodities to other countries</a:t>
            </a:r>
            <a:endParaRPr lang="en-US" sz="3600" dirty="0"/>
          </a:p>
        </p:txBody>
      </p:sp>
    </p:spTree>
    <p:extLst>
      <p:ext uri="{BB962C8B-B14F-4D97-AF65-F5344CB8AC3E}">
        <p14:creationId xmlns:p14="http://schemas.microsoft.com/office/powerpoint/2010/main" val="50952107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Effect transition="in" filter="blinds(horizontal)">
                                      <p:cBhvr>
                                        <p:cTn id="7" dur="500"/>
                                        <p:tgtEl>
                                          <p:spTgt spid="1576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7699">
                                            <p:txEl>
                                              <p:pRg st="1" end="1"/>
                                            </p:txEl>
                                          </p:spTgt>
                                        </p:tgtEl>
                                        <p:attrNameLst>
                                          <p:attrName>style.visibility</p:attrName>
                                        </p:attrNameLst>
                                      </p:cBhvr>
                                      <p:to>
                                        <p:strVal val="visible"/>
                                      </p:to>
                                    </p:set>
                                    <p:animEffect transition="in" filter="blinds(horizontal)">
                                      <p:cBhvr>
                                        <p:cTn id="12" dur="500"/>
                                        <p:tgtEl>
                                          <p:spTgt spid="1576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9AC1B24A-C487-4594-82ED-E4F9E3489C95}" type="slidenum">
              <a:rPr lang="en-US"/>
              <a:pPr/>
              <a:t>22</a:t>
            </a:fld>
            <a:endParaRPr lang="en-US"/>
          </a:p>
        </p:txBody>
      </p:sp>
      <p:sp>
        <p:nvSpPr>
          <p:cNvPr id="157698" name="Rectangle 2"/>
          <p:cNvSpPr>
            <a:spLocks noGrp="1" noChangeArrowheads="1"/>
          </p:cNvSpPr>
          <p:nvPr>
            <p:ph type="title"/>
          </p:nvPr>
        </p:nvSpPr>
        <p:spPr>
          <a:xfrm>
            <a:off x="228600" y="152400"/>
            <a:ext cx="7848600" cy="1371600"/>
          </a:xfrm>
        </p:spPr>
        <p:txBody>
          <a:bodyPr/>
          <a:lstStyle/>
          <a:p>
            <a:pPr algn="l"/>
            <a:r>
              <a:rPr lang="en-US" sz="4800" b="1" dirty="0" smtClean="0">
                <a:solidFill>
                  <a:srgbClr val="000099"/>
                </a:solidFill>
                <a:effectLst>
                  <a:outerShdw blurRad="38100" dist="38100" dir="2700000" algn="tl">
                    <a:srgbClr val="C0C0C0"/>
                  </a:outerShdw>
                </a:effectLst>
              </a:rPr>
              <a:t>Explanation of Classical trade </a:t>
            </a:r>
            <a:r>
              <a:rPr lang="en-US" sz="4800" b="1" dirty="0">
                <a:solidFill>
                  <a:srgbClr val="000099"/>
                </a:solidFill>
                <a:effectLst>
                  <a:outerShdw blurRad="38100" dist="38100" dir="2700000" algn="tl">
                    <a:srgbClr val="C0C0C0"/>
                  </a:outerShdw>
                </a:effectLst>
              </a:rPr>
              <a:t>m</a:t>
            </a:r>
            <a:r>
              <a:rPr lang="en-US" sz="4800" b="1" dirty="0" smtClean="0">
                <a:solidFill>
                  <a:srgbClr val="000099"/>
                </a:solidFill>
                <a:effectLst>
                  <a:outerShdw blurRad="38100" dist="38100" dir="2700000" algn="tl">
                    <a:srgbClr val="C0C0C0"/>
                  </a:outerShdw>
                </a:effectLst>
              </a:rPr>
              <a:t>odel by Neo-Classic tools</a:t>
            </a:r>
            <a:endParaRPr lang="th-TH" sz="4800" b="1" dirty="0">
              <a:solidFill>
                <a:srgbClr val="000099"/>
              </a:solidFill>
              <a:effectLst>
                <a:outerShdw blurRad="38100" dist="38100" dir="2700000" algn="tl">
                  <a:srgbClr val="C0C0C0"/>
                </a:outerShdw>
              </a:effectLst>
            </a:endParaRPr>
          </a:p>
        </p:txBody>
      </p:sp>
      <p:sp>
        <p:nvSpPr>
          <p:cNvPr id="157699" name="Rectangle 3"/>
          <p:cNvSpPr>
            <a:spLocks noGrp="1" noChangeArrowheads="1"/>
          </p:cNvSpPr>
          <p:nvPr>
            <p:ph type="body" idx="1"/>
          </p:nvPr>
        </p:nvSpPr>
        <p:spPr>
          <a:xfrm>
            <a:off x="457200" y="1600200"/>
            <a:ext cx="7391400" cy="3200400"/>
          </a:xfrm>
          <a:noFill/>
          <a:ln/>
        </p:spPr>
        <p:txBody>
          <a:bodyPr/>
          <a:lstStyle/>
          <a:p>
            <a:pPr marL="544513" indent="-544513">
              <a:lnSpc>
                <a:spcPct val="80000"/>
              </a:lnSpc>
              <a:buClr>
                <a:schemeClr val="tx1"/>
              </a:buClr>
              <a:buBlip>
                <a:blip r:embed="rId2"/>
              </a:buBlip>
            </a:pPr>
            <a:r>
              <a:rPr lang="en-US" sz="3600" dirty="0" smtClean="0">
                <a:effectLst>
                  <a:outerShdw blurRad="38100" dist="38100" dir="2700000" algn="tl">
                    <a:srgbClr val="C0C0C0"/>
                  </a:outerShdw>
                </a:effectLst>
              </a:rPr>
              <a:t>Concept of </a:t>
            </a:r>
            <a:r>
              <a:rPr lang="en-US" sz="3600" b="1" dirty="0" smtClean="0">
                <a:solidFill>
                  <a:srgbClr val="006400"/>
                </a:solidFill>
                <a:effectLst>
                  <a:outerShdw blurRad="38100" dist="38100" dir="2700000" algn="tl">
                    <a:srgbClr val="C0C0C0"/>
                  </a:outerShdw>
                </a:effectLst>
              </a:rPr>
              <a:t>Opportunity cost </a:t>
            </a:r>
            <a:r>
              <a:rPr lang="en-US" sz="3600" dirty="0" smtClean="0">
                <a:effectLst>
                  <a:outerShdw blurRad="38100" dist="38100" dir="2700000" algn="tl">
                    <a:srgbClr val="C0C0C0"/>
                  </a:outerShdw>
                </a:effectLst>
              </a:rPr>
              <a:t>and</a:t>
            </a:r>
            <a:r>
              <a:rPr lang="en-US" sz="3600" b="1" dirty="0" smtClean="0">
                <a:solidFill>
                  <a:srgbClr val="006400"/>
                </a:solidFill>
                <a:effectLst>
                  <a:outerShdw blurRad="38100" dist="38100" dir="2700000" algn="tl">
                    <a:srgbClr val="C0C0C0"/>
                  </a:outerShdw>
                </a:effectLst>
              </a:rPr>
              <a:t> Production possibility frontier</a:t>
            </a:r>
          </a:p>
          <a:p>
            <a:pPr marL="544513" indent="-544513">
              <a:lnSpc>
                <a:spcPct val="80000"/>
              </a:lnSpc>
              <a:buClr>
                <a:schemeClr val="tx1"/>
              </a:buClr>
              <a:buBlip>
                <a:blip r:embed="rId2"/>
              </a:buBlip>
            </a:pPr>
            <a:r>
              <a:rPr lang="en-US" sz="3600" dirty="0" smtClean="0">
                <a:effectLst>
                  <a:outerShdw blurRad="38100" dist="38100" dir="2700000" algn="tl">
                    <a:srgbClr val="C0C0C0"/>
                  </a:outerShdw>
                </a:effectLst>
              </a:rPr>
              <a:t>In each country economy, the increase in production of one product imply the decrease in the production of another product.</a:t>
            </a:r>
          </a:p>
          <a:p>
            <a:pPr marL="544513" indent="-544513">
              <a:lnSpc>
                <a:spcPct val="80000"/>
              </a:lnSpc>
              <a:buClr>
                <a:schemeClr val="tx1"/>
              </a:buClr>
              <a:buBlip>
                <a:blip r:embed="rId2"/>
              </a:buBlip>
            </a:pPr>
            <a:r>
              <a:rPr lang="en-US" sz="3600" dirty="0" smtClean="0">
                <a:effectLst>
                  <a:outerShdw blurRad="38100" dist="38100" dir="2700000" algn="tl">
                    <a:srgbClr val="C0C0C0"/>
                  </a:outerShdw>
                </a:effectLst>
              </a:rPr>
              <a:t>Classic assumes </a:t>
            </a:r>
            <a:r>
              <a:rPr lang="en-US" sz="3600" b="1" dirty="0" smtClean="0">
                <a:solidFill>
                  <a:srgbClr val="006400"/>
                </a:solidFill>
                <a:effectLst>
                  <a:outerShdw blurRad="38100" dist="38100" dir="2700000" algn="tl">
                    <a:srgbClr val="C0C0C0"/>
                  </a:outerShdw>
                </a:effectLst>
              </a:rPr>
              <a:t>constant opportunity cost</a:t>
            </a:r>
          </a:p>
          <a:p>
            <a:pPr marL="544513" indent="-544513">
              <a:lnSpc>
                <a:spcPct val="80000"/>
              </a:lnSpc>
              <a:buClr>
                <a:schemeClr val="tx1"/>
              </a:buClr>
              <a:buBlip>
                <a:blip r:embed="rId2"/>
              </a:buBlip>
            </a:pPr>
            <a:endParaRPr lang="en-US" sz="3600" dirty="0"/>
          </a:p>
        </p:txBody>
      </p:sp>
    </p:spTree>
    <p:extLst>
      <p:ext uri="{BB962C8B-B14F-4D97-AF65-F5344CB8AC3E}">
        <p14:creationId xmlns:p14="http://schemas.microsoft.com/office/powerpoint/2010/main" val="155477188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Effect transition="in" filter="blinds(horizontal)">
                                      <p:cBhvr>
                                        <p:cTn id="7" dur="500"/>
                                        <p:tgtEl>
                                          <p:spTgt spid="15769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7699">
                                            <p:txEl>
                                              <p:pRg st="1" end="1"/>
                                            </p:txEl>
                                          </p:spTgt>
                                        </p:tgtEl>
                                        <p:attrNameLst>
                                          <p:attrName>style.visibility</p:attrName>
                                        </p:attrNameLst>
                                      </p:cBhvr>
                                      <p:to>
                                        <p:strVal val="visible"/>
                                      </p:to>
                                    </p:set>
                                    <p:animEffect transition="in" filter="blinds(horizontal)">
                                      <p:cBhvr>
                                        <p:cTn id="12" dur="500"/>
                                        <p:tgtEl>
                                          <p:spTgt spid="15769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57699">
                                            <p:txEl>
                                              <p:pRg st="2" end="2"/>
                                            </p:txEl>
                                          </p:spTgt>
                                        </p:tgtEl>
                                        <p:attrNameLst>
                                          <p:attrName>style.visibility</p:attrName>
                                        </p:attrNameLst>
                                      </p:cBhvr>
                                      <p:to>
                                        <p:strVal val="visible"/>
                                      </p:to>
                                    </p:set>
                                    <p:animEffect transition="in" filter="blinds(horizontal)">
                                      <p:cBhvr>
                                        <p:cTn id="17" dur="500"/>
                                        <p:tgtEl>
                                          <p:spTgt spid="1576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Slide Number Placeholder 3"/>
          <p:cNvSpPr>
            <a:spLocks noGrp="1"/>
          </p:cNvSpPr>
          <p:nvPr>
            <p:ph type="sldNum" sz="quarter" idx="12"/>
          </p:nvPr>
        </p:nvSpPr>
        <p:spPr/>
        <p:txBody>
          <a:bodyPr/>
          <a:lstStyle/>
          <a:p>
            <a:fld id="{C2353EEC-6F49-4BEA-BA21-6C692A2C991D}" type="slidenum">
              <a:rPr lang="en-US"/>
              <a:pPr/>
              <a:t>23</a:t>
            </a:fld>
            <a:endParaRPr lang="en-US"/>
          </a:p>
        </p:txBody>
      </p:sp>
      <p:sp>
        <p:nvSpPr>
          <p:cNvPr id="181250" name="Text Box 2"/>
          <p:cNvSpPr txBox="1">
            <a:spLocks noChangeArrowheads="1"/>
          </p:cNvSpPr>
          <p:nvPr/>
        </p:nvSpPr>
        <p:spPr bwMode="auto">
          <a:xfrm>
            <a:off x="109821" y="57834"/>
            <a:ext cx="8852607" cy="646331"/>
          </a:xfrm>
          <a:prstGeom prst="rect">
            <a:avLst/>
          </a:prstGeom>
          <a:noFill/>
          <a:ln w="9525">
            <a:noFill/>
            <a:miter lim="800000"/>
            <a:headEnd/>
            <a:tailEnd/>
          </a:ln>
          <a:effectLst/>
        </p:spPr>
        <p:txBody>
          <a:bodyPr wrap="square">
            <a:spAutoFit/>
          </a:bodyPr>
          <a:lstStyle/>
          <a:p>
            <a:r>
              <a:rPr lang="en-US" sz="3600" b="1" dirty="0" smtClean="0">
                <a:solidFill>
                  <a:srgbClr val="000099"/>
                </a:solidFill>
                <a:latin typeface="Angsana New" pitchFamily="18" charset="-34"/>
                <a:cs typeface="Angsana New" pitchFamily="18" charset="-34"/>
              </a:rPr>
              <a:t>Example 3 (Principle of Comparative Advantage) --- Table 4</a:t>
            </a:r>
            <a:endParaRPr lang="en-US" dirty="0"/>
          </a:p>
        </p:txBody>
      </p:sp>
      <p:sp>
        <p:nvSpPr>
          <p:cNvPr id="181252" name="Text Box 4"/>
          <p:cNvSpPr txBox="1">
            <a:spLocks noChangeArrowheads="1"/>
          </p:cNvSpPr>
          <p:nvPr/>
        </p:nvSpPr>
        <p:spPr bwMode="auto">
          <a:xfrm>
            <a:off x="3051059" y="1172473"/>
            <a:ext cx="2168641"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shirt (good X</a:t>
            </a:r>
            <a:r>
              <a:rPr lang="en-US" sz="3600" b="1" dirty="0">
                <a:latin typeface="Angsana New" pitchFamily="18" charset="-34"/>
                <a:cs typeface="Angsana New" pitchFamily="18" charset="-34"/>
              </a:rPr>
              <a:t>)</a:t>
            </a:r>
          </a:p>
        </p:txBody>
      </p:sp>
      <p:sp>
        <p:nvSpPr>
          <p:cNvPr id="181253" name="Text Box 5"/>
          <p:cNvSpPr txBox="1">
            <a:spLocks noChangeArrowheads="1"/>
          </p:cNvSpPr>
          <p:nvPr/>
        </p:nvSpPr>
        <p:spPr bwMode="auto">
          <a:xfrm>
            <a:off x="5603652" y="1172472"/>
            <a:ext cx="2241319"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watch (good Y</a:t>
            </a:r>
            <a:r>
              <a:rPr lang="en-US" sz="3600" b="1" dirty="0">
                <a:latin typeface="Angsana New" pitchFamily="18" charset="-34"/>
                <a:cs typeface="Angsana New" pitchFamily="18" charset="-34"/>
              </a:rPr>
              <a:t>)</a:t>
            </a:r>
          </a:p>
        </p:txBody>
      </p:sp>
      <p:sp>
        <p:nvSpPr>
          <p:cNvPr id="181255" name="Text Box 7"/>
          <p:cNvSpPr txBox="1">
            <a:spLocks noChangeArrowheads="1"/>
          </p:cNvSpPr>
          <p:nvPr/>
        </p:nvSpPr>
        <p:spPr bwMode="auto">
          <a:xfrm>
            <a:off x="353786" y="1702360"/>
            <a:ext cx="3124200"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Thailand</a:t>
            </a:r>
            <a:r>
              <a:rPr lang="th-TH" sz="3600" b="1" dirty="0" smtClean="0">
                <a:latin typeface="Angsana New" pitchFamily="18" charset="-34"/>
                <a:cs typeface="Angsana New" pitchFamily="18" charset="-34"/>
              </a:rPr>
              <a:t> </a:t>
            </a:r>
            <a:r>
              <a:rPr lang="en-US" sz="3600" b="1" dirty="0" smtClean="0">
                <a:latin typeface="Angsana New" pitchFamily="18" charset="-34"/>
                <a:cs typeface="Angsana New" pitchFamily="18" charset="-34"/>
              </a:rPr>
              <a:t>(country A</a:t>
            </a:r>
            <a:r>
              <a:rPr lang="en-US" sz="3600" b="1" dirty="0">
                <a:latin typeface="Angsana New" pitchFamily="18" charset="-34"/>
                <a:cs typeface="Angsana New" pitchFamily="18" charset="-34"/>
              </a:rPr>
              <a:t>)</a:t>
            </a:r>
          </a:p>
        </p:txBody>
      </p:sp>
      <p:sp>
        <p:nvSpPr>
          <p:cNvPr id="181256" name="Text Box 8"/>
          <p:cNvSpPr txBox="1">
            <a:spLocks noChangeArrowheads="1"/>
          </p:cNvSpPr>
          <p:nvPr/>
        </p:nvSpPr>
        <p:spPr bwMode="auto">
          <a:xfrm>
            <a:off x="353786" y="2240691"/>
            <a:ext cx="2367956"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USA (country B</a:t>
            </a:r>
            <a:r>
              <a:rPr lang="en-US" sz="3600" b="1" dirty="0">
                <a:latin typeface="Angsana New" pitchFamily="18" charset="-34"/>
                <a:cs typeface="Angsana New" pitchFamily="18" charset="-34"/>
              </a:rPr>
              <a:t>)</a:t>
            </a:r>
          </a:p>
        </p:txBody>
      </p:sp>
      <p:sp>
        <p:nvSpPr>
          <p:cNvPr id="181257" name="Line 9"/>
          <p:cNvSpPr>
            <a:spLocks noChangeShapeType="1"/>
          </p:cNvSpPr>
          <p:nvPr/>
        </p:nvSpPr>
        <p:spPr bwMode="auto">
          <a:xfrm>
            <a:off x="2209800" y="1264077"/>
            <a:ext cx="6019800" cy="0"/>
          </a:xfrm>
          <a:prstGeom prst="line">
            <a:avLst/>
          </a:prstGeom>
          <a:noFill/>
          <a:ln w="19050">
            <a:solidFill>
              <a:schemeClr val="tx1"/>
            </a:solidFill>
            <a:round/>
            <a:headEnd/>
            <a:tailEnd/>
          </a:ln>
          <a:effectLst/>
        </p:spPr>
        <p:txBody>
          <a:bodyPr/>
          <a:lstStyle/>
          <a:p>
            <a:endParaRPr lang="en-US"/>
          </a:p>
        </p:txBody>
      </p:sp>
      <p:sp>
        <p:nvSpPr>
          <p:cNvPr id="181258" name="Line 10"/>
          <p:cNvSpPr>
            <a:spLocks noChangeShapeType="1"/>
          </p:cNvSpPr>
          <p:nvPr/>
        </p:nvSpPr>
        <p:spPr bwMode="auto">
          <a:xfrm>
            <a:off x="514407" y="1676400"/>
            <a:ext cx="7715193" cy="25960"/>
          </a:xfrm>
          <a:prstGeom prst="line">
            <a:avLst/>
          </a:prstGeom>
          <a:noFill/>
          <a:ln w="19050">
            <a:solidFill>
              <a:schemeClr val="tx1"/>
            </a:solidFill>
            <a:round/>
            <a:headEnd/>
            <a:tailEnd/>
          </a:ln>
          <a:effectLst/>
        </p:spPr>
        <p:txBody>
          <a:bodyPr/>
          <a:lstStyle/>
          <a:p>
            <a:endParaRPr lang="en-US"/>
          </a:p>
        </p:txBody>
      </p:sp>
      <p:sp>
        <p:nvSpPr>
          <p:cNvPr id="181259" name="Line 11"/>
          <p:cNvSpPr>
            <a:spLocks noChangeShapeType="1"/>
          </p:cNvSpPr>
          <p:nvPr/>
        </p:nvSpPr>
        <p:spPr bwMode="auto">
          <a:xfrm>
            <a:off x="353786" y="704165"/>
            <a:ext cx="7875814" cy="0"/>
          </a:xfrm>
          <a:prstGeom prst="line">
            <a:avLst/>
          </a:prstGeom>
          <a:noFill/>
          <a:ln w="19050">
            <a:solidFill>
              <a:schemeClr val="tx1"/>
            </a:solidFill>
            <a:round/>
            <a:headEnd/>
            <a:tailEnd/>
          </a:ln>
          <a:effectLst/>
        </p:spPr>
        <p:txBody>
          <a:bodyPr/>
          <a:lstStyle/>
          <a:p>
            <a:endParaRPr lang="en-US"/>
          </a:p>
        </p:txBody>
      </p:sp>
      <p:sp>
        <p:nvSpPr>
          <p:cNvPr id="181260" name="Line 12"/>
          <p:cNvSpPr>
            <a:spLocks noChangeShapeType="1"/>
          </p:cNvSpPr>
          <p:nvPr/>
        </p:nvSpPr>
        <p:spPr bwMode="auto">
          <a:xfrm>
            <a:off x="464770" y="2850736"/>
            <a:ext cx="7802789" cy="0"/>
          </a:xfrm>
          <a:prstGeom prst="line">
            <a:avLst/>
          </a:prstGeom>
          <a:noFill/>
          <a:ln w="19050">
            <a:solidFill>
              <a:schemeClr val="tx1"/>
            </a:solidFill>
            <a:round/>
            <a:headEnd/>
            <a:tailEnd/>
          </a:ln>
          <a:effectLst/>
        </p:spPr>
        <p:txBody>
          <a:bodyPr/>
          <a:lstStyle/>
          <a:p>
            <a:endParaRPr lang="en-US"/>
          </a:p>
        </p:txBody>
      </p:sp>
      <p:sp>
        <p:nvSpPr>
          <p:cNvPr id="181261" name="Text Box 13"/>
          <p:cNvSpPr txBox="1">
            <a:spLocks noChangeArrowheads="1"/>
          </p:cNvSpPr>
          <p:nvPr/>
        </p:nvSpPr>
        <p:spPr bwMode="auto">
          <a:xfrm>
            <a:off x="3563649" y="1779423"/>
            <a:ext cx="372218"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3</a:t>
            </a:r>
            <a:endParaRPr lang="en-US" sz="2400" dirty="0">
              <a:cs typeface="Angsana New" pitchFamily="18" charset="-34"/>
            </a:endParaRPr>
          </a:p>
        </p:txBody>
      </p:sp>
      <p:sp>
        <p:nvSpPr>
          <p:cNvPr id="181262" name="Text Box 14"/>
          <p:cNvSpPr txBox="1">
            <a:spLocks noChangeArrowheads="1"/>
          </p:cNvSpPr>
          <p:nvPr/>
        </p:nvSpPr>
        <p:spPr bwMode="auto">
          <a:xfrm>
            <a:off x="3582648" y="2348676"/>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8</a:t>
            </a:r>
          </a:p>
        </p:txBody>
      </p:sp>
      <p:sp>
        <p:nvSpPr>
          <p:cNvPr id="181263" name="Text Box 15"/>
          <p:cNvSpPr txBox="1">
            <a:spLocks noChangeArrowheads="1"/>
          </p:cNvSpPr>
          <p:nvPr/>
        </p:nvSpPr>
        <p:spPr bwMode="auto">
          <a:xfrm>
            <a:off x="6212867" y="1776463"/>
            <a:ext cx="372218"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6</a:t>
            </a:r>
            <a:endParaRPr lang="en-US" sz="2400" dirty="0">
              <a:cs typeface="Angsana New" pitchFamily="18" charset="-34"/>
            </a:endParaRPr>
          </a:p>
        </p:txBody>
      </p:sp>
      <p:sp>
        <p:nvSpPr>
          <p:cNvPr id="181264" name="Text Box 16"/>
          <p:cNvSpPr txBox="1">
            <a:spLocks noChangeArrowheads="1"/>
          </p:cNvSpPr>
          <p:nvPr/>
        </p:nvSpPr>
        <p:spPr bwMode="auto">
          <a:xfrm>
            <a:off x="6212867" y="2287121"/>
            <a:ext cx="404278" cy="523220"/>
          </a:xfrm>
          <a:prstGeom prst="rect">
            <a:avLst/>
          </a:prstGeom>
          <a:noFill/>
          <a:ln w="9525">
            <a:noFill/>
            <a:miter lim="800000"/>
            <a:headEnd/>
            <a:tailEnd/>
          </a:ln>
          <a:effectLst/>
        </p:spPr>
        <p:txBody>
          <a:bodyPr wrap="none">
            <a:spAutoFit/>
          </a:bodyPr>
          <a:lstStyle/>
          <a:p>
            <a:r>
              <a:rPr lang="en-US" sz="2800" dirty="0">
                <a:cs typeface="Angsana New" pitchFamily="18" charset="-34"/>
              </a:rPr>
              <a:t>2</a:t>
            </a:r>
          </a:p>
        </p:txBody>
      </p:sp>
      <p:sp>
        <p:nvSpPr>
          <p:cNvPr id="181266" name="Text Box 18"/>
          <p:cNvSpPr txBox="1">
            <a:spLocks noChangeArrowheads="1"/>
          </p:cNvSpPr>
          <p:nvPr/>
        </p:nvSpPr>
        <p:spPr bwMode="auto">
          <a:xfrm>
            <a:off x="829615" y="4958897"/>
            <a:ext cx="7315200" cy="584775"/>
          </a:xfrm>
          <a:prstGeom prst="rect">
            <a:avLst/>
          </a:prstGeom>
          <a:noFill/>
          <a:ln w="9525">
            <a:noFill/>
            <a:miter lim="800000"/>
            <a:headEnd/>
            <a:tailEnd/>
          </a:ln>
          <a:effectLst/>
        </p:spPr>
        <p:txBody>
          <a:bodyPr wrap="square">
            <a:spAutoFit/>
          </a:bodyPr>
          <a:lstStyle/>
          <a:p>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__________has comparative advantage in _______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181267" name="AutoShape 19"/>
          <p:cNvSpPr>
            <a:spLocks noChangeArrowheads="1"/>
          </p:cNvSpPr>
          <p:nvPr/>
        </p:nvSpPr>
        <p:spPr bwMode="auto">
          <a:xfrm>
            <a:off x="109822" y="3238793"/>
            <a:ext cx="381000" cy="228600"/>
          </a:xfrm>
          <a:prstGeom prst="rightArrow">
            <a:avLst>
              <a:gd name="adj1" fmla="val 50000"/>
              <a:gd name="adj2" fmla="val 41667"/>
            </a:avLst>
          </a:prstGeom>
          <a:solidFill>
            <a:schemeClr val="accent1"/>
          </a:solidFill>
          <a:ln w="9525">
            <a:solidFill>
              <a:schemeClr val="tx1"/>
            </a:solidFill>
            <a:miter lim="800000"/>
            <a:headEnd/>
            <a:tailEnd/>
          </a:ln>
          <a:effectLst/>
        </p:spPr>
        <p:txBody>
          <a:bodyPr wrap="none" anchor="ctr"/>
          <a:lstStyle/>
          <a:p>
            <a:endParaRPr lang="en-US"/>
          </a:p>
        </p:txBody>
      </p:sp>
      <p:sp>
        <p:nvSpPr>
          <p:cNvPr id="181271" name="AutoShape 23"/>
          <p:cNvSpPr>
            <a:spLocks noChangeArrowheads="1"/>
          </p:cNvSpPr>
          <p:nvPr/>
        </p:nvSpPr>
        <p:spPr bwMode="auto">
          <a:xfrm>
            <a:off x="3775754" y="5815526"/>
            <a:ext cx="297971" cy="280474"/>
          </a:xfrm>
          <a:prstGeom prst="downArrow">
            <a:avLst>
              <a:gd name="adj1" fmla="val 50000"/>
              <a:gd name="adj2" fmla="val 25000"/>
            </a:avLst>
          </a:prstGeom>
          <a:solidFill>
            <a:schemeClr val="tx2">
              <a:lumMod val="60000"/>
              <a:lumOff val="40000"/>
            </a:schemeClr>
          </a:solidFill>
          <a:ln w="9525">
            <a:solidFill>
              <a:schemeClr val="tx1"/>
            </a:solidFill>
            <a:miter lim="800000"/>
            <a:headEnd/>
            <a:tailEnd/>
          </a:ln>
          <a:effectLst/>
        </p:spPr>
        <p:txBody>
          <a:bodyPr wrap="none" anchor="ctr"/>
          <a:lstStyle/>
          <a:p>
            <a:endParaRPr lang="en-US"/>
          </a:p>
        </p:txBody>
      </p:sp>
      <p:sp>
        <p:nvSpPr>
          <p:cNvPr id="181272" name="Text Box 24"/>
          <p:cNvSpPr txBox="1">
            <a:spLocks noChangeArrowheads="1"/>
          </p:cNvSpPr>
          <p:nvPr/>
        </p:nvSpPr>
        <p:spPr bwMode="auto">
          <a:xfrm>
            <a:off x="1211554" y="6096000"/>
            <a:ext cx="6248827" cy="646331"/>
          </a:xfrm>
          <a:prstGeom prst="rect">
            <a:avLst/>
          </a:prstGeom>
          <a:noFill/>
          <a:ln w="9525">
            <a:noFill/>
            <a:miter lim="800000"/>
            <a:headEnd/>
            <a:tailEnd/>
          </a:ln>
          <a:effectLst/>
        </p:spPr>
        <p:txBody>
          <a:bodyPr wrap="none">
            <a:spAutoFit/>
          </a:bodyPr>
          <a:lstStyle/>
          <a:p>
            <a:r>
              <a:rPr lang="en-US" sz="3600" b="1" dirty="0" smtClean="0">
                <a:effectLst>
                  <a:outerShdw blurRad="38100" dist="38100" dir="2700000" algn="tl">
                    <a:srgbClr val="C0C0C0"/>
                  </a:outerShdw>
                </a:effectLst>
                <a:latin typeface="Angsana New" pitchFamily="18" charset="-34"/>
                <a:cs typeface="Angsana New" pitchFamily="18" charset="-34"/>
              </a:rPr>
              <a:t>Thailand exports shirt and USA exports watch</a:t>
            </a:r>
            <a:endParaRPr lang="en-US" sz="3600" b="1" dirty="0">
              <a:effectLst>
                <a:outerShdw blurRad="38100" dist="38100" dir="2700000" algn="tl">
                  <a:srgbClr val="C0C0C0"/>
                </a:outerShdw>
              </a:effectLst>
              <a:latin typeface="Angsana New" pitchFamily="18" charset="-34"/>
              <a:cs typeface="Angsana New" pitchFamily="18" charset="-34"/>
            </a:endParaRPr>
          </a:p>
        </p:txBody>
      </p:sp>
      <p:sp>
        <p:nvSpPr>
          <p:cNvPr id="31" name="Text Box 18"/>
          <p:cNvSpPr txBox="1">
            <a:spLocks noChangeArrowheads="1"/>
          </p:cNvSpPr>
          <p:nvPr/>
        </p:nvSpPr>
        <p:spPr bwMode="auto">
          <a:xfrm>
            <a:off x="357329" y="3853674"/>
            <a:ext cx="8605100" cy="1077218"/>
          </a:xfrm>
          <a:prstGeom prst="rect">
            <a:avLst/>
          </a:prstGeom>
          <a:noFill/>
          <a:ln w="9525">
            <a:noFill/>
            <a:miter lim="800000"/>
            <a:headEnd/>
            <a:tailEnd/>
          </a:ln>
          <a:effectLst/>
        </p:spPr>
        <p:txBody>
          <a:bodyPr wrap="square">
            <a:spAutoFit/>
          </a:bodyPr>
          <a:lstStyle/>
          <a:p>
            <a:r>
              <a:rPr lang="en-US" sz="3200" dirty="0">
                <a:solidFill>
                  <a:srgbClr val="0000CC"/>
                </a:solidFill>
                <a:effectLst>
                  <a:outerShdw blurRad="38100" dist="38100" dir="2700000" algn="tl">
                    <a:srgbClr val="C0C0C0"/>
                  </a:outerShdw>
                </a:effectLst>
                <a:latin typeface="Angsana New" pitchFamily="18" charset="-34"/>
                <a:cs typeface="Angsana New" pitchFamily="18" charset="-34"/>
              </a:rPr>
              <a:t>Compared to </a:t>
            </a:r>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USA (Country B), Thailand (Country A) </a:t>
            </a:r>
            <a:r>
              <a:rPr lang="en-US" sz="3200" dirty="0">
                <a:solidFill>
                  <a:srgbClr val="0000CC"/>
                </a:solidFill>
                <a:effectLst>
                  <a:outerShdw blurRad="38100" dist="38100" dir="2700000" algn="tl">
                    <a:srgbClr val="C0C0C0"/>
                  </a:outerShdw>
                </a:effectLst>
                <a:latin typeface="Angsana New" pitchFamily="18" charset="-34"/>
                <a:cs typeface="Angsana New" pitchFamily="18" charset="-34"/>
              </a:rPr>
              <a:t>has relative units of labor used in the production of </a:t>
            </a:r>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Shirt (Good X) </a:t>
            </a:r>
            <a:r>
              <a:rPr lang="en-US" sz="3200" dirty="0">
                <a:solidFill>
                  <a:srgbClr val="0000CC"/>
                </a:solidFill>
                <a:effectLst>
                  <a:outerShdw blurRad="38100" dist="38100" dir="2700000" algn="tl">
                    <a:srgbClr val="C0C0C0"/>
                  </a:outerShdw>
                </a:effectLst>
                <a:latin typeface="Angsana New" pitchFamily="18" charset="-34"/>
                <a:cs typeface="Angsana New" pitchFamily="18" charset="-34"/>
              </a:rPr>
              <a:t>less than </a:t>
            </a:r>
            <a:r>
              <a:rPr lang="en-US" sz="3200" dirty="0" smtClean="0">
                <a:solidFill>
                  <a:srgbClr val="0000CC"/>
                </a:solidFill>
                <a:effectLst>
                  <a:outerShdw blurRad="38100" dist="38100" dir="2700000" algn="tl">
                    <a:srgbClr val="C0C0C0"/>
                  </a:outerShdw>
                </a:effectLst>
                <a:latin typeface="Angsana New" pitchFamily="18" charset="-34"/>
                <a:cs typeface="Angsana New" pitchFamily="18" charset="-34"/>
              </a:rPr>
              <a:t>Watch (Good Y)</a:t>
            </a:r>
            <a:endParaRPr lang="en-US" sz="3200" dirty="0">
              <a:solidFill>
                <a:srgbClr val="0000CC"/>
              </a:solidFill>
              <a:effectLst>
                <a:outerShdw blurRad="38100" dist="38100" dir="2700000" algn="tl">
                  <a:srgbClr val="C0C0C0"/>
                </a:outerShdw>
              </a:effectLst>
              <a:latin typeface="Angsana New" pitchFamily="18" charset="-34"/>
              <a:cs typeface="Angsana New" pitchFamily="18" charset="-34"/>
            </a:endParaRPr>
          </a:p>
        </p:txBody>
      </p:sp>
      <p:sp>
        <p:nvSpPr>
          <p:cNvPr id="33" name="Text Box 18"/>
          <p:cNvSpPr txBox="1">
            <a:spLocks noChangeArrowheads="1"/>
          </p:cNvSpPr>
          <p:nvPr/>
        </p:nvSpPr>
        <p:spPr bwMode="auto">
          <a:xfrm>
            <a:off x="829615" y="5297714"/>
            <a:ext cx="7315200" cy="584775"/>
          </a:xfrm>
          <a:prstGeom prst="rect">
            <a:avLst/>
          </a:prstGeom>
          <a:noFill/>
          <a:ln w="9525">
            <a:noFill/>
            <a:miter lim="800000"/>
            <a:headEnd/>
            <a:tailEnd/>
          </a:ln>
          <a:effectLst/>
        </p:spPr>
        <p:txBody>
          <a:bodyPr>
            <a:spAutoFit/>
          </a:bodyPr>
          <a:lstStyle/>
          <a:p>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__________has comparative advantage in _______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grpSp>
        <p:nvGrpSpPr>
          <p:cNvPr id="25" name="Group 32"/>
          <p:cNvGrpSpPr>
            <a:grpSpLocks/>
          </p:cNvGrpSpPr>
          <p:nvPr/>
        </p:nvGrpSpPr>
        <p:grpSpPr bwMode="auto">
          <a:xfrm>
            <a:off x="4288025" y="1808807"/>
            <a:ext cx="3200458" cy="959453"/>
            <a:chOff x="2592" y="1536"/>
            <a:chExt cx="2086" cy="793"/>
          </a:xfrm>
        </p:grpSpPr>
        <p:sp>
          <p:nvSpPr>
            <p:cNvPr id="26" name="Text Box 27"/>
            <p:cNvSpPr txBox="1">
              <a:spLocks noChangeArrowheads="1"/>
            </p:cNvSpPr>
            <p:nvPr/>
          </p:nvSpPr>
          <p:spPr bwMode="auto">
            <a:xfrm>
              <a:off x="2592" y="1536"/>
              <a:ext cx="37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A</a:t>
              </a:r>
            </a:p>
          </p:txBody>
        </p:sp>
        <p:sp>
          <p:nvSpPr>
            <p:cNvPr id="27" name="Text Box 28"/>
            <p:cNvSpPr txBox="1">
              <a:spLocks noChangeArrowheads="1"/>
            </p:cNvSpPr>
            <p:nvPr/>
          </p:nvSpPr>
          <p:spPr bwMode="auto">
            <a:xfrm>
              <a:off x="2592" y="1996"/>
              <a:ext cx="36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B</a:t>
              </a:r>
            </a:p>
          </p:txBody>
        </p:sp>
        <p:sp>
          <p:nvSpPr>
            <p:cNvPr id="28" name="Text Box 30"/>
            <p:cNvSpPr txBox="1">
              <a:spLocks noChangeArrowheads="1"/>
            </p:cNvSpPr>
            <p:nvPr/>
          </p:nvSpPr>
          <p:spPr bwMode="auto">
            <a:xfrm>
              <a:off x="4320" y="1536"/>
              <a:ext cx="35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A</a:t>
              </a:r>
            </a:p>
          </p:txBody>
        </p:sp>
        <p:sp>
          <p:nvSpPr>
            <p:cNvPr id="29" name="Text Box 31"/>
            <p:cNvSpPr txBox="1">
              <a:spLocks noChangeArrowheads="1"/>
            </p:cNvSpPr>
            <p:nvPr/>
          </p:nvSpPr>
          <p:spPr bwMode="auto">
            <a:xfrm>
              <a:off x="4320" y="1996"/>
              <a:ext cx="34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B</a:t>
              </a:r>
            </a:p>
          </p:txBody>
        </p:sp>
      </p:grpSp>
      <p:sp>
        <p:nvSpPr>
          <p:cNvPr id="46" name="Text Box 53"/>
          <p:cNvSpPr txBox="1">
            <a:spLocks noChangeArrowheads="1"/>
          </p:cNvSpPr>
          <p:nvPr/>
        </p:nvSpPr>
        <p:spPr bwMode="auto">
          <a:xfrm>
            <a:off x="972639" y="3189663"/>
            <a:ext cx="376750" cy="400110"/>
          </a:xfrm>
          <a:prstGeom prst="rect">
            <a:avLst/>
          </a:prstGeom>
          <a:noFill/>
          <a:ln w="9525">
            <a:noFill/>
            <a:miter lim="800000"/>
            <a:headEnd/>
            <a:tailEnd/>
          </a:ln>
          <a:effectLst/>
        </p:spPr>
        <p:txBody>
          <a:bodyPr wrap="square">
            <a:spAutoFit/>
          </a:bodyPr>
          <a:lstStyle/>
          <a:p>
            <a:r>
              <a:rPr lang="en-US" sz="2000" dirty="0" smtClean="0">
                <a:solidFill>
                  <a:srgbClr val="0000CC"/>
                </a:solidFill>
              </a:rPr>
              <a:t>=</a:t>
            </a:r>
            <a:endParaRPr lang="en-US" sz="2000" dirty="0">
              <a:solidFill>
                <a:srgbClr val="0000CC"/>
              </a:solidFill>
            </a:endParaRPr>
          </a:p>
        </p:txBody>
      </p:sp>
      <p:grpSp>
        <p:nvGrpSpPr>
          <p:cNvPr id="47" name="Group 51"/>
          <p:cNvGrpSpPr>
            <a:grpSpLocks/>
          </p:cNvGrpSpPr>
          <p:nvPr/>
        </p:nvGrpSpPr>
        <p:grpSpPr bwMode="auto">
          <a:xfrm>
            <a:off x="540392" y="3102559"/>
            <a:ext cx="578446" cy="794093"/>
            <a:chOff x="672" y="2409"/>
            <a:chExt cx="267" cy="629"/>
          </a:xfrm>
        </p:grpSpPr>
        <p:sp>
          <p:nvSpPr>
            <p:cNvPr id="48" name="Text Box 52"/>
            <p:cNvSpPr txBox="1">
              <a:spLocks noChangeArrowheads="1"/>
            </p:cNvSpPr>
            <p:nvPr/>
          </p:nvSpPr>
          <p:spPr bwMode="auto">
            <a:xfrm>
              <a:off x="672" y="2409"/>
              <a:ext cx="232" cy="317"/>
            </a:xfrm>
            <a:prstGeom prst="rect">
              <a:avLst/>
            </a:prstGeom>
            <a:noFill/>
            <a:ln w="9525">
              <a:noFill/>
              <a:miter lim="800000"/>
              <a:headEnd/>
              <a:tailEnd/>
            </a:ln>
            <a:effectLst/>
          </p:spPr>
          <p:txBody>
            <a:bodyPr wrap="none">
              <a:spAutoFit/>
            </a:bodyPr>
            <a:lstStyle/>
            <a:p>
              <a:r>
                <a:rPr lang="en-US" sz="2000" u="sng" dirty="0">
                  <a:solidFill>
                    <a:srgbClr val="000099"/>
                  </a:solidFill>
                </a:rPr>
                <a:t>X</a:t>
              </a:r>
              <a:r>
                <a:rPr lang="en-US" sz="1400" u="sng" dirty="0">
                  <a:solidFill>
                    <a:srgbClr val="000099"/>
                  </a:solidFill>
                </a:rPr>
                <a:t>A</a:t>
              </a:r>
              <a:endParaRPr lang="en-US" sz="1400" dirty="0"/>
            </a:p>
          </p:txBody>
        </p:sp>
        <p:sp>
          <p:nvSpPr>
            <p:cNvPr id="49" name="Text Box 53"/>
            <p:cNvSpPr txBox="1">
              <a:spLocks noChangeArrowheads="1"/>
            </p:cNvSpPr>
            <p:nvPr/>
          </p:nvSpPr>
          <p:spPr bwMode="auto">
            <a:xfrm>
              <a:off x="672" y="2721"/>
              <a:ext cx="267" cy="317"/>
            </a:xfrm>
            <a:prstGeom prst="rect">
              <a:avLst/>
            </a:prstGeom>
            <a:noFill/>
            <a:ln w="9525">
              <a:noFill/>
              <a:miter lim="800000"/>
              <a:headEnd/>
              <a:tailEnd/>
            </a:ln>
            <a:effectLst/>
          </p:spPr>
          <p:txBody>
            <a:bodyPr wrap="square">
              <a:spAutoFit/>
            </a:bodyPr>
            <a:lstStyle/>
            <a:p>
              <a:r>
                <a:rPr lang="en-US" sz="2000" dirty="0" smtClean="0">
                  <a:solidFill>
                    <a:srgbClr val="000099"/>
                  </a:solidFill>
                </a:rPr>
                <a:t>X</a:t>
              </a:r>
              <a:r>
                <a:rPr lang="en-US" sz="1400" dirty="0">
                  <a:solidFill>
                    <a:srgbClr val="000099"/>
                  </a:solidFill>
                </a:rPr>
                <a:t>B</a:t>
              </a:r>
              <a:endParaRPr lang="en-US" sz="1400" dirty="0"/>
            </a:p>
          </p:txBody>
        </p:sp>
      </p:grpSp>
      <p:grpSp>
        <p:nvGrpSpPr>
          <p:cNvPr id="56" name="Group 51"/>
          <p:cNvGrpSpPr>
            <a:grpSpLocks/>
          </p:cNvGrpSpPr>
          <p:nvPr/>
        </p:nvGrpSpPr>
        <p:grpSpPr bwMode="auto">
          <a:xfrm>
            <a:off x="1314766" y="3087279"/>
            <a:ext cx="578446" cy="818082"/>
            <a:chOff x="659" y="2362"/>
            <a:chExt cx="267" cy="648"/>
          </a:xfrm>
        </p:grpSpPr>
        <p:sp>
          <p:nvSpPr>
            <p:cNvPr id="57" name="Text Box 52"/>
            <p:cNvSpPr txBox="1">
              <a:spLocks noChangeArrowheads="1"/>
            </p:cNvSpPr>
            <p:nvPr/>
          </p:nvSpPr>
          <p:spPr bwMode="auto">
            <a:xfrm>
              <a:off x="708" y="2362"/>
              <a:ext cx="158" cy="317"/>
            </a:xfrm>
            <a:prstGeom prst="rect">
              <a:avLst/>
            </a:prstGeom>
            <a:noFill/>
            <a:ln w="9525">
              <a:noFill/>
              <a:miter lim="800000"/>
              <a:headEnd/>
              <a:tailEnd/>
            </a:ln>
            <a:effectLst/>
          </p:spPr>
          <p:txBody>
            <a:bodyPr wrap="none">
              <a:spAutoFit/>
            </a:bodyPr>
            <a:lstStyle/>
            <a:p>
              <a:r>
                <a:rPr lang="en-US" sz="2000" u="sng" dirty="0">
                  <a:solidFill>
                    <a:srgbClr val="000099"/>
                  </a:solidFill>
                </a:rPr>
                <a:t>3</a:t>
              </a:r>
              <a:endParaRPr lang="en-US" sz="2000" dirty="0"/>
            </a:p>
          </p:txBody>
        </p:sp>
        <p:sp>
          <p:nvSpPr>
            <p:cNvPr id="58" name="Text Box 53"/>
            <p:cNvSpPr txBox="1">
              <a:spLocks noChangeArrowheads="1"/>
            </p:cNvSpPr>
            <p:nvPr/>
          </p:nvSpPr>
          <p:spPr bwMode="auto">
            <a:xfrm>
              <a:off x="659" y="2596"/>
              <a:ext cx="267" cy="414"/>
            </a:xfrm>
            <a:prstGeom prst="rect">
              <a:avLst/>
            </a:prstGeom>
            <a:noFill/>
            <a:ln w="9525">
              <a:noFill/>
              <a:miter lim="800000"/>
              <a:headEnd/>
              <a:tailEnd/>
            </a:ln>
            <a:effectLst/>
          </p:spPr>
          <p:txBody>
            <a:bodyPr wrap="square">
              <a:spAutoFit/>
            </a:bodyPr>
            <a:lstStyle/>
            <a:p>
              <a:r>
                <a:rPr lang="en-US" sz="2800" dirty="0" smtClean="0">
                  <a:solidFill>
                    <a:srgbClr val="000099"/>
                  </a:solidFill>
                </a:rPr>
                <a:t> </a:t>
              </a:r>
              <a:r>
                <a:rPr lang="en-US" sz="2000" dirty="0">
                  <a:solidFill>
                    <a:srgbClr val="000099"/>
                  </a:solidFill>
                </a:rPr>
                <a:t>8</a:t>
              </a:r>
              <a:endParaRPr lang="en-US" sz="2000" dirty="0"/>
            </a:p>
          </p:txBody>
        </p:sp>
      </p:grpSp>
      <p:grpSp>
        <p:nvGrpSpPr>
          <p:cNvPr id="69" name="Group 51"/>
          <p:cNvGrpSpPr>
            <a:grpSpLocks/>
          </p:cNvGrpSpPr>
          <p:nvPr/>
        </p:nvGrpSpPr>
        <p:grpSpPr bwMode="auto">
          <a:xfrm>
            <a:off x="2960746" y="3106455"/>
            <a:ext cx="578446" cy="794093"/>
            <a:chOff x="672" y="2409"/>
            <a:chExt cx="267" cy="629"/>
          </a:xfrm>
        </p:grpSpPr>
        <p:sp>
          <p:nvSpPr>
            <p:cNvPr id="70" name="Text Box 52"/>
            <p:cNvSpPr txBox="1">
              <a:spLocks noChangeArrowheads="1"/>
            </p:cNvSpPr>
            <p:nvPr/>
          </p:nvSpPr>
          <p:spPr bwMode="auto">
            <a:xfrm>
              <a:off x="672" y="2409"/>
              <a:ext cx="221" cy="317"/>
            </a:xfrm>
            <a:prstGeom prst="rect">
              <a:avLst/>
            </a:prstGeom>
            <a:noFill/>
            <a:ln w="9525">
              <a:noFill/>
              <a:miter lim="800000"/>
              <a:headEnd/>
              <a:tailEnd/>
            </a:ln>
            <a:effectLst/>
          </p:spPr>
          <p:txBody>
            <a:bodyPr wrap="none">
              <a:spAutoFit/>
            </a:bodyPr>
            <a:lstStyle/>
            <a:p>
              <a:r>
                <a:rPr lang="en-US" sz="2000" u="sng" dirty="0">
                  <a:solidFill>
                    <a:srgbClr val="000099"/>
                  </a:solidFill>
                </a:rPr>
                <a:t>Y</a:t>
              </a:r>
              <a:r>
                <a:rPr lang="en-US" sz="1400" u="sng" dirty="0" smtClean="0">
                  <a:solidFill>
                    <a:srgbClr val="000099"/>
                  </a:solidFill>
                </a:rPr>
                <a:t>A</a:t>
              </a:r>
              <a:endParaRPr lang="en-US" sz="1400" dirty="0"/>
            </a:p>
          </p:txBody>
        </p:sp>
        <p:sp>
          <p:nvSpPr>
            <p:cNvPr id="71" name="Text Box 53"/>
            <p:cNvSpPr txBox="1">
              <a:spLocks noChangeArrowheads="1"/>
            </p:cNvSpPr>
            <p:nvPr/>
          </p:nvSpPr>
          <p:spPr bwMode="auto">
            <a:xfrm>
              <a:off x="672" y="2721"/>
              <a:ext cx="267" cy="317"/>
            </a:xfrm>
            <a:prstGeom prst="rect">
              <a:avLst/>
            </a:prstGeom>
            <a:noFill/>
            <a:ln w="9525">
              <a:noFill/>
              <a:miter lim="800000"/>
              <a:headEnd/>
              <a:tailEnd/>
            </a:ln>
            <a:effectLst/>
          </p:spPr>
          <p:txBody>
            <a:bodyPr wrap="square">
              <a:spAutoFit/>
            </a:bodyPr>
            <a:lstStyle/>
            <a:p>
              <a:r>
                <a:rPr lang="en-US" sz="2000" dirty="0">
                  <a:solidFill>
                    <a:srgbClr val="000099"/>
                  </a:solidFill>
                </a:rPr>
                <a:t>Y</a:t>
              </a:r>
              <a:r>
                <a:rPr lang="en-US" sz="1400" dirty="0" smtClean="0">
                  <a:solidFill>
                    <a:srgbClr val="000099"/>
                  </a:solidFill>
                </a:rPr>
                <a:t>B</a:t>
              </a:r>
              <a:endParaRPr lang="en-US" sz="1400" dirty="0"/>
            </a:p>
          </p:txBody>
        </p:sp>
      </p:grpSp>
      <p:sp>
        <p:nvSpPr>
          <p:cNvPr id="75" name="Text Box 53"/>
          <p:cNvSpPr txBox="1">
            <a:spLocks noChangeArrowheads="1"/>
          </p:cNvSpPr>
          <p:nvPr/>
        </p:nvSpPr>
        <p:spPr bwMode="auto">
          <a:xfrm>
            <a:off x="3414711" y="3182639"/>
            <a:ext cx="376750" cy="400110"/>
          </a:xfrm>
          <a:prstGeom prst="rect">
            <a:avLst/>
          </a:prstGeom>
          <a:noFill/>
          <a:ln w="9525">
            <a:noFill/>
            <a:miter lim="800000"/>
            <a:headEnd/>
            <a:tailEnd/>
          </a:ln>
          <a:effectLst/>
        </p:spPr>
        <p:txBody>
          <a:bodyPr wrap="square">
            <a:spAutoFit/>
          </a:bodyPr>
          <a:lstStyle/>
          <a:p>
            <a:r>
              <a:rPr lang="en-US" sz="2000" dirty="0" smtClean="0">
                <a:solidFill>
                  <a:srgbClr val="0000CC"/>
                </a:solidFill>
              </a:rPr>
              <a:t>=</a:t>
            </a:r>
            <a:endParaRPr lang="en-US" sz="2000" dirty="0">
              <a:solidFill>
                <a:srgbClr val="0000CC"/>
              </a:solidFill>
            </a:endParaRPr>
          </a:p>
        </p:txBody>
      </p:sp>
      <p:grpSp>
        <p:nvGrpSpPr>
          <p:cNvPr id="76" name="Group 51"/>
          <p:cNvGrpSpPr>
            <a:grpSpLocks/>
          </p:cNvGrpSpPr>
          <p:nvPr/>
        </p:nvGrpSpPr>
        <p:grpSpPr bwMode="auto">
          <a:xfrm>
            <a:off x="3713247" y="3096247"/>
            <a:ext cx="578446" cy="800407"/>
            <a:chOff x="659" y="2376"/>
            <a:chExt cx="267" cy="634"/>
          </a:xfrm>
        </p:grpSpPr>
        <p:sp>
          <p:nvSpPr>
            <p:cNvPr id="77" name="Text Box 52"/>
            <p:cNvSpPr txBox="1">
              <a:spLocks noChangeArrowheads="1"/>
            </p:cNvSpPr>
            <p:nvPr/>
          </p:nvSpPr>
          <p:spPr bwMode="auto">
            <a:xfrm>
              <a:off x="713" y="2376"/>
              <a:ext cx="158" cy="317"/>
            </a:xfrm>
            <a:prstGeom prst="rect">
              <a:avLst/>
            </a:prstGeom>
            <a:noFill/>
            <a:ln w="9525">
              <a:noFill/>
              <a:miter lim="800000"/>
              <a:headEnd/>
              <a:tailEnd/>
            </a:ln>
            <a:effectLst/>
          </p:spPr>
          <p:txBody>
            <a:bodyPr wrap="none">
              <a:spAutoFit/>
            </a:bodyPr>
            <a:lstStyle/>
            <a:p>
              <a:r>
                <a:rPr lang="en-US" sz="2000" u="sng" dirty="0">
                  <a:solidFill>
                    <a:srgbClr val="000099"/>
                  </a:solidFill>
                </a:rPr>
                <a:t>6</a:t>
              </a:r>
              <a:endParaRPr lang="en-US" sz="2000" dirty="0"/>
            </a:p>
          </p:txBody>
        </p:sp>
        <p:sp>
          <p:nvSpPr>
            <p:cNvPr id="78" name="Text Box 53"/>
            <p:cNvSpPr txBox="1">
              <a:spLocks noChangeArrowheads="1"/>
            </p:cNvSpPr>
            <p:nvPr/>
          </p:nvSpPr>
          <p:spPr bwMode="auto">
            <a:xfrm>
              <a:off x="659" y="2596"/>
              <a:ext cx="267" cy="414"/>
            </a:xfrm>
            <a:prstGeom prst="rect">
              <a:avLst/>
            </a:prstGeom>
            <a:noFill/>
            <a:ln w="9525">
              <a:noFill/>
              <a:miter lim="800000"/>
              <a:headEnd/>
              <a:tailEnd/>
            </a:ln>
            <a:effectLst/>
          </p:spPr>
          <p:txBody>
            <a:bodyPr wrap="square">
              <a:spAutoFit/>
            </a:bodyPr>
            <a:lstStyle/>
            <a:p>
              <a:r>
                <a:rPr lang="en-US" sz="2800" dirty="0" smtClean="0">
                  <a:solidFill>
                    <a:srgbClr val="000099"/>
                  </a:solidFill>
                </a:rPr>
                <a:t> </a:t>
              </a:r>
              <a:r>
                <a:rPr lang="en-US" sz="2000" dirty="0">
                  <a:solidFill>
                    <a:srgbClr val="000099"/>
                  </a:solidFill>
                </a:rPr>
                <a:t>2</a:t>
              </a:r>
              <a:endParaRPr lang="en-US" sz="2000" dirty="0"/>
            </a:p>
          </p:txBody>
        </p:sp>
      </p:grpSp>
      <p:sp>
        <p:nvSpPr>
          <p:cNvPr id="79" name="Text Box 53"/>
          <p:cNvSpPr txBox="1">
            <a:spLocks noChangeArrowheads="1"/>
          </p:cNvSpPr>
          <p:nvPr/>
        </p:nvSpPr>
        <p:spPr bwMode="auto">
          <a:xfrm>
            <a:off x="4228132" y="3238793"/>
            <a:ext cx="376750" cy="400110"/>
          </a:xfrm>
          <a:prstGeom prst="rect">
            <a:avLst/>
          </a:prstGeom>
          <a:noFill/>
          <a:ln w="9525">
            <a:noFill/>
            <a:miter lim="800000"/>
            <a:headEnd/>
            <a:tailEnd/>
          </a:ln>
          <a:effectLst/>
        </p:spPr>
        <p:txBody>
          <a:bodyPr wrap="square">
            <a:spAutoFit/>
          </a:bodyPr>
          <a:lstStyle/>
          <a:p>
            <a:r>
              <a:rPr lang="en-US" sz="2000" dirty="0" smtClean="0">
                <a:solidFill>
                  <a:srgbClr val="0000CC"/>
                </a:solidFill>
              </a:rPr>
              <a:t>=</a:t>
            </a:r>
            <a:endParaRPr lang="en-US" sz="2000" dirty="0">
              <a:solidFill>
                <a:srgbClr val="0000CC"/>
              </a:solidFill>
            </a:endParaRPr>
          </a:p>
        </p:txBody>
      </p:sp>
      <p:grpSp>
        <p:nvGrpSpPr>
          <p:cNvPr id="80" name="Group 51"/>
          <p:cNvGrpSpPr>
            <a:grpSpLocks/>
          </p:cNvGrpSpPr>
          <p:nvPr/>
        </p:nvGrpSpPr>
        <p:grpSpPr bwMode="auto">
          <a:xfrm>
            <a:off x="4481246" y="3130285"/>
            <a:ext cx="578446" cy="758745"/>
            <a:chOff x="659" y="2409"/>
            <a:chExt cx="267" cy="601"/>
          </a:xfrm>
        </p:grpSpPr>
        <p:sp>
          <p:nvSpPr>
            <p:cNvPr id="81" name="Text Box 52"/>
            <p:cNvSpPr txBox="1">
              <a:spLocks noChangeArrowheads="1"/>
            </p:cNvSpPr>
            <p:nvPr/>
          </p:nvSpPr>
          <p:spPr bwMode="auto">
            <a:xfrm>
              <a:off x="672" y="2409"/>
              <a:ext cx="229" cy="317"/>
            </a:xfrm>
            <a:prstGeom prst="rect">
              <a:avLst/>
            </a:prstGeom>
            <a:noFill/>
            <a:ln w="9525">
              <a:noFill/>
              <a:miter lim="800000"/>
              <a:headEnd/>
              <a:tailEnd/>
            </a:ln>
            <a:effectLst/>
          </p:spPr>
          <p:txBody>
            <a:bodyPr wrap="none">
              <a:spAutoFit/>
            </a:bodyPr>
            <a:lstStyle/>
            <a:p>
              <a:r>
                <a:rPr lang="en-US" sz="2000" u="sng" dirty="0" smtClean="0">
                  <a:solidFill>
                    <a:srgbClr val="000099"/>
                  </a:solidFill>
                </a:rPr>
                <a:t> 3 </a:t>
              </a:r>
              <a:endParaRPr lang="en-US" sz="2000" dirty="0"/>
            </a:p>
          </p:txBody>
        </p:sp>
        <p:sp>
          <p:nvSpPr>
            <p:cNvPr id="82" name="Text Box 53"/>
            <p:cNvSpPr txBox="1">
              <a:spLocks noChangeArrowheads="1"/>
            </p:cNvSpPr>
            <p:nvPr/>
          </p:nvSpPr>
          <p:spPr bwMode="auto">
            <a:xfrm>
              <a:off x="659" y="2596"/>
              <a:ext cx="267" cy="414"/>
            </a:xfrm>
            <a:prstGeom prst="rect">
              <a:avLst/>
            </a:prstGeom>
            <a:noFill/>
            <a:ln w="9525">
              <a:noFill/>
              <a:miter lim="800000"/>
              <a:headEnd/>
              <a:tailEnd/>
            </a:ln>
            <a:effectLst/>
          </p:spPr>
          <p:txBody>
            <a:bodyPr wrap="square">
              <a:spAutoFit/>
            </a:bodyPr>
            <a:lstStyle/>
            <a:p>
              <a:r>
                <a:rPr lang="en-US" sz="2800" dirty="0">
                  <a:solidFill>
                    <a:srgbClr val="000099"/>
                  </a:solidFill>
                </a:rPr>
                <a:t> </a:t>
              </a:r>
              <a:r>
                <a:rPr lang="en-US" sz="2000" dirty="0" smtClean="0">
                  <a:solidFill>
                    <a:srgbClr val="000099"/>
                  </a:solidFill>
                </a:rPr>
                <a:t>1</a:t>
              </a:r>
              <a:endParaRPr lang="en-US" sz="2000" dirty="0"/>
            </a:p>
          </p:txBody>
        </p:sp>
      </p:grpSp>
      <p:cxnSp>
        <p:nvCxnSpPr>
          <p:cNvPr id="3" name="Straight Connector 2"/>
          <p:cNvCxnSpPr/>
          <p:nvPr/>
        </p:nvCxnSpPr>
        <p:spPr>
          <a:xfrm flipH="1">
            <a:off x="2736256" y="3182674"/>
            <a:ext cx="14514" cy="6042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flipH="1">
            <a:off x="5054563" y="3152188"/>
            <a:ext cx="14514" cy="604299"/>
          </a:xfrm>
          <a:prstGeom prst="line">
            <a:avLst/>
          </a:prstGeom>
          <a:ln w="254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90" name="Group 51"/>
          <p:cNvGrpSpPr>
            <a:grpSpLocks/>
          </p:cNvGrpSpPr>
          <p:nvPr/>
        </p:nvGrpSpPr>
        <p:grpSpPr bwMode="auto">
          <a:xfrm>
            <a:off x="5281772" y="3057290"/>
            <a:ext cx="578446" cy="794093"/>
            <a:chOff x="672" y="2409"/>
            <a:chExt cx="267" cy="629"/>
          </a:xfrm>
        </p:grpSpPr>
        <p:sp>
          <p:nvSpPr>
            <p:cNvPr id="91" name="Text Box 52"/>
            <p:cNvSpPr txBox="1">
              <a:spLocks noChangeArrowheads="1"/>
            </p:cNvSpPr>
            <p:nvPr/>
          </p:nvSpPr>
          <p:spPr bwMode="auto">
            <a:xfrm>
              <a:off x="672" y="2409"/>
              <a:ext cx="232" cy="317"/>
            </a:xfrm>
            <a:prstGeom prst="rect">
              <a:avLst/>
            </a:prstGeom>
            <a:noFill/>
            <a:ln w="9525">
              <a:noFill/>
              <a:miter lim="800000"/>
              <a:headEnd/>
              <a:tailEnd/>
            </a:ln>
            <a:effectLst/>
          </p:spPr>
          <p:txBody>
            <a:bodyPr wrap="none">
              <a:spAutoFit/>
            </a:bodyPr>
            <a:lstStyle/>
            <a:p>
              <a:r>
                <a:rPr lang="en-US" sz="2000" u="sng" dirty="0">
                  <a:solidFill>
                    <a:srgbClr val="000099"/>
                  </a:solidFill>
                </a:rPr>
                <a:t>X</a:t>
              </a:r>
              <a:r>
                <a:rPr lang="en-US" sz="1400" u="sng" dirty="0">
                  <a:solidFill>
                    <a:srgbClr val="000099"/>
                  </a:solidFill>
                </a:rPr>
                <a:t>A</a:t>
              </a:r>
              <a:endParaRPr lang="en-US" sz="1400" dirty="0"/>
            </a:p>
          </p:txBody>
        </p:sp>
        <p:sp>
          <p:nvSpPr>
            <p:cNvPr id="92" name="Text Box 53"/>
            <p:cNvSpPr txBox="1">
              <a:spLocks noChangeArrowheads="1"/>
            </p:cNvSpPr>
            <p:nvPr/>
          </p:nvSpPr>
          <p:spPr bwMode="auto">
            <a:xfrm>
              <a:off x="672" y="2721"/>
              <a:ext cx="267" cy="317"/>
            </a:xfrm>
            <a:prstGeom prst="rect">
              <a:avLst/>
            </a:prstGeom>
            <a:noFill/>
            <a:ln w="9525">
              <a:noFill/>
              <a:miter lim="800000"/>
              <a:headEnd/>
              <a:tailEnd/>
            </a:ln>
            <a:effectLst/>
          </p:spPr>
          <p:txBody>
            <a:bodyPr wrap="square">
              <a:spAutoFit/>
            </a:bodyPr>
            <a:lstStyle/>
            <a:p>
              <a:r>
                <a:rPr lang="en-US" sz="2000" dirty="0" smtClean="0">
                  <a:solidFill>
                    <a:srgbClr val="000099"/>
                  </a:solidFill>
                </a:rPr>
                <a:t>X</a:t>
              </a:r>
              <a:r>
                <a:rPr lang="en-US" sz="1400" dirty="0">
                  <a:solidFill>
                    <a:srgbClr val="000099"/>
                  </a:solidFill>
                </a:rPr>
                <a:t>B</a:t>
              </a:r>
              <a:endParaRPr lang="en-US" sz="1400" dirty="0"/>
            </a:p>
          </p:txBody>
        </p:sp>
      </p:grpSp>
      <p:grpSp>
        <p:nvGrpSpPr>
          <p:cNvPr id="100" name="Group 57"/>
          <p:cNvGrpSpPr>
            <a:grpSpLocks/>
          </p:cNvGrpSpPr>
          <p:nvPr/>
        </p:nvGrpSpPr>
        <p:grpSpPr bwMode="auto">
          <a:xfrm>
            <a:off x="5784392" y="3264651"/>
            <a:ext cx="228600" cy="222628"/>
            <a:chOff x="1968" y="2448"/>
            <a:chExt cx="144" cy="185"/>
          </a:xfrm>
        </p:grpSpPr>
        <p:sp>
          <p:nvSpPr>
            <p:cNvPr id="101" name="Line 58"/>
            <p:cNvSpPr>
              <a:spLocks noChangeShapeType="1"/>
            </p:cNvSpPr>
            <p:nvPr/>
          </p:nvSpPr>
          <p:spPr bwMode="auto">
            <a:xfrm flipH="1">
              <a:off x="1968" y="2448"/>
              <a:ext cx="144" cy="96"/>
            </a:xfrm>
            <a:prstGeom prst="line">
              <a:avLst/>
            </a:prstGeom>
            <a:noFill/>
            <a:ln w="25400">
              <a:solidFill>
                <a:srgbClr val="FF0000"/>
              </a:solidFill>
              <a:round/>
              <a:headEnd/>
              <a:tailEnd/>
            </a:ln>
            <a:effectLst/>
          </p:spPr>
          <p:txBody>
            <a:bodyPr/>
            <a:lstStyle/>
            <a:p>
              <a:endParaRPr lang="en-US"/>
            </a:p>
          </p:txBody>
        </p:sp>
        <p:sp>
          <p:nvSpPr>
            <p:cNvPr id="102" name="Line 59"/>
            <p:cNvSpPr>
              <a:spLocks noChangeShapeType="1"/>
            </p:cNvSpPr>
            <p:nvPr/>
          </p:nvSpPr>
          <p:spPr bwMode="auto">
            <a:xfrm flipH="1" flipV="1">
              <a:off x="1968" y="2537"/>
              <a:ext cx="144" cy="96"/>
            </a:xfrm>
            <a:prstGeom prst="line">
              <a:avLst/>
            </a:prstGeom>
            <a:noFill/>
            <a:ln w="25400">
              <a:solidFill>
                <a:srgbClr val="FF0000"/>
              </a:solidFill>
              <a:round/>
              <a:headEnd/>
              <a:tailEnd/>
            </a:ln>
            <a:effectLst/>
          </p:spPr>
          <p:txBody>
            <a:bodyPr/>
            <a:lstStyle/>
            <a:p>
              <a:endParaRPr lang="en-US"/>
            </a:p>
          </p:txBody>
        </p:sp>
      </p:grpSp>
      <p:grpSp>
        <p:nvGrpSpPr>
          <p:cNvPr id="103" name="Group 51"/>
          <p:cNvGrpSpPr>
            <a:grpSpLocks/>
          </p:cNvGrpSpPr>
          <p:nvPr/>
        </p:nvGrpSpPr>
        <p:grpSpPr bwMode="auto">
          <a:xfrm>
            <a:off x="6096944" y="3119913"/>
            <a:ext cx="578446" cy="794093"/>
            <a:chOff x="672" y="2409"/>
            <a:chExt cx="267" cy="629"/>
          </a:xfrm>
        </p:grpSpPr>
        <p:sp>
          <p:nvSpPr>
            <p:cNvPr id="104" name="Text Box 52"/>
            <p:cNvSpPr txBox="1">
              <a:spLocks noChangeArrowheads="1"/>
            </p:cNvSpPr>
            <p:nvPr/>
          </p:nvSpPr>
          <p:spPr bwMode="auto">
            <a:xfrm>
              <a:off x="672" y="2409"/>
              <a:ext cx="221" cy="317"/>
            </a:xfrm>
            <a:prstGeom prst="rect">
              <a:avLst/>
            </a:prstGeom>
            <a:noFill/>
            <a:ln w="9525">
              <a:noFill/>
              <a:miter lim="800000"/>
              <a:headEnd/>
              <a:tailEnd/>
            </a:ln>
            <a:effectLst/>
          </p:spPr>
          <p:txBody>
            <a:bodyPr wrap="none">
              <a:spAutoFit/>
            </a:bodyPr>
            <a:lstStyle/>
            <a:p>
              <a:r>
                <a:rPr lang="en-US" sz="2000" u="sng" dirty="0">
                  <a:solidFill>
                    <a:srgbClr val="000099"/>
                  </a:solidFill>
                </a:rPr>
                <a:t>Y</a:t>
              </a:r>
              <a:r>
                <a:rPr lang="en-US" sz="1400" u="sng" dirty="0" smtClean="0">
                  <a:solidFill>
                    <a:srgbClr val="000099"/>
                  </a:solidFill>
                </a:rPr>
                <a:t>A</a:t>
              </a:r>
              <a:endParaRPr lang="en-US" sz="1400" dirty="0"/>
            </a:p>
          </p:txBody>
        </p:sp>
        <p:sp>
          <p:nvSpPr>
            <p:cNvPr id="105" name="Text Box 53"/>
            <p:cNvSpPr txBox="1">
              <a:spLocks noChangeArrowheads="1"/>
            </p:cNvSpPr>
            <p:nvPr/>
          </p:nvSpPr>
          <p:spPr bwMode="auto">
            <a:xfrm>
              <a:off x="672" y="2721"/>
              <a:ext cx="267" cy="317"/>
            </a:xfrm>
            <a:prstGeom prst="rect">
              <a:avLst/>
            </a:prstGeom>
            <a:noFill/>
            <a:ln w="9525">
              <a:noFill/>
              <a:miter lim="800000"/>
              <a:headEnd/>
              <a:tailEnd/>
            </a:ln>
            <a:effectLst/>
          </p:spPr>
          <p:txBody>
            <a:bodyPr wrap="square">
              <a:spAutoFit/>
            </a:bodyPr>
            <a:lstStyle/>
            <a:p>
              <a:r>
                <a:rPr lang="en-US" sz="2000" dirty="0">
                  <a:solidFill>
                    <a:srgbClr val="000099"/>
                  </a:solidFill>
                </a:rPr>
                <a:t>Y</a:t>
              </a:r>
              <a:r>
                <a:rPr lang="en-US" sz="1400" dirty="0" smtClean="0">
                  <a:solidFill>
                    <a:srgbClr val="000099"/>
                  </a:solidFill>
                </a:rPr>
                <a:t>B</a:t>
              </a:r>
              <a:endParaRPr lang="en-US" sz="1400" dirty="0"/>
            </a:p>
          </p:txBody>
        </p:sp>
      </p:grpSp>
      <p:sp>
        <p:nvSpPr>
          <p:cNvPr id="106" name="AutoShape 23"/>
          <p:cNvSpPr>
            <a:spLocks noChangeArrowheads="1"/>
          </p:cNvSpPr>
          <p:nvPr/>
        </p:nvSpPr>
        <p:spPr bwMode="auto">
          <a:xfrm>
            <a:off x="3794342" y="4805363"/>
            <a:ext cx="328028" cy="304800"/>
          </a:xfrm>
          <a:prstGeom prst="downArrow">
            <a:avLst>
              <a:gd name="adj1" fmla="val 50000"/>
              <a:gd name="adj2" fmla="val 25000"/>
            </a:avLst>
          </a:prstGeom>
          <a:solidFill>
            <a:schemeClr val="tx2">
              <a:lumMod val="60000"/>
              <a:lumOff val="40000"/>
            </a:schemeClr>
          </a:solidFill>
          <a:ln w="9525">
            <a:solidFill>
              <a:schemeClr val="tx1"/>
            </a:solidFill>
            <a:miter lim="800000"/>
            <a:headEnd/>
            <a:tailEnd/>
          </a:ln>
          <a:effectLst/>
        </p:spPr>
        <p:txBody>
          <a:bodyPr wrap="none" anchor="ctr"/>
          <a:lstStyle/>
          <a:p>
            <a:endParaRPr lang="en-US"/>
          </a:p>
        </p:txBody>
      </p:sp>
      <p:sp>
        <p:nvSpPr>
          <p:cNvPr id="62" name="Text Box 6"/>
          <p:cNvSpPr txBox="1">
            <a:spLocks noChangeArrowheads="1"/>
          </p:cNvSpPr>
          <p:nvPr/>
        </p:nvSpPr>
        <p:spPr bwMode="auto">
          <a:xfrm>
            <a:off x="2188017" y="704165"/>
            <a:ext cx="5820824" cy="646331"/>
          </a:xfrm>
          <a:prstGeom prst="rect">
            <a:avLst/>
          </a:prstGeom>
          <a:noFill/>
          <a:ln w="9525">
            <a:noFill/>
            <a:miter lim="800000"/>
            <a:headEnd/>
            <a:tailEnd/>
          </a:ln>
          <a:effectLst/>
        </p:spPr>
        <p:txBody>
          <a:bodyPr wrap="none">
            <a:spAutoFit/>
          </a:bodyPr>
          <a:lstStyle/>
          <a:p>
            <a:r>
              <a:rPr lang="en-US" sz="3600" b="1" i="1" dirty="0" smtClean="0">
                <a:solidFill>
                  <a:schemeClr val="tx2"/>
                </a:solidFill>
                <a:latin typeface="Angsana New" pitchFamily="18" charset="-34"/>
                <a:cs typeface="Angsana New" pitchFamily="18" charset="-34"/>
              </a:rPr>
              <a:t>Unit of labor</a:t>
            </a:r>
            <a:r>
              <a:rPr lang="en-US" sz="3600" b="1" dirty="0">
                <a:solidFill>
                  <a:schemeClr val="hlink"/>
                </a:solidFill>
                <a:latin typeface="Angsana New" pitchFamily="18" charset="-34"/>
                <a:cs typeface="Angsana New" pitchFamily="18" charset="-34"/>
              </a:rPr>
              <a:t> </a:t>
            </a:r>
            <a:r>
              <a:rPr lang="en-US" sz="3600" b="1" dirty="0" smtClean="0">
                <a:solidFill>
                  <a:srgbClr val="006400"/>
                </a:solidFill>
                <a:latin typeface="Angsana New" pitchFamily="18" charset="-34"/>
                <a:cs typeface="Angsana New" pitchFamily="18" charset="-34"/>
              </a:rPr>
              <a:t>used to produce 1 unit of good</a:t>
            </a:r>
            <a:endParaRPr lang="en-US" sz="3600" b="1" dirty="0">
              <a:solidFill>
                <a:srgbClr val="006400"/>
              </a:solidFill>
              <a:latin typeface="Angsana New" pitchFamily="18" charset="-34"/>
              <a:cs typeface="Angsana New" pitchFamily="18" charset="-34"/>
            </a:endParaRPr>
          </a:p>
        </p:txBody>
      </p:sp>
      <p:cxnSp>
        <p:nvCxnSpPr>
          <p:cNvPr id="4" name="Straight Connector 3"/>
          <p:cNvCxnSpPr/>
          <p:nvPr/>
        </p:nvCxnSpPr>
        <p:spPr>
          <a:xfrm>
            <a:off x="1043012" y="6610812"/>
            <a:ext cx="6373619" cy="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031772" y="4967289"/>
            <a:ext cx="1120601" cy="369332"/>
          </a:xfrm>
          <a:prstGeom prst="rect">
            <a:avLst/>
          </a:prstGeom>
          <a:noFill/>
        </p:spPr>
        <p:txBody>
          <a:bodyPr wrap="square" rtlCol="0">
            <a:spAutoFit/>
          </a:bodyPr>
          <a:lstStyle/>
          <a:p>
            <a:r>
              <a:rPr lang="en-US" dirty="0" smtClean="0"/>
              <a:t>Thailand</a:t>
            </a:r>
            <a:endParaRPr lang="th-TH" dirty="0"/>
          </a:p>
        </p:txBody>
      </p:sp>
      <p:sp>
        <p:nvSpPr>
          <p:cNvPr id="72" name="TextBox 71"/>
          <p:cNvSpPr txBox="1"/>
          <p:nvPr/>
        </p:nvSpPr>
        <p:spPr>
          <a:xfrm>
            <a:off x="5837081" y="5053236"/>
            <a:ext cx="948274" cy="369332"/>
          </a:xfrm>
          <a:prstGeom prst="rect">
            <a:avLst/>
          </a:prstGeom>
          <a:noFill/>
        </p:spPr>
        <p:txBody>
          <a:bodyPr wrap="square" rtlCol="0">
            <a:spAutoFit/>
          </a:bodyPr>
          <a:lstStyle/>
          <a:p>
            <a:r>
              <a:rPr lang="en-US" dirty="0" smtClean="0"/>
              <a:t>Shirt</a:t>
            </a:r>
            <a:endParaRPr lang="th-TH" dirty="0"/>
          </a:p>
        </p:txBody>
      </p:sp>
      <p:sp>
        <p:nvSpPr>
          <p:cNvPr id="73" name="TextBox 72"/>
          <p:cNvSpPr txBox="1"/>
          <p:nvPr/>
        </p:nvSpPr>
        <p:spPr>
          <a:xfrm>
            <a:off x="1118838" y="5405435"/>
            <a:ext cx="1120601" cy="369332"/>
          </a:xfrm>
          <a:prstGeom prst="rect">
            <a:avLst/>
          </a:prstGeom>
          <a:noFill/>
        </p:spPr>
        <p:txBody>
          <a:bodyPr wrap="square" rtlCol="0">
            <a:spAutoFit/>
          </a:bodyPr>
          <a:lstStyle/>
          <a:p>
            <a:r>
              <a:rPr lang="en-US" dirty="0" smtClean="0"/>
              <a:t>USA</a:t>
            </a:r>
            <a:endParaRPr lang="th-TH" dirty="0"/>
          </a:p>
        </p:txBody>
      </p:sp>
      <p:sp>
        <p:nvSpPr>
          <p:cNvPr id="74" name="TextBox 73"/>
          <p:cNvSpPr txBox="1"/>
          <p:nvPr/>
        </p:nvSpPr>
        <p:spPr>
          <a:xfrm>
            <a:off x="5776037" y="5405435"/>
            <a:ext cx="1120601" cy="369332"/>
          </a:xfrm>
          <a:prstGeom prst="rect">
            <a:avLst/>
          </a:prstGeom>
          <a:noFill/>
        </p:spPr>
        <p:txBody>
          <a:bodyPr wrap="square" rtlCol="0">
            <a:spAutoFit/>
          </a:bodyPr>
          <a:lstStyle/>
          <a:p>
            <a:r>
              <a:rPr lang="en-US" dirty="0" smtClean="0"/>
              <a:t>Watch</a:t>
            </a:r>
            <a:endParaRPr lang="th-TH" dirty="0"/>
          </a:p>
        </p:txBody>
      </p:sp>
    </p:spTree>
    <p:extLst>
      <p:ext uri="{BB962C8B-B14F-4D97-AF65-F5344CB8AC3E}">
        <p14:creationId xmlns:p14="http://schemas.microsoft.com/office/powerpoint/2010/main" val="274059128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1267"/>
                                        </p:tgtEl>
                                        <p:attrNameLst>
                                          <p:attrName>style.visibility</p:attrName>
                                        </p:attrNameLst>
                                      </p:cBhvr>
                                      <p:to>
                                        <p:strVal val="visible"/>
                                      </p:to>
                                    </p:set>
                                    <p:animEffect transition="in" filter="fade">
                                      <p:cBhvr>
                                        <p:cTn id="7" dur="500"/>
                                        <p:tgtEl>
                                          <p:spTgt spid="18126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fade">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fade">
                                      <p:cBhvr>
                                        <p:cTn id="22" dur="500"/>
                                        <p:tgtEl>
                                          <p:spTgt spid="5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fade">
                                      <p:cBhvr>
                                        <p:cTn id="27" dur="500"/>
                                        <p:tgtEl>
                                          <p:spTgt spid="6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5"/>
                                        </p:tgtEl>
                                        <p:attrNameLst>
                                          <p:attrName>style.visibility</p:attrName>
                                        </p:attrNameLst>
                                      </p:cBhvr>
                                      <p:to>
                                        <p:strVal val="visible"/>
                                      </p:to>
                                    </p:set>
                                    <p:animEffect transition="in" filter="fade">
                                      <p:cBhvr>
                                        <p:cTn id="37" dur="500"/>
                                        <p:tgtEl>
                                          <p:spTgt spid="75"/>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500"/>
                                        <p:tgtEl>
                                          <p:spTgt spid="7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9"/>
                                        </p:tgtEl>
                                        <p:attrNameLst>
                                          <p:attrName>style.visibility</p:attrName>
                                        </p:attrNameLst>
                                      </p:cBhvr>
                                      <p:to>
                                        <p:strVal val="visible"/>
                                      </p:to>
                                    </p:set>
                                    <p:animEffect transition="in" filter="fade">
                                      <p:cBhvr>
                                        <p:cTn id="47" dur="500"/>
                                        <p:tgtEl>
                                          <p:spTgt spid="79"/>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0"/>
                                        </p:tgtEl>
                                        <p:attrNameLst>
                                          <p:attrName>style.visibility</p:attrName>
                                        </p:attrNameLst>
                                      </p:cBhvr>
                                      <p:to>
                                        <p:strVal val="visible"/>
                                      </p:to>
                                    </p:set>
                                    <p:animEffect transition="in" filter="fade">
                                      <p:cBhvr>
                                        <p:cTn id="52" dur="500"/>
                                        <p:tgtEl>
                                          <p:spTgt spid="8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83"/>
                                        </p:tgtEl>
                                        <p:attrNameLst>
                                          <p:attrName>style.visibility</p:attrName>
                                        </p:attrNameLst>
                                      </p:cBhvr>
                                      <p:to>
                                        <p:strVal val="visible"/>
                                      </p:to>
                                    </p:set>
                                    <p:animEffect transition="in" filter="fade">
                                      <p:cBhvr>
                                        <p:cTn id="57" dur="500"/>
                                        <p:tgtEl>
                                          <p:spTgt spid="83"/>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90"/>
                                        </p:tgtEl>
                                        <p:attrNameLst>
                                          <p:attrName>style.visibility</p:attrName>
                                        </p:attrNameLst>
                                      </p:cBhvr>
                                      <p:to>
                                        <p:strVal val="visible"/>
                                      </p:to>
                                    </p:set>
                                    <p:animEffect transition="in" filter="fade">
                                      <p:cBhvr>
                                        <p:cTn id="62" dur="500"/>
                                        <p:tgtEl>
                                          <p:spTgt spid="90"/>
                                        </p:tgtEl>
                                      </p:cBhvr>
                                    </p:animEffect>
                                  </p:childTnLst>
                                </p:cTn>
                              </p:par>
                              <p:par>
                                <p:cTn id="63" presetID="10" presetClass="entr" presetSubtype="0" fill="hold" nodeType="withEffect">
                                  <p:stCondLst>
                                    <p:cond delay="0"/>
                                  </p:stCondLst>
                                  <p:childTnLst>
                                    <p:set>
                                      <p:cBhvr>
                                        <p:cTn id="64" dur="1" fill="hold">
                                          <p:stCondLst>
                                            <p:cond delay="0"/>
                                          </p:stCondLst>
                                        </p:cTn>
                                        <p:tgtEl>
                                          <p:spTgt spid="100"/>
                                        </p:tgtEl>
                                        <p:attrNameLst>
                                          <p:attrName>style.visibility</p:attrName>
                                        </p:attrNameLst>
                                      </p:cBhvr>
                                      <p:to>
                                        <p:strVal val="visible"/>
                                      </p:to>
                                    </p:set>
                                    <p:animEffect transition="in" filter="fade">
                                      <p:cBhvr>
                                        <p:cTn id="65" dur="500"/>
                                        <p:tgtEl>
                                          <p:spTgt spid="10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103"/>
                                        </p:tgtEl>
                                        <p:attrNameLst>
                                          <p:attrName>style.visibility</p:attrName>
                                        </p:attrNameLst>
                                      </p:cBhvr>
                                      <p:to>
                                        <p:strVal val="visible"/>
                                      </p:to>
                                    </p:set>
                                    <p:animEffect transition="in" filter="fade">
                                      <p:cBhvr>
                                        <p:cTn id="70" dur="500"/>
                                        <p:tgtEl>
                                          <p:spTgt spid="103"/>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grpId="0" nodeType="clickEffect">
                                  <p:stCondLst>
                                    <p:cond delay="0"/>
                                  </p:stCondLst>
                                  <p:childTnLst>
                                    <p:set>
                                      <p:cBhvr>
                                        <p:cTn id="79" dur="1" fill="hold">
                                          <p:stCondLst>
                                            <p:cond delay="0"/>
                                          </p:stCondLst>
                                        </p:cTn>
                                        <p:tgtEl>
                                          <p:spTgt spid="106"/>
                                        </p:tgtEl>
                                        <p:attrNameLst>
                                          <p:attrName>style.visibility</p:attrName>
                                        </p:attrNameLst>
                                      </p:cBhvr>
                                      <p:to>
                                        <p:strVal val="visible"/>
                                      </p:to>
                                    </p:set>
                                    <p:animEffect transition="in" filter="fade">
                                      <p:cBhvr>
                                        <p:cTn id="80" dur="500"/>
                                        <p:tgtEl>
                                          <p:spTgt spid="106"/>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181266"/>
                                        </p:tgtEl>
                                        <p:attrNameLst>
                                          <p:attrName>style.visibility</p:attrName>
                                        </p:attrNameLst>
                                      </p:cBhvr>
                                      <p:to>
                                        <p:strVal val="visible"/>
                                      </p:to>
                                    </p:set>
                                    <p:animEffect transition="in" filter="fade">
                                      <p:cBhvr>
                                        <p:cTn id="85" dur="500"/>
                                        <p:tgtEl>
                                          <p:spTgt spid="18126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6"/>
                                        </p:tgtEl>
                                        <p:attrNameLst>
                                          <p:attrName>style.visibility</p:attrName>
                                        </p:attrNameLst>
                                      </p:cBhvr>
                                      <p:to>
                                        <p:strVal val="visible"/>
                                      </p:to>
                                    </p:set>
                                    <p:animEffect transition="in" filter="fade">
                                      <p:cBhvr>
                                        <p:cTn id="90" dur="500"/>
                                        <p:tgtEl>
                                          <p:spTgt spid="6"/>
                                        </p:tgtEl>
                                      </p:cBhvr>
                                    </p:animEffect>
                                  </p:childTnLst>
                                </p:cTn>
                              </p:par>
                            </p:childTnLst>
                          </p:cTn>
                        </p:par>
                      </p:childTnLst>
                    </p:cTn>
                  </p:par>
                  <p:par>
                    <p:cTn id="91" fill="hold">
                      <p:stCondLst>
                        <p:cond delay="indefinite"/>
                      </p:stCondLst>
                      <p:childTnLst>
                        <p:par>
                          <p:cTn id="92" fill="hold">
                            <p:stCondLst>
                              <p:cond delay="0"/>
                            </p:stCondLst>
                            <p:childTnLst>
                              <p:par>
                                <p:cTn id="93" presetID="10" presetClass="entr" presetSubtype="0" fill="hold" grpId="0" nodeType="clickEffect">
                                  <p:stCondLst>
                                    <p:cond delay="0"/>
                                  </p:stCondLst>
                                  <p:childTnLst>
                                    <p:set>
                                      <p:cBhvr>
                                        <p:cTn id="94" dur="1" fill="hold">
                                          <p:stCondLst>
                                            <p:cond delay="0"/>
                                          </p:stCondLst>
                                        </p:cTn>
                                        <p:tgtEl>
                                          <p:spTgt spid="72"/>
                                        </p:tgtEl>
                                        <p:attrNameLst>
                                          <p:attrName>style.visibility</p:attrName>
                                        </p:attrNameLst>
                                      </p:cBhvr>
                                      <p:to>
                                        <p:strVal val="visible"/>
                                      </p:to>
                                    </p:set>
                                    <p:animEffect transition="in" filter="fade">
                                      <p:cBhvr>
                                        <p:cTn id="95" dur="500"/>
                                        <p:tgtEl>
                                          <p:spTgt spid="72"/>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grpId="0"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fade">
                                      <p:cBhvr>
                                        <p:cTn id="100" dur="500"/>
                                        <p:tgtEl>
                                          <p:spTgt spid="33"/>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grpId="0" nodeType="clickEffect">
                                  <p:stCondLst>
                                    <p:cond delay="0"/>
                                  </p:stCondLst>
                                  <p:childTnLst>
                                    <p:set>
                                      <p:cBhvr>
                                        <p:cTn id="104" dur="1" fill="hold">
                                          <p:stCondLst>
                                            <p:cond delay="0"/>
                                          </p:stCondLst>
                                        </p:cTn>
                                        <p:tgtEl>
                                          <p:spTgt spid="73"/>
                                        </p:tgtEl>
                                        <p:attrNameLst>
                                          <p:attrName>style.visibility</p:attrName>
                                        </p:attrNameLst>
                                      </p:cBhvr>
                                      <p:to>
                                        <p:strVal val="visible"/>
                                      </p:to>
                                    </p:set>
                                    <p:animEffect transition="in" filter="fade">
                                      <p:cBhvr>
                                        <p:cTn id="105" dur="500"/>
                                        <p:tgtEl>
                                          <p:spTgt spid="73"/>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grpId="0" nodeType="clickEffect">
                                  <p:stCondLst>
                                    <p:cond delay="0"/>
                                  </p:stCondLst>
                                  <p:childTnLst>
                                    <p:set>
                                      <p:cBhvr>
                                        <p:cTn id="109" dur="1" fill="hold">
                                          <p:stCondLst>
                                            <p:cond delay="0"/>
                                          </p:stCondLst>
                                        </p:cTn>
                                        <p:tgtEl>
                                          <p:spTgt spid="74"/>
                                        </p:tgtEl>
                                        <p:attrNameLst>
                                          <p:attrName>style.visibility</p:attrName>
                                        </p:attrNameLst>
                                      </p:cBhvr>
                                      <p:to>
                                        <p:strVal val="visible"/>
                                      </p:to>
                                    </p:set>
                                    <p:animEffect transition="in" filter="fade">
                                      <p:cBhvr>
                                        <p:cTn id="110" dur="500"/>
                                        <p:tgtEl>
                                          <p:spTgt spid="74"/>
                                        </p:tgtEl>
                                      </p:cBhvr>
                                    </p:animEffect>
                                  </p:childTnLst>
                                </p:cTn>
                              </p:par>
                            </p:childTnLst>
                          </p:cTn>
                        </p:par>
                      </p:childTnLst>
                    </p:cTn>
                  </p:par>
                  <p:par>
                    <p:cTn id="111" fill="hold">
                      <p:stCondLst>
                        <p:cond delay="indefinite"/>
                      </p:stCondLst>
                      <p:childTnLst>
                        <p:par>
                          <p:cTn id="112" fill="hold">
                            <p:stCondLst>
                              <p:cond delay="0"/>
                            </p:stCondLst>
                            <p:childTnLst>
                              <p:par>
                                <p:cTn id="113" presetID="10" presetClass="entr" presetSubtype="0" fill="hold" grpId="0" nodeType="clickEffect">
                                  <p:stCondLst>
                                    <p:cond delay="0"/>
                                  </p:stCondLst>
                                  <p:childTnLst>
                                    <p:set>
                                      <p:cBhvr>
                                        <p:cTn id="114" dur="1" fill="hold">
                                          <p:stCondLst>
                                            <p:cond delay="0"/>
                                          </p:stCondLst>
                                        </p:cTn>
                                        <p:tgtEl>
                                          <p:spTgt spid="181271"/>
                                        </p:tgtEl>
                                        <p:attrNameLst>
                                          <p:attrName>style.visibility</p:attrName>
                                        </p:attrNameLst>
                                      </p:cBhvr>
                                      <p:to>
                                        <p:strVal val="visible"/>
                                      </p:to>
                                    </p:set>
                                    <p:animEffect transition="in" filter="fade">
                                      <p:cBhvr>
                                        <p:cTn id="115" dur="500"/>
                                        <p:tgtEl>
                                          <p:spTgt spid="181271"/>
                                        </p:tgtEl>
                                      </p:cBhvr>
                                    </p:animEffect>
                                  </p:childTnLst>
                                </p:cTn>
                              </p:par>
                            </p:childTnLst>
                          </p:cTn>
                        </p:par>
                      </p:childTnLst>
                    </p:cTn>
                  </p:par>
                  <p:par>
                    <p:cTn id="116" fill="hold">
                      <p:stCondLst>
                        <p:cond delay="indefinite"/>
                      </p:stCondLst>
                      <p:childTnLst>
                        <p:par>
                          <p:cTn id="117" fill="hold">
                            <p:stCondLst>
                              <p:cond delay="0"/>
                            </p:stCondLst>
                            <p:childTnLst>
                              <p:par>
                                <p:cTn id="118" presetID="10" presetClass="entr" presetSubtype="0" fill="hold" nodeType="clickEffect">
                                  <p:stCondLst>
                                    <p:cond delay="0"/>
                                  </p:stCondLst>
                                  <p:childTnLst>
                                    <p:set>
                                      <p:cBhvr>
                                        <p:cTn id="119" dur="1" fill="hold">
                                          <p:stCondLst>
                                            <p:cond delay="0"/>
                                          </p:stCondLst>
                                        </p:cTn>
                                        <p:tgtEl>
                                          <p:spTgt spid="4"/>
                                        </p:tgtEl>
                                        <p:attrNameLst>
                                          <p:attrName>style.visibility</p:attrName>
                                        </p:attrNameLst>
                                      </p:cBhvr>
                                      <p:to>
                                        <p:strVal val="visible"/>
                                      </p:to>
                                    </p:set>
                                    <p:animEffect transition="in" filter="fade">
                                      <p:cBhvr>
                                        <p:cTn id="120" dur="500"/>
                                        <p:tgtEl>
                                          <p:spTgt spid="4"/>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181272"/>
                                        </p:tgtEl>
                                        <p:attrNameLst>
                                          <p:attrName>style.visibility</p:attrName>
                                        </p:attrNameLst>
                                      </p:cBhvr>
                                      <p:to>
                                        <p:strVal val="visible"/>
                                      </p:to>
                                    </p:set>
                                    <p:animEffect transition="in" filter="fade">
                                      <p:cBhvr>
                                        <p:cTn id="125" dur="500"/>
                                        <p:tgtEl>
                                          <p:spTgt spid="18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66" grpId="0"/>
      <p:bldP spid="181267" grpId="0" animBg="1"/>
      <p:bldP spid="181271" grpId="0" animBg="1"/>
      <p:bldP spid="181272" grpId="0"/>
      <p:bldP spid="31" grpId="0"/>
      <p:bldP spid="33" grpId="0"/>
      <p:bldP spid="46" grpId="0"/>
      <p:bldP spid="75" grpId="0"/>
      <p:bldP spid="79" grpId="0"/>
      <p:bldP spid="106" grpId="0" animBg="1"/>
      <p:bldP spid="6" grpId="0"/>
      <p:bldP spid="72" grpId="0"/>
      <p:bldP spid="73" grpId="0"/>
      <p:bldP spid="74"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Slide Number Placeholder 3"/>
          <p:cNvSpPr>
            <a:spLocks noGrp="1"/>
          </p:cNvSpPr>
          <p:nvPr>
            <p:ph type="sldNum" sz="quarter" idx="12"/>
          </p:nvPr>
        </p:nvSpPr>
        <p:spPr/>
        <p:txBody>
          <a:bodyPr/>
          <a:lstStyle/>
          <a:p>
            <a:fld id="{C2353EEC-6F49-4BEA-BA21-6C692A2C991D}" type="slidenum">
              <a:rPr lang="en-US"/>
              <a:pPr/>
              <a:t>24</a:t>
            </a:fld>
            <a:endParaRPr lang="en-US"/>
          </a:p>
        </p:txBody>
      </p:sp>
      <p:sp>
        <p:nvSpPr>
          <p:cNvPr id="181250" name="Text Box 2"/>
          <p:cNvSpPr txBox="1">
            <a:spLocks noChangeArrowheads="1"/>
          </p:cNvSpPr>
          <p:nvPr/>
        </p:nvSpPr>
        <p:spPr bwMode="auto">
          <a:xfrm>
            <a:off x="161315" y="57834"/>
            <a:ext cx="8754085" cy="646331"/>
          </a:xfrm>
          <a:prstGeom prst="rect">
            <a:avLst/>
          </a:prstGeom>
          <a:noFill/>
          <a:ln w="9525">
            <a:noFill/>
            <a:miter lim="800000"/>
            <a:headEnd/>
            <a:tailEnd/>
          </a:ln>
          <a:effectLst/>
        </p:spPr>
        <p:txBody>
          <a:bodyPr wrap="square">
            <a:spAutoFit/>
          </a:bodyPr>
          <a:lstStyle/>
          <a:p>
            <a:r>
              <a:rPr lang="en-US" sz="3600" b="1" dirty="0" smtClean="0">
                <a:solidFill>
                  <a:srgbClr val="000099"/>
                </a:solidFill>
                <a:latin typeface="Angsana New" pitchFamily="18" charset="-34"/>
                <a:cs typeface="Angsana New" pitchFamily="18" charset="-34"/>
              </a:rPr>
              <a:t>Example 3 (Principle of Comparative Advantage) --- Table 4</a:t>
            </a:r>
            <a:endParaRPr lang="en-US" dirty="0"/>
          </a:p>
        </p:txBody>
      </p:sp>
      <p:sp>
        <p:nvSpPr>
          <p:cNvPr id="181252" name="Text Box 4"/>
          <p:cNvSpPr txBox="1">
            <a:spLocks noChangeArrowheads="1"/>
          </p:cNvSpPr>
          <p:nvPr/>
        </p:nvSpPr>
        <p:spPr bwMode="auto">
          <a:xfrm>
            <a:off x="3051059" y="1172473"/>
            <a:ext cx="2168641"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shirt (good X</a:t>
            </a:r>
            <a:r>
              <a:rPr lang="en-US" sz="3600" b="1" dirty="0">
                <a:latin typeface="Angsana New" pitchFamily="18" charset="-34"/>
                <a:cs typeface="Angsana New" pitchFamily="18" charset="-34"/>
              </a:rPr>
              <a:t>)</a:t>
            </a:r>
          </a:p>
        </p:txBody>
      </p:sp>
      <p:sp>
        <p:nvSpPr>
          <p:cNvPr id="181253" name="Text Box 5"/>
          <p:cNvSpPr txBox="1">
            <a:spLocks noChangeArrowheads="1"/>
          </p:cNvSpPr>
          <p:nvPr/>
        </p:nvSpPr>
        <p:spPr bwMode="auto">
          <a:xfrm>
            <a:off x="5603652" y="1172472"/>
            <a:ext cx="2241319"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watch (good Y</a:t>
            </a:r>
            <a:r>
              <a:rPr lang="en-US" sz="3600" b="1" dirty="0">
                <a:latin typeface="Angsana New" pitchFamily="18" charset="-34"/>
                <a:cs typeface="Angsana New" pitchFamily="18" charset="-34"/>
              </a:rPr>
              <a:t>)</a:t>
            </a:r>
          </a:p>
        </p:txBody>
      </p:sp>
      <p:sp>
        <p:nvSpPr>
          <p:cNvPr id="181255" name="Text Box 7"/>
          <p:cNvSpPr txBox="1">
            <a:spLocks noChangeArrowheads="1"/>
          </p:cNvSpPr>
          <p:nvPr/>
        </p:nvSpPr>
        <p:spPr bwMode="auto">
          <a:xfrm>
            <a:off x="353786" y="1702360"/>
            <a:ext cx="3124200"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Thailand</a:t>
            </a:r>
            <a:r>
              <a:rPr lang="th-TH" sz="3600" b="1" dirty="0" smtClean="0">
                <a:latin typeface="Angsana New" pitchFamily="18" charset="-34"/>
                <a:cs typeface="Angsana New" pitchFamily="18" charset="-34"/>
              </a:rPr>
              <a:t> </a:t>
            </a:r>
            <a:r>
              <a:rPr lang="en-US" sz="3600" b="1" dirty="0" smtClean="0">
                <a:latin typeface="Angsana New" pitchFamily="18" charset="-34"/>
                <a:cs typeface="Angsana New" pitchFamily="18" charset="-34"/>
              </a:rPr>
              <a:t>(country A</a:t>
            </a:r>
            <a:r>
              <a:rPr lang="en-US" sz="3600" b="1" dirty="0">
                <a:latin typeface="Angsana New" pitchFamily="18" charset="-34"/>
                <a:cs typeface="Angsana New" pitchFamily="18" charset="-34"/>
              </a:rPr>
              <a:t>)</a:t>
            </a:r>
          </a:p>
        </p:txBody>
      </p:sp>
      <p:sp>
        <p:nvSpPr>
          <p:cNvPr id="181256" name="Text Box 8"/>
          <p:cNvSpPr txBox="1">
            <a:spLocks noChangeArrowheads="1"/>
          </p:cNvSpPr>
          <p:nvPr/>
        </p:nvSpPr>
        <p:spPr bwMode="auto">
          <a:xfrm>
            <a:off x="353786" y="2240691"/>
            <a:ext cx="2367956"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USA (country B</a:t>
            </a:r>
            <a:r>
              <a:rPr lang="en-US" sz="3600" b="1" dirty="0">
                <a:latin typeface="Angsana New" pitchFamily="18" charset="-34"/>
                <a:cs typeface="Angsana New" pitchFamily="18" charset="-34"/>
              </a:rPr>
              <a:t>)</a:t>
            </a:r>
          </a:p>
        </p:txBody>
      </p:sp>
      <p:sp>
        <p:nvSpPr>
          <p:cNvPr id="181257" name="Line 9"/>
          <p:cNvSpPr>
            <a:spLocks noChangeShapeType="1"/>
          </p:cNvSpPr>
          <p:nvPr/>
        </p:nvSpPr>
        <p:spPr bwMode="auto">
          <a:xfrm>
            <a:off x="2209800" y="1264077"/>
            <a:ext cx="6019800" cy="0"/>
          </a:xfrm>
          <a:prstGeom prst="line">
            <a:avLst/>
          </a:prstGeom>
          <a:noFill/>
          <a:ln w="19050">
            <a:solidFill>
              <a:schemeClr val="tx1"/>
            </a:solidFill>
            <a:round/>
            <a:headEnd/>
            <a:tailEnd/>
          </a:ln>
          <a:effectLst/>
        </p:spPr>
        <p:txBody>
          <a:bodyPr/>
          <a:lstStyle/>
          <a:p>
            <a:endParaRPr lang="en-US"/>
          </a:p>
        </p:txBody>
      </p:sp>
      <p:sp>
        <p:nvSpPr>
          <p:cNvPr id="181258" name="Line 10"/>
          <p:cNvSpPr>
            <a:spLocks noChangeShapeType="1"/>
          </p:cNvSpPr>
          <p:nvPr/>
        </p:nvSpPr>
        <p:spPr bwMode="auto">
          <a:xfrm>
            <a:off x="514407" y="1676400"/>
            <a:ext cx="7715193" cy="25960"/>
          </a:xfrm>
          <a:prstGeom prst="line">
            <a:avLst/>
          </a:prstGeom>
          <a:noFill/>
          <a:ln w="19050">
            <a:solidFill>
              <a:schemeClr val="tx1"/>
            </a:solidFill>
            <a:round/>
            <a:headEnd/>
            <a:tailEnd/>
          </a:ln>
          <a:effectLst/>
        </p:spPr>
        <p:txBody>
          <a:bodyPr/>
          <a:lstStyle/>
          <a:p>
            <a:endParaRPr lang="en-US"/>
          </a:p>
        </p:txBody>
      </p:sp>
      <p:sp>
        <p:nvSpPr>
          <p:cNvPr id="181259" name="Line 11"/>
          <p:cNvSpPr>
            <a:spLocks noChangeShapeType="1"/>
          </p:cNvSpPr>
          <p:nvPr/>
        </p:nvSpPr>
        <p:spPr bwMode="auto">
          <a:xfrm>
            <a:off x="353786" y="704165"/>
            <a:ext cx="7875814" cy="0"/>
          </a:xfrm>
          <a:prstGeom prst="line">
            <a:avLst/>
          </a:prstGeom>
          <a:noFill/>
          <a:ln w="19050">
            <a:solidFill>
              <a:schemeClr val="tx1"/>
            </a:solidFill>
            <a:round/>
            <a:headEnd/>
            <a:tailEnd/>
          </a:ln>
          <a:effectLst/>
        </p:spPr>
        <p:txBody>
          <a:bodyPr/>
          <a:lstStyle/>
          <a:p>
            <a:endParaRPr lang="en-US"/>
          </a:p>
        </p:txBody>
      </p:sp>
      <p:sp>
        <p:nvSpPr>
          <p:cNvPr id="181260" name="Line 12"/>
          <p:cNvSpPr>
            <a:spLocks noChangeShapeType="1"/>
          </p:cNvSpPr>
          <p:nvPr/>
        </p:nvSpPr>
        <p:spPr bwMode="auto">
          <a:xfrm>
            <a:off x="464770" y="2850736"/>
            <a:ext cx="7802789" cy="0"/>
          </a:xfrm>
          <a:prstGeom prst="line">
            <a:avLst/>
          </a:prstGeom>
          <a:noFill/>
          <a:ln w="19050">
            <a:solidFill>
              <a:schemeClr val="tx1"/>
            </a:solidFill>
            <a:round/>
            <a:headEnd/>
            <a:tailEnd/>
          </a:ln>
          <a:effectLst/>
        </p:spPr>
        <p:txBody>
          <a:bodyPr/>
          <a:lstStyle/>
          <a:p>
            <a:endParaRPr lang="en-US"/>
          </a:p>
        </p:txBody>
      </p:sp>
      <p:sp>
        <p:nvSpPr>
          <p:cNvPr id="181261" name="Text Box 13"/>
          <p:cNvSpPr txBox="1">
            <a:spLocks noChangeArrowheads="1"/>
          </p:cNvSpPr>
          <p:nvPr/>
        </p:nvSpPr>
        <p:spPr bwMode="auto">
          <a:xfrm>
            <a:off x="3563649" y="1779423"/>
            <a:ext cx="372218"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3</a:t>
            </a:r>
            <a:endParaRPr lang="en-US" sz="2400" dirty="0">
              <a:cs typeface="Angsana New" pitchFamily="18" charset="-34"/>
            </a:endParaRPr>
          </a:p>
        </p:txBody>
      </p:sp>
      <p:sp>
        <p:nvSpPr>
          <p:cNvPr id="181262" name="Text Box 14"/>
          <p:cNvSpPr txBox="1">
            <a:spLocks noChangeArrowheads="1"/>
          </p:cNvSpPr>
          <p:nvPr/>
        </p:nvSpPr>
        <p:spPr bwMode="auto">
          <a:xfrm>
            <a:off x="3582648" y="2348676"/>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8</a:t>
            </a:r>
          </a:p>
        </p:txBody>
      </p:sp>
      <p:sp>
        <p:nvSpPr>
          <p:cNvPr id="181263" name="Text Box 15"/>
          <p:cNvSpPr txBox="1">
            <a:spLocks noChangeArrowheads="1"/>
          </p:cNvSpPr>
          <p:nvPr/>
        </p:nvSpPr>
        <p:spPr bwMode="auto">
          <a:xfrm>
            <a:off x="6212867" y="1776463"/>
            <a:ext cx="372218"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6</a:t>
            </a:r>
            <a:endParaRPr lang="en-US" sz="2400" dirty="0">
              <a:cs typeface="Angsana New" pitchFamily="18" charset="-34"/>
            </a:endParaRPr>
          </a:p>
        </p:txBody>
      </p:sp>
      <p:sp>
        <p:nvSpPr>
          <p:cNvPr id="181264" name="Text Box 16"/>
          <p:cNvSpPr txBox="1">
            <a:spLocks noChangeArrowheads="1"/>
          </p:cNvSpPr>
          <p:nvPr/>
        </p:nvSpPr>
        <p:spPr bwMode="auto">
          <a:xfrm>
            <a:off x="6212867" y="2287121"/>
            <a:ext cx="404278" cy="523220"/>
          </a:xfrm>
          <a:prstGeom prst="rect">
            <a:avLst/>
          </a:prstGeom>
          <a:noFill/>
          <a:ln w="9525">
            <a:noFill/>
            <a:miter lim="800000"/>
            <a:headEnd/>
            <a:tailEnd/>
          </a:ln>
          <a:effectLst/>
        </p:spPr>
        <p:txBody>
          <a:bodyPr wrap="none">
            <a:spAutoFit/>
          </a:bodyPr>
          <a:lstStyle/>
          <a:p>
            <a:r>
              <a:rPr lang="en-US" sz="2800" dirty="0">
                <a:cs typeface="Angsana New" pitchFamily="18" charset="-34"/>
              </a:rPr>
              <a:t>2</a:t>
            </a:r>
          </a:p>
        </p:txBody>
      </p:sp>
      <p:sp>
        <p:nvSpPr>
          <p:cNvPr id="181271" name="AutoShape 23"/>
          <p:cNvSpPr>
            <a:spLocks noChangeArrowheads="1"/>
          </p:cNvSpPr>
          <p:nvPr/>
        </p:nvSpPr>
        <p:spPr bwMode="auto">
          <a:xfrm>
            <a:off x="3600772" y="5226791"/>
            <a:ext cx="297971" cy="280474"/>
          </a:xfrm>
          <a:prstGeom prst="downArrow">
            <a:avLst>
              <a:gd name="adj1" fmla="val 50000"/>
              <a:gd name="adj2" fmla="val 25000"/>
            </a:avLst>
          </a:prstGeom>
          <a:solidFill>
            <a:schemeClr val="tx2">
              <a:lumMod val="60000"/>
              <a:lumOff val="40000"/>
            </a:schemeClr>
          </a:solidFill>
          <a:ln w="9525">
            <a:solidFill>
              <a:schemeClr val="tx1"/>
            </a:solidFill>
            <a:miter lim="800000"/>
            <a:headEnd/>
            <a:tailEnd/>
          </a:ln>
          <a:effectLst/>
        </p:spPr>
        <p:txBody>
          <a:bodyPr wrap="none" anchor="ctr"/>
          <a:lstStyle/>
          <a:p>
            <a:endParaRPr lang="en-US"/>
          </a:p>
        </p:txBody>
      </p:sp>
      <p:sp>
        <p:nvSpPr>
          <p:cNvPr id="181272" name="Text Box 24"/>
          <p:cNvSpPr txBox="1">
            <a:spLocks noChangeArrowheads="1"/>
          </p:cNvSpPr>
          <p:nvPr/>
        </p:nvSpPr>
        <p:spPr bwMode="auto">
          <a:xfrm>
            <a:off x="1163611" y="5507265"/>
            <a:ext cx="6248827" cy="646331"/>
          </a:xfrm>
          <a:prstGeom prst="rect">
            <a:avLst/>
          </a:prstGeom>
          <a:noFill/>
          <a:ln w="9525">
            <a:noFill/>
            <a:miter lim="800000"/>
            <a:headEnd/>
            <a:tailEnd/>
          </a:ln>
          <a:effectLst/>
        </p:spPr>
        <p:txBody>
          <a:bodyPr wrap="none">
            <a:spAutoFit/>
          </a:bodyPr>
          <a:lstStyle/>
          <a:p>
            <a:r>
              <a:rPr lang="en-US" sz="3600" b="1" dirty="0" smtClean="0">
                <a:effectLst>
                  <a:outerShdw blurRad="38100" dist="38100" dir="2700000" algn="tl">
                    <a:srgbClr val="C0C0C0"/>
                  </a:outerShdw>
                </a:effectLst>
                <a:latin typeface="Angsana New" pitchFamily="18" charset="-34"/>
                <a:cs typeface="Angsana New" pitchFamily="18" charset="-34"/>
              </a:rPr>
              <a:t>Thailand exports shirt and USA exports watch</a:t>
            </a:r>
            <a:endParaRPr lang="en-US" sz="3600" b="1" dirty="0">
              <a:effectLst>
                <a:outerShdw blurRad="38100" dist="38100" dir="2700000" algn="tl">
                  <a:srgbClr val="C0C0C0"/>
                </a:outerShdw>
              </a:effectLst>
              <a:latin typeface="Angsana New" pitchFamily="18" charset="-34"/>
              <a:cs typeface="Angsana New" pitchFamily="18" charset="-34"/>
            </a:endParaRPr>
          </a:p>
        </p:txBody>
      </p:sp>
      <p:grpSp>
        <p:nvGrpSpPr>
          <p:cNvPr id="25" name="Group 32"/>
          <p:cNvGrpSpPr>
            <a:grpSpLocks/>
          </p:cNvGrpSpPr>
          <p:nvPr/>
        </p:nvGrpSpPr>
        <p:grpSpPr bwMode="auto">
          <a:xfrm>
            <a:off x="4288025" y="1808807"/>
            <a:ext cx="3200458" cy="959453"/>
            <a:chOff x="2592" y="1536"/>
            <a:chExt cx="2086" cy="793"/>
          </a:xfrm>
        </p:grpSpPr>
        <p:sp>
          <p:nvSpPr>
            <p:cNvPr id="26" name="Text Box 27"/>
            <p:cNvSpPr txBox="1">
              <a:spLocks noChangeArrowheads="1"/>
            </p:cNvSpPr>
            <p:nvPr/>
          </p:nvSpPr>
          <p:spPr bwMode="auto">
            <a:xfrm>
              <a:off x="2592" y="1536"/>
              <a:ext cx="37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A</a:t>
              </a:r>
            </a:p>
          </p:txBody>
        </p:sp>
        <p:sp>
          <p:nvSpPr>
            <p:cNvPr id="27" name="Text Box 28"/>
            <p:cNvSpPr txBox="1">
              <a:spLocks noChangeArrowheads="1"/>
            </p:cNvSpPr>
            <p:nvPr/>
          </p:nvSpPr>
          <p:spPr bwMode="auto">
            <a:xfrm>
              <a:off x="2592" y="1996"/>
              <a:ext cx="36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B</a:t>
              </a:r>
            </a:p>
          </p:txBody>
        </p:sp>
        <p:sp>
          <p:nvSpPr>
            <p:cNvPr id="28" name="Text Box 30"/>
            <p:cNvSpPr txBox="1">
              <a:spLocks noChangeArrowheads="1"/>
            </p:cNvSpPr>
            <p:nvPr/>
          </p:nvSpPr>
          <p:spPr bwMode="auto">
            <a:xfrm>
              <a:off x="4320" y="1536"/>
              <a:ext cx="35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A</a:t>
              </a:r>
            </a:p>
          </p:txBody>
        </p:sp>
        <p:sp>
          <p:nvSpPr>
            <p:cNvPr id="29" name="Text Box 31"/>
            <p:cNvSpPr txBox="1">
              <a:spLocks noChangeArrowheads="1"/>
            </p:cNvSpPr>
            <p:nvPr/>
          </p:nvSpPr>
          <p:spPr bwMode="auto">
            <a:xfrm>
              <a:off x="4320" y="1996"/>
              <a:ext cx="34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B</a:t>
              </a:r>
            </a:p>
          </p:txBody>
        </p:sp>
      </p:grpSp>
      <p:sp>
        <p:nvSpPr>
          <p:cNvPr id="62" name="Text Box 6"/>
          <p:cNvSpPr txBox="1">
            <a:spLocks noChangeArrowheads="1"/>
          </p:cNvSpPr>
          <p:nvPr/>
        </p:nvSpPr>
        <p:spPr bwMode="auto">
          <a:xfrm>
            <a:off x="2188017" y="704165"/>
            <a:ext cx="5820824" cy="646331"/>
          </a:xfrm>
          <a:prstGeom prst="rect">
            <a:avLst/>
          </a:prstGeom>
          <a:noFill/>
          <a:ln w="9525">
            <a:noFill/>
            <a:miter lim="800000"/>
            <a:headEnd/>
            <a:tailEnd/>
          </a:ln>
          <a:effectLst/>
        </p:spPr>
        <p:txBody>
          <a:bodyPr wrap="none">
            <a:spAutoFit/>
          </a:bodyPr>
          <a:lstStyle/>
          <a:p>
            <a:r>
              <a:rPr lang="en-US" sz="3600" b="1" i="1" dirty="0" smtClean="0">
                <a:solidFill>
                  <a:schemeClr val="tx2"/>
                </a:solidFill>
                <a:latin typeface="Angsana New" pitchFamily="18" charset="-34"/>
                <a:cs typeface="Angsana New" pitchFamily="18" charset="-34"/>
              </a:rPr>
              <a:t>Unit of labor</a:t>
            </a:r>
            <a:r>
              <a:rPr lang="en-US" sz="3600" b="1" dirty="0">
                <a:solidFill>
                  <a:schemeClr val="hlink"/>
                </a:solidFill>
                <a:latin typeface="Angsana New" pitchFamily="18" charset="-34"/>
                <a:cs typeface="Angsana New" pitchFamily="18" charset="-34"/>
              </a:rPr>
              <a:t> </a:t>
            </a:r>
            <a:r>
              <a:rPr lang="en-US" sz="3600" b="1" dirty="0" smtClean="0">
                <a:solidFill>
                  <a:srgbClr val="006400"/>
                </a:solidFill>
                <a:latin typeface="Angsana New" pitchFamily="18" charset="-34"/>
                <a:cs typeface="Angsana New" pitchFamily="18" charset="-34"/>
              </a:rPr>
              <a:t>used to produce 1 unit of good</a:t>
            </a:r>
            <a:endParaRPr lang="en-US" sz="3600" b="1" dirty="0">
              <a:solidFill>
                <a:srgbClr val="006400"/>
              </a:solidFill>
              <a:latin typeface="Angsana New" pitchFamily="18" charset="-34"/>
              <a:cs typeface="Angsana New" pitchFamily="18" charset="-34"/>
            </a:endParaRPr>
          </a:p>
        </p:txBody>
      </p:sp>
      <p:sp>
        <p:nvSpPr>
          <p:cNvPr id="59" name="AutoShape 21"/>
          <p:cNvSpPr>
            <a:spLocks noChangeArrowheads="1"/>
          </p:cNvSpPr>
          <p:nvPr/>
        </p:nvSpPr>
        <p:spPr bwMode="auto">
          <a:xfrm>
            <a:off x="0" y="3083045"/>
            <a:ext cx="315372" cy="228600"/>
          </a:xfrm>
          <a:prstGeom prst="rightArrow">
            <a:avLst>
              <a:gd name="adj1" fmla="val 50000"/>
              <a:gd name="adj2" fmla="val 31250"/>
            </a:avLst>
          </a:prstGeom>
          <a:solidFill>
            <a:schemeClr val="accent1"/>
          </a:solidFill>
          <a:ln w="9525">
            <a:solidFill>
              <a:schemeClr val="tx1"/>
            </a:solidFill>
            <a:miter lim="800000"/>
            <a:headEnd/>
            <a:tailEnd/>
          </a:ln>
          <a:effectLst/>
        </p:spPr>
        <p:txBody>
          <a:bodyPr wrap="none" anchor="ctr"/>
          <a:lstStyle/>
          <a:p>
            <a:endParaRPr lang="en-US"/>
          </a:p>
        </p:txBody>
      </p:sp>
      <p:sp>
        <p:nvSpPr>
          <p:cNvPr id="60" name="Text Box 18"/>
          <p:cNvSpPr txBox="1">
            <a:spLocks noChangeArrowheads="1"/>
          </p:cNvSpPr>
          <p:nvPr/>
        </p:nvSpPr>
        <p:spPr bwMode="auto">
          <a:xfrm>
            <a:off x="319001" y="2904957"/>
            <a:ext cx="8758090" cy="584775"/>
          </a:xfrm>
          <a:prstGeom prst="rect">
            <a:avLst/>
          </a:prstGeom>
          <a:noFill/>
          <a:ln w="9525">
            <a:noFill/>
            <a:miter lim="800000"/>
            <a:headEnd/>
            <a:tailEnd/>
          </a:ln>
          <a:effectLst/>
        </p:spPr>
        <p:txBody>
          <a:bodyPr wrap="square">
            <a:spAutoFit/>
          </a:bodyPr>
          <a:lstStyle/>
          <a:p>
            <a:r>
              <a:rPr lang="en-US" sz="3200" dirty="0" smtClean="0">
                <a:effectLst>
                  <a:outerShdw blurRad="38100" dist="38100" dir="2700000" algn="tl">
                    <a:srgbClr val="C0C0C0"/>
                  </a:outerShdw>
                </a:effectLst>
                <a:latin typeface="Angsana New" pitchFamily="18" charset="-34"/>
                <a:cs typeface="Angsana New" pitchFamily="18" charset="-34"/>
              </a:rPr>
              <a:t>Opportunity cost of  production of shirt (X) in Thailand (A) = _____ unit of Y  </a:t>
            </a:r>
            <a:endParaRPr lang="en-US" sz="3200" dirty="0">
              <a:effectLst>
                <a:outerShdw blurRad="38100" dist="38100" dir="2700000" algn="tl">
                  <a:srgbClr val="C0C0C0"/>
                </a:outerShdw>
              </a:effectLst>
              <a:latin typeface="Angsana New" pitchFamily="18" charset="-34"/>
              <a:cs typeface="Angsana New" pitchFamily="18" charset="-34"/>
            </a:endParaRPr>
          </a:p>
        </p:txBody>
      </p:sp>
      <p:sp>
        <p:nvSpPr>
          <p:cNvPr id="2" name="TextBox 1"/>
          <p:cNvSpPr txBox="1"/>
          <p:nvPr/>
        </p:nvSpPr>
        <p:spPr>
          <a:xfrm>
            <a:off x="7122592" y="2926882"/>
            <a:ext cx="691889" cy="369332"/>
          </a:xfrm>
          <a:prstGeom prst="rect">
            <a:avLst/>
          </a:prstGeom>
          <a:noFill/>
        </p:spPr>
        <p:txBody>
          <a:bodyPr wrap="square" rtlCol="0">
            <a:spAutoFit/>
          </a:bodyPr>
          <a:lstStyle/>
          <a:p>
            <a:r>
              <a:rPr lang="en-US" dirty="0" smtClean="0">
                <a:solidFill>
                  <a:srgbClr val="C00000"/>
                </a:solidFill>
              </a:rPr>
              <a:t>0.5</a:t>
            </a:r>
            <a:endParaRPr lang="th-TH" dirty="0">
              <a:solidFill>
                <a:srgbClr val="C00000"/>
              </a:solidFill>
            </a:endParaRPr>
          </a:p>
        </p:txBody>
      </p:sp>
      <p:sp>
        <p:nvSpPr>
          <p:cNvPr id="65" name="AutoShape 21"/>
          <p:cNvSpPr>
            <a:spLocks noChangeArrowheads="1"/>
          </p:cNvSpPr>
          <p:nvPr/>
        </p:nvSpPr>
        <p:spPr bwMode="auto">
          <a:xfrm>
            <a:off x="0" y="3484196"/>
            <a:ext cx="315372" cy="228600"/>
          </a:xfrm>
          <a:prstGeom prst="rightArrow">
            <a:avLst>
              <a:gd name="adj1" fmla="val 50000"/>
              <a:gd name="adj2" fmla="val 31250"/>
            </a:avLst>
          </a:prstGeom>
          <a:solidFill>
            <a:schemeClr val="accent1"/>
          </a:solidFill>
          <a:ln w="9525">
            <a:solidFill>
              <a:schemeClr val="tx1"/>
            </a:solidFill>
            <a:miter lim="800000"/>
            <a:headEnd/>
            <a:tailEnd/>
          </a:ln>
          <a:effectLst/>
        </p:spPr>
        <p:txBody>
          <a:bodyPr wrap="none" anchor="ctr"/>
          <a:lstStyle/>
          <a:p>
            <a:endParaRPr lang="en-US"/>
          </a:p>
        </p:txBody>
      </p:sp>
      <p:sp>
        <p:nvSpPr>
          <p:cNvPr id="68" name="Text Box 18"/>
          <p:cNvSpPr txBox="1">
            <a:spLocks noChangeArrowheads="1"/>
          </p:cNvSpPr>
          <p:nvPr/>
        </p:nvSpPr>
        <p:spPr bwMode="auto">
          <a:xfrm>
            <a:off x="319001" y="3311645"/>
            <a:ext cx="8758090" cy="584775"/>
          </a:xfrm>
          <a:prstGeom prst="rect">
            <a:avLst/>
          </a:prstGeom>
          <a:noFill/>
          <a:ln w="9525">
            <a:noFill/>
            <a:miter lim="800000"/>
            <a:headEnd/>
            <a:tailEnd/>
          </a:ln>
          <a:effectLst/>
        </p:spPr>
        <p:txBody>
          <a:bodyPr wrap="square">
            <a:spAutoFit/>
          </a:bodyPr>
          <a:lstStyle/>
          <a:p>
            <a:r>
              <a:rPr lang="en-US" sz="3200" dirty="0" smtClean="0">
                <a:effectLst>
                  <a:outerShdw blurRad="38100" dist="38100" dir="2700000" algn="tl">
                    <a:srgbClr val="C0C0C0"/>
                  </a:outerShdw>
                </a:effectLst>
                <a:latin typeface="Angsana New" pitchFamily="18" charset="-34"/>
                <a:cs typeface="Angsana New" pitchFamily="18" charset="-34"/>
              </a:rPr>
              <a:t>Opportunity cost of  production of shirt (X) in USA (B)        = _____ unit of Y  </a:t>
            </a:r>
            <a:endParaRPr lang="en-US" sz="3200" dirty="0">
              <a:effectLst>
                <a:outerShdw blurRad="38100" dist="38100" dir="2700000" algn="tl">
                  <a:srgbClr val="C0C0C0"/>
                </a:outerShdw>
              </a:effectLst>
              <a:latin typeface="Angsana New" pitchFamily="18" charset="-34"/>
              <a:cs typeface="Angsana New" pitchFamily="18" charset="-34"/>
            </a:endParaRPr>
          </a:p>
        </p:txBody>
      </p:sp>
      <p:sp>
        <p:nvSpPr>
          <p:cNvPr id="72" name="TextBox 71"/>
          <p:cNvSpPr txBox="1"/>
          <p:nvPr/>
        </p:nvSpPr>
        <p:spPr>
          <a:xfrm>
            <a:off x="7213851" y="3413830"/>
            <a:ext cx="691889" cy="369332"/>
          </a:xfrm>
          <a:prstGeom prst="rect">
            <a:avLst/>
          </a:prstGeom>
          <a:noFill/>
        </p:spPr>
        <p:txBody>
          <a:bodyPr wrap="square" rtlCol="0">
            <a:spAutoFit/>
          </a:bodyPr>
          <a:lstStyle/>
          <a:p>
            <a:r>
              <a:rPr lang="en-US" dirty="0">
                <a:solidFill>
                  <a:srgbClr val="C00000"/>
                </a:solidFill>
              </a:rPr>
              <a:t>4</a:t>
            </a:r>
            <a:endParaRPr lang="th-TH" dirty="0">
              <a:solidFill>
                <a:srgbClr val="C00000"/>
              </a:solidFill>
            </a:endParaRPr>
          </a:p>
        </p:txBody>
      </p:sp>
      <p:sp>
        <p:nvSpPr>
          <p:cNvPr id="73" name="AutoShape 21"/>
          <p:cNvSpPr>
            <a:spLocks noChangeArrowheads="1"/>
          </p:cNvSpPr>
          <p:nvPr/>
        </p:nvSpPr>
        <p:spPr bwMode="auto">
          <a:xfrm>
            <a:off x="3629" y="3896420"/>
            <a:ext cx="315372" cy="228600"/>
          </a:xfrm>
          <a:prstGeom prst="rightArrow">
            <a:avLst>
              <a:gd name="adj1" fmla="val 50000"/>
              <a:gd name="adj2" fmla="val 31250"/>
            </a:avLst>
          </a:prstGeom>
          <a:solidFill>
            <a:schemeClr val="accent1"/>
          </a:solidFill>
          <a:ln w="9525">
            <a:solidFill>
              <a:schemeClr val="tx1"/>
            </a:solidFill>
            <a:miter lim="800000"/>
            <a:headEnd/>
            <a:tailEnd/>
          </a:ln>
          <a:effectLst/>
        </p:spPr>
        <p:txBody>
          <a:bodyPr wrap="none" anchor="ctr"/>
          <a:lstStyle/>
          <a:p>
            <a:endParaRPr lang="en-US"/>
          </a:p>
        </p:txBody>
      </p:sp>
      <p:sp>
        <p:nvSpPr>
          <p:cNvPr id="74" name="Text Box 18"/>
          <p:cNvSpPr txBox="1">
            <a:spLocks noChangeArrowheads="1"/>
          </p:cNvSpPr>
          <p:nvPr/>
        </p:nvSpPr>
        <p:spPr bwMode="auto">
          <a:xfrm>
            <a:off x="300858" y="3756432"/>
            <a:ext cx="8758090" cy="584775"/>
          </a:xfrm>
          <a:prstGeom prst="rect">
            <a:avLst/>
          </a:prstGeom>
          <a:noFill/>
          <a:ln w="9525">
            <a:noFill/>
            <a:miter lim="800000"/>
            <a:headEnd/>
            <a:tailEnd/>
          </a:ln>
          <a:effectLst/>
        </p:spPr>
        <p:txBody>
          <a:bodyPr wrap="square">
            <a:spAutoFit/>
          </a:bodyPr>
          <a:lstStyle/>
          <a:p>
            <a:r>
              <a:rPr lang="en-US" sz="3200" dirty="0" smtClean="0">
                <a:effectLst>
                  <a:outerShdw blurRad="38100" dist="38100" dir="2700000" algn="tl">
                    <a:srgbClr val="C0C0C0"/>
                  </a:outerShdw>
                </a:effectLst>
                <a:latin typeface="Angsana New" pitchFamily="18" charset="-34"/>
                <a:cs typeface="Angsana New" pitchFamily="18" charset="-34"/>
              </a:rPr>
              <a:t>Opportunity cost of production of shirt (X) in Thailand (A) ______ than USA</a:t>
            </a:r>
            <a:endParaRPr lang="en-US" sz="3200" dirty="0">
              <a:effectLst>
                <a:outerShdw blurRad="38100" dist="38100" dir="2700000" algn="tl">
                  <a:srgbClr val="C0C0C0"/>
                </a:outerShdw>
              </a:effectLst>
              <a:latin typeface="Angsana New" pitchFamily="18" charset="-34"/>
              <a:cs typeface="Angsana New" pitchFamily="18" charset="-34"/>
            </a:endParaRPr>
          </a:p>
        </p:txBody>
      </p:sp>
      <p:sp>
        <p:nvSpPr>
          <p:cNvPr id="84" name="TextBox 83"/>
          <p:cNvSpPr txBox="1"/>
          <p:nvPr/>
        </p:nvSpPr>
        <p:spPr>
          <a:xfrm>
            <a:off x="6939219" y="3826054"/>
            <a:ext cx="691889" cy="369332"/>
          </a:xfrm>
          <a:prstGeom prst="rect">
            <a:avLst/>
          </a:prstGeom>
          <a:noFill/>
        </p:spPr>
        <p:txBody>
          <a:bodyPr wrap="square" rtlCol="0">
            <a:spAutoFit/>
          </a:bodyPr>
          <a:lstStyle/>
          <a:p>
            <a:r>
              <a:rPr lang="en-US" b="1" dirty="0" smtClean="0">
                <a:solidFill>
                  <a:srgbClr val="C00000"/>
                </a:solidFill>
              </a:rPr>
              <a:t>less</a:t>
            </a:r>
            <a:endParaRPr lang="th-TH" b="1" dirty="0">
              <a:solidFill>
                <a:srgbClr val="C00000"/>
              </a:solidFill>
            </a:endParaRPr>
          </a:p>
        </p:txBody>
      </p:sp>
      <p:sp>
        <p:nvSpPr>
          <p:cNvPr id="85" name="AutoShape 21"/>
          <p:cNvSpPr>
            <a:spLocks noChangeArrowheads="1"/>
          </p:cNvSpPr>
          <p:nvPr/>
        </p:nvSpPr>
        <p:spPr bwMode="auto">
          <a:xfrm>
            <a:off x="-14514" y="4376723"/>
            <a:ext cx="315372" cy="228600"/>
          </a:xfrm>
          <a:prstGeom prst="rightArrow">
            <a:avLst>
              <a:gd name="adj1" fmla="val 50000"/>
              <a:gd name="adj2" fmla="val 31250"/>
            </a:avLst>
          </a:prstGeom>
          <a:solidFill>
            <a:schemeClr val="accent1"/>
          </a:solidFill>
          <a:ln w="9525">
            <a:solidFill>
              <a:schemeClr val="tx1"/>
            </a:solidFill>
            <a:miter lim="800000"/>
            <a:headEnd/>
            <a:tailEnd/>
          </a:ln>
          <a:effectLst/>
        </p:spPr>
        <p:txBody>
          <a:bodyPr wrap="none" anchor="ctr"/>
          <a:lstStyle/>
          <a:p>
            <a:endParaRPr lang="en-US"/>
          </a:p>
        </p:txBody>
      </p:sp>
      <p:sp>
        <p:nvSpPr>
          <p:cNvPr id="86" name="Text Box 18"/>
          <p:cNvSpPr txBox="1">
            <a:spLocks noChangeArrowheads="1"/>
          </p:cNvSpPr>
          <p:nvPr/>
        </p:nvSpPr>
        <p:spPr bwMode="auto">
          <a:xfrm>
            <a:off x="353786" y="4203869"/>
            <a:ext cx="7315200" cy="584775"/>
          </a:xfrm>
          <a:prstGeom prst="rect">
            <a:avLst/>
          </a:prstGeom>
          <a:noFill/>
          <a:ln w="9525">
            <a:noFill/>
            <a:miter lim="800000"/>
            <a:headEnd/>
            <a:tailEnd/>
          </a:ln>
          <a:effectLst/>
        </p:spPr>
        <p:txBody>
          <a:bodyPr wrap="square">
            <a:spAutoFit/>
          </a:bodyPr>
          <a:lstStyle/>
          <a:p>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__________has comparative advantage in _______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87" name="Text Box 18"/>
          <p:cNvSpPr txBox="1">
            <a:spLocks noChangeArrowheads="1"/>
          </p:cNvSpPr>
          <p:nvPr/>
        </p:nvSpPr>
        <p:spPr bwMode="auto">
          <a:xfrm>
            <a:off x="353786" y="4642016"/>
            <a:ext cx="7315200" cy="584775"/>
          </a:xfrm>
          <a:prstGeom prst="rect">
            <a:avLst/>
          </a:prstGeom>
          <a:noFill/>
          <a:ln w="9525">
            <a:noFill/>
            <a:miter lim="800000"/>
            <a:headEnd/>
            <a:tailEnd/>
          </a:ln>
          <a:effectLst/>
        </p:spPr>
        <p:txBody>
          <a:bodyPr>
            <a:spAutoFit/>
          </a:bodyPr>
          <a:lstStyle/>
          <a:p>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__________has comparative advantage in _______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88" name="TextBox 87"/>
          <p:cNvSpPr txBox="1"/>
          <p:nvPr/>
        </p:nvSpPr>
        <p:spPr>
          <a:xfrm>
            <a:off x="555943" y="4311591"/>
            <a:ext cx="1120601" cy="369332"/>
          </a:xfrm>
          <a:prstGeom prst="rect">
            <a:avLst/>
          </a:prstGeom>
          <a:noFill/>
        </p:spPr>
        <p:txBody>
          <a:bodyPr wrap="square" rtlCol="0">
            <a:spAutoFit/>
          </a:bodyPr>
          <a:lstStyle/>
          <a:p>
            <a:r>
              <a:rPr lang="en-US" b="1" dirty="0" smtClean="0">
                <a:solidFill>
                  <a:srgbClr val="C00000"/>
                </a:solidFill>
              </a:rPr>
              <a:t>Thailand</a:t>
            </a:r>
            <a:endParaRPr lang="th-TH" b="1" dirty="0">
              <a:solidFill>
                <a:srgbClr val="C00000"/>
              </a:solidFill>
            </a:endParaRPr>
          </a:p>
        </p:txBody>
      </p:sp>
      <p:sp>
        <p:nvSpPr>
          <p:cNvPr id="89" name="TextBox 88"/>
          <p:cNvSpPr txBox="1"/>
          <p:nvPr/>
        </p:nvSpPr>
        <p:spPr>
          <a:xfrm>
            <a:off x="5361252" y="4272684"/>
            <a:ext cx="948274" cy="369332"/>
          </a:xfrm>
          <a:prstGeom prst="rect">
            <a:avLst/>
          </a:prstGeom>
          <a:noFill/>
        </p:spPr>
        <p:txBody>
          <a:bodyPr wrap="square" rtlCol="0">
            <a:spAutoFit/>
          </a:bodyPr>
          <a:lstStyle/>
          <a:p>
            <a:r>
              <a:rPr lang="en-US" b="1" dirty="0" smtClean="0">
                <a:solidFill>
                  <a:srgbClr val="C00000"/>
                </a:solidFill>
              </a:rPr>
              <a:t>Shirt</a:t>
            </a:r>
            <a:endParaRPr lang="th-TH" b="1" dirty="0">
              <a:solidFill>
                <a:srgbClr val="C00000"/>
              </a:solidFill>
            </a:endParaRPr>
          </a:p>
        </p:txBody>
      </p:sp>
      <p:sp>
        <p:nvSpPr>
          <p:cNvPr id="93" name="TextBox 92"/>
          <p:cNvSpPr txBox="1"/>
          <p:nvPr/>
        </p:nvSpPr>
        <p:spPr>
          <a:xfrm>
            <a:off x="643009" y="4749737"/>
            <a:ext cx="1120601" cy="369332"/>
          </a:xfrm>
          <a:prstGeom prst="rect">
            <a:avLst/>
          </a:prstGeom>
          <a:noFill/>
        </p:spPr>
        <p:txBody>
          <a:bodyPr wrap="square" rtlCol="0">
            <a:spAutoFit/>
          </a:bodyPr>
          <a:lstStyle/>
          <a:p>
            <a:r>
              <a:rPr lang="en-US" dirty="0" smtClean="0">
                <a:solidFill>
                  <a:srgbClr val="C00000"/>
                </a:solidFill>
              </a:rPr>
              <a:t>USA</a:t>
            </a:r>
            <a:endParaRPr lang="th-TH" dirty="0">
              <a:solidFill>
                <a:srgbClr val="C00000"/>
              </a:solidFill>
            </a:endParaRPr>
          </a:p>
        </p:txBody>
      </p:sp>
      <p:sp>
        <p:nvSpPr>
          <p:cNvPr id="94" name="TextBox 93"/>
          <p:cNvSpPr txBox="1"/>
          <p:nvPr/>
        </p:nvSpPr>
        <p:spPr>
          <a:xfrm>
            <a:off x="5300208" y="4749737"/>
            <a:ext cx="1120601" cy="369332"/>
          </a:xfrm>
          <a:prstGeom prst="rect">
            <a:avLst/>
          </a:prstGeom>
          <a:noFill/>
        </p:spPr>
        <p:txBody>
          <a:bodyPr wrap="square" rtlCol="0">
            <a:spAutoFit/>
          </a:bodyPr>
          <a:lstStyle/>
          <a:p>
            <a:r>
              <a:rPr lang="en-US" b="1" dirty="0" smtClean="0">
                <a:solidFill>
                  <a:srgbClr val="C00000"/>
                </a:solidFill>
              </a:rPr>
              <a:t>Watch</a:t>
            </a:r>
            <a:endParaRPr lang="th-TH" b="1" dirty="0">
              <a:solidFill>
                <a:srgbClr val="C00000"/>
              </a:solidFill>
            </a:endParaRPr>
          </a:p>
        </p:txBody>
      </p:sp>
    </p:spTree>
    <p:extLst>
      <p:ext uri="{BB962C8B-B14F-4D97-AF65-F5344CB8AC3E}">
        <p14:creationId xmlns:p14="http://schemas.microsoft.com/office/powerpoint/2010/main" val="223612326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500"/>
                                        <p:tgtEl>
                                          <p:spTgt spid="6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500"/>
                                        <p:tgtEl>
                                          <p:spTgt spid="6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2"/>
                                        </p:tgtEl>
                                        <p:attrNameLst>
                                          <p:attrName>style.visibility</p:attrName>
                                        </p:attrNameLst>
                                      </p:cBhvr>
                                      <p:to>
                                        <p:strVal val="visible"/>
                                      </p:to>
                                    </p:set>
                                    <p:animEffect transition="in" filter="fade">
                                      <p:cBhvr>
                                        <p:cTn id="32" dur="500"/>
                                        <p:tgtEl>
                                          <p:spTgt spid="7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500"/>
                                        <p:tgtEl>
                                          <p:spTgt spid="7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fade">
                                      <p:cBhvr>
                                        <p:cTn id="42" dur="500"/>
                                        <p:tgtEl>
                                          <p:spTgt spid="7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4"/>
                                        </p:tgtEl>
                                        <p:attrNameLst>
                                          <p:attrName>style.visibility</p:attrName>
                                        </p:attrNameLst>
                                      </p:cBhvr>
                                      <p:to>
                                        <p:strVal val="visible"/>
                                      </p:to>
                                    </p:set>
                                    <p:animEffect transition="in" filter="fade">
                                      <p:cBhvr>
                                        <p:cTn id="47" dur="500"/>
                                        <p:tgtEl>
                                          <p:spTgt spid="8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fade">
                                      <p:cBhvr>
                                        <p:cTn id="52" dur="500"/>
                                        <p:tgtEl>
                                          <p:spTgt spid="8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86"/>
                                        </p:tgtEl>
                                        <p:attrNameLst>
                                          <p:attrName>style.visibility</p:attrName>
                                        </p:attrNameLst>
                                      </p:cBhvr>
                                      <p:to>
                                        <p:strVal val="visible"/>
                                      </p:to>
                                    </p:set>
                                    <p:animEffect transition="in" filter="fade">
                                      <p:cBhvr>
                                        <p:cTn id="57" dur="500"/>
                                        <p:tgtEl>
                                          <p:spTgt spid="8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88"/>
                                        </p:tgtEl>
                                        <p:attrNameLst>
                                          <p:attrName>style.visibility</p:attrName>
                                        </p:attrNameLst>
                                      </p:cBhvr>
                                      <p:to>
                                        <p:strVal val="visible"/>
                                      </p:to>
                                    </p:set>
                                    <p:animEffect transition="in" filter="fade">
                                      <p:cBhvr>
                                        <p:cTn id="62" dur="500"/>
                                        <p:tgtEl>
                                          <p:spTgt spid="88"/>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87"/>
                                        </p:tgtEl>
                                        <p:attrNameLst>
                                          <p:attrName>style.visibility</p:attrName>
                                        </p:attrNameLst>
                                      </p:cBhvr>
                                      <p:to>
                                        <p:strVal val="visible"/>
                                      </p:to>
                                    </p:set>
                                    <p:animEffect transition="in" filter="fade">
                                      <p:cBhvr>
                                        <p:cTn id="72" dur="500"/>
                                        <p:tgtEl>
                                          <p:spTgt spid="87"/>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93"/>
                                        </p:tgtEl>
                                        <p:attrNameLst>
                                          <p:attrName>style.visibility</p:attrName>
                                        </p:attrNameLst>
                                      </p:cBhvr>
                                      <p:to>
                                        <p:strVal val="visible"/>
                                      </p:to>
                                    </p:set>
                                    <p:animEffect transition="in" filter="fade">
                                      <p:cBhvr>
                                        <p:cTn id="77" dur="500"/>
                                        <p:tgtEl>
                                          <p:spTgt spid="9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94"/>
                                        </p:tgtEl>
                                        <p:attrNameLst>
                                          <p:attrName>style.visibility</p:attrName>
                                        </p:attrNameLst>
                                      </p:cBhvr>
                                      <p:to>
                                        <p:strVal val="visible"/>
                                      </p:to>
                                    </p:set>
                                    <p:animEffect transition="in" filter="fade">
                                      <p:cBhvr>
                                        <p:cTn id="82" dur="500"/>
                                        <p:tgtEl>
                                          <p:spTgt spid="94"/>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81271"/>
                                        </p:tgtEl>
                                        <p:attrNameLst>
                                          <p:attrName>style.visibility</p:attrName>
                                        </p:attrNameLst>
                                      </p:cBhvr>
                                      <p:to>
                                        <p:strVal val="visible"/>
                                      </p:to>
                                    </p:set>
                                    <p:animEffect transition="in" filter="fade">
                                      <p:cBhvr>
                                        <p:cTn id="87" dur="500"/>
                                        <p:tgtEl>
                                          <p:spTgt spid="18127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181272"/>
                                        </p:tgtEl>
                                        <p:attrNameLst>
                                          <p:attrName>style.visibility</p:attrName>
                                        </p:attrNameLst>
                                      </p:cBhvr>
                                      <p:to>
                                        <p:strVal val="visible"/>
                                      </p:to>
                                    </p:set>
                                    <p:animEffect transition="in" filter="fade">
                                      <p:cBhvr>
                                        <p:cTn id="92" dur="500"/>
                                        <p:tgtEl>
                                          <p:spTgt spid="18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71" grpId="0" animBg="1"/>
      <p:bldP spid="181272" grpId="0"/>
      <p:bldP spid="59" grpId="0" animBg="1"/>
      <p:bldP spid="60" grpId="0"/>
      <p:bldP spid="2" grpId="0"/>
      <p:bldP spid="65" grpId="0" animBg="1"/>
      <p:bldP spid="68" grpId="0"/>
      <p:bldP spid="72" grpId="0"/>
      <p:bldP spid="73" grpId="0" animBg="1"/>
      <p:bldP spid="74" grpId="0"/>
      <p:bldP spid="84" grpId="0"/>
      <p:bldP spid="85" grpId="0" animBg="1"/>
      <p:bldP spid="86" grpId="0"/>
      <p:bldP spid="87" grpId="0"/>
      <p:bldP spid="88" grpId="0"/>
      <p:bldP spid="89" grpId="0"/>
      <p:bldP spid="93" grpId="0"/>
      <p:bldP spid="94" grpId="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 name="Slide Number Placeholder 3"/>
          <p:cNvSpPr>
            <a:spLocks noGrp="1"/>
          </p:cNvSpPr>
          <p:nvPr>
            <p:ph type="sldNum" sz="quarter" idx="12"/>
          </p:nvPr>
        </p:nvSpPr>
        <p:spPr/>
        <p:txBody>
          <a:bodyPr/>
          <a:lstStyle/>
          <a:p>
            <a:fld id="{C2353EEC-6F49-4BEA-BA21-6C692A2C991D}" type="slidenum">
              <a:rPr lang="en-US"/>
              <a:pPr/>
              <a:t>25</a:t>
            </a:fld>
            <a:endParaRPr lang="en-US"/>
          </a:p>
        </p:txBody>
      </p:sp>
      <p:sp>
        <p:nvSpPr>
          <p:cNvPr id="181250" name="Text Box 2"/>
          <p:cNvSpPr txBox="1">
            <a:spLocks noChangeArrowheads="1"/>
          </p:cNvSpPr>
          <p:nvPr/>
        </p:nvSpPr>
        <p:spPr bwMode="auto">
          <a:xfrm>
            <a:off x="300858" y="57834"/>
            <a:ext cx="8758090" cy="646331"/>
          </a:xfrm>
          <a:prstGeom prst="rect">
            <a:avLst/>
          </a:prstGeom>
          <a:noFill/>
          <a:ln w="9525">
            <a:noFill/>
            <a:miter lim="800000"/>
            <a:headEnd/>
            <a:tailEnd/>
          </a:ln>
          <a:effectLst/>
        </p:spPr>
        <p:txBody>
          <a:bodyPr wrap="square">
            <a:spAutoFit/>
          </a:bodyPr>
          <a:lstStyle/>
          <a:p>
            <a:r>
              <a:rPr lang="en-US" sz="3600" b="1" dirty="0" smtClean="0">
                <a:solidFill>
                  <a:srgbClr val="000099"/>
                </a:solidFill>
                <a:latin typeface="Angsana New" pitchFamily="18" charset="-34"/>
                <a:cs typeface="Angsana New" pitchFamily="18" charset="-34"/>
              </a:rPr>
              <a:t>Example 3 (Principle of Comparative Advantage) --- Table 4</a:t>
            </a:r>
            <a:endParaRPr lang="en-US" dirty="0"/>
          </a:p>
        </p:txBody>
      </p:sp>
      <p:sp>
        <p:nvSpPr>
          <p:cNvPr id="181252" name="Text Box 4"/>
          <p:cNvSpPr txBox="1">
            <a:spLocks noChangeArrowheads="1"/>
          </p:cNvSpPr>
          <p:nvPr/>
        </p:nvSpPr>
        <p:spPr bwMode="auto">
          <a:xfrm>
            <a:off x="3051059" y="1172473"/>
            <a:ext cx="2168641"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shirt (good X</a:t>
            </a:r>
            <a:r>
              <a:rPr lang="en-US" sz="3600" b="1" dirty="0">
                <a:latin typeface="Angsana New" pitchFamily="18" charset="-34"/>
                <a:cs typeface="Angsana New" pitchFamily="18" charset="-34"/>
              </a:rPr>
              <a:t>)</a:t>
            </a:r>
          </a:p>
        </p:txBody>
      </p:sp>
      <p:sp>
        <p:nvSpPr>
          <p:cNvPr id="181253" name="Text Box 5"/>
          <p:cNvSpPr txBox="1">
            <a:spLocks noChangeArrowheads="1"/>
          </p:cNvSpPr>
          <p:nvPr/>
        </p:nvSpPr>
        <p:spPr bwMode="auto">
          <a:xfrm>
            <a:off x="5603652" y="1172472"/>
            <a:ext cx="2241319"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watch, (good Y</a:t>
            </a:r>
            <a:r>
              <a:rPr lang="en-US" sz="3600" b="1" dirty="0">
                <a:latin typeface="Angsana New" pitchFamily="18" charset="-34"/>
                <a:cs typeface="Angsana New" pitchFamily="18" charset="-34"/>
              </a:rPr>
              <a:t>)</a:t>
            </a:r>
          </a:p>
        </p:txBody>
      </p:sp>
      <p:sp>
        <p:nvSpPr>
          <p:cNvPr id="181255" name="Text Box 7"/>
          <p:cNvSpPr txBox="1">
            <a:spLocks noChangeArrowheads="1"/>
          </p:cNvSpPr>
          <p:nvPr/>
        </p:nvSpPr>
        <p:spPr bwMode="auto">
          <a:xfrm>
            <a:off x="353786" y="1702360"/>
            <a:ext cx="3124200" cy="646331"/>
          </a:xfrm>
          <a:prstGeom prst="rect">
            <a:avLst/>
          </a:prstGeom>
          <a:noFill/>
          <a:ln w="9525">
            <a:noFill/>
            <a:miter lim="800000"/>
            <a:headEnd/>
            <a:tailEnd/>
          </a:ln>
          <a:effectLst/>
        </p:spPr>
        <p:txBody>
          <a:bodyPr wrap="square">
            <a:spAutoFit/>
          </a:bodyPr>
          <a:lstStyle/>
          <a:p>
            <a:r>
              <a:rPr lang="en-US" sz="3600" b="1" dirty="0" smtClean="0">
                <a:latin typeface="Angsana New" pitchFamily="18" charset="-34"/>
                <a:cs typeface="Angsana New" pitchFamily="18" charset="-34"/>
              </a:rPr>
              <a:t>Thailand</a:t>
            </a:r>
            <a:r>
              <a:rPr lang="th-TH" sz="3600" b="1" dirty="0" smtClean="0">
                <a:latin typeface="Angsana New" pitchFamily="18" charset="-34"/>
                <a:cs typeface="Angsana New" pitchFamily="18" charset="-34"/>
              </a:rPr>
              <a:t> </a:t>
            </a:r>
            <a:r>
              <a:rPr lang="en-US" sz="3600" b="1" dirty="0" smtClean="0">
                <a:latin typeface="Angsana New" pitchFamily="18" charset="-34"/>
                <a:cs typeface="Angsana New" pitchFamily="18" charset="-34"/>
              </a:rPr>
              <a:t>(country A</a:t>
            </a:r>
            <a:r>
              <a:rPr lang="en-US" sz="3600" b="1" dirty="0">
                <a:latin typeface="Angsana New" pitchFamily="18" charset="-34"/>
                <a:cs typeface="Angsana New" pitchFamily="18" charset="-34"/>
              </a:rPr>
              <a:t>)</a:t>
            </a:r>
          </a:p>
        </p:txBody>
      </p:sp>
      <p:sp>
        <p:nvSpPr>
          <p:cNvPr id="181256" name="Text Box 8"/>
          <p:cNvSpPr txBox="1">
            <a:spLocks noChangeArrowheads="1"/>
          </p:cNvSpPr>
          <p:nvPr/>
        </p:nvSpPr>
        <p:spPr bwMode="auto">
          <a:xfrm>
            <a:off x="353786" y="2240691"/>
            <a:ext cx="2367956" cy="646331"/>
          </a:xfrm>
          <a:prstGeom prst="rect">
            <a:avLst/>
          </a:prstGeom>
          <a:noFill/>
          <a:ln w="9525">
            <a:noFill/>
            <a:miter lim="800000"/>
            <a:headEnd/>
            <a:tailEnd/>
          </a:ln>
          <a:effectLst/>
        </p:spPr>
        <p:txBody>
          <a:bodyPr wrap="none">
            <a:spAutoFit/>
          </a:bodyPr>
          <a:lstStyle/>
          <a:p>
            <a:r>
              <a:rPr lang="en-US" sz="3600" b="1" dirty="0" smtClean="0">
                <a:latin typeface="Angsana New" pitchFamily="18" charset="-34"/>
                <a:cs typeface="Angsana New" pitchFamily="18" charset="-34"/>
              </a:rPr>
              <a:t>USA (country B</a:t>
            </a:r>
            <a:r>
              <a:rPr lang="en-US" sz="3600" b="1" dirty="0">
                <a:latin typeface="Angsana New" pitchFamily="18" charset="-34"/>
                <a:cs typeface="Angsana New" pitchFamily="18" charset="-34"/>
              </a:rPr>
              <a:t>)</a:t>
            </a:r>
          </a:p>
        </p:txBody>
      </p:sp>
      <p:sp>
        <p:nvSpPr>
          <p:cNvPr id="181257" name="Line 9"/>
          <p:cNvSpPr>
            <a:spLocks noChangeShapeType="1"/>
          </p:cNvSpPr>
          <p:nvPr/>
        </p:nvSpPr>
        <p:spPr bwMode="auto">
          <a:xfrm>
            <a:off x="2209800" y="1264077"/>
            <a:ext cx="6019800" cy="0"/>
          </a:xfrm>
          <a:prstGeom prst="line">
            <a:avLst/>
          </a:prstGeom>
          <a:noFill/>
          <a:ln w="19050">
            <a:solidFill>
              <a:schemeClr val="tx1"/>
            </a:solidFill>
            <a:round/>
            <a:headEnd/>
            <a:tailEnd/>
          </a:ln>
          <a:effectLst/>
        </p:spPr>
        <p:txBody>
          <a:bodyPr/>
          <a:lstStyle/>
          <a:p>
            <a:endParaRPr lang="en-US"/>
          </a:p>
        </p:txBody>
      </p:sp>
      <p:sp>
        <p:nvSpPr>
          <p:cNvPr id="181258" name="Line 10"/>
          <p:cNvSpPr>
            <a:spLocks noChangeShapeType="1"/>
          </p:cNvSpPr>
          <p:nvPr/>
        </p:nvSpPr>
        <p:spPr bwMode="auto">
          <a:xfrm>
            <a:off x="514407" y="1676400"/>
            <a:ext cx="7715193" cy="25960"/>
          </a:xfrm>
          <a:prstGeom prst="line">
            <a:avLst/>
          </a:prstGeom>
          <a:noFill/>
          <a:ln w="19050">
            <a:solidFill>
              <a:schemeClr val="tx1"/>
            </a:solidFill>
            <a:round/>
            <a:headEnd/>
            <a:tailEnd/>
          </a:ln>
          <a:effectLst/>
        </p:spPr>
        <p:txBody>
          <a:bodyPr/>
          <a:lstStyle/>
          <a:p>
            <a:endParaRPr lang="en-US"/>
          </a:p>
        </p:txBody>
      </p:sp>
      <p:sp>
        <p:nvSpPr>
          <p:cNvPr id="181259" name="Line 11"/>
          <p:cNvSpPr>
            <a:spLocks noChangeShapeType="1"/>
          </p:cNvSpPr>
          <p:nvPr/>
        </p:nvSpPr>
        <p:spPr bwMode="auto">
          <a:xfrm>
            <a:off x="353786" y="704165"/>
            <a:ext cx="7875814" cy="0"/>
          </a:xfrm>
          <a:prstGeom prst="line">
            <a:avLst/>
          </a:prstGeom>
          <a:noFill/>
          <a:ln w="19050">
            <a:solidFill>
              <a:schemeClr val="tx1"/>
            </a:solidFill>
            <a:round/>
            <a:headEnd/>
            <a:tailEnd/>
          </a:ln>
          <a:effectLst/>
        </p:spPr>
        <p:txBody>
          <a:bodyPr/>
          <a:lstStyle/>
          <a:p>
            <a:endParaRPr lang="en-US"/>
          </a:p>
        </p:txBody>
      </p:sp>
      <p:sp>
        <p:nvSpPr>
          <p:cNvPr id="181260" name="Line 12"/>
          <p:cNvSpPr>
            <a:spLocks noChangeShapeType="1"/>
          </p:cNvSpPr>
          <p:nvPr/>
        </p:nvSpPr>
        <p:spPr bwMode="auto">
          <a:xfrm>
            <a:off x="464770" y="2850736"/>
            <a:ext cx="7802789" cy="0"/>
          </a:xfrm>
          <a:prstGeom prst="line">
            <a:avLst/>
          </a:prstGeom>
          <a:noFill/>
          <a:ln w="19050">
            <a:solidFill>
              <a:schemeClr val="tx1"/>
            </a:solidFill>
            <a:round/>
            <a:headEnd/>
            <a:tailEnd/>
          </a:ln>
          <a:effectLst/>
        </p:spPr>
        <p:txBody>
          <a:bodyPr/>
          <a:lstStyle/>
          <a:p>
            <a:endParaRPr lang="en-US"/>
          </a:p>
        </p:txBody>
      </p:sp>
      <p:sp>
        <p:nvSpPr>
          <p:cNvPr id="181261" name="Text Box 13"/>
          <p:cNvSpPr txBox="1">
            <a:spLocks noChangeArrowheads="1"/>
          </p:cNvSpPr>
          <p:nvPr/>
        </p:nvSpPr>
        <p:spPr bwMode="auto">
          <a:xfrm>
            <a:off x="3563649" y="1779423"/>
            <a:ext cx="372218"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3</a:t>
            </a:r>
            <a:endParaRPr lang="en-US" sz="2400" dirty="0">
              <a:cs typeface="Angsana New" pitchFamily="18" charset="-34"/>
            </a:endParaRPr>
          </a:p>
        </p:txBody>
      </p:sp>
      <p:sp>
        <p:nvSpPr>
          <p:cNvPr id="181262" name="Text Box 14"/>
          <p:cNvSpPr txBox="1">
            <a:spLocks noChangeArrowheads="1"/>
          </p:cNvSpPr>
          <p:nvPr/>
        </p:nvSpPr>
        <p:spPr bwMode="auto">
          <a:xfrm>
            <a:off x="3582648" y="2348676"/>
            <a:ext cx="372218" cy="461665"/>
          </a:xfrm>
          <a:prstGeom prst="rect">
            <a:avLst/>
          </a:prstGeom>
          <a:noFill/>
          <a:ln w="9525">
            <a:noFill/>
            <a:miter lim="800000"/>
            <a:headEnd/>
            <a:tailEnd/>
          </a:ln>
          <a:effectLst/>
        </p:spPr>
        <p:txBody>
          <a:bodyPr wrap="none">
            <a:spAutoFit/>
          </a:bodyPr>
          <a:lstStyle/>
          <a:p>
            <a:r>
              <a:rPr lang="en-US" sz="2400" dirty="0">
                <a:cs typeface="Angsana New" pitchFamily="18" charset="-34"/>
              </a:rPr>
              <a:t>8</a:t>
            </a:r>
          </a:p>
        </p:txBody>
      </p:sp>
      <p:sp>
        <p:nvSpPr>
          <p:cNvPr id="181263" name="Text Box 15"/>
          <p:cNvSpPr txBox="1">
            <a:spLocks noChangeArrowheads="1"/>
          </p:cNvSpPr>
          <p:nvPr/>
        </p:nvSpPr>
        <p:spPr bwMode="auto">
          <a:xfrm>
            <a:off x="6212867" y="1776463"/>
            <a:ext cx="372218" cy="461665"/>
          </a:xfrm>
          <a:prstGeom prst="rect">
            <a:avLst/>
          </a:prstGeom>
          <a:noFill/>
          <a:ln w="9525">
            <a:noFill/>
            <a:miter lim="800000"/>
            <a:headEnd/>
            <a:tailEnd/>
          </a:ln>
          <a:effectLst/>
        </p:spPr>
        <p:txBody>
          <a:bodyPr wrap="none">
            <a:spAutoFit/>
          </a:bodyPr>
          <a:lstStyle/>
          <a:p>
            <a:r>
              <a:rPr lang="en-US" sz="2400" dirty="0" smtClean="0">
                <a:cs typeface="Angsana New" pitchFamily="18" charset="-34"/>
              </a:rPr>
              <a:t>6</a:t>
            </a:r>
            <a:endParaRPr lang="en-US" sz="2400" dirty="0">
              <a:cs typeface="Angsana New" pitchFamily="18" charset="-34"/>
            </a:endParaRPr>
          </a:p>
        </p:txBody>
      </p:sp>
      <p:sp>
        <p:nvSpPr>
          <p:cNvPr id="181264" name="Text Box 16"/>
          <p:cNvSpPr txBox="1">
            <a:spLocks noChangeArrowheads="1"/>
          </p:cNvSpPr>
          <p:nvPr/>
        </p:nvSpPr>
        <p:spPr bwMode="auto">
          <a:xfrm>
            <a:off x="6212867" y="2287121"/>
            <a:ext cx="404278" cy="523220"/>
          </a:xfrm>
          <a:prstGeom prst="rect">
            <a:avLst/>
          </a:prstGeom>
          <a:noFill/>
          <a:ln w="9525">
            <a:noFill/>
            <a:miter lim="800000"/>
            <a:headEnd/>
            <a:tailEnd/>
          </a:ln>
          <a:effectLst/>
        </p:spPr>
        <p:txBody>
          <a:bodyPr wrap="none">
            <a:spAutoFit/>
          </a:bodyPr>
          <a:lstStyle/>
          <a:p>
            <a:r>
              <a:rPr lang="en-US" sz="2800" dirty="0">
                <a:cs typeface="Angsana New" pitchFamily="18" charset="-34"/>
              </a:rPr>
              <a:t>2</a:t>
            </a:r>
          </a:p>
        </p:txBody>
      </p:sp>
      <p:sp>
        <p:nvSpPr>
          <p:cNvPr id="181271" name="AutoShape 23"/>
          <p:cNvSpPr>
            <a:spLocks noChangeArrowheads="1"/>
          </p:cNvSpPr>
          <p:nvPr/>
        </p:nvSpPr>
        <p:spPr bwMode="auto">
          <a:xfrm>
            <a:off x="3600772" y="5226791"/>
            <a:ext cx="297971" cy="280474"/>
          </a:xfrm>
          <a:prstGeom prst="downArrow">
            <a:avLst>
              <a:gd name="adj1" fmla="val 50000"/>
              <a:gd name="adj2" fmla="val 25000"/>
            </a:avLst>
          </a:prstGeom>
          <a:solidFill>
            <a:schemeClr val="tx2">
              <a:lumMod val="60000"/>
              <a:lumOff val="40000"/>
            </a:schemeClr>
          </a:solidFill>
          <a:ln w="9525">
            <a:solidFill>
              <a:schemeClr val="tx1"/>
            </a:solidFill>
            <a:miter lim="800000"/>
            <a:headEnd/>
            <a:tailEnd/>
          </a:ln>
          <a:effectLst/>
        </p:spPr>
        <p:txBody>
          <a:bodyPr wrap="none" anchor="ctr"/>
          <a:lstStyle/>
          <a:p>
            <a:endParaRPr lang="en-US"/>
          </a:p>
        </p:txBody>
      </p:sp>
      <p:sp>
        <p:nvSpPr>
          <p:cNvPr id="181272" name="Text Box 24"/>
          <p:cNvSpPr txBox="1">
            <a:spLocks noChangeArrowheads="1"/>
          </p:cNvSpPr>
          <p:nvPr/>
        </p:nvSpPr>
        <p:spPr bwMode="auto">
          <a:xfrm>
            <a:off x="1163611" y="5507265"/>
            <a:ext cx="6248827" cy="646331"/>
          </a:xfrm>
          <a:prstGeom prst="rect">
            <a:avLst/>
          </a:prstGeom>
          <a:noFill/>
          <a:ln w="9525">
            <a:noFill/>
            <a:miter lim="800000"/>
            <a:headEnd/>
            <a:tailEnd/>
          </a:ln>
          <a:effectLst/>
        </p:spPr>
        <p:txBody>
          <a:bodyPr wrap="none">
            <a:spAutoFit/>
          </a:bodyPr>
          <a:lstStyle/>
          <a:p>
            <a:r>
              <a:rPr lang="en-US" sz="3600" b="1" dirty="0" smtClean="0">
                <a:effectLst>
                  <a:outerShdw blurRad="38100" dist="38100" dir="2700000" algn="tl">
                    <a:srgbClr val="C0C0C0"/>
                  </a:outerShdw>
                </a:effectLst>
                <a:latin typeface="Angsana New" pitchFamily="18" charset="-34"/>
                <a:cs typeface="Angsana New" pitchFamily="18" charset="-34"/>
              </a:rPr>
              <a:t>Thailand exports shirt and USA exports watch</a:t>
            </a:r>
            <a:endParaRPr lang="en-US" sz="3600" b="1" dirty="0">
              <a:effectLst>
                <a:outerShdw blurRad="38100" dist="38100" dir="2700000" algn="tl">
                  <a:srgbClr val="C0C0C0"/>
                </a:outerShdw>
              </a:effectLst>
              <a:latin typeface="Angsana New" pitchFamily="18" charset="-34"/>
              <a:cs typeface="Angsana New" pitchFamily="18" charset="-34"/>
            </a:endParaRPr>
          </a:p>
        </p:txBody>
      </p:sp>
      <p:grpSp>
        <p:nvGrpSpPr>
          <p:cNvPr id="25" name="Group 32"/>
          <p:cNvGrpSpPr>
            <a:grpSpLocks/>
          </p:cNvGrpSpPr>
          <p:nvPr/>
        </p:nvGrpSpPr>
        <p:grpSpPr bwMode="auto">
          <a:xfrm>
            <a:off x="4288025" y="1808807"/>
            <a:ext cx="3200458" cy="959453"/>
            <a:chOff x="2592" y="1536"/>
            <a:chExt cx="2086" cy="793"/>
          </a:xfrm>
        </p:grpSpPr>
        <p:sp>
          <p:nvSpPr>
            <p:cNvPr id="26" name="Text Box 27"/>
            <p:cNvSpPr txBox="1">
              <a:spLocks noChangeArrowheads="1"/>
            </p:cNvSpPr>
            <p:nvPr/>
          </p:nvSpPr>
          <p:spPr bwMode="auto">
            <a:xfrm>
              <a:off x="2592" y="1536"/>
              <a:ext cx="37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A</a:t>
              </a:r>
            </a:p>
          </p:txBody>
        </p:sp>
        <p:sp>
          <p:nvSpPr>
            <p:cNvPr id="27" name="Text Box 28"/>
            <p:cNvSpPr txBox="1">
              <a:spLocks noChangeArrowheads="1"/>
            </p:cNvSpPr>
            <p:nvPr/>
          </p:nvSpPr>
          <p:spPr bwMode="auto">
            <a:xfrm>
              <a:off x="2592" y="1996"/>
              <a:ext cx="36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X</a:t>
              </a:r>
              <a:r>
                <a:rPr lang="en-US" sz="1600" dirty="0">
                  <a:solidFill>
                    <a:srgbClr val="0000CC"/>
                  </a:solidFill>
                  <a:cs typeface="Angsana New" pitchFamily="18" charset="-34"/>
                </a:rPr>
                <a:t>B</a:t>
              </a:r>
            </a:p>
          </p:txBody>
        </p:sp>
        <p:sp>
          <p:nvSpPr>
            <p:cNvPr id="28" name="Text Box 30"/>
            <p:cNvSpPr txBox="1">
              <a:spLocks noChangeArrowheads="1"/>
            </p:cNvSpPr>
            <p:nvPr/>
          </p:nvSpPr>
          <p:spPr bwMode="auto">
            <a:xfrm>
              <a:off x="4320" y="1536"/>
              <a:ext cx="358"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A</a:t>
              </a:r>
            </a:p>
          </p:txBody>
        </p:sp>
        <p:sp>
          <p:nvSpPr>
            <p:cNvPr id="29" name="Text Box 31"/>
            <p:cNvSpPr txBox="1">
              <a:spLocks noChangeArrowheads="1"/>
            </p:cNvSpPr>
            <p:nvPr/>
          </p:nvSpPr>
          <p:spPr bwMode="auto">
            <a:xfrm>
              <a:off x="4320" y="1996"/>
              <a:ext cx="345" cy="333"/>
            </a:xfrm>
            <a:prstGeom prst="rect">
              <a:avLst/>
            </a:prstGeom>
            <a:solidFill>
              <a:schemeClr val="accent1"/>
            </a:solidFill>
            <a:ln w="9525">
              <a:solidFill>
                <a:srgbClr val="333399"/>
              </a:solidFill>
              <a:miter lim="800000"/>
              <a:headEnd/>
              <a:tailEnd/>
            </a:ln>
            <a:effectLst/>
          </p:spPr>
          <p:txBody>
            <a:bodyPr wrap="none">
              <a:spAutoFit/>
            </a:bodyPr>
            <a:lstStyle/>
            <a:p>
              <a:r>
                <a:rPr lang="en-US" sz="2800" dirty="0">
                  <a:solidFill>
                    <a:srgbClr val="0000CC"/>
                  </a:solidFill>
                  <a:cs typeface="Angsana New" pitchFamily="18" charset="-34"/>
                </a:rPr>
                <a:t>Y</a:t>
              </a:r>
              <a:r>
                <a:rPr lang="en-US" sz="1600" dirty="0">
                  <a:solidFill>
                    <a:srgbClr val="0000CC"/>
                  </a:solidFill>
                  <a:cs typeface="Angsana New" pitchFamily="18" charset="-34"/>
                </a:rPr>
                <a:t>B</a:t>
              </a:r>
            </a:p>
          </p:txBody>
        </p:sp>
      </p:grpSp>
      <p:sp>
        <p:nvSpPr>
          <p:cNvPr id="62" name="Text Box 6"/>
          <p:cNvSpPr txBox="1">
            <a:spLocks noChangeArrowheads="1"/>
          </p:cNvSpPr>
          <p:nvPr/>
        </p:nvSpPr>
        <p:spPr bwMode="auto">
          <a:xfrm>
            <a:off x="2188017" y="704165"/>
            <a:ext cx="5820824" cy="646331"/>
          </a:xfrm>
          <a:prstGeom prst="rect">
            <a:avLst/>
          </a:prstGeom>
          <a:noFill/>
          <a:ln w="9525">
            <a:noFill/>
            <a:miter lim="800000"/>
            <a:headEnd/>
            <a:tailEnd/>
          </a:ln>
          <a:effectLst/>
        </p:spPr>
        <p:txBody>
          <a:bodyPr wrap="none">
            <a:spAutoFit/>
          </a:bodyPr>
          <a:lstStyle/>
          <a:p>
            <a:r>
              <a:rPr lang="en-US" sz="3600" b="1" i="1" dirty="0" smtClean="0">
                <a:solidFill>
                  <a:schemeClr val="tx2"/>
                </a:solidFill>
                <a:latin typeface="Angsana New" pitchFamily="18" charset="-34"/>
                <a:cs typeface="Angsana New" pitchFamily="18" charset="-34"/>
              </a:rPr>
              <a:t>Unit of labor</a:t>
            </a:r>
            <a:r>
              <a:rPr lang="en-US" sz="3600" b="1" dirty="0">
                <a:solidFill>
                  <a:schemeClr val="hlink"/>
                </a:solidFill>
                <a:latin typeface="Angsana New" pitchFamily="18" charset="-34"/>
                <a:cs typeface="Angsana New" pitchFamily="18" charset="-34"/>
              </a:rPr>
              <a:t> </a:t>
            </a:r>
            <a:r>
              <a:rPr lang="en-US" sz="3600" b="1" dirty="0" smtClean="0">
                <a:solidFill>
                  <a:srgbClr val="006400"/>
                </a:solidFill>
                <a:latin typeface="Angsana New" pitchFamily="18" charset="-34"/>
                <a:cs typeface="Angsana New" pitchFamily="18" charset="-34"/>
              </a:rPr>
              <a:t>used to produce 1 unit of good</a:t>
            </a:r>
            <a:endParaRPr lang="en-US" sz="3600" b="1" dirty="0">
              <a:solidFill>
                <a:srgbClr val="006400"/>
              </a:solidFill>
              <a:latin typeface="Angsana New" pitchFamily="18" charset="-34"/>
              <a:cs typeface="Angsana New" pitchFamily="18" charset="-34"/>
            </a:endParaRPr>
          </a:p>
        </p:txBody>
      </p:sp>
      <p:sp>
        <p:nvSpPr>
          <p:cNvPr id="59" name="AutoShape 21"/>
          <p:cNvSpPr>
            <a:spLocks noChangeArrowheads="1"/>
          </p:cNvSpPr>
          <p:nvPr/>
        </p:nvSpPr>
        <p:spPr bwMode="auto">
          <a:xfrm>
            <a:off x="0" y="3083045"/>
            <a:ext cx="315372" cy="228600"/>
          </a:xfrm>
          <a:prstGeom prst="rightArrow">
            <a:avLst>
              <a:gd name="adj1" fmla="val 50000"/>
              <a:gd name="adj2" fmla="val 31250"/>
            </a:avLst>
          </a:prstGeom>
          <a:solidFill>
            <a:schemeClr val="accent1"/>
          </a:solidFill>
          <a:ln w="9525">
            <a:solidFill>
              <a:schemeClr val="tx1"/>
            </a:solidFill>
            <a:miter lim="800000"/>
            <a:headEnd/>
            <a:tailEnd/>
          </a:ln>
          <a:effectLst/>
        </p:spPr>
        <p:txBody>
          <a:bodyPr wrap="none" anchor="ctr"/>
          <a:lstStyle/>
          <a:p>
            <a:endParaRPr lang="en-US"/>
          </a:p>
        </p:txBody>
      </p:sp>
      <p:sp>
        <p:nvSpPr>
          <p:cNvPr id="60" name="Text Box 18"/>
          <p:cNvSpPr txBox="1">
            <a:spLocks noChangeArrowheads="1"/>
          </p:cNvSpPr>
          <p:nvPr/>
        </p:nvSpPr>
        <p:spPr bwMode="auto">
          <a:xfrm>
            <a:off x="319000" y="2904957"/>
            <a:ext cx="8824999" cy="584775"/>
          </a:xfrm>
          <a:prstGeom prst="rect">
            <a:avLst/>
          </a:prstGeom>
          <a:noFill/>
          <a:ln w="9525">
            <a:noFill/>
            <a:miter lim="800000"/>
            <a:headEnd/>
            <a:tailEnd/>
          </a:ln>
          <a:effectLst/>
        </p:spPr>
        <p:txBody>
          <a:bodyPr wrap="square">
            <a:spAutoFit/>
          </a:bodyPr>
          <a:lstStyle/>
          <a:p>
            <a:r>
              <a:rPr lang="en-US" sz="3200" dirty="0" smtClean="0">
                <a:effectLst>
                  <a:outerShdw blurRad="38100" dist="38100" dir="2700000" algn="tl">
                    <a:srgbClr val="C0C0C0"/>
                  </a:outerShdw>
                </a:effectLst>
                <a:latin typeface="Angsana New" pitchFamily="18" charset="-34"/>
                <a:cs typeface="Angsana New" pitchFamily="18" charset="-34"/>
              </a:rPr>
              <a:t>Opportunity cost of  production of watch (Y) in Thailand (A) = _____ unit of X  </a:t>
            </a:r>
            <a:endParaRPr lang="en-US" sz="3200" dirty="0">
              <a:effectLst>
                <a:outerShdw blurRad="38100" dist="38100" dir="2700000" algn="tl">
                  <a:srgbClr val="C0C0C0"/>
                </a:outerShdw>
              </a:effectLst>
              <a:latin typeface="Angsana New" pitchFamily="18" charset="-34"/>
              <a:cs typeface="Angsana New" pitchFamily="18" charset="-34"/>
            </a:endParaRPr>
          </a:p>
        </p:txBody>
      </p:sp>
      <p:sp>
        <p:nvSpPr>
          <p:cNvPr id="2" name="TextBox 1"/>
          <p:cNvSpPr txBox="1"/>
          <p:nvPr/>
        </p:nvSpPr>
        <p:spPr>
          <a:xfrm>
            <a:off x="7406238" y="2942313"/>
            <a:ext cx="438733" cy="369332"/>
          </a:xfrm>
          <a:prstGeom prst="rect">
            <a:avLst/>
          </a:prstGeom>
          <a:noFill/>
        </p:spPr>
        <p:txBody>
          <a:bodyPr wrap="square" rtlCol="0">
            <a:spAutoFit/>
          </a:bodyPr>
          <a:lstStyle/>
          <a:p>
            <a:r>
              <a:rPr lang="en-US" dirty="0" smtClean="0">
                <a:solidFill>
                  <a:srgbClr val="C00000"/>
                </a:solidFill>
              </a:rPr>
              <a:t>2</a:t>
            </a:r>
            <a:endParaRPr lang="th-TH" dirty="0">
              <a:solidFill>
                <a:srgbClr val="C00000"/>
              </a:solidFill>
            </a:endParaRPr>
          </a:p>
        </p:txBody>
      </p:sp>
      <p:sp>
        <p:nvSpPr>
          <p:cNvPr id="65" name="AutoShape 21"/>
          <p:cNvSpPr>
            <a:spLocks noChangeArrowheads="1"/>
          </p:cNvSpPr>
          <p:nvPr/>
        </p:nvSpPr>
        <p:spPr bwMode="auto">
          <a:xfrm>
            <a:off x="0" y="3484196"/>
            <a:ext cx="315372" cy="228600"/>
          </a:xfrm>
          <a:prstGeom prst="rightArrow">
            <a:avLst>
              <a:gd name="adj1" fmla="val 50000"/>
              <a:gd name="adj2" fmla="val 31250"/>
            </a:avLst>
          </a:prstGeom>
          <a:solidFill>
            <a:schemeClr val="accent1"/>
          </a:solidFill>
          <a:ln w="9525">
            <a:solidFill>
              <a:schemeClr val="tx1"/>
            </a:solidFill>
            <a:miter lim="800000"/>
            <a:headEnd/>
            <a:tailEnd/>
          </a:ln>
          <a:effectLst/>
        </p:spPr>
        <p:txBody>
          <a:bodyPr wrap="none" anchor="ctr"/>
          <a:lstStyle/>
          <a:p>
            <a:endParaRPr lang="en-US"/>
          </a:p>
        </p:txBody>
      </p:sp>
      <p:sp>
        <p:nvSpPr>
          <p:cNvPr id="68" name="Text Box 18"/>
          <p:cNvSpPr txBox="1">
            <a:spLocks noChangeArrowheads="1"/>
          </p:cNvSpPr>
          <p:nvPr/>
        </p:nvSpPr>
        <p:spPr bwMode="auto">
          <a:xfrm>
            <a:off x="319000" y="3311645"/>
            <a:ext cx="8901199" cy="584775"/>
          </a:xfrm>
          <a:prstGeom prst="rect">
            <a:avLst/>
          </a:prstGeom>
          <a:noFill/>
          <a:ln w="9525">
            <a:noFill/>
            <a:miter lim="800000"/>
            <a:headEnd/>
            <a:tailEnd/>
          </a:ln>
          <a:effectLst/>
        </p:spPr>
        <p:txBody>
          <a:bodyPr wrap="square">
            <a:spAutoFit/>
          </a:bodyPr>
          <a:lstStyle/>
          <a:p>
            <a:r>
              <a:rPr lang="en-US" sz="3200" dirty="0" smtClean="0">
                <a:effectLst>
                  <a:outerShdw blurRad="38100" dist="38100" dir="2700000" algn="tl">
                    <a:srgbClr val="C0C0C0"/>
                  </a:outerShdw>
                </a:effectLst>
                <a:latin typeface="Angsana New" pitchFamily="18" charset="-34"/>
                <a:cs typeface="Angsana New" pitchFamily="18" charset="-34"/>
              </a:rPr>
              <a:t>Opportunity cost of  production of watch (Y) in USA (B) = _________unit of X  </a:t>
            </a:r>
            <a:endParaRPr lang="en-US" sz="3200" dirty="0">
              <a:effectLst>
                <a:outerShdw blurRad="38100" dist="38100" dir="2700000" algn="tl">
                  <a:srgbClr val="C0C0C0"/>
                </a:outerShdw>
              </a:effectLst>
              <a:latin typeface="Angsana New" pitchFamily="18" charset="-34"/>
              <a:cs typeface="Angsana New" pitchFamily="18" charset="-34"/>
            </a:endParaRPr>
          </a:p>
        </p:txBody>
      </p:sp>
      <p:sp>
        <p:nvSpPr>
          <p:cNvPr id="72" name="TextBox 71"/>
          <p:cNvSpPr txBox="1"/>
          <p:nvPr/>
        </p:nvSpPr>
        <p:spPr>
          <a:xfrm>
            <a:off x="6697837" y="3368386"/>
            <a:ext cx="1581291" cy="369332"/>
          </a:xfrm>
          <a:prstGeom prst="rect">
            <a:avLst/>
          </a:prstGeom>
          <a:noFill/>
        </p:spPr>
        <p:txBody>
          <a:bodyPr wrap="square" rtlCol="0">
            <a:spAutoFit/>
          </a:bodyPr>
          <a:lstStyle/>
          <a:p>
            <a:r>
              <a:rPr lang="en-US" dirty="0" smtClean="0">
                <a:solidFill>
                  <a:srgbClr val="C00000"/>
                </a:solidFill>
              </a:rPr>
              <a:t>(1/4) = 0.25</a:t>
            </a:r>
            <a:endParaRPr lang="th-TH" dirty="0">
              <a:solidFill>
                <a:srgbClr val="C00000"/>
              </a:solidFill>
            </a:endParaRPr>
          </a:p>
        </p:txBody>
      </p:sp>
      <p:sp>
        <p:nvSpPr>
          <p:cNvPr id="73" name="AutoShape 21"/>
          <p:cNvSpPr>
            <a:spLocks noChangeArrowheads="1"/>
          </p:cNvSpPr>
          <p:nvPr/>
        </p:nvSpPr>
        <p:spPr bwMode="auto">
          <a:xfrm>
            <a:off x="3629" y="3896420"/>
            <a:ext cx="315372" cy="228600"/>
          </a:xfrm>
          <a:prstGeom prst="rightArrow">
            <a:avLst>
              <a:gd name="adj1" fmla="val 50000"/>
              <a:gd name="adj2" fmla="val 31250"/>
            </a:avLst>
          </a:prstGeom>
          <a:solidFill>
            <a:schemeClr val="accent1"/>
          </a:solidFill>
          <a:ln w="9525">
            <a:solidFill>
              <a:schemeClr val="tx1"/>
            </a:solidFill>
            <a:miter lim="800000"/>
            <a:headEnd/>
            <a:tailEnd/>
          </a:ln>
          <a:effectLst/>
        </p:spPr>
        <p:txBody>
          <a:bodyPr wrap="none" anchor="ctr"/>
          <a:lstStyle/>
          <a:p>
            <a:endParaRPr lang="en-US"/>
          </a:p>
        </p:txBody>
      </p:sp>
      <p:sp>
        <p:nvSpPr>
          <p:cNvPr id="74" name="Text Box 18"/>
          <p:cNvSpPr txBox="1">
            <a:spLocks noChangeArrowheads="1"/>
          </p:cNvSpPr>
          <p:nvPr/>
        </p:nvSpPr>
        <p:spPr bwMode="auto">
          <a:xfrm>
            <a:off x="300858" y="3756432"/>
            <a:ext cx="8758090" cy="584775"/>
          </a:xfrm>
          <a:prstGeom prst="rect">
            <a:avLst/>
          </a:prstGeom>
          <a:noFill/>
          <a:ln w="9525">
            <a:noFill/>
            <a:miter lim="800000"/>
            <a:headEnd/>
            <a:tailEnd/>
          </a:ln>
          <a:effectLst/>
        </p:spPr>
        <p:txBody>
          <a:bodyPr wrap="square">
            <a:spAutoFit/>
          </a:bodyPr>
          <a:lstStyle/>
          <a:p>
            <a:r>
              <a:rPr lang="en-US" sz="3200" dirty="0">
                <a:effectLst>
                  <a:outerShdw blurRad="38100" dist="38100" dir="2700000" algn="tl">
                    <a:srgbClr val="C0C0C0"/>
                  </a:outerShdw>
                </a:effectLst>
                <a:latin typeface="Angsana New" pitchFamily="18" charset="-34"/>
                <a:cs typeface="Angsana New" pitchFamily="18" charset="-34"/>
              </a:rPr>
              <a:t>O</a:t>
            </a:r>
            <a:r>
              <a:rPr lang="en-US" sz="3200" dirty="0" smtClean="0">
                <a:effectLst>
                  <a:outerShdw blurRad="38100" dist="38100" dir="2700000" algn="tl">
                    <a:srgbClr val="C0C0C0"/>
                  </a:outerShdw>
                </a:effectLst>
                <a:latin typeface="Angsana New" pitchFamily="18" charset="-34"/>
                <a:cs typeface="Angsana New" pitchFamily="18" charset="-34"/>
              </a:rPr>
              <a:t>pportunity cost of production of watch (Y) in Thailand (A) ______ than USA</a:t>
            </a:r>
            <a:endParaRPr lang="en-US" sz="3200" dirty="0">
              <a:effectLst>
                <a:outerShdw blurRad="38100" dist="38100" dir="2700000" algn="tl">
                  <a:srgbClr val="C0C0C0"/>
                </a:outerShdw>
              </a:effectLst>
              <a:latin typeface="Angsana New" pitchFamily="18" charset="-34"/>
              <a:cs typeface="Angsana New" pitchFamily="18" charset="-34"/>
            </a:endParaRPr>
          </a:p>
        </p:txBody>
      </p:sp>
      <p:sp>
        <p:nvSpPr>
          <p:cNvPr id="84" name="TextBox 83"/>
          <p:cNvSpPr txBox="1"/>
          <p:nvPr/>
        </p:nvSpPr>
        <p:spPr>
          <a:xfrm>
            <a:off x="6858000" y="3826054"/>
            <a:ext cx="810985" cy="400110"/>
          </a:xfrm>
          <a:prstGeom prst="rect">
            <a:avLst/>
          </a:prstGeom>
          <a:noFill/>
        </p:spPr>
        <p:txBody>
          <a:bodyPr wrap="square" rtlCol="0">
            <a:spAutoFit/>
          </a:bodyPr>
          <a:lstStyle/>
          <a:p>
            <a:r>
              <a:rPr lang="en-US" sz="2000" b="1" dirty="0" smtClean="0">
                <a:solidFill>
                  <a:srgbClr val="C00000"/>
                </a:solidFill>
              </a:rPr>
              <a:t>more</a:t>
            </a:r>
            <a:endParaRPr lang="th-TH" sz="2000" b="1" dirty="0">
              <a:solidFill>
                <a:srgbClr val="C00000"/>
              </a:solidFill>
            </a:endParaRPr>
          </a:p>
        </p:txBody>
      </p:sp>
      <p:sp>
        <p:nvSpPr>
          <p:cNvPr id="85" name="AutoShape 21"/>
          <p:cNvSpPr>
            <a:spLocks noChangeArrowheads="1"/>
          </p:cNvSpPr>
          <p:nvPr/>
        </p:nvSpPr>
        <p:spPr bwMode="auto">
          <a:xfrm>
            <a:off x="-14514" y="4376723"/>
            <a:ext cx="315372" cy="228600"/>
          </a:xfrm>
          <a:prstGeom prst="rightArrow">
            <a:avLst>
              <a:gd name="adj1" fmla="val 50000"/>
              <a:gd name="adj2" fmla="val 31250"/>
            </a:avLst>
          </a:prstGeom>
          <a:solidFill>
            <a:schemeClr val="accent1"/>
          </a:solidFill>
          <a:ln w="9525">
            <a:solidFill>
              <a:schemeClr val="tx1"/>
            </a:solidFill>
            <a:miter lim="800000"/>
            <a:headEnd/>
            <a:tailEnd/>
          </a:ln>
          <a:effectLst/>
        </p:spPr>
        <p:txBody>
          <a:bodyPr wrap="none" anchor="ctr"/>
          <a:lstStyle/>
          <a:p>
            <a:endParaRPr lang="en-US"/>
          </a:p>
        </p:txBody>
      </p:sp>
      <p:sp>
        <p:nvSpPr>
          <p:cNvPr id="86" name="Text Box 18"/>
          <p:cNvSpPr txBox="1">
            <a:spLocks noChangeArrowheads="1"/>
          </p:cNvSpPr>
          <p:nvPr/>
        </p:nvSpPr>
        <p:spPr bwMode="auto">
          <a:xfrm>
            <a:off x="353786" y="4203869"/>
            <a:ext cx="7315200" cy="584775"/>
          </a:xfrm>
          <a:prstGeom prst="rect">
            <a:avLst/>
          </a:prstGeom>
          <a:noFill/>
          <a:ln w="9525">
            <a:noFill/>
            <a:miter lim="800000"/>
            <a:headEnd/>
            <a:tailEnd/>
          </a:ln>
          <a:effectLst/>
        </p:spPr>
        <p:txBody>
          <a:bodyPr wrap="square">
            <a:spAutoFit/>
          </a:bodyPr>
          <a:lstStyle/>
          <a:p>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__________has comparative advantage in _______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87" name="Text Box 18"/>
          <p:cNvSpPr txBox="1">
            <a:spLocks noChangeArrowheads="1"/>
          </p:cNvSpPr>
          <p:nvPr/>
        </p:nvSpPr>
        <p:spPr bwMode="auto">
          <a:xfrm>
            <a:off x="353786" y="4642016"/>
            <a:ext cx="7315200" cy="584775"/>
          </a:xfrm>
          <a:prstGeom prst="rect">
            <a:avLst/>
          </a:prstGeom>
          <a:noFill/>
          <a:ln w="9525">
            <a:noFill/>
            <a:miter lim="800000"/>
            <a:headEnd/>
            <a:tailEnd/>
          </a:ln>
          <a:effectLst/>
        </p:spPr>
        <p:txBody>
          <a:bodyPr>
            <a:spAutoFit/>
          </a:bodyPr>
          <a:lstStyle/>
          <a:p>
            <a:r>
              <a:rPr lang="en-US" sz="3200" b="1" dirty="0" smtClean="0">
                <a:solidFill>
                  <a:srgbClr val="006400"/>
                </a:solidFill>
                <a:effectLst>
                  <a:outerShdw blurRad="38100" dist="38100" dir="2700000" algn="tl">
                    <a:srgbClr val="C0C0C0"/>
                  </a:outerShdw>
                </a:effectLst>
                <a:latin typeface="Angsana New" pitchFamily="18" charset="-34"/>
                <a:cs typeface="Angsana New" pitchFamily="18" charset="-34"/>
              </a:rPr>
              <a:t>__________has comparative advantage in _______ production  </a:t>
            </a:r>
            <a:endParaRPr lang="en-US" sz="3200" b="1" dirty="0">
              <a:solidFill>
                <a:srgbClr val="006400"/>
              </a:solidFill>
              <a:effectLst>
                <a:outerShdw blurRad="38100" dist="38100" dir="2700000" algn="tl">
                  <a:srgbClr val="C0C0C0"/>
                </a:outerShdw>
              </a:effectLst>
              <a:latin typeface="Angsana New" pitchFamily="18" charset="-34"/>
              <a:cs typeface="Angsana New" pitchFamily="18" charset="-34"/>
            </a:endParaRPr>
          </a:p>
        </p:txBody>
      </p:sp>
      <p:sp>
        <p:nvSpPr>
          <p:cNvPr id="88" name="TextBox 87"/>
          <p:cNvSpPr txBox="1"/>
          <p:nvPr/>
        </p:nvSpPr>
        <p:spPr>
          <a:xfrm>
            <a:off x="555943" y="4311591"/>
            <a:ext cx="1120601" cy="369332"/>
          </a:xfrm>
          <a:prstGeom prst="rect">
            <a:avLst/>
          </a:prstGeom>
          <a:noFill/>
        </p:spPr>
        <p:txBody>
          <a:bodyPr wrap="square" rtlCol="0">
            <a:spAutoFit/>
          </a:bodyPr>
          <a:lstStyle/>
          <a:p>
            <a:r>
              <a:rPr lang="en-US" b="1" dirty="0" smtClean="0">
                <a:solidFill>
                  <a:srgbClr val="C00000"/>
                </a:solidFill>
              </a:rPr>
              <a:t>Thailand</a:t>
            </a:r>
            <a:endParaRPr lang="th-TH" b="1" dirty="0">
              <a:solidFill>
                <a:srgbClr val="C00000"/>
              </a:solidFill>
            </a:endParaRPr>
          </a:p>
        </p:txBody>
      </p:sp>
      <p:sp>
        <p:nvSpPr>
          <p:cNvPr id="89" name="TextBox 88"/>
          <p:cNvSpPr txBox="1"/>
          <p:nvPr/>
        </p:nvSpPr>
        <p:spPr>
          <a:xfrm>
            <a:off x="5361252" y="4272684"/>
            <a:ext cx="948274" cy="369332"/>
          </a:xfrm>
          <a:prstGeom prst="rect">
            <a:avLst/>
          </a:prstGeom>
          <a:noFill/>
        </p:spPr>
        <p:txBody>
          <a:bodyPr wrap="square" rtlCol="0">
            <a:spAutoFit/>
          </a:bodyPr>
          <a:lstStyle/>
          <a:p>
            <a:r>
              <a:rPr lang="en-US" b="1" dirty="0" smtClean="0">
                <a:solidFill>
                  <a:srgbClr val="C00000"/>
                </a:solidFill>
              </a:rPr>
              <a:t>Shirt</a:t>
            </a:r>
            <a:endParaRPr lang="th-TH" b="1" dirty="0">
              <a:solidFill>
                <a:srgbClr val="C00000"/>
              </a:solidFill>
            </a:endParaRPr>
          </a:p>
        </p:txBody>
      </p:sp>
      <p:sp>
        <p:nvSpPr>
          <p:cNvPr id="93" name="TextBox 92"/>
          <p:cNvSpPr txBox="1"/>
          <p:nvPr/>
        </p:nvSpPr>
        <p:spPr>
          <a:xfrm>
            <a:off x="643009" y="4749737"/>
            <a:ext cx="1120601" cy="369332"/>
          </a:xfrm>
          <a:prstGeom prst="rect">
            <a:avLst/>
          </a:prstGeom>
          <a:noFill/>
        </p:spPr>
        <p:txBody>
          <a:bodyPr wrap="square" rtlCol="0">
            <a:spAutoFit/>
          </a:bodyPr>
          <a:lstStyle/>
          <a:p>
            <a:r>
              <a:rPr lang="en-US" dirty="0" smtClean="0">
                <a:solidFill>
                  <a:srgbClr val="C00000"/>
                </a:solidFill>
              </a:rPr>
              <a:t>USA</a:t>
            </a:r>
            <a:endParaRPr lang="th-TH" dirty="0">
              <a:solidFill>
                <a:srgbClr val="C00000"/>
              </a:solidFill>
            </a:endParaRPr>
          </a:p>
        </p:txBody>
      </p:sp>
      <p:sp>
        <p:nvSpPr>
          <p:cNvPr id="94" name="TextBox 93"/>
          <p:cNvSpPr txBox="1"/>
          <p:nvPr/>
        </p:nvSpPr>
        <p:spPr>
          <a:xfrm>
            <a:off x="5300208" y="4749737"/>
            <a:ext cx="1120601" cy="369332"/>
          </a:xfrm>
          <a:prstGeom prst="rect">
            <a:avLst/>
          </a:prstGeom>
          <a:noFill/>
        </p:spPr>
        <p:txBody>
          <a:bodyPr wrap="square" rtlCol="0">
            <a:spAutoFit/>
          </a:bodyPr>
          <a:lstStyle/>
          <a:p>
            <a:r>
              <a:rPr lang="en-US" b="1" dirty="0" smtClean="0">
                <a:solidFill>
                  <a:srgbClr val="C00000"/>
                </a:solidFill>
              </a:rPr>
              <a:t>Watch</a:t>
            </a:r>
            <a:endParaRPr lang="th-TH" b="1" dirty="0">
              <a:solidFill>
                <a:srgbClr val="C00000"/>
              </a:solidFill>
            </a:endParaRPr>
          </a:p>
        </p:txBody>
      </p:sp>
    </p:spTree>
    <p:extLst>
      <p:ext uri="{BB962C8B-B14F-4D97-AF65-F5344CB8AC3E}">
        <p14:creationId xmlns:p14="http://schemas.microsoft.com/office/powerpoint/2010/main" val="4603724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fade">
                                      <p:cBhvr>
                                        <p:cTn id="12" dur="500"/>
                                        <p:tgtEl>
                                          <p:spTgt spid="6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5"/>
                                        </p:tgtEl>
                                        <p:attrNameLst>
                                          <p:attrName>style.visibility</p:attrName>
                                        </p:attrNameLst>
                                      </p:cBhvr>
                                      <p:to>
                                        <p:strVal val="visible"/>
                                      </p:to>
                                    </p:set>
                                    <p:animEffect transition="in" filter="fade">
                                      <p:cBhvr>
                                        <p:cTn id="22" dur="500"/>
                                        <p:tgtEl>
                                          <p:spTgt spid="6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fade">
                                      <p:cBhvr>
                                        <p:cTn id="27" dur="500"/>
                                        <p:tgtEl>
                                          <p:spTgt spid="6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2"/>
                                        </p:tgtEl>
                                        <p:attrNameLst>
                                          <p:attrName>style.visibility</p:attrName>
                                        </p:attrNameLst>
                                      </p:cBhvr>
                                      <p:to>
                                        <p:strVal val="visible"/>
                                      </p:to>
                                    </p:set>
                                    <p:animEffect transition="in" filter="fade">
                                      <p:cBhvr>
                                        <p:cTn id="32" dur="500"/>
                                        <p:tgtEl>
                                          <p:spTgt spid="7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3"/>
                                        </p:tgtEl>
                                        <p:attrNameLst>
                                          <p:attrName>style.visibility</p:attrName>
                                        </p:attrNameLst>
                                      </p:cBhvr>
                                      <p:to>
                                        <p:strVal val="visible"/>
                                      </p:to>
                                    </p:set>
                                    <p:animEffect transition="in" filter="fade">
                                      <p:cBhvr>
                                        <p:cTn id="37" dur="500"/>
                                        <p:tgtEl>
                                          <p:spTgt spid="7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fade">
                                      <p:cBhvr>
                                        <p:cTn id="42" dur="500"/>
                                        <p:tgtEl>
                                          <p:spTgt spid="74"/>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84"/>
                                        </p:tgtEl>
                                        <p:attrNameLst>
                                          <p:attrName>style.visibility</p:attrName>
                                        </p:attrNameLst>
                                      </p:cBhvr>
                                      <p:to>
                                        <p:strVal val="visible"/>
                                      </p:to>
                                    </p:set>
                                    <p:animEffect transition="in" filter="fade">
                                      <p:cBhvr>
                                        <p:cTn id="47" dur="500"/>
                                        <p:tgtEl>
                                          <p:spTgt spid="8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fade">
                                      <p:cBhvr>
                                        <p:cTn id="52" dur="500"/>
                                        <p:tgtEl>
                                          <p:spTgt spid="8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86"/>
                                        </p:tgtEl>
                                        <p:attrNameLst>
                                          <p:attrName>style.visibility</p:attrName>
                                        </p:attrNameLst>
                                      </p:cBhvr>
                                      <p:to>
                                        <p:strVal val="visible"/>
                                      </p:to>
                                    </p:set>
                                    <p:animEffect transition="in" filter="fade">
                                      <p:cBhvr>
                                        <p:cTn id="57" dur="500"/>
                                        <p:tgtEl>
                                          <p:spTgt spid="8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87"/>
                                        </p:tgtEl>
                                        <p:attrNameLst>
                                          <p:attrName>style.visibility</p:attrName>
                                        </p:attrNameLst>
                                      </p:cBhvr>
                                      <p:to>
                                        <p:strVal val="visible"/>
                                      </p:to>
                                    </p:set>
                                    <p:animEffect transition="in" filter="fade">
                                      <p:cBhvr>
                                        <p:cTn id="62" dur="500"/>
                                        <p:tgtEl>
                                          <p:spTgt spid="87"/>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fade">
                                      <p:cBhvr>
                                        <p:cTn id="67" dur="500"/>
                                        <p:tgtEl>
                                          <p:spTgt spid="93"/>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94"/>
                                        </p:tgtEl>
                                        <p:attrNameLst>
                                          <p:attrName>style.visibility</p:attrName>
                                        </p:attrNameLst>
                                      </p:cBhvr>
                                      <p:to>
                                        <p:strVal val="visible"/>
                                      </p:to>
                                    </p:set>
                                    <p:animEffect transition="in" filter="fade">
                                      <p:cBhvr>
                                        <p:cTn id="72" dur="500"/>
                                        <p:tgtEl>
                                          <p:spTgt spid="9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88"/>
                                        </p:tgtEl>
                                        <p:attrNameLst>
                                          <p:attrName>style.visibility</p:attrName>
                                        </p:attrNameLst>
                                      </p:cBhvr>
                                      <p:to>
                                        <p:strVal val="visible"/>
                                      </p:to>
                                    </p:set>
                                    <p:animEffect transition="in" filter="fade">
                                      <p:cBhvr>
                                        <p:cTn id="77" dur="500"/>
                                        <p:tgtEl>
                                          <p:spTgt spid="88"/>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89"/>
                                        </p:tgtEl>
                                        <p:attrNameLst>
                                          <p:attrName>style.visibility</p:attrName>
                                        </p:attrNameLst>
                                      </p:cBhvr>
                                      <p:to>
                                        <p:strVal val="visible"/>
                                      </p:to>
                                    </p:set>
                                    <p:animEffect transition="in" filter="fade">
                                      <p:cBhvr>
                                        <p:cTn id="82" dur="500"/>
                                        <p:tgtEl>
                                          <p:spTgt spid="8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181271"/>
                                        </p:tgtEl>
                                        <p:attrNameLst>
                                          <p:attrName>style.visibility</p:attrName>
                                        </p:attrNameLst>
                                      </p:cBhvr>
                                      <p:to>
                                        <p:strVal val="visible"/>
                                      </p:to>
                                    </p:set>
                                    <p:animEffect transition="in" filter="fade">
                                      <p:cBhvr>
                                        <p:cTn id="87" dur="500"/>
                                        <p:tgtEl>
                                          <p:spTgt spid="18127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181272"/>
                                        </p:tgtEl>
                                        <p:attrNameLst>
                                          <p:attrName>style.visibility</p:attrName>
                                        </p:attrNameLst>
                                      </p:cBhvr>
                                      <p:to>
                                        <p:strVal val="visible"/>
                                      </p:to>
                                    </p:set>
                                    <p:animEffect transition="in" filter="fade">
                                      <p:cBhvr>
                                        <p:cTn id="92" dur="500"/>
                                        <p:tgtEl>
                                          <p:spTgt spid="1812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1271" grpId="0" animBg="1"/>
      <p:bldP spid="181272" grpId="0"/>
      <p:bldP spid="59" grpId="0" animBg="1"/>
      <p:bldP spid="60" grpId="0"/>
      <p:bldP spid="2" grpId="0"/>
      <p:bldP spid="65" grpId="0" animBg="1"/>
      <p:bldP spid="68" grpId="0"/>
      <p:bldP spid="72" grpId="0"/>
      <p:bldP spid="73" grpId="0" animBg="1"/>
      <p:bldP spid="74" grpId="0"/>
      <p:bldP spid="84" grpId="0"/>
      <p:bldP spid="85" grpId="0" animBg="1"/>
      <p:bldP spid="86" grpId="0"/>
      <p:bldP spid="87" grpId="0"/>
      <p:bldP spid="88" grpId="0"/>
      <p:bldP spid="89" grpId="0"/>
      <p:bldP spid="93" grpId="0"/>
      <p:bldP spid="94"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4" name="Slide Number Placeholder 5"/>
          <p:cNvSpPr>
            <a:spLocks noGrp="1"/>
          </p:cNvSpPr>
          <p:nvPr>
            <p:ph type="sldNum" sz="quarter" idx="12"/>
          </p:nvPr>
        </p:nvSpPr>
        <p:spPr/>
        <p:txBody>
          <a:bodyPr/>
          <a:lstStyle/>
          <a:p>
            <a:fld id="{D86D6784-32F7-4011-B66A-8BDB15CE61B3}" type="slidenum">
              <a:rPr lang="en-US"/>
              <a:pPr/>
              <a:t>26</a:t>
            </a:fld>
            <a:endParaRPr lang="en-US"/>
          </a:p>
        </p:txBody>
      </p:sp>
      <p:sp>
        <p:nvSpPr>
          <p:cNvPr id="222210" name="Rectangle 2"/>
          <p:cNvSpPr>
            <a:spLocks noGrp="1" noChangeArrowheads="1"/>
          </p:cNvSpPr>
          <p:nvPr>
            <p:ph type="title"/>
          </p:nvPr>
        </p:nvSpPr>
        <p:spPr>
          <a:xfrm>
            <a:off x="152400" y="228600"/>
            <a:ext cx="8077200" cy="533400"/>
          </a:xfrm>
        </p:spPr>
        <p:txBody>
          <a:bodyPr/>
          <a:lstStyle/>
          <a:p>
            <a:pPr algn="l"/>
            <a:r>
              <a:rPr lang="en-US" sz="2400" b="1" dirty="0" smtClean="0">
                <a:solidFill>
                  <a:srgbClr val="0000CC"/>
                </a:solidFill>
                <a:effectLst>
                  <a:outerShdw blurRad="38100" dist="38100" dir="2700000" algn="tl">
                    <a:srgbClr val="C0C0C0"/>
                  </a:outerShdw>
                </a:effectLst>
                <a:latin typeface="Comic Sans MS" pitchFamily="66" charset="0"/>
              </a:rPr>
              <a:t>Gains from trade under constant cost case </a:t>
            </a:r>
            <a:endParaRPr lang="th-TH" sz="2400" b="1" dirty="0">
              <a:solidFill>
                <a:srgbClr val="0000CC"/>
              </a:solidFill>
              <a:effectLst>
                <a:outerShdw blurRad="38100" dist="38100" dir="2700000" algn="tl">
                  <a:srgbClr val="C0C0C0"/>
                </a:outerShdw>
              </a:effectLst>
              <a:latin typeface="Comic Sans MS" pitchFamily="66" charset="0"/>
            </a:endParaRPr>
          </a:p>
        </p:txBody>
      </p:sp>
      <p:sp>
        <p:nvSpPr>
          <p:cNvPr id="222211" name="Line 3"/>
          <p:cNvSpPr>
            <a:spLocks noChangeShapeType="1"/>
          </p:cNvSpPr>
          <p:nvPr/>
        </p:nvSpPr>
        <p:spPr bwMode="auto">
          <a:xfrm flipH="1">
            <a:off x="914400" y="1295400"/>
            <a:ext cx="0" cy="3074988"/>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222212" name="Line 4"/>
          <p:cNvSpPr>
            <a:spLocks noChangeShapeType="1"/>
          </p:cNvSpPr>
          <p:nvPr/>
        </p:nvSpPr>
        <p:spPr bwMode="auto">
          <a:xfrm>
            <a:off x="914400" y="4343400"/>
            <a:ext cx="3124200" cy="0"/>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222213" name="Text Box 5"/>
          <p:cNvSpPr txBox="1">
            <a:spLocks noChangeArrowheads="1"/>
          </p:cNvSpPr>
          <p:nvPr/>
        </p:nvSpPr>
        <p:spPr bwMode="auto">
          <a:xfrm>
            <a:off x="12895" y="914400"/>
            <a:ext cx="1587305" cy="461665"/>
          </a:xfrm>
          <a:prstGeom prst="rect">
            <a:avLst/>
          </a:prstGeom>
          <a:noFill/>
          <a:ln w="12700">
            <a:noFill/>
            <a:miter lim="800000"/>
            <a:headEnd type="none" w="sm" len="sm"/>
            <a:tailEnd type="none" w="sm" len="sm"/>
          </a:ln>
          <a:effectLst/>
        </p:spPr>
        <p:txBody>
          <a:bodyPr wrap="square">
            <a:spAutoFit/>
          </a:bodyPr>
          <a:lstStyle/>
          <a:p>
            <a:pPr algn="ctr" eaLnBrk="0" hangingPunct="0"/>
            <a:r>
              <a:rPr lang="th-TH" sz="2400" b="1" dirty="0" smtClean="0">
                <a:latin typeface="Angsana New" pitchFamily="18" charset="-34"/>
                <a:cs typeface="Angsana New" pitchFamily="18" charset="-34"/>
              </a:rPr>
              <a:t> </a:t>
            </a:r>
            <a:r>
              <a:rPr lang="en-US" sz="2000" dirty="0" smtClean="0">
                <a:cs typeface="Angsana New" pitchFamily="18" charset="-34"/>
              </a:rPr>
              <a:t>watch (Y)</a:t>
            </a:r>
            <a:endParaRPr lang="th-TH" sz="2000" dirty="0">
              <a:cs typeface="Angsana New" pitchFamily="18" charset="-34"/>
            </a:endParaRPr>
          </a:p>
        </p:txBody>
      </p:sp>
      <p:sp>
        <p:nvSpPr>
          <p:cNvPr id="222214" name="Text Box 6"/>
          <p:cNvSpPr txBox="1">
            <a:spLocks noChangeArrowheads="1"/>
          </p:cNvSpPr>
          <p:nvPr/>
        </p:nvSpPr>
        <p:spPr bwMode="auto">
          <a:xfrm>
            <a:off x="3200400" y="4495800"/>
            <a:ext cx="1247775" cy="400110"/>
          </a:xfrm>
          <a:prstGeom prst="rect">
            <a:avLst/>
          </a:prstGeom>
          <a:noFill/>
          <a:ln w="12700">
            <a:noFill/>
            <a:miter lim="800000"/>
            <a:headEnd type="none" w="sm" len="sm"/>
            <a:tailEnd type="none" w="sm" len="sm"/>
          </a:ln>
          <a:effectLst/>
        </p:spPr>
        <p:txBody>
          <a:bodyPr>
            <a:spAutoFit/>
          </a:bodyPr>
          <a:lstStyle/>
          <a:p>
            <a:pPr algn="ctr" eaLnBrk="0" hangingPunct="0"/>
            <a:r>
              <a:rPr lang="en-US" sz="2000" dirty="0" smtClean="0">
                <a:cs typeface="Angsana New" pitchFamily="18" charset="-34"/>
              </a:rPr>
              <a:t>shirt (X)</a:t>
            </a:r>
            <a:endParaRPr lang="th-TH" sz="2000" dirty="0">
              <a:latin typeface="Angsana New" pitchFamily="18" charset="-34"/>
              <a:cs typeface="Angsana New" pitchFamily="18" charset="-34"/>
            </a:endParaRPr>
          </a:p>
        </p:txBody>
      </p:sp>
      <p:sp>
        <p:nvSpPr>
          <p:cNvPr id="222215" name="Text Box 7"/>
          <p:cNvSpPr txBox="1">
            <a:spLocks noChangeArrowheads="1"/>
          </p:cNvSpPr>
          <p:nvPr/>
        </p:nvSpPr>
        <p:spPr bwMode="auto">
          <a:xfrm>
            <a:off x="609600" y="4191000"/>
            <a:ext cx="284163" cy="457200"/>
          </a:xfrm>
          <a:prstGeom prst="rect">
            <a:avLst/>
          </a:prstGeom>
          <a:noFill/>
          <a:ln w="12700">
            <a:noFill/>
            <a:miter lim="800000"/>
            <a:headEnd type="none" w="sm" len="sm"/>
            <a:tailEnd type="none" w="sm" len="sm"/>
          </a:ln>
          <a:effectLst/>
        </p:spPr>
        <p:txBody>
          <a:bodyPr wrap="none">
            <a:spAutoFit/>
          </a:bodyPr>
          <a:lstStyle/>
          <a:p>
            <a:pPr algn="ctr" eaLnBrk="0" hangingPunct="0"/>
            <a:r>
              <a:rPr lang="th-TH" sz="2400">
                <a:latin typeface="Angsana New" pitchFamily="18" charset="-34"/>
                <a:cs typeface="Angsana New" pitchFamily="18" charset="-34"/>
              </a:rPr>
              <a:t>0</a:t>
            </a:r>
          </a:p>
        </p:txBody>
      </p:sp>
      <p:sp>
        <p:nvSpPr>
          <p:cNvPr id="222216" name="Text Box 8"/>
          <p:cNvSpPr txBox="1">
            <a:spLocks noChangeArrowheads="1"/>
          </p:cNvSpPr>
          <p:nvPr/>
        </p:nvSpPr>
        <p:spPr bwMode="auto">
          <a:xfrm>
            <a:off x="1177840" y="5189997"/>
            <a:ext cx="1710725" cy="400110"/>
          </a:xfrm>
          <a:prstGeom prst="rect">
            <a:avLst/>
          </a:prstGeom>
          <a:noFill/>
          <a:ln w="12700">
            <a:noFill/>
            <a:miter lim="800000"/>
            <a:headEnd type="none" w="sm" len="sm"/>
            <a:tailEnd type="none" w="sm" len="sm"/>
          </a:ln>
          <a:effectLst/>
        </p:spPr>
        <p:txBody>
          <a:bodyPr wrap="none">
            <a:spAutoFit/>
          </a:bodyPr>
          <a:lstStyle/>
          <a:p>
            <a:pPr algn="ctr" eaLnBrk="0" hangingPunct="0"/>
            <a:r>
              <a:rPr lang="en-US" sz="2000" b="1" dirty="0" smtClean="0">
                <a:solidFill>
                  <a:srgbClr val="0000CC"/>
                </a:solidFill>
                <a:cs typeface="Angsana New" pitchFamily="18" charset="-34"/>
              </a:rPr>
              <a:t>Thailand (A</a:t>
            </a:r>
            <a:r>
              <a:rPr lang="en-US" sz="2000" b="1" dirty="0">
                <a:solidFill>
                  <a:srgbClr val="0000CC"/>
                </a:solidFill>
                <a:cs typeface="Angsana New" pitchFamily="18" charset="-34"/>
              </a:rPr>
              <a:t>)</a:t>
            </a:r>
            <a:endParaRPr lang="th-TH" sz="2000" b="1" dirty="0">
              <a:solidFill>
                <a:srgbClr val="0000CC"/>
              </a:solidFill>
              <a:cs typeface="Angsana New" pitchFamily="18" charset="-34"/>
            </a:endParaRPr>
          </a:p>
        </p:txBody>
      </p:sp>
      <p:sp>
        <p:nvSpPr>
          <p:cNvPr id="222217" name="Line 9"/>
          <p:cNvSpPr>
            <a:spLocks noChangeShapeType="1"/>
          </p:cNvSpPr>
          <p:nvPr/>
        </p:nvSpPr>
        <p:spPr bwMode="auto">
          <a:xfrm>
            <a:off x="914400" y="3352800"/>
            <a:ext cx="2057400" cy="990600"/>
          </a:xfrm>
          <a:prstGeom prst="line">
            <a:avLst/>
          </a:prstGeom>
          <a:noFill/>
          <a:ln w="15875">
            <a:solidFill>
              <a:schemeClr val="tx1"/>
            </a:solidFill>
            <a:round/>
            <a:headEnd type="none" w="sm" len="sm"/>
            <a:tailEnd type="none" w="sm" len="sm"/>
          </a:ln>
          <a:effectLst/>
        </p:spPr>
        <p:txBody>
          <a:bodyPr wrap="none" anchor="ctr"/>
          <a:lstStyle/>
          <a:p>
            <a:endParaRPr lang="en-US"/>
          </a:p>
        </p:txBody>
      </p:sp>
      <p:sp>
        <p:nvSpPr>
          <p:cNvPr id="222220" name="Line 12"/>
          <p:cNvSpPr>
            <a:spLocks noChangeShapeType="1"/>
          </p:cNvSpPr>
          <p:nvPr/>
        </p:nvSpPr>
        <p:spPr bwMode="auto">
          <a:xfrm>
            <a:off x="1600200" y="2971800"/>
            <a:ext cx="0" cy="1371600"/>
          </a:xfrm>
          <a:prstGeom prst="line">
            <a:avLst/>
          </a:prstGeom>
          <a:noFill/>
          <a:ln w="12700">
            <a:solidFill>
              <a:schemeClr val="tx1"/>
            </a:solidFill>
            <a:prstDash val="dash"/>
            <a:round/>
            <a:headEnd type="none" w="sm" len="sm"/>
            <a:tailEnd type="none" w="sm" len="sm"/>
          </a:ln>
          <a:effectLst/>
        </p:spPr>
        <p:txBody>
          <a:bodyPr wrap="none" anchor="ctr"/>
          <a:lstStyle/>
          <a:p>
            <a:endParaRPr lang="en-US"/>
          </a:p>
        </p:txBody>
      </p:sp>
      <p:sp>
        <p:nvSpPr>
          <p:cNvPr id="222222" name="Line 14"/>
          <p:cNvSpPr>
            <a:spLocks noChangeShapeType="1"/>
          </p:cNvSpPr>
          <p:nvPr/>
        </p:nvSpPr>
        <p:spPr bwMode="auto">
          <a:xfrm flipH="1">
            <a:off x="914400" y="3657600"/>
            <a:ext cx="685800" cy="0"/>
          </a:xfrm>
          <a:prstGeom prst="line">
            <a:avLst/>
          </a:prstGeom>
          <a:noFill/>
          <a:ln w="12700">
            <a:solidFill>
              <a:schemeClr val="tx1"/>
            </a:solidFill>
            <a:prstDash val="dash"/>
            <a:round/>
            <a:headEnd type="none" w="sm" len="sm"/>
            <a:tailEnd type="none" w="sm" len="sm"/>
          </a:ln>
          <a:effectLst/>
        </p:spPr>
        <p:txBody>
          <a:bodyPr wrap="none" anchor="ctr"/>
          <a:lstStyle/>
          <a:p>
            <a:endParaRPr lang="en-US"/>
          </a:p>
        </p:txBody>
      </p:sp>
      <p:sp>
        <p:nvSpPr>
          <p:cNvPr id="222223" name="Text Box 15"/>
          <p:cNvSpPr txBox="1">
            <a:spLocks noChangeArrowheads="1"/>
          </p:cNvSpPr>
          <p:nvPr/>
        </p:nvSpPr>
        <p:spPr bwMode="auto">
          <a:xfrm>
            <a:off x="533400" y="3048000"/>
            <a:ext cx="284163" cy="457200"/>
          </a:xfrm>
          <a:prstGeom prst="rect">
            <a:avLst/>
          </a:prstGeom>
          <a:noFill/>
          <a:ln w="12700">
            <a:noFill/>
            <a:miter lim="800000"/>
            <a:headEnd type="none" w="sm" len="sm"/>
            <a:tailEnd type="none" w="sm" len="sm"/>
          </a:ln>
          <a:effectLst/>
        </p:spPr>
        <p:txBody>
          <a:bodyPr wrap="none">
            <a:spAutoFit/>
          </a:bodyPr>
          <a:lstStyle/>
          <a:p>
            <a:pPr algn="ctr" eaLnBrk="0" hangingPunct="0"/>
            <a:r>
              <a:rPr lang="en-US" sz="2400" b="1">
                <a:latin typeface="Angsana New" pitchFamily="18" charset="-34"/>
                <a:cs typeface="Angsana New" pitchFamily="18" charset="-34"/>
              </a:rPr>
              <a:t>6</a:t>
            </a:r>
            <a:endParaRPr lang="th-TH" sz="2400" b="1">
              <a:latin typeface="Angsana New" pitchFamily="18" charset="-34"/>
              <a:cs typeface="Angsana New" pitchFamily="18" charset="-34"/>
            </a:endParaRPr>
          </a:p>
        </p:txBody>
      </p:sp>
      <p:sp>
        <p:nvSpPr>
          <p:cNvPr id="222230" name="Text Box 22"/>
          <p:cNvSpPr txBox="1">
            <a:spLocks noChangeArrowheads="1"/>
          </p:cNvSpPr>
          <p:nvPr/>
        </p:nvSpPr>
        <p:spPr bwMode="auto">
          <a:xfrm>
            <a:off x="5428430" y="5119658"/>
            <a:ext cx="1200970" cy="400110"/>
          </a:xfrm>
          <a:prstGeom prst="rect">
            <a:avLst/>
          </a:prstGeom>
          <a:noFill/>
          <a:ln w="12700">
            <a:noFill/>
            <a:miter lim="800000"/>
            <a:headEnd type="none" w="sm" len="sm"/>
            <a:tailEnd type="none" w="sm" len="sm"/>
          </a:ln>
          <a:effectLst/>
        </p:spPr>
        <p:txBody>
          <a:bodyPr wrap="none">
            <a:spAutoFit/>
          </a:bodyPr>
          <a:lstStyle/>
          <a:p>
            <a:pPr algn="ctr" eaLnBrk="0" hangingPunct="0"/>
            <a:r>
              <a:rPr lang="en-US" sz="2000" b="1" dirty="0">
                <a:solidFill>
                  <a:srgbClr val="0000CC"/>
                </a:solidFill>
                <a:cs typeface="Angsana New" pitchFamily="18" charset="-34"/>
              </a:rPr>
              <a:t>USA (B)</a:t>
            </a:r>
            <a:endParaRPr lang="th-TH" sz="2000" b="1" dirty="0">
              <a:solidFill>
                <a:srgbClr val="0000CC"/>
              </a:solidFill>
              <a:cs typeface="Angsana New" pitchFamily="18" charset="-34"/>
            </a:endParaRPr>
          </a:p>
        </p:txBody>
      </p:sp>
      <p:sp>
        <p:nvSpPr>
          <p:cNvPr id="222231" name="Line 23"/>
          <p:cNvSpPr>
            <a:spLocks noChangeShapeType="1"/>
          </p:cNvSpPr>
          <p:nvPr/>
        </p:nvSpPr>
        <p:spPr bwMode="auto">
          <a:xfrm>
            <a:off x="838200" y="1600200"/>
            <a:ext cx="152400" cy="0"/>
          </a:xfrm>
          <a:prstGeom prst="line">
            <a:avLst/>
          </a:prstGeom>
          <a:noFill/>
          <a:ln w="9525">
            <a:solidFill>
              <a:schemeClr val="tx1"/>
            </a:solidFill>
            <a:round/>
            <a:headEnd/>
            <a:tailEnd/>
          </a:ln>
          <a:effectLst/>
        </p:spPr>
        <p:txBody>
          <a:bodyPr/>
          <a:lstStyle/>
          <a:p>
            <a:endParaRPr lang="en-US"/>
          </a:p>
        </p:txBody>
      </p:sp>
      <p:sp>
        <p:nvSpPr>
          <p:cNvPr id="222232" name="Line 24"/>
          <p:cNvSpPr>
            <a:spLocks noChangeShapeType="1"/>
          </p:cNvSpPr>
          <p:nvPr/>
        </p:nvSpPr>
        <p:spPr bwMode="auto">
          <a:xfrm>
            <a:off x="838200" y="2286000"/>
            <a:ext cx="152400" cy="0"/>
          </a:xfrm>
          <a:prstGeom prst="line">
            <a:avLst/>
          </a:prstGeom>
          <a:noFill/>
          <a:ln w="9525">
            <a:solidFill>
              <a:schemeClr val="tx1"/>
            </a:solidFill>
            <a:round/>
            <a:headEnd/>
            <a:tailEnd/>
          </a:ln>
          <a:effectLst/>
        </p:spPr>
        <p:txBody>
          <a:bodyPr/>
          <a:lstStyle/>
          <a:p>
            <a:endParaRPr lang="en-US"/>
          </a:p>
        </p:txBody>
      </p:sp>
      <p:sp>
        <p:nvSpPr>
          <p:cNvPr id="222233" name="Line 25"/>
          <p:cNvSpPr>
            <a:spLocks noChangeShapeType="1"/>
          </p:cNvSpPr>
          <p:nvPr/>
        </p:nvSpPr>
        <p:spPr bwMode="auto">
          <a:xfrm>
            <a:off x="914400" y="3657600"/>
            <a:ext cx="76200" cy="0"/>
          </a:xfrm>
          <a:prstGeom prst="line">
            <a:avLst/>
          </a:prstGeom>
          <a:noFill/>
          <a:ln w="9525">
            <a:solidFill>
              <a:schemeClr val="tx1"/>
            </a:solidFill>
            <a:round/>
            <a:headEnd/>
            <a:tailEnd/>
          </a:ln>
          <a:effectLst/>
        </p:spPr>
        <p:txBody>
          <a:bodyPr/>
          <a:lstStyle/>
          <a:p>
            <a:endParaRPr lang="en-US"/>
          </a:p>
        </p:txBody>
      </p:sp>
      <p:sp>
        <p:nvSpPr>
          <p:cNvPr id="222234" name="Line 26"/>
          <p:cNvSpPr>
            <a:spLocks noChangeShapeType="1"/>
          </p:cNvSpPr>
          <p:nvPr/>
        </p:nvSpPr>
        <p:spPr bwMode="auto">
          <a:xfrm>
            <a:off x="838200" y="2971800"/>
            <a:ext cx="152400" cy="0"/>
          </a:xfrm>
          <a:prstGeom prst="line">
            <a:avLst/>
          </a:prstGeom>
          <a:noFill/>
          <a:ln w="9525">
            <a:solidFill>
              <a:schemeClr val="tx1"/>
            </a:solidFill>
            <a:round/>
            <a:headEnd/>
            <a:tailEnd/>
          </a:ln>
          <a:effectLst/>
        </p:spPr>
        <p:txBody>
          <a:bodyPr/>
          <a:lstStyle/>
          <a:p>
            <a:endParaRPr lang="en-US"/>
          </a:p>
        </p:txBody>
      </p:sp>
      <p:sp>
        <p:nvSpPr>
          <p:cNvPr id="222236" name="Line 28"/>
          <p:cNvSpPr>
            <a:spLocks noChangeShapeType="1"/>
          </p:cNvSpPr>
          <p:nvPr/>
        </p:nvSpPr>
        <p:spPr bwMode="auto">
          <a:xfrm>
            <a:off x="2971800" y="4267200"/>
            <a:ext cx="0" cy="152400"/>
          </a:xfrm>
          <a:prstGeom prst="line">
            <a:avLst/>
          </a:prstGeom>
          <a:noFill/>
          <a:ln w="9525">
            <a:solidFill>
              <a:schemeClr val="tx1"/>
            </a:solidFill>
            <a:round/>
            <a:headEnd/>
            <a:tailEnd/>
          </a:ln>
          <a:effectLst/>
        </p:spPr>
        <p:txBody>
          <a:bodyPr/>
          <a:lstStyle/>
          <a:p>
            <a:endParaRPr lang="en-US"/>
          </a:p>
        </p:txBody>
      </p:sp>
      <p:sp>
        <p:nvSpPr>
          <p:cNvPr id="222237" name="Line 29"/>
          <p:cNvSpPr>
            <a:spLocks noChangeShapeType="1"/>
          </p:cNvSpPr>
          <p:nvPr/>
        </p:nvSpPr>
        <p:spPr bwMode="auto">
          <a:xfrm>
            <a:off x="3657600" y="4267200"/>
            <a:ext cx="0" cy="152400"/>
          </a:xfrm>
          <a:prstGeom prst="line">
            <a:avLst/>
          </a:prstGeom>
          <a:noFill/>
          <a:ln w="9525">
            <a:solidFill>
              <a:schemeClr val="tx1"/>
            </a:solidFill>
            <a:round/>
            <a:headEnd/>
            <a:tailEnd/>
          </a:ln>
          <a:effectLst/>
        </p:spPr>
        <p:txBody>
          <a:bodyPr/>
          <a:lstStyle/>
          <a:p>
            <a:endParaRPr lang="en-US"/>
          </a:p>
        </p:txBody>
      </p:sp>
      <p:sp>
        <p:nvSpPr>
          <p:cNvPr id="222238" name="Line 30"/>
          <p:cNvSpPr>
            <a:spLocks noChangeShapeType="1"/>
          </p:cNvSpPr>
          <p:nvPr/>
        </p:nvSpPr>
        <p:spPr bwMode="auto">
          <a:xfrm>
            <a:off x="2286000" y="4267200"/>
            <a:ext cx="0" cy="152400"/>
          </a:xfrm>
          <a:prstGeom prst="line">
            <a:avLst/>
          </a:prstGeom>
          <a:noFill/>
          <a:ln w="9525">
            <a:solidFill>
              <a:schemeClr val="tx1"/>
            </a:solidFill>
            <a:round/>
            <a:headEnd/>
            <a:tailEnd/>
          </a:ln>
          <a:effectLst/>
        </p:spPr>
        <p:txBody>
          <a:bodyPr/>
          <a:lstStyle/>
          <a:p>
            <a:endParaRPr lang="en-US"/>
          </a:p>
        </p:txBody>
      </p:sp>
      <p:sp>
        <p:nvSpPr>
          <p:cNvPr id="222239" name="Line 31"/>
          <p:cNvSpPr>
            <a:spLocks noChangeShapeType="1"/>
          </p:cNvSpPr>
          <p:nvPr/>
        </p:nvSpPr>
        <p:spPr bwMode="auto">
          <a:xfrm>
            <a:off x="1600200" y="4267200"/>
            <a:ext cx="0" cy="152400"/>
          </a:xfrm>
          <a:prstGeom prst="line">
            <a:avLst/>
          </a:prstGeom>
          <a:noFill/>
          <a:ln w="9525">
            <a:solidFill>
              <a:schemeClr val="tx1"/>
            </a:solidFill>
            <a:round/>
            <a:headEnd/>
            <a:tailEnd/>
          </a:ln>
          <a:effectLst/>
        </p:spPr>
        <p:txBody>
          <a:bodyPr/>
          <a:lstStyle/>
          <a:p>
            <a:endParaRPr lang="en-US"/>
          </a:p>
        </p:txBody>
      </p:sp>
      <p:grpSp>
        <p:nvGrpSpPr>
          <p:cNvPr id="222276" name="Group 68"/>
          <p:cNvGrpSpPr>
            <a:grpSpLocks/>
          </p:cNvGrpSpPr>
          <p:nvPr/>
        </p:nvGrpSpPr>
        <p:grpSpPr bwMode="auto">
          <a:xfrm>
            <a:off x="1066800" y="2362200"/>
            <a:ext cx="2165350" cy="1752600"/>
            <a:chOff x="672" y="1488"/>
            <a:chExt cx="1364" cy="1104"/>
          </a:xfrm>
        </p:grpSpPr>
        <p:sp>
          <p:nvSpPr>
            <p:cNvPr id="222218" name="Text Box 10"/>
            <p:cNvSpPr txBox="1">
              <a:spLocks noChangeArrowheads="1"/>
            </p:cNvSpPr>
            <p:nvPr/>
          </p:nvSpPr>
          <p:spPr bwMode="auto">
            <a:xfrm>
              <a:off x="1584" y="2304"/>
              <a:ext cx="452"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solidFill>
                    <a:schemeClr val="tx2"/>
                  </a:solidFill>
                  <a:latin typeface="Angsana New" pitchFamily="18" charset="-34"/>
                  <a:cs typeface="Angsana New" pitchFamily="18" charset="-34"/>
                </a:rPr>
                <a:t>CIC</a:t>
              </a:r>
              <a:r>
                <a:rPr lang="en-US" sz="2400" b="1" baseline="-25000">
                  <a:solidFill>
                    <a:schemeClr val="tx2"/>
                  </a:solidFill>
                  <a:latin typeface="Angsana New" pitchFamily="18" charset="-34"/>
                  <a:cs typeface="Angsana New" pitchFamily="18" charset="-34"/>
                </a:rPr>
                <a:t>1</a:t>
              </a:r>
              <a:r>
                <a:rPr lang="en-US" sz="2400" b="1" baseline="30000">
                  <a:solidFill>
                    <a:schemeClr val="tx2"/>
                  </a:solidFill>
                  <a:latin typeface="Angsana New" pitchFamily="18" charset="-34"/>
                  <a:cs typeface="Angsana New" pitchFamily="18" charset="-34"/>
                </a:rPr>
                <a:t>A</a:t>
              </a:r>
              <a:endParaRPr lang="th-TH" sz="2400" b="1" baseline="30000">
                <a:solidFill>
                  <a:schemeClr val="tx2"/>
                </a:solidFill>
                <a:latin typeface="Angsana New" pitchFamily="18" charset="-34"/>
                <a:cs typeface="Angsana New" pitchFamily="18" charset="-34"/>
              </a:endParaRPr>
            </a:p>
          </p:txBody>
        </p:sp>
        <p:sp>
          <p:nvSpPr>
            <p:cNvPr id="222243" name="Arc 35"/>
            <p:cNvSpPr>
              <a:spLocks/>
            </p:cNvSpPr>
            <p:nvPr/>
          </p:nvSpPr>
          <p:spPr bwMode="auto">
            <a:xfrm rot="9300000">
              <a:off x="672" y="1488"/>
              <a:ext cx="1056" cy="1073"/>
            </a:xfrm>
            <a:custGeom>
              <a:avLst/>
              <a:gdLst>
                <a:gd name="G0" fmla="+- 0 0 0"/>
                <a:gd name="G1" fmla="+- 20117 0 0"/>
                <a:gd name="G2" fmla="+- 21600 0 0"/>
                <a:gd name="T0" fmla="*/ 7867 w 21600"/>
                <a:gd name="T1" fmla="*/ 0 h 20117"/>
                <a:gd name="T2" fmla="*/ 21600 w 21600"/>
                <a:gd name="T3" fmla="*/ 20117 h 20117"/>
                <a:gd name="T4" fmla="*/ 0 w 21600"/>
                <a:gd name="T5" fmla="*/ 20117 h 20117"/>
              </a:gdLst>
              <a:ahLst/>
              <a:cxnLst>
                <a:cxn ang="0">
                  <a:pos x="T0" y="T1"/>
                </a:cxn>
                <a:cxn ang="0">
                  <a:pos x="T2" y="T3"/>
                </a:cxn>
                <a:cxn ang="0">
                  <a:pos x="T4" y="T5"/>
                </a:cxn>
              </a:cxnLst>
              <a:rect l="0" t="0" r="r" b="b"/>
              <a:pathLst>
                <a:path w="21600" h="20117" fill="none" extrusionOk="0">
                  <a:moveTo>
                    <a:pt x="7866" y="0"/>
                  </a:moveTo>
                  <a:cubicBezTo>
                    <a:pt x="16149" y="3239"/>
                    <a:pt x="21600" y="11223"/>
                    <a:pt x="21600" y="20117"/>
                  </a:cubicBezTo>
                </a:path>
                <a:path w="21600" h="20117" stroke="0" extrusionOk="0">
                  <a:moveTo>
                    <a:pt x="7866" y="0"/>
                  </a:moveTo>
                  <a:cubicBezTo>
                    <a:pt x="16149" y="3239"/>
                    <a:pt x="21600" y="11223"/>
                    <a:pt x="21600" y="20117"/>
                  </a:cubicBezTo>
                  <a:lnTo>
                    <a:pt x="0" y="20117"/>
                  </a:lnTo>
                  <a:close/>
                </a:path>
              </a:pathLst>
            </a:custGeom>
            <a:noFill/>
            <a:ln w="15875">
              <a:solidFill>
                <a:schemeClr val="tx1"/>
              </a:solidFill>
              <a:round/>
              <a:headEnd/>
              <a:tailEnd/>
            </a:ln>
            <a:effectLst/>
          </p:spPr>
          <p:txBody>
            <a:bodyPr wrap="none" anchor="ctr"/>
            <a:lstStyle/>
            <a:p>
              <a:endParaRPr lang="en-US"/>
            </a:p>
          </p:txBody>
        </p:sp>
      </p:grpSp>
      <p:sp>
        <p:nvSpPr>
          <p:cNvPr id="222244" name="Oval 36"/>
          <p:cNvSpPr>
            <a:spLocks noChangeArrowheads="1"/>
          </p:cNvSpPr>
          <p:nvPr/>
        </p:nvSpPr>
        <p:spPr bwMode="auto">
          <a:xfrm flipH="1">
            <a:off x="1600200" y="36576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2245" name="Text Box 37"/>
          <p:cNvSpPr txBox="1">
            <a:spLocks noChangeArrowheads="1"/>
          </p:cNvSpPr>
          <p:nvPr/>
        </p:nvSpPr>
        <p:spPr bwMode="auto">
          <a:xfrm>
            <a:off x="1600200" y="3352800"/>
            <a:ext cx="414338"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solidFill>
                  <a:schemeClr val="tx2"/>
                </a:solidFill>
                <a:latin typeface="Angsana New" pitchFamily="18" charset="-34"/>
                <a:cs typeface="Angsana New" pitchFamily="18" charset="-34"/>
              </a:rPr>
              <a:t>A</a:t>
            </a:r>
            <a:endParaRPr lang="th-TH" sz="2400" b="1">
              <a:solidFill>
                <a:schemeClr val="tx2"/>
              </a:solidFill>
              <a:latin typeface="Angsana New" pitchFamily="18" charset="-34"/>
              <a:cs typeface="Angsana New" pitchFamily="18" charset="-34"/>
            </a:endParaRPr>
          </a:p>
        </p:txBody>
      </p:sp>
      <p:sp>
        <p:nvSpPr>
          <p:cNvPr id="222246" name="Line 38"/>
          <p:cNvSpPr>
            <a:spLocks noChangeShapeType="1"/>
          </p:cNvSpPr>
          <p:nvPr/>
        </p:nvSpPr>
        <p:spPr bwMode="auto">
          <a:xfrm>
            <a:off x="914400" y="2286000"/>
            <a:ext cx="2057400" cy="2057400"/>
          </a:xfrm>
          <a:prstGeom prst="line">
            <a:avLst/>
          </a:prstGeom>
          <a:noFill/>
          <a:ln w="15875">
            <a:solidFill>
              <a:schemeClr val="tx1"/>
            </a:solidFill>
            <a:round/>
            <a:headEnd/>
            <a:tailEnd/>
          </a:ln>
          <a:effectLst/>
        </p:spPr>
        <p:txBody>
          <a:bodyPr/>
          <a:lstStyle/>
          <a:p>
            <a:endParaRPr lang="en-US"/>
          </a:p>
        </p:txBody>
      </p:sp>
      <p:grpSp>
        <p:nvGrpSpPr>
          <p:cNvPr id="222275" name="Group 67"/>
          <p:cNvGrpSpPr>
            <a:grpSpLocks/>
          </p:cNvGrpSpPr>
          <p:nvPr/>
        </p:nvGrpSpPr>
        <p:grpSpPr bwMode="auto">
          <a:xfrm>
            <a:off x="457200" y="2057400"/>
            <a:ext cx="2670175" cy="2819400"/>
            <a:chOff x="288" y="1296"/>
            <a:chExt cx="1682" cy="1776"/>
          </a:xfrm>
        </p:grpSpPr>
        <p:sp>
          <p:nvSpPr>
            <p:cNvPr id="222235" name="Text Box 27"/>
            <p:cNvSpPr txBox="1">
              <a:spLocks noChangeArrowheads="1"/>
            </p:cNvSpPr>
            <p:nvPr/>
          </p:nvSpPr>
          <p:spPr bwMode="auto">
            <a:xfrm>
              <a:off x="288" y="1296"/>
              <a:ext cx="242"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12</a:t>
              </a:r>
              <a:endParaRPr lang="th-TH" sz="2400" b="1">
                <a:latin typeface="Angsana New" pitchFamily="18" charset="-34"/>
                <a:cs typeface="Angsana New" pitchFamily="18" charset="-34"/>
              </a:endParaRPr>
            </a:p>
          </p:txBody>
        </p:sp>
        <p:sp>
          <p:nvSpPr>
            <p:cNvPr id="222247" name="Text Box 39"/>
            <p:cNvSpPr txBox="1">
              <a:spLocks noChangeArrowheads="1"/>
            </p:cNvSpPr>
            <p:nvPr/>
          </p:nvSpPr>
          <p:spPr bwMode="auto">
            <a:xfrm>
              <a:off x="1728" y="2784"/>
              <a:ext cx="242"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12</a:t>
              </a:r>
              <a:endParaRPr lang="th-TH" sz="2400" b="1">
                <a:latin typeface="Angsana New" pitchFamily="18" charset="-34"/>
                <a:cs typeface="Angsana New" pitchFamily="18" charset="-34"/>
              </a:endParaRPr>
            </a:p>
          </p:txBody>
        </p:sp>
      </p:grpSp>
      <p:sp>
        <p:nvSpPr>
          <p:cNvPr id="222250" name="Text Box 42"/>
          <p:cNvSpPr txBox="1">
            <a:spLocks noChangeArrowheads="1"/>
          </p:cNvSpPr>
          <p:nvPr/>
        </p:nvSpPr>
        <p:spPr bwMode="auto">
          <a:xfrm>
            <a:off x="1600200" y="2590800"/>
            <a:ext cx="457200"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solidFill>
                  <a:schemeClr val="tx2"/>
                </a:solidFill>
                <a:latin typeface="Angsana New" pitchFamily="18" charset="-34"/>
                <a:cs typeface="Angsana New" pitchFamily="18" charset="-34"/>
              </a:rPr>
              <a:t>A*</a:t>
            </a:r>
            <a:endParaRPr lang="th-TH" sz="2400" b="1">
              <a:solidFill>
                <a:schemeClr val="tx2"/>
              </a:solidFill>
              <a:latin typeface="Angsana New" pitchFamily="18" charset="-34"/>
              <a:cs typeface="Angsana New" pitchFamily="18" charset="-34"/>
            </a:endParaRPr>
          </a:p>
        </p:txBody>
      </p:sp>
      <p:sp>
        <p:nvSpPr>
          <p:cNvPr id="222253" name="Line 45"/>
          <p:cNvSpPr>
            <a:spLocks noChangeShapeType="1"/>
          </p:cNvSpPr>
          <p:nvPr/>
        </p:nvSpPr>
        <p:spPr bwMode="auto">
          <a:xfrm flipH="1">
            <a:off x="914400" y="2971800"/>
            <a:ext cx="685800" cy="0"/>
          </a:xfrm>
          <a:prstGeom prst="line">
            <a:avLst/>
          </a:prstGeom>
          <a:noFill/>
          <a:ln w="12700">
            <a:solidFill>
              <a:schemeClr val="tx1"/>
            </a:solidFill>
            <a:prstDash val="dash"/>
            <a:round/>
            <a:headEnd type="none" w="sm" len="sm"/>
            <a:tailEnd type="none" w="sm" len="sm"/>
          </a:ln>
          <a:effectLst/>
        </p:spPr>
        <p:txBody>
          <a:bodyPr wrap="none" anchor="ctr"/>
          <a:lstStyle/>
          <a:p>
            <a:endParaRPr lang="en-US"/>
          </a:p>
        </p:txBody>
      </p:sp>
      <p:sp>
        <p:nvSpPr>
          <p:cNvPr id="222254" name="Line 46"/>
          <p:cNvSpPr>
            <a:spLocks noChangeShapeType="1"/>
          </p:cNvSpPr>
          <p:nvPr/>
        </p:nvSpPr>
        <p:spPr bwMode="auto">
          <a:xfrm>
            <a:off x="838200" y="3657600"/>
            <a:ext cx="152400" cy="0"/>
          </a:xfrm>
          <a:prstGeom prst="line">
            <a:avLst/>
          </a:prstGeom>
          <a:noFill/>
          <a:ln w="9525">
            <a:solidFill>
              <a:schemeClr val="tx1"/>
            </a:solidFill>
            <a:round/>
            <a:headEnd/>
            <a:tailEnd/>
          </a:ln>
          <a:effectLst/>
        </p:spPr>
        <p:txBody>
          <a:bodyPr/>
          <a:lstStyle/>
          <a:p>
            <a:endParaRPr lang="en-US"/>
          </a:p>
        </p:txBody>
      </p:sp>
      <p:grpSp>
        <p:nvGrpSpPr>
          <p:cNvPr id="222280" name="Group 72"/>
          <p:cNvGrpSpPr>
            <a:grpSpLocks/>
          </p:cNvGrpSpPr>
          <p:nvPr/>
        </p:nvGrpSpPr>
        <p:grpSpPr bwMode="auto">
          <a:xfrm>
            <a:off x="1524000" y="1981200"/>
            <a:ext cx="2165350" cy="1703388"/>
            <a:chOff x="960" y="1248"/>
            <a:chExt cx="1364" cy="1073"/>
          </a:xfrm>
        </p:grpSpPr>
        <p:sp>
          <p:nvSpPr>
            <p:cNvPr id="222248" name="Arc 40"/>
            <p:cNvSpPr>
              <a:spLocks/>
            </p:cNvSpPr>
            <p:nvPr/>
          </p:nvSpPr>
          <p:spPr bwMode="auto">
            <a:xfrm rot="9300000">
              <a:off x="960" y="1248"/>
              <a:ext cx="1056" cy="1073"/>
            </a:xfrm>
            <a:custGeom>
              <a:avLst/>
              <a:gdLst>
                <a:gd name="G0" fmla="+- 0 0 0"/>
                <a:gd name="G1" fmla="+- 20117 0 0"/>
                <a:gd name="G2" fmla="+- 21600 0 0"/>
                <a:gd name="T0" fmla="*/ 7867 w 21600"/>
                <a:gd name="T1" fmla="*/ 0 h 20117"/>
                <a:gd name="T2" fmla="*/ 21600 w 21600"/>
                <a:gd name="T3" fmla="*/ 20117 h 20117"/>
                <a:gd name="T4" fmla="*/ 0 w 21600"/>
                <a:gd name="T5" fmla="*/ 20117 h 20117"/>
              </a:gdLst>
              <a:ahLst/>
              <a:cxnLst>
                <a:cxn ang="0">
                  <a:pos x="T0" y="T1"/>
                </a:cxn>
                <a:cxn ang="0">
                  <a:pos x="T2" y="T3"/>
                </a:cxn>
                <a:cxn ang="0">
                  <a:pos x="T4" y="T5"/>
                </a:cxn>
              </a:cxnLst>
              <a:rect l="0" t="0" r="r" b="b"/>
              <a:pathLst>
                <a:path w="21600" h="20117" fill="none" extrusionOk="0">
                  <a:moveTo>
                    <a:pt x="7866" y="0"/>
                  </a:moveTo>
                  <a:cubicBezTo>
                    <a:pt x="16149" y="3239"/>
                    <a:pt x="21600" y="11223"/>
                    <a:pt x="21600" y="20117"/>
                  </a:cubicBezTo>
                </a:path>
                <a:path w="21600" h="20117" stroke="0" extrusionOk="0">
                  <a:moveTo>
                    <a:pt x="7866" y="0"/>
                  </a:moveTo>
                  <a:cubicBezTo>
                    <a:pt x="16149" y="3239"/>
                    <a:pt x="21600" y="11223"/>
                    <a:pt x="21600" y="20117"/>
                  </a:cubicBezTo>
                  <a:lnTo>
                    <a:pt x="0" y="20117"/>
                  </a:lnTo>
                  <a:close/>
                </a:path>
              </a:pathLst>
            </a:custGeom>
            <a:noFill/>
            <a:ln w="15875">
              <a:solidFill>
                <a:schemeClr val="tx1"/>
              </a:solidFill>
              <a:round/>
              <a:headEnd/>
              <a:tailEnd/>
            </a:ln>
            <a:effectLst/>
          </p:spPr>
          <p:txBody>
            <a:bodyPr wrap="none" anchor="ctr"/>
            <a:lstStyle/>
            <a:p>
              <a:endParaRPr lang="en-US"/>
            </a:p>
          </p:txBody>
        </p:sp>
        <p:sp>
          <p:nvSpPr>
            <p:cNvPr id="222255" name="Text Box 47"/>
            <p:cNvSpPr txBox="1">
              <a:spLocks noChangeArrowheads="1"/>
            </p:cNvSpPr>
            <p:nvPr/>
          </p:nvSpPr>
          <p:spPr bwMode="auto">
            <a:xfrm>
              <a:off x="1872" y="2016"/>
              <a:ext cx="452"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solidFill>
                    <a:schemeClr val="tx2"/>
                  </a:solidFill>
                  <a:latin typeface="Angsana New" pitchFamily="18" charset="-34"/>
                  <a:cs typeface="Angsana New" pitchFamily="18" charset="-34"/>
                </a:rPr>
                <a:t>CIC</a:t>
              </a:r>
              <a:r>
                <a:rPr lang="en-US" sz="2400" b="1" baseline="-25000">
                  <a:solidFill>
                    <a:schemeClr val="tx2"/>
                  </a:solidFill>
                  <a:latin typeface="Angsana New" pitchFamily="18" charset="-34"/>
                  <a:cs typeface="Angsana New" pitchFamily="18" charset="-34"/>
                </a:rPr>
                <a:t>2</a:t>
              </a:r>
              <a:r>
                <a:rPr lang="en-US" sz="2400" b="1" baseline="30000">
                  <a:solidFill>
                    <a:schemeClr val="tx2"/>
                  </a:solidFill>
                  <a:latin typeface="Angsana New" pitchFamily="18" charset="-34"/>
                  <a:cs typeface="Angsana New" pitchFamily="18" charset="-34"/>
                </a:rPr>
                <a:t>A</a:t>
              </a:r>
              <a:endParaRPr lang="th-TH" sz="2400" b="1" baseline="30000">
                <a:solidFill>
                  <a:schemeClr val="tx2"/>
                </a:solidFill>
                <a:latin typeface="Angsana New" pitchFamily="18" charset="-34"/>
                <a:cs typeface="Angsana New" pitchFamily="18" charset="-34"/>
              </a:endParaRPr>
            </a:p>
          </p:txBody>
        </p:sp>
      </p:grpSp>
      <p:sp>
        <p:nvSpPr>
          <p:cNvPr id="222256" name="Text Box 48"/>
          <p:cNvSpPr txBox="1">
            <a:spLocks noChangeArrowheads="1"/>
          </p:cNvSpPr>
          <p:nvPr/>
        </p:nvSpPr>
        <p:spPr bwMode="auto">
          <a:xfrm>
            <a:off x="457200" y="3429000"/>
            <a:ext cx="384175"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4</a:t>
            </a:r>
            <a:endParaRPr lang="th-TH" sz="2400" b="1">
              <a:latin typeface="Angsana New" pitchFamily="18" charset="-34"/>
              <a:cs typeface="Angsana New" pitchFamily="18" charset="-34"/>
            </a:endParaRPr>
          </a:p>
        </p:txBody>
      </p:sp>
      <p:sp>
        <p:nvSpPr>
          <p:cNvPr id="222266" name="Freeform 58"/>
          <p:cNvSpPr>
            <a:spLocks/>
          </p:cNvSpPr>
          <p:nvPr/>
        </p:nvSpPr>
        <p:spPr bwMode="auto">
          <a:xfrm>
            <a:off x="914400" y="3962400"/>
            <a:ext cx="1219200" cy="914400"/>
          </a:xfrm>
          <a:custGeom>
            <a:avLst/>
            <a:gdLst/>
            <a:ahLst/>
            <a:cxnLst>
              <a:cxn ang="0">
                <a:pos x="768" y="0"/>
              </a:cxn>
              <a:cxn ang="0">
                <a:pos x="96" y="384"/>
              </a:cxn>
              <a:cxn ang="0">
                <a:pos x="336" y="480"/>
              </a:cxn>
              <a:cxn ang="0">
                <a:pos x="0" y="576"/>
              </a:cxn>
            </a:cxnLst>
            <a:rect l="0" t="0" r="r" b="b"/>
            <a:pathLst>
              <a:path w="768" h="576">
                <a:moveTo>
                  <a:pt x="768" y="0"/>
                </a:moveTo>
                <a:cubicBezTo>
                  <a:pt x="468" y="152"/>
                  <a:pt x="168" y="304"/>
                  <a:pt x="96" y="384"/>
                </a:cubicBezTo>
                <a:cubicBezTo>
                  <a:pt x="24" y="464"/>
                  <a:pt x="352" y="448"/>
                  <a:pt x="336" y="480"/>
                </a:cubicBezTo>
                <a:cubicBezTo>
                  <a:pt x="320" y="512"/>
                  <a:pt x="56" y="560"/>
                  <a:pt x="0" y="576"/>
                </a:cubicBezTo>
              </a:path>
            </a:pathLst>
          </a:custGeom>
          <a:noFill/>
          <a:ln w="9525">
            <a:solidFill>
              <a:schemeClr val="tx1"/>
            </a:solidFill>
            <a:round/>
            <a:headEnd/>
            <a:tailEnd/>
          </a:ln>
          <a:effectLst/>
        </p:spPr>
        <p:txBody>
          <a:bodyPr/>
          <a:lstStyle/>
          <a:p>
            <a:endParaRPr lang="en-US"/>
          </a:p>
        </p:txBody>
      </p:sp>
      <p:sp>
        <p:nvSpPr>
          <p:cNvPr id="222267" name="Text Box 59"/>
          <p:cNvSpPr txBox="1">
            <a:spLocks noChangeArrowheads="1"/>
          </p:cNvSpPr>
          <p:nvPr/>
        </p:nvSpPr>
        <p:spPr bwMode="auto">
          <a:xfrm>
            <a:off x="12895" y="4953000"/>
            <a:ext cx="1447800" cy="366713"/>
          </a:xfrm>
          <a:prstGeom prst="rect">
            <a:avLst/>
          </a:prstGeom>
          <a:noFill/>
          <a:ln w="9525">
            <a:noFill/>
            <a:miter lim="800000"/>
            <a:headEnd/>
            <a:tailEnd/>
          </a:ln>
          <a:effectLst/>
        </p:spPr>
        <p:txBody>
          <a:bodyPr>
            <a:spAutoFit/>
          </a:bodyPr>
          <a:lstStyle/>
          <a:p>
            <a:pPr>
              <a:spcBef>
                <a:spcPct val="50000"/>
              </a:spcBef>
            </a:pPr>
            <a:r>
              <a:rPr lang="en-US" dirty="0"/>
              <a:t>Y = 6-0.5X</a:t>
            </a:r>
          </a:p>
        </p:txBody>
      </p:sp>
      <p:sp>
        <p:nvSpPr>
          <p:cNvPr id="222270" name="Freeform 62"/>
          <p:cNvSpPr>
            <a:spLocks/>
          </p:cNvSpPr>
          <p:nvPr/>
        </p:nvSpPr>
        <p:spPr bwMode="auto">
          <a:xfrm>
            <a:off x="1143000" y="1676400"/>
            <a:ext cx="762000" cy="838200"/>
          </a:xfrm>
          <a:custGeom>
            <a:avLst/>
            <a:gdLst/>
            <a:ahLst/>
            <a:cxnLst>
              <a:cxn ang="0">
                <a:pos x="0" y="528"/>
              </a:cxn>
              <a:cxn ang="0">
                <a:pos x="144" y="192"/>
              </a:cxn>
              <a:cxn ang="0">
                <a:pos x="384" y="240"/>
              </a:cxn>
              <a:cxn ang="0">
                <a:pos x="480" y="0"/>
              </a:cxn>
            </a:cxnLst>
            <a:rect l="0" t="0" r="r" b="b"/>
            <a:pathLst>
              <a:path w="480" h="528">
                <a:moveTo>
                  <a:pt x="0" y="528"/>
                </a:moveTo>
                <a:cubicBezTo>
                  <a:pt x="40" y="384"/>
                  <a:pt x="80" y="240"/>
                  <a:pt x="144" y="192"/>
                </a:cubicBezTo>
                <a:cubicBezTo>
                  <a:pt x="208" y="144"/>
                  <a:pt x="328" y="272"/>
                  <a:pt x="384" y="240"/>
                </a:cubicBezTo>
                <a:cubicBezTo>
                  <a:pt x="440" y="208"/>
                  <a:pt x="464" y="40"/>
                  <a:pt x="480" y="0"/>
                </a:cubicBezTo>
              </a:path>
            </a:pathLst>
          </a:custGeom>
          <a:noFill/>
          <a:ln w="9525">
            <a:solidFill>
              <a:schemeClr val="tx1"/>
            </a:solidFill>
            <a:round/>
            <a:headEnd/>
            <a:tailEnd/>
          </a:ln>
          <a:effectLst/>
        </p:spPr>
        <p:txBody>
          <a:bodyPr/>
          <a:lstStyle/>
          <a:p>
            <a:endParaRPr lang="en-US"/>
          </a:p>
        </p:txBody>
      </p:sp>
      <p:sp>
        <p:nvSpPr>
          <p:cNvPr id="222271" name="Text Box 63"/>
          <p:cNvSpPr txBox="1">
            <a:spLocks noChangeArrowheads="1"/>
          </p:cNvSpPr>
          <p:nvPr/>
        </p:nvSpPr>
        <p:spPr bwMode="auto">
          <a:xfrm>
            <a:off x="1600200" y="1219200"/>
            <a:ext cx="1219200" cy="366713"/>
          </a:xfrm>
          <a:prstGeom prst="rect">
            <a:avLst/>
          </a:prstGeom>
          <a:noFill/>
          <a:ln w="9525">
            <a:noFill/>
            <a:miter lim="800000"/>
            <a:headEnd/>
            <a:tailEnd/>
          </a:ln>
          <a:effectLst/>
        </p:spPr>
        <p:txBody>
          <a:bodyPr>
            <a:spAutoFit/>
          </a:bodyPr>
          <a:lstStyle/>
          <a:p>
            <a:pPr>
              <a:spcBef>
                <a:spcPct val="50000"/>
              </a:spcBef>
            </a:pPr>
            <a:r>
              <a:rPr lang="en-US"/>
              <a:t>Y = 12-X</a:t>
            </a:r>
          </a:p>
        </p:txBody>
      </p:sp>
      <p:sp>
        <p:nvSpPr>
          <p:cNvPr id="222272" name="Text Box 64"/>
          <p:cNvSpPr txBox="1">
            <a:spLocks noChangeArrowheads="1"/>
          </p:cNvSpPr>
          <p:nvPr/>
        </p:nvSpPr>
        <p:spPr bwMode="auto">
          <a:xfrm>
            <a:off x="609600" y="1905000"/>
            <a:ext cx="414338" cy="523220"/>
          </a:xfrm>
          <a:prstGeom prst="rect">
            <a:avLst/>
          </a:prstGeom>
          <a:noFill/>
          <a:ln w="12700">
            <a:noFill/>
            <a:miter lim="800000"/>
            <a:headEnd type="none" w="sm" len="sm"/>
            <a:tailEnd type="none" w="sm" len="sm"/>
          </a:ln>
          <a:effectLst/>
        </p:spPr>
        <p:txBody>
          <a:bodyPr>
            <a:spAutoFit/>
          </a:bodyPr>
          <a:lstStyle/>
          <a:p>
            <a:pPr algn="ctr" eaLnBrk="0" hangingPunct="0"/>
            <a:r>
              <a:rPr lang="en-US" sz="2800" b="1" dirty="0">
                <a:solidFill>
                  <a:srgbClr val="0000FF"/>
                </a:solidFill>
                <a:latin typeface="Angsana New" pitchFamily="18" charset="-34"/>
                <a:cs typeface="Angsana New" pitchFamily="18" charset="-34"/>
              </a:rPr>
              <a:t>I</a:t>
            </a:r>
            <a:endParaRPr lang="th-TH" sz="2800" b="1" dirty="0">
              <a:solidFill>
                <a:srgbClr val="0000FF"/>
              </a:solidFill>
              <a:latin typeface="Angsana New" pitchFamily="18" charset="-34"/>
              <a:cs typeface="Angsana New" pitchFamily="18" charset="-34"/>
            </a:endParaRPr>
          </a:p>
        </p:txBody>
      </p:sp>
      <p:grpSp>
        <p:nvGrpSpPr>
          <p:cNvPr id="222281" name="Group 73"/>
          <p:cNvGrpSpPr>
            <a:grpSpLocks/>
          </p:cNvGrpSpPr>
          <p:nvPr/>
        </p:nvGrpSpPr>
        <p:grpSpPr bwMode="auto">
          <a:xfrm>
            <a:off x="609600" y="3124200"/>
            <a:ext cx="2700338" cy="1666875"/>
            <a:chOff x="384" y="1968"/>
            <a:chExt cx="1701" cy="1050"/>
          </a:xfrm>
        </p:grpSpPr>
        <p:sp>
          <p:nvSpPr>
            <p:cNvPr id="222273" name="Text Box 65"/>
            <p:cNvSpPr txBox="1">
              <a:spLocks noChangeArrowheads="1"/>
            </p:cNvSpPr>
            <p:nvPr/>
          </p:nvSpPr>
          <p:spPr bwMode="auto">
            <a:xfrm>
              <a:off x="384" y="1968"/>
              <a:ext cx="261"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solidFill>
                    <a:srgbClr val="0000FF"/>
                  </a:solidFill>
                  <a:latin typeface="Angsana New" pitchFamily="18" charset="-34"/>
                  <a:cs typeface="Angsana New" pitchFamily="18" charset="-34"/>
                </a:rPr>
                <a:t>E</a:t>
              </a:r>
              <a:endParaRPr lang="th-TH" sz="2400" b="1">
                <a:solidFill>
                  <a:srgbClr val="0000FF"/>
                </a:solidFill>
                <a:latin typeface="Angsana New" pitchFamily="18" charset="-34"/>
                <a:cs typeface="Angsana New" pitchFamily="18" charset="-34"/>
              </a:endParaRPr>
            </a:p>
          </p:txBody>
        </p:sp>
        <p:sp>
          <p:nvSpPr>
            <p:cNvPr id="222274" name="Text Box 66"/>
            <p:cNvSpPr txBox="1">
              <a:spLocks noChangeArrowheads="1"/>
            </p:cNvSpPr>
            <p:nvPr/>
          </p:nvSpPr>
          <p:spPr bwMode="auto">
            <a:xfrm>
              <a:off x="1824" y="2688"/>
              <a:ext cx="261" cy="330"/>
            </a:xfrm>
            <a:prstGeom prst="rect">
              <a:avLst/>
            </a:prstGeom>
            <a:noFill/>
            <a:ln w="12700">
              <a:noFill/>
              <a:miter lim="800000"/>
              <a:headEnd type="none" w="sm" len="sm"/>
              <a:tailEnd type="none" w="sm" len="sm"/>
            </a:ln>
            <a:effectLst/>
          </p:spPr>
          <p:txBody>
            <a:bodyPr>
              <a:spAutoFit/>
            </a:bodyPr>
            <a:lstStyle/>
            <a:p>
              <a:pPr algn="ctr" eaLnBrk="0" hangingPunct="0"/>
              <a:r>
                <a:rPr lang="en-US" sz="2800" b="1" dirty="0">
                  <a:solidFill>
                    <a:srgbClr val="0000FF"/>
                  </a:solidFill>
                  <a:latin typeface="Angsana New" pitchFamily="18" charset="-34"/>
                  <a:cs typeface="Angsana New" pitchFamily="18" charset="-34"/>
                </a:rPr>
                <a:t>F</a:t>
              </a:r>
              <a:endParaRPr lang="th-TH" sz="2800" b="1" dirty="0">
                <a:solidFill>
                  <a:srgbClr val="0000FF"/>
                </a:solidFill>
                <a:latin typeface="Angsana New" pitchFamily="18" charset="-34"/>
                <a:cs typeface="Angsana New" pitchFamily="18" charset="-34"/>
              </a:endParaRPr>
            </a:p>
          </p:txBody>
        </p:sp>
      </p:grpSp>
      <p:grpSp>
        <p:nvGrpSpPr>
          <p:cNvPr id="222278" name="Group 70"/>
          <p:cNvGrpSpPr>
            <a:grpSpLocks/>
          </p:cNvGrpSpPr>
          <p:nvPr/>
        </p:nvGrpSpPr>
        <p:grpSpPr bwMode="auto">
          <a:xfrm>
            <a:off x="1447800" y="3657600"/>
            <a:ext cx="284163" cy="1143000"/>
            <a:chOff x="912" y="2304"/>
            <a:chExt cx="179" cy="720"/>
          </a:xfrm>
        </p:grpSpPr>
        <p:sp>
          <p:nvSpPr>
            <p:cNvPr id="222251" name="Text Box 43"/>
            <p:cNvSpPr txBox="1">
              <a:spLocks noChangeArrowheads="1"/>
            </p:cNvSpPr>
            <p:nvPr/>
          </p:nvSpPr>
          <p:spPr bwMode="auto">
            <a:xfrm>
              <a:off x="912" y="2736"/>
              <a:ext cx="179" cy="288"/>
            </a:xfrm>
            <a:prstGeom prst="rect">
              <a:avLst/>
            </a:prstGeom>
            <a:noFill/>
            <a:ln w="12700">
              <a:noFill/>
              <a:miter lim="800000"/>
              <a:headEnd type="none" w="sm" len="sm"/>
              <a:tailEnd type="none" w="sm" len="sm"/>
            </a:ln>
            <a:effectLst/>
          </p:spPr>
          <p:txBody>
            <a:bodyPr wrap="none">
              <a:spAutoFit/>
            </a:bodyPr>
            <a:lstStyle/>
            <a:p>
              <a:pPr algn="ctr" eaLnBrk="0" hangingPunct="0"/>
              <a:r>
                <a:rPr lang="en-US" sz="2400" b="1">
                  <a:latin typeface="Angsana New" pitchFamily="18" charset="-34"/>
                  <a:cs typeface="Angsana New" pitchFamily="18" charset="-34"/>
                </a:rPr>
                <a:t>4</a:t>
              </a:r>
              <a:endParaRPr lang="th-TH" sz="2400" b="1">
                <a:latin typeface="Angsana New" pitchFamily="18" charset="-34"/>
                <a:cs typeface="Angsana New" pitchFamily="18" charset="-34"/>
              </a:endParaRPr>
            </a:p>
          </p:txBody>
        </p:sp>
        <p:sp>
          <p:nvSpPr>
            <p:cNvPr id="222277" name="Line 69"/>
            <p:cNvSpPr>
              <a:spLocks noChangeShapeType="1"/>
            </p:cNvSpPr>
            <p:nvPr/>
          </p:nvSpPr>
          <p:spPr bwMode="auto">
            <a:xfrm>
              <a:off x="1008" y="2304"/>
              <a:ext cx="0" cy="432"/>
            </a:xfrm>
            <a:prstGeom prst="line">
              <a:avLst/>
            </a:prstGeom>
            <a:noFill/>
            <a:ln w="12700">
              <a:solidFill>
                <a:schemeClr val="tx1"/>
              </a:solidFill>
              <a:prstDash val="dash"/>
              <a:round/>
              <a:headEnd type="none" w="sm" len="sm"/>
              <a:tailEnd type="none" w="sm" len="sm"/>
            </a:ln>
            <a:effectLst/>
          </p:spPr>
          <p:txBody>
            <a:bodyPr wrap="none" anchor="ctr"/>
            <a:lstStyle/>
            <a:p>
              <a:endParaRPr lang="en-US"/>
            </a:p>
          </p:txBody>
        </p:sp>
      </p:grpSp>
      <p:sp>
        <p:nvSpPr>
          <p:cNvPr id="222279" name="Text Box 71"/>
          <p:cNvSpPr txBox="1">
            <a:spLocks noChangeArrowheads="1"/>
          </p:cNvSpPr>
          <p:nvPr/>
        </p:nvSpPr>
        <p:spPr bwMode="auto">
          <a:xfrm>
            <a:off x="457200" y="2743200"/>
            <a:ext cx="384175"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8</a:t>
            </a:r>
            <a:endParaRPr lang="th-TH" sz="2400" b="1">
              <a:latin typeface="Angsana New" pitchFamily="18" charset="-34"/>
              <a:cs typeface="Angsana New" pitchFamily="18" charset="-34"/>
            </a:endParaRPr>
          </a:p>
        </p:txBody>
      </p:sp>
      <p:sp>
        <p:nvSpPr>
          <p:cNvPr id="222249" name="Oval 41"/>
          <p:cNvSpPr>
            <a:spLocks noChangeArrowheads="1"/>
          </p:cNvSpPr>
          <p:nvPr/>
        </p:nvSpPr>
        <p:spPr bwMode="auto">
          <a:xfrm flipH="1">
            <a:off x="1600200" y="29718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grpSp>
        <p:nvGrpSpPr>
          <p:cNvPr id="222295" name="Group 87"/>
          <p:cNvGrpSpPr>
            <a:grpSpLocks/>
          </p:cNvGrpSpPr>
          <p:nvPr/>
        </p:nvGrpSpPr>
        <p:grpSpPr bwMode="auto">
          <a:xfrm>
            <a:off x="4114800" y="914400"/>
            <a:ext cx="3581400" cy="3733800"/>
            <a:chOff x="288" y="576"/>
            <a:chExt cx="2256" cy="2352"/>
          </a:xfrm>
        </p:grpSpPr>
        <p:sp>
          <p:nvSpPr>
            <p:cNvPr id="222296" name="Line 88"/>
            <p:cNvSpPr>
              <a:spLocks noChangeShapeType="1"/>
            </p:cNvSpPr>
            <p:nvPr/>
          </p:nvSpPr>
          <p:spPr bwMode="auto">
            <a:xfrm flipH="1">
              <a:off x="576" y="816"/>
              <a:ext cx="0" cy="1937"/>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222297" name="Line 89"/>
            <p:cNvSpPr>
              <a:spLocks noChangeShapeType="1"/>
            </p:cNvSpPr>
            <p:nvPr/>
          </p:nvSpPr>
          <p:spPr bwMode="auto">
            <a:xfrm>
              <a:off x="576" y="2736"/>
              <a:ext cx="1968" cy="0"/>
            </a:xfrm>
            <a:prstGeom prst="line">
              <a:avLst/>
            </a:prstGeom>
            <a:noFill/>
            <a:ln w="12700">
              <a:solidFill>
                <a:schemeClr val="tx1"/>
              </a:solidFill>
              <a:round/>
              <a:headEnd type="none" w="sm" len="sm"/>
              <a:tailEnd type="none" w="sm" len="sm"/>
            </a:ln>
            <a:effectLst/>
          </p:spPr>
          <p:txBody>
            <a:bodyPr wrap="none" anchor="ctr"/>
            <a:lstStyle/>
            <a:p>
              <a:endParaRPr lang="en-US"/>
            </a:p>
          </p:txBody>
        </p:sp>
        <p:sp>
          <p:nvSpPr>
            <p:cNvPr id="222298" name="Text Box 90"/>
            <p:cNvSpPr txBox="1">
              <a:spLocks noChangeArrowheads="1"/>
            </p:cNvSpPr>
            <p:nvPr/>
          </p:nvSpPr>
          <p:spPr bwMode="auto">
            <a:xfrm>
              <a:off x="288" y="576"/>
              <a:ext cx="936" cy="252"/>
            </a:xfrm>
            <a:prstGeom prst="rect">
              <a:avLst/>
            </a:prstGeom>
            <a:noFill/>
            <a:ln w="12700">
              <a:noFill/>
              <a:miter lim="800000"/>
              <a:headEnd type="none" w="sm" len="sm"/>
              <a:tailEnd type="none" w="sm" len="sm"/>
            </a:ln>
            <a:effectLst/>
          </p:spPr>
          <p:txBody>
            <a:bodyPr wrap="square">
              <a:spAutoFit/>
            </a:bodyPr>
            <a:lstStyle/>
            <a:p>
              <a:pPr algn="ctr" eaLnBrk="0" hangingPunct="0"/>
              <a:r>
                <a:rPr lang="en-US" sz="2000" dirty="0" smtClean="0">
                  <a:cs typeface="Angsana New" pitchFamily="18" charset="-34"/>
                </a:rPr>
                <a:t>watch (Y)</a:t>
              </a:r>
              <a:endParaRPr lang="th-TH" sz="2000" dirty="0">
                <a:latin typeface="Angsana New" pitchFamily="18" charset="-34"/>
                <a:cs typeface="Angsana New" pitchFamily="18" charset="-34"/>
              </a:endParaRPr>
            </a:p>
          </p:txBody>
        </p:sp>
        <p:sp>
          <p:nvSpPr>
            <p:cNvPr id="222299" name="Text Box 91"/>
            <p:cNvSpPr txBox="1">
              <a:spLocks noChangeArrowheads="1"/>
            </p:cNvSpPr>
            <p:nvPr/>
          </p:nvSpPr>
          <p:spPr bwMode="auto">
            <a:xfrm>
              <a:off x="384" y="2640"/>
              <a:ext cx="179" cy="288"/>
            </a:xfrm>
            <a:prstGeom prst="rect">
              <a:avLst/>
            </a:prstGeom>
            <a:noFill/>
            <a:ln w="12700">
              <a:noFill/>
              <a:miter lim="800000"/>
              <a:headEnd type="none" w="sm" len="sm"/>
              <a:tailEnd type="none" w="sm" len="sm"/>
            </a:ln>
            <a:effectLst/>
          </p:spPr>
          <p:txBody>
            <a:bodyPr wrap="none">
              <a:spAutoFit/>
            </a:bodyPr>
            <a:lstStyle/>
            <a:p>
              <a:pPr algn="ctr" eaLnBrk="0" hangingPunct="0"/>
              <a:r>
                <a:rPr lang="th-TH" sz="2400">
                  <a:latin typeface="Angsana New" pitchFamily="18" charset="-34"/>
                  <a:cs typeface="Angsana New" pitchFamily="18" charset="-34"/>
                </a:rPr>
                <a:t>0</a:t>
              </a:r>
            </a:p>
          </p:txBody>
        </p:sp>
        <p:sp>
          <p:nvSpPr>
            <p:cNvPr id="222300" name="Line 92"/>
            <p:cNvSpPr>
              <a:spLocks noChangeShapeType="1"/>
            </p:cNvSpPr>
            <p:nvPr/>
          </p:nvSpPr>
          <p:spPr bwMode="auto">
            <a:xfrm>
              <a:off x="528" y="1008"/>
              <a:ext cx="96" cy="0"/>
            </a:xfrm>
            <a:prstGeom prst="line">
              <a:avLst/>
            </a:prstGeom>
            <a:noFill/>
            <a:ln w="9525">
              <a:solidFill>
                <a:schemeClr val="tx1"/>
              </a:solidFill>
              <a:round/>
              <a:headEnd/>
              <a:tailEnd/>
            </a:ln>
            <a:effectLst/>
          </p:spPr>
          <p:txBody>
            <a:bodyPr/>
            <a:lstStyle/>
            <a:p>
              <a:endParaRPr lang="en-US"/>
            </a:p>
          </p:txBody>
        </p:sp>
        <p:sp>
          <p:nvSpPr>
            <p:cNvPr id="222301" name="Line 93"/>
            <p:cNvSpPr>
              <a:spLocks noChangeShapeType="1"/>
            </p:cNvSpPr>
            <p:nvPr/>
          </p:nvSpPr>
          <p:spPr bwMode="auto">
            <a:xfrm>
              <a:off x="528" y="1440"/>
              <a:ext cx="96" cy="0"/>
            </a:xfrm>
            <a:prstGeom prst="line">
              <a:avLst/>
            </a:prstGeom>
            <a:noFill/>
            <a:ln w="9525">
              <a:solidFill>
                <a:schemeClr val="tx1"/>
              </a:solidFill>
              <a:round/>
              <a:headEnd/>
              <a:tailEnd/>
            </a:ln>
            <a:effectLst/>
          </p:spPr>
          <p:txBody>
            <a:bodyPr/>
            <a:lstStyle/>
            <a:p>
              <a:endParaRPr lang="en-US"/>
            </a:p>
          </p:txBody>
        </p:sp>
        <p:sp>
          <p:nvSpPr>
            <p:cNvPr id="222302" name="Line 94"/>
            <p:cNvSpPr>
              <a:spLocks noChangeShapeType="1"/>
            </p:cNvSpPr>
            <p:nvPr/>
          </p:nvSpPr>
          <p:spPr bwMode="auto">
            <a:xfrm>
              <a:off x="528" y="1872"/>
              <a:ext cx="96" cy="0"/>
            </a:xfrm>
            <a:prstGeom prst="line">
              <a:avLst/>
            </a:prstGeom>
            <a:noFill/>
            <a:ln w="9525">
              <a:solidFill>
                <a:schemeClr val="tx1"/>
              </a:solidFill>
              <a:round/>
              <a:headEnd/>
              <a:tailEnd/>
            </a:ln>
            <a:effectLst/>
          </p:spPr>
          <p:txBody>
            <a:bodyPr/>
            <a:lstStyle/>
            <a:p>
              <a:endParaRPr lang="en-US"/>
            </a:p>
          </p:txBody>
        </p:sp>
        <p:sp>
          <p:nvSpPr>
            <p:cNvPr id="222303" name="Line 95"/>
            <p:cNvSpPr>
              <a:spLocks noChangeShapeType="1"/>
            </p:cNvSpPr>
            <p:nvPr/>
          </p:nvSpPr>
          <p:spPr bwMode="auto">
            <a:xfrm>
              <a:off x="1872" y="2688"/>
              <a:ext cx="0" cy="96"/>
            </a:xfrm>
            <a:prstGeom prst="line">
              <a:avLst/>
            </a:prstGeom>
            <a:noFill/>
            <a:ln w="9525">
              <a:solidFill>
                <a:schemeClr val="tx1"/>
              </a:solidFill>
              <a:round/>
              <a:headEnd/>
              <a:tailEnd/>
            </a:ln>
            <a:effectLst/>
          </p:spPr>
          <p:txBody>
            <a:bodyPr/>
            <a:lstStyle/>
            <a:p>
              <a:endParaRPr lang="en-US"/>
            </a:p>
          </p:txBody>
        </p:sp>
        <p:sp>
          <p:nvSpPr>
            <p:cNvPr id="222304" name="Line 96"/>
            <p:cNvSpPr>
              <a:spLocks noChangeShapeType="1"/>
            </p:cNvSpPr>
            <p:nvPr/>
          </p:nvSpPr>
          <p:spPr bwMode="auto">
            <a:xfrm>
              <a:off x="2304" y="2688"/>
              <a:ext cx="0" cy="96"/>
            </a:xfrm>
            <a:prstGeom prst="line">
              <a:avLst/>
            </a:prstGeom>
            <a:noFill/>
            <a:ln w="9525">
              <a:solidFill>
                <a:schemeClr val="tx1"/>
              </a:solidFill>
              <a:round/>
              <a:headEnd/>
              <a:tailEnd/>
            </a:ln>
            <a:effectLst/>
          </p:spPr>
          <p:txBody>
            <a:bodyPr/>
            <a:lstStyle/>
            <a:p>
              <a:endParaRPr lang="en-US"/>
            </a:p>
          </p:txBody>
        </p:sp>
        <p:sp>
          <p:nvSpPr>
            <p:cNvPr id="222305" name="Line 97"/>
            <p:cNvSpPr>
              <a:spLocks noChangeShapeType="1"/>
            </p:cNvSpPr>
            <p:nvPr/>
          </p:nvSpPr>
          <p:spPr bwMode="auto">
            <a:xfrm>
              <a:off x="1440" y="2688"/>
              <a:ext cx="0" cy="96"/>
            </a:xfrm>
            <a:prstGeom prst="line">
              <a:avLst/>
            </a:prstGeom>
            <a:noFill/>
            <a:ln w="9525">
              <a:solidFill>
                <a:schemeClr val="tx1"/>
              </a:solidFill>
              <a:round/>
              <a:headEnd/>
              <a:tailEnd/>
            </a:ln>
            <a:effectLst/>
          </p:spPr>
          <p:txBody>
            <a:bodyPr/>
            <a:lstStyle/>
            <a:p>
              <a:endParaRPr lang="en-US"/>
            </a:p>
          </p:txBody>
        </p:sp>
        <p:sp>
          <p:nvSpPr>
            <p:cNvPr id="222306" name="Line 98"/>
            <p:cNvSpPr>
              <a:spLocks noChangeShapeType="1"/>
            </p:cNvSpPr>
            <p:nvPr/>
          </p:nvSpPr>
          <p:spPr bwMode="auto">
            <a:xfrm>
              <a:off x="1008" y="2688"/>
              <a:ext cx="0" cy="96"/>
            </a:xfrm>
            <a:prstGeom prst="line">
              <a:avLst/>
            </a:prstGeom>
            <a:noFill/>
            <a:ln w="9525">
              <a:solidFill>
                <a:schemeClr val="tx1"/>
              </a:solidFill>
              <a:round/>
              <a:headEnd/>
              <a:tailEnd/>
            </a:ln>
            <a:effectLst/>
          </p:spPr>
          <p:txBody>
            <a:bodyPr/>
            <a:lstStyle/>
            <a:p>
              <a:endParaRPr lang="en-US"/>
            </a:p>
          </p:txBody>
        </p:sp>
        <p:sp>
          <p:nvSpPr>
            <p:cNvPr id="222307" name="Line 99"/>
            <p:cNvSpPr>
              <a:spLocks noChangeShapeType="1"/>
            </p:cNvSpPr>
            <p:nvPr/>
          </p:nvSpPr>
          <p:spPr bwMode="auto">
            <a:xfrm>
              <a:off x="528" y="2304"/>
              <a:ext cx="96" cy="0"/>
            </a:xfrm>
            <a:prstGeom prst="line">
              <a:avLst/>
            </a:prstGeom>
            <a:noFill/>
            <a:ln w="9525">
              <a:solidFill>
                <a:schemeClr val="tx1"/>
              </a:solidFill>
              <a:round/>
              <a:headEnd/>
              <a:tailEnd/>
            </a:ln>
            <a:effectLst/>
          </p:spPr>
          <p:txBody>
            <a:bodyPr/>
            <a:lstStyle/>
            <a:p>
              <a:endParaRPr lang="en-US"/>
            </a:p>
          </p:txBody>
        </p:sp>
      </p:grpSp>
      <p:sp>
        <p:nvSpPr>
          <p:cNvPr id="222322" name="Text Box 114"/>
          <p:cNvSpPr txBox="1">
            <a:spLocks noChangeArrowheads="1"/>
          </p:cNvSpPr>
          <p:nvPr/>
        </p:nvSpPr>
        <p:spPr bwMode="auto">
          <a:xfrm>
            <a:off x="7543800" y="4419600"/>
            <a:ext cx="1247775" cy="400110"/>
          </a:xfrm>
          <a:prstGeom prst="rect">
            <a:avLst/>
          </a:prstGeom>
          <a:noFill/>
          <a:ln w="12700">
            <a:noFill/>
            <a:miter lim="800000"/>
            <a:headEnd type="none" w="sm" len="sm"/>
            <a:tailEnd type="none" w="sm" len="sm"/>
          </a:ln>
          <a:effectLst/>
        </p:spPr>
        <p:txBody>
          <a:bodyPr>
            <a:spAutoFit/>
          </a:bodyPr>
          <a:lstStyle/>
          <a:p>
            <a:pPr algn="ctr" eaLnBrk="0" hangingPunct="0"/>
            <a:r>
              <a:rPr lang="en-US" sz="2000" dirty="0" smtClean="0">
                <a:cs typeface="Angsana New" pitchFamily="18" charset="-34"/>
              </a:rPr>
              <a:t>shirt (X)</a:t>
            </a:r>
            <a:endParaRPr lang="th-TH" sz="2000" dirty="0">
              <a:latin typeface="Angsana New" pitchFamily="18" charset="-34"/>
              <a:cs typeface="Angsana New" pitchFamily="18" charset="-34"/>
            </a:endParaRPr>
          </a:p>
        </p:txBody>
      </p:sp>
      <p:grpSp>
        <p:nvGrpSpPr>
          <p:cNvPr id="222366" name="Group 158"/>
          <p:cNvGrpSpPr>
            <a:grpSpLocks/>
          </p:cNvGrpSpPr>
          <p:nvPr/>
        </p:nvGrpSpPr>
        <p:grpSpPr bwMode="auto">
          <a:xfrm>
            <a:off x="4038600" y="1295400"/>
            <a:ext cx="3432175" cy="3505200"/>
            <a:chOff x="2544" y="816"/>
            <a:chExt cx="2162" cy="2208"/>
          </a:xfrm>
        </p:grpSpPr>
        <p:sp>
          <p:nvSpPr>
            <p:cNvPr id="222324" name="Text Box 116"/>
            <p:cNvSpPr txBox="1">
              <a:spLocks noChangeArrowheads="1"/>
            </p:cNvSpPr>
            <p:nvPr/>
          </p:nvSpPr>
          <p:spPr bwMode="auto">
            <a:xfrm>
              <a:off x="2544" y="816"/>
              <a:ext cx="242"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16</a:t>
              </a:r>
              <a:endParaRPr lang="th-TH" sz="2400" b="1">
                <a:latin typeface="Angsana New" pitchFamily="18" charset="-34"/>
                <a:cs typeface="Angsana New" pitchFamily="18" charset="-34"/>
              </a:endParaRPr>
            </a:p>
          </p:txBody>
        </p:sp>
        <p:sp>
          <p:nvSpPr>
            <p:cNvPr id="222325" name="Text Box 117"/>
            <p:cNvSpPr txBox="1">
              <a:spLocks noChangeArrowheads="1"/>
            </p:cNvSpPr>
            <p:nvPr/>
          </p:nvSpPr>
          <p:spPr bwMode="auto">
            <a:xfrm>
              <a:off x="4464" y="2736"/>
              <a:ext cx="242"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16</a:t>
              </a:r>
              <a:endParaRPr lang="th-TH" sz="2400" b="1">
                <a:latin typeface="Angsana New" pitchFamily="18" charset="-34"/>
                <a:cs typeface="Angsana New" pitchFamily="18" charset="-34"/>
              </a:endParaRPr>
            </a:p>
          </p:txBody>
        </p:sp>
      </p:grpSp>
      <p:sp>
        <p:nvSpPr>
          <p:cNvPr id="222327" name="Line 119"/>
          <p:cNvSpPr>
            <a:spLocks noChangeShapeType="1"/>
          </p:cNvSpPr>
          <p:nvPr/>
        </p:nvSpPr>
        <p:spPr bwMode="auto">
          <a:xfrm>
            <a:off x="4572000" y="1600200"/>
            <a:ext cx="685800" cy="2743200"/>
          </a:xfrm>
          <a:prstGeom prst="line">
            <a:avLst/>
          </a:prstGeom>
          <a:noFill/>
          <a:ln w="12700">
            <a:solidFill>
              <a:schemeClr val="tx1"/>
            </a:solidFill>
            <a:round/>
            <a:headEnd/>
            <a:tailEnd/>
          </a:ln>
          <a:effectLst/>
        </p:spPr>
        <p:txBody>
          <a:bodyPr/>
          <a:lstStyle/>
          <a:p>
            <a:endParaRPr lang="en-US"/>
          </a:p>
        </p:txBody>
      </p:sp>
      <p:sp>
        <p:nvSpPr>
          <p:cNvPr id="222328" name="Text Box 120"/>
          <p:cNvSpPr txBox="1">
            <a:spLocks noChangeArrowheads="1"/>
          </p:cNvSpPr>
          <p:nvPr/>
        </p:nvSpPr>
        <p:spPr bwMode="auto">
          <a:xfrm>
            <a:off x="5029200" y="4343400"/>
            <a:ext cx="384175"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4</a:t>
            </a:r>
            <a:endParaRPr lang="th-TH" sz="2400" b="1">
              <a:latin typeface="Angsana New" pitchFamily="18" charset="-34"/>
              <a:cs typeface="Angsana New" pitchFamily="18" charset="-34"/>
            </a:endParaRPr>
          </a:p>
        </p:txBody>
      </p:sp>
      <p:grpSp>
        <p:nvGrpSpPr>
          <p:cNvPr id="222371" name="Group 163"/>
          <p:cNvGrpSpPr>
            <a:grpSpLocks/>
          </p:cNvGrpSpPr>
          <p:nvPr/>
        </p:nvGrpSpPr>
        <p:grpSpPr bwMode="auto">
          <a:xfrm>
            <a:off x="4876800" y="2286000"/>
            <a:ext cx="838200" cy="2286000"/>
            <a:chOff x="3072" y="1440"/>
            <a:chExt cx="528" cy="1440"/>
          </a:xfrm>
        </p:grpSpPr>
        <p:sp>
          <p:nvSpPr>
            <p:cNvPr id="222330" name="Arc 122"/>
            <p:cNvSpPr>
              <a:spLocks/>
            </p:cNvSpPr>
            <p:nvPr/>
          </p:nvSpPr>
          <p:spPr bwMode="auto">
            <a:xfrm rot="10560000">
              <a:off x="3168" y="1632"/>
              <a:ext cx="432" cy="1248"/>
            </a:xfrm>
            <a:custGeom>
              <a:avLst/>
              <a:gdLst>
                <a:gd name="G0" fmla="+- 0 0 0"/>
                <a:gd name="G1" fmla="+- 21034 0 0"/>
                <a:gd name="G2" fmla="+- 21600 0 0"/>
                <a:gd name="T0" fmla="*/ 4910 w 21600"/>
                <a:gd name="T1" fmla="*/ 0 h 24439"/>
                <a:gd name="T2" fmla="*/ 21330 w 21600"/>
                <a:gd name="T3" fmla="*/ 24439 h 24439"/>
                <a:gd name="T4" fmla="*/ 0 w 21600"/>
                <a:gd name="T5" fmla="*/ 21034 h 24439"/>
              </a:gdLst>
              <a:ahLst/>
              <a:cxnLst>
                <a:cxn ang="0">
                  <a:pos x="T0" y="T1"/>
                </a:cxn>
                <a:cxn ang="0">
                  <a:pos x="T2" y="T3"/>
                </a:cxn>
                <a:cxn ang="0">
                  <a:pos x="T4" y="T5"/>
                </a:cxn>
              </a:cxnLst>
              <a:rect l="0" t="0" r="r" b="b"/>
              <a:pathLst>
                <a:path w="21600" h="24439" fill="none" extrusionOk="0">
                  <a:moveTo>
                    <a:pt x="4910" y="-1"/>
                  </a:moveTo>
                  <a:cubicBezTo>
                    <a:pt x="14685" y="2281"/>
                    <a:pt x="21600" y="10996"/>
                    <a:pt x="21600" y="21034"/>
                  </a:cubicBezTo>
                  <a:cubicBezTo>
                    <a:pt x="21600" y="22174"/>
                    <a:pt x="21509" y="23312"/>
                    <a:pt x="21329" y="24438"/>
                  </a:cubicBezTo>
                </a:path>
                <a:path w="21600" h="24439" stroke="0" extrusionOk="0">
                  <a:moveTo>
                    <a:pt x="4910" y="-1"/>
                  </a:moveTo>
                  <a:cubicBezTo>
                    <a:pt x="14685" y="2281"/>
                    <a:pt x="21600" y="10996"/>
                    <a:pt x="21600" y="21034"/>
                  </a:cubicBezTo>
                  <a:cubicBezTo>
                    <a:pt x="21600" y="22174"/>
                    <a:pt x="21509" y="23312"/>
                    <a:pt x="21329" y="24438"/>
                  </a:cubicBezTo>
                  <a:lnTo>
                    <a:pt x="0" y="21034"/>
                  </a:lnTo>
                  <a:close/>
                </a:path>
              </a:pathLst>
            </a:custGeom>
            <a:noFill/>
            <a:ln w="12700">
              <a:solidFill>
                <a:schemeClr val="tx1"/>
              </a:solidFill>
              <a:round/>
              <a:headEnd/>
              <a:tailEnd/>
            </a:ln>
            <a:effectLst/>
          </p:spPr>
          <p:txBody>
            <a:bodyPr wrap="none" anchor="ctr"/>
            <a:lstStyle/>
            <a:p>
              <a:endParaRPr lang="en-US"/>
            </a:p>
          </p:txBody>
        </p:sp>
        <p:sp>
          <p:nvSpPr>
            <p:cNvPr id="222333" name="Text Box 125"/>
            <p:cNvSpPr txBox="1">
              <a:spLocks noChangeArrowheads="1"/>
            </p:cNvSpPr>
            <p:nvPr/>
          </p:nvSpPr>
          <p:spPr bwMode="auto">
            <a:xfrm>
              <a:off x="3072" y="1440"/>
              <a:ext cx="528" cy="288"/>
            </a:xfrm>
            <a:prstGeom prst="rect">
              <a:avLst/>
            </a:prstGeom>
            <a:noFill/>
            <a:ln w="9525">
              <a:noFill/>
              <a:miter lim="800000"/>
              <a:headEnd/>
              <a:tailEnd/>
            </a:ln>
            <a:effectLst/>
          </p:spPr>
          <p:txBody>
            <a:bodyPr>
              <a:spAutoFit/>
            </a:bodyPr>
            <a:lstStyle/>
            <a:p>
              <a:pPr>
                <a:spcBef>
                  <a:spcPct val="50000"/>
                </a:spcBef>
              </a:pPr>
              <a:r>
                <a:rPr lang="en-US" sz="2400" b="1">
                  <a:solidFill>
                    <a:schemeClr val="tx2"/>
                  </a:solidFill>
                  <a:latin typeface="Angsana New" pitchFamily="18" charset="-34"/>
                  <a:cs typeface="Angsana New" pitchFamily="18" charset="-34"/>
                </a:rPr>
                <a:t>CIC</a:t>
              </a:r>
              <a:r>
                <a:rPr lang="en-US" sz="2400" b="1" baseline="-25000">
                  <a:solidFill>
                    <a:schemeClr val="tx2"/>
                  </a:solidFill>
                  <a:latin typeface="Angsana New" pitchFamily="18" charset="-34"/>
                  <a:cs typeface="Angsana New" pitchFamily="18" charset="-34"/>
                </a:rPr>
                <a:t>1</a:t>
              </a:r>
              <a:r>
                <a:rPr lang="en-US" sz="2400" b="1" baseline="30000">
                  <a:solidFill>
                    <a:schemeClr val="tx2"/>
                  </a:solidFill>
                  <a:latin typeface="Angsana New" pitchFamily="18" charset="-34"/>
                  <a:cs typeface="Angsana New" pitchFamily="18" charset="-34"/>
                </a:rPr>
                <a:t>B</a:t>
              </a:r>
            </a:p>
          </p:txBody>
        </p:sp>
      </p:grpSp>
      <p:sp>
        <p:nvSpPr>
          <p:cNvPr id="222336" name="Oval 128"/>
          <p:cNvSpPr>
            <a:spLocks noChangeArrowheads="1"/>
          </p:cNvSpPr>
          <p:nvPr/>
        </p:nvSpPr>
        <p:spPr bwMode="auto">
          <a:xfrm flipH="1">
            <a:off x="5029200" y="36576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grpSp>
        <p:nvGrpSpPr>
          <p:cNvPr id="222370" name="Group 162"/>
          <p:cNvGrpSpPr>
            <a:grpSpLocks/>
          </p:cNvGrpSpPr>
          <p:nvPr/>
        </p:nvGrpSpPr>
        <p:grpSpPr bwMode="auto">
          <a:xfrm>
            <a:off x="4038600" y="3429000"/>
            <a:ext cx="1066800" cy="457200"/>
            <a:chOff x="2544" y="2160"/>
            <a:chExt cx="672" cy="288"/>
          </a:xfrm>
        </p:grpSpPr>
        <p:sp>
          <p:nvSpPr>
            <p:cNvPr id="222337" name="Line 129"/>
            <p:cNvSpPr>
              <a:spLocks noChangeShapeType="1"/>
            </p:cNvSpPr>
            <p:nvPr/>
          </p:nvSpPr>
          <p:spPr bwMode="auto">
            <a:xfrm flipH="1">
              <a:off x="2880" y="2304"/>
              <a:ext cx="336" cy="0"/>
            </a:xfrm>
            <a:prstGeom prst="line">
              <a:avLst/>
            </a:prstGeom>
            <a:noFill/>
            <a:ln w="12700">
              <a:solidFill>
                <a:schemeClr val="tx1"/>
              </a:solidFill>
              <a:prstDash val="dash"/>
              <a:round/>
              <a:headEnd type="none" w="sm" len="sm"/>
              <a:tailEnd type="none" w="sm" len="sm"/>
            </a:ln>
            <a:effectLst/>
          </p:spPr>
          <p:txBody>
            <a:bodyPr wrap="none" anchor="ctr"/>
            <a:lstStyle/>
            <a:p>
              <a:endParaRPr lang="en-US"/>
            </a:p>
          </p:txBody>
        </p:sp>
        <p:sp>
          <p:nvSpPr>
            <p:cNvPr id="222338" name="Text Box 130"/>
            <p:cNvSpPr txBox="1">
              <a:spLocks noChangeArrowheads="1"/>
            </p:cNvSpPr>
            <p:nvPr/>
          </p:nvSpPr>
          <p:spPr bwMode="auto">
            <a:xfrm>
              <a:off x="2544" y="2160"/>
              <a:ext cx="242"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4</a:t>
              </a:r>
              <a:endParaRPr lang="th-TH" sz="2400" b="1">
                <a:latin typeface="Angsana New" pitchFamily="18" charset="-34"/>
                <a:cs typeface="Angsana New" pitchFamily="18" charset="-34"/>
              </a:endParaRPr>
            </a:p>
          </p:txBody>
        </p:sp>
      </p:grpSp>
      <p:sp>
        <p:nvSpPr>
          <p:cNvPr id="222339" name="Text Box 131"/>
          <p:cNvSpPr txBox="1">
            <a:spLocks noChangeArrowheads="1"/>
          </p:cNvSpPr>
          <p:nvPr/>
        </p:nvSpPr>
        <p:spPr bwMode="auto">
          <a:xfrm>
            <a:off x="5715000" y="4343400"/>
            <a:ext cx="384175"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8</a:t>
            </a:r>
            <a:endParaRPr lang="th-TH" sz="2400" b="1">
              <a:latin typeface="Angsana New" pitchFamily="18" charset="-34"/>
              <a:cs typeface="Angsana New" pitchFamily="18" charset="-34"/>
            </a:endParaRPr>
          </a:p>
        </p:txBody>
      </p:sp>
      <p:sp>
        <p:nvSpPr>
          <p:cNvPr id="222342" name="Line 134"/>
          <p:cNvSpPr>
            <a:spLocks noChangeShapeType="1"/>
          </p:cNvSpPr>
          <p:nvPr/>
        </p:nvSpPr>
        <p:spPr bwMode="auto">
          <a:xfrm>
            <a:off x="5105400" y="3657600"/>
            <a:ext cx="0" cy="685800"/>
          </a:xfrm>
          <a:prstGeom prst="line">
            <a:avLst/>
          </a:prstGeom>
          <a:noFill/>
          <a:ln w="12700">
            <a:solidFill>
              <a:schemeClr val="tx1"/>
            </a:solidFill>
            <a:prstDash val="dash"/>
            <a:round/>
            <a:headEnd/>
            <a:tailEnd/>
          </a:ln>
          <a:effectLst/>
        </p:spPr>
        <p:txBody>
          <a:bodyPr/>
          <a:lstStyle/>
          <a:p>
            <a:endParaRPr lang="en-US"/>
          </a:p>
        </p:txBody>
      </p:sp>
      <p:sp>
        <p:nvSpPr>
          <p:cNvPr id="222343" name="Text Box 135"/>
          <p:cNvSpPr txBox="1">
            <a:spLocks noChangeArrowheads="1"/>
          </p:cNvSpPr>
          <p:nvPr/>
        </p:nvSpPr>
        <p:spPr bwMode="auto">
          <a:xfrm>
            <a:off x="5029200" y="3429000"/>
            <a:ext cx="414338"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solidFill>
                  <a:schemeClr val="tx2"/>
                </a:solidFill>
                <a:latin typeface="Angsana New" pitchFamily="18" charset="-34"/>
                <a:cs typeface="Angsana New" pitchFamily="18" charset="-34"/>
              </a:rPr>
              <a:t>B</a:t>
            </a:r>
            <a:endParaRPr lang="th-TH" sz="2400" b="1">
              <a:solidFill>
                <a:schemeClr val="tx2"/>
              </a:solidFill>
              <a:latin typeface="Angsana New" pitchFamily="18" charset="-34"/>
              <a:cs typeface="Angsana New" pitchFamily="18" charset="-34"/>
            </a:endParaRPr>
          </a:p>
        </p:txBody>
      </p:sp>
      <p:sp>
        <p:nvSpPr>
          <p:cNvPr id="222344" name="Line 136"/>
          <p:cNvSpPr>
            <a:spLocks noChangeShapeType="1"/>
          </p:cNvSpPr>
          <p:nvPr/>
        </p:nvSpPr>
        <p:spPr bwMode="auto">
          <a:xfrm>
            <a:off x="4572000" y="1600200"/>
            <a:ext cx="2743200" cy="2743200"/>
          </a:xfrm>
          <a:prstGeom prst="line">
            <a:avLst/>
          </a:prstGeom>
          <a:noFill/>
          <a:ln w="12700">
            <a:solidFill>
              <a:schemeClr val="tx1"/>
            </a:solidFill>
            <a:round/>
            <a:headEnd/>
            <a:tailEnd/>
          </a:ln>
          <a:effectLst/>
        </p:spPr>
        <p:txBody>
          <a:bodyPr/>
          <a:lstStyle/>
          <a:p>
            <a:endParaRPr lang="en-US"/>
          </a:p>
        </p:txBody>
      </p:sp>
      <p:grpSp>
        <p:nvGrpSpPr>
          <p:cNvPr id="222372" name="Group 164"/>
          <p:cNvGrpSpPr>
            <a:grpSpLocks/>
          </p:cNvGrpSpPr>
          <p:nvPr/>
        </p:nvGrpSpPr>
        <p:grpSpPr bwMode="auto">
          <a:xfrm>
            <a:off x="4038600" y="2667000"/>
            <a:ext cx="1905000" cy="457200"/>
            <a:chOff x="2544" y="1680"/>
            <a:chExt cx="1200" cy="288"/>
          </a:xfrm>
        </p:grpSpPr>
        <p:sp>
          <p:nvSpPr>
            <p:cNvPr id="222345" name="Text Box 137"/>
            <p:cNvSpPr txBox="1">
              <a:spLocks noChangeArrowheads="1"/>
            </p:cNvSpPr>
            <p:nvPr/>
          </p:nvSpPr>
          <p:spPr bwMode="auto">
            <a:xfrm>
              <a:off x="2544" y="1680"/>
              <a:ext cx="242" cy="288"/>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8</a:t>
              </a:r>
              <a:endParaRPr lang="th-TH" sz="2400" b="1">
                <a:latin typeface="Angsana New" pitchFamily="18" charset="-34"/>
                <a:cs typeface="Angsana New" pitchFamily="18" charset="-34"/>
              </a:endParaRPr>
            </a:p>
          </p:txBody>
        </p:sp>
        <p:sp>
          <p:nvSpPr>
            <p:cNvPr id="222346" name="Line 138"/>
            <p:cNvSpPr>
              <a:spLocks noChangeShapeType="1"/>
            </p:cNvSpPr>
            <p:nvPr/>
          </p:nvSpPr>
          <p:spPr bwMode="auto">
            <a:xfrm flipH="1">
              <a:off x="2880" y="1872"/>
              <a:ext cx="864" cy="0"/>
            </a:xfrm>
            <a:prstGeom prst="line">
              <a:avLst/>
            </a:prstGeom>
            <a:noFill/>
            <a:ln w="12700">
              <a:solidFill>
                <a:schemeClr val="tx1"/>
              </a:solidFill>
              <a:prstDash val="dash"/>
              <a:round/>
              <a:headEnd type="none" w="sm" len="sm"/>
              <a:tailEnd type="none" w="sm" len="sm"/>
            </a:ln>
            <a:effectLst/>
          </p:spPr>
          <p:txBody>
            <a:bodyPr wrap="none" anchor="ctr"/>
            <a:lstStyle/>
            <a:p>
              <a:endParaRPr lang="en-US"/>
            </a:p>
          </p:txBody>
        </p:sp>
      </p:grpSp>
      <p:grpSp>
        <p:nvGrpSpPr>
          <p:cNvPr id="222369" name="Group 161"/>
          <p:cNvGrpSpPr>
            <a:grpSpLocks/>
          </p:cNvGrpSpPr>
          <p:nvPr/>
        </p:nvGrpSpPr>
        <p:grpSpPr bwMode="auto">
          <a:xfrm>
            <a:off x="5105400" y="1219200"/>
            <a:ext cx="1141413" cy="2054225"/>
            <a:chOff x="3216" y="768"/>
            <a:chExt cx="719" cy="1294"/>
          </a:xfrm>
        </p:grpSpPr>
        <p:sp>
          <p:nvSpPr>
            <p:cNvPr id="222334" name="Arc 126"/>
            <p:cNvSpPr>
              <a:spLocks/>
            </p:cNvSpPr>
            <p:nvPr/>
          </p:nvSpPr>
          <p:spPr bwMode="auto">
            <a:xfrm rot="10080000">
              <a:off x="3504" y="960"/>
              <a:ext cx="431" cy="1102"/>
            </a:xfrm>
            <a:custGeom>
              <a:avLst/>
              <a:gdLst>
                <a:gd name="G0" fmla="+- 0 0 0"/>
                <a:gd name="G1" fmla="+- 21590 0 0"/>
                <a:gd name="G2" fmla="+- 21600 0 0"/>
                <a:gd name="T0" fmla="*/ 648 w 21549"/>
                <a:gd name="T1" fmla="*/ 0 h 21590"/>
                <a:gd name="T2" fmla="*/ 21549 w 21549"/>
                <a:gd name="T3" fmla="*/ 20103 h 21590"/>
                <a:gd name="T4" fmla="*/ 0 w 21549"/>
                <a:gd name="T5" fmla="*/ 21590 h 21590"/>
              </a:gdLst>
              <a:ahLst/>
              <a:cxnLst>
                <a:cxn ang="0">
                  <a:pos x="T0" y="T1"/>
                </a:cxn>
                <a:cxn ang="0">
                  <a:pos x="T2" y="T3"/>
                </a:cxn>
                <a:cxn ang="0">
                  <a:pos x="T4" y="T5"/>
                </a:cxn>
              </a:cxnLst>
              <a:rect l="0" t="0" r="r" b="b"/>
              <a:pathLst>
                <a:path w="21549" h="21590" fill="none" extrusionOk="0">
                  <a:moveTo>
                    <a:pt x="648" y="-1"/>
                  </a:moveTo>
                  <a:cubicBezTo>
                    <a:pt x="11746" y="332"/>
                    <a:pt x="20784" y="9025"/>
                    <a:pt x="21548" y="20103"/>
                  </a:cubicBezTo>
                </a:path>
                <a:path w="21549" h="21590" stroke="0" extrusionOk="0">
                  <a:moveTo>
                    <a:pt x="648" y="-1"/>
                  </a:moveTo>
                  <a:cubicBezTo>
                    <a:pt x="11746" y="332"/>
                    <a:pt x="20784" y="9025"/>
                    <a:pt x="21548" y="20103"/>
                  </a:cubicBezTo>
                  <a:lnTo>
                    <a:pt x="0" y="21590"/>
                  </a:lnTo>
                  <a:close/>
                </a:path>
              </a:pathLst>
            </a:custGeom>
            <a:noFill/>
            <a:ln w="12700">
              <a:solidFill>
                <a:schemeClr val="tx1"/>
              </a:solidFill>
              <a:round/>
              <a:headEnd/>
              <a:tailEnd/>
            </a:ln>
            <a:effectLst/>
          </p:spPr>
          <p:txBody>
            <a:bodyPr wrap="none" anchor="ctr"/>
            <a:lstStyle/>
            <a:p>
              <a:endParaRPr lang="en-US"/>
            </a:p>
          </p:txBody>
        </p:sp>
        <p:sp>
          <p:nvSpPr>
            <p:cNvPr id="222347" name="Text Box 139"/>
            <p:cNvSpPr txBox="1">
              <a:spLocks noChangeArrowheads="1"/>
            </p:cNvSpPr>
            <p:nvPr/>
          </p:nvSpPr>
          <p:spPr bwMode="auto">
            <a:xfrm>
              <a:off x="3216" y="768"/>
              <a:ext cx="624" cy="288"/>
            </a:xfrm>
            <a:prstGeom prst="rect">
              <a:avLst/>
            </a:prstGeom>
            <a:noFill/>
            <a:ln w="9525">
              <a:noFill/>
              <a:miter lim="800000"/>
              <a:headEnd/>
              <a:tailEnd/>
            </a:ln>
            <a:effectLst/>
          </p:spPr>
          <p:txBody>
            <a:bodyPr>
              <a:spAutoFit/>
            </a:bodyPr>
            <a:lstStyle/>
            <a:p>
              <a:pPr>
                <a:spcBef>
                  <a:spcPct val="50000"/>
                </a:spcBef>
              </a:pPr>
              <a:r>
                <a:rPr lang="en-US" sz="2400" b="1">
                  <a:solidFill>
                    <a:schemeClr val="tx2"/>
                  </a:solidFill>
                  <a:latin typeface="Angsana New" pitchFamily="18" charset="-34"/>
                  <a:cs typeface="Angsana New" pitchFamily="18" charset="-34"/>
                </a:rPr>
                <a:t>CIC</a:t>
              </a:r>
              <a:r>
                <a:rPr lang="en-US" sz="2400" b="1" baseline="-25000">
                  <a:solidFill>
                    <a:schemeClr val="tx2"/>
                  </a:solidFill>
                  <a:latin typeface="Angsana New" pitchFamily="18" charset="-34"/>
                  <a:cs typeface="Angsana New" pitchFamily="18" charset="-34"/>
                </a:rPr>
                <a:t>2</a:t>
              </a:r>
              <a:r>
                <a:rPr lang="en-US" sz="2400" b="1" baseline="30000">
                  <a:solidFill>
                    <a:schemeClr val="tx2"/>
                  </a:solidFill>
                  <a:latin typeface="Angsana New" pitchFamily="18" charset="-34"/>
                  <a:cs typeface="Angsana New" pitchFamily="18" charset="-34"/>
                </a:rPr>
                <a:t>B</a:t>
              </a:r>
            </a:p>
          </p:txBody>
        </p:sp>
      </p:grpSp>
      <p:sp>
        <p:nvSpPr>
          <p:cNvPr id="222350" name="Text Box 142"/>
          <p:cNvSpPr txBox="1">
            <a:spLocks noChangeArrowheads="1"/>
          </p:cNvSpPr>
          <p:nvPr/>
        </p:nvSpPr>
        <p:spPr bwMode="auto">
          <a:xfrm>
            <a:off x="2438400" y="1828800"/>
            <a:ext cx="1676400" cy="366713"/>
          </a:xfrm>
          <a:prstGeom prst="rect">
            <a:avLst/>
          </a:prstGeom>
          <a:noFill/>
          <a:ln w="9525">
            <a:noFill/>
            <a:miter lim="800000"/>
            <a:headEnd/>
            <a:tailEnd/>
          </a:ln>
          <a:effectLst/>
        </p:spPr>
        <p:txBody>
          <a:bodyPr>
            <a:spAutoFit/>
          </a:bodyPr>
          <a:lstStyle/>
          <a:p>
            <a:pPr>
              <a:spcBef>
                <a:spcPct val="50000"/>
              </a:spcBef>
            </a:pPr>
            <a:r>
              <a:rPr lang="en-US"/>
              <a:t>Y = 16-4X</a:t>
            </a:r>
          </a:p>
        </p:txBody>
      </p:sp>
      <p:sp>
        <p:nvSpPr>
          <p:cNvPr id="222356" name="Freeform 148"/>
          <p:cNvSpPr>
            <a:spLocks/>
          </p:cNvSpPr>
          <p:nvPr/>
        </p:nvSpPr>
        <p:spPr bwMode="auto">
          <a:xfrm>
            <a:off x="3581400" y="2209800"/>
            <a:ext cx="1219200" cy="469900"/>
          </a:xfrm>
          <a:custGeom>
            <a:avLst/>
            <a:gdLst/>
            <a:ahLst/>
            <a:cxnLst>
              <a:cxn ang="0">
                <a:pos x="768" y="144"/>
              </a:cxn>
              <a:cxn ang="0">
                <a:pos x="288" y="288"/>
              </a:cxn>
              <a:cxn ang="0">
                <a:pos x="192" y="96"/>
              </a:cxn>
              <a:cxn ang="0">
                <a:pos x="0" y="0"/>
              </a:cxn>
            </a:cxnLst>
            <a:rect l="0" t="0" r="r" b="b"/>
            <a:pathLst>
              <a:path w="768" h="296">
                <a:moveTo>
                  <a:pt x="768" y="144"/>
                </a:moveTo>
                <a:cubicBezTo>
                  <a:pt x="576" y="220"/>
                  <a:pt x="384" y="296"/>
                  <a:pt x="288" y="288"/>
                </a:cubicBezTo>
                <a:cubicBezTo>
                  <a:pt x="192" y="280"/>
                  <a:pt x="240" y="144"/>
                  <a:pt x="192" y="96"/>
                </a:cubicBezTo>
                <a:cubicBezTo>
                  <a:pt x="144" y="48"/>
                  <a:pt x="32" y="16"/>
                  <a:pt x="0" y="0"/>
                </a:cubicBezTo>
              </a:path>
            </a:pathLst>
          </a:custGeom>
          <a:noFill/>
          <a:ln w="9525">
            <a:solidFill>
              <a:schemeClr val="tx1"/>
            </a:solidFill>
            <a:round/>
            <a:headEnd/>
            <a:tailEnd/>
          </a:ln>
          <a:effectLst/>
        </p:spPr>
        <p:txBody>
          <a:bodyPr/>
          <a:lstStyle/>
          <a:p>
            <a:endParaRPr lang="en-US"/>
          </a:p>
        </p:txBody>
      </p:sp>
      <p:sp>
        <p:nvSpPr>
          <p:cNvPr id="222357" name="Freeform 149"/>
          <p:cNvSpPr>
            <a:spLocks/>
          </p:cNvSpPr>
          <p:nvPr/>
        </p:nvSpPr>
        <p:spPr bwMode="auto">
          <a:xfrm>
            <a:off x="7010400" y="3276600"/>
            <a:ext cx="838200" cy="762000"/>
          </a:xfrm>
          <a:custGeom>
            <a:avLst/>
            <a:gdLst/>
            <a:ahLst/>
            <a:cxnLst>
              <a:cxn ang="0">
                <a:pos x="0" y="528"/>
              </a:cxn>
              <a:cxn ang="0">
                <a:pos x="144" y="192"/>
              </a:cxn>
              <a:cxn ang="0">
                <a:pos x="384" y="240"/>
              </a:cxn>
              <a:cxn ang="0">
                <a:pos x="480" y="0"/>
              </a:cxn>
            </a:cxnLst>
            <a:rect l="0" t="0" r="r" b="b"/>
            <a:pathLst>
              <a:path w="480" h="528">
                <a:moveTo>
                  <a:pt x="0" y="528"/>
                </a:moveTo>
                <a:cubicBezTo>
                  <a:pt x="40" y="384"/>
                  <a:pt x="80" y="240"/>
                  <a:pt x="144" y="192"/>
                </a:cubicBezTo>
                <a:cubicBezTo>
                  <a:pt x="208" y="144"/>
                  <a:pt x="328" y="272"/>
                  <a:pt x="384" y="240"/>
                </a:cubicBezTo>
                <a:cubicBezTo>
                  <a:pt x="440" y="208"/>
                  <a:pt x="464" y="40"/>
                  <a:pt x="480" y="0"/>
                </a:cubicBezTo>
              </a:path>
            </a:pathLst>
          </a:custGeom>
          <a:noFill/>
          <a:ln w="9525">
            <a:solidFill>
              <a:schemeClr val="tx1"/>
            </a:solidFill>
            <a:round/>
            <a:headEnd/>
            <a:tailEnd/>
          </a:ln>
          <a:effectLst/>
        </p:spPr>
        <p:txBody>
          <a:bodyPr/>
          <a:lstStyle/>
          <a:p>
            <a:endParaRPr lang="en-US"/>
          </a:p>
        </p:txBody>
      </p:sp>
      <p:sp>
        <p:nvSpPr>
          <p:cNvPr id="222358" name="Text Box 150"/>
          <p:cNvSpPr txBox="1">
            <a:spLocks noChangeArrowheads="1"/>
          </p:cNvSpPr>
          <p:nvPr/>
        </p:nvSpPr>
        <p:spPr bwMode="auto">
          <a:xfrm>
            <a:off x="7315200" y="2819400"/>
            <a:ext cx="1219200" cy="366713"/>
          </a:xfrm>
          <a:prstGeom prst="rect">
            <a:avLst/>
          </a:prstGeom>
          <a:noFill/>
          <a:ln w="9525">
            <a:noFill/>
            <a:miter lim="800000"/>
            <a:headEnd/>
            <a:tailEnd/>
          </a:ln>
          <a:effectLst/>
        </p:spPr>
        <p:txBody>
          <a:bodyPr>
            <a:spAutoFit/>
          </a:bodyPr>
          <a:lstStyle/>
          <a:p>
            <a:pPr>
              <a:spcBef>
                <a:spcPct val="50000"/>
              </a:spcBef>
            </a:pPr>
            <a:r>
              <a:rPr lang="en-US"/>
              <a:t>Y = 16-X</a:t>
            </a:r>
          </a:p>
        </p:txBody>
      </p:sp>
      <p:sp>
        <p:nvSpPr>
          <p:cNvPr id="222359" name="Oval 151"/>
          <p:cNvSpPr>
            <a:spLocks noChangeArrowheads="1"/>
          </p:cNvSpPr>
          <p:nvPr/>
        </p:nvSpPr>
        <p:spPr bwMode="auto">
          <a:xfrm flipH="1">
            <a:off x="5943600" y="2971800"/>
            <a:ext cx="76200" cy="76200"/>
          </a:xfrm>
          <a:prstGeom prst="ellipse">
            <a:avLst/>
          </a:prstGeom>
          <a:solidFill>
            <a:schemeClr val="accent1"/>
          </a:solidFill>
          <a:ln w="9525">
            <a:solidFill>
              <a:schemeClr val="tx1"/>
            </a:solidFill>
            <a:round/>
            <a:headEnd/>
            <a:tailEnd/>
          </a:ln>
          <a:effectLst/>
        </p:spPr>
        <p:txBody>
          <a:bodyPr wrap="none" anchor="ctr"/>
          <a:lstStyle/>
          <a:p>
            <a:endParaRPr lang="en-US"/>
          </a:p>
        </p:txBody>
      </p:sp>
      <p:sp>
        <p:nvSpPr>
          <p:cNvPr id="222360" name="Line 152"/>
          <p:cNvSpPr>
            <a:spLocks noChangeShapeType="1"/>
          </p:cNvSpPr>
          <p:nvPr/>
        </p:nvSpPr>
        <p:spPr bwMode="auto">
          <a:xfrm>
            <a:off x="5943600" y="2971800"/>
            <a:ext cx="0" cy="1371600"/>
          </a:xfrm>
          <a:prstGeom prst="line">
            <a:avLst/>
          </a:prstGeom>
          <a:noFill/>
          <a:ln w="12700">
            <a:solidFill>
              <a:schemeClr val="tx1"/>
            </a:solidFill>
            <a:prstDash val="dash"/>
            <a:round/>
            <a:headEnd type="none" w="sm" len="sm"/>
            <a:tailEnd type="none" w="sm" len="sm"/>
          </a:ln>
          <a:effectLst/>
        </p:spPr>
        <p:txBody>
          <a:bodyPr wrap="none" anchor="ctr"/>
          <a:lstStyle/>
          <a:p>
            <a:endParaRPr lang="en-US"/>
          </a:p>
        </p:txBody>
      </p:sp>
      <p:sp>
        <p:nvSpPr>
          <p:cNvPr id="222362" name="Text Box 154"/>
          <p:cNvSpPr txBox="1">
            <a:spLocks noChangeArrowheads="1"/>
          </p:cNvSpPr>
          <p:nvPr/>
        </p:nvSpPr>
        <p:spPr bwMode="auto">
          <a:xfrm>
            <a:off x="5943600" y="2667000"/>
            <a:ext cx="457200"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solidFill>
                  <a:schemeClr val="tx2"/>
                </a:solidFill>
                <a:latin typeface="Angsana New" pitchFamily="18" charset="-34"/>
                <a:cs typeface="Angsana New" pitchFamily="18" charset="-34"/>
              </a:rPr>
              <a:t>B*</a:t>
            </a:r>
            <a:endParaRPr lang="th-TH" sz="2400" b="1">
              <a:solidFill>
                <a:schemeClr val="tx2"/>
              </a:solidFill>
              <a:latin typeface="Angsana New" pitchFamily="18" charset="-34"/>
              <a:cs typeface="Angsana New" pitchFamily="18" charset="-34"/>
            </a:endParaRPr>
          </a:p>
        </p:txBody>
      </p:sp>
      <p:sp>
        <p:nvSpPr>
          <p:cNvPr id="222364" name="Text Box 156"/>
          <p:cNvSpPr txBox="1">
            <a:spLocks noChangeArrowheads="1"/>
          </p:cNvSpPr>
          <p:nvPr/>
        </p:nvSpPr>
        <p:spPr bwMode="auto">
          <a:xfrm>
            <a:off x="7239000" y="4267200"/>
            <a:ext cx="414338"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solidFill>
                  <a:srgbClr val="0000FF"/>
                </a:solidFill>
                <a:latin typeface="Angsana New" pitchFamily="18" charset="-34"/>
                <a:cs typeface="Angsana New" pitchFamily="18" charset="-34"/>
              </a:rPr>
              <a:t>J</a:t>
            </a:r>
            <a:endParaRPr lang="th-TH" sz="2400" b="1">
              <a:solidFill>
                <a:srgbClr val="0000FF"/>
              </a:solidFill>
              <a:latin typeface="Angsana New" pitchFamily="18" charset="-34"/>
              <a:cs typeface="Angsana New" pitchFamily="18" charset="-34"/>
            </a:endParaRPr>
          </a:p>
        </p:txBody>
      </p:sp>
      <p:grpSp>
        <p:nvGrpSpPr>
          <p:cNvPr id="222368" name="Group 160"/>
          <p:cNvGrpSpPr>
            <a:grpSpLocks/>
          </p:cNvGrpSpPr>
          <p:nvPr/>
        </p:nvGrpSpPr>
        <p:grpSpPr bwMode="auto">
          <a:xfrm>
            <a:off x="4267200" y="1371600"/>
            <a:ext cx="1252538" cy="3343275"/>
            <a:chOff x="2688" y="864"/>
            <a:chExt cx="789" cy="2106"/>
          </a:xfrm>
        </p:grpSpPr>
        <p:sp>
          <p:nvSpPr>
            <p:cNvPr id="222363" name="Text Box 155"/>
            <p:cNvSpPr txBox="1">
              <a:spLocks noChangeArrowheads="1"/>
            </p:cNvSpPr>
            <p:nvPr/>
          </p:nvSpPr>
          <p:spPr bwMode="auto">
            <a:xfrm>
              <a:off x="3216" y="2640"/>
              <a:ext cx="261" cy="330"/>
            </a:xfrm>
            <a:prstGeom prst="rect">
              <a:avLst/>
            </a:prstGeom>
            <a:noFill/>
            <a:ln w="12700">
              <a:noFill/>
              <a:miter lim="800000"/>
              <a:headEnd type="none" w="sm" len="sm"/>
              <a:tailEnd type="none" w="sm" len="sm"/>
            </a:ln>
            <a:effectLst/>
          </p:spPr>
          <p:txBody>
            <a:bodyPr>
              <a:spAutoFit/>
            </a:bodyPr>
            <a:lstStyle/>
            <a:p>
              <a:pPr algn="ctr" eaLnBrk="0" hangingPunct="0"/>
              <a:r>
                <a:rPr lang="en-US" sz="2800" b="1" dirty="0">
                  <a:solidFill>
                    <a:srgbClr val="0000FF"/>
                  </a:solidFill>
                  <a:latin typeface="Angsana New" pitchFamily="18" charset="-34"/>
                  <a:cs typeface="Angsana New" pitchFamily="18" charset="-34"/>
                </a:rPr>
                <a:t>H</a:t>
              </a:r>
              <a:endParaRPr lang="th-TH" sz="2800" b="1" dirty="0">
                <a:solidFill>
                  <a:srgbClr val="0000FF"/>
                </a:solidFill>
                <a:latin typeface="Angsana New" pitchFamily="18" charset="-34"/>
                <a:cs typeface="Angsana New" pitchFamily="18" charset="-34"/>
              </a:endParaRPr>
            </a:p>
          </p:txBody>
        </p:sp>
        <p:sp>
          <p:nvSpPr>
            <p:cNvPr id="222365" name="Text Box 157"/>
            <p:cNvSpPr txBox="1">
              <a:spLocks noChangeArrowheads="1"/>
            </p:cNvSpPr>
            <p:nvPr/>
          </p:nvSpPr>
          <p:spPr bwMode="auto">
            <a:xfrm>
              <a:off x="2688" y="864"/>
              <a:ext cx="261" cy="330"/>
            </a:xfrm>
            <a:prstGeom prst="rect">
              <a:avLst/>
            </a:prstGeom>
            <a:noFill/>
            <a:ln w="12700">
              <a:noFill/>
              <a:miter lim="800000"/>
              <a:headEnd type="none" w="sm" len="sm"/>
              <a:tailEnd type="none" w="sm" len="sm"/>
            </a:ln>
            <a:effectLst/>
          </p:spPr>
          <p:txBody>
            <a:bodyPr>
              <a:spAutoFit/>
            </a:bodyPr>
            <a:lstStyle/>
            <a:p>
              <a:pPr algn="ctr" eaLnBrk="0" hangingPunct="0"/>
              <a:r>
                <a:rPr lang="en-US" sz="2800" b="1" dirty="0">
                  <a:solidFill>
                    <a:srgbClr val="0000FF"/>
                  </a:solidFill>
                  <a:latin typeface="Angsana New" pitchFamily="18" charset="-34"/>
                  <a:cs typeface="Angsana New" pitchFamily="18" charset="-34"/>
                </a:rPr>
                <a:t>G</a:t>
              </a:r>
              <a:endParaRPr lang="th-TH" sz="2800" b="1" dirty="0">
                <a:solidFill>
                  <a:srgbClr val="0000FF"/>
                </a:solidFill>
                <a:latin typeface="Angsana New" pitchFamily="18" charset="-34"/>
                <a:cs typeface="Angsana New" pitchFamily="18" charset="-34"/>
              </a:endParaRPr>
            </a:p>
          </p:txBody>
        </p:sp>
      </p:grpSp>
      <p:sp>
        <p:nvSpPr>
          <p:cNvPr id="222367" name="Text Box 159"/>
          <p:cNvSpPr txBox="1">
            <a:spLocks noChangeArrowheads="1"/>
          </p:cNvSpPr>
          <p:nvPr/>
        </p:nvSpPr>
        <p:spPr bwMode="auto">
          <a:xfrm>
            <a:off x="4876800" y="4267200"/>
            <a:ext cx="384175" cy="457200"/>
          </a:xfrm>
          <a:prstGeom prst="rect">
            <a:avLst/>
          </a:prstGeom>
          <a:noFill/>
          <a:ln w="12700">
            <a:noFill/>
            <a:miter lim="800000"/>
            <a:headEnd type="none" w="sm" len="sm"/>
            <a:tailEnd type="none" w="sm" len="sm"/>
          </a:ln>
          <a:effectLst/>
        </p:spPr>
        <p:txBody>
          <a:bodyPr>
            <a:spAutoFit/>
          </a:bodyPr>
          <a:lstStyle/>
          <a:p>
            <a:pPr algn="ctr" eaLnBrk="0" hangingPunct="0"/>
            <a:r>
              <a:rPr lang="en-US" sz="2400" b="1">
                <a:latin typeface="Angsana New" pitchFamily="18" charset="-34"/>
                <a:cs typeface="Angsana New" pitchFamily="18" charset="-34"/>
              </a:rPr>
              <a:t>3</a:t>
            </a:r>
            <a:endParaRPr lang="th-TH" sz="2400" b="1">
              <a:latin typeface="Angsana New" pitchFamily="18" charset="-34"/>
              <a:cs typeface="Angsana New" pitchFamily="18" charset="-34"/>
            </a:endParaRPr>
          </a:p>
        </p:txBody>
      </p:sp>
      <p:sp>
        <p:nvSpPr>
          <p:cNvPr id="4" name="TextBox 3"/>
          <p:cNvSpPr txBox="1"/>
          <p:nvPr/>
        </p:nvSpPr>
        <p:spPr>
          <a:xfrm>
            <a:off x="454148" y="5590107"/>
            <a:ext cx="4114800" cy="369332"/>
          </a:xfrm>
          <a:prstGeom prst="rect">
            <a:avLst/>
          </a:prstGeom>
          <a:noFill/>
        </p:spPr>
        <p:txBody>
          <a:bodyPr wrap="square" rtlCol="0">
            <a:spAutoFit/>
          </a:bodyPr>
          <a:lstStyle/>
          <a:p>
            <a:r>
              <a:rPr lang="en-US" dirty="0" smtClean="0"/>
              <a:t>From Example 3, Table 4</a:t>
            </a:r>
            <a:endParaRPr lang="th-TH" dirty="0"/>
          </a:p>
        </p:txBody>
      </p:sp>
      <p:sp>
        <p:nvSpPr>
          <p:cNvPr id="132" name="TextBox 131"/>
          <p:cNvSpPr txBox="1"/>
          <p:nvPr/>
        </p:nvSpPr>
        <p:spPr>
          <a:xfrm>
            <a:off x="457200" y="5959439"/>
            <a:ext cx="5870404" cy="369332"/>
          </a:xfrm>
          <a:prstGeom prst="rect">
            <a:avLst/>
          </a:prstGeom>
          <a:noFill/>
        </p:spPr>
        <p:txBody>
          <a:bodyPr wrap="square" rtlCol="0">
            <a:spAutoFit/>
          </a:bodyPr>
          <a:lstStyle/>
          <a:p>
            <a:r>
              <a:rPr lang="en-US" dirty="0" smtClean="0"/>
              <a:t>If the endowment of labor in Thailand = 36 units </a:t>
            </a:r>
            <a:endParaRPr lang="th-TH" dirty="0"/>
          </a:p>
        </p:txBody>
      </p:sp>
      <p:sp>
        <p:nvSpPr>
          <p:cNvPr id="133" name="TextBox 132"/>
          <p:cNvSpPr txBox="1"/>
          <p:nvPr/>
        </p:nvSpPr>
        <p:spPr>
          <a:xfrm>
            <a:off x="720328" y="6328771"/>
            <a:ext cx="5870404" cy="369332"/>
          </a:xfrm>
          <a:prstGeom prst="rect">
            <a:avLst/>
          </a:prstGeom>
          <a:noFill/>
        </p:spPr>
        <p:txBody>
          <a:bodyPr wrap="square" rtlCol="0">
            <a:spAutoFit/>
          </a:bodyPr>
          <a:lstStyle/>
          <a:p>
            <a:r>
              <a:rPr lang="en-US" dirty="0" smtClean="0"/>
              <a:t>the endowment of labor in USA = 32 units </a:t>
            </a:r>
            <a:endParaRPr lang="th-TH" dirty="0"/>
          </a:p>
        </p:txBody>
      </p:sp>
    </p:spTree>
    <p:extLst>
      <p:ext uri="{BB962C8B-B14F-4D97-AF65-F5344CB8AC3E}">
        <p14:creationId xmlns:p14="http://schemas.microsoft.com/office/powerpoint/2010/main" val="299618634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22275"/>
                                        </p:tgtEl>
                                        <p:attrNameLst>
                                          <p:attrName>style.visibility</p:attrName>
                                        </p:attrNameLst>
                                      </p:cBhvr>
                                      <p:to>
                                        <p:strVal val="visible"/>
                                      </p:to>
                                    </p:set>
                                    <p:animEffect transition="in" filter="blinds(horizontal)">
                                      <p:cBhvr>
                                        <p:cTn id="7" dur="500"/>
                                        <p:tgtEl>
                                          <p:spTgt spid="22227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2223"/>
                                        </p:tgtEl>
                                        <p:attrNameLst>
                                          <p:attrName>style.visibility</p:attrName>
                                        </p:attrNameLst>
                                      </p:cBhvr>
                                      <p:to>
                                        <p:strVal val="visible"/>
                                      </p:to>
                                    </p:set>
                                    <p:animEffect transition="in" filter="blinds(horizontal)">
                                      <p:cBhvr>
                                        <p:cTn id="12" dur="500"/>
                                        <p:tgtEl>
                                          <p:spTgt spid="22222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22217"/>
                                        </p:tgtEl>
                                        <p:attrNameLst>
                                          <p:attrName>style.visibility</p:attrName>
                                        </p:attrNameLst>
                                      </p:cBhvr>
                                      <p:to>
                                        <p:strVal val="visible"/>
                                      </p:to>
                                    </p:set>
                                    <p:animEffect transition="in" filter="blinds(horizontal)">
                                      <p:cBhvr>
                                        <p:cTn id="17" dur="500"/>
                                        <p:tgtEl>
                                          <p:spTgt spid="22221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22281"/>
                                        </p:tgtEl>
                                        <p:attrNameLst>
                                          <p:attrName>style.visibility</p:attrName>
                                        </p:attrNameLst>
                                      </p:cBhvr>
                                      <p:to>
                                        <p:strVal val="visible"/>
                                      </p:to>
                                    </p:set>
                                    <p:animEffect transition="in" filter="blinds(horizontal)">
                                      <p:cBhvr>
                                        <p:cTn id="22" dur="500"/>
                                        <p:tgtEl>
                                          <p:spTgt spid="22228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22266"/>
                                        </p:tgtEl>
                                        <p:attrNameLst>
                                          <p:attrName>style.visibility</p:attrName>
                                        </p:attrNameLst>
                                      </p:cBhvr>
                                      <p:to>
                                        <p:strVal val="visible"/>
                                      </p:to>
                                    </p:set>
                                    <p:animEffect transition="in" filter="blinds(horizontal)">
                                      <p:cBhvr>
                                        <p:cTn id="27" dur="500"/>
                                        <p:tgtEl>
                                          <p:spTgt spid="22226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22267"/>
                                        </p:tgtEl>
                                        <p:attrNameLst>
                                          <p:attrName>style.visibility</p:attrName>
                                        </p:attrNameLst>
                                      </p:cBhvr>
                                      <p:to>
                                        <p:strVal val="visible"/>
                                      </p:to>
                                    </p:set>
                                    <p:animEffect transition="in" filter="blinds(horizontal)">
                                      <p:cBhvr>
                                        <p:cTn id="32" dur="500"/>
                                        <p:tgtEl>
                                          <p:spTgt spid="22226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1" nodeType="clickEffect">
                                  <p:stCondLst>
                                    <p:cond delay="0"/>
                                  </p:stCondLst>
                                  <p:childTnLst>
                                    <p:set>
                                      <p:cBhvr>
                                        <p:cTn id="36" dur="1" fill="hold">
                                          <p:stCondLst>
                                            <p:cond delay="0"/>
                                          </p:stCondLst>
                                        </p:cTn>
                                        <p:tgtEl>
                                          <p:spTgt spid="222328"/>
                                        </p:tgtEl>
                                        <p:attrNameLst>
                                          <p:attrName>style.visibility</p:attrName>
                                        </p:attrNameLst>
                                      </p:cBhvr>
                                      <p:to>
                                        <p:strVal val="visible"/>
                                      </p:to>
                                    </p:set>
                                    <p:animEffect transition="in" filter="blinds(horizontal)">
                                      <p:cBhvr>
                                        <p:cTn id="37" dur="500"/>
                                        <p:tgtEl>
                                          <p:spTgt spid="22232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22368"/>
                                        </p:tgtEl>
                                        <p:attrNameLst>
                                          <p:attrName>style.visibility</p:attrName>
                                        </p:attrNameLst>
                                      </p:cBhvr>
                                      <p:to>
                                        <p:strVal val="visible"/>
                                      </p:to>
                                    </p:set>
                                    <p:animEffect transition="in" filter="blinds(horizontal)">
                                      <p:cBhvr>
                                        <p:cTn id="42" dur="500"/>
                                        <p:tgtEl>
                                          <p:spTgt spid="222368"/>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22327"/>
                                        </p:tgtEl>
                                        <p:attrNameLst>
                                          <p:attrName>style.visibility</p:attrName>
                                        </p:attrNameLst>
                                      </p:cBhvr>
                                      <p:to>
                                        <p:strVal val="visible"/>
                                      </p:to>
                                    </p:set>
                                    <p:animEffect transition="in" filter="blinds(horizontal)">
                                      <p:cBhvr>
                                        <p:cTn id="47" dur="500"/>
                                        <p:tgtEl>
                                          <p:spTgt spid="222327"/>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222356"/>
                                        </p:tgtEl>
                                        <p:attrNameLst>
                                          <p:attrName>style.visibility</p:attrName>
                                        </p:attrNameLst>
                                      </p:cBhvr>
                                      <p:to>
                                        <p:strVal val="visible"/>
                                      </p:to>
                                    </p:set>
                                    <p:animEffect transition="in" filter="blinds(horizontal)">
                                      <p:cBhvr>
                                        <p:cTn id="52" dur="500"/>
                                        <p:tgtEl>
                                          <p:spTgt spid="222356"/>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22350"/>
                                        </p:tgtEl>
                                        <p:attrNameLst>
                                          <p:attrName>style.visibility</p:attrName>
                                        </p:attrNameLst>
                                      </p:cBhvr>
                                      <p:to>
                                        <p:strVal val="visible"/>
                                      </p:to>
                                    </p:set>
                                    <p:animEffect transition="in" filter="blinds(horizontal)">
                                      <p:cBhvr>
                                        <p:cTn id="57" dur="500"/>
                                        <p:tgtEl>
                                          <p:spTgt spid="222350"/>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222328"/>
                                        </p:tgtEl>
                                        <p:attrNameLst>
                                          <p:attrName>style.visibility</p:attrName>
                                        </p:attrNameLst>
                                      </p:cBhvr>
                                      <p:to>
                                        <p:strVal val="visible"/>
                                      </p:to>
                                    </p:set>
                                    <p:animEffect transition="in" filter="blinds(horizontal)">
                                      <p:cBhvr>
                                        <p:cTn id="62" dur="500"/>
                                        <p:tgtEl>
                                          <p:spTgt spid="222328"/>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nodeType="clickEffect">
                                  <p:stCondLst>
                                    <p:cond delay="0"/>
                                  </p:stCondLst>
                                  <p:childTnLst>
                                    <p:set>
                                      <p:cBhvr>
                                        <p:cTn id="66" dur="1" fill="hold">
                                          <p:stCondLst>
                                            <p:cond delay="0"/>
                                          </p:stCondLst>
                                        </p:cTn>
                                        <p:tgtEl>
                                          <p:spTgt spid="222276"/>
                                        </p:tgtEl>
                                        <p:attrNameLst>
                                          <p:attrName>style.visibility</p:attrName>
                                        </p:attrNameLst>
                                      </p:cBhvr>
                                      <p:to>
                                        <p:strVal val="visible"/>
                                      </p:to>
                                    </p:set>
                                    <p:animEffect transition="in" filter="blinds(horizontal)">
                                      <p:cBhvr>
                                        <p:cTn id="67" dur="500"/>
                                        <p:tgtEl>
                                          <p:spTgt spid="222276"/>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222244"/>
                                        </p:tgtEl>
                                        <p:attrNameLst>
                                          <p:attrName>style.visibility</p:attrName>
                                        </p:attrNameLst>
                                      </p:cBhvr>
                                      <p:to>
                                        <p:strVal val="visible"/>
                                      </p:to>
                                    </p:set>
                                    <p:animEffect transition="in" filter="blinds(horizontal)">
                                      <p:cBhvr>
                                        <p:cTn id="72" dur="500"/>
                                        <p:tgtEl>
                                          <p:spTgt spid="222244"/>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222245"/>
                                        </p:tgtEl>
                                        <p:attrNameLst>
                                          <p:attrName>style.visibility</p:attrName>
                                        </p:attrNameLst>
                                      </p:cBhvr>
                                      <p:to>
                                        <p:strVal val="visible"/>
                                      </p:to>
                                    </p:set>
                                    <p:animEffect transition="in" filter="blinds(horizontal)">
                                      <p:cBhvr>
                                        <p:cTn id="77" dur="500"/>
                                        <p:tgtEl>
                                          <p:spTgt spid="222245"/>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nodeType="clickEffect">
                                  <p:stCondLst>
                                    <p:cond delay="0"/>
                                  </p:stCondLst>
                                  <p:childTnLst>
                                    <p:set>
                                      <p:cBhvr>
                                        <p:cTn id="81" dur="1" fill="hold">
                                          <p:stCondLst>
                                            <p:cond delay="0"/>
                                          </p:stCondLst>
                                        </p:cTn>
                                        <p:tgtEl>
                                          <p:spTgt spid="222278"/>
                                        </p:tgtEl>
                                        <p:attrNameLst>
                                          <p:attrName>style.visibility</p:attrName>
                                        </p:attrNameLst>
                                      </p:cBhvr>
                                      <p:to>
                                        <p:strVal val="visible"/>
                                      </p:to>
                                    </p:set>
                                    <p:animEffect transition="in" filter="blinds(horizontal)">
                                      <p:cBhvr>
                                        <p:cTn id="82" dur="500"/>
                                        <p:tgtEl>
                                          <p:spTgt spid="222278"/>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222222"/>
                                        </p:tgtEl>
                                        <p:attrNameLst>
                                          <p:attrName>style.visibility</p:attrName>
                                        </p:attrNameLst>
                                      </p:cBhvr>
                                      <p:to>
                                        <p:strVal val="visible"/>
                                      </p:to>
                                    </p:set>
                                    <p:animEffect transition="in" filter="blinds(horizontal)">
                                      <p:cBhvr>
                                        <p:cTn id="87" dur="500"/>
                                        <p:tgtEl>
                                          <p:spTgt spid="222222"/>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222256"/>
                                        </p:tgtEl>
                                        <p:attrNameLst>
                                          <p:attrName>style.visibility</p:attrName>
                                        </p:attrNameLst>
                                      </p:cBhvr>
                                      <p:to>
                                        <p:strVal val="visible"/>
                                      </p:to>
                                    </p:set>
                                    <p:animEffect transition="in" filter="blinds(horizontal)">
                                      <p:cBhvr>
                                        <p:cTn id="92" dur="500"/>
                                        <p:tgtEl>
                                          <p:spTgt spid="222256"/>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nodeType="clickEffect">
                                  <p:stCondLst>
                                    <p:cond delay="0"/>
                                  </p:stCondLst>
                                  <p:childTnLst>
                                    <p:set>
                                      <p:cBhvr>
                                        <p:cTn id="96" dur="1" fill="hold">
                                          <p:stCondLst>
                                            <p:cond delay="0"/>
                                          </p:stCondLst>
                                        </p:cTn>
                                        <p:tgtEl>
                                          <p:spTgt spid="222371"/>
                                        </p:tgtEl>
                                        <p:attrNameLst>
                                          <p:attrName>style.visibility</p:attrName>
                                        </p:attrNameLst>
                                      </p:cBhvr>
                                      <p:to>
                                        <p:strVal val="visible"/>
                                      </p:to>
                                    </p:set>
                                    <p:animEffect transition="in" filter="blinds(horizontal)">
                                      <p:cBhvr>
                                        <p:cTn id="97" dur="500"/>
                                        <p:tgtEl>
                                          <p:spTgt spid="222371"/>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222343"/>
                                        </p:tgtEl>
                                        <p:attrNameLst>
                                          <p:attrName>style.visibility</p:attrName>
                                        </p:attrNameLst>
                                      </p:cBhvr>
                                      <p:to>
                                        <p:strVal val="visible"/>
                                      </p:to>
                                    </p:set>
                                    <p:animEffect transition="in" filter="blinds(horizontal)">
                                      <p:cBhvr>
                                        <p:cTn id="102" dur="500"/>
                                        <p:tgtEl>
                                          <p:spTgt spid="222343"/>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222336"/>
                                        </p:tgtEl>
                                        <p:attrNameLst>
                                          <p:attrName>style.visibility</p:attrName>
                                        </p:attrNameLst>
                                      </p:cBhvr>
                                      <p:to>
                                        <p:strVal val="visible"/>
                                      </p:to>
                                    </p:set>
                                    <p:animEffect transition="in" filter="blinds(horizontal)">
                                      <p:cBhvr>
                                        <p:cTn id="107" dur="500"/>
                                        <p:tgtEl>
                                          <p:spTgt spid="222336"/>
                                        </p:tgtEl>
                                      </p:cBhvr>
                                    </p:animEffect>
                                  </p:childTnLst>
                                </p:cTn>
                              </p:par>
                            </p:childTnLst>
                          </p:cTn>
                        </p:par>
                      </p:childTnLst>
                    </p:cTn>
                  </p:par>
                  <p:par>
                    <p:cTn id="108" fill="hold">
                      <p:stCondLst>
                        <p:cond delay="indefinite"/>
                      </p:stCondLst>
                      <p:childTnLst>
                        <p:par>
                          <p:cTn id="109" fill="hold">
                            <p:stCondLst>
                              <p:cond delay="0"/>
                            </p:stCondLst>
                            <p:childTnLst>
                              <p:par>
                                <p:cTn id="110" presetID="3" presetClass="entr" presetSubtype="10" fill="hold" nodeType="clickEffect">
                                  <p:stCondLst>
                                    <p:cond delay="0"/>
                                  </p:stCondLst>
                                  <p:childTnLst>
                                    <p:set>
                                      <p:cBhvr>
                                        <p:cTn id="111" dur="1" fill="hold">
                                          <p:stCondLst>
                                            <p:cond delay="0"/>
                                          </p:stCondLst>
                                        </p:cTn>
                                        <p:tgtEl>
                                          <p:spTgt spid="222370"/>
                                        </p:tgtEl>
                                        <p:attrNameLst>
                                          <p:attrName>style.visibility</p:attrName>
                                        </p:attrNameLst>
                                      </p:cBhvr>
                                      <p:to>
                                        <p:strVal val="visible"/>
                                      </p:to>
                                    </p:set>
                                    <p:animEffect transition="in" filter="blinds(horizontal)">
                                      <p:cBhvr>
                                        <p:cTn id="112" dur="500"/>
                                        <p:tgtEl>
                                          <p:spTgt spid="222370"/>
                                        </p:tgtEl>
                                      </p:cBhvr>
                                    </p:animEffect>
                                  </p:childTnLst>
                                </p:cTn>
                              </p:par>
                            </p:childTnLst>
                          </p:cTn>
                        </p:par>
                      </p:childTnLst>
                    </p:cTn>
                  </p:par>
                  <p:par>
                    <p:cTn id="113" fill="hold">
                      <p:stCondLst>
                        <p:cond delay="indefinite"/>
                      </p:stCondLst>
                      <p:childTnLst>
                        <p:par>
                          <p:cTn id="114" fill="hold">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222342"/>
                                        </p:tgtEl>
                                        <p:attrNameLst>
                                          <p:attrName>style.visibility</p:attrName>
                                        </p:attrNameLst>
                                      </p:cBhvr>
                                      <p:to>
                                        <p:strVal val="visible"/>
                                      </p:to>
                                    </p:set>
                                    <p:animEffect transition="in" filter="blinds(horizontal)">
                                      <p:cBhvr>
                                        <p:cTn id="117" dur="500"/>
                                        <p:tgtEl>
                                          <p:spTgt spid="222342"/>
                                        </p:tgtEl>
                                      </p:cBhvr>
                                    </p:animEffect>
                                  </p:childTnLst>
                                </p:cTn>
                              </p:par>
                            </p:childTnLst>
                          </p:cTn>
                        </p:par>
                      </p:childTnLst>
                    </p:cTn>
                  </p:par>
                  <p:par>
                    <p:cTn id="118" fill="hold">
                      <p:stCondLst>
                        <p:cond delay="indefinite"/>
                      </p:stCondLst>
                      <p:childTnLst>
                        <p:par>
                          <p:cTn id="119" fill="hold">
                            <p:stCondLst>
                              <p:cond delay="0"/>
                            </p:stCondLst>
                            <p:childTnLst>
                              <p:par>
                                <p:cTn id="120" presetID="3" presetClass="entr" presetSubtype="10" fill="hold" grpId="0" nodeType="clickEffect">
                                  <p:stCondLst>
                                    <p:cond delay="0"/>
                                  </p:stCondLst>
                                  <p:childTnLst>
                                    <p:set>
                                      <p:cBhvr>
                                        <p:cTn id="121" dur="1" fill="hold">
                                          <p:stCondLst>
                                            <p:cond delay="0"/>
                                          </p:stCondLst>
                                        </p:cTn>
                                        <p:tgtEl>
                                          <p:spTgt spid="222367"/>
                                        </p:tgtEl>
                                        <p:attrNameLst>
                                          <p:attrName>style.visibility</p:attrName>
                                        </p:attrNameLst>
                                      </p:cBhvr>
                                      <p:to>
                                        <p:strVal val="visible"/>
                                      </p:to>
                                    </p:set>
                                    <p:animEffect transition="in" filter="blinds(horizontal)">
                                      <p:cBhvr>
                                        <p:cTn id="122" dur="500"/>
                                        <p:tgtEl>
                                          <p:spTgt spid="222367"/>
                                        </p:tgtEl>
                                      </p:cBhvr>
                                    </p:animEffect>
                                  </p:childTnLst>
                                </p:cTn>
                              </p:par>
                            </p:childTnLst>
                          </p:cTn>
                        </p:par>
                      </p:childTnLst>
                    </p:cTn>
                  </p:par>
                  <p:par>
                    <p:cTn id="123" fill="hold">
                      <p:stCondLst>
                        <p:cond delay="indefinite"/>
                      </p:stCondLst>
                      <p:childTnLst>
                        <p:par>
                          <p:cTn id="124" fill="hold">
                            <p:stCondLst>
                              <p:cond delay="0"/>
                            </p:stCondLst>
                            <p:childTnLst>
                              <p:par>
                                <p:cTn id="125" presetID="3" presetClass="entr" presetSubtype="10" fill="hold" grpId="0" nodeType="clickEffect">
                                  <p:stCondLst>
                                    <p:cond delay="0"/>
                                  </p:stCondLst>
                                  <p:childTnLst>
                                    <p:set>
                                      <p:cBhvr>
                                        <p:cTn id="126" dur="1" fill="hold">
                                          <p:stCondLst>
                                            <p:cond delay="0"/>
                                          </p:stCondLst>
                                        </p:cTn>
                                        <p:tgtEl>
                                          <p:spTgt spid="222246"/>
                                        </p:tgtEl>
                                        <p:attrNameLst>
                                          <p:attrName>style.visibility</p:attrName>
                                        </p:attrNameLst>
                                      </p:cBhvr>
                                      <p:to>
                                        <p:strVal val="visible"/>
                                      </p:to>
                                    </p:set>
                                    <p:animEffect transition="in" filter="blinds(horizontal)">
                                      <p:cBhvr>
                                        <p:cTn id="127" dur="500"/>
                                        <p:tgtEl>
                                          <p:spTgt spid="222246"/>
                                        </p:tgtEl>
                                      </p:cBhvr>
                                    </p:animEffect>
                                  </p:childTnLst>
                                </p:cTn>
                              </p:par>
                            </p:childTnLst>
                          </p:cTn>
                        </p:par>
                      </p:childTnLst>
                    </p:cTn>
                  </p:par>
                  <p:par>
                    <p:cTn id="128" fill="hold">
                      <p:stCondLst>
                        <p:cond delay="indefinite"/>
                      </p:stCondLst>
                      <p:childTnLst>
                        <p:par>
                          <p:cTn id="129" fill="hold">
                            <p:stCondLst>
                              <p:cond delay="0"/>
                            </p:stCondLst>
                            <p:childTnLst>
                              <p:par>
                                <p:cTn id="130" presetID="3" presetClass="entr" presetSubtype="10" fill="hold" grpId="0" nodeType="clickEffect">
                                  <p:stCondLst>
                                    <p:cond delay="0"/>
                                  </p:stCondLst>
                                  <p:childTnLst>
                                    <p:set>
                                      <p:cBhvr>
                                        <p:cTn id="131" dur="1" fill="hold">
                                          <p:stCondLst>
                                            <p:cond delay="0"/>
                                          </p:stCondLst>
                                        </p:cTn>
                                        <p:tgtEl>
                                          <p:spTgt spid="222272"/>
                                        </p:tgtEl>
                                        <p:attrNameLst>
                                          <p:attrName>style.visibility</p:attrName>
                                        </p:attrNameLst>
                                      </p:cBhvr>
                                      <p:to>
                                        <p:strVal val="visible"/>
                                      </p:to>
                                    </p:set>
                                    <p:animEffect transition="in" filter="blinds(horizontal)">
                                      <p:cBhvr>
                                        <p:cTn id="132" dur="500"/>
                                        <p:tgtEl>
                                          <p:spTgt spid="222272"/>
                                        </p:tgtEl>
                                      </p:cBhvr>
                                    </p:animEffect>
                                  </p:childTnLst>
                                </p:cTn>
                              </p:par>
                            </p:childTnLst>
                          </p:cTn>
                        </p:par>
                      </p:childTnLst>
                    </p:cTn>
                  </p:par>
                  <p:par>
                    <p:cTn id="133" fill="hold">
                      <p:stCondLst>
                        <p:cond delay="indefinite"/>
                      </p:stCondLst>
                      <p:childTnLst>
                        <p:par>
                          <p:cTn id="134" fill="hold">
                            <p:stCondLst>
                              <p:cond delay="0"/>
                            </p:stCondLst>
                            <p:childTnLst>
                              <p:par>
                                <p:cTn id="135" presetID="3" presetClass="entr" presetSubtype="10" fill="hold" grpId="0" nodeType="clickEffect">
                                  <p:stCondLst>
                                    <p:cond delay="0"/>
                                  </p:stCondLst>
                                  <p:childTnLst>
                                    <p:set>
                                      <p:cBhvr>
                                        <p:cTn id="136" dur="1" fill="hold">
                                          <p:stCondLst>
                                            <p:cond delay="0"/>
                                          </p:stCondLst>
                                        </p:cTn>
                                        <p:tgtEl>
                                          <p:spTgt spid="222270"/>
                                        </p:tgtEl>
                                        <p:attrNameLst>
                                          <p:attrName>style.visibility</p:attrName>
                                        </p:attrNameLst>
                                      </p:cBhvr>
                                      <p:to>
                                        <p:strVal val="visible"/>
                                      </p:to>
                                    </p:set>
                                    <p:animEffect transition="in" filter="blinds(horizontal)">
                                      <p:cBhvr>
                                        <p:cTn id="137" dur="500"/>
                                        <p:tgtEl>
                                          <p:spTgt spid="222270"/>
                                        </p:tgtEl>
                                      </p:cBhvr>
                                    </p:animEffect>
                                  </p:childTnLst>
                                </p:cTn>
                              </p:par>
                            </p:childTnLst>
                          </p:cTn>
                        </p:par>
                      </p:childTnLst>
                    </p:cTn>
                  </p:par>
                  <p:par>
                    <p:cTn id="138" fill="hold">
                      <p:stCondLst>
                        <p:cond delay="indefinite"/>
                      </p:stCondLst>
                      <p:childTnLst>
                        <p:par>
                          <p:cTn id="139" fill="hold">
                            <p:stCondLst>
                              <p:cond delay="0"/>
                            </p:stCondLst>
                            <p:childTnLst>
                              <p:par>
                                <p:cTn id="140" presetID="3" presetClass="entr" presetSubtype="10" fill="hold" grpId="0" nodeType="clickEffect">
                                  <p:stCondLst>
                                    <p:cond delay="0"/>
                                  </p:stCondLst>
                                  <p:childTnLst>
                                    <p:set>
                                      <p:cBhvr>
                                        <p:cTn id="141" dur="1" fill="hold">
                                          <p:stCondLst>
                                            <p:cond delay="0"/>
                                          </p:stCondLst>
                                        </p:cTn>
                                        <p:tgtEl>
                                          <p:spTgt spid="222271"/>
                                        </p:tgtEl>
                                        <p:attrNameLst>
                                          <p:attrName>style.visibility</p:attrName>
                                        </p:attrNameLst>
                                      </p:cBhvr>
                                      <p:to>
                                        <p:strVal val="visible"/>
                                      </p:to>
                                    </p:set>
                                    <p:animEffect transition="in" filter="blinds(horizontal)">
                                      <p:cBhvr>
                                        <p:cTn id="142" dur="500"/>
                                        <p:tgtEl>
                                          <p:spTgt spid="222271"/>
                                        </p:tgtEl>
                                      </p:cBhvr>
                                    </p:animEffect>
                                  </p:childTnLst>
                                </p:cTn>
                              </p:par>
                            </p:childTnLst>
                          </p:cTn>
                        </p:par>
                      </p:childTnLst>
                    </p:cTn>
                  </p:par>
                  <p:par>
                    <p:cTn id="143" fill="hold">
                      <p:stCondLst>
                        <p:cond delay="indefinite"/>
                      </p:stCondLst>
                      <p:childTnLst>
                        <p:par>
                          <p:cTn id="144" fill="hold">
                            <p:stCondLst>
                              <p:cond delay="0"/>
                            </p:stCondLst>
                            <p:childTnLst>
                              <p:par>
                                <p:cTn id="145" presetID="3" presetClass="entr" presetSubtype="10" fill="hold" nodeType="clickEffect">
                                  <p:stCondLst>
                                    <p:cond delay="0"/>
                                  </p:stCondLst>
                                  <p:childTnLst>
                                    <p:set>
                                      <p:cBhvr>
                                        <p:cTn id="146" dur="1" fill="hold">
                                          <p:stCondLst>
                                            <p:cond delay="0"/>
                                          </p:stCondLst>
                                        </p:cTn>
                                        <p:tgtEl>
                                          <p:spTgt spid="222280"/>
                                        </p:tgtEl>
                                        <p:attrNameLst>
                                          <p:attrName>style.visibility</p:attrName>
                                        </p:attrNameLst>
                                      </p:cBhvr>
                                      <p:to>
                                        <p:strVal val="visible"/>
                                      </p:to>
                                    </p:set>
                                    <p:animEffect transition="in" filter="blinds(horizontal)">
                                      <p:cBhvr>
                                        <p:cTn id="147" dur="500"/>
                                        <p:tgtEl>
                                          <p:spTgt spid="222280"/>
                                        </p:tgtEl>
                                      </p:cBhvr>
                                    </p:animEffect>
                                  </p:childTnLst>
                                </p:cTn>
                              </p:par>
                            </p:childTnLst>
                          </p:cTn>
                        </p:par>
                      </p:childTnLst>
                    </p:cTn>
                  </p:par>
                  <p:par>
                    <p:cTn id="148" fill="hold">
                      <p:stCondLst>
                        <p:cond delay="indefinite"/>
                      </p:stCondLst>
                      <p:childTnLst>
                        <p:par>
                          <p:cTn id="149" fill="hold">
                            <p:stCondLst>
                              <p:cond delay="0"/>
                            </p:stCondLst>
                            <p:childTnLst>
                              <p:par>
                                <p:cTn id="150" presetID="3" presetClass="entr" presetSubtype="10" fill="hold" grpId="0" nodeType="clickEffect">
                                  <p:stCondLst>
                                    <p:cond delay="0"/>
                                  </p:stCondLst>
                                  <p:childTnLst>
                                    <p:set>
                                      <p:cBhvr>
                                        <p:cTn id="151" dur="1" fill="hold">
                                          <p:stCondLst>
                                            <p:cond delay="0"/>
                                          </p:stCondLst>
                                        </p:cTn>
                                        <p:tgtEl>
                                          <p:spTgt spid="222249"/>
                                        </p:tgtEl>
                                        <p:attrNameLst>
                                          <p:attrName>style.visibility</p:attrName>
                                        </p:attrNameLst>
                                      </p:cBhvr>
                                      <p:to>
                                        <p:strVal val="visible"/>
                                      </p:to>
                                    </p:set>
                                    <p:animEffect transition="in" filter="blinds(horizontal)">
                                      <p:cBhvr>
                                        <p:cTn id="152" dur="500"/>
                                        <p:tgtEl>
                                          <p:spTgt spid="222249"/>
                                        </p:tgtEl>
                                      </p:cBhvr>
                                    </p:animEffect>
                                  </p:childTnLst>
                                </p:cTn>
                              </p:par>
                            </p:childTnLst>
                          </p:cTn>
                        </p:par>
                      </p:childTnLst>
                    </p:cTn>
                  </p:par>
                  <p:par>
                    <p:cTn id="153" fill="hold">
                      <p:stCondLst>
                        <p:cond delay="indefinite"/>
                      </p:stCondLst>
                      <p:childTnLst>
                        <p:par>
                          <p:cTn id="154" fill="hold">
                            <p:stCondLst>
                              <p:cond delay="0"/>
                            </p:stCondLst>
                            <p:childTnLst>
                              <p:par>
                                <p:cTn id="155" presetID="3" presetClass="entr" presetSubtype="10" fill="hold" grpId="0" nodeType="clickEffect">
                                  <p:stCondLst>
                                    <p:cond delay="0"/>
                                  </p:stCondLst>
                                  <p:childTnLst>
                                    <p:set>
                                      <p:cBhvr>
                                        <p:cTn id="156" dur="1" fill="hold">
                                          <p:stCondLst>
                                            <p:cond delay="0"/>
                                          </p:stCondLst>
                                        </p:cTn>
                                        <p:tgtEl>
                                          <p:spTgt spid="222250"/>
                                        </p:tgtEl>
                                        <p:attrNameLst>
                                          <p:attrName>style.visibility</p:attrName>
                                        </p:attrNameLst>
                                      </p:cBhvr>
                                      <p:to>
                                        <p:strVal val="visible"/>
                                      </p:to>
                                    </p:set>
                                    <p:animEffect transition="in" filter="blinds(horizontal)">
                                      <p:cBhvr>
                                        <p:cTn id="157" dur="500"/>
                                        <p:tgtEl>
                                          <p:spTgt spid="222250"/>
                                        </p:tgtEl>
                                      </p:cBhvr>
                                    </p:animEffect>
                                  </p:childTnLst>
                                </p:cTn>
                              </p:par>
                            </p:childTnLst>
                          </p:cTn>
                        </p:par>
                      </p:childTnLst>
                    </p:cTn>
                  </p:par>
                  <p:par>
                    <p:cTn id="158" fill="hold">
                      <p:stCondLst>
                        <p:cond delay="indefinite"/>
                      </p:stCondLst>
                      <p:childTnLst>
                        <p:par>
                          <p:cTn id="159" fill="hold">
                            <p:stCondLst>
                              <p:cond delay="0"/>
                            </p:stCondLst>
                            <p:childTnLst>
                              <p:par>
                                <p:cTn id="160" presetID="3" presetClass="entr" presetSubtype="10" fill="hold" grpId="0" nodeType="clickEffect">
                                  <p:stCondLst>
                                    <p:cond delay="0"/>
                                  </p:stCondLst>
                                  <p:childTnLst>
                                    <p:set>
                                      <p:cBhvr>
                                        <p:cTn id="161" dur="1" fill="hold">
                                          <p:stCondLst>
                                            <p:cond delay="0"/>
                                          </p:stCondLst>
                                        </p:cTn>
                                        <p:tgtEl>
                                          <p:spTgt spid="222220"/>
                                        </p:tgtEl>
                                        <p:attrNameLst>
                                          <p:attrName>style.visibility</p:attrName>
                                        </p:attrNameLst>
                                      </p:cBhvr>
                                      <p:to>
                                        <p:strVal val="visible"/>
                                      </p:to>
                                    </p:set>
                                    <p:animEffect transition="in" filter="blinds(horizontal)">
                                      <p:cBhvr>
                                        <p:cTn id="162" dur="500"/>
                                        <p:tgtEl>
                                          <p:spTgt spid="222220"/>
                                        </p:tgtEl>
                                      </p:cBhvr>
                                    </p:animEffect>
                                  </p:childTnLst>
                                </p:cTn>
                              </p:par>
                            </p:childTnLst>
                          </p:cTn>
                        </p:par>
                      </p:childTnLst>
                    </p:cTn>
                  </p:par>
                  <p:par>
                    <p:cTn id="163" fill="hold">
                      <p:stCondLst>
                        <p:cond delay="indefinite"/>
                      </p:stCondLst>
                      <p:childTnLst>
                        <p:par>
                          <p:cTn id="164" fill="hold">
                            <p:stCondLst>
                              <p:cond delay="0"/>
                            </p:stCondLst>
                            <p:childTnLst>
                              <p:par>
                                <p:cTn id="165" presetID="3" presetClass="entr" presetSubtype="10" fill="hold" grpId="0" nodeType="clickEffect">
                                  <p:stCondLst>
                                    <p:cond delay="0"/>
                                  </p:stCondLst>
                                  <p:childTnLst>
                                    <p:set>
                                      <p:cBhvr>
                                        <p:cTn id="166" dur="1" fill="hold">
                                          <p:stCondLst>
                                            <p:cond delay="0"/>
                                          </p:stCondLst>
                                        </p:cTn>
                                        <p:tgtEl>
                                          <p:spTgt spid="222253"/>
                                        </p:tgtEl>
                                        <p:attrNameLst>
                                          <p:attrName>style.visibility</p:attrName>
                                        </p:attrNameLst>
                                      </p:cBhvr>
                                      <p:to>
                                        <p:strVal val="visible"/>
                                      </p:to>
                                    </p:set>
                                    <p:animEffect transition="in" filter="blinds(horizontal)">
                                      <p:cBhvr>
                                        <p:cTn id="167" dur="500"/>
                                        <p:tgtEl>
                                          <p:spTgt spid="222253"/>
                                        </p:tgtEl>
                                      </p:cBhvr>
                                    </p:animEffect>
                                  </p:childTnLst>
                                </p:cTn>
                              </p:par>
                            </p:childTnLst>
                          </p:cTn>
                        </p:par>
                      </p:childTnLst>
                    </p:cTn>
                  </p:par>
                  <p:par>
                    <p:cTn id="168" fill="hold">
                      <p:stCondLst>
                        <p:cond delay="indefinite"/>
                      </p:stCondLst>
                      <p:childTnLst>
                        <p:par>
                          <p:cTn id="169" fill="hold">
                            <p:stCondLst>
                              <p:cond delay="0"/>
                            </p:stCondLst>
                            <p:childTnLst>
                              <p:par>
                                <p:cTn id="170" presetID="3" presetClass="entr" presetSubtype="10" fill="hold" grpId="0" nodeType="clickEffect">
                                  <p:stCondLst>
                                    <p:cond delay="0"/>
                                  </p:stCondLst>
                                  <p:childTnLst>
                                    <p:set>
                                      <p:cBhvr>
                                        <p:cTn id="171" dur="1" fill="hold">
                                          <p:stCondLst>
                                            <p:cond delay="0"/>
                                          </p:stCondLst>
                                        </p:cTn>
                                        <p:tgtEl>
                                          <p:spTgt spid="222279"/>
                                        </p:tgtEl>
                                        <p:attrNameLst>
                                          <p:attrName>style.visibility</p:attrName>
                                        </p:attrNameLst>
                                      </p:cBhvr>
                                      <p:to>
                                        <p:strVal val="visible"/>
                                      </p:to>
                                    </p:set>
                                    <p:animEffect transition="in" filter="blinds(horizontal)">
                                      <p:cBhvr>
                                        <p:cTn id="172" dur="500"/>
                                        <p:tgtEl>
                                          <p:spTgt spid="222279"/>
                                        </p:tgtEl>
                                      </p:cBhvr>
                                    </p:animEffect>
                                  </p:childTnLst>
                                </p:cTn>
                              </p:par>
                            </p:childTnLst>
                          </p:cTn>
                        </p:par>
                      </p:childTnLst>
                    </p:cTn>
                  </p:par>
                  <p:par>
                    <p:cTn id="173" fill="hold">
                      <p:stCondLst>
                        <p:cond delay="indefinite"/>
                      </p:stCondLst>
                      <p:childTnLst>
                        <p:par>
                          <p:cTn id="174" fill="hold">
                            <p:stCondLst>
                              <p:cond delay="0"/>
                            </p:stCondLst>
                            <p:childTnLst>
                              <p:par>
                                <p:cTn id="175" presetID="3" presetClass="entr" presetSubtype="10" fill="hold" grpId="0" nodeType="clickEffect">
                                  <p:stCondLst>
                                    <p:cond delay="0"/>
                                  </p:stCondLst>
                                  <p:childTnLst>
                                    <p:set>
                                      <p:cBhvr>
                                        <p:cTn id="176" dur="1" fill="hold">
                                          <p:stCondLst>
                                            <p:cond delay="0"/>
                                          </p:stCondLst>
                                        </p:cTn>
                                        <p:tgtEl>
                                          <p:spTgt spid="222344"/>
                                        </p:tgtEl>
                                        <p:attrNameLst>
                                          <p:attrName>style.visibility</p:attrName>
                                        </p:attrNameLst>
                                      </p:cBhvr>
                                      <p:to>
                                        <p:strVal val="visible"/>
                                      </p:to>
                                    </p:set>
                                    <p:animEffect transition="in" filter="blinds(horizontal)">
                                      <p:cBhvr>
                                        <p:cTn id="177" dur="500"/>
                                        <p:tgtEl>
                                          <p:spTgt spid="222344"/>
                                        </p:tgtEl>
                                      </p:cBhvr>
                                    </p:animEffect>
                                  </p:childTnLst>
                                </p:cTn>
                              </p:par>
                            </p:childTnLst>
                          </p:cTn>
                        </p:par>
                      </p:childTnLst>
                    </p:cTn>
                  </p:par>
                  <p:par>
                    <p:cTn id="178" fill="hold">
                      <p:stCondLst>
                        <p:cond delay="indefinite"/>
                      </p:stCondLst>
                      <p:childTnLst>
                        <p:par>
                          <p:cTn id="179" fill="hold">
                            <p:stCondLst>
                              <p:cond delay="0"/>
                            </p:stCondLst>
                            <p:childTnLst>
                              <p:par>
                                <p:cTn id="180" presetID="3" presetClass="entr" presetSubtype="10" fill="hold" grpId="0" nodeType="clickEffect">
                                  <p:stCondLst>
                                    <p:cond delay="0"/>
                                  </p:stCondLst>
                                  <p:childTnLst>
                                    <p:set>
                                      <p:cBhvr>
                                        <p:cTn id="181" dur="1" fill="hold">
                                          <p:stCondLst>
                                            <p:cond delay="0"/>
                                          </p:stCondLst>
                                        </p:cTn>
                                        <p:tgtEl>
                                          <p:spTgt spid="222364"/>
                                        </p:tgtEl>
                                        <p:attrNameLst>
                                          <p:attrName>style.visibility</p:attrName>
                                        </p:attrNameLst>
                                      </p:cBhvr>
                                      <p:to>
                                        <p:strVal val="visible"/>
                                      </p:to>
                                    </p:set>
                                    <p:animEffect transition="in" filter="blinds(horizontal)">
                                      <p:cBhvr>
                                        <p:cTn id="182" dur="500"/>
                                        <p:tgtEl>
                                          <p:spTgt spid="222364"/>
                                        </p:tgtEl>
                                      </p:cBhvr>
                                    </p:animEffect>
                                  </p:childTnLst>
                                </p:cTn>
                              </p:par>
                            </p:childTnLst>
                          </p:cTn>
                        </p:par>
                      </p:childTnLst>
                    </p:cTn>
                  </p:par>
                  <p:par>
                    <p:cTn id="183" fill="hold">
                      <p:stCondLst>
                        <p:cond delay="indefinite"/>
                      </p:stCondLst>
                      <p:childTnLst>
                        <p:par>
                          <p:cTn id="184" fill="hold">
                            <p:stCondLst>
                              <p:cond delay="0"/>
                            </p:stCondLst>
                            <p:childTnLst>
                              <p:par>
                                <p:cTn id="185" presetID="3" presetClass="entr" presetSubtype="10" fill="hold" grpId="0" nodeType="clickEffect">
                                  <p:stCondLst>
                                    <p:cond delay="0"/>
                                  </p:stCondLst>
                                  <p:childTnLst>
                                    <p:set>
                                      <p:cBhvr>
                                        <p:cTn id="186" dur="1" fill="hold">
                                          <p:stCondLst>
                                            <p:cond delay="0"/>
                                          </p:stCondLst>
                                        </p:cTn>
                                        <p:tgtEl>
                                          <p:spTgt spid="222357"/>
                                        </p:tgtEl>
                                        <p:attrNameLst>
                                          <p:attrName>style.visibility</p:attrName>
                                        </p:attrNameLst>
                                      </p:cBhvr>
                                      <p:to>
                                        <p:strVal val="visible"/>
                                      </p:to>
                                    </p:set>
                                    <p:animEffect transition="in" filter="blinds(horizontal)">
                                      <p:cBhvr>
                                        <p:cTn id="187" dur="500"/>
                                        <p:tgtEl>
                                          <p:spTgt spid="222357"/>
                                        </p:tgtEl>
                                      </p:cBhvr>
                                    </p:animEffect>
                                  </p:childTnLst>
                                </p:cTn>
                              </p:par>
                            </p:childTnLst>
                          </p:cTn>
                        </p:par>
                      </p:childTnLst>
                    </p:cTn>
                  </p:par>
                  <p:par>
                    <p:cTn id="188" fill="hold">
                      <p:stCondLst>
                        <p:cond delay="indefinite"/>
                      </p:stCondLst>
                      <p:childTnLst>
                        <p:par>
                          <p:cTn id="189" fill="hold">
                            <p:stCondLst>
                              <p:cond delay="0"/>
                            </p:stCondLst>
                            <p:childTnLst>
                              <p:par>
                                <p:cTn id="190" presetID="3" presetClass="entr" presetSubtype="10" fill="hold" grpId="0" nodeType="clickEffect">
                                  <p:stCondLst>
                                    <p:cond delay="0"/>
                                  </p:stCondLst>
                                  <p:childTnLst>
                                    <p:set>
                                      <p:cBhvr>
                                        <p:cTn id="191" dur="1" fill="hold">
                                          <p:stCondLst>
                                            <p:cond delay="0"/>
                                          </p:stCondLst>
                                        </p:cTn>
                                        <p:tgtEl>
                                          <p:spTgt spid="222358"/>
                                        </p:tgtEl>
                                        <p:attrNameLst>
                                          <p:attrName>style.visibility</p:attrName>
                                        </p:attrNameLst>
                                      </p:cBhvr>
                                      <p:to>
                                        <p:strVal val="visible"/>
                                      </p:to>
                                    </p:set>
                                    <p:animEffect transition="in" filter="blinds(horizontal)">
                                      <p:cBhvr>
                                        <p:cTn id="192" dur="500"/>
                                        <p:tgtEl>
                                          <p:spTgt spid="222358"/>
                                        </p:tgtEl>
                                      </p:cBhvr>
                                    </p:animEffect>
                                  </p:childTnLst>
                                </p:cTn>
                              </p:par>
                            </p:childTnLst>
                          </p:cTn>
                        </p:par>
                      </p:childTnLst>
                    </p:cTn>
                  </p:par>
                  <p:par>
                    <p:cTn id="193" fill="hold">
                      <p:stCondLst>
                        <p:cond delay="indefinite"/>
                      </p:stCondLst>
                      <p:childTnLst>
                        <p:par>
                          <p:cTn id="194" fill="hold">
                            <p:stCondLst>
                              <p:cond delay="0"/>
                            </p:stCondLst>
                            <p:childTnLst>
                              <p:par>
                                <p:cTn id="195" presetID="3" presetClass="entr" presetSubtype="10" fill="hold" nodeType="clickEffect">
                                  <p:stCondLst>
                                    <p:cond delay="0"/>
                                  </p:stCondLst>
                                  <p:childTnLst>
                                    <p:set>
                                      <p:cBhvr>
                                        <p:cTn id="196" dur="1" fill="hold">
                                          <p:stCondLst>
                                            <p:cond delay="0"/>
                                          </p:stCondLst>
                                        </p:cTn>
                                        <p:tgtEl>
                                          <p:spTgt spid="222369"/>
                                        </p:tgtEl>
                                        <p:attrNameLst>
                                          <p:attrName>style.visibility</p:attrName>
                                        </p:attrNameLst>
                                      </p:cBhvr>
                                      <p:to>
                                        <p:strVal val="visible"/>
                                      </p:to>
                                    </p:set>
                                    <p:animEffect transition="in" filter="blinds(horizontal)">
                                      <p:cBhvr>
                                        <p:cTn id="197" dur="500"/>
                                        <p:tgtEl>
                                          <p:spTgt spid="222369"/>
                                        </p:tgtEl>
                                      </p:cBhvr>
                                    </p:animEffect>
                                  </p:childTnLst>
                                </p:cTn>
                              </p:par>
                            </p:childTnLst>
                          </p:cTn>
                        </p:par>
                      </p:childTnLst>
                    </p:cTn>
                  </p:par>
                  <p:par>
                    <p:cTn id="198" fill="hold">
                      <p:stCondLst>
                        <p:cond delay="indefinite"/>
                      </p:stCondLst>
                      <p:childTnLst>
                        <p:par>
                          <p:cTn id="199" fill="hold">
                            <p:stCondLst>
                              <p:cond delay="0"/>
                            </p:stCondLst>
                            <p:childTnLst>
                              <p:par>
                                <p:cTn id="200" presetID="3" presetClass="entr" presetSubtype="10" fill="hold" grpId="0" nodeType="clickEffect">
                                  <p:stCondLst>
                                    <p:cond delay="0"/>
                                  </p:stCondLst>
                                  <p:childTnLst>
                                    <p:set>
                                      <p:cBhvr>
                                        <p:cTn id="201" dur="1" fill="hold">
                                          <p:stCondLst>
                                            <p:cond delay="0"/>
                                          </p:stCondLst>
                                        </p:cTn>
                                        <p:tgtEl>
                                          <p:spTgt spid="222359"/>
                                        </p:tgtEl>
                                        <p:attrNameLst>
                                          <p:attrName>style.visibility</p:attrName>
                                        </p:attrNameLst>
                                      </p:cBhvr>
                                      <p:to>
                                        <p:strVal val="visible"/>
                                      </p:to>
                                    </p:set>
                                    <p:animEffect transition="in" filter="blinds(horizontal)">
                                      <p:cBhvr>
                                        <p:cTn id="202" dur="500"/>
                                        <p:tgtEl>
                                          <p:spTgt spid="222359"/>
                                        </p:tgtEl>
                                      </p:cBhvr>
                                    </p:animEffect>
                                  </p:childTnLst>
                                </p:cTn>
                              </p:par>
                            </p:childTnLst>
                          </p:cTn>
                        </p:par>
                      </p:childTnLst>
                    </p:cTn>
                  </p:par>
                  <p:par>
                    <p:cTn id="203" fill="hold">
                      <p:stCondLst>
                        <p:cond delay="indefinite"/>
                      </p:stCondLst>
                      <p:childTnLst>
                        <p:par>
                          <p:cTn id="204" fill="hold">
                            <p:stCondLst>
                              <p:cond delay="0"/>
                            </p:stCondLst>
                            <p:childTnLst>
                              <p:par>
                                <p:cTn id="205" presetID="3" presetClass="entr" presetSubtype="10" fill="hold" grpId="0" nodeType="clickEffect">
                                  <p:stCondLst>
                                    <p:cond delay="0"/>
                                  </p:stCondLst>
                                  <p:childTnLst>
                                    <p:set>
                                      <p:cBhvr>
                                        <p:cTn id="206" dur="1" fill="hold">
                                          <p:stCondLst>
                                            <p:cond delay="0"/>
                                          </p:stCondLst>
                                        </p:cTn>
                                        <p:tgtEl>
                                          <p:spTgt spid="222362"/>
                                        </p:tgtEl>
                                        <p:attrNameLst>
                                          <p:attrName>style.visibility</p:attrName>
                                        </p:attrNameLst>
                                      </p:cBhvr>
                                      <p:to>
                                        <p:strVal val="visible"/>
                                      </p:to>
                                    </p:set>
                                    <p:animEffect transition="in" filter="blinds(horizontal)">
                                      <p:cBhvr>
                                        <p:cTn id="207" dur="500"/>
                                        <p:tgtEl>
                                          <p:spTgt spid="222362"/>
                                        </p:tgtEl>
                                      </p:cBhvr>
                                    </p:animEffect>
                                  </p:childTnLst>
                                </p:cTn>
                              </p:par>
                            </p:childTnLst>
                          </p:cTn>
                        </p:par>
                      </p:childTnLst>
                    </p:cTn>
                  </p:par>
                  <p:par>
                    <p:cTn id="208" fill="hold">
                      <p:stCondLst>
                        <p:cond delay="indefinite"/>
                      </p:stCondLst>
                      <p:childTnLst>
                        <p:par>
                          <p:cTn id="209" fill="hold">
                            <p:stCondLst>
                              <p:cond delay="0"/>
                            </p:stCondLst>
                            <p:childTnLst>
                              <p:par>
                                <p:cTn id="210" presetID="3" presetClass="entr" presetSubtype="10" fill="hold" nodeType="clickEffect">
                                  <p:stCondLst>
                                    <p:cond delay="0"/>
                                  </p:stCondLst>
                                  <p:childTnLst>
                                    <p:set>
                                      <p:cBhvr>
                                        <p:cTn id="211" dur="1" fill="hold">
                                          <p:stCondLst>
                                            <p:cond delay="0"/>
                                          </p:stCondLst>
                                        </p:cTn>
                                        <p:tgtEl>
                                          <p:spTgt spid="222372"/>
                                        </p:tgtEl>
                                        <p:attrNameLst>
                                          <p:attrName>style.visibility</p:attrName>
                                        </p:attrNameLst>
                                      </p:cBhvr>
                                      <p:to>
                                        <p:strVal val="visible"/>
                                      </p:to>
                                    </p:set>
                                    <p:animEffect transition="in" filter="blinds(horizontal)">
                                      <p:cBhvr>
                                        <p:cTn id="212" dur="500"/>
                                        <p:tgtEl>
                                          <p:spTgt spid="222372"/>
                                        </p:tgtEl>
                                      </p:cBhvr>
                                    </p:animEffect>
                                  </p:childTnLst>
                                </p:cTn>
                              </p:par>
                            </p:childTnLst>
                          </p:cTn>
                        </p:par>
                      </p:childTnLst>
                    </p:cTn>
                  </p:par>
                  <p:par>
                    <p:cTn id="213" fill="hold">
                      <p:stCondLst>
                        <p:cond delay="indefinite"/>
                      </p:stCondLst>
                      <p:childTnLst>
                        <p:par>
                          <p:cTn id="214" fill="hold">
                            <p:stCondLst>
                              <p:cond delay="0"/>
                            </p:stCondLst>
                            <p:childTnLst>
                              <p:par>
                                <p:cTn id="215" presetID="3" presetClass="entr" presetSubtype="10" fill="hold" grpId="0" nodeType="clickEffect">
                                  <p:stCondLst>
                                    <p:cond delay="0"/>
                                  </p:stCondLst>
                                  <p:childTnLst>
                                    <p:set>
                                      <p:cBhvr>
                                        <p:cTn id="216" dur="1" fill="hold">
                                          <p:stCondLst>
                                            <p:cond delay="0"/>
                                          </p:stCondLst>
                                        </p:cTn>
                                        <p:tgtEl>
                                          <p:spTgt spid="222360"/>
                                        </p:tgtEl>
                                        <p:attrNameLst>
                                          <p:attrName>style.visibility</p:attrName>
                                        </p:attrNameLst>
                                      </p:cBhvr>
                                      <p:to>
                                        <p:strVal val="visible"/>
                                      </p:to>
                                    </p:set>
                                    <p:animEffect transition="in" filter="blinds(horizontal)">
                                      <p:cBhvr>
                                        <p:cTn id="217" dur="500"/>
                                        <p:tgtEl>
                                          <p:spTgt spid="222360"/>
                                        </p:tgtEl>
                                      </p:cBhvr>
                                    </p:animEffect>
                                  </p:childTnLst>
                                </p:cTn>
                              </p:par>
                            </p:childTnLst>
                          </p:cTn>
                        </p:par>
                      </p:childTnLst>
                    </p:cTn>
                  </p:par>
                  <p:par>
                    <p:cTn id="218" fill="hold">
                      <p:stCondLst>
                        <p:cond delay="indefinite"/>
                      </p:stCondLst>
                      <p:childTnLst>
                        <p:par>
                          <p:cTn id="219" fill="hold">
                            <p:stCondLst>
                              <p:cond delay="0"/>
                            </p:stCondLst>
                            <p:childTnLst>
                              <p:par>
                                <p:cTn id="220" presetID="3" presetClass="entr" presetSubtype="10" fill="hold" grpId="0" nodeType="clickEffect">
                                  <p:stCondLst>
                                    <p:cond delay="0"/>
                                  </p:stCondLst>
                                  <p:childTnLst>
                                    <p:set>
                                      <p:cBhvr>
                                        <p:cTn id="221" dur="1" fill="hold">
                                          <p:stCondLst>
                                            <p:cond delay="0"/>
                                          </p:stCondLst>
                                        </p:cTn>
                                        <p:tgtEl>
                                          <p:spTgt spid="222339"/>
                                        </p:tgtEl>
                                        <p:attrNameLst>
                                          <p:attrName>style.visibility</p:attrName>
                                        </p:attrNameLst>
                                      </p:cBhvr>
                                      <p:to>
                                        <p:strVal val="visible"/>
                                      </p:to>
                                    </p:set>
                                    <p:animEffect transition="in" filter="blinds(horizontal)">
                                      <p:cBhvr>
                                        <p:cTn id="222" dur="500"/>
                                        <p:tgtEl>
                                          <p:spTgt spid="222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2217" grpId="0" animBg="1"/>
      <p:bldP spid="222220" grpId="0" animBg="1"/>
      <p:bldP spid="222222" grpId="0" animBg="1"/>
      <p:bldP spid="222223" grpId="0"/>
      <p:bldP spid="222244" grpId="0" animBg="1"/>
      <p:bldP spid="222245" grpId="0"/>
      <p:bldP spid="222246" grpId="0" animBg="1"/>
      <p:bldP spid="222250" grpId="0"/>
      <p:bldP spid="222253" grpId="0" animBg="1"/>
      <p:bldP spid="222256" grpId="0"/>
      <p:bldP spid="222266" grpId="0" animBg="1"/>
      <p:bldP spid="222267" grpId="0"/>
      <p:bldP spid="222270" grpId="0" animBg="1"/>
      <p:bldP spid="222271" grpId="0"/>
      <p:bldP spid="222272" grpId="0"/>
      <p:bldP spid="222279" grpId="0"/>
      <p:bldP spid="222249" grpId="0" animBg="1"/>
      <p:bldP spid="222327" grpId="0" animBg="1"/>
      <p:bldP spid="222328" grpId="0"/>
      <p:bldP spid="222328" grpId="1"/>
      <p:bldP spid="222336" grpId="0" animBg="1"/>
      <p:bldP spid="222339" grpId="0"/>
      <p:bldP spid="222342" grpId="0" animBg="1"/>
      <p:bldP spid="222343" grpId="0"/>
      <p:bldP spid="222344" grpId="0" animBg="1"/>
      <p:bldP spid="222350" grpId="0"/>
      <p:bldP spid="222356" grpId="0" animBg="1"/>
      <p:bldP spid="222357" grpId="0" animBg="1"/>
      <p:bldP spid="222358" grpId="0"/>
      <p:bldP spid="222359" grpId="0" animBg="1"/>
      <p:bldP spid="222360" grpId="0" animBg="1"/>
      <p:bldP spid="222362" grpId="0"/>
      <p:bldP spid="222364" grpId="0"/>
      <p:bldP spid="22236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2"/>
          </p:nvPr>
        </p:nvSpPr>
        <p:spPr/>
        <p:txBody>
          <a:bodyPr/>
          <a:lstStyle/>
          <a:p>
            <a:pPr>
              <a:defRPr/>
            </a:pPr>
            <a:fld id="{2A30C4F2-2FC6-44F5-9B91-77A584262822}" type="slidenum">
              <a:rPr lang="en-US"/>
              <a:pPr>
                <a:defRPr/>
              </a:pPr>
              <a:t>27</a:t>
            </a:fld>
            <a:endParaRPr lang="en-US"/>
          </a:p>
        </p:txBody>
      </p:sp>
      <p:sp>
        <p:nvSpPr>
          <p:cNvPr id="72706" name="Rectangle 2"/>
          <p:cNvSpPr>
            <a:spLocks noGrp="1" noChangeArrowheads="1"/>
          </p:cNvSpPr>
          <p:nvPr>
            <p:ph type="title"/>
          </p:nvPr>
        </p:nvSpPr>
        <p:spPr>
          <a:xfrm>
            <a:off x="0" y="152400"/>
            <a:ext cx="8001000" cy="685800"/>
          </a:xfrm>
        </p:spPr>
        <p:txBody>
          <a:bodyPr/>
          <a:lstStyle/>
          <a:p>
            <a:pPr eaLnBrk="1" hangingPunct="1">
              <a:defRPr/>
            </a:pPr>
            <a:r>
              <a:rPr lang="en-US" sz="3600" dirty="0" smtClean="0">
                <a:solidFill>
                  <a:srgbClr val="000099"/>
                </a:solidFill>
                <a:effectLst>
                  <a:outerShdw blurRad="38100" dist="38100" dir="2700000" algn="tl">
                    <a:srgbClr val="C0C0C0"/>
                  </a:outerShdw>
                </a:effectLst>
                <a:latin typeface="Comic Sans MS" pitchFamily="66" charset="0"/>
              </a:rPr>
              <a:t>2.3 Neo-Classical Trade Theory</a:t>
            </a:r>
            <a:r>
              <a:rPr lang="th-TH" sz="4800" b="1" dirty="0" smtClean="0">
                <a:solidFill>
                  <a:srgbClr val="000099"/>
                </a:solidFill>
                <a:effectLst>
                  <a:outerShdw blurRad="38100" dist="38100" dir="2700000" algn="tl">
                    <a:srgbClr val="C0C0C0"/>
                  </a:outerShdw>
                </a:effectLst>
              </a:rPr>
              <a:t> </a:t>
            </a:r>
          </a:p>
        </p:txBody>
      </p:sp>
      <p:sp>
        <p:nvSpPr>
          <p:cNvPr id="72707" name="Rectangle 3"/>
          <p:cNvSpPr>
            <a:spLocks noGrp="1" noChangeArrowheads="1"/>
          </p:cNvSpPr>
          <p:nvPr>
            <p:ph type="body" idx="1"/>
          </p:nvPr>
        </p:nvSpPr>
        <p:spPr>
          <a:xfrm>
            <a:off x="762000" y="1981200"/>
            <a:ext cx="7543800" cy="2576513"/>
          </a:xfrm>
          <a:noFill/>
        </p:spPr>
        <p:txBody>
          <a:bodyPr/>
          <a:lstStyle/>
          <a:p>
            <a:pPr marL="544513" indent="-544513" eaLnBrk="1" hangingPunct="1">
              <a:buFontTx/>
              <a:buBlip>
                <a:blip r:embed="rId3"/>
              </a:buBlip>
            </a:pPr>
            <a:r>
              <a:rPr lang="en-US" sz="4000" b="1" smtClean="0">
                <a:latin typeface="Cordia New" pitchFamily="34" charset="-34"/>
                <a:cs typeface="Cordia New" pitchFamily="34" charset="-34"/>
              </a:rPr>
              <a:t>Increasing opportunity cost</a:t>
            </a:r>
          </a:p>
          <a:p>
            <a:pPr marL="544513" indent="-544513" eaLnBrk="1" hangingPunct="1">
              <a:buFontTx/>
              <a:buBlip>
                <a:blip r:embed="rId3"/>
              </a:buBlip>
            </a:pPr>
            <a:r>
              <a:rPr lang="en-US" sz="4000" b="1" smtClean="0">
                <a:latin typeface="Cordia New" pitchFamily="34" charset="-34"/>
                <a:cs typeface="Cordia New" pitchFamily="34" charset="-34"/>
              </a:rPr>
              <a:t>Factor of production besides labor</a:t>
            </a:r>
          </a:p>
          <a:p>
            <a:pPr marL="544513" indent="-544513" eaLnBrk="1" hangingPunct="1">
              <a:buFontTx/>
              <a:buBlip>
                <a:blip r:embed="rId3"/>
              </a:buBlip>
            </a:pPr>
            <a:r>
              <a:rPr lang="en-US" sz="4000" b="1" smtClean="0">
                <a:latin typeface="Cordia New" pitchFamily="34" charset="-34"/>
                <a:cs typeface="Cordia New" pitchFamily="34" charset="-34"/>
              </a:rPr>
              <a:t>Explicit demand consideration</a:t>
            </a:r>
            <a:endParaRPr lang="th-TH" sz="4000" b="1" smtClean="0">
              <a:latin typeface="Cordia New" pitchFamily="34" charset="-34"/>
              <a:cs typeface="Cordia New" pitchFamily="34" charset="-34"/>
            </a:endParaRPr>
          </a:p>
        </p:txBody>
      </p:sp>
      <p:sp>
        <p:nvSpPr>
          <p:cNvPr id="72708" name="Text Box 4"/>
          <p:cNvSpPr txBox="1">
            <a:spLocks noChangeArrowheads="1"/>
          </p:cNvSpPr>
          <p:nvPr/>
        </p:nvSpPr>
        <p:spPr bwMode="auto">
          <a:xfrm>
            <a:off x="512763" y="990600"/>
            <a:ext cx="6249987"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r>
              <a:rPr lang="en-US" sz="4400" b="1" dirty="0" smtClean="0">
                <a:solidFill>
                  <a:srgbClr val="006600"/>
                </a:solidFill>
                <a:latin typeface="Cordia New" pitchFamily="34" charset="-34"/>
                <a:cs typeface="+mn-cs"/>
              </a:rPr>
              <a:t>Update </a:t>
            </a:r>
            <a:r>
              <a:rPr lang="en-US" sz="4400" b="1" dirty="0" err="1" smtClean="0">
                <a:solidFill>
                  <a:srgbClr val="006600"/>
                </a:solidFill>
                <a:latin typeface="Cordia New" pitchFamily="34" charset="-34"/>
                <a:cs typeface="+mn-cs"/>
              </a:rPr>
              <a:t>Ricardian</a:t>
            </a:r>
            <a:r>
              <a:rPr lang="en-US" sz="4400" b="1" dirty="0" smtClean="0">
                <a:solidFill>
                  <a:srgbClr val="006600"/>
                </a:solidFill>
                <a:latin typeface="Cordia New" pitchFamily="34" charset="-34"/>
                <a:cs typeface="+mn-cs"/>
              </a:rPr>
              <a:t> analysis to include</a:t>
            </a:r>
          </a:p>
        </p:txBody>
      </p:sp>
    </p:spTree>
    <p:extLst>
      <p:ext uri="{BB962C8B-B14F-4D97-AF65-F5344CB8AC3E}">
        <p14:creationId xmlns:p14="http://schemas.microsoft.com/office/powerpoint/2010/main" val="1891362700"/>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2708"/>
                                        </p:tgtEl>
                                        <p:attrNameLst>
                                          <p:attrName>style.visibility</p:attrName>
                                        </p:attrNameLst>
                                      </p:cBhvr>
                                      <p:to>
                                        <p:strVal val="visible"/>
                                      </p:to>
                                    </p:set>
                                    <p:animEffect transition="in" filter="blinds(horizontal)">
                                      <p:cBhvr>
                                        <p:cTn id="7" dur="500"/>
                                        <p:tgtEl>
                                          <p:spTgt spid="727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2707">
                                            <p:txEl>
                                              <p:pRg st="0" end="0"/>
                                            </p:txEl>
                                          </p:spTgt>
                                        </p:tgtEl>
                                        <p:attrNameLst>
                                          <p:attrName>style.visibility</p:attrName>
                                        </p:attrNameLst>
                                      </p:cBhvr>
                                      <p:to>
                                        <p:strVal val="visible"/>
                                      </p:to>
                                    </p:set>
                                    <p:animEffect transition="in" filter="blinds(horizontal)">
                                      <p:cBhvr>
                                        <p:cTn id="12" dur="500"/>
                                        <p:tgtEl>
                                          <p:spTgt spid="7270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2707">
                                            <p:txEl>
                                              <p:pRg st="1" end="1"/>
                                            </p:txEl>
                                          </p:spTgt>
                                        </p:tgtEl>
                                        <p:attrNameLst>
                                          <p:attrName>style.visibility</p:attrName>
                                        </p:attrNameLst>
                                      </p:cBhvr>
                                      <p:to>
                                        <p:strVal val="visible"/>
                                      </p:to>
                                    </p:set>
                                    <p:animEffect transition="in" filter="blinds(horizontal)">
                                      <p:cBhvr>
                                        <p:cTn id="17" dur="500"/>
                                        <p:tgtEl>
                                          <p:spTgt spid="7270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2707">
                                            <p:txEl>
                                              <p:pRg st="2" end="2"/>
                                            </p:txEl>
                                          </p:spTgt>
                                        </p:tgtEl>
                                        <p:attrNameLst>
                                          <p:attrName>style.visibility</p:attrName>
                                        </p:attrNameLst>
                                      </p:cBhvr>
                                      <p:to>
                                        <p:strVal val="visible"/>
                                      </p:to>
                                    </p:set>
                                    <p:animEffect transition="in" filter="blinds(horizontal)">
                                      <p:cBhvr>
                                        <p:cTn id="22" dur="500"/>
                                        <p:tgtEl>
                                          <p:spTgt spid="727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8" grpId="0"/>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 name="Slide Number Placeholder 4"/>
          <p:cNvSpPr>
            <a:spLocks noGrp="1"/>
          </p:cNvSpPr>
          <p:nvPr>
            <p:ph type="sldNum" sz="quarter" idx="12"/>
          </p:nvPr>
        </p:nvSpPr>
        <p:spPr/>
        <p:txBody>
          <a:bodyPr/>
          <a:lstStyle/>
          <a:p>
            <a:pPr>
              <a:defRPr/>
            </a:pPr>
            <a:fld id="{B1E1691C-22D7-4436-8B27-34A43CF935D6}" type="slidenum">
              <a:rPr lang="en-US"/>
              <a:pPr>
                <a:defRPr/>
              </a:pPr>
              <a:t>28</a:t>
            </a:fld>
            <a:endParaRPr lang="en-US"/>
          </a:p>
        </p:txBody>
      </p:sp>
      <p:sp>
        <p:nvSpPr>
          <p:cNvPr id="62466" name="Rectangle 2"/>
          <p:cNvSpPr>
            <a:spLocks noGrp="1" noChangeArrowheads="1"/>
          </p:cNvSpPr>
          <p:nvPr>
            <p:ph type="title"/>
          </p:nvPr>
        </p:nvSpPr>
        <p:spPr>
          <a:xfrm>
            <a:off x="38100" y="228600"/>
            <a:ext cx="9105900" cy="838200"/>
          </a:xfrm>
        </p:spPr>
        <p:txBody>
          <a:bodyPr/>
          <a:lstStyle/>
          <a:p>
            <a:pPr algn="l" eaLnBrk="1" hangingPunct="1">
              <a:defRPr/>
            </a:pPr>
            <a:r>
              <a:rPr lang="en-US" sz="3200" dirty="0" smtClean="0">
                <a:solidFill>
                  <a:srgbClr val="0000CC"/>
                </a:solidFill>
                <a:effectLst>
                  <a:outerShdw blurRad="38100" dist="38100" dir="2700000" algn="tl">
                    <a:srgbClr val="C0C0C0"/>
                  </a:outerShdw>
                </a:effectLst>
                <a:latin typeface="Arial" pitchFamily="34" charset="0"/>
              </a:rPr>
              <a:t>PPC---</a:t>
            </a:r>
            <a:r>
              <a:rPr lang="en-US" sz="3200" b="1" dirty="0" smtClean="0">
                <a:solidFill>
                  <a:srgbClr val="0000CC"/>
                </a:solidFill>
                <a:effectLst>
                  <a:outerShdw blurRad="38100" dist="38100" dir="2700000" algn="tl">
                    <a:srgbClr val="C0C0C0"/>
                  </a:outerShdw>
                </a:effectLst>
                <a:latin typeface="Arial" pitchFamily="34" charset="0"/>
              </a:rPr>
              <a:t>Increasing opportunity cost case</a:t>
            </a:r>
            <a:endParaRPr lang="en-US" sz="3200" dirty="0" smtClean="0">
              <a:solidFill>
                <a:srgbClr val="0000CC"/>
              </a:solidFill>
              <a:effectLst>
                <a:outerShdw blurRad="38100" dist="38100" dir="2700000" algn="tl">
                  <a:srgbClr val="C0C0C0"/>
                </a:outerShdw>
              </a:effectLst>
              <a:latin typeface="Arial" pitchFamily="34" charset="0"/>
            </a:endParaRPr>
          </a:p>
        </p:txBody>
      </p:sp>
      <p:sp>
        <p:nvSpPr>
          <p:cNvPr id="7172" name="Freeform 3"/>
          <p:cNvSpPr>
            <a:spLocks/>
          </p:cNvSpPr>
          <p:nvPr/>
        </p:nvSpPr>
        <p:spPr bwMode="auto">
          <a:xfrm>
            <a:off x="2362200" y="3657600"/>
            <a:ext cx="2743200" cy="2376488"/>
          </a:xfrm>
          <a:custGeom>
            <a:avLst/>
            <a:gdLst>
              <a:gd name="T0" fmla="*/ 0 w 1152"/>
              <a:gd name="T1" fmla="*/ 0 h 2112"/>
              <a:gd name="T2" fmla="*/ 2147483647 w 1152"/>
              <a:gd name="T3" fmla="*/ 2147483647 h 2112"/>
              <a:gd name="T4" fmla="*/ 2147483647 w 1152"/>
              <a:gd name="T5" fmla="*/ 2147483647 h 2112"/>
              <a:gd name="T6" fmla="*/ 2147483647 w 1152"/>
              <a:gd name="T7" fmla="*/ 2147483647 h 2112"/>
              <a:gd name="T8" fmla="*/ 2147483647 w 1152"/>
              <a:gd name="T9" fmla="*/ 2147483647 h 2112"/>
              <a:gd name="T10" fmla="*/ 2147483647 w 1152"/>
              <a:gd name="T11" fmla="*/ 2147483647 h 2112"/>
              <a:gd name="T12" fmla="*/ 0 60000 65536"/>
              <a:gd name="T13" fmla="*/ 0 60000 65536"/>
              <a:gd name="T14" fmla="*/ 0 60000 65536"/>
              <a:gd name="T15" fmla="*/ 0 60000 65536"/>
              <a:gd name="T16" fmla="*/ 0 60000 65536"/>
              <a:gd name="T17" fmla="*/ 0 60000 65536"/>
              <a:gd name="T18" fmla="*/ 0 w 1152"/>
              <a:gd name="T19" fmla="*/ 0 h 2112"/>
              <a:gd name="T20" fmla="*/ 1152 w 1152"/>
              <a:gd name="T21" fmla="*/ 2112 h 2112"/>
            </a:gdLst>
            <a:ahLst/>
            <a:cxnLst>
              <a:cxn ang="T12">
                <a:pos x="T0" y="T1"/>
              </a:cxn>
              <a:cxn ang="T13">
                <a:pos x="T2" y="T3"/>
              </a:cxn>
              <a:cxn ang="T14">
                <a:pos x="T4" y="T5"/>
              </a:cxn>
              <a:cxn ang="T15">
                <a:pos x="T6" y="T7"/>
              </a:cxn>
              <a:cxn ang="T16">
                <a:pos x="T8" y="T9"/>
              </a:cxn>
              <a:cxn ang="T17">
                <a:pos x="T10" y="T11"/>
              </a:cxn>
            </a:cxnLst>
            <a:rect l="T18" t="T19" r="T20" b="T21"/>
            <a:pathLst>
              <a:path w="1152" h="2112">
                <a:moveTo>
                  <a:pt x="0" y="0"/>
                </a:moveTo>
                <a:cubicBezTo>
                  <a:pt x="128" y="16"/>
                  <a:pt x="256" y="32"/>
                  <a:pt x="384" y="144"/>
                </a:cubicBezTo>
                <a:cubicBezTo>
                  <a:pt x="512" y="256"/>
                  <a:pt x="664" y="480"/>
                  <a:pt x="768" y="672"/>
                </a:cubicBezTo>
                <a:cubicBezTo>
                  <a:pt x="872" y="864"/>
                  <a:pt x="952" y="1112"/>
                  <a:pt x="1008" y="1296"/>
                </a:cubicBezTo>
                <a:cubicBezTo>
                  <a:pt x="1064" y="1480"/>
                  <a:pt x="1080" y="1640"/>
                  <a:pt x="1104" y="1776"/>
                </a:cubicBezTo>
                <a:cubicBezTo>
                  <a:pt x="1128" y="1912"/>
                  <a:pt x="1140" y="2012"/>
                  <a:pt x="1152" y="2112"/>
                </a:cubicBez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7173" name="Line 4"/>
          <p:cNvSpPr>
            <a:spLocks noChangeShapeType="1"/>
          </p:cNvSpPr>
          <p:nvPr/>
        </p:nvSpPr>
        <p:spPr bwMode="auto">
          <a:xfrm>
            <a:off x="2362200" y="2071688"/>
            <a:ext cx="0" cy="396240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4" name="Line 5"/>
          <p:cNvSpPr>
            <a:spLocks noChangeShapeType="1"/>
          </p:cNvSpPr>
          <p:nvPr/>
        </p:nvSpPr>
        <p:spPr bwMode="auto">
          <a:xfrm>
            <a:off x="2362200" y="6034088"/>
            <a:ext cx="4724400"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5" name="Text Box 6"/>
          <p:cNvSpPr txBox="1">
            <a:spLocks noChangeArrowheads="1"/>
          </p:cNvSpPr>
          <p:nvPr/>
        </p:nvSpPr>
        <p:spPr bwMode="auto">
          <a:xfrm>
            <a:off x="7162800" y="5864225"/>
            <a:ext cx="13954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3200">
                <a:latin typeface="Comic Sans MS" pitchFamily="66" charset="0"/>
                <a:cs typeface="Angsana New" pitchFamily="18" charset="-34"/>
              </a:rPr>
              <a:t>good</a:t>
            </a:r>
            <a:r>
              <a:rPr lang="th-TH">
                <a:latin typeface="Comic Sans MS" pitchFamily="66" charset="0"/>
                <a:cs typeface="Angsana New" pitchFamily="18" charset="-34"/>
              </a:rPr>
              <a:t> </a:t>
            </a:r>
            <a:r>
              <a:rPr lang="en-US">
                <a:latin typeface="Comic Sans MS" pitchFamily="66" charset="0"/>
              </a:rPr>
              <a:t>X</a:t>
            </a:r>
            <a:endParaRPr lang="th-TH">
              <a:latin typeface="Comic Sans MS" pitchFamily="66" charset="0"/>
            </a:endParaRPr>
          </a:p>
        </p:txBody>
      </p:sp>
      <p:sp>
        <p:nvSpPr>
          <p:cNvPr id="7176" name="Text Box 7"/>
          <p:cNvSpPr txBox="1">
            <a:spLocks noChangeArrowheads="1"/>
          </p:cNvSpPr>
          <p:nvPr/>
        </p:nvSpPr>
        <p:spPr bwMode="auto">
          <a:xfrm>
            <a:off x="1143000" y="1763713"/>
            <a:ext cx="1292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a:latin typeface="Comic Sans MS" pitchFamily="66" charset="0"/>
                <a:cs typeface="Angsana New" pitchFamily="18" charset="-34"/>
              </a:rPr>
              <a:t>good</a:t>
            </a:r>
            <a:r>
              <a:rPr lang="th-TH">
                <a:latin typeface="Comic Sans MS" pitchFamily="66" charset="0"/>
              </a:rPr>
              <a:t> </a:t>
            </a:r>
            <a:r>
              <a:rPr lang="en-US">
                <a:latin typeface="Comic Sans MS" pitchFamily="66" charset="0"/>
              </a:rPr>
              <a:t>Y</a:t>
            </a:r>
            <a:endParaRPr lang="th-TH">
              <a:latin typeface="Comic Sans MS" pitchFamily="66" charset="0"/>
            </a:endParaRPr>
          </a:p>
        </p:txBody>
      </p:sp>
      <p:sp>
        <p:nvSpPr>
          <p:cNvPr id="7177" name="Line 9"/>
          <p:cNvSpPr>
            <a:spLocks noChangeShapeType="1"/>
          </p:cNvSpPr>
          <p:nvPr/>
        </p:nvSpPr>
        <p:spPr bwMode="auto">
          <a:xfrm flipH="1">
            <a:off x="4343400" y="4114800"/>
            <a:ext cx="381000" cy="304800"/>
          </a:xfrm>
          <a:prstGeom prst="line">
            <a:avLst/>
          </a:prstGeom>
          <a:noFill/>
          <a:ln w="19050">
            <a:solidFill>
              <a:srgbClr val="0000CC"/>
            </a:solidFill>
            <a:round/>
            <a:headEnd/>
            <a:tailEnd type="stealth" w="lg" len="lg"/>
          </a:ln>
          <a:extLst>
            <a:ext uri="{909E8E84-426E-40DD-AFC4-6F175D3DCCD1}">
              <a14:hiddenFill xmlns:a14="http://schemas.microsoft.com/office/drawing/2010/main">
                <a:noFill/>
              </a14:hiddenFill>
            </a:ext>
          </a:extLst>
        </p:spPr>
        <p:txBody>
          <a:bodyPr/>
          <a:lstStyle/>
          <a:p>
            <a:endParaRPr lang="th-TH"/>
          </a:p>
        </p:txBody>
      </p:sp>
      <p:sp>
        <p:nvSpPr>
          <p:cNvPr id="7178" name="Text Box 10"/>
          <p:cNvSpPr txBox="1">
            <a:spLocks noChangeArrowheads="1"/>
          </p:cNvSpPr>
          <p:nvPr/>
        </p:nvSpPr>
        <p:spPr bwMode="auto">
          <a:xfrm>
            <a:off x="2435225" y="1487488"/>
            <a:ext cx="67087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lnSpc>
                <a:spcPct val="120000"/>
              </a:lnSpc>
            </a:pPr>
            <a:r>
              <a:rPr lang="en-US" sz="2000">
                <a:solidFill>
                  <a:srgbClr val="0000CC"/>
                </a:solidFill>
                <a:latin typeface="Comic Sans MS" pitchFamily="66" charset="0"/>
                <a:cs typeface="Angsana New" pitchFamily="18" charset="-34"/>
              </a:rPr>
              <a:t>Slope</a:t>
            </a:r>
            <a:r>
              <a:rPr lang="th-TH" sz="2000">
                <a:solidFill>
                  <a:srgbClr val="0000CC"/>
                </a:solidFill>
                <a:latin typeface="Comic Sans MS" pitchFamily="66" charset="0"/>
                <a:cs typeface="Angsana New" pitchFamily="18" charset="-34"/>
              </a:rPr>
              <a:t> </a:t>
            </a:r>
            <a:r>
              <a:rPr lang="en-US" sz="2000">
                <a:solidFill>
                  <a:srgbClr val="0000CC"/>
                </a:solidFill>
                <a:latin typeface="Comic Sans MS" pitchFamily="66" charset="0"/>
                <a:cs typeface="Angsana New" pitchFamily="18" charset="-34"/>
              </a:rPr>
              <a:t>of</a:t>
            </a:r>
            <a:r>
              <a:rPr lang="th-TH" sz="2000">
                <a:solidFill>
                  <a:srgbClr val="0000CC"/>
                </a:solidFill>
                <a:latin typeface="Comic Sans MS" pitchFamily="66" charset="0"/>
                <a:cs typeface="Angsana New" pitchFamily="18" charset="-34"/>
              </a:rPr>
              <a:t> </a:t>
            </a:r>
            <a:r>
              <a:rPr lang="en-US" sz="2000">
                <a:solidFill>
                  <a:srgbClr val="0000CC"/>
                </a:solidFill>
                <a:latin typeface="Comic Sans MS" pitchFamily="66" charset="0"/>
                <a:cs typeface="Angsana New" pitchFamily="18" charset="-34"/>
              </a:rPr>
              <a:t>PPC</a:t>
            </a:r>
            <a:r>
              <a:rPr lang="th-TH" sz="2000">
                <a:solidFill>
                  <a:srgbClr val="0000CC"/>
                </a:solidFill>
                <a:latin typeface="Comic Sans MS" pitchFamily="66" charset="0"/>
                <a:cs typeface="Angsana New" pitchFamily="18" charset="-34"/>
              </a:rPr>
              <a:t> </a:t>
            </a:r>
            <a:r>
              <a:rPr lang="en-US" sz="2000">
                <a:solidFill>
                  <a:srgbClr val="0000CC"/>
                </a:solidFill>
                <a:latin typeface="Comic Sans MS" pitchFamily="66" charset="0"/>
                <a:cs typeface="Angsana New" pitchFamily="18" charset="-34"/>
              </a:rPr>
              <a:t>= Marginal Rate of Transformation (MRT)</a:t>
            </a:r>
          </a:p>
        </p:txBody>
      </p:sp>
      <p:sp>
        <p:nvSpPr>
          <p:cNvPr id="7179" name="Line 16"/>
          <p:cNvSpPr>
            <a:spLocks noChangeShapeType="1"/>
          </p:cNvSpPr>
          <p:nvPr/>
        </p:nvSpPr>
        <p:spPr bwMode="auto">
          <a:xfrm>
            <a:off x="2971800" y="3733800"/>
            <a:ext cx="0" cy="38100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7180" name="AutoShape 17"/>
          <p:cNvSpPr>
            <a:spLocks/>
          </p:cNvSpPr>
          <p:nvPr/>
        </p:nvSpPr>
        <p:spPr bwMode="auto">
          <a:xfrm>
            <a:off x="2819400" y="3733800"/>
            <a:ext cx="76200" cy="381000"/>
          </a:xfrm>
          <a:prstGeom prst="leftBrace">
            <a:avLst>
              <a:gd name="adj1" fmla="val 41667"/>
              <a:gd name="adj2" fmla="val 50000"/>
            </a:avLst>
          </a:prstGeom>
          <a:noFill/>
          <a:ln w="15875">
            <a:solidFill>
              <a:srgbClr val="00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grpSp>
        <p:nvGrpSpPr>
          <p:cNvPr id="7181" name="Group 35"/>
          <p:cNvGrpSpPr>
            <a:grpSpLocks/>
          </p:cNvGrpSpPr>
          <p:nvPr/>
        </p:nvGrpSpPr>
        <p:grpSpPr bwMode="auto">
          <a:xfrm>
            <a:off x="3886200" y="4343400"/>
            <a:ext cx="152400" cy="914400"/>
            <a:chOff x="2448" y="2736"/>
            <a:chExt cx="96" cy="576"/>
          </a:xfrm>
        </p:grpSpPr>
        <p:sp>
          <p:nvSpPr>
            <p:cNvPr id="7205" name="Line 19"/>
            <p:cNvSpPr>
              <a:spLocks noChangeShapeType="1"/>
            </p:cNvSpPr>
            <p:nvPr/>
          </p:nvSpPr>
          <p:spPr bwMode="auto">
            <a:xfrm>
              <a:off x="2544" y="2736"/>
              <a:ext cx="0" cy="576"/>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7206" name="AutoShape 20"/>
            <p:cNvSpPr>
              <a:spLocks/>
            </p:cNvSpPr>
            <p:nvPr/>
          </p:nvSpPr>
          <p:spPr bwMode="auto">
            <a:xfrm>
              <a:off x="2448" y="2736"/>
              <a:ext cx="48" cy="576"/>
            </a:xfrm>
            <a:prstGeom prst="leftBrace">
              <a:avLst>
                <a:gd name="adj1" fmla="val 100000"/>
                <a:gd name="adj2" fmla="val 50000"/>
              </a:avLst>
            </a:prstGeom>
            <a:noFill/>
            <a:ln w="15875">
              <a:solidFill>
                <a:srgbClr val="0066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grpSp>
      <p:sp>
        <p:nvSpPr>
          <p:cNvPr id="7182" name="Text Box 24"/>
          <p:cNvSpPr txBox="1">
            <a:spLocks noChangeArrowheads="1"/>
          </p:cNvSpPr>
          <p:nvPr/>
        </p:nvSpPr>
        <p:spPr bwMode="auto">
          <a:xfrm>
            <a:off x="2362200" y="3733800"/>
            <a:ext cx="4683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b="1">
                <a:solidFill>
                  <a:srgbClr val="006600"/>
                </a:solidFill>
                <a:latin typeface="Comic Sans MS" pitchFamily="66" charset="0"/>
                <a:sym typeface="Symbol" pitchFamily="18" charset="2"/>
              </a:rPr>
              <a:t>Y</a:t>
            </a:r>
          </a:p>
        </p:txBody>
      </p:sp>
      <p:grpSp>
        <p:nvGrpSpPr>
          <p:cNvPr id="7183" name="Group 33"/>
          <p:cNvGrpSpPr>
            <a:grpSpLocks/>
          </p:cNvGrpSpPr>
          <p:nvPr/>
        </p:nvGrpSpPr>
        <p:grpSpPr bwMode="auto">
          <a:xfrm>
            <a:off x="2971800" y="4114800"/>
            <a:ext cx="762000" cy="488950"/>
            <a:chOff x="1872" y="2592"/>
            <a:chExt cx="480" cy="308"/>
          </a:xfrm>
        </p:grpSpPr>
        <p:sp>
          <p:nvSpPr>
            <p:cNvPr id="7202" name="Line 15"/>
            <p:cNvSpPr>
              <a:spLocks noChangeShapeType="1"/>
            </p:cNvSpPr>
            <p:nvPr/>
          </p:nvSpPr>
          <p:spPr bwMode="auto">
            <a:xfrm>
              <a:off x="1872" y="2592"/>
              <a:ext cx="48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7203" name="AutoShape 21"/>
            <p:cNvSpPr>
              <a:spLocks/>
            </p:cNvSpPr>
            <p:nvPr/>
          </p:nvSpPr>
          <p:spPr bwMode="auto">
            <a:xfrm rot="-5400000">
              <a:off x="2088" y="2424"/>
              <a:ext cx="48" cy="480"/>
            </a:xfrm>
            <a:prstGeom prst="leftBrace">
              <a:avLst>
                <a:gd name="adj1" fmla="val 83333"/>
                <a:gd name="adj2" fmla="val 50000"/>
              </a:avLst>
            </a:prstGeom>
            <a:noFill/>
            <a:ln w="15875">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7204" name="Text Box 25"/>
            <p:cNvSpPr txBox="1">
              <a:spLocks noChangeArrowheads="1"/>
            </p:cNvSpPr>
            <p:nvPr/>
          </p:nvSpPr>
          <p:spPr bwMode="auto">
            <a:xfrm>
              <a:off x="1968" y="2688"/>
              <a:ext cx="287"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600" b="1">
                  <a:solidFill>
                    <a:srgbClr val="CC0000"/>
                  </a:solidFill>
                  <a:latin typeface="Comic Sans MS" pitchFamily="66" charset="0"/>
                  <a:sym typeface="Symbol" pitchFamily="18" charset="2"/>
                </a:rPr>
                <a:t>X</a:t>
              </a:r>
            </a:p>
          </p:txBody>
        </p:sp>
      </p:grpSp>
      <p:sp>
        <p:nvSpPr>
          <p:cNvPr id="7184" name="Text Box 27"/>
          <p:cNvSpPr txBox="1">
            <a:spLocks noChangeArrowheads="1"/>
          </p:cNvSpPr>
          <p:nvPr/>
        </p:nvSpPr>
        <p:spPr bwMode="auto">
          <a:xfrm>
            <a:off x="3429000" y="4648200"/>
            <a:ext cx="4683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b="1">
                <a:solidFill>
                  <a:srgbClr val="006600"/>
                </a:solidFill>
                <a:latin typeface="Comic Sans MS" pitchFamily="66" charset="0"/>
                <a:sym typeface="Symbol" pitchFamily="18" charset="2"/>
              </a:rPr>
              <a:t>Y</a:t>
            </a:r>
          </a:p>
        </p:txBody>
      </p:sp>
      <p:grpSp>
        <p:nvGrpSpPr>
          <p:cNvPr id="7185" name="Group 34"/>
          <p:cNvGrpSpPr>
            <a:grpSpLocks/>
          </p:cNvGrpSpPr>
          <p:nvPr/>
        </p:nvGrpSpPr>
        <p:grpSpPr bwMode="auto">
          <a:xfrm>
            <a:off x="4038600" y="5257800"/>
            <a:ext cx="762000" cy="488950"/>
            <a:chOff x="2544" y="3312"/>
            <a:chExt cx="480" cy="308"/>
          </a:xfrm>
        </p:grpSpPr>
        <p:sp>
          <p:nvSpPr>
            <p:cNvPr id="7199" name="Line 18"/>
            <p:cNvSpPr>
              <a:spLocks noChangeShapeType="1"/>
            </p:cNvSpPr>
            <p:nvPr/>
          </p:nvSpPr>
          <p:spPr bwMode="auto">
            <a:xfrm>
              <a:off x="2544" y="3312"/>
              <a:ext cx="48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7200" name="AutoShape 22"/>
            <p:cNvSpPr>
              <a:spLocks/>
            </p:cNvSpPr>
            <p:nvPr/>
          </p:nvSpPr>
          <p:spPr bwMode="auto">
            <a:xfrm rot="-5400000">
              <a:off x="2760" y="3144"/>
              <a:ext cx="48" cy="480"/>
            </a:xfrm>
            <a:prstGeom prst="leftBrace">
              <a:avLst>
                <a:gd name="adj1" fmla="val 83333"/>
                <a:gd name="adj2" fmla="val 50000"/>
              </a:avLst>
            </a:prstGeom>
            <a:noFill/>
            <a:ln w="12700">
              <a:solidFill>
                <a:srgbClr val="CC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7201" name="Text Box 28"/>
            <p:cNvSpPr txBox="1">
              <a:spLocks noChangeArrowheads="1"/>
            </p:cNvSpPr>
            <p:nvPr/>
          </p:nvSpPr>
          <p:spPr bwMode="auto">
            <a:xfrm>
              <a:off x="2640" y="3408"/>
              <a:ext cx="287"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600" b="1">
                  <a:solidFill>
                    <a:srgbClr val="CC0000"/>
                  </a:solidFill>
                  <a:latin typeface="Comic Sans MS" pitchFamily="66" charset="0"/>
                  <a:sym typeface="Symbol" pitchFamily="18" charset="2"/>
                </a:rPr>
                <a:t>X</a:t>
              </a:r>
            </a:p>
          </p:txBody>
        </p:sp>
      </p:grpSp>
      <p:sp>
        <p:nvSpPr>
          <p:cNvPr id="7186" name="Line 29"/>
          <p:cNvSpPr>
            <a:spLocks noChangeShapeType="1"/>
          </p:cNvSpPr>
          <p:nvPr/>
        </p:nvSpPr>
        <p:spPr bwMode="auto">
          <a:xfrm>
            <a:off x="2971800" y="59436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7187" name="Line 30"/>
          <p:cNvSpPr>
            <a:spLocks noChangeShapeType="1"/>
          </p:cNvSpPr>
          <p:nvPr/>
        </p:nvSpPr>
        <p:spPr bwMode="auto">
          <a:xfrm>
            <a:off x="4038600" y="59436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7188" name="Text Box 31"/>
          <p:cNvSpPr txBox="1">
            <a:spLocks noChangeArrowheads="1"/>
          </p:cNvSpPr>
          <p:nvPr/>
        </p:nvSpPr>
        <p:spPr bwMode="auto">
          <a:xfrm>
            <a:off x="2743200" y="6134100"/>
            <a:ext cx="609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400" b="1">
                <a:latin typeface="Comic Sans MS" pitchFamily="66" charset="0"/>
                <a:sym typeface="Symbol" pitchFamily="18" charset="2"/>
              </a:rPr>
              <a:t>X1</a:t>
            </a:r>
          </a:p>
        </p:txBody>
      </p:sp>
      <p:sp>
        <p:nvSpPr>
          <p:cNvPr id="7189" name="Text Box 32"/>
          <p:cNvSpPr txBox="1">
            <a:spLocks noChangeArrowheads="1"/>
          </p:cNvSpPr>
          <p:nvPr/>
        </p:nvSpPr>
        <p:spPr bwMode="auto">
          <a:xfrm>
            <a:off x="3897313" y="6129338"/>
            <a:ext cx="4460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400" b="1">
                <a:latin typeface="Comic Sans MS" pitchFamily="66" charset="0"/>
                <a:sym typeface="Symbol" pitchFamily="18" charset="2"/>
              </a:rPr>
              <a:t>X3</a:t>
            </a:r>
          </a:p>
        </p:txBody>
      </p:sp>
      <p:sp>
        <p:nvSpPr>
          <p:cNvPr id="7190" name="TextBox 5"/>
          <p:cNvSpPr txBox="1">
            <a:spLocks noChangeArrowheads="1"/>
          </p:cNvSpPr>
          <p:nvPr/>
        </p:nvSpPr>
        <p:spPr bwMode="auto">
          <a:xfrm>
            <a:off x="4648200" y="3722688"/>
            <a:ext cx="91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400">
                <a:latin typeface="Comic Sans MS" pitchFamily="66" charset="0"/>
              </a:rPr>
              <a:t>PPC</a:t>
            </a:r>
            <a:endParaRPr lang="th-TH" sz="2400">
              <a:latin typeface="Comic Sans MS" pitchFamily="66" charset="0"/>
            </a:endParaRPr>
          </a:p>
        </p:txBody>
      </p:sp>
      <p:sp>
        <p:nvSpPr>
          <p:cNvPr id="7" name="Rectangle 6"/>
          <p:cNvSpPr>
            <a:spLocks noRot="1" noChangeAspect="1" noMove="1" noResize="1" noEditPoints="1" noAdjustHandles="1" noChangeArrowheads="1" noChangeShapeType="1" noTextEdit="1"/>
          </p:cNvSpPr>
          <p:nvPr/>
        </p:nvSpPr>
        <p:spPr>
          <a:xfrm>
            <a:off x="3352800" y="2071688"/>
            <a:ext cx="1537537" cy="658065"/>
          </a:xfrm>
          <a:prstGeom prst="rect">
            <a:avLst/>
          </a:prstGeom>
          <a:blipFill rotWithShape="1">
            <a:blip r:embed="rId3"/>
            <a:stretch>
              <a:fillRect/>
            </a:stretch>
          </a:blipFill>
        </p:spPr>
        <p:txBody>
          <a:bodyPr/>
          <a:lstStyle/>
          <a:p>
            <a:pPr>
              <a:defRPr/>
            </a:pPr>
            <a:r>
              <a:rPr lang="th-TH">
                <a:noFill/>
              </a:rPr>
              <a:t> </a:t>
            </a:r>
          </a:p>
        </p:txBody>
      </p:sp>
      <p:sp>
        <p:nvSpPr>
          <p:cNvPr id="7192" name="TextBox 8"/>
          <p:cNvSpPr txBox="1">
            <a:spLocks noChangeArrowheads="1"/>
          </p:cNvSpPr>
          <p:nvPr/>
        </p:nvSpPr>
        <p:spPr bwMode="auto">
          <a:xfrm>
            <a:off x="5413375" y="2216150"/>
            <a:ext cx="606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latin typeface="Comic Sans MS" pitchFamily="66" charset="0"/>
              </a:rPr>
              <a:t>or</a:t>
            </a:r>
            <a:endParaRPr lang="th-TH" sz="1800">
              <a:latin typeface="Comic Sans MS" pitchFamily="66" charset="0"/>
            </a:endParaRPr>
          </a:p>
        </p:txBody>
      </p:sp>
      <p:sp>
        <p:nvSpPr>
          <p:cNvPr id="10" name="Rectangle 9"/>
          <p:cNvSpPr>
            <a:spLocks noRot="1" noChangeAspect="1" noMove="1" noResize="1" noEditPoints="1" noAdjustHandles="1" noChangeArrowheads="1" noChangeShapeType="1" noTextEdit="1"/>
          </p:cNvSpPr>
          <p:nvPr/>
        </p:nvSpPr>
        <p:spPr>
          <a:xfrm>
            <a:off x="6524254" y="2050238"/>
            <a:ext cx="1370888" cy="610936"/>
          </a:xfrm>
          <a:prstGeom prst="rect">
            <a:avLst/>
          </a:prstGeom>
          <a:blipFill rotWithShape="1">
            <a:blip r:embed="rId4"/>
            <a:stretch>
              <a:fillRect/>
            </a:stretch>
          </a:blipFill>
        </p:spPr>
        <p:txBody>
          <a:bodyPr/>
          <a:lstStyle/>
          <a:p>
            <a:pPr>
              <a:defRPr/>
            </a:pPr>
            <a:r>
              <a:rPr lang="th-TH">
                <a:noFill/>
              </a:rPr>
              <a:t> </a:t>
            </a:r>
          </a:p>
        </p:txBody>
      </p:sp>
      <p:sp>
        <p:nvSpPr>
          <p:cNvPr id="7194" name="Line 29"/>
          <p:cNvSpPr>
            <a:spLocks noChangeShapeType="1"/>
          </p:cNvSpPr>
          <p:nvPr/>
        </p:nvSpPr>
        <p:spPr bwMode="auto">
          <a:xfrm>
            <a:off x="3733800" y="5927725"/>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7195" name="Line 29"/>
          <p:cNvSpPr>
            <a:spLocks noChangeShapeType="1"/>
          </p:cNvSpPr>
          <p:nvPr/>
        </p:nvSpPr>
        <p:spPr bwMode="auto">
          <a:xfrm>
            <a:off x="4883150" y="59436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7196" name="Text Box 32"/>
          <p:cNvSpPr txBox="1">
            <a:spLocks noChangeArrowheads="1"/>
          </p:cNvSpPr>
          <p:nvPr/>
        </p:nvSpPr>
        <p:spPr bwMode="auto">
          <a:xfrm>
            <a:off x="3579813" y="6118225"/>
            <a:ext cx="446087"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400" b="1">
                <a:latin typeface="Comic Sans MS" pitchFamily="66" charset="0"/>
                <a:sym typeface="Symbol" pitchFamily="18" charset="2"/>
              </a:rPr>
              <a:t>X2</a:t>
            </a:r>
          </a:p>
        </p:txBody>
      </p:sp>
      <p:sp>
        <p:nvSpPr>
          <p:cNvPr id="7197" name="Text Box 32"/>
          <p:cNvSpPr txBox="1">
            <a:spLocks noChangeArrowheads="1"/>
          </p:cNvSpPr>
          <p:nvPr/>
        </p:nvSpPr>
        <p:spPr bwMode="auto">
          <a:xfrm>
            <a:off x="4667250" y="6118225"/>
            <a:ext cx="446088" cy="306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400" b="1">
                <a:latin typeface="Comic Sans MS" pitchFamily="66" charset="0"/>
                <a:sym typeface="Symbol" pitchFamily="18" charset="2"/>
              </a:rPr>
              <a:t>X4</a:t>
            </a:r>
          </a:p>
        </p:txBody>
      </p:sp>
      <p:sp>
        <p:nvSpPr>
          <p:cNvPr id="7198" name="Text Box 31"/>
          <p:cNvSpPr txBox="1">
            <a:spLocks noChangeArrowheads="1"/>
          </p:cNvSpPr>
          <p:nvPr/>
        </p:nvSpPr>
        <p:spPr bwMode="auto">
          <a:xfrm>
            <a:off x="5800725" y="4665663"/>
            <a:ext cx="28194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b="1">
                <a:latin typeface="Comic Sans MS" pitchFamily="66" charset="0"/>
                <a:sym typeface="Symbol" pitchFamily="18" charset="2"/>
              </a:rPr>
              <a:t>Note: X</a:t>
            </a:r>
            <a:r>
              <a:rPr lang="en-US" sz="1800" b="1" baseline="-25000">
                <a:latin typeface="Comic Sans MS" pitchFamily="66" charset="0"/>
                <a:sym typeface="Symbol" pitchFamily="18" charset="2"/>
              </a:rPr>
              <a:t>1</a:t>
            </a:r>
            <a:r>
              <a:rPr lang="en-US" sz="1800" b="1">
                <a:latin typeface="Comic Sans MS" pitchFamily="66" charset="0"/>
                <a:sym typeface="Symbol" pitchFamily="18" charset="2"/>
              </a:rPr>
              <a:t>X</a:t>
            </a:r>
            <a:r>
              <a:rPr lang="en-US" sz="1800" b="1" baseline="-25000">
                <a:latin typeface="Comic Sans MS" pitchFamily="66" charset="0"/>
                <a:sym typeface="Symbol" pitchFamily="18" charset="2"/>
              </a:rPr>
              <a:t>2</a:t>
            </a:r>
            <a:r>
              <a:rPr lang="en-US" sz="1800" b="1">
                <a:latin typeface="Comic Sans MS" pitchFamily="66" charset="0"/>
                <a:sym typeface="Symbol" pitchFamily="18" charset="2"/>
              </a:rPr>
              <a:t> = X</a:t>
            </a:r>
            <a:r>
              <a:rPr lang="en-US" sz="1800" b="1" baseline="-25000">
                <a:latin typeface="Comic Sans MS" pitchFamily="66" charset="0"/>
                <a:sym typeface="Symbol" pitchFamily="18" charset="2"/>
              </a:rPr>
              <a:t>3</a:t>
            </a:r>
            <a:r>
              <a:rPr lang="en-US" sz="1800" b="1">
                <a:latin typeface="Comic Sans MS" pitchFamily="66" charset="0"/>
                <a:sym typeface="Symbol" pitchFamily="18" charset="2"/>
              </a:rPr>
              <a:t>X</a:t>
            </a:r>
            <a:r>
              <a:rPr lang="en-US" sz="1800" b="1" baseline="-25000">
                <a:latin typeface="Comic Sans MS" pitchFamily="66" charset="0"/>
                <a:sym typeface="Symbol" pitchFamily="18" charset="2"/>
              </a:rPr>
              <a:t>4</a:t>
            </a:r>
            <a:r>
              <a:rPr lang="en-US" sz="1800" b="1">
                <a:latin typeface="Comic Sans MS" pitchFamily="66" charset="0"/>
                <a:sym typeface="Symbol" pitchFamily="18" charset="2"/>
              </a:rPr>
              <a:t> </a:t>
            </a:r>
            <a:endParaRPr lang="en-US" sz="1800" b="1" baseline="-25000">
              <a:latin typeface="Comic Sans MS" pitchFamily="66" charset="0"/>
              <a:sym typeface="Symbol" pitchFamily="18" charset="2"/>
            </a:endParaRPr>
          </a:p>
          <a:p>
            <a:pPr eaLnBrk="1" hangingPunct="1"/>
            <a:endParaRPr lang="en-US" sz="1800" b="1" baseline="-25000">
              <a:latin typeface="Comic Sans MS" pitchFamily="66" charset="0"/>
              <a:sym typeface="Symbol" pitchFamily="18" charset="2"/>
            </a:endParaRPr>
          </a:p>
        </p:txBody>
      </p:sp>
    </p:spTree>
    <p:extLst>
      <p:ext uri="{BB962C8B-B14F-4D97-AF65-F5344CB8AC3E}">
        <p14:creationId xmlns:p14="http://schemas.microsoft.com/office/powerpoint/2010/main" val="2279656804"/>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p>
            <a:pPr>
              <a:defRPr/>
            </a:pPr>
            <a:fld id="{45EA9149-AD94-4DD7-BDB2-44741395BA9D}" type="slidenum">
              <a:rPr lang="en-US"/>
              <a:pPr>
                <a:defRPr/>
              </a:pPr>
              <a:t>29</a:t>
            </a:fld>
            <a:endParaRPr lang="en-US"/>
          </a:p>
        </p:txBody>
      </p:sp>
      <p:sp>
        <p:nvSpPr>
          <p:cNvPr id="75778" name="Rectangle 2"/>
          <p:cNvSpPr>
            <a:spLocks noGrp="1" noChangeArrowheads="1"/>
          </p:cNvSpPr>
          <p:nvPr>
            <p:ph type="title"/>
          </p:nvPr>
        </p:nvSpPr>
        <p:spPr>
          <a:xfrm>
            <a:off x="152400" y="228600"/>
            <a:ext cx="7327900" cy="685800"/>
          </a:xfrm>
        </p:spPr>
        <p:txBody>
          <a:bodyPr/>
          <a:lstStyle/>
          <a:p>
            <a:pPr algn="l" eaLnBrk="1" hangingPunct="1">
              <a:defRPr/>
            </a:pPr>
            <a:r>
              <a:rPr lang="en-US" sz="4800" b="1" dirty="0" smtClean="0">
                <a:solidFill>
                  <a:srgbClr val="0000CC"/>
                </a:solidFill>
                <a:effectLst>
                  <a:outerShdw blurRad="38100" dist="38100" dir="2700000" algn="tl">
                    <a:srgbClr val="C0C0C0"/>
                  </a:outerShdw>
                </a:effectLst>
                <a:cs typeface="Angsana New" pitchFamily="18" charset="-34"/>
              </a:rPr>
              <a:t>Community Indifference Curve, CIC)</a:t>
            </a:r>
            <a:endParaRPr lang="en-US" sz="3600" dirty="0" smtClean="0">
              <a:solidFill>
                <a:srgbClr val="0000CC"/>
              </a:solidFill>
              <a:effectLst>
                <a:outerShdw blurRad="38100" dist="38100" dir="2700000" algn="tl">
                  <a:srgbClr val="C0C0C0"/>
                </a:outerShdw>
              </a:effectLst>
              <a:latin typeface="Comic Sans MS" pitchFamily="66" charset="0"/>
              <a:cs typeface="Angsana New" pitchFamily="18" charset="-34"/>
            </a:endParaRPr>
          </a:p>
        </p:txBody>
      </p:sp>
      <p:sp>
        <p:nvSpPr>
          <p:cNvPr id="8196" name="Text Box 15"/>
          <p:cNvSpPr txBox="1">
            <a:spLocks noChangeArrowheads="1"/>
          </p:cNvSpPr>
          <p:nvPr/>
        </p:nvSpPr>
        <p:spPr bwMode="auto">
          <a:xfrm>
            <a:off x="873125" y="1905000"/>
            <a:ext cx="6858000"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p:txBody>
      </p:sp>
      <p:sp>
        <p:nvSpPr>
          <p:cNvPr id="75793" name="Rectangle 17"/>
          <p:cNvSpPr>
            <a:spLocks noChangeArrowheads="1"/>
          </p:cNvSpPr>
          <p:nvPr/>
        </p:nvSpPr>
        <p:spPr bwMode="auto">
          <a:xfrm>
            <a:off x="152400" y="1219200"/>
            <a:ext cx="8229600" cy="4267200"/>
          </a:xfrm>
          <a:prstGeom prst="rect">
            <a:avLst/>
          </a:prstGeom>
          <a:noFill/>
          <a:ln w="9525">
            <a:noFill/>
            <a:miter lim="800000"/>
            <a:headEnd/>
            <a:tailEnd/>
          </a:ln>
        </p:spPr>
        <p:txBody>
          <a:bodyPr/>
          <a:lstStyle/>
          <a:p>
            <a:pPr marL="544513" indent="-544513">
              <a:lnSpc>
                <a:spcPct val="80000"/>
              </a:lnSpc>
              <a:spcBef>
                <a:spcPct val="20000"/>
              </a:spcBef>
              <a:buFontTx/>
              <a:buBlip>
                <a:blip r:embed="rId3"/>
              </a:buBlip>
              <a:defRPr/>
            </a:pPr>
            <a:r>
              <a:rPr lang="en-US" sz="3600" b="1" dirty="0">
                <a:solidFill>
                  <a:schemeClr val="hlink"/>
                </a:solidFill>
                <a:effectLst>
                  <a:outerShdw blurRad="38100" dist="38100" dir="2700000" algn="tl">
                    <a:srgbClr val="C0C0C0"/>
                  </a:outerShdw>
                </a:effectLst>
                <a:latin typeface="Angsana New" pitchFamily="18" charset="-34"/>
                <a:cs typeface="+mn-cs"/>
              </a:rPr>
              <a:t>Individual Indifference Curve ----- </a:t>
            </a:r>
            <a:r>
              <a:rPr lang="en-US" sz="3600" b="1" dirty="0">
                <a:solidFill>
                  <a:srgbClr val="FF0000"/>
                </a:solidFill>
                <a:effectLst>
                  <a:outerShdw blurRad="38100" dist="38100" dir="2700000" algn="tl">
                    <a:srgbClr val="C0C0C0"/>
                  </a:outerShdw>
                </a:effectLst>
                <a:latin typeface="Angsana New" pitchFamily="18" charset="-34"/>
                <a:cs typeface="+mn-cs"/>
              </a:rPr>
              <a:t>IC</a:t>
            </a:r>
          </a:p>
          <a:p>
            <a:pPr marL="1485900" lvl="2" indent="-571500">
              <a:lnSpc>
                <a:spcPct val="80000"/>
              </a:lnSpc>
              <a:spcBef>
                <a:spcPct val="20000"/>
              </a:spcBef>
              <a:buFont typeface="Wingdings" pitchFamily="2" charset="2"/>
              <a:buChar char="v"/>
              <a:defRPr/>
            </a:pPr>
            <a:r>
              <a:rPr lang="en-US" sz="3600" dirty="0">
                <a:latin typeface="Angsana New" pitchFamily="18" charset="-34"/>
                <a:cs typeface="+mn-cs"/>
              </a:rPr>
              <a:t>Represent individual welfare</a:t>
            </a:r>
          </a:p>
          <a:p>
            <a:pPr marL="1485900" lvl="2" indent="-571500">
              <a:lnSpc>
                <a:spcPct val="80000"/>
              </a:lnSpc>
              <a:spcBef>
                <a:spcPct val="20000"/>
              </a:spcBef>
              <a:buFont typeface="Wingdings" pitchFamily="2" charset="2"/>
              <a:buChar char="v"/>
              <a:defRPr/>
            </a:pPr>
            <a:r>
              <a:rPr lang="en-US" sz="3600" dirty="0">
                <a:solidFill>
                  <a:srgbClr val="0000CC"/>
                </a:solidFill>
                <a:latin typeface="Angsana New" pitchFamily="18" charset="-34"/>
                <a:cs typeface="+mn-cs"/>
              </a:rPr>
              <a:t>Combination of good X and Y that yields the same level of satisfaction for each individual</a:t>
            </a:r>
          </a:p>
          <a:p>
            <a:pPr marL="1485900" lvl="2" indent="-571500">
              <a:lnSpc>
                <a:spcPct val="80000"/>
              </a:lnSpc>
              <a:spcBef>
                <a:spcPct val="20000"/>
              </a:spcBef>
              <a:buFont typeface="Wingdings" pitchFamily="2" charset="2"/>
              <a:buChar char="v"/>
              <a:defRPr/>
            </a:pPr>
            <a:r>
              <a:rPr lang="en-US" sz="3600" dirty="0">
                <a:latin typeface="Angsana New" pitchFamily="18" charset="-34"/>
                <a:cs typeface="+mn-cs"/>
              </a:rPr>
              <a:t>Ordinal utility, transitivity, diminishing MRS</a:t>
            </a:r>
          </a:p>
          <a:p>
            <a:pPr marL="1485900" lvl="2" indent="-571500">
              <a:lnSpc>
                <a:spcPct val="80000"/>
              </a:lnSpc>
              <a:spcBef>
                <a:spcPct val="20000"/>
              </a:spcBef>
              <a:buFont typeface="Wingdings" pitchFamily="2" charset="2"/>
              <a:buChar char="v"/>
              <a:defRPr/>
            </a:pPr>
            <a:r>
              <a:rPr lang="en-US" sz="3600" dirty="0">
                <a:latin typeface="Angsana New" pitchFamily="18" charset="-34"/>
                <a:cs typeface="+mn-cs"/>
              </a:rPr>
              <a:t>No intersections in IC map</a:t>
            </a:r>
          </a:p>
          <a:p>
            <a:pPr marL="1485900" lvl="2" indent="-571500">
              <a:lnSpc>
                <a:spcPct val="80000"/>
              </a:lnSpc>
              <a:spcBef>
                <a:spcPct val="20000"/>
              </a:spcBef>
              <a:buFont typeface="Wingdings" pitchFamily="2" charset="2"/>
              <a:buChar char="v"/>
              <a:defRPr/>
            </a:pPr>
            <a:r>
              <a:rPr lang="en-US" sz="3600" dirty="0">
                <a:latin typeface="Angsana New" pitchFamily="18" charset="-34"/>
                <a:cs typeface="+mn-cs"/>
              </a:rPr>
              <a:t>IC map does not change within the period of analysis</a:t>
            </a:r>
          </a:p>
          <a:p>
            <a:pPr lvl="2">
              <a:lnSpc>
                <a:spcPct val="80000"/>
              </a:lnSpc>
              <a:spcBef>
                <a:spcPct val="20000"/>
              </a:spcBef>
              <a:defRPr/>
            </a:pPr>
            <a:endParaRPr lang="en-US" sz="3200" b="1" dirty="0">
              <a:latin typeface="Angsana New" pitchFamily="18" charset="-34"/>
              <a:cs typeface="Angsana New" pitchFamily="18" charset="-34"/>
            </a:endParaRPr>
          </a:p>
          <a:p>
            <a:pPr marL="1485900" lvl="2" indent="-571500">
              <a:lnSpc>
                <a:spcPct val="80000"/>
              </a:lnSpc>
              <a:spcBef>
                <a:spcPct val="20000"/>
              </a:spcBef>
              <a:buFont typeface="Wingdings" pitchFamily="2" charset="2"/>
              <a:buChar char="v"/>
              <a:defRPr/>
            </a:pPr>
            <a:endParaRPr lang="th-TH" sz="3200" b="1" dirty="0">
              <a:latin typeface="Angsana New" pitchFamily="18" charset="-34"/>
              <a:cs typeface="+mn-cs"/>
            </a:endParaRPr>
          </a:p>
        </p:txBody>
      </p:sp>
    </p:spTree>
    <p:extLst>
      <p:ext uri="{BB962C8B-B14F-4D97-AF65-F5344CB8AC3E}">
        <p14:creationId xmlns:p14="http://schemas.microsoft.com/office/powerpoint/2010/main" val="1274950207"/>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5793">
                                            <p:txEl>
                                              <p:pRg st="0" end="0"/>
                                            </p:txEl>
                                          </p:spTgt>
                                        </p:tgtEl>
                                        <p:attrNameLst>
                                          <p:attrName>style.visibility</p:attrName>
                                        </p:attrNameLst>
                                      </p:cBhvr>
                                      <p:to>
                                        <p:strVal val="visible"/>
                                      </p:to>
                                    </p:set>
                                    <p:animEffect transition="in" filter="blinds(horizontal)">
                                      <p:cBhvr>
                                        <p:cTn id="7" dur="500"/>
                                        <p:tgtEl>
                                          <p:spTgt spid="7579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5793">
                                            <p:txEl>
                                              <p:pRg st="1" end="1"/>
                                            </p:txEl>
                                          </p:spTgt>
                                        </p:tgtEl>
                                        <p:attrNameLst>
                                          <p:attrName>style.visibility</p:attrName>
                                        </p:attrNameLst>
                                      </p:cBhvr>
                                      <p:to>
                                        <p:strVal val="visible"/>
                                      </p:to>
                                    </p:set>
                                    <p:animEffect transition="in" filter="blinds(horizontal)">
                                      <p:cBhvr>
                                        <p:cTn id="12" dur="500"/>
                                        <p:tgtEl>
                                          <p:spTgt spid="7579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5793">
                                            <p:txEl>
                                              <p:pRg st="2" end="2"/>
                                            </p:txEl>
                                          </p:spTgt>
                                        </p:tgtEl>
                                        <p:attrNameLst>
                                          <p:attrName>style.visibility</p:attrName>
                                        </p:attrNameLst>
                                      </p:cBhvr>
                                      <p:to>
                                        <p:strVal val="visible"/>
                                      </p:to>
                                    </p:set>
                                    <p:animEffect transition="in" filter="blinds(horizontal)">
                                      <p:cBhvr>
                                        <p:cTn id="17" dur="500"/>
                                        <p:tgtEl>
                                          <p:spTgt spid="7579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5793">
                                            <p:txEl>
                                              <p:pRg st="3" end="3"/>
                                            </p:txEl>
                                          </p:spTgt>
                                        </p:tgtEl>
                                        <p:attrNameLst>
                                          <p:attrName>style.visibility</p:attrName>
                                        </p:attrNameLst>
                                      </p:cBhvr>
                                      <p:to>
                                        <p:strVal val="visible"/>
                                      </p:to>
                                    </p:set>
                                    <p:animEffect transition="in" filter="blinds(horizontal)">
                                      <p:cBhvr>
                                        <p:cTn id="22" dur="500"/>
                                        <p:tgtEl>
                                          <p:spTgt spid="7579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75793">
                                            <p:txEl>
                                              <p:pRg st="4" end="4"/>
                                            </p:txEl>
                                          </p:spTgt>
                                        </p:tgtEl>
                                        <p:attrNameLst>
                                          <p:attrName>style.visibility</p:attrName>
                                        </p:attrNameLst>
                                      </p:cBhvr>
                                      <p:to>
                                        <p:strVal val="visible"/>
                                      </p:to>
                                    </p:set>
                                    <p:animEffect transition="in" filter="blinds(horizontal)">
                                      <p:cBhvr>
                                        <p:cTn id="27" dur="500"/>
                                        <p:tgtEl>
                                          <p:spTgt spid="7579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75793">
                                            <p:txEl>
                                              <p:pRg st="5" end="5"/>
                                            </p:txEl>
                                          </p:spTgt>
                                        </p:tgtEl>
                                        <p:attrNameLst>
                                          <p:attrName>style.visibility</p:attrName>
                                        </p:attrNameLst>
                                      </p:cBhvr>
                                      <p:to>
                                        <p:strVal val="visible"/>
                                      </p:to>
                                    </p:set>
                                    <p:animEffect transition="in" filter="blinds(horizontal)">
                                      <p:cBhvr>
                                        <p:cTn id="32" dur="500"/>
                                        <p:tgtEl>
                                          <p:spTgt spid="7579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p>
            <a:pPr>
              <a:defRPr/>
            </a:pPr>
            <a:fld id="{0184B586-841D-4C08-AB7F-3871058D853C}" type="slidenum">
              <a:rPr lang="en-US"/>
              <a:pPr>
                <a:defRPr/>
              </a:pPr>
              <a:t>30</a:t>
            </a:fld>
            <a:endParaRPr lang="en-US"/>
          </a:p>
        </p:txBody>
      </p:sp>
      <p:sp>
        <p:nvSpPr>
          <p:cNvPr id="75778" name="Rectangle 2"/>
          <p:cNvSpPr>
            <a:spLocks noGrp="1" noChangeArrowheads="1"/>
          </p:cNvSpPr>
          <p:nvPr>
            <p:ph type="title"/>
          </p:nvPr>
        </p:nvSpPr>
        <p:spPr>
          <a:xfrm>
            <a:off x="152400" y="0"/>
            <a:ext cx="7327900" cy="685800"/>
          </a:xfrm>
        </p:spPr>
        <p:txBody>
          <a:bodyPr/>
          <a:lstStyle/>
          <a:p>
            <a:pPr algn="l" eaLnBrk="1" hangingPunct="1">
              <a:defRPr/>
            </a:pPr>
            <a:r>
              <a:rPr lang="en-US" sz="4800" b="1" dirty="0" smtClean="0">
                <a:solidFill>
                  <a:srgbClr val="0000CC"/>
                </a:solidFill>
                <a:effectLst>
                  <a:outerShdw blurRad="38100" dist="38100" dir="2700000" algn="tl">
                    <a:srgbClr val="C0C0C0"/>
                  </a:outerShdw>
                </a:effectLst>
                <a:cs typeface="Angsana New" pitchFamily="18" charset="-34"/>
              </a:rPr>
              <a:t>Community Indifference Curve, CIC)</a:t>
            </a:r>
            <a:endParaRPr lang="en-US" sz="3600" dirty="0" smtClean="0">
              <a:solidFill>
                <a:srgbClr val="0000CC"/>
              </a:solidFill>
              <a:effectLst>
                <a:outerShdw blurRad="38100" dist="38100" dir="2700000" algn="tl">
                  <a:srgbClr val="C0C0C0"/>
                </a:outerShdw>
              </a:effectLst>
              <a:latin typeface="Comic Sans MS" pitchFamily="66" charset="0"/>
              <a:cs typeface="Angsana New" pitchFamily="18" charset="-34"/>
            </a:endParaRPr>
          </a:p>
        </p:txBody>
      </p:sp>
      <p:sp>
        <p:nvSpPr>
          <p:cNvPr id="9220" name="Text Box 15"/>
          <p:cNvSpPr txBox="1">
            <a:spLocks noChangeArrowheads="1"/>
          </p:cNvSpPr>
          <p:nvPr/>
        </p:nvSpPr>
        <p:spPr bwMode="auto">
          <a:xfrm>
            <a:off x="873125" y="1905000"/>
            <a:ext cx="6858000"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p:txBody>
      </p:sp>
      <p:sp>
        <p:nvSpPr>
          <p:cNvPr id="75793" name="Rectangle 17"/>
          <p:cNvSpPr>
            <a:spLocks noChangeArrowheads="1"/>
          </p:cNvSpPr>
          <p:nvPr/>
        </p:nvSpPr>
        <p:spPr bwMode="auto">
          <a:xfrm>
            <a:off x="152400" y="804863"/>
            <a:ext cx="8610600" cy="5181600"/>
          </a:xfrm>
          <a:prstGeom prst="rect">
            <a:avLst/>
          </a:prstGeom>
          <a:noFill/>
          <a:ln w="9525">
            <a:noFill/>
            <a:miter lim="800000"/>
            <a:headEnd/>
            <a:tailEnd/>
          </a:ln>
        </p:spPr>
        <p:txBody>
          <a:bodyPr/>
          <a:lstStyle/>
          <a:p>
            <a:pPr marL="544513" indent="-544513">
              <a:lnSpc>
                <a:spcPct val="80000"/>
              </a:lnSpc>
              <a:spcBef>
                <a:spcPct val="20000"/>
              </a:spcBef>
              <a:buFontTx/>
              <a:buBlip>
                <a:blip r:embed="rId3"/>
              </a:buBlip>
              <a:defRPr/>
            </a:pPr>
            <a:r>
              <a:rPr lang="en-US" sz="3600" b="1" dirty="0">
                <a:solidFill>
                  <a:schemeClr val="hlink"/>
                </a:solidFill>
                <a:effectLst>
                  <a:outerShdw blurRad="38100" dist="38100" dir="2700000" algn="tl">
                    <a:srgbClr val="C0C0C0"/>
                  </a:outerShdw>
                </a:effectLst>
                <a:latin typeface="Angsana New" pitchFamily="18" charset="-34"/>
                <a:cs typeface="+mn-cs"/>
              </a:rPr>
              <a:t>Community Indifference Curve ----- </a:t>
            </a:r>
            <a:r>
              <a:rPr lang="en-US" sz="3600" b="1" dirty="0">
                <a:solidFill>
                  <a:srgbClr val="FF0000"/>
                </a:solidFill>
                <a:effectLst>
                  <a:outerShdw blurRad="38100" dist="38100" dir="2700000" algn="tl">
                    <a:srgbClr val="C0C0C0"/>
                  </a:outerShdw>
                </a:effectLst>
                <a:latin typeface="Angsana New" pitchFamily="18" charset="-34"/>
                <a:cs typeface="+mn-cs"/>
              </a:rPr>
              <a:t>CIC</a:t>
            </a:r>
          </a:p>
          <a:p>
            <a:pPr>
              <a:lnSpc>
                <a:spcPct val="80000"/>
              </a:lnSpc>
              <a:spcBef>
                <a:spcPct val="20000"/>
              </a:spcBef>
              <a:defRPr/>
            </a:pPr>
            <a:r>
              <a:rPr lang="en-US" sz="3600" b="1" dirty="0">
                <a:solidFill>
                  <a:schemeClr val="tx2">
                    <a:lumMod val="50000"/>
                  </a:schemeClr>
                </a:solidFill>
                <a:effectLst>
                  <a:outerShdw blurRad="38100" dist="38100" dir="2700000" algn="tl">
                    <a:srgbClr val="C0C0C0"/>
                  </a:outerShdw>
                </a:effectLst>
                <a:latin typeface="Angsana New" pitchFamily="18" charset="-34"/>
                <a:cs typeface="+mn-cs"/>
              </a:rPr>
              <a:t>       (Cannot add individual IC to get CIC)</a:t>
            </a:r>
          </a:p>
          <a:p>
            <a:pPr marL="1485900" lvl="2" indent="-571500">
              <a:lnSpc>
                <a:spcPct val="80000"/>
              </a:lnSpc>
              <a:spcBef>
                <a:spcPct val="20000"/>
              </a:spcBef>
              <a:buFont typeface="Wingdings" pitchFamily="2" charset="2"/>
              <a:buChar char="v"/>
              <a:defRPr/>
            </a:pPr>
            <a:r>
              <a:rPr lang="en-US" sz="3600" dirty="0">
                <a:latin typeface="Angsana New" pitchFamily="18" charset="-34"/>
                <a:cs typeface="+mn-cs"/>
              </a:rPr>
              <a:t>Represent community (country) welfare</a:t>
            </a:r>
          </a:p>
          <a:p>
            <a:pPr marL="1485900" lvl="2" indent="-571500">
              <a:lnSpc>
                <a:spcPct val="80000"/>
              </a:lnSpc>
              <a:spcBef>
                <a:spcPct val="20000"/>
              </a:spcBef>
              <a:buFont typeface="Wingdings" pitchFamily="2" charset="2"/>
              <a:buChar char="v"/>
              <a:defRPr/>
            </a:pPr>
            <a:r>
              <a:rPr lang="en-US" sz="3600" dirty="0">
                <a:solidFill>
                  <a:srgbClr val="0000CC"/>
                </a:solidFill>
                <a:latin typeface="Angsana New" pitchFamily="18" charset="-34"/>
                <a:cs typeface="+mn-cs"/>
              </a:rPr>
              <a:t>Combination of</a:t>
            </a:r>
            <a:r>
              <a:rPr lang="en-US" sz="3600" dirty="0">
                <a:solidFill>
                  <a:srgbClr val="0000CC"/>
                </a:solidFill>
                <a:latin typeface="Angsana New" pitchFamily="18" charset="-34"/>
                <a:cs typeface="Angsana New" pitchFamily="18" charset="-34"/>
              </a:rPr>
              <a:t> good X and Y that yields the same level of well-being for the community</a:t>
            </a:r>
          </a:p>
          <a:p>
            <a:pPr marL="1485900" lvl="2" indent="-571500">
              <a:lnSpc>
                <a:spcPct val="80000"/>
              </a:lnSpc>
              <a:spcBef>
                <a:spcPct val="20000"/>
              </a:spcBef>
              <a:buFont typeface="Wingdings" pitchFamily="2" charset="2"/>
              <a:buChar char="v"/>
              <a:defRPr/>
            </a:pPr>
            <a:r>
              <a:rPr lang="en-US" sz="3600" dirty="0">
                <a:latin typeface="Angsana New" pitchFamily="18" charset="-34"/>
              </a:rPr>
              <a:t>Ordinal utility, transitivity, diminishing MRS</a:t>
            </a:r>
          </a:p>
          <a:p>
            <a:pPr marL="1485900" lvl="2" indent="-571500">
              <a:lnSpc>
                <a:spcPct val="80000"/>
              </a:lnSpc>
              <a:spcBef>
                <a:spcPct val="20000"/>
              </a:spcBef>
              <a:buFont typeface="Wingdings" pitchFamily="2" charset="2"/>
              <a:buChar char="v"/>
              <a:defRPr/>
            </a:pPr>
            <a:r>
              <a:rPr lang="en-US" sz="3600" dirty="0">
                <a:latin typeface="Angsana New" pitchFamily="18" charset="-34"/>
              </a:rPr>
              <a:t>No intersections in CIC map</a:t>
            </a:r>
          </a:p>
          <a:p>
            <a:pPr marL="1485900" lvl="2" indent="-571500">
              <a:lnSpc>
                <a:spcPct val="80000"/>
              </a:lnSpc>
              <a:spcBef>
                <a:spcPct val="20000"/>
              </a:spcBef>
              <a:buFont typeface="Wingdings" pitchFamily="2" charset="2"/>
              <a:buChar char="v"/>
              <a:defRPr/>
            </a:pPr>
            <a:r>
              <a:rPr lang="en-US" sz="3600" dirty="0">
                <a:latin typeface="Angsana New" pitchFamily="18" charset="-34"/>
              </a:rPr>
              <a:t>CIC map does not change within the period of analysis</a:t>
            </a:r>
          </a:p>
          <a:p>
            <a:pPr marL="1485900" lvl="2" indent="-571500">
              <a:lnSpc>
                <a:spcPct val="80000"/>
              </a:lnSpc>
              <a:spcBef>
                <a:spcPct val="20000"/>
              </a:spcBef>
              <a:buFont typeface="Wingdings" pitchFamily="2" charset="2"/>
              <a:buChar char="v"/>
              <a:defRPr/>
            </a:pPr>
            <a:endParaRPr lang="en-US" sz="3600" dirty="0">
              <a:latin typeface="Angsana New" pitchFamily="18" charset="-34"/>
            </a:endParaRPr>
          </a:p>
          <a:p>
            <a:pPr marL="1485900" lvl="2" indent="-571500">
              <a:lnSpc>
                <a:spcPct val="80000"/>
              </a:lnSpc>
              <a:spcBef>
                <a:spcPct val="20000"/>
              </a:spcBef>
              <a:buFont typeface="Wingdings" pitchFamily="2" charset="2"/>
              <a:buChar char="v"/>
              <a:defRPr/>
            </a:pPr>
            <a:endParaRPr lang="en-US" sz="3200" b="1" dirty="0">
              <a:latin typeface="Angsana New" pitchFamily="18" charset="-34"/>
              <a:cs typeface="Angsana New" pitchFamily="18" charset="-34"/>
            </a:endParaRPr>
          </a:p>
          <a:p>
            <a:pPr marL="1485900" lvl="2" indent="-571500">
              <a:lnSpc>
                <a:spcPct val="80000"/>
              </a:lnSpc>
              <a:spcBef>
                <a:spcPct val="20000"/>
              </a:spcBef>
              <a:buFont typeface="Wingdings" pitchFamily="2" charset="2"/>
              <a:buChar char="v"/>
              <a:defRPr/>
            </a:pPr>
            <a:endParaRPr lang="th-TH" sz="3200" b="1" dirty="0">
              <a:latin typeface="Angsana New" pitchFamily="18" charset="-34"/>
              <a:cs typeface="+mn-cs"/>
            </a:endParaRPr>
          </a:p>
        </p:txBody>
      </p:sp>
    </p:spTree>
    <p:extLst>
      <p:ext uri="{BB962C8B-B14F-4D97-AF65-F5344CB8AC3E}">
        <p14:creationId xmlns:p14="http://schemas.microsoft.com/office/powerpoint/2010/main" val="226194608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5793">
                                            <p:txEl>
                                              <p:pRg st="0" end="0"/>
                                            </p:txEl>
                                          </p:spTgt>
                                        </p:tgtEl>
                                        <p:attrNameLst>
                                          <p:attrName>style.visibility</p:attrName>
                                        </p:attrNameLst>
                                      </p:cBhvr>
                                      <p:to>
                                        <p:strVal val="visible"/>
                                      </p:to>
                                    </p:set>
                                    <p:animEffect transition="in" filter="blinds(horizontal)">
                                      <p:cBhvr>
                                        <p:cTn id="7" dur="500"/>
                                        <p:tgtEl>
                                          <p:spTgt spid="7579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5793">
                                            <p:txEl>
                                              <p:pRg st="1" end="1"/>
                                            </p:txEl>
                                          </p:spTgt>
                                        </p:tgtEl>
                                        <p:attrNameLst>
                                          <p:attrName>style.visibility</p:attrName>
                                        </p:attrNameLst>
                                      </p:cBhvr>
                                      <p:to>
                                        <p:strVal val="visible"/>
                                      </p:to>
                                    </p:set>
                                    <p:animEffect transition="in" filter="blinds(horizontal)">
                                      <p:cBhvr>
                                        <p:cTn id="12" dur="500"/>
                                        <p:tgtEl>
                                          <p:spTgt spid="7579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5793">
                                            <p:txEl>
                                              <p:pRg st="2" end="2"/>
                                            </p:txEl>
                                          </p:spTgt>
                                        </p:tgtEl>
                                        <p:attrNameLst>
                                          <p:attrName>style.visibility</p:attrName>
                                        </p:attrNameLst>
                                      </p:cBhvr>
                                      <p:to>
                                        <p:strVal val="visible"/>
                                      </p:to>
                                    </p:set>
                                    <p:animEffect transition="in" filter="blinds(horizontal)">
                                      <p:cBhvr>
                                        <p:cTn id="17" dur="500"/>
                                        <p:tgtEl>
                                          <p:spTgt spid="7579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75793">
                                            <p:txEl>
                                              <p:pRg st="3" end="3"/>
                                            </p:txEl>
                                          </p:spTgt>
                                        </p:tgtEl>
                                        <p:attrNameLst>
                                          <p:attrName>style.visibility</p:attrName>
                                        </p:attrNameLst>
                                      </p:cBhvr>
                                      <p:to>
                                        <p:strVal val="visible"/>
                                      </p:to>
                                    </p:set>
                                    <p:animEffect transition="in" filter="blinds(horizontal)">
                                      <p:cBhvr>
                                        <p:cTn id="22" dur="500"/>
                                        <p:tgtEl>
                                          <p:spTgt spid="7579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75793">
                                            <p:txEl>
                                              <p:pRg st="4" end="4"/>
                                            </p:txEl>
                                          </p:spTgt>
                                        </p:tgtEl>
                                        <p:attrNameLst>
                                          <p:attrName>style.visibility</p:attrName>
                                        </p:attrNameLst>
                                      </p:cBhvr>
                                      <p:to>
                                        <p:strVal val="visible"/>
                                      </p:to>
                                    </p:set>
                                    <p:animEffect transition="in" filter="blinds(horizontal)">
                                      <p:cBhvr>
                                        <p:cTn id="27" dur="500"/>
                                        <p:tgtEl>
                                          <p:spTgt spid="7579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75793">
                                            <p:txEl>
                                              <p:pRg st="5" end="5"/>
                                            </p:txEl>
                                          </p:spTgt>
                                        </p:tgtEl>
                                        <p:attrNameLst>
                                          <p:attrName>style.visibility</p:attrName>
                                        </p:attrNameLst>
                                      </p:cBhvr>
                                      <p:to>
                                        <p:strVal val="visible"/>
                                      </p:to>
                                    </p:set>
                                    <p:animEffect transition="in" filter="blinds(horizontal)">
                                      <p:cBhvr>
                                        <p:cTn id="32" dur="500"/>
                                        <p:tgtEl>
                                          <p:spTgt spid="7579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75793">
                                            <p:txEl>
                                              <p:pRg st="6" end="6"/>
                                            </p:txEl>
                                          </p:spTgt>
                                        </p:tgtEl>
                                        <p:attrNameLst>
                                          <p:attrName>style.visibility</p:attrName>
                                        </p:attrNameLst>
                                      </p:cBhvr>
                                      <p:to>
                                        <p:strVal val="visible"/>
                                      </p:to>
                                    </p:set>
                                    <p:animEffect transition="in" filter="blinds(horizontal)">
                                      <p:cBhvr>
                                        <p:cTn id="37" dur="500"/>
                                        <p:tgtEl>
                                          <p:spTgt spid="7579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p>
            <a:pPr>
              <a:defRPr/>
            </a:pPr>
            <a:fld id="{F802011C-54E8-4EB3-B6ED-BF13EF9CD795}" type="slidenum">
              <a:rPr lang="en-US"/>
              <a:pPr>
                <a:defRPr/>
              </a:pPr>
              <a:t>31</a:t>
            </a:fld>
            <a:endParaRPr lang="en-US"/>
          </a:p>
        </p:txBody>
      </p:sp>
      <p:sp>
        <p:nvSpPr>
          <p:cNvPr id="75778" name="Rectangle 2"/>
          <p:cNvSpPr>
            <a:spLocks noGrp="1" noChangeArrowheads="1"/>
          </p:cNvSpPr>
          <p:nvPr>
            <p:ph type="title"/>
          </p:nvPr>
        </p:nvSpPr>
        <p:spPr>
          <a:xfrm>
            <a:off x="152400" y="0"/>
            <a:ext cx="7327900" cy="685800"/>
          </a:xfrm>
        </p:spPr>
        <p:txBody>
          <a:bodyPr/>
          <a:lstStyle/>
          <a:p>
            <a:pPr algn="l" eaLnBrk="1" hangingPunct="1">
              <a:defRPr/>
            </a:pPr>
            <a:r>
              <a:rPr lang="en-US" sz="4800" b="1" dirty="0" smtClean="0">
                <a:solidFill>
                  <a:srgbClr val="0000CC"/>
                </a:solidFill>
                <a:effectLst>
                  <a:outerShdw blurRad="38100" dist="38100" dir="2700000" algn="tl">
                    <a:srgbClr val="C0C0C0"/>
                  </a:outerShdw>
                </a:effectLst>
                <a:cs typeface="Angsana New" pitchFamily="18" charset="-34"/>
              </a:rPr>
              <a:t>Community Indifference Curve, CIC)</a:t>
            </a:r>
            <a:endParaRPr lang="en-US" sz="3600" dirty="0" smtClean="0">
              <a:solidFill>
                <a:srgbClr val="0000CC"/>
              </a:solidFill>
              <a:effectLst>
                <a:outerShdw blurRad="38100" dist="38100" dir="2700000" algn="tl">
                  <a:srgbClr val="C0C0C0"/>
                </a:outerShdw>
              </a:effectLst>
              <a:latin typeface="Comic Sans MS" pitchFamily="66" charset="0"/>
              <a:cs typeface="Angsana New" pitchFamily="18" charset="-34"/>
            </a:endParaRPr>
          </a:p>
        </p:txBody>
      </p:sp>
      <p:sp>
        <p:nvSpPr>
          <p:cNvPr id="75793" name="Rectangle 17"/>
          <p:cNvSpPr>
            <a:spLocks noChangeArrowheads="1"/>
          </p:cNvSpPr>
          <p:nvPr/>
        </p:nvSpPr>
        <p:spPr bwMode="auto">
          <a:xfrm>
            <a:off x="152400" y="685800"/>
            <a:ext cx="8305800" cy="4724400"/>
          </a:xfrm>
          <a:prstGeom prst="rect">
            <a:avLst/>
          </a:prstGeom>
          <a:noFill/>
          <a:ln w="9525">
            <a:noFill/>
            <a:miter lim="800000"/>
            <a:headEnd/>
            <a:tailEnd/>
          </a:ln>
        </p:spPr>
        <p:txBody>
          <a:bodyPr/>
          <a:lstStyle/>
          <a:p>
            <a:pPr marL="544513" indent="-544513">
              <a:lnSpc>
                <a:spcPct val="80000"/>
              </a:lnSpc>
              <a:spcBef>
                <a:spcPct val="20000"/>
              </a:spcBef>
              <a:buFontTx/>
              <a:buBlip>
                <a:blip r:embed="rId3"/>
              </a:buBlip>
              <a:defRPr/>
            </a:pPr>
            <a:r>
              <a:rPr lang="en-US" sz="4400" b="1" dirty="0">
                <a:solidFill>
                  <a:schemeClr val="hlink"/>
                </a:solidFill>
                <a:effectLst>
                  <a:outerShdw blurRad="38100" dist="38100" dir="2700000" algn="tl">
                    <a:srgbClr val="C0C0C0"/>
                  </a:outerShdw>
                </a:effectLst>
                <a:latin typeface="Angsana New" pitchFamily="18" charset="-34"/>
                <a:cs typeface="+mn-cs"/>
              </a:rPr>
              <a:t>Caution interpreting CIC</a:t>
            </a:r>
          </a:p>
          <a:p>
            <a:pPr>
              <a:lnSpc>
                <a:spcPct val="80000"/>
              </a:lnSpc>
              <a:spcBef>
                <a:spcPct val="20000"/>
              </a:spcBef>
              <a:defRPr/>
            </a:pPr>
            <a:endParaRPr lang="en-US" sz="2000" b="1" dirty="0">
              <a:latin typeface="Angsana New" pitchFamily="18" charset="-34"/>
              <a:cs typeface="+mn-cs"/>
            </a:endParaRPr>
          </a:p>
          <a:p>
            <a:pPr marL="1485900" lvl="2" indent="-571500">
              <a:lnSpc>
                <a:spcPct val="80000"/>
              </a:lnSpc>
              <a:spcBef>
                <a:spcPct val="20000"/>
              </a:spcBef>
              <a:buFont typeface="Wingdings" pitchFamily="2" charset="2"/>
              <a:buChar char="v"/>
              <a:defRPr/>
            </a:pPr>
            <a:r>
              <a:rPr lang="en-US" sz="4000" dirty="0">
                <a:latin typeface="Angsana New" pitchFamily="18" charset="-34"/>
                <a:cs typeface="+mn-cs"/>
              </a:rPr>
              <a:t>Move along IC does not imply constant utility of each individual consumer</a:t>
            </a:r>
          </a:p>
          <a:p>
            <a:pPr lvl="2">
              <a:lnSpc>
                <a:spcPct val="80000"/>
              </a:lnSpc>
              <a:spcBef>
                <a:spcPct val="20000"/>
              </a:spcBef>
              <a:defRPr/>
            </a:pPr>
            <a:endParaRPr lang="en-US" sz="2000" dirty="0">
              <a:latin typeface="Angsana New" pitchFamily="18" charset="-34"/>
              <a:cs typeface="+mn-cs"/>
            </a:endParaRPr>
          </a:p>
          <a:p>
            <a:pPr marL="1485900" lvl="2" indent="-571500">
              <a:lnSpc>
                <a:spcPct val="80000"/>
              </a:lnSpc>
              <a:spcBef>
                <a:spcPct val="20000"/>
              </a:spcBef>
              <a:buFont typeface="Wingdings" pitchFamily="2" charset="2"/>
              <a:buChar char="v"/>
              <a:defRPr/>
            </a:pPr>
            <a:r>
              <a:rPr lang="en-US" sz="4000" dirty="0">
                <a:latin typeface="Angsana New" pitchFamily="18" charset="-34"/>
              </a:rPr>
              <a:t>Shift of IC (suppose</a:t>
            </a:r>
            <a:r>
              <a:rPr lang="en-US" sz="4000" dirty="0">
                <a:latin typeface="Angsana New" pitchFamily="18" charset="-34"/>
                <a:cs typeface="+mn-cs"/>
              </a:rPr>
              <a:t> to the right) does not imply the improvement of each individual welfare </a:t>
            </a:r>
            <a:endParaRPr lang="en-US" sz="4000" dirty="0">
              <a:latin typeface="Angsana New" pitchFamily="18" charset="-34"/>
              <a:cs typeface="Angsana New" pitchFamily="18" charset="-34"/>
            </a:endParaRPr>
          </a:p>
        </p:txBody>
      </p:sp>
    </p:spTree>
    <p:extLst>
      <p:ext uri="{BB962C8B-B14F-4D97-AF65-F5344CB8AC3E}">
        <p14:creationId xmlns:p14="http://schemas.microsoft.com/office/powerpoint/2010/main" val="277601593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75793">
                                            <p:txEl>
                                              <p:pRg st="0" end="0"/>
                                            </p:txEl>
                                          </p:spTgt>
                                        </p:tgtEl>
                                        <p:attrNameLst>
                                          <p:attrName>style.visibility</p:attrName>
                                        </p:attrNameLst>
                                      </p:cBhvr>
                                      <p:to>
                                        <p:strVal val="visible"/>
                                      </p:to>
                                    </p:set>
                                    <p:animEffect transition="in" filter="blinds(horizontal)">
                                      <p:cBhvr>
                                        <p:cTn id="7" dur="500"/>
                                        <p:tgtEl>
                                          <p:spTgt spid="7579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75793">
                                            <p:txEl>
                                              <p:pRg st="2" end="2"/>
                                            </p:txEl>
                                          </p:spTgt>
                                        </p:tgtEl>
                                        <p:attrNameLst>
                                          <p:attrName>style.visibility</p:attrName>
                                        </p:attrNameLst>
                                      </p:cBhvr>
                                      <p:to>
                                        <p:strVal val="visible"/>
                                      </p:to>
                                    </p:set>
                                    <p:animEffect transition="in" filter="blinds(horizontal)">
                                      <p:cBhvr>
                                        <p:cTn id="12" dur="500"/>
                                        <p:tgtEl>
                                          <p:spTgt spid="7579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5793">
                                            <p:txEl>
                                              <p:pRg st="4" end="4"/>
                                            </p:txEl>
                                          </p:spTgt>
                                        </p:tgtEl>
                                        <p:attrNameLst>
                                          <p:attrName>style.visibility</p:attrName>
                                        </p:attrNameLst>
                                      </p:cBhvr>
                                      <p:to>
                                        <p:strVal val="visible"/>
                                      </p:to>
                                    </p:set>
                                    <p:animEffect transition="in" filter="blinds(horizontal)">
                                      <p:cBhvr>
                                        <p:cTn id="17" dur="500"/>
                                        <p:tgtEl>
                                          <p:spTgt spid="7579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Line 3"/>
          <p:cNvSpPr>
            <a:spLocks noChangeShapeType="1"/>
          </p:cNvSpPr>
          <p:nvPr/>
        </p:nvSpPr>
        <p:spPr bwMode="auto">
          <a:xfrm>
            <a:off x="1676400" y="2133600"/>
            <a:ext cx="0" cy="39624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1267" name="Line 4"/>
          <p:cNvSpPr>
            <a:spLocks noChangeShapeType="1"/>
          </p:cNvSpPr>
          <p:nvPr/>
        </p:nvSpPr>
        <p:spPr bwMode="auto">
          <a:xfrm>
            <a:off x="1676400" y="6096000"/>
            <a:ext cx="4419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1268" name="Arc 5"/>
          <p:cNvSpPr>
            <a:spLocks/>
          </p:cNvSpPr>
          <p:nvPr/>
        </p:nvSpPr>
        <p:spPr bwMode="auto">
          <a:xfrm>
            <a:off x="1676400" y="3429000"/>
            <a:ext cx="2971800" cy="26670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1269" name="Text Box 6"/>
          <p:cNvSpPr txBox="1">
            <a:spLocks noChangeArrowheads="1"/>
          </p:cNvSpPr>
          <p:nvPr/>
        </p:nvSpPr>
        <p:spPr bwMode="auto">
          <a:xfrm>
            <a:off x="1143000" y="19812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400">
                <a:latin typeface="Times New Roman" pitchFamily="18" charset="0"/>
              </a:rPr>
              <a:t>Y</a:t>
            </a:r>
          </a:p>
        </p:txBody>
      </p:sp>
      <p:sp>
        <p:nvSpPr>
          <p:cNvPr id="11270" name="Text Box 7"/>
          <p:cNvSpPr txBox="1">
            <a:spLocks noChangeArrowheads="1"/>
          </p:cNvSpPr>
          <p:nvPr/>
        </p:nvSpPr>
        <p:spPr bwMode="auto">
          <a:xfrm>
            <a:off x="5699125" y="61372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400">
                <a:latin typeface="Times New Roman" pitchFamily="18" charset="0"/>
              </a:rPr>
              <a:t>X</a:t>
            </a:r>
          </a:p>
        </p:txBody>
      </p:sp>
      <p:sp>
        <p:nvSpPr>
          <p:cNvPr id="11271" name="Text Box 8"/>
          <p:cNvSpPr txBox="1">
            <a:spLocks noChangeArrowheads="1"/>
          </p:cNvSpPr>
          <p:nvPr/>
        </p:nvSpPr>
        <p:spPr bwMode="auto">
          <a:xfrm>
            <a:off x="3276600" y="3352800"/>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400">
                <a:latin typeface="Times New Roman" pitchFamily="18" charset="0"/>
              </a:rPr>
              <a:t>E</a:t>
            </a:r>
          </a:p>
        </p:txBody>
      </p:sp>
      <p:sp>
        <p:nvSpPr>
          <p:cNvPr id="11272" name="Line 14"/>
          <p:cNvSpPr>
            <a:spLocks noChangeShapeType="1"/>
          </p:cNvSpPr>
          <p:nvPr/>
        </p:nvSpPr>
        <p:spPr bwMode="auto">
          <a:xfrm flipH="1" flipV="1">
            <a:off x="1676400" y="2895600"/>
            <a:ext cx="2819400" cy="16764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1273" name="Line 15"/>
          <p:cNvSpPr>
            <a:spLocks noChangeShapeType="1"/>
          </p:cNvSpPr>
          <p:nvPr/>
        </p:nvSpPr>
        <p:spPr bwMode="auto">
          <a:xfrm>
            <a:off x="4495800" y="4572000"/>
            <a:ext cx="762000" cy="457200"/>
          </a:xfrm>
          <a:prstGeom prst="line">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1274" name="Arc 16"/>
          <p:cNvSpPr>
            <a:spLocks/>
          </p:cNvSpPr>
          <p:nvPr/>
        </p:nvSpPr>
        <p:spPr bwMode="auto">
          <a:xfrm rot="10476046">
            <a:off x="2590800" y="2209800"/>
            <a:ext cx="2286000" cy="22098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28575">
            <a:solidFill>
              <a:srgbClr val="CC00CC"/>
            </a:solidFill>
            <a:round/>
            <a:headEnd/>
            <a:tailEnd/>
          </a:ln>
          <a:extLst>
            <a:ext uri="{909E8E84-426E-40DD-AFC4-6F175D3DCCD1}">
              <a14:hiddenFill xmlns:a14="http://schemas.microsoft.com/office/drawing/2010/main">
                <a:solidFill>
                  <a:srgbClr val="FFFFFF"/>
                </a:solidFill>
              </a14:hiddenFill>
            </a:ext>
          </a:extLst>
        </p:spPr>
        <p:txBody>
          <a:bodyPr rot="10800000" wrap="none" anchor="ctr"/>
          <a:lstStyle/>
          <a:p>
            <a:endParaRPr lang="th-TH"/>
          </a:p>
        </p:txBody>
      </p:sp>
      <p:sp>
        <p:nvSpPr>
          <p:cNvPr id="11275" name="Line 18"/>
          <p:cNvSpPr>
            <a:spLocks noChangeShapeType="1"/>
          </p:cNvSpPr>
          <p:nvPr/>
        </p:nvSpPr>
        <p:spPr bwMode="auto">
          <a:xfrm>
            <a:off x="3429000" y="3962400"/>
            <a:ext cx="0" cy="22098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1276" name="Line 19"/>
          <p:cNvSpPr>
            <a:spLocks noChangeShapeType="1"/>
          </p:cNvSpPr>
          <p:nvPr/>
        </p:nvSpPr>
        <p:spPr bwMode="auto">
          <a:xfrm flipH="1">
            <a:off x="1676400" y="3962400"/>
            <a:ext cx="1752600"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11277" name="Text Box 20"/>
          <p:cNvSpPr txBox="1">
            <a:spLocks noChangeArrowheads="1"/>
          </p:cNvSpPr>
          <p:nvPr/>
        </p:nvSpPr>
        <p:spPr bwMode="auto">
          <a:xfrm>
            <a:off x="3108325" y="6137275"/>
            <a:ext cx="5064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400">
                <a:latin typeface="Times New Roman" pitchFamily="18" charset="0"/>
              </a:rPr>
              <a:t>X</a:t>
            </a:r>
            <a:r>
              <a:rPr lang="en-US" sz="2400" baseline="-25000">
                <a:latin typeface="Times New Roman" pitchFamily="18" charset="0"/>
              </a:rPr>
              <a:t>1</a:t>
            </a:r>
            <a:endParaRPr lang="en-US" sz="2400">
              <a:latin typeface="Times New Roman" pitchFamily="18" charset="0"/>
            </a:endParaRPr>
          </a:p>
        </p:txBody>
      </p:sp>
      <p:sp>
        <p:nvSpPr>
          <p:cNvPr id="11278" name="Text Box 21"/>
          <p:cNvSpPr txBox="1">
            <a:spLocks noChangeArrowheads="1"/>
          </p:cNvSpPr>
          <p:nvPr/>
        </p:nvSpPr>
        <p:spPr bwMode="auto">
          <a:xfrm>
            <a:off x="1050925" y="3698875"/>
            <a:ext cx="5064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400">
                <a:latin typeface="Times New Roman" pitchFamily="18" charset="0"/>
              </a:rPr>
              <a:t>Y</a:t>
            </a:r>
            <a:r>
              <a:rPr lang="en-US" sz="2400" baseline="-25000">
                <a:latin typeface="Times New Roman" pitchFamily="18" charset="0"/>
              </a:rPr>
              <a:t>1</a:t>
            </a:r>
            <a:endParaRPr lang="en-US" sz="2400">
              <a:latin typeface="Times New Roman" pitchFamily="18" charset="0"/>
            </a:endParaRPr>
          </a:p>
        </p:txBody>
      </p:sp>
      <p:sp>
        <p:nvSpPr>
          <p:cNvPr id="11279" name="Text Box 23"/>
          <p:cNvSpPr txBox="1">
            <a:spLocks noChangeArrowheads="1"/>
          </p:cNvSpPr>
          <p:nvPr/>
        </p:nvSpPr>
        <p:spPr bwMode="auto">
          <a:xfrm>
            <a:off x="5219700" y="3133725"/>
            <a:ext cx="18256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400">
                <a:latin typeface="Times New Roman" pitchFamily="18" charset="0"/>
              </a:rPr>
              <a:t>Community indifference</a:t>
            </a:r>
          </a:p>
          <a:p>
            <a:r>
              <a:rPr lang="en-US" sz="2400">
                <a:latin typeface="Times New Roman" pitchFamily="18" charset="0"/>
              </a:rPr>
              <a:t>Curve (CIC)</a:t>
            </a:r>
          </a:p>
        </p:txBody>
      </p:sp>
      <p:sp>
        <p:nvSpPr>
          <p:cNvPr id="11280" name="Line 24"/>
          <p:cNvSpPr>
            <a:spLocks noChangeShapeType="1"/>
          </p:cNvSpPr>
          <p:nvPr/>
        </p:nvSpPr>
        <p:spPr bwMode="auto">
          <a:xfrm flipH="1">
            <a:off x="4259263" y="3657600"/>
            <a:ext cx="846137"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11281" name="Text Box 25"/>
          <p:cNvSpPr txBox="1">
            <a:spLocks noChangeArrowheads="1"/>
          </p:cNvSpPr>
          <p:nvPr/>
        </p:nvSpPr>
        <p:spPr bwMode="auto">
          <a:xfrm>
            <a:off x="4860925" y="5375275"/>
            <a:ext cx="6937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400">
                <a:latin typeface="Times New Roman" pitchFamily="18" charset="0"/>
              </a:rPr>
              <a:t>PPF</a:t>
            </a:r>
          </a:p>
        </p:txBody>
      </p:sp>
      <p:sp>
        <p:nvSpPr>
          <p:cNvPr id="11282" name="Line 26"/>
          <p:cNvSpPr>
            <a:spLocks noChangeShapeType="1"/>
          </p:cNvSpPr>
          <p:nvPr/>
        </p:nvSpPr>
        <p:spPr bwMode="auto">
          <a:xfrm flipH="1">
            <a:off x="4648200" y="5638800"/>
            <a:ext cx="228600" cy="762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11283" name="Text Box 27"/>
          <p:cNvSpPr txBox="1">
            <a:spLocks noChangeArrowheads="1"/>
          </p:cNvSpPr>
          <p:nvPr/>
        </p:nvSpPr>
        <p:spPr bwMode="auto">
          <a:xfrm>
            <a:off x="5546725" y="4537075"/>
            <a:ext cx="1341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400">
                <a:latin typeface="Times New Roman" pitchFamily="18" charset="0"/>
              </a:rPr>
              <a:t>Price line</a:t>
            </a:r>
          </a:p>
        </p:txBody>
      </p:sp>
      <p:sp>
        <p:nvSpPr>
          <p:cNvPr id="11284" name="Line 28"/>
          <p:cNvSpPr>
            <a:spLocks noChangeShapeType="1"/>
          </p:cNvSpPr>
          <p:nvPr/>
        </p:nvSpPr>
        <p:spPr bwMode="auto">
          <a:xfrm flipH="1">
            <a:off x="4876800" y="4724400"/>
            <a:ext cx="685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11285" name="Oval 29"/>
          <p:cNvSpPr>
            <a:spLocks noChangeArrowheads="1"/>
          </p:cNvSpPr>
          <p:nvPr/>
        </p:nvSpPr>
        <p:spPr bwMode="auto">
          <a:xfrm>
            <a:off x="3352800" y="3886200"/>
            <a:ext cx="152400" cy="152400"/>
          </a:xfrm>
          <a:prstGeom prst="ellipse">
            <a:avLst/>
          </a:prstGeom>
          <a:solidFill>
            <a:schemeClr val="tx1"/>
          </a:solidFill>
          <a:ln w="9525">
            <a:solidFill>
              <a:schemeClr val="tx1"/>
            </a:solidFill>
            <a:round/>
            <a:headEnd/>
            <a:tailEnd/>
          </a:ln>
        </p:spPr>
        <p:txBody>
          <a:bodyPr wrap="none" anchor="ctr"/>
          <a:lstStyle/>
          <a:p>
            <a:pPr eaLnBrk="0" hangingPunct="0"/>
            <a:endParaRPr lang="th-TH"/>
          </a:p>
        </p:txBody>
      </p:sp>
      <p:sp>
        <p:nvSpPr>
          <p:cNvPr id="24" name="Text Box 5"/>
          <p:cNvSpPr txBox="1">
            <a:spLocks noChangeArrowheads="1"/>
          </p:cNvSpPr>
          <p:nvPr/>
        </p:nvSpPr>
        <p:spPr bwMode="auto">
          <a:xfrm>
            <a:off x="0" y="0"/>
            <a:ext cx="8153400" cy="769938"/>
          </a:xfrm>
          <a:prstGeom prst="rect">
            <a:avLst/>
          </a:prstGeom>
          <a:noFill/>
          <a:ln w="9525">
            <a:noFill/>
            <a:miter lim="800000"/>
            <a:headEnd/>
            <a:tailEnd/>
          </a:ln>
          <a:effectLst/>
        </p:spPr>
        <p:txBody>
          <a:bodyPr>
            <a:spAutoFit/>
          </a:bodyPr>
          <a:lstStyle/>
          <a:p>
            <a:pPr>
              <a:spcBef>
                <a:spcPct val="50000"/>
              </a:spcBef>
              <a:defRPr/>
            </a:pPr>
            <a:r>
              <a:rPr lang="en-US" sz="4400" b="1" dirty="0" smtClean="0">
                <a:solidFill>
                  <a:srgbClr val="0000CC"/>
                </a:solidFill>
                <a:effectLst>
                  <a:outerShdw blurRad="38100" dist="38100" dir="2700000" algn="tl">
                    <a:srgbClr val="C0C0C0"/>
                  </a:outerShdw>
                </a:effectLst>
                <a:latin typeface="Angsana New" pitchFamily="18" charset="-34"/>
                <a:cs typeface="Angsana New" pitchFamily="18" charset="-34"/>
              </a:rPr>
              <a:t>Autarky </a:t>
            </a:r>
            <a:r>
              <a:rPr lang="en-US" sz="4400" b="1" dirty="0">
                <a:solidFill>
                  <a:srgbClr val="0000CC"/>
                </a:solidFill>
                <a:effectLst>
                  <a:outerShdw blurRad="38100" dist="38100" dir="2700000" algn="tl">
                    <a:srgbClr val="C0C0C0"/>
                  </a:outerShdw>
                </a:effectLst>
                <a:latin typeface="Angsana New" pitchFamily="18" charset="-34"/>
                <a:cs typeface="Angsana New" pitchFamily="18" charset="-34"/>
              </a:rPr>
              <a:t>Equilibrium </a:t>
            </a:r>
            <a:r>
              <a:rPr lang="en-US" sz="3600" b="1" dirty="0">
                <a:solidFill>
                  <a:srgbClr val="0000CC"/>
                </a:solidFill>
                <a:effectLst>
                  <a:outerShdw blurRad="38100" dist="38100" dir="2700000" algn="tl">
                    <a:srgbClr val="C0C0C0"/>
                  </a:outerShdw>
                </a:effectLst>
                <a:latin typeface="Angsana New" pitchFamily="18" charset="-34"/>
                <a:cs typeface="Angsana New" pitchFamily="18" charset="-34"/>
              </a:rPr>
              <a:t>(Equilibrium before trade)</a:t>
            </a:r>
          </a:p>
        </p:txBody>
      </p:sp>
      <p:sp>
        <p:nvSpPr>
          <p:cNvPr id="11287" name="TextBox 24"/>
          <p:cNvSpPr txBox="1">
            <a:spLocks noChangeArrowheads="1"/>
          </p:cNvSpPr>
          <p:nvPr/>
        </p:nvSpPr>
        <p:spPr bwMode="auto">
          <a:xfrm>
            <a:off x="152400" y="677863"/>
            <a:ext cx="8215313" cy="369887"/>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t>The autarky equilibrium (Point E) takes into account both supply and demand</a:t>
            </a:r>
            <a:endParaRPr lang="th-TH" sz="1800"/>
          </a:p>
        </p:txBody>
      </p:sp>
      <p:sp>
        <p:nvSpPr>
          <p:cNvPr id="11288" name="TextBox 25"/>
          <p:cNvSpPr txBox="1">
            <a:spLocks noChangeArrowheads="1"/>
          </p:cNvSpPr>
          <p:nvPr/>
        </p:nvSpPr>
        <p:spPr bwMode="auto">
          <a:xfrm>
            <a:off x="152400" y="1090613"/>
            <a:ext cx="8215313" cy="646112"/>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t>At point E, the country is on the highest CIC possible, given production constraint of the PPC</a:t>
            </a:r>
            <a:endParaRPr lang="th-TH" sz="1800"/>
          </a:p>
        </p:txBody>
      </p:sp>
      <p:sp>
        <p:nvSpPr>
          <p:cNvPr id="11289" name="TextBox 26"/>
          <p:cNvSpPr txBox="1">
            <a:spLocks noChangeArrowheads="1"/>
          </p:cNvSpPr>
          <p:nvPr/>
        </p:nvSpPr>
        <p:spPr bwMode="auto">
          <a:xfrm>
            <a:off x="3086100" y="1809750"/>
            <a:ext cx="5281613" cy="923925"/>
          </a:xfrm>
          <a:prstGeom prst="rect">
            <a:avLst/>
          </a:prstGeom>
          <a:solidFill>
            <a:srgbClr val="CC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t>At point E,</a:t>
            </a:r>
          </a:p>
          <a:p>
            <a:pPr eaLnBrk="1" hangingPunct="1"/>
            <a:endParaRPr lang="en-US" sz="1800"/>
          </a:p>
          <a:p>
            <a:pPr eaLnBrk="1" hangingPunct="1"/>
            <a:r>
              <a:rPr lang="en-US" sz="1800"/>
              <a:t> </a:t>
            </a:r>
            <a:endParaRPr lang="th-TH" sz="1800"/>
          </a:p>
        </p:txBody>
      </p:sp>
      <p:sp>
        <p:nvSpPr>
          <p:cNvPr id="3" name="Rectangle 2"/>
          <p:cNvSpPr>
            <a:spLocks noRot="1" noChangeAspect="1" noMove="1" noResize="1" noEditPoints="1" noAdjustHandles="1" noChangeArrowheads="1" noChangeShapeType="1" noTextEdit="1"/>
          </p:cNvSpPr>
          <p:nvPr/>
        </p:nvSpPr>
        <p:spPr>
          <a:xfrm>
            <a:off x="4439868" y="1813864"/>
            <a:ext cx="3643754" cy="658065"/>
          </a:xfrm>
          <a:prstGeom prst="rect">
            <a:avLst/>
          </a:prstGeom>
          <a:blipFill rotWithShape="1">
            <a:blip r:embed="rId4"/>
            <a:stretch>
              <a:fillRect/>
            </a:stretch>
          </a:blipFill>
        </p:spPr>
        <p:txBody>
          <a:bodyPr/>
          <a:lstStyle/>
          <a:p>
            <a:pPr>
              <a:defRPr/>
            </a:pPr>
            <a:r>
              <a:rPr lang="th-TH">
                <a:noFill/>
              </a:rPr>
              <a:t> </a:t>
            </a:r>
          </a:p>
        </p:txBody>
      </p:sp>
      <p:cxnSp>
        <p:nvCxnSpPr>
          <p:cNvPr id="8" name="Straight Connector 7"/>
          <p:cNvCxnSpPr/>
          <p:nvPr/>
        </p:nvCxnSpPr>
        <p:spPr>
          <a:xfrm>
            <a:off x="1676400" y="3314700"/>
            <a:ext cx="3429000" cy="2060575"/>
          </a:xfrm>
          <a:prstGeom prst="line">
            <a:avLst/>
          </a:prstGeom>
          <a:ln w="25400">
            <a:solidFill>
              <a:srgbClr val="0000FF"/>
            </a:solidFill>
            <a:prstDash val="dash"/>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4311650" y="4852988"/>
            <a:ext cx="92075" cy="1143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34" name="Oval 33"/>
          <p:cNvSpPr/>
          <p:nvPr/>
        </p:nvSpPr>
        <p:spPr>
          <a:xfrm>
            <a:off x="1828800" y="3352800"/>
            <a:ext cx="92075" cy="1143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36" name="Text Box 8"/>
          <p:cNvSpPr txBox="1">
            <a:spLocks noChangeArrowheads="1"/>
          </p:cNvSpPr>
          <p:nvPr/>
        </p:nvSpPr>
        <p:spPr bwMode="auto">
          <a:xfrm>
            <a:off x="1689100" y="3429000"/>
            <a:ext cx="371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000">
                <a:latin typeface="Times New Roman" pitchFamily="18" charset="0"/>
              </a:rPr>
              <a:t>A</a:t>
            </a:r>
          </a:p>
        </p:txBody>
      </p:sp>
      <p:sp>
        <p:nvSpPr>
          <p:cNvPr id="37" name="Text Box 8"/>
          <p:cNvSpPr txBox="1">
            <a:spLocks noChangeArrowheads="1"/>
          </p:cNvSpPr>
          <p:nvPr/>
        </p:nvSpPr>
        <p:spPr bwMode="auto">
          <a:xfrm>
            <a:off x="4002088" y="4916488"/>
            <a:ext cx="355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r>
              <a:rPr lang="en-US" sz="2000">
                <a:latin typeface="Times New Roman" pitchFamily="18" charset="0"/>
              </a:rPr>
              <a:t>B</a:t>
            </a:r>
          </a:p>
        </p:txBody>
      </p:sp>
    </p:spTree>
    <p:custDataLst>
      <p:tags r:id="rId1"/>
    </p:custDataLst>
    <p:extLst>
      <p:ext uri="{BB962C8B-B14F-4D97-AF65-F5344CB8AC3E}">
        <p14:creationId xmlns:p14="http://schemas.microsoft.com/office/powerpoint/2010/main" val="276365356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4" grpId="0" animBg="1"/>
      <p:bldP spid="36" grpId="0"/>
      <p:bldP spid="37" grpId="0"/>
    </p:bld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 name="Slide Number Placeholder 4"/>
          <p:cNvSpPr>
            <a:spLocks noGrp="1"/>
          </p:cNvSpPr>
          <p:nvPr>
            <p:ph type="sldNum" sz="quarter" idx="12"/>
          </p:nvPr>
        </p:nvSpPr>
        <p:spPr/>
        <p:txBody>
          <a:bodyPr/>
          <a:lstStyle/>
          <a:p>
            <a:pPr>
              <a:defRPr/>
            </a:pPr>
            <a:fld id="{CEB097B6-6D10-4395-8A7B-4AC298DCE4F8}" type="slidenum">
              <a:rPr lang="en-US"/>
              <a:pPr>
                <a:defRPr/>
              </a:pPr>
              <a:t>33</a:t>
            </a:fld>
            <a:endParaRPr lang="en-US"/>
          </a:p>
        </p:txBody>
      </p:sp>
      <p:sp>
        <p:nvSpPr>
          <p:cNvPr id="80898" name="Rectangle 2"/>
          <p:cNvSpPr>
            <a:spLocks noGrp="1" noChangeArrowheads="1"/>
          </p:cNvSpPr>
          <p:nvPr>
            <p:ph type="title"/>
          </p:nvPr>
        </p:nvSpPr>
        <p:spPr>
          <a:xfrm>
            <a:off x="685800" y="76200"/>
            <a:ext cx="6870700" cy="990600"/>
          </a:xfrm>
        </p:spPr>
        <p:txBody>
          <a:bodyPr/>
          <a:lstStyle/>
          <a:p>
            <a:pPr algn="l" eaLnBrk="1" hangingPunct="1">
              <a:defRPr/>
            </a:pPr>
            <a:r>
              <a:rPr lang="th-TH" sz="4800" b="1" smtClean="0">
                <a:solidFill>
                  <a:srgbClr val="0000CC"/>
                </a:solidFill>
                <a:effectLst>
                  <a:outerShdw blurRad="38100" dist="38100" dir="2700000" algn="tl">
                    <a:srgbClr val="C0C0C0"/>
                  </a:outerShdw>
                </a:effectLst>
                <a:cs typeface="Angsana New" pitchFamily="18" charset="-34"/>
              </a:rPr>
              <a:t/>
            </a:r>
            <a:br>
              <a:rPr lang="th-TH" sz="4800" b="1" smtClean="0">
                <a:solidFill>
                  <a:srgbClr val="0000CC"/>
                </a:solidFill>
                <a:effectLst>
                  <a:outerShdw blurRad="38100" dist="38100" dir="2700000" algn="tl">
                    <a:srgbClr val="C0C0C0"/>
                  </a:outerShdw>
                </a:effectLst>
                <a:cs typeface="Angsana New" pitchFamily="18" charset="-34"/>
              </a:rPr>
            </a:br>
            <a:endParaRPr lang="en-US" sz="3600" smtClean="0">
              <a:solidFill>
                <a:srgbClr val="0000CC"/>
              </a:solidFill>
              <a:effectLst>
                <a:outerShdw blurRad="38100" dist="38100" dir="2700000" algn="tl">
                  <a:srgbClr val="C0C0C0"/>
                </a:outerShdw>
              </a:effectLst>
              <a:latin typeface="Comic Sans MS" pitchFamily="66" charset="0"/>
              <a:cs typeface="Angsana New" pitchFamily="18" charset="-34"/>
            </a:endParaRPr>
          </a:p>
        </p:txBody>
      </p:sp>
      <p:sp>
        <p:nvSpPr>
          <p:cNvPr id="80901" name="Text Box 5"/>
          <p:cNvSpPr txBox="1">
            <a:spLocks noChangeArrowheads="1"/>
          </p:cNvSpPr>
          <p:nvPr/>
        </p:nvSpPr>
        <p:spPr bwMode="auto">
          <a:xfrm>
            <a:off x="146050" y="152400"/>
            <a:ext cx="8153400" cy="830263"/>
          </a:xfrm>
          <a:prstGeom prst="rect">
            <a:avLst/>
          </a:prstGeom>
          <a:noFill/>
          <a:ln w="9525">
            <a:noFill/>
            <a:miter lim="800000"/>
            <a:headEnd/>
            <a:tailEnd/>
          </a:ln>
          <a:effectLst/>
        </p:spPr>
        <p:txBody>
          <a:bodyPr>
            <a:spAutoFit/>
          </a:bodyPr>
          <a:lstStyle/>
          <a:p>
            <a:pPr>
              <a:spcBef>
                <a:spcPct val="50000"/>
              </a:spcBef>
              <a:defRPr/>
            </a:pPr>
            <a:r>
              <a:rPr lang="en-US" sz="4800" b="1" dirty="0" smtClean="0">
                <a:solidFill>
                  <a:srgbClr val="0000CC"/>
                </a:solidFill>
                <a:effectLst>
                  <a:outerShdw blurRad="38100" dist="38100" dir="2700000" algn="tl">
                    <a:srgbClr val="C0C0C0"/>
                  </a:outerShdw>
                </a:effectLst>
                <a:latin typeface="Angsana New" pitchFamily="18" charset="-34"/>
                <a:cs typeface="Angsana New" pitchFamily="18" charset="-34"/>
              </a:rPr>
              <a:t>Autarky </a:t>
            </a:r>
            <a:r>
              <a:rPr lang="en-US" sz="4800" b="1" dirty="0">
                <a:solidFill>
                  <a:srgbClr val="0000CC"/>
                </a:solidFill>
                <a:effectLst>
                  <a:outerShdw blurRad="38100" dist="38100" dir="2700000" algn="tl">
                    <a:srgbClr val="C0C0C0"/>
                  </a:outerShdw>
                </a:effectLst>
                <a:latin typeface="Angsana New" pitchFamily="18" charset="-34"/>
                <a:cs typeface="Angsana New" pitchFamily="18" charset="-34"/>
              </a:rPr>
              <a:t>Equilibrium </a:t>
            </a:r>
            <a:r>
              <a:rPr lang="en-US" sz="3600" b="1" dirty="0">
                <a:solidFill>
                  <a:srgbClr val="0000CC"/>
                </a:solidFill>
                <a:effectLst>
                  <a:outerShdw blurRad="38100" dist="38100" dir="2700000" algn="tl">
                    <a:srgbClr val="C0C0C0"/>
                  </a:outerShdw>
                </a:effectLst>
                <a:latin typeface="Angsana New" pitchFamily="18" charset="-34"/>
                <a:cs typeface="Angsana New" pitchFamily="18" charset="-34"/>
              </a:rPr>
              <a:t>(Equilibrium before trade)</a:t>
            </a:r>
          </a:p>
        </p:txBody>
      </p:sp>
      <p:sp>
        <p:nvSpPr>
          <p:cNvPr id="13317" name="Line 6"/>
          <p:cNvSpPr>
            <a:spLocks noChangeShapeType="1"/>
          </p:cNvSpPr>
          <p:nvPr/>
        </p:nvSpPr>
        <p:spPr bwMode="auto">
          <a:xfrm>
            <a:off x="914400" y="1600200"/>
            <a:ext cx="0" cy="32766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3318" name="Line 7"/>
          <p:cNvSpPr>
            <a:spLocks noChangeShapeType="1"/>
          </p:cNvSpPr>
          <p:nvPr/>
        </p:nvSpPr>
        <p:spPr bwMode="auto">
          <a:xfrm>
            <a:off x="914400" y="4876800"/>
            <a:ext cx="32004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3319" name="Line 8"/>
          <p:cNvSpPr>
            <a:spLocks noChangeShapeType="1"/>
          </p:cNvSpPr>
          <p:nvPr/>
        </p:nvSpPr>
        <p:spPr bwMode="auto">
          <a:xfrm>
            <a:off x="4800600" y="1600200"/>
            <a:ext cx="0" cy="32766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3320" name="Line 9"/>
          <p:cNvSpPr>
            <a:spLocks noChangeShapeType="1"/>
          </p:cNvSpPr>
          <p:nvPr/>
        </p:nvSpPr>
        <p:spPr bwMode="auto">
          <a:xfrm>
            <a:off x="4800600" y="4876800"/>
            <a:ext cx="320040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3321" name="Text Box 10"/>
          <p:cNvSpPr txBox="1">
            <a:spLocks noChangeArrowheads="1"/>
          </p:cNvSpPr>
          <p:nvPr/>
        </p:nvSpPr>
        <p:spPr bwMode="auto">
          <a:xfrm>
            <a:off x="3962400" y="4648200"/>
            <a:ext cx="609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X</a:t>
            </a:r>
            <a:endParaRPr lang="th-TH" sz="2400" b="1">
              <a:latin typeface="Angsana New" pitchFamily="18" charset="-34"/>
              <a:cs typeface="Angsana New" pitchFamily="18" charset="-34"/>
            </a:endParaRPr>
          </a:p>
        </p:txBody>
      </p:sp>
      <p:sp>
        <p:nvSpPr>
          <p:cNvPr id="13322" name="Text Box 11"/>
          <p:cNvSpPr txBox="1">
            <a:spLocks noChangeArrowheads="1"/>
          </p:cNvSpPr>
          <p:nvPr/>
        </p:nvSpPr>
        <p:spPr bwMode="auto">
          <a:xfrm>
            <a:off x="533400" y="1219200"/>
            <a:ext cx="609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Y</a:t>
            </a:r>
            <a:endParaRPr lang="th-TH" sz="1600" b="1">
              <a:latin typeface="Comic Sans MS" pitchFamily="66" charset="0"/>
              <a:cs typeface="Angsana New" pitchFamily="18" charset="-34"/>
            </a:endParaRPr>
          </a:p>
        </p:txBody>
      </p:sp>
      <p:sp>
        <p:nvSpPr>
          <p:cNvPr id="13323" name="Text Box 12"/>
          <p:cNvSpPr txBox="1">
            <a:spLocks noChangeArrowheads="1"/>
          </p:cNvSpPr>
          <p:nvPr/>
        </p:nvSpPr>
        <p:spPr bwMode="auto">
          <a:xfrm>
            <a:off x="4419600" y="1295400"/>
            <a:ext cx="609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Y</a:t>
            </a:r>
            <a:endParaRPr lang="th-TH" sz="1600" b="1">
              <a:latin typeface="Comic Sans MS" pitchFamily="66" charset="0"/>
              <a:cs typeface="Angsana New" pitchFamily="18" charset="-34"/>
            </a:endParaRPr>
          </a:p>
        </p:txBody>
      </p:sp>
      <p:sp>
        <p:nvSpPr>
          <p:cNvPr id="13324" name="Text Box 13"/>
          <p:cNvSpPr txBox="1">
            <a:spLocks noChangeArrowheads="1"/>
          </p:cNvSpPr>
          <p:nvPr/>
        </p:nvSpPr>
        <p:spPr bwMode="auto">
          <a:xfrm>
            <a:off x="7924800" y="4724400"/>
            <a:ext cx="609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X</a:t>
            </a:r>
            <a:endParaRPr lang="th-TH" sz="2400" b="1">
              <a:latin typeface="Angsana New" pitchFamily="18" charset="-34"/>
              <a:cs typeface="Angsana New" pitchFamily="18" charset="-34"/>
            </a:endParaRPr>
          </a:p>
        </p:txBody>
      </p:sp>
      <p:sp>
        <p:nvSpPr>
          <p:cNvPr id="13325" name="Arc 15"/>
          <p:cNvSpPr>
            <a:spLocks/>
          </p:cNvSpPr>
          <p:nvPr/>
        </p:nvSpPr>
        <p:spPr bwMode="auto">
          <a:xfrm>
            <a:off x="914400" y="3429000"/>
            <a:ext cx="2286000" cy="14478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3326" name="Line 16"/>
          <p:cNvSpPr>
            <a:spLocks noChangeShapeType="1"/>
          </p:cNvSpPr>
          <p:nvPr/>
        </p:nvSpPr>
        <p:spPr bwMode="auto">
          <a:xfrm>
            <a:off x="1066800" y="2971800"/>
            <a:ext cx="2743200" cy="16002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grpSp>
        <p:nvGrpSpPr>
          <p:cNvPr id="13327" name="Group 18"/>
          <p:cNvGrpSpPr>
            <a:grpSpLocks/>
          </p:cNvGrpSpPr>
          <p:nvPr/>
        </p:nvGrpSpPr>
        <p:grpSpPr bwMode="auto">
          <a:xfrm>
            <a:off x="2057400" y="2514600"/>
            <a:ext cx="2165350" cy="1703388"/>
            <a:chOff x="960" y="1248"/>
            <a:chExt cx="1364" cy="1073"/>
          </a:xfrm>
        </p:grpSpPr>
        <p:sp>
          <p:nvSpPr>
            <p:cNvPr id="13351" name="Arc 19"/>
            <p:cNvSpPr>
              <a:spLocks/>
            </p:cNvSpPr>
            <p:nvPr/>
          </p:nvSpPr>
          <p:spPr bwMode="auto">
            <a:xfrm rot="9300000">
              <a:off x="960" y="1248"/>
              <a:ext cx="1056" cy="1073"/>
            </a:xfrm>
            <a:custGeom>
              <a:avLst/>
              <a:gdLst>
                <a:gd name="T0" fmla="*/ 0 w 21600"/>
                <a:gd name="T1" fmla="*/ 0 h 20117"/>
                <a:gd name="T2" fmla="*/ 0 w 21600"/>
                <a:gd name="T3" fmla="*/ 0 h 20117"/>
                <a:gd name="T4" fmla="*/ 0 w 21600"/>
                <a:gd name="T5" fmla="*/ 0 h 20117"/>
                <a:gd name="T6" fmla="*/ 0 60000 65536"/>
                <a:gd name="T7" fmla="*/ 0 60000 65536"/>
                <a:gd name="T8" fmla="*/ 0 60000 65536"/>
                <a:gd name="T9" fmla="*/ 0 w 21600"/>
                <a:gd name="T10" fmla="*/ 0 h 20117"/>
                <a:gd name="T11" fmla="*/ 21600 w 21600"/>
                <a:gd name="T12" fmla="*/ 20117 h 20117"/>
              </a:gdLst>
              <a:ahLst/>
              <a:cxnLst>
                <a:cxn ang="T6">
                  <a:pos x="T0" y="T1"/>
                </a:cxn>
                <a:cxn ang="T7">
                  <a:pos x="T2" y="T3"/>
                </a:cxn>
                <a:cxn ang="T8">
                  <a:pos x="T4" y="T5"/>
                </a:cxn>
              </a:cxnLst>
              <a:rect l="T9" t="T10" r="T11" b="T12"/>
              <a:pathLst>
                <a:path w="21600" h="20117" fill="none" extrusionOk="0">
                  <a:moveTo>
                    <a:pt x="7866" y="0"/>
                  </a:moveTo>
                  <a:cubicBezTo>
                    <a:pt x="16149" y="3239"/>
                    <a:pt x="21600" y="11223"/>
                    <a:pt x="21600" y="20117"/>
                  </a:cubicBezTo>
                </a:path>
                <a:path w="21600" h="20117" stroke="0" extrusionOk="0">
                  <a:moveTo>
                    <a:pt x="7866" y="0"/>
                  </a:moveTo>
                  <a:cubicBezTo>
                    <a:pt x="16149" y="3239"/>
                    <a:pt x="21600" y="11223"/>
                    <a:pt x="21600" y="20117"/>
                  </a:cubicBezTo>
                  <a:lnTo>
                    <a:pt x="0" y="20117"/>
                  </a:lnTo>
                  <a:lnTo>
                    <a:pt x="7866"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3352" name="Text Box 20"/>
            <p:cNvSpPr txBox="1">
              <a:spLocks noChangeArrowheads="1"/>
            </p:cNvSpPr>
            <p:nvPr/>
          </p:nvSpPr>
          <p:spPr bwMode="auto">
            <a:xfrm>
              <a:off x="1872" y="2016"/>
              <a:ext cx="45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2400" b="1">
                  <a:latin typeface="Angsana New" pitchFamily="18" charset="-34"/>
                  <a:cs typeface="Angsana New" pitchFamily="18" charset="-34"/>
                </a:rPr>
                <a:t>CIC</a:t>
              </a:r>
              <a:r>
                <a:rPr lang="en-US" sz="2400" b="1" baseline="-25000">
                  <a:latin typeface="Angsana New" pitchFamily="18" charset="-34"/>
                  <a:cs typeface="Angsana New" pitchFamily="18" charset="-34"/>
                </a:rPr>
                <a:t>1</a:t>
              </a:r>
              <a:r>
                <a:rPr lang="en-US" sz="2400" b="1" baseline="30000">
                  <a:latin typeface="Angsana New" pitchFamily="18" charset="-34"/>
                  <a:cs typeface="Angsana New" pitchFamily="18" charset="-34"/>
                </a:rPr>
                <a:t>A</a:t>
              </a:r>
              <a:endParaRPr lang="th-TH" sz="2400" b="1" baseline="30000">
                <a:latin typeface="Angsana New" pitchFamily="18" charset="-34"/>
                <a:cs typeface="Angsana New" pitchFamily="18" charset="-34"/>
              </a:endParaRPr>
            </a:p>
          </p:txBody>
        </p:sp>
      </p:grpSp>
      <p:sp>
        <p:nvSpPr>
          <p:cNvPr id="13328" name="Arc 25"/>
          <p:cNvSpPr>
            <a:spLocks/>
          </p:cNvSpPr>
          <p:nvPr/>
        </p:nvSpPr>
        <p:spPr bwMode="auto">
          <a:xfrm>
            <a:off x="4800600" y="2133600"/>
            <a:ext cx="2057400" cy="27432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grpSp>
        <p:nvGrpSpPr>
          <p:cNvPr id="13329" name="Group 28"/>
          <p:cNvGrpSpPr>
            <a:grpSpLocks/>
          </p:cNvGrpSpPr>
          <p:nvPr/>
        </p:nvGrpSpPr>
        <p:grpSpPr bwMode="auto">
          <a:xfrm>
            <a:off x="6553200" y="2667000"/>
            <a:ext cx="838200" cy="2286000"/>
            <a:chOff x="3072" y="1440"/>
            <a:chExt cx="528" cy="1440"/>
          </a:xfrm>
        </p:grpSpPr>
        <p:sp>
          <p:nvSpPr>
            <p:cNvPr id="13349" name="Arc 29"/>
            <p:cNvSpPr>
              <a:spLocks/>
            </p:cNvSpPr>
            <p:nvPr/>
          </p:nvSpPr>
          <p:spPr bwMode="auto">
            <a:xfrm rot="10560000">
              <a:off x="3168" y="1632"/>
              <a:ext cx="432" cy="1248"/>
            </a:xfrm>
            <a:custGeom>
              <a:avLst/>
              <a:gdLst>
                <a:gd name="T0" fmla="*/ 0 w 21600"/>
                <a:gd name="T1" fmla="*/ 0 h 24439"/>
                <a:gd name="T2" fmla="*/ 0 w 21600"/>
                <a:gd name="T3" fmla="*/ 0 h 24439"/>
                <a:gd name="T4" fmla="*/ 0 w 21600"/>
                <a:gd name="T5" fmla="*/ 0 h 24439"/>
                <a:gd name="T6" fmla="*/ 0 60000 65536"/>
                <a:gd name="T7" fmla="*/ 0 60000 65536"/>
                <a:gd name="T8" fmla="*/ 0 60000 65536"/>
                <a:gd name="T9" fmla="*/ 0 w 21600"/>
                <a:gd name="T10" fmla="*/ 0 h 24439"/>
                <a:gd name="T11" fmla="*/ 21600 w 21600"/>
                <a:gd name="T12" fmla="*/ 24439 h 24439"/>
              </a:gdLst>
              <a:ahLst/>
              <a:cxnLst>
                <a:cxn ang="T6">
                  <a:pos x="T0" y="T1"/>
                </a:cxn>
                <a:cxn ang="T7">
                  <a:pos x="T2" y="T3"/>
                </a:cxn>
                <a:cxn ang="T8">
                  <a:pos x="T4" y="T5"/>
                </a:cxn>
              </a:cxnLst>
              <a:rect l="T9" t="T10" r="T11" b="T12"/>
              <a:pathLst>
                <a:path w="21600" h="24439" fill="none" extrusionOk="0">
                  <a:moveTo>
                    <a:pt x="4910" y="-1"/>
                  </a:moveTo>
                  <a:cubicBezTo>
                    <a:pt x="14685" y="2281"/>
                    <a:pt x="21600" y="10996"/>
                    <a:pt x="21600" y="21034"/>
                  </a:cubicBezTo>
                  <a:cubicBezTo>
                    <a:pt x="21600" y="22174"/>
                    <a:pt x="21509" y="23312"/>
                    <a:pt x="21329" y="24438"/>
                  </a:cubicBezTo>
                </a:path>
                <a:path w="21600" h="24439" stroke="0" extrusionOk="0">
                  <a:moveTo>
                    <a:pt x="4910" y="-1"/>
                  </a:moveTo>
                  <a:cubicBezTo>
                    <a:pt x="14685" y="2281"/>
                    <a:pt x="21600" y="10996"/>
                    <a:pt x="21600" y="21034"/>
                  </a:cubicBezTo>
                  <a:cubicBezTo>
                    <a:pt x="21600" y="22174"/>
                    <a:pt x="21509" y="23312"/>
                    <a:pt x="21329" y="24438"/>
                  </a:cubicBezTo>
                  <a:lnTo>
                    <a:pt x="0" y="21034"/>
                  </a:lnTo>
                  <a:lnTo>
                    <a:pt x="4910" y="-1"/>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3350" name="Text Box 30"/>
            <p:cNvSpPr txBox="1">
              <a:spLocks noChangeArrowheads="1"/>
            </p:cNvSpPr>
            <p:nvPr/>
          </p:nvSpPr>
          <p:spPr bwMode="auto">
            <a:xfrm>
              <a:off x="3072" y="1440"/>
              <a:ext cx="5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b="1">
                  <a:latin typeface="Angsana New" pitchFamily="18" charset="-34"/>
                  <a:cs typeface="Angsana New" pitchFamily="18" charset="-34"/>
                </a:rPr>
                <a:t>CIC</a:t>
              </a:r>
              <a:r>
                <a:rPr lang="en-US" sz="2400" b="1" baseline="-25000">
                  <a:latin typeface="Angsana New" pitchFamily="18" charset="-34"/>
                  <a:cs typeface="Angsana New" pitchFamily="18" charset="-34"/>
                </a:rPr>
                <a:t>1</a:t>
              </a:r>
              <a:r>
                <a:rPr lang="en-US" sz="2400" b="1" baseline="30000">
                  <a:latin typeface="Angsana New" pitchFamily="18" charset="-34"/>
                  <a:cs typeface="Angsana New" pitchFamily="18" charset="-34"/>
                </a:rPr>
                <a:t>B</a:t>
              </a:r>
            </a:p>
          </p:txBody>
        </p:sp>
      </p:grpSp>
      <p:sp>
        <p:nvSpPr>
          <p:cNvPr id="13330" name="Line 31"/>
          <p:cNvSpPr>
            <a:spLocks noChangeShapeType="1"/>
          </p:cNvSpPr>
          <p:nvPr/>
        </p:nvSpPr>
        <p:spPr bwMode="auto">
          <a:xfrm>
            <a:off x="6324600" y="2209800"/>
            <a:ext cx="838200" cy="34290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3331" name="Oval 17"/>
          <p:cNvSpPr>
            <a:spLocks noChangeArrowheads="1"/>
          </p:cNvSpPr>
          <p:nvPr/>
        </p:nvSpPr>
        <p:spPr bwMode="auto">
          <a:xfrm flipH="1">
            <a:off x="2438400" y="3733800"/>
            <a:ext cx="76200" cy="76200"/>
          </a:xfrm>
          <a:prstGeom prst="ellipse">
            <a:avLst/>
          </a:prstGeom>
          <a:solidFill>
            <a:schemeClr val="accent1"/>
          </a:solidFill>
          <a:ln w="9525">
            <a:solidFill>
              <a:schemeClr val="tx1"/>
            </a:solidFill>
            <a:round/>
            <a:headEnd/>
            <a:tailEnd/>
          </a:ln>
        </p:spPr>
        <p:txBody>
          <a:bodyPr wrap="none" anchor="ctr"/>
          <a:lstStyle/>
          <a:p>
            <a:endParaRPr lang="th-TH"/>
          </a:p>
        </p:txBody>
      </p:sp>
      <p:sp>
        <p:nvSpPr>
          <p:cNvPr id="13332" name="Oval 32"/>
          <p:cNvSpPr>
            <a:spLocks noChangeArrowheads="1"/>
          </p:cNvSpPr>
          <p:nvPr/>
        </p:nvSpPr>
        <p:spPr bwMode="auto">
          <a:xfrm flipH="1">
            <a:off x="6705600" y="3962400"/>
            <a:ext cx="76200" cy="76200"/>
          </a:xfrm>
          <a:prstGeom prst="ellipse">
            <a:avLst/>
          </a:prstGeom>
          <a:solidFill>
            <a:schemeClr val="accent1"/>
          </a:solidFill>
          <a:ln w="9525">
            <a:solidFill>
              <a:schemeClr val="tx1"/>
            </a:solidFill>
            <a:round/>
            <a:headEnd/>
            <a:tailEnd/>
          </a:ln>
        </p:spPr>
        <p:txBody>
          <a:bodyPr wrap="none" anchor="ctr"/>
          <a:lstStyle/>
          <a:p>
            <a:endParaRPr lang="th-TH"/>
          </a:p>
        </p:txBody>
      </p:sp>
      <p:sp>
        <p:nvSpPr>
          <p:cNvPr id="13333" name="Text Box 33"/>
          <p:cNvSpPr txBox="1">
            <a:spLocks noChangeArrowheads="1"/>
          </p:cNvSpPr>
          <p:nvPr/>
        </p:nvSpPr>
        <p:spPr bwMode="auto">
          <a:xfrm>
            <a:off x="5867400" y="1752600"/>
            <a:ext cx="914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P</a:t>
            </a:r>
            <a:r>
              <a:rPr lang="en-US" sz="1200" b="1">
                <a:latin typeface="Comic Sans MS" pitchFamily="66" charset="0"/>
                <a:cs typeface="Angsana New" pitchFamily="18" charset="-34"/>
              </a:rPr>
              <a:t>B</a:t>
            </a:r>
            <a:r>
              <a:rPr lang="en-US" sz="1600" b="1">
                <a:latin typeface="Comic Sans MS" pitchFamily="66" charset="0"/>
                <a:cs typeface="Angsana New" pitchFamily="18" charset="-34"/>
              </a:rPr>
              <a:t> = 4</a:t>
            </a:r>
            <a:endParaRPr lang="th-TH" sz="2400" b="1">
              <a:latin typeface="Angsana New" pitchFamily="18" charset="-34"/>
              <a:cs typeface="Angsana New" pitchFamily="18" charset="-34"/>
            </a:endParaRPr>
          </a:p>
        </p:txBody>
      </p:sp>
      <p:sp>
        <p:nvSpPr>
          <p:cNvPr id="13334" name="Text Box 34"/>
          <p:cNvSpPr txBox="1">
            <a:spLocks noChangeArrowheads="1"/>
          </p:cNvSpPr>
          <p:nvPr/>
        </p:nvSpPr>
        <p:spPr bwMode="auto">
          <a:xfrm>
            <a:off x="3733800" y="4343400"/>
            <a:ext cx="914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P</a:t>
            </a:r>
            <a:r>
              <a:rPr lang="en-US" sz="1200" b="1">
                <a:latin typeface="Comic Sans MS" pitchFamily="66" charset="0"/>
                <a:cs typeface="Angsana New" pitchFamily="18" charset="-34"/>
              </a:rPr>
              <a:t>A</a:t>
            </a:r>
            <a:r>
              <a:rPr lang="en-US" sz="1600" b="1">
                <a:latin typeface="Comic Sans MS" pitchFamily="66" charset="0"/>
                <a:cs typeface="Angsana New" pitchFamily="18" charset="-34"/>
              </a:rPr>
              <a:t> = 1</a:t>
            </a:r>
            <a:endParaRPr lang="th-TH" sz="2400" b="1">
              <a:latin typeface="Angsana New" pitchFamily="18" charset="-34"/>
              <a:cs typeface="Angsana New" pitchFamily="18" charset="-34"/>
            </a:endParaRPr>
          </a:p>
        </p:txBody>
      </p:sp>
      <p:sp>
        <p:nvSpPr>
          <p:cNvPr id="13335" name="Rectangle 36"/>
          <p:cNvSpPr>
            <a:spLocks noChangeArrowheads="1"/>
          </p:cNvSpPr>
          <p:nvPr/>
        </p:nvSpPr>
        <p:spPr bwMode="auto">
          <a:xfrm>
            <a:off x="0" y="30210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3336" name="Object 35"/>
          <p:cNvGraphicFramePr>
            <a:graphicFrameLocks noChangeAspect="1"/>
          </p:cNvGraphicFramePr>
          <p:nvPr/>
        </p:nvGraphicFramePr>
        <p:xfrm>
          <a:off x="3200400" y="5257800"/>
          <a:ext cx="1371600" cy="979488"/>
        </p:xfrm>
        <a:graphic>
          <a:graphicData uri="http://schemas.openxmlformats.org/presentationml/2006/ole">
            <mc:AlternateContent xmlns:mc="http://schemas.openxmlformats.org/markup-compatibility/2006">
              <mc:Choice xmlns:v="urn:schemas-microsoft-com:vml" Requires="v">
                <p:oleObj spid="_x0000_s1050" name="Equation" r:id="rId4" imgW="723586" imgH="520474" progId="Equation.3">
                  <p:embed/>
                </p:oleObj>
              </mc:Choice>
              <mc:Fallback>
                <p:oleObj name="Equation" r:id="rId4" imgW="723586" imgH="520474"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0400" y="5257800"/>
                        <a:ext cx="1371600" cy="97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337" name="Text Box 37"/>
          <p:cNvSpPr txBox="1">
            <a:spLocks noChangeArrowheads="1"/>
          </p:cNvSpPr>
          <p:nvPr/>
        </p:nvSpPr>
        <p:spPr bwMode="auto">
          <a:xfrm>
            <a:off x="2209800" y="5486400"/>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latin typeface="Comic Sans MS" pitchFamily="66" charset="0"/>
              </a:rPr>
              <a:t>Note:</a:t>
            </a:r>
          </a:p>
        </p:txBody>
      </p:sp>
      <p:sp>
        <p:nvSpPr>
          <p:cNvPr id="13338" name="Rectangle 39"/>
          <p:cNvSpPr>
            <a:spLocks noChangeArrowheads="1"/>
          </p:cNvSpPr>
          <p:nvPr/>
        </p:nvSpPr>
        <p:spPr bwMode="auto">
          <a:xfrm>
            <a:off x="-228600" y="32004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3339" name="Object 38"/>
          <p:cNvGraphicFramePr>
            <a:graphicFrameLocks noChangeAspect="1"/>
          </p:cNvGraphicFramePr>
          <p:nvPr/>
        </p:nvGraphicFramePr>
        <p:xfrm>
          <a:off x="5257800" y="5257800"/>
          <a:ext cx="1371600" cy="979488"/>
        </p:xfrm>
        <a:graphic>
          <a:graphicData uri="http://schemas.openxmlformats.org/presentationml/2006/ole">
            <mc:AlternateContent xmlns:mc="http://schemas.openxmlformats.org/markup-compatibility/2006">
              <mc:Choice xmlns:v="urn:schemas-microsoft-com:vml" Requires="v">
                <p:oleObj spid="_x0000_s1051" name="Equation" r:id="rId6" imgW="723586" imgH="520474" progId="Equation.3">
                  <p:embed/>
                </p:oleObj>
              </mc:Choice>
              <mc:Fallback>
                <p:oleObj name="Equation" r:id="rId6" imgW="723586" imgH="520474"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57800" y="5257800"/>
                        <a:ext cx="1371600" cy="97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3340" name="Text Box 40"/>
          <p:cNvSpPr txBox="1">
            <a:spLocks noChangeArrowheads="1"/>
          </p:cNvSpPr>
          <p:nvPr/>
        </p:nvSpPr>
        <p:spPr bwMode="auto">
          <a:xfrm>
            <a:off x="4876800" y="55626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t>,</a:t>
            </a:r>
          </a:p>
        </p:txBody>
      </p:sp>
      <p:sp>
        <p:nvSpPr>
          <p:cNvPr id="13341" name="Text Box 41"/>
          <p:cNvSpPr txBox="1">
            <a:spLocks noChangeArrowheads="1"/>
          </p:cNvSpPr>
          <p:nvPr/>
        </p:nvSpPr>
        <p:spPr bwMode="auto">
          <a:xfrm>
            <a:off x="2438400" y="3505200"/>
            <a:ext cx="381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A</a:t>
            </a:r>
            <a:endParaRPr lang="th-TH" sz="2400" b="1">
              <a:latin typeface="Angsana New" pitchFamily="18" charset="-34"/>
              <a:cs typeface="Angsana New" pitchFamily="18" charset="-34"/>
            </a:endParaRPr>
          </a:p>
        </p:txBody>
      </p:sp>
      <p:sp>
        <p:nvSpPr>
          <p:cNvPr id="13342" name="Text Box 42"/>
          <p:cNvSpPr txBox="1">
            <a:spLocks noChangeArrowheads="1"/>
          </p:cNvSpPr>
          <p:nvPr/>
        </p:nvSpPr>
        <p:spPr bwMode="auto">
          <a:xfrm>
            <a:off x="6705600" y="3810000"/>
            <a:ext cx="45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B</a:t>
            </a:r>
            <a:endParaRPr lang="th-TH" sz="2400" b="1">
              <a:latin typeface="Angsana New" pitchFamily="18" charset="-34"/>
              <a:cs typeface="Angsana New" pitchFamily="18" charset="-34"/>
            </a:endParaRPr>
          </a:p>
        </p:txBody>
      </p:sp>
      <p:grpSp>
        <p:nvGrpSpPr>
          <p:cNvPr id="13343" name="Group 45"/>
          <p:cNvGrpSpPr>
            <a:grpSpLocks/>
          </p:cNvGrpSpPr>
          <p:nvPr/>
        </p:nvGrpSpPr>
        <p:grpSpPr bwMode="auto">
          <a:xfrm>
            <a:off x="76200" y="2895600"/>
            <a:ext cx="1219200" cy="1003300"/>
            <a:chOff x="48" y="1776"/>
            <a:chExt cx="768" cy="632"/>
          </a:xfrm>
        </p:grpSpPr>
        <p:sp>
          <p:nvSpPr>
            <p:cNvPr id="13347" name="Freeform 46"/>
            <p:cNvSpPr>
              <a:spLocks/>
            </p:cNvSpPr>
            <p:nvPr/>
          </p:nvSpPr>
          <p:spPr bwMode="auto">
            <a:xfrm>
              <a:off x="336" y="2016"/>
              <a:ext cx="480" cy="392"/>
            </a:xfrm>
            <a:custGeom>
              <a:avLst/>
              <a:gdLst>
                <a:gd name="T0" fmla="*/ 480 w 480"/>
                <a:gd name="T1" fmla="*/ 144 h 392"/>
                <a:gd name="T2" fmla="*/ 336 w 480"/>
                <a:gd name="T3" fmla="*/ 384 h 392"/>
                <a:gd name="T4" fmla="*/ 96 w 480"/>
                <a:gd name="T5" fmla="*/ 96 h 392"/>
                <a:gd name="T6" fmla="*/ 0 w 480"/>
                <a:gd name="T7" fmla="*/ 0 h 392"/>
                <a:gd name="T8" fmla="*/ 0 60000 65536"/>
                <a:gd name="T9" fmla="*/ 0 60000 65536"/>
                <a:gd name="T10" fmla="*/ 0 60000 65536"/>
                <a:gd name="T11" fmla="*/ 0 60000 65536"/>
                <a:gd name="T12" fmla="*/ 0 w 480"/>
                <a:gd name="T13" fmla="*/ 0 h 392"/>
                <a:gd name="T14" fmla="*/ 480 w 480"/>
                <a:gd name="T15" fmla="*/ 392 h 392"/>
              </a:gdLst>
              <a:ahLst/>
              <a:cxnLst>
                <a:cxn ang="T8">
                  <a:pos x="T0" y="T1"/>
                </a:cxn>
                <a:cxn ang="T9">
                  <a:pos x="T2" y="T3"/>
                </a:cxn>
                <a:cxn ang="T10">
                  <a:pos x="T4" y="T5"/>
                </a:cxn>
                <a:cxn ang="T11">
                  <a:pos x="T6" y="T7"/>
                </a:cxn>
              </a:cxnLst>
              <a:rect l="T12" t="T13" r="T14" b="T15"/>
              <a:pathLst>
                <a:path w="480" h="392">
                  <a:moveTo>
                    <a:pt x="480" y="144"/>
                  </a:moveTo>
                  <a:cubicBezTo>
                    <a:pt x="440" y="268"/>
                    <a:pt x="400" y="392"/>
                    <a:pt x="336" y="384"/>
                  </a:cubicBezTo>
                  <a:cubicBezTo>
                    <a:pt x="272" y="376"/>
                    <a:pt x="152" y="160"/>
                    <a:pt x="96" y="96"/>
                  </a:cubicBezTo>
                  <a:cubicBezTo>
                    <a:pt x="40" y="32"/>
                    <a:pt x="16" y="16"/>
                    <a:pt x="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13348" name="Text Box 47"/>
            <p:cNvSpPr txBox="1">
              <a:spLocks noChangeArrowheads="1"/>
            </p:cNvSpPr>
            <p:nvPr/>
          </p:nvSpPr>
          <p:spPr bwMode="auto">
            <a:xfrm>
              <a:off x="48" y="1776"/>
              <a:ext cx="43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PPC</a:t>
              </a:r>
              <a:r>
                <a:rPr lang="en-US" sz="1200" b="1">
                  <a:latin typeface="Comic Sans MS" pitchFamily="66" charset="0"/>
                  <a:cs typeface="Angsana New" pitchFamily="18" charset="-34"/>
                </a:rPr>
                <a:t>A</a:t>
              </a:r>
              <a:endParaRPr lang="th-TH" sz="1200" b="1">
                <a:latin typeface="Angsana New" pitchFamily="18" charset="-34"/>
                <a:cs typeface="Angsana New" pitchFamily="18" charset="-34"/>
              </a:endParaRPr>
            </a:p>
          </p:txBody>
        </p:sp>
      </p:grpSp>
      <p:grpSp>
        <p:nvGrpSpPr>
          <p:cNvPr id="13344" name="Group 48"/>
          <p:cNvGrpSpPr>
            <a:grpSpLocks/>
          </p:cNvGrpSpPr>
          <p:nvPr/>
        </p:nvGrpSpPr>
        <p:grpSpPr bwMode="auto">
          <a:xfrm>
            <a:off x="3733800" y="1828800"/>
            <a:ext cx="1524000" cy="635000"/>
            <a:chOff x="2352" y="1152"/>
            <a:chExt cx="960" cy="400"/>
          </a:xfrm>
        </p:grpSpPr>
        <p:sp>
          <p:nvSpPr>
            <p:cNvPr id="13345" name="Freeform 49"/>
            <p:cNvSpPr>
              <a:spLocks/>
            </p:cNvSpPr>
            <p:nvPr/>
          </p:nvSpPr>
          <p:spPr bwMode="auto">
            <a:xfrm>
              <a:off x="2784" y="1296"/>
              <a:ext cx="528" cy="256"/>
            </a:xfrm>
            <a:custGeom>
              <a:avLst/>
              <a:gdLst>
                <a:gd name="T0" fmla="*/ 3 w 624"/>
                <a:gd name="T1" fmla="*/ 3 h 304"/>
                <a:gd name="T2" fmla="*/ 3 w 624"/>
                <a:gd name="T3" fmla="*/ 3 h 304"/>
                <a:gd name="T4" fmla="*/ 3 w 624"/>
                <a:gd name="T5" fmla="*/ 3 h 304"/>
                <a:gd name="T6" fmla="*/ 0 w 624"/>
                <a:gd name="T7" fmla="*/ 0 h 304"/>
                <a:gd name="T8" fmla="*/ 0 60000 65536"/>
                <a:gd name="T9" fmla="*/ 0 60000 65536"/>
                <a:gd name="T10" fmla="*/ 0 60000 65536"/>
                <a:gd name="T11" fmla="*/ 0 60000 65536"/>
                <a:gd name="T12" fmla="*/ 0 w 624"/>
                <a:gd name="T13" fmla="*/ 0 h 304"/>
                <a:gd name="T14" fmla="*/ 624 w 624"/>
                <a:gd name="T15" fmla="*/ 304 h 304"/>
              </a:gdLst>
              <a:ahLst/>
              <a:cxnLst>
                <a:cxn ang="T8">
                  <a:pos x="T0" y="T1"/>
                </a:cxn>
                <a:cxn ang="T9">
                  <a:pos x="T2" y="T3"/>
                </a:cxn>
                <a:cxn ang="T10">
                  <a:pos x="T4" y="T5"/>
                </a:cxn>
                <a:cxn ang="T11">
                  <a:pos x="T6" y="T7"/>
                </a:cxn>
              </a:cxnLst>
              <a:rect l="T12" t="T13" r="T14" b="T15"/>
              <a:pathLst>
                <a:path w="624" h="304">
                  <a:moveTo>
                    <a:pt x="624" y="144"/>
                  </a:moveTo>
                  <a:cubicBezTo>
                    <a:pt x="572" y="224"/>
                    <a:pt x="520" y="304"/>
                    <a:pt x="432" y="288"/>
                  </a:cubicBezTo>
                  <a:cubicBezTo>
                    <a:pt x="344" y="272"/>
                    <a:pt x="168" y="96"/>
                    <a:pt x="96" y="48"/>
                  </a:cubicBezTo>
                  <a:cubicBezTo>
                    <a:pt x="24" y="0"/>
                    <a:pt x="16" y="8"/>
                    <a:pt x="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13346" name="Text Box 50"/>
            <p:cNvSpPr txBox="1">
              <a:spLocks noChangeArrowheads="1"/>
            </p:cNvSpPr>
            <p:nvPr/>
          </p:nvSpPr>
          <p:spPr bwMode="auto">
            <a:xfrm>
              <a:off x="2352" y="1152"/>
              <a:ext cx="43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PPC</a:t>
              </a:r>
              <a:r>
                <a:rPr lang="en-US" sz="1200" b="1">
                  <a:latin typeface="Comic Sans MS" pitchFamily="66" charset="0"/>
                  <a:cs typeface="Angsana New" pitchFamily="18" charset="-34"/>
                </a:rPr>
                <a:t>B</a:t>
              </a:r>
              <a:endParaRPr lang="th-TH" sz="1200" b="1">
                <a:latin typeface="Angsana New" pitchFamily="18" charset="-34"/>
                <a:cs typeface="Angsana New" pitchFamily="18" charset="-34"/>
              </a:endParaRPr>
            </a:p>
          </p:txBody>
        </p:sp>
      </p:grpSp>
    </p:spTree>
    <p:extLst>
      <p:ext uri="{BB962C8B-B14F-4D97-AF65-F5344CB8AC3E}">
        <p14:creationId xmlns:p14="http://schemas.microsoft.com/office/powerpoint/2010/main" val="757172818"/>
      </p:ext>
    </p:extLst>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3" name="Slide Number Placeholder 4"/>
          <p:cNvSpPr>
            <a:spLocks noGrp="1"/>
          </p:cNvSpPr>
          <p:nvPr>
            <p:ph type="sldNum" sz="quarter" idx="12"/>
          </p:nvPr>
        </p:nvSpPr>
        <p:spPr/>
        <p:txBody>
          <a:bodyPr/>
          <a:lstStyle/>
          <a:p>
            <a:pPr>
              <a:defRPr/>
            </a:pPr>
            <a:fld id="{B22EEB5D-C61E-4C2E-A95F-B7F9A7B2BDC0}" type="slidenum">
              <a:rPr lang="en-US"/>
              <a:pPr>
                <a:defRPr/>
              </a:pPr>
              <a:t>34</a:t>
            </a:fld>
            <a:endParaRPr lang="en-US" dirty="0"/>
          </a:p>
        </p:txBody>
      </p:sp>
      <p:sp>
        <p:nvSpPr>
          <p:cNvPr id="83970" name="Rectangle 2"/>
          <p:cNvSpPr>
            <a:spLocks noGrp="1" noChangeArrowheads="1"/>
          </p:cNvSpPr>
          <p:nvPr>
            <p:ph type="title"/>
          </p:nvPr>
        </p:nvSpPr>
        <p:spPr>
          <a:xfrm>
            <a:off x="96838" y="76200"/>
            <a:ext cx="8589962" cy="642938"/>
          </a:xfrm>
        </p:spPr>
        <p:txBody>
          <a:bodyPr/>
          <a:lstStyle/>
          <a:p>
            <a:pPr algn="l" eaLnBrk="1" hangingPunct="1">
              <a:defRPr/>
            </a:pPr>
            <a:r>
              <a:rPr lang="th-TH" sz="4800" b="1" smtClean="0">
                <a:solidFill>
                  <a:srgbClr val="0000CC"/>
                </a:solidFill>
                <a:effectLst>
                  <a:outerShdw blurRad="38100" dist="38100" dir="2700000" algn="tl">
                    <a:srgbClr val="C0C0C0"/>
                  </a:outerShdw>
                </a:effectLst>
                <a:cs typeface="Angsana New" pitchFamily="18" charset="-34"/>
              </a:rPr>
              <a:t/>
            </a:r>
            <a:br>
              <a:rPr lang="th-TH" sz="4800" b="1" smtClean="0">
                <a:solidFill>
                  <a:srgbClr val="0000CC"/>
                </a:solidFill>
                <a:effectLst>
                  <a:outerShdw blurRad="38100" dist="38100" dir="2700000" algn="tl">
                    <a:srgbClr val="C0C0C0"/>
                  </a:outerShdw>
                </a:effectLst>
                <a:cs typeface="Angsana New" pitchFamily="18" charset="-34"/>
              </a:rPr>
            </a:br>
            <a:endParaRPr lang="en-US" sz="3600" smtClean="0">
              <a:solidFill>
                <a:srgbClr val="0000CC"/>
              </a:solidFill>
              <a:effectLst>
                <a:outerShdw blurRad="38100" dist="38100" dir="2700000" algn="tl">
                  <a:srgbClr val="C0C0C0"/>
                </a:outerShdw>
              </a:effectLst>
              <a:latin typeface="Comic Sans MS" pitchFamily="66" charset="0"/>
              <a:cs typeface="Angsana New" pitchFamily="18" charset="-34"/>
            </a:endParaRPr>
          </a:p>
        </p:txBody>
      </p:sp>
      <p:sp>
        <p:nvSpPr>
          <p:cNvPr id="14340" name="Text Box 3"/>
          <p:cNvSpPr txBox="1">
            <a:spLocks noChangeArrowheads="1"/>
          </p:cNvSpPr>
          <p:nvPr/>
        </p:nvSpPr>
        <p:spPr bwMode="auto">
          <a:xfrm>
            <a:off x="838200" y="1905000"/>
            <a:ext cx="6858000" cy="408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a:p>
            <a:pPr eaLnBrk="1" hangingPunct="1">
              <a:spcBef>
                <a:spcPct val="50000"/>
              </a:spcBef>
            </a:pPr>
            <a:endParaRPr lang="en-US" sz="1800"/>
          </a:p>
        </p:txBody>
      </p:sp>
      <p:sp>
        <p:nvSpPr>
          <p:cNvPr id="83972" name="Text Box 4"/>
          <p:cNvSpPr txBox="1">
            <a:spLocks noChangeArrowheads="1"/>
          </p:cNvSpPr>
          <p:nvPr/>
        </p:nvSpPr>
        <p:spPr bwMode="auto">
          <a:xfrm>
            <a:off x="96838" y="41275"/>
            <a:ext cx="8458200" cy="677863"/>
          </a:xfrm>
          <a:prstGeom prst="rect">
            <a:avLst/>
          </a:prstGeom>
          <a:noFill/>
          <a:ln w="9525">
            <a:noFill/>
            <a:miter lim="800000"/>
            <a:headEnd/>
            <a:tailEnd/>
          </a:ln>
          <a:effectLst/>
        </p:spPr>
        <p:txBody>
          <a:bodyPr>
            <a:spAutoFit/>
          </a:bodyPr>
          <a:lstStyle/>
          <a:p>
            <a:pPr>
              <a:spcBef>
                <a:spcPct val="50000"/>
              </a:spcBef>
              <a:defRPr/>
            </a:pPr>
            <a:r>
              <a:rPr lang="en-US" sz="3800" b="1" dirty="0" smtClean="0">
                <a:solidFill>
                  <a:srgbClr val="0000CC"/>
                </a:solidFill>
                <a:effectLst>
                  <a:outerShdw blurRad="38100" dist="38100" dir="2700000" algn="tl">
                    <a:srgbClr val="C0C0C0"/>
                  </a:outerShdw>
                </a:effectLst>
                <a:latin typeface="Angsana New" pitchFamily="18" charset="-34"/>
                <a:cs typeface="+mn-cs"/>
              </a:rPr>
              <a:t>Gains </a:t>
            </a:r>
            <a:r>
              <a:rPr lang="en-US" sz="3800" b="1" dirty="0">
                <a:solidFill>
                  <a:srgbClr val="0000CC"/>
                </a:solidFill>
                <a:effectLst>
                  <a:outerShdw blurRad="38100" dist="38100" dir="2700000" algn="tl">
                    <a:srgbClr val="C0C0C0"/>
                  </a:outerShdw>
                </a:effectLst>
                <a:latin typeface="Angsana New" pitchFamily="18" charset="-34"/>
                <a:cs typeface="+mn-cs"/>
              </a:rPr>
              <a:t>from trade under increasing opportunity cost case</a:t>
            </a:r>
            <a:endParaRPr lang="en-US" sz="3200" b="1" dirty="0">
              <a:solidFill>
                <a:srgbClr val="0000CC"/>
              </a:solidFill>
              <a:effectLst>
                <a:outerShdw blurRad="38100" dist="38100" dir="2700000" algn="tl">
                  <a:srgbClr val="C0C0C0"/>
                </a:outerShdw>
              </a:effectLst>
              <a:latin typeface="Angsana New" pitchFamily="18" charset="-34"/>
              <a:cs typeface="+mn-cs"/>
            </a:endParaRPr>
          </a:p>
        </p:txBody>
      </p:sp>
      <p:sp>
        <p:nvSpPr>
          <p:cNvPr id="14342" name="Line 5"/>
          <p:cNvSpPr>
            <a:spLocks noChangeShapeType="1"/>
          </p:cNvSpPr>
          <p:nvPr/>
        </p:nvSpPr>
        <p:spPr bwMode="auto">
          <a:xfrm>
            <a:off x="914400" y="1600200"/>
            <a:ext cx="0" cy="32766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4343" name="Line 6"/>
          <p:cNvSpPr>
            <a:spLocks noChangeShapeType="1"/>
          </p:cNvSpPr>
          <p:nvPr/>
        </p:nvSpPr>
        <p:spPr bwMode="auto">
          <a:xfrm>
            <a:off x="914400" y="4876800"/>
            <a:ext cx="32004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4344" name="Line 7"/>
          <p:cNvSpPr>
            <a:spLocks noChangeShapeType="1"/>
          </p:cNvSpPr>
          <p:nvPr/>
        </p:nvSpPr>
        <p:spPr bwMode="auto">
          <a:xfrm>
            <a:off x="4800600" y="1600200"/>
            <a:ext cx="0" cy="3276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4345" name="Line 8"/>
          <p:cNvSpPr>
            <a:spLocks noChangeShapeType="1"/>
          </p:cNvSpPr>
          <p:nvPr/>
        </p:nvSpPr>
        <p:spPr bwMode="auto">
          <a:xfrm>
            <a:off x="4800600" y="4876800"/>
            <a:ext cx="32004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4346" name="Text Box 9"/>
          <p:cNvSpPr txBox="1">
            <a:spLocks noChangeArrowheads="1"/>
          </p:cNvSpPr>
          <p:nvPr/>
        </p:nvSpPr>
        <p:spPr bwMode="auto">
          <a:xfrm>
            <a:off x="3962400" y="4648200"/>
            <a:ext cx="609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X</a:t>
            </a:r>
            <a:endParaRPr lang="th-TH" sz="2400" b="1">
              <a:latin typeface="Angsana New" pitchFamily="18" charset="-34"/>
              <a:cs typeface="Angsana New" pitchFamily="18" charset="-34"/>
            </a:endParaRPr>
          </a:p>
        </p:txBody>
      </p:sp>
      <p:sp>
        <p:nvSpPr>
          <p:cNvPr id="14347" name="Text Box 10"/>
          <p:cNvSpPr txBox="1">
            <a:spLocks noChangeArrowheads="1"/>
          </p:cNvSpPr>
          <p:nvPr/>
        </p:nvSpPr>
        <p:spPr bwMode="auto">
          <a:xfrm>
            <a:off x="533400" y="1219200"/>
            <a:ext cx="609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Y</a:t>
            </a:r>
            <a:endParaRPr lang="th-TH" sz="1600" b="1">
              <a:latin typeface="Comic Sans MS" pitchFamily="66" charset="0"/>
              <a:cs typeface="Angsana New" pitchFamily="18" charset="-34"/>
            </a:endParaRPr>
          </a:p>
        </p:txBody>
      </p:sp>
      <p:sp>
        <p:nvSpPr>
          <p:cNvPr id="14348" name="Text Box 11"/>
          <p:cNvSpPr txBox="1">
            <a:spLocks noChangeArrowheads="1"/>
          </p:cNvSpPr>
          <p:nvPr/>
        </p:nvSpPr>
        <p:spPr bwMode="auto">
          <a:xfrm>
            <a:off x="4114800" y="1447800"/>
            <a:ext cx="609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Y</a:t>
            </a:r>
            <a:endParaRPr lang="th-TH" sz="1600" b="1">
              <a:latin typeface="Comic Sans MS" pitchFamily="66" charset="0"/>
              <a:cs typeface="Angsana New" pitchFamily="18" charset="-34"/>
            </a:endParaRPr>
          </a:p>
        </p:txBody>
      </p:sp>
      <p:sp>
        <p:nvSpPr>
          <p:cNvPr id="14349" name="Text Box 12"/>
          <p:cNvSpPr txBox="1">
            <a:spLocks noChangeArrowheads="1"/>
          </p:cNvSpPr>
          <p:nvPr/>
        </p:nvSpPr>
        <p:spPr bwMode="auto">
          <a:xfrm>
            <a:off x="7924800" y="4724400"/>
            <a:ext cx="609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X</a:t>
            </a:r>
            <a:endParaRPr lang="th-TH" sz="2400" b="1">
              <a:latin typeface="Angsana New" pitchFamily="18" charset="-34"/>
              <a:cs typeface="Angsana New" pitchFamily="18" charset="-34"/>
            </a:endParaRPr>
          </a:p>
        </p:txBody>
      </p:sp>
      <p:sp>
        <p:nvSpPr>
          <p:cNvPr id="14350" name="Arc 13"/>
          <p:cNvSpPr>
            <a:spLocks/>
          </p:cNvSpPr>
          <p:nvPr/>
        </p:nvSpPr>
        <p:spPr bwMode="auto">
          <a:xfrm>
            <a:off x="914400" y="3429000"/>
            <a:ext cx="2286000" cy="14478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4351" name="Line 14"/>
          <p:cNvSpPr>
            <a:spLocks noChangeShapeType="1"/>
          </p:cNvSpPr>
          <p:nvPr/>
        </p:nvSpPr>
        <p:spPr bwMode="auto">
          <a:xfrm>
            <a:off x="1066800" y="2971800"/>
            <a:ext cx="2743200" cy="16002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grpSp>
        <p:nvGrpSpPr>
          <p:cNvPr id="14352" name="Group 15"/>
          <p:cNvGrpSpPr>
            <a:grpSpLocks/>
          </p:cNvGrpSpPr>
          <p:nvPr/>
        </p:nvGrpSpPr>
        <p:grpSpPr bwMode="auto">
          <a:xfrm>
            <a:off x="2057400" y="2514600"/>
            <a:ext cx="2165350" cy="1703388"/>
            <a:chOff x="960" y="1248"/>
            <a:chExt cx="1364" cy="1073"/>
          </a:xfrm>
        </p:grpSpPr>
        <p:sp>
          <p:nvSpPr>
            <p:cNvPr id="14406" name="Arc 16"/>
            <p:cNvSpPr>
              <a:spLocks/>
            </p:cNvSpPr>
            <p:nvPr/>
          </p:nvSpPr>
          <p:spPr bwMode="auto">
            <a:xfrm rot="9300000">
              <a:off x="960" y="1248"/>
              <a:ext cx="1056" cy="1073"/>
            </a:xfrm>
            <a:custGeom>
              <a:avLst/>
              <a:gdLst>
                <a:gd name="T0" fmla="*/ 0 w 21600"/>
                <a:gd name="T1" fmla="*/ 0 h 20117"/>
                <a:gd name="T2" fmla="*/ 0 w 21600"/>
                <a:gd name="T3" fmla="*/ 0 h 20117"/>
                <a:gd name="T4" fmla="*/ 0 w 21600"/>
                <a:gd name="T5" fmla="*/ 0 h 20117"/>
                <a:gd name="T6" fmla="*/ 0 60000 65536"/>
                <a:gd name="T7" fmla="*/ 0 60000 65536"/>
                <a:gd name="T8" fmla="*/ 0 60000 65536"/>
                <a:gd name="T9" fmla="*/ 0 w 21600"/>
                <a:gd name="T10" fmla="*/ 0 h 20117"/>
                <a:gd name="T11" fmla="*/ 21600 w 21600"/>
                <a:gd name="T12" fmla="*/ 20117 h 20117"/>
              </a:gdLst>
              <a:ahLst/>
              <a:cxnLst>
                <a:cxn ang="T6">
                  <a:pos x="T0" y="T1"/>
                </a:cxn>
                <a:cxn ang="T7">
                  <a:pos x="T2" y="T3"/>
                </a:cxn>
                <a:cxn ang="T8">
                  <a:pos x="T4" y="T5"/>
                </a:cxn>
              </a:cxnLst>
              <a:rect l="T9" t="T10" r="T11" b="T12"/>
              <a:pathLst>
                <a:path w="21600" h="20117" fill="none" extrusionOk="0">
                  <a:moveTo>
                    <a:pt x="7866" y="0"/>
                  </a:moveTo>
                  <a:cubicBezTo>
                    <a:pt x="16149" y="3239"/>
                    <a:pt x="21600" y="11223"/>
                    <a:pt x="21600" y="20117"/>
                  </a:cubicBezTo>
                </a:path>
                <a:path w="21600" h="20117" stroke="0" extrusionOk="0">
                  <a:moveTo>
                    <a:pt x="7866" y="0"/>
                  </a:moveTo>
                  <a:cubicBezTo>
                    <a:pt x="16149" y="3239"/>
                    <a:pt x="21600" y="11223"/>
                    <a:pt x="21600" y="20117"/>
                  </a:cubicBezTo>
                  <a:lnTo>
                    <a:pt x="0" y="20117"/>
                  </a:lnTo>
                  <a:lnTo>
                    <a:pt x="7866"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4407" name="Text Box 17"/>
            <p:cNvSpPr txBox="1">
              <a:spLocks noChangeArrowheads="1"/>
            </p:cNvSpPr>
            <p:nvPr/>
          </p:nvSpPr>
          <p:spPr bwMode="auto">
            <a:xfrm>
              <a:off x="1872" y="2016"/>
              <a:ext cx="45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2400" b="1">
                  <a:latin typeface="Angsana New" pitchFamily="18" charset="-34"/>
                  <a:cs typeface="Angsana New" pitchFamily="18" charset="-34"/>
                </a:rPr>
                <a:t>CIC</a:t>
              </a:r>
              <a:r>
                <a:rPr lang="en-US" sz="2400" b="1" baseline="-25000">
                  <a:latin typeface="Angsana New" pitchFamily="18" charset="-34"/>
                  <a:cs typeface="Angsana New" pitchFamily="18" charset="-34"/>
                </a:rPr>
                <a:t>1</a:t>
              </a:r>
              <a:r>
                <a:rPr lang="en-US" sz="2400" b="1" baseline="30000">
                  <a:latin typeface="Angsana New" pitchFamily="18" charset="-34"/>
                  <a:cs typeface="Angsana New" pitchFamily="18" charset="-34"/>
                </a:rPr>
                <a:t>A</a:t>
              </a:r>
              <a:endParaRPr lang="th-TH" sz="2400" b="1" baseline="30000">
                <a:latin typeface="Angsana New" pitchFamily="18" charset="-34"/>
                <a:cs typeface="Angsana New" pitchFamily="18" charset="-34"/>
              </a:endParaRPr>
            </a:p>
          </p:txBody>
        </p:sp>
      </p:grpSp>
      <p:sp>
        <p:nvSpPr>
          <p:cNvPr id="14353" name="Arc 18"/>
          <p:cNvSpPr>
            <a:spLocks/>
          </p:cNvSpPr>
          <p:nvPr/>
        </p:nvSpPr>
        <p:spPr bwMode="auto">
          <a:xfrm>
            <a:off x="4800600" y="2133600"/>
            <a:ext cx="2057400" cy="2743200"/>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grpSp>
        <p:nvGrpSpPr>
          <p:cNvPr id="14354" name="Group 19"/>
          <p:cNvGrpSpPr>
            <a:grpSpLocks/>
          </p:cNvGrpSpPr>
          <p:nvPr/>
        </p:nvGrpSpPr>
        <p:grpSpPr bwMode="auto">
          <a:xfrm>
            <a:off x="6553200" y="2667000"/>
            <a:ext cx="838200" cy="2286000"/>
            <a:chOff x="3072" y="1440"/>
            <a:chExt cx="528" cy="1440"/>
          </a:xfrm>
        </p:grpSpPr>
        <p:sp>
          <p:nvSpPr>
            <p:cNvPr id="14404" name="Arc 20"/>
            <p:cNvSpPr>
              <a:spLocks/>
            </p:cNvSpPr>
            <p:nvPr/>
          </p:nvSpPr>
          <p:spPr bwMode="auto">
            <a:xfrm rot="10560000">
              <a:off x="3168" y="1632"/>
              <a:ext cx="432" cy="1248"/>
            </a:xfrm>
            <a:custGeom>
              <a:avLst/>
              <a:gdLst>
                <a:gd name="T0" fmla="*/ 0 w 21600"/>
                <a:gd name="T1" fmla="*/ 0 h 24439"/>
                <a:gd name="T2" fmla="*/ 0 w 21600"/>
                <a:gd name="T3" fmla="*/ 0 h 24439"/>
                <a:gd name="T4" fmla="*/ 0 w 21600"/>
                <a:gd name="T5" fmla="*/ 0 h 24439"/>
                <a:gd name="T6" fmla="*/ 0 60000 65536"/>
                <a:gd name="T7" fmla="*/ 0 60000 65536"/>
                <a:gd name="T8" fmla="*/ 0 60000 65536"/>
                <a:gd name="T9" fmla="*/ 0 w 21600"/>
                <a:gd name="T10" fmla="*/ 0 h 24439"/>
                <a:gd name="T11" fmla="*/ 21600 w 21600"/>
                <a:gd name="T12" fmla="*/ 24439 h 24439"/>
              </a:gdLst>
              <a:ahLst/>
              <a:cxnLst>
                <a:cxn ang="T6">
                  <a:pos x="T0" y="T1"/>
                </a:cxn>
                <a:cxn ang="T7">
                  <a:pos x="T2" y="T3"/>
                </a:cxn>
                <a:cxn ang="T8">
                  <a:pos x="T4" y="T5"/>
                </a:cxn>
              </a:cxnLst>
              <a:rect l="T9" t="T10" r="T11" b="T12"/>
              <a:pathLst>
                <a:path w="21600" h="24439" fill="none" extrusionOk="0">
                  <a:moveTo>
                    <a:pt x="4910" y="-1"/>
                  </a:moveTo>
                  <a:cubicBezTo>
                    <a:pt x="14685" y="2281"/>
                    <a:pt x="21600" y="10996"/>
                    <a:pt x="21600" y="21034"/>
                  </a:cubicBezTo>
                  <a:cubicBezTo>
                    <a:pt x="21600" y="22174"/>
                    <a:pt x="21509" y="23312"/>
                    <a:pt x="21329" y="24438"/>
                  </a:cubicBezTo>
                </a:path>
                <a:path w="21600" h="24439" stroke="0" extrusionOk="0">
                  <a:moveTo>
                    <a:pt x="4910" y="-1"/>
                  </a:moveTo>
                  <a:cubicBezTo>
                    <a:pt x="14685" y="2281"/>
                    <a:pt x="21600" y="10996"/>
                    <a:pt x="21600" y="21034"/>
                  </a:cubicBezTo>
                  <a:cubicBezTo>
                    <a:pt x="21600" y="22174"/>
                    <a:pt x="21509" y="23312"/>
                    <a:pt x="21329" y="24438"/>
                  </a:cubicBezTo>
                  <a:lnTo>
                    <a:pt x="0" y="21034"/>
                  </a:lnTo>
                  <a:lnTo>
                    <a:pt x="4910" y="-1"/>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4405" name="Text Box 21"/>
            <p:cNvSpPr txBox="1">
              <a:spLocks noChangeArrowheads="1"/>
            </p:cNvSpPr>
            <p:nvPr/>
          </p:nvSpPr>
          <p:spPr bwMode="auto">
            <a:xfrm>
              <a:off x="3072" y="1440"/>
              <a:ext cx="5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b="1">
                  <a:latin typeface="Angsana New" pitchFamily="18" charset="-34"/>
                  <a:cs typeface="Angsana New" pitchFamily="18" charset="-34"/>
                </a:rPr>
                <a:t>CIC</a:t>
              </a:r>
              <a:r>
                <a:rPr lang="en-US" sz="2400" b="1" baseline="-25000">
                  <a:latin typeface="Angsana New" pitchFamily="18" charset="-34"/>
                  <a:cs typeface="Angsana New" pitchFamily="18" charset="-34"/>
                </a:rPr>
                <a:t>1</a:t>
              </a:r>
              <a:r>
                <a:rPr lang="en-US" sz="2400" b="1" baseline="30000">
                  <a:latin typeface="Angsana New" pitchFamily="18" charset="-34"/>
                  <a:cs typeface="Angsana New" pitchFamily="18" charset="-34"/>
                </a:rPr>
                <a:t>B</a:t>
              </a:r>
            </a:p>
          </p:txBody>
        </p:sp>
      </p:grpSp>
      <p:sp>
        <p:nvSpPr>
          <p:cNvPr id="14355" name="Line 22"/>
          <p:cNvSpPr>
            <a:spLocks noChangeShapeType="1"/>
          </p:cNvSpPr>
          <p:nvPr/>
        </p:nvSpPr>
        <p:spPr bwMode="auto">
          <a:xfrm>
            <a:off x="6324600" y="2209800"/>
            <a:ext cx="838200" cy="342900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4356" name="Oval 23"/>
          <p:cNvSpPr>
            <a:spLocks noChangeArrowheads="1"/>
          </p:cNvSpPr>
          <p:nvPr/>
        </p:nvSpPr>
        <p:spPr bwMode="auto">
          <a:xfrm flipH="1">
            <a:off x="2438400" y="3733800"/>
            <a:ext cx="76200" cy="76200"/>
          </a:xfrm>
          <a:prstGeom prst="ellipse">
            <a:avLst/>
          </a:prstGeom>
          <a:solidFill>
            <a:schemeClr val="accent1"/>
          </a:solidFill>
          <a:ln w="9525">
            <a:solidFill>
              <a:schemeClr val="tx1"/>
            </a:solidFill>
            <a:round/>
            <a:headEnd/>
            <a:tailEnd/>
          </a:ln>
        </p:spPr>
        <p:txBody>
          <a:bodyPr wrap="none" anchor="ctr"/>
          <a:lstStyle/>
          <a:p>
            <a:endParaRPr lang="th-TH"/>
          </a:p>
        </p:txBody>
      </p:sp>
      <p:sp>
        <p:nvSpPr>
          <p:cNvPr id="14357" name="Oval 24"/>
          <p:cNvSpPr>
            <a:spLocks noChangeArrowheads="1"/>
          </p:cNvSpPr>
          <p:nvPr/>
        </p:nvSpPr>
        <p:spPr bwMode="auto">
          <a:xfrm flipH="1">
            <a:off x="6705600" y="3962400"/>
            <a:ext cx="76200" cy="76200"/>
          </a:xfrm>
          <a:prstGeom prst="ellipse">
            <a:avLst/>
          </a:prstGeom>
          <a:solidFill>
            <a:schemeClr val="accent1"/>
          </a:solidFill>
          <a:ln w="9525">
            <a:solidFill>
              <a:schemeClr val="tx1"/>
            </a:solidFill>
            <a:round/>
            <a:headEnd/>
            <a:tailEnd/>
          </a:ln>
        </p:spPr>
        <p:txBody>
          <a:bodyPr wrap="none" anchor="ctr"/>
          <a:lstStyle/>
          <a:p>
            <a:endParaRPr lang="th-TH"/>
          </a:p>
        </p:txBody>
      </p:sp>
      <p:sp>
        <p:nvSpPr>
          <p:cNvPr id="14358" name="Text Box 25"/>
          <p:cNvSpPr txBox="1">
            <a:spLocks noChangeArrowheads="1"/>
          </p:cNvSpPr>
          <p:nvPr/>
        </p:nvSpPr>
        <p:spPr bwMode="auto">
          <a:xfrm>
            <a:off x="5867400" y="1752600"/>
            <a:ext cx="914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P</a:t>
            </a:r>
            <a:r>
              <a:rPr lang="en-US" sz="1200" b="1">
                <a:latin typeface="Comic Sans MS" pitchFamily="66" charset="0"/>
                <a:cs typeface="Angsana New" pitchFamily="18" charset="-34"/>
              </a:rPr>
              <a:t>B</a:t>
            </a:r>
            <a:r>
              <a:rPr lang="en-US" sz="1600" b="1">
                <a:latin typeface="Comic Sans MS" pitchFamily="66" charset="0"/>
                <a:cs typeface="Angsana New" pitchFamily="18" charset="-34"/>
              </a:rPr>
              <a:t> = 4</a:t>
            </a:r>
            <a:endParaRPr lang="th-TH" sz="2400" b="1">
              <a:latin typeface="Angsana New" pitchFamily="18" charset="-34"/>
              <a:cs typeface="Angsana New" pitchFamily="18" charset="-34"/>
            </a:endParaRPr>
          </a:p>
        </p:txBody>
      </p:sp>
      <p:sp>
        <p:nvSpPr>
          <p:cNvPr id="14359" name="Text Box 26"/>
          <p:cNvSpPr txBox="1">
            <a:spLocks noChangeArrowheads="1"/>
          </p:cNvSpPr>
          <p:nvPr/>
        </p:nvSpPr>
        <p:spPr bwMode="auto">
          <a:xfrm>
            <a:off x="3733800" y="4343400"/>
            <a:ext cx="914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P</a:t>
            </a:r>
            <a:r>
              <a:rPr lang="en-US" sz="1200" b="1">
                <a:latin typeface="Comic Sans MS" pitchFamily="66" charset="0"/>
                <a:cs typeface="Angsana New" pitchFamily="18" charset="-34"/>
              </a:rPr>
              <a:t>A</a:t>
            </a:r>
            <a:r>
              <a:rPr lang="en-US" sz="1600" b="1">
                <a:latin typeface="Comic Sans MS" pitchFamily="66" charset="0"/>
                <a:cs typeface="Angsana New" pitchFamily="18" charset="-34"/>
              </a:rPr>
              <a:t> = 1</a:t>
            </a:r>
            <a:endParaRPr lang="th-TH" sz="2400" b="1">
              <a:latin typeface="Angsana New" pitchFamily="18" charset="-34"/>
              <a:cs typeface="Angsana New" pitchFamily="18" charset="-34"/>
            </a:endParaRPr>
          </a:p>
        </p:txBody>
      </p:sp>
      <p:sp>
        <p:nvSpPr>
          <p:cNvPr id="14360" name="Rectangle 27"/>
          <p:cNvSpPr>
            <a:spLocks noChangeArrowheads="1"/>
          </p:cNvSpPr>
          <p:nvPr/>
        </p:nvSpPr>
        <p:spPr bwMode="auto">
          <a:xfrm>
            <a:off x="0" y="30210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4361" name="Object 28"/>
          <p:cNvGraphicFramePr>
            <a:graphicFrameLocks noChangeAspect="1"/>
          </p:cNvGraphicFramePr>
          <p:nvPr/>
        </p:nvGraphicFramePr>
        <p:xfrm>
          <a:off x="3200400" y="5257800"/>
          <a:ext cx="1295400" cy="923925"/>
        </p:xfrm>
        <a:graphic>
          <a:graphicData uri="http://schemas.openxmlformats.org/presentationml/2006/ole">
            <mc:AlternateContent xmlns:mc="http://schemas.openxmlformats.org/markup-compatibility/2006">
              <mc:Choice xmlns:v="urn:schemas-microsoft-com:vml" Requires="v">
                <p:oleObj spid="_x0000_s2074" name="Equation" r:id="rId4" imgW="723586" imgH="520474" progId="Equation.3">
                  <p:embed/>
                </p:oleObj>
              </mc:Choice>
              <mc:Fallback>
                <p:oleObj name="Equation" r:id="rId4" imgW="723586" imgH="520474"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00400" y="5257800"/>
                        <a:ext cx="1295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362" name="Text Box 29"/>
          <p:cNvSpPr txBox="1">
            <a:spLocks noChangeArrowheads="1"/>
          </p:cNvSpPr>
          <p:nvPr/>
        </p:nvSpPr>
        <p:spPr bwMode="auto">
          <a:xfrm>
            <a:off x="2209800" y="5486400"/>
            <a:ext cx="914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latin typeface="Comic Sans MS" pitchFamily="66" charset="0"/>
              </a:rPr>
              <a:t>Note:</a:t>
            </a:r>
          </a:p>
        </p:txBody>
      </p:sp>
      <p:sp>
        <p:nvSpPr>
          <p:cNvPr id="14363" name="Rectangle 30"/>
          <p:cNvSpPr>
            <a:spLocks noChangeArrowheads="1"/>
          </p:cNvSpPr>
          <p:nvPr/>
        </p:nvSpPr>
        <p:spPr bwMode="auto">
          <a:xfrm>
            <a:off x="0" y="30210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4364" name="Object 31"/>
          <p:cNvGraphicFramePr>
            <a:graphicFrameLocks noChangeAspect="1"/>
          </p:cNvGraphicFramePr>
          <p:nvPr/>
        </p:nvGraphicFramePr>
        <p:xfrm>
          <a:off x="5257800" y="5257800"/>
          <a:ext cx="1295400" cy="925513"/>
        </p:xfrm>
        <a:graphic>
          <a:graphicData uri="http://schemas.openxmlformats.org/presentationml/2006/ole">
            <mc:AlternateContent xmlns:mc="http://schemas.openxmlformats.org/markup-compatibility/2006">
              <mc:Choice xmlns:v="urn:schemas-microsoft-com:vml" Requires="v">
                <p:oleObj spid="_x0000_s2075" name="Equation" r:id="rId6" imgW="723586" imgH="520474" progId="Equation.3">
                  <p:embed/>
                </p:oleObj>
              </mc:Choice>
              <mc:Fallback>
                <p:oleObj name="Equation" r:id="rId6" imgW="723586" imgH="520474"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57800" y="5257800"/>
                        <a:ext cx="1295400"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365" name="Text Box 32"/>
          <p:cNvSpPr txBox="1">
            <a:spLocks noChangeArrowheads="1"/>
          </p:cNvSpPr>
          <p:nvPr/>
        </p:nvSpPr>
        <p:spPr bwMode="auto">
          <a:xfrm>
            <a:off x="4876800" y="55626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t>,</a:t>
            </a:r>
          </a:p>
        </p:txBody>
      </p:sp>
      <p:sp>
        <p:nvSpPr>
          <p:cNvPr id="14366" name="Text Box 33"/>
          <p:cNvSpPr txBox="1">
            <a:spLocks noChangeArrowheads="1"/>
          </p:cNvSpPr>
          <p:nvPr/>
        </p:nvSpPr>
        <p:spPr bwMode="auto">
          <a:xfrm>
            <a:off x="6324600" y="3886200"/>
            <a:ext cx="381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B</a:t>
            </a:r>
            <a:endParaRPr lang="th-TH" sz="1600" b="1">
              <a:latin typeface="Angsana New" pitchFamily="18" charset="-34"/>
              <a:cs typeface="Angsana New" pitchFamily="18" charset="-34"/>
            </a:endParaRPr>
          </a:p>
        </p:txBody>
      </p:sp>
      <p:sp>
        <p:nvSpPr>
          <p:cNvPr id="14367" name="Text Box 34"/>
          <p:cNvSpPr txBox="1">
            <a:spLocks noChangeArrowheads="1"/>
          </p:cNvSpPr>
          <p:nvPr/>
        </p:nvSpPr>
        <p:spPr bwMode="auto">
          <a:xfrm>
            <a:off x="2209800" y="3810000"/>
            <a:ext cx="381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A</a:t>
            </a:r>
            <a:endParaRPr lang="th-TH" sz="1600" b="1">
              <a:latin typeface="Angsana New" pitchFamily="18" charset="-34"/>
              <a:cs typeface="Angsana New" pitchFamily="18" charset="-34"/>
            </a:endParaRPr>
          </a:p>
        </p:txBody>
      </p:sp>
      <p:grpSp>
        <p:nvGrpSpPr>
          <p:cNvPr id="4" name="Group 35"/>
          <p:cNvGrpSpPr>
            <a:grpSpLocks/>
          </p:cNvGrpSpPr>
          <p:nvPr/>
        </p:nvGrpSpPr>
        <p:grpSpPr bwMode="auto">
          <a:xfrm>
            <a:off x="1905000" y="1905000"/>
            <a:ext cx="1936750" cy="1905000"/>
            <a:chOff x="1200" y="1200"/>
            <a:chExt cx="1220" cy="1200"/>
          </a:xfrm>
        </p:grpSpPr>
        <p:sp>
          <p:nvSpPr>
            <p:cNvPr id="14402" name="Arc 36"/>
            <p:cNvSpPr>
              <a:spLocks/>
            </p:cNvSpPr>
            <p:nvPr/>
          </p:nvSpPr>
          <p:spPr bwMode="auto">
            <a:xfrm rot="10440000">
              <a:off x="1200" y="1200"/>
              <a:ext cx="1056" cy="1073"/>
            </a:xfrm>
            <a:custGeom>
              <a:avLst/>
              <a:gdLst>
                <a:gd name="T0" fmla="*/ 0 w 21600"/>
                <a:gd name="T1" fmla="*/ 0 h 20117"/>
                <a:gd name="T2" fmla="*/ 0 w 21600"/>
                <a:gd name="T3" fmla="*/ 0 h 20117"/>
                <a:gd name="T4" fmla="*/ 0 w 21600"/>
                <a:gd name="T5" fmla="*/ 0 h 20117"/>
                <a:gd name="T6" fmla="*/ 0 60000 65536"/>
                <a:gd name="T7" fmla="*/ 0 60000 65536"/>
                <a:gd name="T8" fmla="*/ 0 60000 65536"/>
                <a:gd name="T9" fmla="*/ 0 w 21600"/>
                <a:gd name="T10" fmla="*/ 0 h 20117"/>
                <a:gd name="T11" fmla="*/ 21600 w 21600"/>
                <a:gd name="T12" fmla="*/ 20117 h 20117"/>
              </a:gdLst>
              <a:ahLst/>
              <a:cxnLst>
                <a:cxn ang="T6">
                  <a:pos x="T0" y="T1"/>
                </a:cxn>
                <a:cxn ang="T7">
                  <a:pos x="T2" y="T3"/>
                </a:cxn>
                <a:cxn ang="T8">
                  <a:pos x="T4" y="T5"/>
                </a:cxn>
              </a:cxnLst>
              <a:rect l="T9" t="T10" r="T11" b="T12"/>
              <a:pathLst>
                <a:path w="21600" h="20117" fill="none" extrusionOk="0">
                  <a:moveTo>
                    <a:pt x="7866" y="0"/>
                  </a:moveTo>
                  <a:cubicBezTo>
                    <a:pt x="16149" y="3239"/>
                    <a:pt x="21600" y="11223"/>
                    <a:pt x="21600" y="20117"/>
                  </a:cubicBezTo>
                </a:path>
                <a:path w="21600" h="20117" stroke="0" extrusionOk="0">
                  <a:moveTo>
                    <a:pt x="7866" y="0"/>
                  </a:moveTo>
                  <a:cubicBezTo>
                    <a:pt x="16149" y="3239"/>
                    <a:pt x="21600" y="11223"/>
                    <a:pt x="21600" y="20117"/>
                  </a:cubicBezTo>
                  <a:lnTo>
                    <a:pt x="0" y="20117"/>
                  </a:lnTo>
                  <a:lnTo>
                    <a:pt x="7866" y="0"/>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4403" name="Text Box 37"/>
            <p:cNvSpPr txBox="1">
              <a:spLocks noChangeArrowheads="1"/>
            </p:cNvSpPr>
            <p:nvPr/>
          </p:nvSpPr>
          <p:spPr bwMode="auto">
            <a:xfrm>
              <a:off x="1968" y="2112"/>
              <a:ext cx="45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2400" b="1">
                  <a:latin typeface="Angsana New" pitchFamily="18" charset="-34"/>
                  <a:cs typeface="Angsana New" pitchFamily="18" charset="-34"/>
                </a:rPr>
                <a:t>CIC</a:t>
              </a:r>
              <a:r>
                <a:rPr lang="en-US" sz="2400" b="1" baseline="-25000">
                  <a:latin typeface="Angsana New" pitchFamily="18" charset="-34"/>
                  <a:cs typeface="Angsana New" pitchFamily="18" charset="-34"/>
                </a:rPr>
                <a:t>2</a:t>
              </a:r>
              <a:r>
                <a:rPr lang="en-US" sz="2400" b="1" baseline="30000">
                  <a:latin typeface="Angsana New" pitchFamily="18" charset="-34"/>
                  <a:cs typeface="Angsana New" pitchFamily="18" charset="-34"/>
                </a:rPr>
                <a:t>A</a:t>
              </a:r>
              <a:endParaRPr lang="th-TH" sz="2400" b="1" baseline="30000">
                <a:latin typeface="Angsana New" pitchFamily="18" charset="-34"/>
                <a:cs typeface="Angsana New" pitchFamily="18" charset="-34"/>
              </a:endParaRPr>
            </a:p>
          </p:txBody>
        </p:sp>
      </p:grpSp>
      <p:sp>
        <p:nvSpPr>
          <p:cNvPr id="84006" name="Oval 38"/>
          <p:cNvSpPr>
            <a:spLocks noChangeArrowheads="1"/>
          </p:cNvSpPr>
          <p:nvPr/>
        </p:nvSpPr>
        <p:spPr bwMode="auto">
          <a:xfrm flipH="1">
            <a:off x="1981200" y="2743200"/>
            <a:ext cx="76200" cy="76200"/>
          </a:xfrm>
          <a:prstGeom prst="ellipse">
            <a:avLst/>
          </a:prstGeom>
          <a:solidFill>
            <a:srgbClr val="00FFFF"/>
          </a:solidFill>
          <a:ln w="9525">
            <a:solidFill>
              <a:schemeClr val="tx1"/>
            </a:solidFill>
            <a:round/>
            <a:headEnd/>
            <a:tailEnd/>
          </a:ln>
        </p:spPr>
        <p:txBody>
          <a:bodyPr wrap="none" anchor="ctr"/>
          <a:lstStyle/>
          <a:p>
            <a:endParaRPr lang="th-TH"/>
          </a:p>
        </p:txBody>
      </p:sp>
      <p:grpSp>
        <p:nvGrpSpPr>
          <p:cNvPr id="5" name="Group 39"/>
          <p:cNvGrpSpPr>
            <a:grpSpLocks/>
          </p:cNvGrpSpPr>
          <p:nvPr/>
        </p:nvGrpSpPr>
        <p:grpSpPr bwMode="auto">
          <a:xfrm>
            <a:off x="990600" y="1371600"/>
            <a:ext cx="2438400" cy="3581400"/>
            <a:chOff x="624" y="864"/>
            <a:chExt cx="1536" cy="2256"/>
          </a:xfrm>
        </p:grpSpPr>
        <p:sp>
          <p:nvSpPr>
            <p:cNvPr id="14400" name="Line 40"/>
            <p:cNvSpPr>
              <a:spLocks noChangeShapeType="1"/>
            </p:cNvSpPr>
            <p:nvPr/>
          </p:nvSpPr>
          <p:spPr bwMode="auto">
            <a:xfrm>
              <a:off x="864" y="1056"/>
              <a:ext cx="1296" cy="2064"/>
            </a:xfrm>
            <a:prstGeom prst="line">
              <a:avLst/>
            </a:prstGeom>
            <a:noFill/>
            <a:ln w="19050">
              <a:solidFill>
                <a:srgbClr val="CC0000"/>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4401" name="Text Box 41"/>
            <p:cNvSpPr txBox="1">
              <a:spLocks noChangeArrowheads="1"/>
            </p:cNvSpPr>
            <p:nvPr/>
          </p:nvSpPr>
          <p:spPr bwMode="auto">
            <a:xfrm>
              <a:off x="624" y="864"/>
              <a:ext cx="57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solidFill>
                    <a:srgbClr val="CC0000"/>
                  </a:solidFill>
                  <a:latin typeface="Comic Sans MS" pitchFamily="66" charset="0"/>
                  <a:cs typeface="Angsana New" pitchFamily="18" charset="-34"/>
                </a:rPr>
                <a:t>P</a:t>
              </a:r>
              <a:r>
                <a:rPr lang="en-US" sz="1200" b="1">
                  <a:solidFill>
                    <a:srgbClr val="CC0000"/>
                  </a:solidFill>
                  <a:latin typeface="Comic Sans MS" pitchFamily="66" charset="0"/>
                  <a:cs typeface="Angsana New" pitchFamily="18" charset="-34"/>
                </a:rPr>
                <a:t>w</a:t>
              </a:r>
              <a:r>
                <a:rPr lang="en-US" sz="1600" b="1">
                  <a:solidFill>
                    <a:srgbClr val="CC0000"/>
                  </a:solidFill>
                  <a:latin typeface="Comic Sans MS" pitchFamily="66" charset="0"/>
                  <a:cs typeface="Angsana New" pitchFamily="18" charset="-34"/>
                </a:rPr>
                <a:t> = 2</a:t>
              </a:r>
              <a:endParaRPr lang="th-TH" sz="2400" b="1">
                <a:solidFill>
                  <a:srgbClr val="CC0000"/>
                </a:solidFill>
                <a:latin typeface="Angsana New" pitchFamily="18" charset="-34"/>
                <a:cs typeface="Angsana New" pitchFamily="18" charset="-34"/>
              </a:endParaRPr>
            </a:p>
          </p:txBody>
        </p:sp>
      </p:grpSp>
      <p:grpSp>
        <p:nvGrpSpPr>
          <p:cNvPr id="6" name="Group 42"/>
          <p:cNvGrpSpPr>
            <a:grpSpLocks/>
          </p:cNvGrpSpPr>
          <p:nvPr/>
        </p:nvGrpSpPr>
        <p:grpSpPr bwMode="auto">
          <a:xfrm>
            <a:off x="5105400" y="1371600"/>
            <a:ext cx="2819400" cy="4191000"/>
            <a:chOff x="3216" y="864"/>
            <a:chExt cx="1776" cy="2640"/>
          </a:xfrm>
        </p:grpSpPr>
        <p:sp>
          <p:nvSpPr>
            <p:cNvPr id="14398" name="Line 43"/>
            <p:cNvSpPr>
              <a:spLocks noChangeShapeType="1"/>
            </p:cNvSpPr>
            <p:nvPr/>
          </p:nvSpPr>
          <p:spPr bwMode="auto">
            <a:xfrm>
              <a:off x="3504" y="1104"/>
              <a:ext cx="1488" cy="2400"/>
            </a:xfrm>
            <a:prstGeom prst="line">
              <a:avLst/>
            </a:prstGeom>
            <a:noFill/>
            <a:ln w="19050">
              <a:solidFill>
                <a:srgbClr val="CC0000"/>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4399" name="Text Box 44"/>
            <p:cNvSpPr txBox="1">
              <a:spLocks noChangeArrowheads="1"/>
            </p:cNvSpPr>
            <p:nvPr/>
          </p:nvSpPr>
          <p:spPr bwMode="auto">
            <a:xfrm>
              <a:off x="3216" y="864"/>
              <a:ext cx="576"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solidFill>
                    <a:srgbClr val="CC0000"/>
                  </a:solidFill>
                  <a:latin typeface="Comic Sans MS" pitchFamily="66" charset="0"/>
                  <a:cs typeface="Angsana New" pitchFamily="18" charset="-34"/>
                </a:rPr>
                <a:t>P</a:t>
              </a:r>
              <a:r>
                <a:rPr lang="en-US" sz="1200" b="1">
                  <a:solidFill>
                    <a:srgbClr val="CC0000"/>
                  </a:solidFill>
                  <a:latin typeface="Comic Sans MS" pitchFamily="66" charset="0"/>
                  <a:cs typeface="Angsana New" pitchFamily="18" charset="-34"/>
                </a:rPr>
                <a:t>w</a:t>
              </a:r>
              <a:r>
                <a:rPr lang="en-US" sz="1600" b="1">
                  <a:solidFill>
                    <a:srgbClr val="CC0000"/>
                  </a:solidFill>
                  <a:latin typeface="Comic Sans MS" pitchFamily="66" charset="0"/>
                  <a:cs typeface="Angsana New" pitchFamily="18" charset="-34"/>
                </a:rPr>
                <a:t> = 2</a:t>
              </a:r>
              <a:endParaRPr lang="th-TH" sz="2400" b="1">
                <a:solidFill>
                  <a:srgbClr val="CC0000"/>
                </a:solidFill>
                <a:latin typeface="Angsana New" pitchFamily="18" charset="-34"/>
                <a:cs typeface="Angsana New" pitchFamily="18" charset="-34"/>
              </a:endParaRPr>
            </a:p>
          </p:txBody>
        </p:sp>
      </p:grpSp>
      <p:grpSp>
        <p:nvGrpSpPr>
          <p:cNvPr id="7" name="Group 45"/>
          <p:cNvGrpSpPr>
            <a:grpSpLocks/>
          </p:cNvGrpSpPr>
          <p:nvPr/>
        </p:nvGrpSpPr>
        <p:grpSpPr bwMode="auto">
          <a:xfrm>
            <a:off x="7086600" y="3124200"/>
            <a:ext cx="838200" cy="1981200"/>
            <a:chOff x="4416" y="1872"/>
            <a:chExt cx="528" cy="1248"/>
          </a:xfrm>
        </p:grpSpPr>
        <p:sp>
          <p:nvSpPr>
            <p:cNvPr id="14396" name="Arc 46"/>
            <p:cNvSpPr>
              <a:spLocks/>
            </p:cNvSpPr>
            <p:nvPr/>
          </p:nvSpPr>
          <p:spPr bwMode="auto">
            <a:xfrm rot="10440000">
              <a:off x="4464" y="2016"/>
              <a:ext cx="432" cy="1104"/>
            </a:xfrm>
            <a:custGeom>
              <a:avLst/>
              <a:gdLst>
                <a:gd name="T0" fmla="*/ 0 w 21600"/>
                <a:gd name="T1" fmla="*/ 0 h 24439"/>
                <a:gd name="T2" fmla="*/ 0 w 21600"/>
                <a:gd name="T3" fmla="*/ 0 h 24439"/>
                <a:gd name="T4" fmla="*/ 0 w 21600"/>
                <a:gd name="T5" fmla="*/ 0 h 24439"/>
                <a:gd name="T6" fmla="*/ 0 60000 65536"/>
                <a:gd name="T7" fmla="*/ 0 60000 65536"/>
                <a:gd name="T8" fmla="*/ 0 60000 65536"/>
                <a:gd name="T9" fmla="*/ 0 w 21600"/>
                <a:gd name="T10" fmla="*/ 0 h 24439"/>
                <a:gd name="T11" fmla="*/ 21600 w 21600"/>
                <a:gd name="T12" fmla="*/ 24439 h 24439"/>
              </a:gdLst>
              <a:ahLst/>
              <a:cxnLst>
                <a:cxn ang="T6">
                  <a:pos x="T0" y="T1"/>
                </a:cxn>
                <a:cxn ang="T7">
                  <a:pos x="T2" y="T3"/>
                </a:cxn>
                <a:cxn ang="T8">
                  <a:pos x="T4" y="T5"/>
                </a:cxn>
              </a:cxnLst>
              <a:rect l="T9" t="T10" r="T11" b="T12"/>
              <a:pathLst>
                <a:path w="21600" h="24439" fill="none" extrusionOk="0">
                  <a:moveTo>
                    <a:pt x="4910" y="-1"/>
                  </a:moveTo>
                  <a:cubicBezTo>
                    <a:pt x="14685" y="2281"/>
                    <a:pt x="21600" y="10996"/>
                    <a:pt x="21600" y="21034"/>
                  </a:cubicBezTo>
                  <a:cubicBezTo>
                    <a:pt x="21600" y="22174"/>
                    <a:pt x="21509" y="23312"/>
                    <a:pt x="21329" y="24438"/>
                  </a:cubicBezTo>
                </a:path>
                <a:path w="21600" h="24439" stroke="0" extrusionOk="0">
                  <a:moveTo>
                    <a:pt x="4910" y="-1"/>
                  </a:moveTo>
                  <a:cubicBezTo>
                    <a:pt x="14685" y="2281"/>
                    <a:pt x="21600" y="10996"/>
                    <a:pt x="21600" y="21034"/>
                  </a:cubicBezTo>
                  <a:cubicBezTo>
                    <a:pt x="21600" y="22174"/>
                    <a:pt x="21509" y="23312"/>
                    <a:pt x="21329" y="24438"/>
                  </a:cubicBezTo>
                  <a:lnTo>
                    <a:pt x="0" y="21034"/>
                  </a:lnTo>
                  <a:lnTo>
                    <a:pt x="4910" y="-1"/>
                  </a:lnTo>
                  <a:close/>
                </a:path>
              </a:pathLst>
            </a:custGeom>
            <a:noFill/>
            <a:ln w="190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14397" name="Text Box 47"/>
            <p:cNvSpPr txBox="1">
              <a:spLocks noChangeArrowheads="1"/>
            </p:cNvSpPr>
            <p:nvPr/>
          </p:nvSpPr>
          <p:spPr bwMode="auto">
            <a:xfrm>
              <a:off x="4416" y="1872"/>
              <a:ext cx="5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b="1">
                  <a:latin typeface="Angsana New" pitchFamily="18" charset="-34"/>
                  <a:cs typeface="Angsana New" pitchFamily="18" charset="-34"/>
                </a:rPr>
                <a:t>CIC</a:t>
              </a:r>
              <a:r>
                <a:rPr lang="en-US" sz="2400" b="1" baseline="-25000">
                  <a:latin typeface="Angsana New" pitchFamily="18" charset="-34"/>
                  <a:cs typeface="Angsana New" pitchFamily="18" charset="-34"/>
                </a:rPr>
                <a:t>2</a:t>
              </a:r>
              <a:r>
                <a:rPr lang="en-US" sz="2400" b="1" baseline="30000">
                  <a:latin typeface="Angsana New" pitchFamily="18" charset="-34"/>
                  <a:cs typeface="Angsana New" pitchFamily="18" charset="-34"/>
                </a:rPr>
                <a:t>B</a:t>
              </a:r>
            </a:p>
          </p:txBody>
        </p:sp>
      </p:grpSp>
      <p:sp>
        <p:nvSpPr>
          <p:cNvPr id="84016" name="Oval 48"/>
          <p:cNvSpPr>
            <a:spLocks noChangeArrowheads="1"/>
          </p:cNvSpPr>
          <p:nvPr/>
        </p:nvSpPr>
        <p:spPr bwMode="auto">
          <a:xfrm flipH="1">
            <a:off x="7315200" y="4648200"/>
            <a:ext cx="76200" cy="76200"/>
          </a:xfrm>
          <a:prstGeom prst="ellipse">
            <a:avLst/>
          </a:prstGeom>
          <a:solidFill>
            <a:srgbClr val="00FFFF"/>
          </a:solidFill>
          <a:ln w="9525">
            <a:solidFill>
              <a:schemeClr val="tx1"/>
            </a:solidFill>
            <a:round/>
            <a:headEnd/>
            <a:tailEnd/>
          </a:ln>
        </p:spPr>
        <p:txBody>
          <a:bodyPr wrap="none" anchor="ctr"/>
          <a:lstStyle/>
          <a:p>
            <a:endParaRPr lang="th-TH"/>
          </a:p>
        </p:txBody>
      </p:sp>
      <p:sp>
        <p:nvSpPr>
          <p:cNvPr id="84017" name="Oval 49"/>
          <p:cNvSpPr>
            <a:spLocks noChangeArrowheads="1"/>
          </p:cNvSpPr>
          <p:nvPr/>
        </p:nvSpPr>
        <p:spPr bwMode="auto">
          <a:xfrm flipH="1">
            <a:off x="6248400" y="2971800"/>
            <a:ext cx="76200" cy="76200"/>
          </a:xfrm>
          <a:prstGeom prst="ellipse">
            <a:avLst/>
          </a:prstGeom>
          <a:solidFill>
            <a:srgbClr val="00FFFF"/>
          </a:solidFill>
          <a:ln w="9525">
            <a:solidFill>
              <a:schemeClr val="tx1"/>
            </a:solidFill>
            <a:round/>
            <a:headEnd/>
            <a:tailEnd/>
          </a:ln>
        </p:spPr>
        <p:txBody>
          <a:bodyPr wrap="none" anchor="ctr"/>
          <a:lstStyle/>
          <a:p>
            <a:endParaRPr lang="th-TH"/>
          </a:p>
        </p:txBody>
      </p:sp>
      <p:sp>
        <p:nvSpPr>
          <p:cNvPr id="84018" name="Text Box 50"/>
          <p:cNvSpPr txBox="1">
            <a:spLocks noChangeArrowheads="1"/>
          </p:cNvSpPr>
          <p:nvPr/>
        </p:nvSpPr>
        <p:spPr bwMode="auto">
          <a:xfrm>
            <a:off x="2743200" y="4419600"/>
            <a:ext cx="381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solidFill>
                  <a:srgbClr val="0000CC"/>
                </a:solidFill>
                <a:latin typeface="Comic Sans MS" pitchFamily="66" charset="0"/>
                <a:cs typeface="Angsana New" pitchFamily="18" charset="-34"/>
              </a:rPr>
              <a:t>A’</a:t>
            </a:r>
            <a:endParaRPr lang="th-TH" sz="1600" b="1">
              <a:solidFill>
                <a:srgbClr val="0000CC"/>
              </a:solidFill>
              <a:latin typeface="Angsana New" pitchFamily="18" charset="-34"/>
              <a:cs typeface="Angsana New" pitchFamily="18" charset="-34"/>
            </a:endParaRPr>
          </a:p>
        </p:txBody>
      </p:sp>
      <p:sp>
        <p:nvSpPr>
          <p:cNvPr id="84019" name="Text Box 51"/>
          <p:cNvSpPr txBox="1">
            <a:spLocks noChangeArrowheads="1"/>
          </p:cNvSpPr>
          <p:nvPr/>
        </p:nvSpPr>
        <p:spPr bwMode="auto">
          <a:xfrm>
            <a:off x="2057400" y="2514600"/>
            <a:ext cx="45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solidFill>
                  <a:srgbClr val="0000CC"/>
                </a:solidFill>
                <a:latin typeface="Comic Sans MS" pitchFamily="66" charset="0"/>
                <a:cs typeface="Angsana New" pitchFamily="18" charset="-34"/>
              </a:rPr>
              <a:t>A*</a:t>
            </a:r>
            <a:endParaRPr lang="th-TH" sz="1600" b="1">
              <a:solidFill>
                <a:srgbClr val="0000CC"/>
              </a:solidFill>
              <a:latin typeface="Angsana New" pitchFamily="18" charset="-34"/>
              <a:cs typeface="Angsana New" pitchFamily="18" charset="-34"/>
            </a:endParaRPr>
          </a:p>
        </p:txBody>
      </p:sp>
      <p:sp>
        <p:nvSpPr>
          <p:cNvPr id="84020" name="Text Box 52"/>
          <p:cNvSpPr txBox="1">
            <a:spLocks noChangeArrowheads="1"/>
          </p:cNvSpPr>
          <p:nvPr/>
        </p:nvSpPr>
        <p:spPr bwMode="auto">
          <a:xfrm>
            <a:off x="7391400" y="4419600"/>
            <a:ext cx="45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solidFill>
                  <a:srgbClr val="0000CC"/>
                </a:solidFill>
                <a:latin typeface="Comic Sans MS" pitchFamily="66" charset="0"/>
                <a:cs typeface="Angsana New" pitchFamily="18" charset="-34"/>
              </a:rPr>
              <a:t>B*</a:t>
            </a:r>
            <a:endParaRPr lang="th-TH" sz="1600" b="1">
              <a:solidFill>
                <a:srgbClr val="0000CC"/>
              </a:solidFill>
              <a:latin typeface="Angsana New" pitchFamily="18" charset="-34"/>
              <a:cs typeface="Angsana New" pitchFamily="18" charset="-34"/>
            </a:endParaRPr>
          </a:p>
        </p:txBody>
      </p:sp>
      <p:sp>
        <p:nvSpPr>
          <p:cNvPr id="84021" name="Text Box 53"/>
          <p:cNvSpPr txBox="1">
            <a:spLocks noChangeArrowheads="1"/>
          </p:cNvSpPr>
          <p:nvPr/>
        </p:nvSpPr>
        <p:spPr bwMode="auto">
          <a:xfrm>
            <a:off x="5867400" y="3016250"/>
            <a:ext cx="45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solidFill>
                  <a:srgbClr val="0000CC"/>
                </a:solidFill>
                <a:latin typeface="Comic Sans MS" pitchFamily="66" charset="0"/>
                <a:cs typeface="Angsana New" pitchFamily="18" charset="-34"/>
              </a:rPr>
              <a:t>B’</a:t>
            </a:r>
            <a:endParaRPr lang="th-TH" sz="1600" b="1">
              <a:solidFill>
                <a:srgbClr val="0000CC"/>
              </a:solidFill>
              <a:latin typeface="Angsana New" pitchFamily="18" charset="-34"/>
              <a:cs typeface="Angsana New" pitchFamily="18" charset="-34"/>
            </a:endParaRPr>
          </a:p>
        </p:txBody>
      </p:sp>
      <p:grpSp>
        <p:nvGrpSpPr>
          <p:cNvPr id="8" name="Group 54"/>
          <p:cNvGrpSpPr>
            <a:grpSpLocks/>
          </p:cNvGrpSpPr>
          <p:nvPr/>
        </p:nvGrpSpPr>
        <p:grpSpPr bwMode="auto">
          <a:xfrm>
            <a:off x="1981200" y="2819400"/>
            <a:ext cx="1066800" cy="1600200"/>
            <a:chOff x="1248" y="1776"/>
            <a:chExt cx="672" cy="1008"/>
          </a:xfrm>
        </p:grpSpPr>
        <p:sp>
          <p:nvSpPr>
            <p:cNvPr id="14393" name="Line 55"/>
            <p:cNvSpPr>
              <a:spLocks noChangeShapeType="1"/>
            </p:cNvSpPr>
            <p:nvPr/>
          </p:nvSpPr>
          <p:spPr bwMode="auto">
            <a:xfrm>
              <a:off x="1296" y="1776"/>
              <a:ext cx="0" cy="1008"/>
            </a:xfrm>
            <a:prstGeom prst="line">
              <a:avLst/>
            </a:prstGeom>
            <a:noFill/>
            <a:ln w="12700">
              <a:solidFill>
                <a:srgbClr val="0000FF"/>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14394" name="Line 56"/>
            <p:cNvSpPr>
              <a:spLocks noChangeShapeType="1"/>
            </p:cNvSpPr>
            <p:nvPr/>
          </p:nvSpPr>
          <p:spPr bwMode="auto">
            <a:xfrm>
              <a:off x="1296" y="2784"/>
              <a:ext cx="624" cy="0"/>
            </a:xfrm>
            <a:prstGeom prst="line">
              <a:avLst/>
            </a:prstGeom>
            <a:noFill/>
            <a:ln w="12700">
              <a:solidFill>
                <a:srgbClr val="0000CC"/>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14395" name="Oval 57"/>
            <p:cNvSpPr>
              <a:spLocks noChangeArrowheads="1"/>
            </p:cNvSpPr>
            <p:nvPr/>
          </p:nvSpPr>
          <p:spPr bwMode="auto">
            <a:xfrm flipH="1">
              <a:off x="1248" y="2736"/>
              <a:ext cx="48" cy="48"/>
            </a:xfrm>
            <a:prstGeom prst="ellipse">
              <a:avLst/>
            </a:prstGeom>
            <a:solidFill>
              <a:srgbClr val="00FFFF"/>
            </a:solidFill>
            <a:ln w="9525">
              <a:solidFill>
                <a:schemeClr val="tx1"/>
              </a:solidFill>
              <a:round/>
              <a:headEnd/>
              <a:tailEnd/>
            </a:ln>
          </p:spPr>
          <p:txBody>
            <a:bodyPr wrap="none" anchor="ctr"/>
            <a:lstStyle/>
            <a:p>
              <a:endParaRPr lang="th-TH"/>
            </a:p>
          </p:txBody>
        </p:sp>
      </p:grpSp>
      <p:sp>
        <p:nvSpPr>
          <p:cNvPr id="84026" name="Text Box 58"/>
          <p:cNvSpPr txBox="1">
            <a:spLocks noChangeArrowheads="1"/>
          </p:cNvSpPr>
          <p:nvPr/>
        </p:nvSpPr>
        <p:spPr bwMode="auto">
          <a:xfrm>
            <a:off x="1676400" y="4419600"/>
            <a:ext cx="45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solidFill>
                  <a:srgbClr val="0000CC"/>
                </a:solidFill>
                <a:latin typeface="Comic Sans MS" pitchFamily="66" charset="0"/>
                <a:cs typeface="Angsana New" pitchFamily="18" charset="-34"/>
              </a:rPr>
              <a:t>M</a:t>
            </a:r>
            <a:endParaRPr lang="th-TH" sz="1600" b="1">
              <a:solidFill>
                <a:srgbClr val="0000CC"/>
              </a:solidFill>
              <a:latin typeface="Angsana New" pitchFamily="18" charset="-34"/>
              <a:cs typeface="Angsana New" pitchFamily="18" charset="-34"/>
            </a:endParaRPr>
          </a:p>
        </p:txBody>
      </p:sp>
      <p:grpSp>
        <p:nvGrpSpPr>
          <p:cNvPr id="14381" name="Group 59"/>
          <p:cNvGrpSpPr>
            <a:grpSpLocks/>
          </p:cNvGrpSpPr>
          <p:nvPr/>
        </p:nvGrpSpPr>
        <p:grpSpPr bwMode="auto">
          <a:xfrm>
            <a:off x="76200" y="2819400"/>
            <a:ext cx="1219200" cy="1003300"/>
            <a:chOff x="48" y="1776"/>
            <a:chExt cx="768" cy="632"/>
          </a:xfrm>
        </p:grpSpPr>
        <p:sp>
          <p:nvSpPr>
            <p:cNvPr id="14391" name="Freeform 60"/>
            <p:cNvSpPr>
              <a:spLocks/>
            </p:cNvSpPr>
            <p:nvPr/>
          </p:nvSpPr>
          <p:spPr bwMode="auto">
            <a:xfrm>
              <a:off x="336" y="2016"/>
              <a:ext cx="480" cy="392"/>
            </a:xfrm>
            <a:custGeom>
              <a:avLst/>
              <a:gdLst>
                <a:gd name="T0" fmla="*/ 480 w 480"/>
                <a:gd name="T1" fmla="*/ 144 h 392"/>
                <a:gd name="T2" fmla="*/ 336 w 480"/>
                <a:gd name="T3" fmla="*/ 384 h 392"/>
                <a:gd name="T4" fmla="*/ 96 w 480"/>
                <a:gd name="T5" fmla="*/ 96 h 392"/>
                <a:gd name="T6" fmla="*/ 0 w 480"/>
                <a:gd name="T7" fmla="*/ 0 h 392"/>
                <a:gd name="T8" fmla="*/ 0 60000 65536"/>
                <a:gd name="T9" fmla="*/ 0 60000 65536"/>
                <a:gd name="T10" fmla="*/ 0 60000 65536"/>
                <a:gd name="T11" fmla="*/ 0 60000 65536"/>
                <a:gd name="T12" fmla="*/ 0 w 480"/>
                <a:gd name="T13" fmla="*/ 0 h 392"/>
                <a:gd name="T14" fmla="*/ 480 w 480"/>
                <a:gd name="T15" fmla="*/ 392 h 392"/>
              </a:gdLst>
              <a:ahLst/>
              <a:cxnLst>
                <a:cxn ang="T8">
                  <a:pos x="T0" y="T1"/>
                </a:cxn>
                <a:cxn ang="T9">
                  <a:pos x="T2" y="T3"/>
                </a:cxn>
                <a:cxn ang="T10">
                  <a:pos x="T4" y="T5"/>
                </a:cxn>
                <a:cxn ang="T11">
                  <a:pos x="T6" y="T7"/>
                </a:cxn>
              </a:cxnLst>
              <a:rect l="T12" t="T13" r="T14" b="T15"/>
              <a:pathLst>
                <a:path w="480" h="392">
                  <a:moveTo>
                    <a:pt x="480" y="144"/>
                  </a:moveTo>
                  <a:cubicBezTo>
                    <a:pt x="440" y="268"/>
                    <a:pt x="400" y="392"/>
                    <a:pt x="336" y="384"/>
                  </a:cubicBezTo>
                  <a:cubicBezTo>
                    <a:pt x="272" y="376"/>
                    <a:pt x="152" y="160"/>
                    <a:pt x="96" y="96"/>
                  </a:cubicBezTo>
                  <a:cubicBezTo>
                    <a:pt x="40" y="32"/>
                    <a:pt x="16" y="16"/>
                    <a:pt x="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14392" name="Text Box 61"/>
            <p:cNvSpPr txBox="1">
              <a:spLocks noChangeArrowheads="1"/>
            </p:cNvSpPr>
            <p:nvPr/>
          </p:nvSpPr>
          <p:spPr bwMode="auto">
            <a:xfrm>
              <a:off x="48" y="1776"/>
              <a:ext cx="43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PPC</a:t>
              </a:r>
              <a:r>
                <a:rPr lang="en-US" sz="1200" b="1">
                  <a:latin typeface="Comic Sans MS" pitchFamily="66" charset="0"/>
                  <a:cs typeface="Angsana New" pitchFamily="18" charset="-34"/>
                </a:rPr>
                <a:t>A</a:t>
              </a:r>
              <a:endParaRPr lang="th-TH" sz="1200" b="1">
                <a:latin typeface="Angsana New" pitchFamily="18" charset="-34"/>
                <a:cs typeface="Angsana New" pitchFamily="18" charset="-34"/>
              </a:endParaRPr>
            </a:p>
          </p:txBody>
        </p:sp>
      </p:grpSp>
      <p:grpSp>
        <p:nvGrpSpPr>
          <p:cNvPr id="14382" name="Group 62"/>
          <p:cNvGrpSpPr>
            <a:grpSpLocks/>
          </p:cNvGrpSpPr>
          <p:nvPr/>
        </p:nvGrpSpPr>
        <p:grpSpPr bwMode="auto">
          <a:xfrm>
            <a:off x="3733800" y="1828800"/>
            <a:ext cx="1524000" cy="635000"/>
            <a:chOff x="2352" y="1152"/>
            <a:chExt cx="960" cy="400"/>
          </a:xfrm>
        </p:grpSpPr>
        <p:sp>
          <p:nvSpPr>
            <p:cNvPr id="14389" name="Freeform 63"/>
            <p:cNvSpPr>
              <a:spLocks/>
            </p:cNvSpPr>
            <p:nvPr/>
          </p:nvSpPr>
          <p:spPr bwMode="auto">
            <a:xfrm>
              <a:off x="2784" y="1296"/>
              <a:ext cx="528" cy="256"/>
            </a:xfrm>
            <a:custGeom>
              <a:avLst/>
              <a:gdLst>
                <a:gd name="T0" fmla="*/ 3 w 624"/>
                <a:gd name="T1" fmla="*/ 3 h 304"/>
                <a:gd name="T2" fmla="*/ 3 w 624"/>
                <a:gd name="T3" fmla="*/ 3 h 304"/>
                <a:gd name="T4" fmla="*/ 3 w 624"/>
                <a:gd name="T5" fmla="*/ 3 h 304"/>
                <a:gd name="T6" fmla="*/ 0 w 624"/>
                <a:gd name="T7" fmla="*/ 0 h 304"/>
                <a:gd name="T8" fmla="*/ 0 60000 65536"/>
                <a:gd name="T9" fmla="*/ 0 60000 65536"/>
                <a:gd name="T10" fmla="*/ 0 60000 65536"/>
                <a:gd name="T11" fmla="*/ 0 60000 65536"/>
                <a:gd name="T12" fmla="*/ 0 w 624"/>
                <a:gd name="T13" fmla="*/ 0 h 304"/>
                <a:gd name="T14" fmla="*/ 624 w 624"/>
                <a:gd name="T15" fmla="*/ 304 h 304"/>
              </a:gdLst>
              <a:ahLst/>
              <a:cxnLst>
                <a:cxn ang="T8">
                  <a:pos x="T0" y="T1"/>
                </a:cxn>
                <a:cxn ang="T9">
                  <a:pos x="T2" y="T3"/>
                </a:cxn>
                <a:cxn ang="T10">
                  <a:pos x="T4" y="T5"/>
                </a:cxn>
                <a:cxn ang="T11">
                  <a:pos x="T6" y="T7"/>
                </a:cxn>
              </a:cxnLst>
              <a:rect l="T12" t="T13" r="T14" b="T15"/>
              <a:pathLst>
                <a:path w="624" h="304">
                  <a:moveTo>
                    <a:pt x="624" y="144"/>
                  </a:moveTo>
                  <a:cubicBezTo>
                    <a:pt x="572" y="224"/>
                    <a:pt x="520" y="304"/>
                    <a:pt x="432" y="288"/>
                  </a:cubicBezTo>
                  <a:cubicBezTo>
                    <a:pt x="344" y="272"/>
                    <a:pt x="168" y="96"/>
                    <a:pt x="96" y="48"/>
                  </a:cubicBezTo>
                  <a:cubicBezTo>
                    <a:pt x="24" y="0"/>
                    <a:pt x="16" y="8"/>
                    <a:pt x="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14390" name="Text Box 64"/>
            <p:cNvSpPr txBox="1">
              <a:spLocks noChangeArrowheads="1"/>
            </p:cNvSpPr>
            <p:nvPr/>
          </p:nvSpPr>
          <p:spPr bwMode="auto">
            <a:xfrm>
              <a:off x="2352" y="1152"/>
              <a:ext cx="432"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latin typeface="Comic Sans MS" pitchFamily="66" charset="0"/>
                  <a:cs typeface="Angsana New" pitchFamily="18" charset="-34"/>
                </a:rPr>
                <a:t>PPC</a:t>
              </a:r>
              <a:r>
                <a:rPr lang="en-US" sz="1200" b="1">
                  <a:latin typeface="Comic Sans MS" pitchFamily="66" charset="0"/>
                  <a:cs typeface="Angsana New" pitchFamily="18" charset="-34"/>
                </a:rPr>
                <a:t>B</a:t>
              </a:r>
              <a:endParaRPr lang="th-TH" sz="1200" b="1">
                <a:latin typeface="Angsana New" pitchFamily="18" charset="-34"/>
                <a:cs typeface="Angsana New" pitchFamily="18" charset="-34"/>
              </a:endParaRPr>
            </a:p>
          </p:txBody>
        </p:sp>
      </p:grpSp>
      <p:grpSp>
        <p:nvGrpSpPr>
          <p:cNvPr id="11" name="Group 65"/>
          <p:cNvGrpSpPr>
            <a:grpSpLocks/>
          </p:cNvGrpSpPr>
          <p:nvPr/>
        </p:nvGrpSpPr>
        <p:grpSpPr bwMode="auto">
          <a:xfrm>
            <a:off x="6248400" y="3124200"/>
            <a:ext cx="1066800" cy="1600200"/>
            <a:chOff x="1248" y="1776"/>
            <a:chExt cx="672" cy="1008"/>
          </a:xfrm>
        </p:grpSpPr>
        <p:sp>
          <p:nvSpPr>
            <p:cNvPr id="14386" name="Line 66"/>
            <p:cNvSpPr>
              <a:spLocks noChangeShapeType="1"/>
            </p:cNvSpPr>
            <p:nvPr/>
          </p:nvSpPr>
          <p:spPr bwMode="auto">
            <a:xfrm>
              <a:off x="1296" y="1776"/>
              <a:ext cx="0" cy="1008"/>
            </a:xfrm>
            <a:prstGeom prst="line">
              <a:avLst/>
            </a:prstGeom>
            <a:noFill/>
            <a:ln w="12700">
              <a:solidFill>
                <a:srgbClr val="0000FF"/>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14387" name="Line 67"/>
            <p:cNvSpPr>
              <a:spLocks noChangeShapeType="1"/>
            </p:cNvSpPr>
            <p:nvPr/>
          </p:nvSpPr>
          <p:spPr bwMode="auto">
            <a:xfrm>
              <a:off x="1296" y="2784"/>
              <a:ext cx="624" cy="0"/>
            </a:xfrm>
            <a:prstGeom prst="line">
              <a:avLst/>
            </a:prstGeom>
            <a:noFill/>
            <a:ln w="12700">
              <a:solidFill>
                <a:srgbClr val="0000CC"/>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14388" name="Oval 68"/>
            <p:cNvSpPr>
              <a:spLocks noChangeArrowheads="1"/>
            </p:cNvSpPr>
            <p:nvPr/>
          </p:nvSpPr>
          <p:spPr bwMode="auto">
            <a:xfrm flipH="1">
              <a:off x="1248" y="2736"/>
              <a:ext cx="48" cy="48"/>
            </a:xfrm>
            <a:prstGeom prst="ellipse">
              <a:avLst/>
            </a:prstGeom>
            <a:solidFill>
              <a:srgbClr val="00FFFF"/>
            </a:solidFill>
            <a:ln w="9525">
              <a:solidFill>
                <a:schemeClr val="tx1"/>
              </a:solidFill>
              <a:round/>
              <a:headEnd/>
              <a:tailEnd/>
            </a:ln>
          </p:spPr>
          <p:txBody>
            <a:bodyPr wrap="none" anchor="ctr"/>
            <a:lstStyle/>
            <a:p>
              <a:endParaRPr lang="th-TH"/>
            </a:p>
          </p:txBody>
        </p:sp>
      </p:grpSp>
      <p:sp>
        <p:nvSpPr>
          <p:cNvPr id="84037" name="Text Box 69"/>
          <p:cNvSpPr txBox="1">
            <a:spLocks noChangeArrowheads="1"/>
          </p:cNvSpPr>
          <p:nvPr/>
        </p:nvSpPr>
        <p:spPr bwMode="auto">
          <a:xfrm>
            <a:off x="5867400" y="4495800"/>
            <a:ext cx="45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a:r>
              <a:rPr lang="en-US" sz="1600" b="1">
                <a:solidFill>
                  <a:srgbClr val="0000CC"/>
                </a:solidFill>
                <a:latin typeface="Comic Sans MS" pitchFamily="66" charset="0"/>
                <a:cs typeface="Angsana New" pitchFamily="18" charset="-34"/>
              </a:rPr>
              <a:t>N</a:t>
            </a:r>
            <a:endParaRPr lang="th-TH" sz="1600" b="1">
              <a:solidFill>
                <a:srgbClr val="0000CC"/>
              </a:solidFill>
              <a:latin typeface="Angsana New" pitchFamily="18" charset="-34"/>
              <a:cs typeface="Angsana New" pitchFamily="18" charset="-34"/>
            </a:endParaRPr>
          </a:p>
        </p:txBody>
      </p:sp>
      <p:sp>
        <p:nvSpPr>
          <p:cNvPr id="84038" name="Oval 70"/>
          <p:cNvSpPr>
            <a:spLocks noChangeArrowheads="1"/>
          </p:cNvSpPr>
          <p:nvPr/>
        </p:nvSpPr>
        <p:spPr bwMode="auto">
          <a:xfrm flipH="1">
            <a:off x="3048000" y="4343400"/>
            <a:ext cx="76200" cy="76200"/>
          </a:xfrm>
          <a:prstGeom prst="ellipse">
            <a:avLst/>
          </a:prstGeom>
          <a:solidFill>
            <a:srgbClr val="00FFFF"/>
          </a:solidFill>
          <a:ln w="9525">
            <a:solidFill>
              <a:schemeClr val="tx1"/>
            </a:solidFill>
            <a:round/>
            <a:headEnd/>
            <a:tailEnd/>
          </a:ln>
        </p:spPr>
        <p:txBody>
          <a:bodyPr wrap="none" anchor="ctr"/>
          <a:lstStyle/>
          <a:p>
            <a:endParaRPr lang="th-TH"/>
          </a:p>
        </p:txBody>
      </p:sp>
    </p:spTree>
    <p:extLst>
      <p:ext uri="{BB962C8B-B14F-4D97-AF65-F5344CB8AC3E}">
        <p14:creationId xmlns:p14="http://schemas.microsoft.com/office/powerpoint/2010/main" val="417748072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4038"/>
                                        </p:tgtEl>
                                        <p:attrNameLst>
                                          <p:attrName>style.visibility</p:attrName>
                                        </p:attrNameLst>
                                      </p:cBhvr>
                                      <p:to>
                                        <p:strVal val="visible"/>
                                      </p:to>
                                    </p:set>
                                    <p:animEffect transition="in" filter="blinds(horizontal)">
                                      <p:cBhvr>
                                        <p:cTn id="12" dur="500"/>
                                        <p:tgtEl>
                                          <p:spTgt spid="8403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4018"/>
                                        </p:tgtEl>
                                        <p:attrNameLst>
                                          <p:attrName>style.visibility</p:attrName>
                                        </p:attrNameLst>
                                      </p:cBhvr>
                                      <p:to>
                                        <p:strVal val="visible"/>
                                      </p:to>
                                    </p:set>
                                    <p:animEffect transition="in" filter="blinds(horizontal)">
                                      <p:cBhvr>
                                        <p:cTn id="17" dur="500"/>
                                        <p:tgtEl>
                                          <p:spTgt spid="8401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84006"/>
                                        </p:tgtEl>
                                        <p:attrNameLst>
                                          <p:attrName>style.visibility</p:attrName>
                                        </p:attrNameLst>
                                      </p:cBhvr>
                                      <p:to>
                                        <p:strVal val="visible"/>
                                      </p:to>
                                    </p:set>
                                    <p:animEffect transition="in" filter="blinds(horizontal)">
                                      <p:cBhvr>
                                        <p:cTn id="27" dur="500"/>
                                        <p:tgtEl>
                                          <p:spTgt spid="8400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4019"/>
                                        </p:tgtEl>
                                        <p:attrNameLst>
                                          <p:attrName>style.visibility</p:attrName>
                                        </p:attrNameLst>
                                      </p:cBhvr>
                                      <p:to>
                                        <p:strVal val="visible"/>
                                      </p:to>
                                    </p:set>
                                    <p:animEffect transition="in" filter="blinds(horizontal)">
                                      <p:cBhvr>
                                        <p:cTn id="32" dur="500"/>
                                        <p:tgtEl>
                                          <p:spTgt spid="8401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84026"/>
                                        </p:tgtEl>
                                        <p:attrNameLst>
                                          <p:attrName>style.visibility</p:attrName>
                                        </p:attrNameLst>
                                      </p:cBhvr>
                                      <p:to>
                                        <p:strVal val="visible"/>
                                      </p:to>
                                    </p:set>
                                    <p:animEffect transition="in" filter="blinds(horizontal)">
                                      <p:cBhvr>
                                        <p:cTn id="42" dur="500"/>
                                        <p:tgtEl>
                                          <p:spTgt spid="8402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horizontal)">
                                      <p:cBhvr>
                                        <p:cTn id="47" dur="500"/>
                                        <p:tgtEl>
                                          <p:spTgt spid="6"/>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84017"/>
                                        </p:tgtEl>
                                        <p:attrNameLst>
                                          <p:attrName>style.visibility</p:attrName>
                                        </p:attrNameLst>
                                      </p:cBhvr>
                                      <p:to>
                                        <p:strVal val="visible"/>
                                      </p:to>
                                    </p:set>
                                    <p:animEffect transition="in" filter="blinds(horizontal)">
                                      <p:cBhvr>
                                        <p:cTn id="52" dur="500"/>
                                        <p:tgtEl>
                                          <p:spTgt spid="8401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84021"/>
                                        </p:tgtEl>
                                        <p:attrNameLst>
                                          <p:attrName>style.visibility</p:attrName>
                                        </p:attrNameLst>
                                      </p:cBhvr>
                                      <p:to>
                                        <p:strVal val="visible"/>
                                      </p:to>
                                    </p:set>
                                    <p:animEffect transition="in" filter="blinds(horizontal)">
                                      <p:cBhvr>
                                        <p:cTn id="57" dur="500"/>
                                        <p:tgtEl>
                                          <p:spTgt spid="84021"/>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blinds(horizontal)">
                                      <p:cBhvr>
                                        <p:cTn id="62" dur="500"/>
                                        <p:tgtEl>
                                          <p:spTgt spid="7"/>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84016"/>
                                        </p:tgtEl>
                                        <p:attrNameLst>
                                          <p:attrName>style.visibility</p:attrName>
                                        </p:attrNameLst>
                                      </p:cBhvr>
                                      <p:to>
                                        <p:strVal val="visible"/>
                                      </p:to>
                                    </p:set>
                                    <p:animEffect transition="in" filter="blinds(horizontal)">
                                      <p:cBhvr>
                                        <p:cTn id="67" dur="500"/>
                                        <p:tgtEl>
                                          <p:spTgt spid="84016"/>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3" presetClass="entr" presetSubtype="10" fill="hold" nodeType="clickEffect">
                                  <p:stCondLst>
                                    <p:cond delay="0"/>
                                  </p:stCondLst>
                                  <p:childTnLst>
                                    <p:set>
                                      <p:cBhvr>
                                        <p:cTn id="71" dur="1" fill="hold">
                                          <p:stCondLst>
                                            <p:cond delay="0"/>
                                          </p:stCondLst>
                                        </p:cTn>
                                        <p:tgtEl>
                                          <p:spTgt spid="84020">
                                            <p:txEl>
                                              <p:pRg st="0" end="0"/>
                                            </p:txEl>
                                          </p:spTgt>
                                        </p:tgtEl>
                                        <p:attrNameLst>
                                          <p:attrName>style.visibility</p:attrName>
                                        </p:attrNameLst>
                                      </p:cBhvr>
                                      <p:to>
                                        <p:strVal val="visible"/>
                                      </p:to>
                                    </p:set>
                                    <p:animEffect transition="in" filter="blinds(horizontal)">
                                      <p:cBhvr>
                                        <p:cTn id="72" dur="500"/>
                                        <p:tgtEl>
                                          <p:spTgt spid="84020">
                                            <p:txEl>
                                              <p:pRg st="0" end="0"/>
                                            </p:txEl>
                                          </p:spTgt>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3" presetClass="entr" presetSubtype="10" fill="hold" nodeType="click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blinds(horizontal)">
                                      <p:cBhvr>
                                        <p:cTn id="77" dur="500"/>
                                        <p:tgtEl>
                                          <p:spTgt spid="11"/>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84037"/>
                                        </p:tgtEl>
                                        <p:attrNameLst>
                                          <p:attrName>style.visibility</p:attrName>
                                        </p:attrNameLst>
                                      </p:cBhvr>
                                      <p:to>
                                        <p:strVal val="visible"/>
                                      </p:to>
                                    </p:set>
                                    <p:animEffect transition="in" filter="blinds(horizontal)">
                                      <p:cBhvr>
                                        <p:cTn id="82" dur="500"/>
                                        <p:tgtEl>
                                          <p:spTgt spid="840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006" grpId="0" animBg="1"/>
      <p:bldP spid="84016" grpId="0" animBg="1"/>
      <p:bldP spid="84017" grpId="0" animBg="1"/>
      <p:bldP spid="84018" grpId="0"/>
      <p:bldP spid="84019" grpId="0"/>
      <p:bldP spid="84021" grpId="0"/>
      <p:bldP spid="84026" grpId="0"/>
      <p:bldP spid="84037" grpId="0"/>
      <p:bldP spid="84038"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pPr>
              <a:defRPr/>
            </a:pPr>
            <a:fld id="{56FA503E-54DF-4EC9-B950-9B66BA3C2FE7}" type="slidenum">
              <a:rPr lang="en-US"/>
              <a:pPr>
                <a:defRPr/>
              </a:pPr>
              <a:t>35</a:t>
            </a:fld>
            <a:endParaRPr lang="en-US" dirty="0"/>
          </a:p>
        </p:txBody>
      </p:sp>
      <p:sp>
        <p:nvSpPr>
          <p:cNvPr id="157699" name="Rectangle 3"/>
          <p:cNvSpPr>
            <a:spLocks noGrp="1" noChangeArrowheads="1"/>
          </p:cNvSpPr>
          <p:nvPr>
            <p:ph type="body" idx="1"/>
          </p:nvPr>
        </p:nvSpPr>
        <p:spPr>
          <a:xfrm>
            <a:off x="142875" y="912813"/>
            <a:ext cx="8458200" cy="433387"/>
          </a:xfrm>
        </p:spPr>
        <p:txBody>
          <a:bodyPr/>
          <a:lstStyle/>
          <a:p>
            <a:pPr marL="544513" indent="-544513">
              <a:lnSpc>
                <a:spcPct val="80000"/>
              </a:lnSpc>
              <a:buClr>
                <a:schemeClr val="tx1"/>
              </a:buClr>
              <a:buFontTx/>
              <a:buBlip>
                <a:blip r:embed="rId3"/>
              </a:buBlip>
            </a:pPr>
            <a:r>
              <a:rPr lang="en-US" sz="3600" smtClean="0"/>
              <a:t>After trade, each country gains from trade at different level.</a:t>
            </a:r>
          </a:p>
        </p:txBody>
      </p:sp>
      <p:sp>
        <p:nvSpPr>
          <p:cNvPr id="6" name="Rectangle 5"/>
          <p:cNvSpPr>
            <a:spLocks noRot="1" noChangeAspect="1" noMove="1" noResize="1" noEditPoints="1" noAdjustHandles="1" noChangeArrowheads="1" noChangeShapeType="1" noTextEdit="1"/>
          </p:cNvSpPr>
          <p:nvPr/>
        </p:nvSpPr>
        <p:spPr>
          <a:xfrm>
            <a:off x="1392280" y="2400946"/>
            <a:ext cx="857094" cy="745845"/>
          </a:xfrm>
          <a:prstGeom prst="rect">
            <a:avLst/>
          </a:prstGeom>
          <a:blipFill rotWithShape="1">
            <a:blip r:embed="rId4"/>
            <a:stretch>
              <a:fillRect/>
            </a:stretch>
          </a:blipFill>
        </p:spPr>
        <p:txBody>
          <a:bodyPr/>
          <a:lstStyle/>
          <a:p>
            <a:pPr>
              <a:defRPr/>
            </a:pPr>
            <a:r>
              <a:rPr lang="th-TH">
                <a:noFill/>
              </a:rPr>
              <a:t> </a:t>
            </a:r>
          </a:p>
        </p:txBody>
      </p:sp>
      <p:sp>
        <p:nvSpPr>
          <p:cNvPr id="9" name="Rectangle 3"/>
          <p:cNvSpPr txBox="1">
            <a:spLocks noChangeArrowheads="1"/>
          </p:cNvSpPr>
          <p:nvPr/>
        </p:nvSpPr>
        <p:spPr bwMode="auto">
          <a:xfrm>
            <a:off x="2071688" y="2498725"/>
            <a:ext cx="15748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lnSpc>
                <a:spcPct val="80000"/>
              </a:lnSpc>
              <a:spcBef>
                <a:spcPct val="20000"/>
              </a:spcBef>
              <a:buClr>
                <a:schemeClr val="tx1"/>
              </a:buClr>
            </a:pPr>
            <a:r>
              <a:rPr lang="en-US" sz="3600" b="1">
                <a:solidFill>
                  <a:srgbClr val="0000FF"/>
                </a:solidFill>
                <a:latin typeface="Angsana New" pitchFamily="18" charset="-34"/>
              </a:rPr>
              <a:t>is closer to</a:t>
            </a:r>
          </a:p>
        </p:txBody>
      </p:sp>
      <p:sp>
        <p:nvSpPr>
          <p:cNvPr id="15366" name="Rectangle 3"/>
          <p:cNvSpPr txBox="1">
            <a:spLocks noChangeArrowheads="1"/>
          </p:cNvSpPr>
          <p:nvPr/>
        </p:nvSpPr>
        <p:spPr bwMode="auto">
          <a:xfrm>
            <a:off x="2559050" y="2136775"/>
            <a:ext cx="925513"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lnSpc>
                <a:spcPct val="80000"/>
              </a:lnSpc>
              <a:spcBef>
                <a:spcPct val="20000"/>
              </a:spcBef>
              <a:buClr>
                <a:schemeClr val="tx1"/>
              </a:buClr>
            </a:pPr>
            <a:endParaRPr lang="th-TH" sz="3600">
              <a:latin typeface="Angsana New" pitchFamily="18" charset="-34"/>
            </a:endParaRPr>
          </a:p>
        </p:txBody>
      </p:sp>
      <p:sp>
        <p:nvSpPr>
          <p:cNvPr id="13" name="Rectangle 3"/>
          <p:cNvSpPr txBox="1">
            <a:spLocks noChangeArrowheads="1"/>
          </p:cNvSpPr>
          <p:nvPr/>
        </p:nvSpPr>
        <p:spPr bwMode="auto">
          <a:xfrm>
            <a:off x="735013" y="1444625"/>
            <a:ext cx="83089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lnSpc>
                <a:spcPct val="80000"/>
              </a:lnSpc>
              <a:spcBef>
                <a:spcPct val="20000"/>
              </a:spcBef>
              <a:buClr>
                <a:schemeClr val="tx1"/>
              </a:buClr>
            </a:pPr>
            <a:r>
              <a:rPr lang="en-US" sz="3600">
                <a:latin typeface="Angsana New" pitchFamily="18" charset="-34"/>
              </a:rPr>
              <a:t>Suppose country A has high demand in good Y and country B has low demand in good X. </a:t>
            </a:r>
          </a:p>
        </p:txBody>
      </p:sp>
      <p:sp>
        <p:nvSpPr>
          <p:cNvPr id="15368" name="Rectangle 3"/>
          <p:cNvSpPr txBox="1">
            <a:spLocks noChangeArrowheads="1"/>
          </p:cNvSpPr>
          <p:nvPr/>
        </p:nvSpPr>
        <p:spPr bwMode="auto">
          <a:xfrm>
            <a:off x="142875" y="152400"/>
            <a:ext cx="1228725"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lnSpc>
                <a:spcPct val="80000"/>
              </a:lnSpc>
              <a:spcBef>
                <a:spcPct val="20000"/>
              </a:spcBef>
              <a:buClr>
                <a:schemeClr val="tx1"/>
              </a:buClr>
            </a:pPr>
            <a:r>
              <a:rPr lang="en-US" sz="4000" b="1">
                <a:solidFill>
                  <a:srgbClr val="0000FF"/>
                </a:solidFill>
                <a:latin typeface="Angsana New" pitchFamily="18" charset="-34"/>
              </a:rPr>
              <a:t>Note</a:t>
            </a:r>
          </a:p>
        </p:txBody>
      </p:sp>
      <p:sp>
        <p:nvSpPr>
          <p:cNvPr id="5" name="Right Arrow 4"/>
          <p:cNvSpPr/>
          <p:nvPr/>
        </p:nvSpPr>
        <p:spPr>
          <a:xfrm>
            <a:off x="990600" y="2670175"/>
            <a:ext cx="381000" cy="1889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14" name="Rectangle 13"/>
          <p:cNvSpPr>
            <a:spLocks noRot="1" noChangeAspect="1" noMove="1" noResize="1" noEditPoints="1" noAdjustHandles="1" noChangeArrowheads="1" noChangeShapeType="1" noTextEdit="1"/>
          </p:cNvSpPr>
          <p:nvPr/>
        </p:nvSpPr>
        <p:spPr>
          <a:xfrm>
            <a:off x="1346104" y="131449"/>
            <a:ext cx="2573845" cy="745845"/>
          </a:xfrm>
          <a:prstGeom prst="rect">
            <a:avLst/>
          </a:prstGeom>
          <a:blipFill rotWithShape="1">
            <a:blip r:embed="rId5"/>
            <a:stretch>
              <a:fillRect/>
            </a:stretch>
          </a:blipFill>
        </p:spPr>
        <p:txBody>
          <a:bodyPr/>
          <a:lstStyle/>
          <a:p>
            <a:pPr>
              <a:defRPr/>
            </a:pPr>
            <a:r>
              <a:rPr lang="th-TH">
                <a:noFill/>
              </a:rPr>
              <a:t> </a:t>
            </a:r>
          </a:p>
        </p:txBody>
      </p:sp>
      <p:sp>
        <p:nvSpPr>
          <p:cNvPr id="17" name="Rectangle 16"/>
          <p:cNvSpPr>
            <a:spLocks noRot="1" noChangeAspect="1" noMove="1" noResize="1" noEditPoints="1" noAdjustHandles="1" noChangeArrowheads="1" noChangeShapeType="1" noTextEdit="1"/>
          </p:cNvSpPr>
          <p:nvPr/>
        </p:nvSpPr>
        <p:spPr>
          <a:xfrm>
            <a:off x="3646000" y="2400946"/>
            <a:ext cx="804195" cy="744819"/>
          </a:xfrm>
          <a:prstGeom prst="rect">
            <a:avLst/>
          </a:prstGeom>
          <a:blipFill rotWithShape="1">
            <a:blip r:embed="rId6"/>
            <a:stretch>
              <a:fillRect/>
            </a:stretch>
          </a:blipFill>
        </p:spPr>
        <p:txBody>
          <a:bodyPr/>
          <a:lstStyle/>
          <a:p>
            <a:pPr>
              <a:defRPr/>
            </a:pPr>
            <a:r>
              <a:rPr lang="th-TH">
                <a:noFill/>
              </a:rPr>
              <a:t> </a:t>
            </a:r>
          </a:p>
        </p:txBody>
      </p:sp>
      <p:sp>
        <p:nvSpPr>
          <p:cNvPr id="25" name="Right Arrow 24"/>
          <p:cNvSpPr/>
          <p:nvPr/>
        </p:nvSpPr>
        <p:spPr>
          <a:xfrm>
            <a:off x="4478338" y="2668588"/>
            <a:ext cx="381000" cy="1905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26" name="Rectangle 3"/>
          <p:cNvSpPr txBox="1">
            <a:spLocks noChangeArrowheads="1"/>
          </p:cNvSpPr>
          <p:nvPr/>
        </p:nvSpPr>
        <p:spPr bwMode="auto">
          <a:xfrm>
            <a:off x="4889500" y="2224088"/>
            <a:ext cx="4254500" cy="922337"/>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lnSpc>
                <a:spcPct val="80000"/>
              </a:lnSpc>
              <a:spcBef>
                <a:spcPct val="20000"/>
              </a:spcBef>
              <a:buClr>
                <a:schemeClr val="tx1"/>
              </a:buClr>
            </a:pPr>
            <a:r>
              <a:rPr lang="en-US" sz="3600" b="1">
                <a:solidFill>
                  <a:srgbClr val="0000FF"/>
                </a:solidFill>
                <a:latin typeface="Angsana New" pitchFamily="18" charset="-34"/>
              </a:rPr>
              <a:t>Country A will gain from trade less compared to country B</a:t>
            </a:r>
          </a:p>
        </p:txBody>
      </p:sp>
      <p:sp>
        <p:nvSpPr>
          <p:cNvPr id="27" name="Rectangle 3"/>
          <p:cNvSpPr txBox="1">
            <a:spLocks noChangeArrowheads="1"/>
          </p:cNvSpPr>
          <p:nvPr/>
        </p:nvSpPr>
        <p:spPr bwMode="auto">
          <a:xfrm>
            <a:off x="103188" y="3243263"/>
            <a:ext cx="84582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544513" indent="-544513"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nSpc>
                <a:spcPct val="80000"/>
              </a:lnSpc>
              <a:spcBef>
                <a:spcPct val="20000"/>
              </a:spcBef>
              <a:buClr>
                <a:schemeClr val="tx1"/>
              </a:buClr>
              <a:buFontTx/>
              <a:buBlip>
                <a:blip r:embed="rId3"/>
              </a:buBlip>
            </a:pPr>
            <a:r>
              <a:rPr lang="en-US" sz="3600">
                <a:latin typeface="Angsana New" pitchFamily="18" charset="-34"/>
              </a:rPr>
              <a:t>After trade, each country will increase production of product that it has comparative advantage. However, we can see that at equilibrium production point of country A (Point A’) and country B (Point B’), each country produce both goods.</a:t>
            </a:r>
          </a:p>
        </p:txBody>
      </p:sp>
      <p:sp>
        <p:nvSpPr>
          <p:cNvPr id="24" name="Down Arrow 23"/>
          <p:cNvSpPr/>
          <p:nvPr/>
        </p:nvSpPr>
        <p:spPr>
          <a:xfrm>
            <a:off x="3719513" y="5181600"/>
            <a:ext cx="436562"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29" name="Rectangle 3"/>
          <p:cNvSpPr txBox="1">
            <a:spLocks noChangeArrowheads="1"/>
          </p:cNvSpPr>
          <p:nvPr/>
        </p:nvSpPr>
        <p:spPr bwMode="auto">
          <a:xfrm>
            <a:off x="2078038" y="5711825"/>
            <a:ext cx="4154487" cy="60960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lnSpc>
                <a:spcPct val="80000"/>
              </a:lnSpc>
              <a:spcBef>
                <a:spcPct val="20000"/>
              </a:spcBef>
              <a:buClr>
                <a:schemeClr val="tx1"/>
              </a:buClr>
            </a:pPr>
            <a:r>
              <a:rPr lang="en-US" sz="4000" b="1">
                <a:solidFill>
                  <a:srgbClr val="C00000"/>
                </a:solidFill>
                <a:latin typeface="Angsana New" pitchFamily="18" charset="-34"/>
              </a:rPr>
              <a:t>Incomplete specialization</a:t>
            </a:r>
          </a:p>
        </p:txBody>
      </p:sp>
    </p:spTree>
    <p:extLst>
      <p:ext uri="{BB962C8B-B14F-4D97-AF65-F5344CB8AC3E}">
        <p14:creationId xmlns:p14="http://schemas.microsoft.com/office/powerpoint/2010/main" val="312123679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Effect transition="in" filter="fade">
                                      <p:cBhvr>
                                        <p:cTn id="7" dur="500"/>
                                        <p:tgtEl>
                                          <p:spTgt spid="1576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500"/>
                                        <p:tgtEl>
                                          <p:spTgt spid="2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7">
                                            <p:txEl>
                                              <p:pRg st="0" end="0"/>
                                            </p:txEl>
                                          </p:spTgt>
                                        </p:tgtEl>
                                        <p:attrNameLst>
                                          <p:attrName>style.visibility</p:attrName>
                                        </p:attrNameLst>
                                      </p:cBhvr>
                                      <p:to>
                                        <p:strVal val="visible"/>
                                      </p:to>
                                    </p:set>
                                    <p:animEffect transition="in" filter="fade">
                                      <p:cBhvr>
                                        <p:cTn id="47" dur="500"/>
                                        <p:tgtEl>
                                          <p:spTgt spid="27">
                                            <p:txEl>
                                              <p:pRg st="0" end="0"/>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9" grpId="0" build="p"/>
      <p:bldP spid="13" grpId="0"/>
      <p:bldP spid="5" grpId="0" animBg="1"/>
      <p:bldP spid="25" grpId="0" animBg="1"/>
      <p:bldP spid="26" grpId="0" animBg="1"/>
      <p:bldP spid="27" grpId="0" build="p"/>
      <p:bldP spid="24" grpId="0" animBg="1"/>
      <p:bldP spid="2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Slide Number Placeholder 4"/>
          <p:cNvSpPr>
            <a:spLocks noGrp="1"/>
          </p:cNvSpPr>
          <p:nvPr>
            <p:ph type="sldNum" sz="quarter" idx="12"/>
          </p:nvPr>
        </p:nvSpPr>
        <p:spPr/>
        <p:txBody>
          <a:bodyPr/>
          <a:lstStyle/>
          <a:p>
            <a:pPr>
              <a:defRPr/>
            </a:pPr>
            <a:fld id="{F1B66AE5-4104-46C2-982E-E2A2261FAADB}" type="slidenum">
              <a:rPr lang="en-US"/>
              <a:pPr>
                <a:defRPr/>
              </a:pPr>
              <a:t>36</a:t>
            </a:fld>
            <a:endParaRPr lang="en-US"/>
          </a:p>
        </p:txBody>
      </p:sp>
      <p:sp>
        <p:nvSpPr>
          <p:cNvPr id="89091" name="Rectangle 3"/>
          <p:cNvSpPr>
            <a:spLocks noChangeArrowheads="1"/>
          </p:cNvSpPr>
          <p:nvPr/>
        </p:nvSpPr>
        <p:spPr bwMode="auto">
          <a:xfrm>
            <a:off x="204788" y="914400"/>
            <a:ext cx="8953500" cy="687388"/>
          </a:xfrm>
          <a:prstGeom prst="rect">
            <a:avLst/>
          </a:prstGeom>
          <a:noFill/>
          <a:ln w="9525">
            <a:noFill/>
            <a:miter lim="800000"/>
            <a:headEnd/>
            <a:tailEnd/>
          </a:ln>
        </p:spPr>
        <p:txBody>
          <a:bodyPr/>
          <a:lstStyle/>
          <a:p>
            <a:pPr marL="544513" indent="-544513">
              <a:lnSpc>
                <a:spcPct val="80000"/>
              </a:lnSpc>
              <a:spcBef>
                <a:spcPct val="20000"/>
              </a:spcBef>
              <a:buFontTx/>
              <a:buBlip>
                <a:blip r:embed="rId3"/>
              </a:buBlip>
              <a:defRPr/>
            </a:pPr>
            <a:r>
              <a:rPr lang="en-US" sz="3600" b="1" dirty="0">
                <a:latin typeface="Angsana New" pitchFamily="18" charset="-34"/>
                <a:cs typeface="Angsana New" pitchFamily="18" charset="-34"/>
              </a:rPr>
              <a:t>Terms of Trade is sometimes called</a:t>
            </a:r>
          </a:p>
          <a:p>
            <a:pPr marL="544513" indent="-544513">
              <a:lnSpc>
                <a:spcPct val="80000"/>
              </a:lnSpc>
              <a:spcBef>
                <a:spcPct val="20000"/>
              </a:spcBef>
              <a:buFontTx/>
              <a:buBlip>
                <a:blip r:embed="rId3"/>
              </a:buBlip>
              <a:defRPr/>
            </a:pPr>
            <a:endParaRPr lang="en-US" sz="3600" b="1" dirty="0">
              <a:latin typeface="Angsana New" pitchFamily="18" charset="-34"/>
              <a:cs typeface="Angsana New" pitchFamily="18" charset="-34"/>
            </a:endParaRPr>
          </a:p>
          <a:p>
            <a:pPr>
              <a:lnSpc>
                <a:spcPct val="80000"/>
              </a:lnSpc>
              <a:spcBef>
                <a:spcPct val="20000"/>
              </a:spcBef>
              <a:defRPr/>
            </a:pPr>
            <a:endParaRPr lang="en-US" sz="3600" b="1" dirty="0">
              <a:latin typeface="Angsana New" pitchFamily="18" charset="-34"/>
              <a:cs typeface="Angsana New" pitchFamily="18" charset="-34"/>
            </a:endParaRPr>
          </a:p>
          <a:p>
            <a:pPr>
              <a:lnSpc>
                <a:spcPct val="80000"/>
              </a:lnSpc>
              <a:spcBef>
                <a:spcPct val="20000"/>
              </a:spcBef>
              <a:defRPr/>
            </a:pPr>
            <a:endParaRPr lang="en-US" sz="3600" b="1" dirty="0">
              <a:latin typeface="Angsana New" pitchFamily="18" charset="-34"/>
              <a:cs typeface="Angsana New" pitchFamily="18" charset="-34"/>
            </a:endParaRPr>
          </a:p>
          <a:p>
            <a:pPr>
              <a:lnSpc>
                <a:spcPct val="80000"/>
              </a:lnSpc>
              <a:spcBef>
                <a:spcPct val="20000"/>
              </a:spcBef>
              <a:defRPr/>
            </a:pPr>
            <a:endParaRPr lang="th-TH" sz="3600" b="1" dirty="0">
              <a:latin typeface="Angsana New" pitchFamily="18" charset="-34"/>
              <a:cs typeface="Angsana New" pitchFamily="18" charset="-34"/>
            </a:endParaRPr>
          </a:p>
        </p:txBody>
      </p:sp>
      <p:sp>
        <p:nvSpPr>
          <p:cNvPr id="89093" name="Text Box 5"/>
          <p:cNvSpPr txBox="1">
            <a:spLocks noChangeArrowheads="1"/>
          </p:cNvSpPr>
          <p:nvPr/>
        </p:nvSpPr>
        <p:spPr bwMode="auto">
          <a:xfrm>
            <a:off x="174625" y="14288"/>
            <a:ext cx="7620000" cy="769937"/>
          </a:xfrm>
          <a:prstGeom prst="rect">
            <a:avLst/>
          </a:prstGeom>
          <a:noFill/>
          <a:ln w="9525">
            <a:noFill/>
            <a:miter lim="800000"/>
            <a:headEnd/>
            <a:tailEnd/>
          </a:ln>
          <a:effectLst/>
        </p:spPr>
        <p:txBody>
          <a:bodyPr>
            <a:spAutoFit/>
          </a:bodyPr>
          <a:lstStyle/>
          <a:p>
            <a:pPr>
              <a:spcBef>
                <a:spcPct val="50000"/>
              </a:spcBef>
              <a:defRPr/>
            </a:pPr>
            <a:r>
              <a:rPr lang="en-US" sz="4400" b="1" dirty="0" smtClean="0">
                <a:solidFill>
                  <a:srgbClr val="0000FF"/>
                </a:solidFill>
                <a:effectLst>
                  <a:outerShdw blurRad="38100" dist="38100" dir="2700000" algn="tl">
                    <a:srgbClr val="C0C0C0"/>
                  </a:outerShdw>
                </a:effectLst>
                <a:latin typeface="Angsana New" pitchFamily="18" charset="-34"/>
                <a:cs typeface="Angsana New" pitchFamily="18" charset="-34"/>
              </a:rPr>
              <a:t>Terms </a:t>
            </a:r>
            <a:r>
              <a:rPr lang="en-US" sz="4400" b="1" dirty="0">
                <a:solidFill>
                  <a:srgbClr val="0000FF"/>
                </a:solidFill>
                <a:effectLst>
                  <a:outerShdw blurRad="38100" dist="38100" dir="2700000" algn="tl">
                    <a:srgbClr val="C0C0C0"/>
                  </a:outerShdw>
                </a:effectLst>
                <a:latin typeface="Angsana New" pitchFamily="18" charset="-34"/>
                <a:cs typeface="Angsana New" pitchFamily="18" charset="-34"/>
              </a:rPr>
              <a:t>of Trade, TOT</a:t>
            </a:r>
          </a:p>
        </p:txBody>
      </p:sp>
      <p:sp>
        <p:nvSpPr>
          <p:cNvPr id="19461" name="Rectangle 11"/>
          <p:cNvSpPr>
            <a:spLocks noChangeArrowheads="1"/>
          </p:cNvSpPr>
          <p:nvPr/>
        </p:nvSpPr>
        <p:spPr bwMode="auto">
          <a:xfrm>
            <a:off x="0" y="32496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9462" name="Rectangle 13"/>
          <p:cNvSpPr>
            <a:spLocks noChangeArrowheads="1"/>
          </p:cNvSpPr>
          <p:nvPr/>
        </p:nvSpPr>
        <p:spPr bwMode="auto">
          <a:xfrm>
            <a:off x="0" y="32496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9463" name="Rectangle 15"/>
          <p:cNvSpPr>
            <a:spLocks noChangeArrowheads="1"/>
          </p:cNvSpPr>
          <p:nvPr/>
        </p:nvSpPr>
        <p:spPr bwMode="auto">
          <a:xfrm>
            <a:off x="0" y="30718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9464" name="Rectangle 17"/>
          <p:cNvSpPr>
            <a:spLocks noChangeArrowheads="1"/>
          </p:cNvSpPr>
          <p:nvPr/>
        </p:nvSpPr>
        <p:spPr bwMode="auto">
          <a:xfrm>
            <a:off x="0" y="31242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20" name="Rectangle 3"/>
          <p:cNvSpPr>
            <a:spLocks noChangeArrowheads="1"/>
          </p:cNvSpPr>
          <p:nvPr/>
        </p:nvSpPr>
        <p:spPr bwMode="auto">
          <a:xfrm>
            <a:off x="892175" y="1752600"/>
            <a:ext cx="6781800" cy="538163"/>
          </a:xfrm>
          <a:prstGeom prst="rect">
            <a:avLst/>
          </a:prstGeom>
          <a:noFill/>
          <a:ln w="9525">
            <a:noFill/>
            <a:miter lim="800000"/>
            <a:headEnd/>
            <a:tailEnd/>
          </a:ln>
        </p:spPr>
        <p:txBody>
          <a:bodyPr/>
          <a:lstStyle/>
          <a:p>
            <a:pPr marL="571500" indent="-571500">
              <a:lnSpc>
                <a:spcPct val="80000"/>
              </a:lnSpc>
              <a:spcBef>
                <a:spcPct val="20000"/>
              </a:spcBef>
              <a:buFont typeface="Wingdings" pitchFamily="2" charset="2"/>
              <a:buChar char="Ø"/>
              <a:defRPr/>
            </a:pPr>
            <a:r>
              <a:rPr lang="en-US" sz="3600" b="1" dirty="0">
                <a:solidFill>
                  <a:srgbClr val="006600"/>
                </a:solidFill>
                <a:latin typeface="Angsana New" pitchFamily="18" charset="-34"/>
                <a:cs typeface="Angsana New" pitchFamily="18" charset="-34"/>
              </a:rPr>
              <a:t>Commodity terms of trade</a:t>
            </a:r>
          </a:p>
          <a:p>
            <a:pPr>
              <a:lnSpc>
                <a:spcPct val="80000"/>
              </a:lnSpc>
              <a:spcBef>
                <a:spcPct val="20000"/>
              </a:spcBef>
              <a:defRPr/>
            </a:pPr>
            <a:endParaRPr lang="en-US" sz="3600" b="1" dirty="0">
              <a:latin typeface="Angsana New" pitchFamily="18" charset="-34"/>
              <a:cs typeface="Angsana New" pitchFamily="18" charset="-34"/>
            </a:endParaRPr>
          </a:p>
          <a:p>
            <a:pPr>
              <a:lnSpc>
                <a:spcPct val="80000"/>
              </a:lnSpc>
              <a:spcBef>
                <a:spcPct val="20000"/>
              </a:spcBef>
              <a:defRPr/>
            </a:pPr>
            <a:endParaRPr lang="en-US" sz="3600" b="1" dirty="0">
              <a:latin typeface="Angsana New" pitchFamily="18" charset="-34"/>
              <a:cs typeface="Angsana New" pitchFamily="18" charset="-34"/>
            </a:endParaRPr>
          </a:p>
          <a:p>
            <a:pPr>
              <a:lnSpc>
                <a:spcPct val="80000"/>
              </a:lnSpc>
              <a:spcBef>
                <a:spcPct val="20000"/>
              </a:spcBef>
              <a:defRPr/>
            </a:pPr>
            <a:endParaRPr lang="th-TH" sz="3600" b="1" dirty="0">
              <a:latin typeface="Angsana New" pitchFamily="18" charset="-34"/>
              <a:cs typeface="Angsana New" pitchFamily="18" charset="-34"/>
            </a:endParaRPr>
          </a:p>
        </p:txBody>
      </p:sp>
      <p:sp>
        <p:nvSpPr>
          <p:cNvPr id="22" name="Rectangle 3"/>
          <p:cNvSpPr>
            <a:spLocks noChangeArrowheads="1"/>
          </p:cNvSpPr>
          <p:nvPr/>
        </p:nvSpPr>
        <p:spPr bwMode="auto">
          <a:xfrm>
            <a:off x="881063" y="2401888"/>
            <a:ext cx="6781800" cy="538162"/>
          </a:xfrm>
          <a:prstGeom prst="rect">
            <a:avLst/>
          </a:prstGeom>
          <a:noFill/>
          <a:ln w="9525">
            <a:noFill/>
            <a:miter lim="800000"/>
            <a:headEnd/>
            <a:tailEnd/>
          </a:ln>
        </p:spPr>
        <p:txBody>
          <a:bodyPr/>
          <a:lstStyle/>
          <a:p>
            <a:pPr marL="571500" indent="-571500">
              <a:lnSpc>
                <a:spcPct val="80000"/>
              </a:lnSpc>
              <a:spcBef>
                <a:spcPct val="20000"/>
              </a:spcBef>
              <a:buFont typeface="Wingdings" pitchFamily="2" charset="2"/>
              <a:buChar char="Ø"/>
              <a:defRPr/>
            </a:pPr>
            <a:r>
              <a:rPr lang="en-US" sz="3600" b="1" dirty="0">
                <a:solidFill>
                  <a:srgbClr val="006600"/>
                </a:solidFill>
                <a:latin typeface="Angsana New" pitchFamily="18" charset="-34"/>
                <a:cs typeface="Angsana New" pitchFamily="18" charset="-34"/>
              </a:rPr>
              <a:t>Net barter terms of trade</a:t>
            </a:r>
          </a:p>
          <a:p>
            <a:pPr>
              <a:lnSpc>
                <a:spcPct val="80000"/>
              </a:lnSpc>
              <a:spcBef>
                <a:spcPct val="20000"/>
              </a:spcBef>
              <a:defRPr/>
            </a:pPr>
            <a:endParaRPr lang="en-US" sz="3600" b="1" dirty="0">
              <a:latin typeface="Angsana New" pitchFamily="18" charset="-34"/>
              <a:cs typeface="Angsana New" pitchFamily="18" charset="-34"/>
            </a:endParaRPr>
          </a:p>
          <a:p>
            <a:pPr>
              <a:lnSpc>
                <a:spcPct val="80000"/>
              </a:lnSpc>
              <a:spcBef>
                <a:spcPct val="20000"/>
              </a:spcBef>
              <a:defRPr/>
            </a:pPr>
            <a:endParaRPr lang="en-US" sz="3600" b="1" dirty="0">
              <a:latin typeface="Angsana New" pitchFamily="18" charset="-34"/>
              <a:cs typeface="Angsana New" pitchFamily="18" charset="-34"/>
            </a:endParaRPr>
          </a:p>
          <a:p>
            <a:pPr>
              <a:lnSpc>
                <a:spcPct val="80000"/>
              </a:lnSpc>
              <a:spcBef>
                <a:spcPct val="20000"/>
              </a:spcBef>
              <a:defRPr/>
            </a:pPr>
            <a:endParaRPr lang="th-TH" sz="3600" b="1" dirty="0">
              <a:latin typeface="Angsana New" pitchFamily="18" charset="-34"/>
              <a:cs typeface="Angsana New" pitchFamily="18" charset="-34"/>
            </a:endParaRPr>
          </a:p>
        </p:txBody>
      </p:sp>
      <p:sp>
        <p:nvSpPr>
          <p:cNvPr id="23" name="Rectangle 3"/>
          <p:cNvSpPr>
            <a:spLocks noChangeArrowheads="1"/>
          </p:cNvSpPr>
          <p:nvPr/>
        </p:nvSpPr>
        <p:spPr bwMode="auto">
          <a:xfrm>
            <a:off x="881063" y="3105150"/>
            <a:ext cx="6781800" cy="538163"/>
          </a:xfrm>
          <a:prstGeom prst="rect">
            <a:avLst/>
          </a:prstGeom>
          <a:noFill/>
          <a:ln w="9525">
            <a:noFill/>
            <a:miter lim="800000"/>
            <a:headEnd/>
            <a:tailEnd/>
          </a:ln>
        </p:spPr>
        <p:txBody>
          <a:bodyPr/>
          <a:lstStyle/>
          <a:p>
            <a:pPr marL="571500" indent="-571500">
              <a:lnSpc>
                <a:spcPct val="80000"/>
              </a:lnSpc>
              <a:spcBef>
                <a:spcPct val="20000"/>
              </a:spcBef>
              <a:buFont typeface="Wingdings" pitchFamily="2" charset="2"/>
              <a:buChar char="Ø"/>
              <a:defRPr/>
            </a:pPr>
            <a:r>
              <a:rPr lang="en-US" sz="3600" b="1" dirty="0">
                <a:solidFill>
                  <a:srgbClr val="006600"/>
                </a:solidFill>
                <a:latin typeface="Angsana New" pitchFamily="18" charset="-34"/>
                <a:cs typeface="Angsana New" pitchFamily="18" charset="-34"/>
              </a:rPr>
              <a:t>World relative price</a:t>
            </a:r>
          </a:p>
          <a:p>
            <a:pPr>
              <a:lnSpc>
                <a:spcPct val="80000"/>
              </a:lnSpc>
              <a:spcBef>
                <a:spcPct val="20000"/>
              </a:spcBef>
              <a:defRPr/>
            </a:pPr>
            <a:endParaRPr lang="en-US" sz="3600" b="1" dirty="0">
              <a:latin typeface="Angsana New" pitchFamily="18" charset="-34"/>
              <a:cs typeface="Angsana New" pitchFamily="18" charset="-34"/>
            </a:endParaRPr>
          </a:p>
          <a:p>
            <a:pPr>
              <a:lnSpc>
                <a:spcPct val="80000"/>
              </a:lnSpc>
              <a:spcBef>
                <a:spcPct val="20000"/>
              </a:spcBef>
              <a:defRPr/>
            </a:pPr>
            <a:endParaRPr lang="en-US" sz="3600" b="1" dirty="0">
              <a:latin typeface="Angsana New" pitchFamily="18" charset="-34"/>
              <a:cs typeface="Angsana New" pitchFamily="18" charset="-34"/>
            </a:endParaRPr>
          </a:p>
          <a:p>
            <a:pPr>
              <a:lnSpc>
                <a:spcPct val="80000"/>
              </a:lnSpc>
              <a:spcBef>
                <a:spcPct val="20000"/>
              </a:spcBef>
              <a:defRPr/>
            </a:pPr>
            <a:endParaRPr lang="th-TH" sz="3600" b="1" dirty="0">
              <a:latin typeface="Angsana New" pitchFamily="18" charset="-34"/>
              <a:cs typeface="Angsana New" pitchFamily="18" charset="-34"/>
            </a:endParaRPr>
          </a:p>
        </p:txBody>
      </p:sp>
    </p:spTree>
    <p:extLst>
      <p:ext uri="{BB962C8B-B14F-4D97-AF65-F5344CB8AC3E}">
        <p14:creationId xmlns:p14="http://schemas.microsoft.com/office/powerpoint/2010/main" val="75731068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9091">
                                            <p:txEl>
                                              <p:pRg st="0" end="0"/>
                                            </p:txEl>
                                          </p:spTgt>
                                        </p:tgtEl>
                                        <p:attrNameLst>
                                          <p:attrName>style.visibility</p:attrName>
                                        </p:attrNameLst>
                                      </p:cBhvr>
                                      <p:to>
                                        <p:strVal val="visible"/>
                                      </p:to>
                                    </p:set>
                                    <p:animEffect transition="in" filter="blinds(horizontal)">
                                      <p:cBhvr>
                                        <p:cTn id="7" dur="500"/>
                                        <p:tgtEl>
                                          <p:spTgt spid="890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3">
                                            <p:txEl>
                                              <p:pRg st="0" end="0"/>
                                            </p:txEl>
                                          </p:spTgt>
                                        </p:tgtEl>
                                        <p:attrNameLst>
                                          <p:attrName>style.visibility</p:attrName>
                                        </p:attrNameLst>
                                      </p:cBhvr>
                                      <p:to>
                                        <p:strVal val="visible"/>
                                      </p:to>
                                    </p:set>
                                    <p:animEffect transition="in" filter="fade">
                                      <p:cBhvr>
                                        <p:cTn id="22" dur="500"/>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4146" name="Text Box 2"/>
          <p:cNvSpPr txBox="1">
            <a:spLocks noChangeArrowheads="1"/>
          </p:cNvSpPr>
          <p:nvPr/>
        </p:nvSpPr>
        <p:spPr bwMode="auto">
          <a:xfrm>
            <a:off x="228600" y="152400"/>
            <a:ext cx="7620000" cy="701675"/>
          </a:xfrm>
          <a:prstGeom prst="rect">
            <a:avLst/>
          </a:prstGeom>
          <a:noFill/>
          <a:ln w="9525">
            <a:noFill/>
            <a:miter lim="800000"/>
            <a:headEnd/>
            <a:tailEnd/>
          </a:ln>
          <a:effectLst/>
        </p:spPr>
        <p:txBody>
          <a:bodyPr>
            <a:spAutoFit/>
          </a:bodyPr>
          <a:lstStyle/>
          <a:p>
            <a:pPr>
              <a:spcBef>
                <a:spcPct val="50000"/>
              </a:spcBef>
              <a:defRPr/>
            </a:pPr>
            <a:r>
              <a:rPr lang="en-US" sz="4000" b="1" dirty="0" smtClean="0">
                <a:solidFill>
                  <a:srgbClr val="0000FF"/>
                </a:solidFill>
                <a:effectLst>
                  <a:outerShdw blurRad="38100" dist="38100" dir="2700000" algn="tl">
                    <a:srgbClr val="C0C0C0"/>
                  </a:outerShdw>
                </a:effectLst>
                <a:latin typeface="Angsana New" pitchFamily="18" charset="-34"/>
                <a:cs typeface="Angsana New" pitchFamily="18" charset="-34"/>
              </a:rPr>
              <a:t>Terms </a:t>
            </a:r>
            <a:r>
              <a:rPr lang="en-US" sz="4000" b="1" dirty="0">
                <a:solidFill>
                  <a:srgbClr val="0000FF"/>
                </a:solidFill>
                <a:effectLst>
                  <a:outerShdw blurRad="38100" dist="38100" dir="2700000" algn="tl">
                    <a:srgbClr val="C0C0C0"/>
                  </a:outerShdw>
                </a:effectLst>
                <a:latin typeface="Angsana New" pitchFamily="18" charset="-34"/>
                <a:cs typeface="Angsana New" pitchFamily="18" charset="-34"/>
              </a:rPr>
              <a:t>of Trade, TOT </a:t>
            </a:r>
          </a:p>
        </p:txBody>
      </p:sp>
      <p:sp>
        <p:nvSpPr>
          <p:cNvPr id="20483" name="Rectangle 3"/>
          <p:cNvSpPr>
            <a:spLocks noChangeArrowheads="1"/>
          </p:cNvSpPr>
          <p:nvPr/>
        </p:nvSpPr>
        <p:spPr bwMode="auto">
          <a:xfrm>
            <a:off x="0" y="32496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20484" name="Rectangle 4"/>
          <p:cNvSpPr>
            <a:spLocks noChangeArrowheads="1"/>
          </p:cNvSpPr>
          <p:nvPr/>
        </p:nvSpPr>
        <p:spPr bwMode="auto">
          <a:xfrm>
            <a:off x="0" y="32496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20485" name="Rectangle 5"/>
          <p:cNvSpPr>
            <a:spLocks noChangeArrowheads="1"/>
          </p:cNvSpPr>
          <p:nvPr/>
        </p:nvSpPr>
        <p:spPr bwMode="auto">
          <a:xfrm>
            <a:off x="0" y="30718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20486" name="Rectangle 6"/>
          <p:cNvSpPr>
            <a:spLocks noChangeArrowheads="1"/>
          </p:cNvSpPr>
          <p:nvPr/>
        </p:nvSpPr>
        <p:spPr bwMode="auto">
          <a:xfrm>
            <a:off x="0" y="31242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34151" name="Text Box 7"/>
          <p:cNvSpPr txBox="1">
            <a:spLocks noChangeArrowheads="1"/>
          </p:cNvSpPr>
          <p:nvPr/>
        </p:nvSpPr>
        <p:spPr bwMode="auto">
          <a:xfrm>
            <a:off x="457200" y="1600200"/>
            <a:ext cx="2819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TOT of country A</a:t>
            </a:r>
          </a:p>
        </p:txBody>
      </p:sp>
      <p:sp>
        <p:nvSpPr>
          <p:cNvPr id="134152" name="Text Box 8"/>
          <p:cNvSpPr txBox="1">
            <a:spLocks noChangeArrowheads="1"/>
          </p:cNvSpPr>
          <p:nvPr/>
        </p:nvSpPr>
        <p:spPr bwMode="auto">
          <a:xfrm>
            <a:off x="441325" y="3733800"/>
            <a:ext cx="2895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TOT of country B</a:t>
            </a:r>
          </a:p>
        </p:txBody>
      </p:sp>
      <p:sp>
        <p:nvSpPr>
          <p:cNvPr id="134153" name="Text Box 9"/>
          <p:cNvSpPr txBox="1">
            <a:spLocks noChangeArrowheads="1"/>
          </p:cNvSpPr>
          <p:nvPr/>
        </p:nvSpPr>
        <p:spPr bwMode="auto">
          <a:xfrm>
            <a:off x="3505200" y="16764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a:t>
            </a:r>
            <a:endParaRPr lang="en-US" sz="2400" u="sng" baseline="-25000">
              <a:solidFill>
                <a:srgbClr val="0000CC"/>
              </a:solidFill>
              <a:latin typeface="Comic Sans MS" pitchFamily="66" charset="0"/>
              <a:cs typeface="Angsana New" pitchFamily="18" charset="-34"/>
            </a:endParaRPr>
          </a:p>
        </p:txBody>
      </p:sp>
      <p:grpSp>
        <p:nvGrpSpPr>
          <p:cNvPr id="2" name="Group 10"/>
          <p:cNvGrpSpPr>
            <a:grpSpLocks/>
          </p:cNvGrpSpPr>
          <p:nvPr/>
        </p:nvGrpSpPr>
        <p:grpSpPr bwMode="auto">
          <a:xfrm>
            <a:off x="4114800" y="1524000"/>
            <a:ext cx="457200" cy="914400"/>
            <a:chOff x="3216" y="1056"/>
            <a:chExt cx="288" cy="576"/>
          </a:xfrm>
        </p:grpSpPr>
        <p:sp>
          <p:nvSpPr>
            <p:cNvPr id="20538" name="Line 11"/>
            <p:cNvSpPr>
              <a:spLocks noChangeShapeType="1"/>
            </p:cNvSpPr>
            <p:nvPr/>
          </p:nvSpPr>
          <p:spPr bwMode="auto">
            <a:xfrm>
              <a:off x="3216" y="1344"/>
              <a:ext cx="288" cy="0"/>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th-TH"/>
            </a:p>
          </p:txBody>
        </p:sp>
        <p:grpSp>
          <p:nvGrpSpPr>
            <p:cNvPr id="20539" name="Group 12"/>
            <p:cNvGrpSpPr>
              <a:grpSpLocks/>
            </p:cNvGrpSpPr>
            <p:nvPr/>
          </p:nvGrpSpPr>
          <p:grpSpPr bwMode="auto">
            <a:xfrm>
              <a:off x="3216" y="1056"/>
              <a:ext cx="288" cy="576"/>
              <a:chOff x="2880" y="1008"/>
              <a:chExt cx="288" cy="576"/>
            </a:xfrm>
          </p:grpSpPr>
          <p:sp>
            <p:nvSpPr>
              <p:cNvPr id="20540" name="Text Box 13"/>
              <p:cNvSpPr txBox="1">
                <a:spLocks noChangeArrowheads="1"/>
              </p:cNvSpPr>
              <p:nvPr/>
            </p:nvSpPr>
            <p:spPr bwMode="auto">
              <a:xfrm>
                <a:off x="2880" y="1008"/>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Y</a:t>
                </a:r>
                <a:endParaRPr lang="en-US" sz="2400" u="sng" baseline="-25000">
                  <a:solidFill>
                    <a:srgbClr val="0000CC"/>
                  </a:solidFill>
                  <a:latin typeface="Comic Sans MS" pitchFamily="66" charset="0"/>
                  <a:cs typeface="Angsana New" pitchFamily="18" charset="-34"/>
                </a:endParaRPr>
              </a:p>
            </p:txBody>
          </p:sp>
          <p:sp>
            <p:nvSpPr>
              <p:cNvPr id="20541" name="Text Box 14"/>
              <p:cNvSpPr txBox="1">
                <a:spLocks noChangeArrowheads="1"/>
              </p:cNvSpPr>
              <p:nvPr/>
            </p:nvSpPr>
            <p:spPr bwMode="auto">
              <a:xfrm>
                <a:off x="2880" y="1296"/>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X</a:t>
                </a:r>
                <a:endParaRPr lang="en-US" sz="2400" u="sng" baseline="-25000">
                  <a:solidFill>
                    <a:srgbClr val="0000CC"/>
                  </a:solidFill>
                  <a:latin typeface="Comic Sans MS" pitchFamily="66" charset="0"/>
                  <a:cs typeface="Angsana New" pitchFamily="18" charset="-34"/>
                </a:endParaRPr>
              </a:p>
            </p:txBody>
          </p:sp>
        </p:grpSp>
      </p:grpSp>
      <p:grpSp>
        <p:nvGrpSpPr>
          <p:cNvPr id="4" name="Group 15"/>
          <p:cNvGrpSpPr>
            <a:grpSpLocks/>
          </p:cNvGrpSpPr>
          <p:nvPr/>
        </p:nvGrpSpPr>
        <p:grpSpPr bwMode="auto">
          <a:xfrm>
            <a:off x="5562600" y="1524000"/>
            <a:ext cx="533400" cy="914400"/>
            <a:chOff x="3216" y="1056"/>
            <a:chExt cx="288" cy="576"/>
          </a:xfrm>
        </p:grpSpPr>
        <p:sp>
          <p:nvSpPr>
            <p:cNvPr id="20534" name="Line 16"/>
            <p:cNvSpPr>
              <a:spLocks noChangeShapeType="1"/>
            </p:cNvSpPr>
            <p:nvPr/>
          </p:nvSpPr>
          <p:spPr bwMode="auto">
            <a:xfrm>
              <a:off x="3216" y="1344"/>
              <a:ext cx="288" cy="0"/>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th-TH"/>
            </a:p>
          </p:txBody>
        </p:sp>
        <p:grpSp>
          <p:nvGrpSpPr>
            <p:cNvPr id="20535" name="Group 17"/>
            <p:cNvGrpSpPr>
              <a:grpSpLocks/>
            </p:cNvGrpSpPr>
            <p:nvPr/>
          </p:nvGrpSpPr>
          <p:grpSpPr bwMode="auto">
            <a:xfrm>
              <a:off x="3216" y="1056"/>
              <a:ext cx="288" cy="576"/>
              <a:chOff x="2880" y="1008"/>
              <a:chExt cx="288" cy="576"/>
            </a:xfrm>
          </p:grpSpPr>
          <p:sp>
            <p:nvSpPr>
              <p:cNvPr id="20536" name="Text Box 18"/>
              <p:cNvSpPr txBox="1">
                <a:spLocks noChangeArrowheads="1"/>
              </p:cNvSpPr>
              <p:nvPr/>
            </p:nvSpPr>
            <p:spPr bwMode="auto">
              <a:xfrm>
                <a:off x="2880" y="1008"/>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P</a:t>
                </a:r>
                <a:r>
                  <a:rPr lang="en-US" sz="2400" baseline="-25000">
                    <a:solidFill>
                      <a:srgbClr val="0000CC"/>
                    </a:solidFill>
                    <a:latin typeface="Comic Sans MS" pitchFamily="66" charset="0"/>
                    <a:cs typeface="Angsana New" pitchFamily="18" charset="-34"/>
                  </a:rPr>
                  <a:t>X</a:t>
                </a:r>
              </a:p>
            </p:txBody>
          </p:sp>
          <p:sp>
            <p:nvSpPr>
              <p:cNvPr id="20537" name="Text Box 19"/>
              <p:cNvSpPr txBox="1">
                <a:spLocks noChangeArrowheads="1"/>
              </p:cNvSpPr>
              <p:nvPr/>
            </p:nvSpPr>
            <p:spPr bwMode="auto">
              <a:xfrm>
                <a:off x="2880" y="1296"/>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P</a:t>
                </a:r>
                <a:r>
                  <a:rPr lang="en-US" sz="2400" baseline="-25000">
                    <a:solidFill>
                      <a:srgbClr val="0000CC"/>
                    </a:solidFill>
                    <a:latin typeface="Comic Sans MS" pitchFamily="66" charset="0"/>
                    <a:cs typeface="Angsana New" pitchFamily="18" charset="-34"/>
                  </a:rPr>
                  <a:t>Y</a:t>
                </a:r>
              </a:p>
            </p:txBody>
          </p:sp>
        </p:grpSp>
      </p:grpSp>
      <p:sp>
        <p:nvSpPr>
          <p:cNvPr id="134164" name="Text Box 20"/>
          <p:cNvSpPr txBox="1">
            <a:spLocks noChangeArrowheads="1"/>
          </p:cNvSpPr>
          <p:nvPr/>
        </p:nvSpPr>
        <p:spPr bwMode="auto">
          <a:xfrm>
            <a:off x="4876800" y="16764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a:t>
            </a:r>
            <a:endParaRPr lang="en-US" sz="2400" u="sng" baseline="-25000">
              <a:solidFill>
                <a:srgbClr val="0000CC"/>
              </a:solidFill>
              <a:latin typeface="Comic Sans MS" pitchFamily="66" charset="0"/>
              <a:cs typeface="Angsana New" pitchFamily="18" charset="-34"/>
            </a:endParaRPr>
          </a:p>
        </p:txBody>
      </p:sp>
      <p:sp>
        <p:nvSpPr>
          <p:cNvPr id="134165" name="Text Box 21"/>
          <p:cNvSpPr txBox="1">
            <a:spLocks noChangeArrowheads="1"/>
          </p:cNvSpPr>
          <p:nvPr/>
        </p:nvSpPr>
        <p:spPr bwMode="auto">
          <a:xfrm>
            <a:off x="3467100" y="3711575"/>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a:t>
            </a:r>
            <a:endParaRPr lang="en-US" sz="2400" u="sng" baseline="-25000">
              <a:solidFill>
                <a:srgbClr val="0000CC"/>
              </a:solidFill>
              <a:latin typeface="Comic Sans MS" pitchFamily="66" charset="0"/>
              <a:cs typeface="Angsana New" pitchFamily="18" charset="-34"/>
            </a:endParaRPr>
          </a:p>
        </p:txBody>
      </p:sp>
      <p:grpSp>
        <p:nvGrpSpPr>
          <p:cNvPr id="6" name="Group 22"/>
          <p:cNvGrpSpPr>
            <a:grpSpLocks/>
          </p:cNvGrpSpPr>
          <p:nvPr/>
        </p:nvGrpSpPr>
        <p:grpSpPr bwMode="auto">
          <a:xfrm>
            <a:off x="4114800" y="3581400"/>
            <a:ext cx="457200" cy="914400"/>
            <a:chOff x="3216" y="1056"/>
            <a:chExt cx="288" cy="576"/>
          </a:xfrm>
        </p:grpSpPr>
        <p:sp>
          <p:nvSpPr>
            <p:cNvPr id="20530" name="Line 23"/>
            <p:cNvSpPr>
              <a:spLocks noChangeShapeType="1"/>
            </p:cNvSpPr>
            <p:nvPr/>
          </p:nvSpPr>
          <p:spPr bwMode="auto">
            <a:xfrm>
              <a:off x="3216" y="1344"/>
              <a:ext cx="288" cy="0"/>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th-TH"/>
            </a:p>
          </p:txBody>
        </p:sp>
        <p:grpSp>
          <p:nvGrpSpPr>
            <p:cNvPr id="20531" name="Group 24"/>
            <p:cNvGrpSpPr>
              <a:grpSpLocks/>
            </p:cNvGrpSpPr>
            <p:nvPr/>
          </p:nvGrpSpPr>
          <p:grpSpPr bwMode="auto">
            <a:xfrm>
              <a:off x="3216" y="1056"/>
              <a:ext cx="288" cy="576"/>
              <a:chOff x="2880" y="1008"/>
              <a:chExt cx="288" cy="576"/>
            </a:xfrm>
          </p:grpSpPr>
          <p:sp>
            <p:nvSpPr>
              <p:cNvPr id="20532" name="Text Box 25"/>
              <p:cNvSpPr txBox="1">
                <a:spLocks noChangeArrowheads="1"/>
              </p:cNvSpPr>
              <p:nvPr/>
            </p:nvSpPr>
            <p:spPr bwMode="auto">
              <a:xfrm>
                <a:off x="2880" y="1008"/>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X</a:t>
                </a:r>
                <a:endParaRPr lang="en-US" sz="2400" u="sng" baseline="-25000">
                  <a:solidFill>
                    <a:srgbClr val="0000CC"/>
                  </a:solidFill>
                  <a:latin typeface="Comic Sans MS" pitchFamily="66" charset="0"/>
                  <a:cs typeface="Angsana New" pitchFamily="18" charset="-34"/>
                </a:endParaRPr>
              </a:p>
            </p:txBody>
          </p:sp>
          <p:sp>
            <p:nvSpPr>
              <p:cNvPr id="20533" name="Text Box 26"/>
              <p:cNvSpPr txBox="1">
                <a:spLocks noChangeArrowheads="1"/>
              </p:cNvSpPr>
              <p:nvPr/>
            </p:nvSpPr>
            <p:spPr bwMode="auto">
              <a:xfrm>
                <a:off x="2880" y="1296"/>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Y</a:t>
                </a:r>
                <a:endParaRPr lang="en-US" sz="2400" u="sng" baseline="-25000">
                  <a:solidFill>
                    <a:srgbClr val="0000CC"/>
                  </a:solidFill>
                  <a:latin typeface="Comic Sans MS" pitchFamily="66" charset="0"/>
                  <a:cs typeface="Angsana New" pitchFamily="18" charset="-34"/>
                </a:endParaRPr>
              </a:p>
            </p:txBody>
          </p:sp>
        </p:grpSp>
      </p:grpSp>
      <p:grpSp>
        <p:nvGrpSpPr>
          <p:cNvPr id="8" name="Group 27"/>
          <p:cNvGrpSpPr>
            <a:grpSpLocks/>
          </p:cNvGrpSpPr>
          <p:nvPr/>
        </p:nvGrpSpPr>
        <p:grpSpPr bwMode="auto">
          <a:xfrm>
            <a:off x="5486400" y="3581400"/>
            <a:ext cx="533400" cy="914400"/>
            <a:chOff x="3216" y="1056"/>
            <a:chExt cx="288" cy="576"/>
          </a:xfrm>
        </p:grpSpPr>
        <p:sp>
          <p:nvSpPr>
            <p:cNvPr id="20526" name="Line 28"/>
            <p:cNvSpPr>
              <a:spLocks noChangeShapeType="1"/>
            </p:cNvSpPr>
            <p:nvPr/>
          </p:nvSpPr>
          <p:spPr bwMode="auto">
            <a:xfrm>
              <a:off x="3216" y="1344"/>
              <a:ext cx="288" cy="0"/>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th-TH"/>
            </a:p>
          </p:txBody>
        </p:sp>
        <p:grpSp>
          <p:nvGrpSpPr>
            <p:cNvPr id="20527" name="Group 29"/>
            <p:cNvGrpSpPr>
              <a:grpSpLocks/>
            </p:cNvGrpSpPr>
            <p:nvPr/>
          </p:nvGrpSpPr>
          <p:grpSpPr bwMode="auto">
            <a:xfrm>
              <a:off x="3216" y="1056"/>
              <a:ext cx="288" cy="576"/>
              <a:chOff x="2880" y="1008"/>
              <a:chExt cx="288" cy="576"/>
            </a:xfrm>
          </p:grpSpPr>
          <p:sp>
            <p:nvSpPr>
              <p:cNvPr id="20528" name="Text Box 30"/>
              <p:cNvSpPr txBox="1">
                <a:spLocks noChangeArrowheads="1"/>
              </p:cNvSpPr>
              <p:nvPr/>
            </p:nvSpPr>
            <p:spPr bwMode="auto">
              <a:xfrm>
                <a:off x="2880" y="1008"/>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P</a:t>
                </a:r>
                <a:r>
                  <a:rPr lang="en-US" sz="2400" baseline="-25000">
                    <a:solidFill>
                      <a:srgbClr val="0000CC"/>
                    </a:solidFill>
                    <a:latin typeface="Comic Sans MS" pitchFamily="66" charset="0"/>
                    <a:cs typeface="Angsana New" pitchFamily="18" charset="-34"/>
                  </a:rPr>
                  <a:t>Y</a:t>
                </a:r>
              </a:p>
            </p:txBody>
          </p:sp>
          <p:sp>
            <p:nvSpPr>
              <p:cNvPr id="20529" name="Text Box 31"/>
              <p:cNvSpPr txBox="1">
                <a:spLocks noChangeArrowheads="1"/>
              </p:cNvSpPr>
              <p:nvPr/>
            </p:nvSpPr>
            <p:spPr bwMode="auto">
              <a:xfrm>
                <a:off x="2880" y="1296"/>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P</a:t>
                </a:r>
                <a:r>
                  <a:rPr lang="en-US" sz="2400" baseline="-25000">
                    <a:solidFill>
                      <a:srgbClr val="0000CC"/>
                    </a:solidFill>
                    <a:latin typeface="Comic Sans MS" pitchFamily="66" charset="0"/>
                    <a:cs typeface="Angsana New" pitchFamily="18" charset="-34"/>
                  </a:rPr>
                  <a:t>X</a:t>
                </a:r>
              </a:p>
            </p:txBody>
          </p:sp>
        </p:grpSp>
      </p:grpSp>
      <p:sp>
        <p:nvSpPr>
          <p:cNvPr id="134176" name="Text Box 32"/>
          <p:cNvSpPr txBox="1">
            <a:spLocks noChangeArrowheads="1"/>
          </p:cNvSpPr>
          <p:nvPr/>
        </p:nvSpPr>
        <p:spPr bwMode="auto">
          <a:xfrm>
            <a:off x="4800600" y="3733800"/>
            <a:ext cx="381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a:t>
            </a:r>
            <a:endParaRPr lang="en-US" sz="2400" u="sng" baseline="-25000">
              <a:solidFill>
                <a:srgbClr val="0000CC"/>
              </a:solidFill>
              <a:latin typeface="Comic Sans MS" pitchFamily="66" charset="0"/>
              <a:cs typeface="Angsana New" pitchFamily="18" charset="-34"/>
            </a:endParaRPr>
          </a:p>
        </p:txBody>
      </p:sp>
      <p:sp>
        <p:nvSpPr>
          <p:cNvPr id="134177" name="Text Box 33"/>
          <p:cNvSpPr txBox="1">
            <a:spLocks noChangeArrowheads="1"/>
          </p:cNvSpPr>
          <p:nvPr/>
        </p:nvSpPr>
        <p:spPr bwMode="auto">
          <a:xfrm>
            <a:off x="1066800" y="838200"/>
            <a:ext cx="3505200" cy="40005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chemeClr val="tx2"/>
                </a:solidFill>
                <a:latin typeface="Comic Sans MS" pitchFamily="66" charset="0"/>
                <a:cs typeface="Angsana New" pitchFamily="18" charset="-34"/>
              </a:rPr>
              <a:t>Import good of country A </a:t>
            </a:r>
          </a:p>
        </p:txBody>
      </p:sp>
      <p:sp>
        <p:nvSpPr>
          <p:cNvPr id="134178" name="Line 34"/>
          <p:cNvSpPr>
            <a:spLocks noChangeShapeType="1"/>
          </p:cNvSpPr>
          <p:nvPr/>
        </p:nvSpPr>
        <p:spPr bwMode="auto">
          <a:xfrm flipH="1" flipV="1">
            <a:off x="3657600" y="1371600"/>
            <a:ext cx="457200" cy="2286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134179" name="Line 35"/>
          <p:cNvSpPr>
            <a:spLocks noChangeShapeType="1"/>
          </p:cNvSpPr>
          <p:nvPr/>
        </p:nvSpPr>
        <p:spPr bwMode="auto">
          <a:xfrm flipH="1">
            <a:off x="3733800" y="2209800"/>
            <a:ext cx="457200" cy="1524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134180" name="Text Box 36"/>
          <p:cNvSpPr txBox="1">
            <a:spLocks noChangeArrowheads="1"/>
          </p:cNvSpPr>
          <p:nvPr/>
        </p:nvSpPr>
        <p:spPr bwMode="auto">
          <a:xfrm>
            <a:off x="441325" y="2286000"/>
            <a:ext cx="3276600" cy="400050"/>
          </a:xfrm>
          <a:prstGeom prst="rect">
            <a:avLst/>
          </a:prstGeom>
          <a:solidFill>
            <a:srgbClr val="FF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660033"/>
                </a:solidFill>
                <a:latin typeface="Comic Sans MS" pitchFamily="66" charset="0"/>
                <a:cs typeface="Angsana New" pitchFamily="18" charset="-34"/>
              </a:rPr>
              <a:t>Export good of country A</a:t>
            </a:r>
          </a:p>
        </p:txBody>
      </p:sp>
      <p:sp>
        <p:nvSpPr>
          <p:cNvPr id="134181" name="Line 37"/>
          <p:cNvSpPr>
            <a:spLocks noChangeShapeType="1"/>
          </p:cNvSpPr>
          <p:nvPr/>
        </p:nvSpPr>
        <p:spPr bwMode="auto">
          <a:xfrm flipV="1">
            <a:off x="5943600" y="1371600"/>
            <a:ext cx="381000" cy="3048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134182" name="Text Box 38"/>
          <p:cNvSpPr txBox="1">
            <a:spLocks noChangeArrowheads="1"/>
          </p:cNvSpPr>
          <p:nvPr/>
        </p:nvSpPr>
        <p:spPr bwMode="auto">
          <a:xfrm>
            <a:off x="4914900" y="776288"/>
            <a:ext cx="4229100" cy="400050"/>
          </a:xfrm>
          <a:prstGeom prst="rect">
            <a:avLst/>
          </a:prstGeom>
          <a:solidFill>
            <a:srgbClr val="FF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660033"/>
                </a:solidFill>
                <a:latin typeface="Comic Sans MS" pitchFamily="66" charset="0"/>
                <a:cs typeface="Angsana New" pitchFamily="18" charset="-34"/>
              </a:rPr>
              <a:t>Price of export good of country A</a:t>
            </a:r>
          </a:p>
        </p:txBody>
      </p:sp>
      <p:sp>
        <p:nvSpPr>
          <p:cNvPr id="134183" name="Text Box 39"/>
          <p:cNvSpPr txBox="1">
            <a:spLocks noChangeArrowheads="1"/>
          </p:cNvSpPr>
          <p:nvPr/>
        </p:nvSpPr>
        <p:spPr bwMode="auto">
          <a:xfrm>
            <a:off x="4800600" y="2409825"/>
            <a:ext cx="4343400" cy="40005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FF0000"/>
                </a:solidFill>
                <a:latin typeface="Comic Sans MS" pitchFamily="66" charset="0"/>
                <a:cs typeface="Angsana New" pitchFamily="18" charset="-34"/>
              </a:rPr>
              <a:t>Price of import good of country A</a:t>
            </a:r>
          </a:p>
        </p:txBody>
      </p:sp>
      <p:sp>
        <p:nvSpPr>
          <p:cNvPr id="134184" name="Line 40"/>
          <p:cNvSpPr>
            <a:spLocks noChangeShapeType="1"/>
          </p:cNvSpPr>
          <p:nvPr/>
        </p:nvSpPr>
        <p:spPr bwMode="auto">
          <a:xfrm>
            <a:off x="5943600" y="2133600"/>
            <a:ext cx="457200" cy="2286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20505" name="Line 41"/>
          <p:cNvSpPr>
            <a:spLocks noChangeShapeType="1"/>
          </p:cNvSpPr>
          <p:nvPr/>
        </p:nvSpPr>
        <p:spPr bwMode="auto">
          <a:xfrm>
            <a:off x="152400" y="2895600"/>
            <a:ext cx="8839200" cy="0"/>
          </a:xfrm>
          <a:prstGeom prst="line">
            <a:avLst/>
          </a:prstGeom>
          <a:noFill/>
          <a:ln w="25400">
            <a:solidFill>
              <a:schemeClr val="hlink"/>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34186" name="Text Box 42"/>
          <p:cNvSpPr txBox="1">
            <a:spLocks noChangeArrowheads="1"/>
          </p:cNvSpPr>
          <p:nvPr/>
        </p:nvSpPr>
        <p:spPr bwMode="auto">
          <a:xfrm>
            <a:off x="1066800" y="3108325"/>
            <a:ext cx="3276600" cy="40005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chemeClr val="tx2"/>
                </a:solidFill>
                <a:latin typeface="Comic Sans MS" pitchFamily="66" charset="0"/>
                <a:cs typeface="Angsana New" pitchFamily="18" charset="-34"/>
              </a:rPr>
              <a:t>Import good of country B</a:t>
            </a:r>
          </a:p>
        </p:txBody>
      </p:sp>
      <p:sp>
        <p:nvSpPr>
          <p:cNvPr id="134187" name="Line 43"/>
          <p:cNvSpPr>
            <a:spLocks noChangeShapeType="1"/>
          </p:cNvSpPr>
          <p:nvPr/>
        </p:nvSpPr>
        <p:spPr bwMode="auto">
          <a:xfrm flipH="1" flipV="1">
            <a:off x="3657600" y="3657600"/>
            <a:ext cx="457200" cy="1524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134188" name="Line 44"/>
          <p:cNvSpPr>
            <a:spLocks noChangeShapeType="1"/>
          </p:cNvSpPr>
          <p:nvPr/>
        </p:nvSpPr>
        <p:spPr bwMode="auto">
          <a:xfrm flipV="1">
            <a:off x="5943600" y="3657600"/>
            <a:ext cx="457200" cy="2286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134189" name="Text Box 45"/>
          <p:cNvSpPr txBox="1">
            <a:spLocks noChangeArrowheads="1"/>
          </p:cNvSpPr>
          <p:nvPr/>
        </p:nvSpPr>
        <p:spPr bwMode="auto">
          <a:xfrm>
            <a:off x="4800600" y="3108325"/>
            <a:ext cx="4343400" cy="400050"/>
          </a:xfrm>
          <a:prstGeom prst="rect">
            <a:avLst/>
          </a:prstGeom>
          <a:solidFill>
            <a:srgbClr val="FF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660033"/>
                </a:solidFill>
                <a:latin typeface="Comic Sans MS" pitchFamily="66" charset="0"/>
                <a:cs typeface="Angsana New" pitchFamily="18" charset="-34"/>
              </a:rPr>
              <a:t>Price of export good of country B</a:t>
            </a:r>
          </a:p>
        </p:txBody>
      </p:sp>
      <p:sp>
        <p:nvSpPr>
          <p:cNvPr id="134190" name="Line 46"/>
          <p:cNvSpPr>
            <a:spLocks noChangeShapeType="1"/>
          </p:cNvSpPr>
          <p:nvPr/>
        </p:nvSpPr>
        <p:spPr bwMode="auto">
          <a:xfrm flipH="1">
            <a:off x="3733800" y="4419600"/>
            <a:ext cx="457200" cy="1524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134191" name="Text Box 47"/>
          <p:cNvSpPr txBox="1">
            <a:spLocks noChangeArrowheads="1"/>
          </p:cNvSpPr>
          <p:nvPr/>
        </p:nvSpPr>
        <p:spPr bwMode="auto">
          <a:xfrm>
            <a:off x="304800" y="4343400"/>
            <a:ext cx="3352800" cy="400050"/>
          </a:xfrm>
          <a:prstGeom prst="rect">
            <a:avLst/>
          </a:prstGeom>
          <a:solidFill>
            <a:srgbClr val="FF99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660033"/>
                </a:solidFill>
                <a:latin typeface="Comic Sans MS" pitchFamily="66" charset="0"/>
                <a:cs typeface="Angsana New" pitchFamily="18" charset="-34"/>
              </a:rPr>
              <a:t>Export good of country B</a:t>
            </a:r>
          </a:p>
        </p:txBody>
      </p:sp>
      <p:sp>
        <p:nvSpPr>
          <p:cNvPr id="134192" name="Text Box 48"/>
          <p:cNvSpPr txBox="1">
            <a:spLocks noChangeArrowheads="1"/>
          </p:cNvSpPr>
          <p:nvPr/>
        </p:nvSpPr>
        <p:spPr bwMode="auto">
          <a:xfrm>
            <a:off x="4797425" y="4495800"/>
            <a:ext cx="4194175" cy="40005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FF0000"/>
                </a:solidFill>
                <a:latin typeface="Comic Sans MS" pitchFamily="66" charset="0"/>
                <a:cs typeface="Angsana New" pitchFamily="18" charset="-34"/>
              </a:rPr>
              <a:t>Price of import good of country B</a:t>
            </a:r>
          </a:p>
        </p:txBody>
      </p:sp>
      <p:sp>
        <p:nvSpPr>
          <p:cNvPr id="134193" name="Line 49"/>
          <p:cNvSpPr>
            <a:spLocks noChangeShapeType="1"/>
          </p:cNvSpPr>
          <p:nvPr/>
        </p:nvSpPr>
        <p:spPr bwMode="auto">
          <a:xfrm>
            <a:off x="5867400" y="4191000"/>
            <a:ext cx="533400" cy="1524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134194" name="Text Box 50"/>
          <p:cNvSpPr txBox="1">
            <a:spLocks noChangeArrowheads="1"/>
          </p:cNvSpPr>
          <p:nvPr/>
        </p:nvSpPr>
        <p:spPr bwMode="auto">
          <a:xfrm>
            <a:off x="228600" y="5029200"/>
            <a:ext cx="5334000" cy="1016000"/>
          </a:xfrm>
          <a:prstGeom prst="rect">
            <a:avLst/>
          </a:prstGeom>
          <a:solidFill>
            <a:srgbClr val="FF66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006600"/>
                </a:solidFill>
                <a:latin typeface="Comic Sans MS" pitchFamily="66" charset="0"/>
                <a:cs typeface="Angsana New" pitchFamily="18" charset="-34"/>
              </a:rPr>
              <a:t>TOT of country A </a:t>
            </a:r>
            <a:r>
              <a:rPr lang="en-US" sz="2400" b="1">
                <a:solidFill>
                  <a:srgbClr val="006600"/>
                </a:solidFill>
                <a:latin typeface="Comic Sans MS" pitchFamily="66" charset="0"/>
                <a:cs typeface="Angsana New" pitchFamily="18" charset="-34"/>
              </a:rPr>
              <a:t>=</a:t>
            </a:r>
            <a:r>
              <a:rPr lang="en-US" sz="2400">
                <a:solidFill>
                  <a:srgbClr val="800000"/>
                </a:solidFill>
                <a:latin typeface="Comic Sans MS" pitchFamily="66" charset="0"/>
                <a:cs typeface="Angsana New" pitchFamily="18" charset="-34"/>
              </a:rPr>
              <a:t> </a:t>
            </a:r>
          </a:p>
          <a:p>
            <a:pPr eaLnBrk="1" hangingPunct="1">
              <a:spcBef>
                <a:spcPct val="50000"/>
              </a:spcBef>
            </a:pPr>
            <a:endParaRPr lang="en-US" sz="2400">
              <a:solidFill>
                <a:srgbClr val="800000"/>
              </a:solidFill>
              <a:latin typeface="Comic Sans MS" pitchFamily="66" charset="0"/>
              <a:cs typeface="Angsana New" pitchFamily="18" charset="-34"/>
            </a:endParaRPr>
          </a:p>
        </p:txBody>
      </p:sp>
      <p:grpSp>
        <p:nvGrpSpPr>
          <p:cNvPr id="10" name="Group 51"/>
          <p:cNvGrpSpPr>
            <a:grpSpLocks/>
          </p:cNvGrpSpPr>
          <p:nvPr/>
        </p:nvGrpSpPr>
        <p:grpSpPr bwMode="auto">
          <a:xfrm>
            <a:off x="2895600" y="5029200"/>
            <a:ext cx="2689225" cy="857250"/>
            <a:chOff x="3216" y="1056"/>
            <a:chExt cx="308" cy="540"/>
          </a:xfrm>
        </p:grpSpPr>
        <p:sp>
          <p:nvSpPr>
            <p:cNvPr id="20522" name="Line 52"/>
            <p:cNvSpPr>
              <a:spLocks noChangeShapeType="1"/>
            </p:cNvSpPr>
            <p:nvPr/>
          </p:nvSpPr>
          <p:spPr bwMode="auto">
            <a:xfrm>
              <a:off x="3216" y="1344"/>
              <a:ext cx="288" cy="0"/>
            </a:xfrm>
            <a:prstGeom prst="line">
              <a:avLst/>
            </a:prstGeom>
            <a:noFill/>
            <a:ln w="19050">
              <a:solidFill>
                <a:srgbClr val="0000FF"/>
              </a:solidFill>
              <a:round/>
              <a:headEnd/>
              <a:tailEnd/>
            </a:ln>
            <a:extLst>
              <a:ext uri="{909E8E84-426E-40DD-AFC4-6F175D3DCCD1}">
                <a14:hiddenFill xmlns:a14="http://schemas.microsoft.com/office/drawing/2010/main">
                  <a:noFill/>
                </a14:hiddenFill>
              </a:ext>
            </a:extLst>
          </p:spPr>
          <p:txBody>
            <a:bodyPr/>
            <a:lstStyle/>
            <a:p>
              <a:endParaRPr lang="th-TH"/>
            </a:p>
          </p:txBody>
        </p:sp>
        <p:grpSp>
          <p:nvGrpSpPr>
            <p:cNvPr id="20523" name="Group 53"/>
            <p:cNvGrpSpPr>
              <a:grpSpLocks/>
            </p:cNvGrpSpPr>
            <p:nvPr/>
          </p:nvGrpSpPr>
          <p:grpSpPr bwMode="auto">
            <a:xfrm>
              <a:off x="3216" y="1056"/>
              <a:ext cx="308" cy="540"/>
              <a:chOff x="2880" y="1008"/>
              <a:chExt cx="308" cy="540"/>
            </a:xfrm>
          </p:grpSpPr>
          <p:sp>
            <p:nvSpPr>
              <p:cNvPr id="20524" name="Text Box 54"/>
              <p:cNvSpPr txBox="1">
                <a:spLocks noChangeArrowheads="1"/>
              </p:cNvSpPr>
              <p:nvPr/>
            </p:nvSpPr>
            <p:spPr bwMode="auto">
              <a:xfrm>
                <a:off x="2880" y="1008"/>
                <a:ext cx="28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eaLnBrk="1" hangingPunct="1">
                  <a:spcBef>
                    <a:spcPct val="50000"/>
                  </a:spcBef>
                </a:pPr>
                <a:r>
                  <a:rPr lang="en-US" sz="2400">
                    <a:solidFill>
                      <a:srgbClr val="006600"/>
                    </a:solidFill>
                    <a:latin typeface="Comic Sans MS" pitchFamily="66" charset="0"/>
                    <a:cs typeface="Angsana New" pitchFamily="18" charset="-34"/>
                  </a:rPr>
                  <a:t>1</a:t>
                </a:r>
              </a:p>
            </p:txBody>
          </p:sp>
          <p:sp>
            <p:nvSpPr>
              <p:cNvPr id="20525" name="Text Box 55"/>
              <p:cNvSpPr txBox="1">
                <a:spLocks noChangeArrowheads="1"/>
              </p:cNvSpPr>
              <p:nvPr/>
            </p:nvSpPr>
            <p:spPr bwMode="auto">
              <a:xfrm>
                <a:off x="2905" y="1296"/>
                <a:ext cx="283"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006600"/>
                    </a:solidFill>
                    <a:latin typeface="Comic Sans MS" pitchFamily="66" charset="0"/>
                    <a:cs typeface="Angsana New" pitchFamily="18" charset="-34"/>
                  </a:rPr>
                  <a:t>TOT of country B </a:t>
                </a:r>
              </a:p>
            </p:txBody>
          </p:sp>
        </p:grpSp>
      </p:grpSp>
      <p:sp>
        <p:nvSpPr>
          <p:cNvPr id="20516" name="Line 56"/>
          <p:cNvSpPr>
            <a:spLocks noChangeShapeType="1"/>
          </p:cNvSpPr>
          <p:nvPr/>
        </p:nvSpPr>
        <p:spPr bwMode="auto">
          <a:xfrm>
            <a:off x="152400" y="4953000"/>
            <a:ext cx="8839200" cy="0"/>
          </a:xfrm>
          <a:prstGeom prst="line">
            <a:avLst/>
          </a:prstGeom>
          <a:noFill/>
          <a:ln w="25400">
            <a:solidFill>
              <a:schemeClr val="hlink"/>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134201" name="Text Box 57"/>
          <p:cNvSpPr txBox="1">
            <a:spLocks noChangeArrowheads="1"/>
          </p:cNvSpPr>
          <p:nvPr/>
        </p:nvSpPr>
        <p:spPr bwMode="auto">
          <a:xfrm>
            <a:off x="5791200" y="5029200"/>
            <a:ext cx="3048000" cy="461963"/>
          </a:xfrm>
          <a:prstGeom prst="rect">
            <a:avLst/>
          </a:prstGeom>
          <a:solidFill>
            <a:srgbClr val="66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TOT of country B </a:t>
            </a:r>
          </a:p>
        </p:txBody>
      </p:sp>
      <p:sp>
        <p:nvSpPr>
          <p:cNvPr id="134202" name="Line 58"/>
          <p:cNvSpPr>
            <a:spLocks noChangeShapeType="1"/>
          </p:cNvSpPr>
          <p:nvPr/>
        </p:nvSpPr>
        <p:spPr bwMode="auto">
          <a:xfrm flipV="1">
            <a:off x="8610600" y="5048250"/>
            <a:ext cx="0" cy="381000"/>
          </a:xfrm>
          <a:prstGeom prst="line">
            <a:avLst/>
          </a:prstGeom>
          <a:noFill/>
          <a:ln w="25400">
            <a:solidFill>
              <a:schemeClr val="tx2"/>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134203" name="AutoShape 59"/>
          <p:cNvSpPr>
            <a:spLocks noChangeArrowheads="1"/>
          </p:cNvSpPr>
          <p:nvPr/>
        </p:nvSpPr>
        <p:spPr bwMode="auto">
          <a:xfrm>
            <a:off x="6899275" y="5580063"/>
            <a:ext cx="304800" cy="3048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p>
            <a:endParaRPr lang="th-TH"/>
          </a:p>
        </p:txBody>
      </p:sp>
      <p:sp>
        <p:nvSpPr>
          <p:cNvPr id="134204" name="Text Box 60"/>
          <p:cNvSpPr txBox="1">
            <a:spLocks noChangeArrowheads="1"/>
          </p:cNvSpPr>
          <p:nvPr/>
        </p:nvSpPr>
        <p:spPr bwMode="auto">
          <a:xfrm>
            <a:off x="5791200" y="6019800"/>
            <a:ext cx="3048000" cy="461963"/>
          </a:xfrm>
          <a:prstGeom prst="rect">
            <a:avLst/>
          </a:prstGeom>
          <a:solidFill>
            <a:srgbClr val="66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solidFill>
                  <a:srgbClr val="0000CC"/>
                </a:solidFill>
                <a:latin typeface="Comic Sans MS" pitchFamily="66" charset="0"/>
                <a:cs typeface="Angsana New" pitchFamily="18" charset="-34"/>
              </a:rPr>
              <a:t>TOT of country</a:t>
            </a:r>
            <a:r>
              <a:rPr lang="th-TH" sz="2400">
                <a:solidFill>
                  <a:srgbClr val="0000CC"/>
                </a:solidFill>
                <a:latin typeface="Comic Sans MS" pitchFamily="66" charset="0"/>
                <a:cs typeface="Angsana New" pitchFamily="18" charset="-34"/>
              </a:rPr>
              <a:t> </a:t>
            </a:r>
            <a:r>
              <a:rPr lang="en-US" sz="2400">
                <a:solidFill>
                  <a:srgbClr val="0000CC"/>
                </a:solidFill>
                <a:latin typeface="Comic Sans MS" pitchFamily="66" charset="0"/>
                <a:cs typeface="Angsana New" pitchFamily="18" charset="-34"/>
              </a:rPr>
              <a:t>A</a:t>
            </a:r>
          </a:p>
        </p:txBody>
      </p:sp>
      <p:sp>
        <p:nvSpPr>
          <p:cNvPr id="134205" name="Line 61"/>
          <p:cNvSpPr>
            <a:spLocks noChangeShapeType="1"/>
          </p:cNvSpPr>
          <p:nvPr/>
        </p:nvSpPr>
        <p:spPr bwMode="auto">
          <a:xfrm>
            <a:off x="8559800" y="6019800"/>
            <a:ext cx="0" cy="381000"/>
          </a:xfrm>
          <a:prstGeom prst="line">
            <a:avLst/>
          </a:prstGeom>
          <a:noFill/>
          <a:ln w="19050">
            <a:solidFill>
              <a:schemeClr val="tx2"/>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Tree>
    <p:extLst>
      <p:ext uri="{BB962C8B-B14F-4D97-AF65-F5344CB8AC3E}">
        <p14:creationId xmlns:p14="http://schemas.microsoft.com/office/powerpoint/2010/main" val="76389555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4151"/>
                                        </p:tgtEl>
                                        <p:attrNameLst>
                                          <p:attrName>style.visibility</p:attrName>
                                        </p:attrNameLst>
                                      </p:cBhvr>
                                      <p:to>
                                        <p:strVal val="visible"/>
                                      </p:to>
                                    </p:set>
                                    <p:animEffect transition="in" filter="blinds(horizontal)">
                                      <p:cBhvr>
                                        <p:cTn id="7" dur="500"/>
                                        <p:tgtEl>
                                          <p:spTgt spid="13415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34153"/>
                                        </p:tgtEl>
                                        <p:attrNameLst>
                                          <p:attrName>style.visibility</p:attrName>
                                        </p:attrNameLst>
                                      </p:cBhvr>
                                      <p:to>
                                        <p:strVal val="visible"/>
                                      </p:to>
                                    </p:set>
                                    <p:animEffect transition="in" filter="blinds(horizontal)">
                                      <p:cBhvr>
                                        <p:cTn id="12" dur="500"/>
                                        <p:tgtEl>
                                          <p:spTgt spid="13415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4164"/>
                                        </p:tgtEl>
                                        <p:attrNameLst>
                                          <p:attrName>style.visibility</p:attrName>
                                        </p:attrNameLst>
                                      </p:cBhvr>
                                      <p:to>
                                        <p:strVal val="visible"/>
                                      </p:to>
                                    </p:set>
                                    <p:animEffect transition="in" filter="blinds(horizontal)">
                                      <p:cBhvr>
                                        <p:cTn id="22" dur="500"/>
                                        <p:tgtEl>
                                          <p:spTgt spid="13416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linds(horizontal)">
                                      <p:cBhvr>
                                        <p:cTn id="27" dur="500"/>
                                        <p:tgtEl>
                                          <p:spTgt spid="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4178"/>
                                        </p:tgtEl>
                                        <p:attrNameLst>
                                          <p:attrName>style.visibility</p:attrName>
                                        </p:attrNameLst>
                                      </p:cBhvr>
                                      <p:to>
                                        <p:strVal val="visible"/>
                                      </p:to>
                                    </p:set>
                                    <p:animEffect transition="in" filter="blinds(horizontal)">
                                      <p:cBhvr>
                                        <p:cTn id="32" dur="500"/>
                                        <p:tgtEl>
                                          <p:spTgt spid="13417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4177"/>
                                        </p:tgtEl>
                                        <p:attrNameLst>
                                          <p:attrName>style.visibility</p:attrName>
                                        </p:attrNameLst>
                                      </p:cBhvr>
                                      <p:to>
                                        <p:strVal val="visible"/>
                                      </p:to>
                                    </p:set>
                                    <p:animEffect transition="in" filter="blinds(horizontal)">
                                      <p:cBhvr>
                                        <p:cTn id="37" dur="500"/>
                                        <p:tgtEl>
                                          <p:spTgt spid="134177"/>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4179"/>
                                        </p:tgtEl>
                                        <p:attrNameLst>
                                          <p:attrName>style.visibility</p:attrName>
                                        </p:attrNameLst>
                                      </p:cBhvr>
                                      <p:to>
                                        <p:strVal val="visible"/>
                                      </p:to>
                                    </p:set>
                                    <p:animEffect transition="in" filter="blinds(horizontal)">
                                      <p:cBhvr>
                                        <p:cTn id="42" dur="500"/>
                                        <p:tgtEl>
                                          <p:spTgt spid="134179"/>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34180"/>
                                        </p:tgtEl>
                                        <p:attrNameLst>
                                          <p:attrName>style.visibility</p:attrName>
                                        </p:attrNameLst>
                                      </p:cBhvr>
                                      <p:to>
                                        <p:strVal val="visible"/>
                                      </p:to>
                                    </p:set>
                                    <p:animEffect transition="in" filter="blinds(horizontal)">
                                      <p:cBhvr>
                                        <p:cTn id="47" dur="500"/>
                                        <p:tgtEl>
                                          <p:spTgt spid="13418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34181"/>
                                        </p:tgtEl>
                                        <p:attrNameLst>
                                          <p:attrName>style.visibility</p:attrName>
                                        </p:attrNameLst>
                                      </p:cBhvr>
                                      <p:to>
                                        <p:strVal val="visible"/>
                                      </p:to>
                                    </p:set>
                                    <p:animEffect transition="in" filter="blinds(horizontal)">
                                      <p:cBhvr>
                                        <p:cTn id="52" dur="500"/>
                                        <p:tgtEl>
                                          <p:spTgt spid="134181"/>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34182"/>
                                        </p:tgtEl>
                                        <p:attrNameLst>
                                          <p:attrName>style.visibility</p:attrName>
                                        </p:attrNameLst>
                                      </p:cBhvr>
                                      <p:to>
                                        <p:strVal val="visible"/>
                                      </p:to>
                                    </p:set>
                                    <p:animEffect transition="in" filter="blinds(horizontal)">
                                      <p:cBhvr>
                                        <p:cTn id="57" dur="500"/>
                                        <p:tgtEl>
                                          <p:spTgt spid="134182"/>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34184"/>
                                        </p:tgtEl>
                                        <p:attrNameLst>
                                          <p:attrName>style.visibility</p:attrName>
                                        </p:attrNameLst>
                                      </p:cBhvr>
                                      <p:to>
                                        <p:strVal val="visible"/>
                                      </p:to>
                                    </p:set>
                                    <p:animEffect transition="in" filter="blinds(horizontal)">
                                      <p:cBhvr>
                                        <p:cTn id="62" dur="500"/>
                                        <p:tgtEl>
                                          <p:spTgt spid="134184"/>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34183"/>
                                        </p:tgtEl>
                                        <p:attrNameLst>
                                          <p:attrName>style.visibility</p:attrName>
                                        </p:attrNameLst>
                                      </p:cBhvr>
                                      <p:to>
                                        <p:strVal val="visible"/>
                                      </p:to>
                                    </p:set>
                                    <p:animEffect transition="in" filter="blinds(horizontal)">
                                      <p:cBhvr>
                                        <p:cTn id="67" dur="500"/>
                                        <p:tgtEl>
                                          <p:spTgt spid="134183"/>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34152"/>
                                        </p:tgtEl>
                                        <p:attrNameLst>
                                          <p:attrName>style.visibility</p:attrName>
                                        </p:attrNameLst>
                                      </p:cBhvr>
                                      <p:to>
                                        <p:strVal val="visible"/>
                                      </p:to>
                                    </p:set>
                                    <p:animEffect transition="in" filter="blinds(horizontal)">
                                      <p:cBhvr>
                                        <p:cTn id="72" dur="500"/>
                                        <p:tgtEl>
                                          <p:spTgt spid="134152"/>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34165"/>
                                        </p:tgtEl>
                                        <p:attrNameLst>
                                          <p:attrName>style.visibility</p:attrName>
                                        </p:attrNameLst>
                                      </p:cBhvr>
                                      <p:to>
                                        <p:strVal val="visible"/>
                                      </p:to>
                                    </p:set>
                                    <p:animEffect transition="in" filter="blinds(horizontal)">
                                      <p:cBhvr>
                                        <p:cTn id="77" dur="500"/>
                                        <p:tgtEl>
                                          <p:spTgt spid="134165"/>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3" presetClass="entr" presetSubtype="10" fill="hold" nodeType="click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blinds(horizontal)">
                                      <p:cBhvr>
                                        <p:cTn id="82" dur="500"/>
                                        <p:tgtEl>
                                          <p:spTgt spid="6"/>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3" presetClass="entr" presetSubtype="10" fill="hold" nodeType="clickEffect">
                                  <p:stCondLst>
                                    <p:cond delay="0"/>
                                  </p:stCondLst>
                                  <p:childTnLst>
                                    <p:set>
                                      <p:cBhvr>
                                        <p:cTn id="86" dur="1" fill="hold">
                                          <p:stCondLst>
                                            <p:cond delay="0"/>
                                          </p:stCondLst>
                                        </p:cTn>
                                        <p:tgtEl>
                                          <p:spTgt spid="134176">
                                            <p:txEl>
                                              <p:pRg st="0" end="0"/>
                                            </p:txEl>
                                          </p:spTgt>
                                        </p:tgtEl>
                                        <p:attrNameLst>
                                          <p:attrName>style.visibility</p:attrName>
                                        </p:attrNameLst>
                                      </p:cBhvr>
                                      <p:to>
                                        <p:strVal val="visible"/>
                                      </p:to>
                                    </p:set>
                                    <p:animEffect transition="in" filter="blinds(horizontal)">
                                      <p:cBhvr>
                                        <p:cTn id="87" dur="500"/>
                                        <p:tgtEl>
                                          <p:spTgt spid="134176">
                                            <p:txEl>
                                              <p:pRg st="0" end="0"/>
                                            </p:txEl>
                                          </p:spTgt>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3" presetClass="entr" presetSubtype="10" fill="hold" nodeType="clickEffect">
                                  <p:stCondLst>
                                    <p:cond delay="0"/>
                                  </p:stCondLst>
                                  <p:childTnLst>
                                    <p:set>
                                      <p:cBhvr>
                                        <p:cTn id="91" dur="1" fill="hold">
                                          <p:stCondLst>
                                            <p:cond delay="0"/>
                                          </p:stCondLst>
                                        </p:cTn>
                                        <p:tgtEl>
                                          <p:spTgt spid="8"/>
                                        </p:tgtEl>
                                        <p:attrNameLst>
                                          <p:attrName>style.visibility</p:attrName>
                                        </p:attrNameLst>
                                      </p:cBhvr>
                                      <p:to>
                                        <p:strVal val="visible"/>
                                      </p:to>
                                    </p:set>
                                    <p:animEffect transition="in" filter="blinds(horizontal)">
                                      <p:cBhvr>
                                        <p:cTn id="92" dur="500"/>
                                        <p:tgtEl>
                                          <p:spTgt spid="8"/>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134187"/>
                                        </p:tgtEl>
                                        <p:attrNameLst>
                                          <p:attrName>style.visibility</p:attrName>
                                        </p:attrNameLst>
                                      </p:cBhvr>
                                      <p:to>
                                        <p:strVal val="visible"/>
                                      </p:to>
                                    </p:set>
                                    <p:animEffect transition="in" filter="blinds(horizontal)">
                                      <p:cBhvr>
                                        <p:cTn id="97" dur="500"/>
                                        <p:tgtEl>
                                          <p:spTgt spid="134187"/>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134186"/>
                                        </p:tgtEl>
                                        <p:attrNameLst>
                                          <p:attrName>style.visibility</p:attrName>
                                        </p:attrNameLst>
                                      </p:cBhvr>
                                      <p:to>
                                        <p:strVal val="visible"/>
                                      </p:to>
                                    </p:set>
                                    <p:animEffect transition="in" filter="blinds(horizontal)">
                                      <p:cBhvr>
                                        <p:cTn id="102" dur="500"/>
                                        <p:tgtEl>
                                          <p:spTgt spid="134186"/>
                                        </p:tgtEl>
                                      </p:cBhvr>
                                    </p:animEffec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134190"/>
                                        </p:tgtEl>
                                        <p:attrNameLst>
                                          <p:attrName>style.visibility</p:attrName>
                                        </p:attrNameLst>
                                      </p:cBhvr>
                                      <p:to>
                                        <p:strVal val="visible"/>
                                      </p:to>
                                    </p:set>
                                    <p:animEffect transition="in" filter="blinds(horizontal)">
                                      <p:cBhvr>
                                        <p:cTn id="107" dur="500"/>
                                        <p:tgtEl>
                                          <p:spTgt spid="134190"/>
                                        </p:tgtEl>
                                      </p:cBhvr>
                                    </p:animEffect>
                                  </p:childTnLst>
                                </p:cTn>
                              </p:par>
                            </p:childTnLst>
                          </p:cTn>
                        </p:par>
                      </p:childTnLst>
                    </p:cTn>
                  </p:par>
                  <p:par>
                    <p:cTn id="108" fill="hold" nodeType="clickPar">
                      <p:stCondLst>
                        <p:cond delay="indefinite"/>
                      </p:stCondLst>
                      <p:childTnLst>
                        <p:par>
                          <p:cTn id="109" fill="hold" nodeType="withGroup">
                            <p:stCondLst>
                              <p:cond delay="0"/>
                            </p:stCondLst>
                            <p:childTnLst>
                              <p:par>
                                <p:cTn id="110" presetID="3" presetClass="entr" presetSubtype="10" fill="hold" grpId="0" nodeType="clickEffect">
                                  <p:stCondLst>
                                    <p:cond delay="0"/>
                                  </p:stCondLst>
                                  <p:childTnLst>
                                    <p:set>
                                      <p:cBhvr>
                                        <p:cTn id="111" dur="1" fill="hold">
                                          <p:stCondLst>
                                            <p:cond delay="0"/>
                                          </p:stCondLst>
                                        </p:cTn>
                                        <p:tgtEl>
                                          <p:spTgt spid="134191"/>
                                        </p:tgtEl>
                                        <p:attrNameLst>
                                          <p:attrName>style.visibility</p:attrName>
                                        </p:attrNameLst>
                                      </p:cBhvr>
                                      <p:to>
                                        <p:strVal val="visible"/>
                                      </p:to>
                                    </p:set>
                                    <p:animEffect transition="in" filter="blinds(horizontal)">
                                      <p:cBhvr>
                                        <p:cTn id="112" dur="500"/>
                                        <p:tgtEl>
                                          <p:spTgt spid="134191"/>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134188"/>
                                        </p:tgtEl>
                                        <p:attrNameLst>
                                          <p:attrName>style.visibility</p:attrName>
                                        </p:attrNameLst>
                                      </p:cBhvr>
                                      <p:to>
                                        <p:strVal val="visible"/>
                                      </p:to>
                                    </p:set>
                                    <p:animEffect transition="in" filter="blinds(horizontal)">
                                      <p:cBhvr>
                                        <p:cTn id="117" dur="500"/>
                                        <p:tgtEl>
                                          <p:spTgt spid="134188"/>
                                        </p:tgtEl>
                                      </p:cBhvr>
                                    </p:animEffect>
                                  </p:childTnLst>
                                </p:cTn>
                              </p:par>
                            </p:childTnLst>
                          </p:cTn>
                        </p:par>
                      </p:childTnLst>
                    </p:cTn>
                  </p:par>
                  <p:par>
                    <p:cTn id="118" fill="hold" nodeType="clickPar">
                      <p:stCondLst>
                        <p:cond delay="indefinite"/>
                      </p:stCondLst>
                      <p:childTnLst>
                        <p:par>
                          <p:cTn id="119" fill="hold" nodeType="withGroup">
                            <p:stCondLst>
                              <p:cond delay="0"/>
                            </p:stCondLst>
                            <p:childTnLst>
                              <p:par>
                                <p:cTn id="120" presetID="3" presetClass="entr" presetSubtype="10" fill="hold" grpId="0" nodeType="clickEffect">
                                  <p:stCondLst>
                                    <p:cond delay="0"/>
                                  </p:stCondLst>
                                  <p:childTnLst>
                                    <p:set>
                                      <p:cBhvr>
                                        <p:cTn id="121" dur="1" fill="hold">
                                          <p:stCondLst>
                                            <p:cond delay="0"/>
                                          </p:stCondLst>
                                        </p:cTn>
                                        <p:tgtEl>
                                          <p:spTgt spid="134189"/>
                                        </p:tgtEl>
                                        <p:attrNameLst>
                                          <p:attrName>style.visibility</p:attrName>
                                        </p:attrNameLst>
                                      </p:cBhvr>
                                      <p:to>
                                        <p:strVal val="visible"/>
                                      </p:to>
                                    </p:set>
                                    <p:animEffect transition="in" filter="blinds(horizontal)">
                                      <p:cBhvr>
                                        <p:cTn id="122" dur="500"/>
                                        <p:tgtEl>
                                          <p:spTgt spid="134189"/>
                                        </p:tgtEl>
                                      </p:cBhvr>
                                    </p:animEffect>
                                  </p:childTnLst>
                                </p:cTn>
                              </p:par>
                            </p:childTnLst>
                          </p:cTn>
                        </p:par>
                      </p:childTnLst>
                    </p:cTn>
                  </p:par>
                  <p:par>
                    <p:cTn id="123" fill="hold" nodeType="clickPar">
                      <p:stCondLst>
                        <p:cond delay="indefinite"/>
                      </p:stCondLst>
                      <p:childTnLst>
                        <p:par>
                          <p:cTn id="124" fill="hold" nodeType="withGroup">
                            <p:stCondLst>
                              <p:cond delay="0"/>
                            </p:stCondLst>
                            <p:childTnLst>
                              <p:par>
                                <p:cTn id="125" presetID="3" presetClass="entr" presetSubtype="10" fill="hold" grpId="0" nodeType="clickEffect">
                                  <p:stCondLst>
                                    <p:cond delay="0"/>
                                  </p:stCondLst>
                                  <p:childTnLst>
                                    <p:set>
                                      <p:cBhvr>
                                        <p:cTn id="126" dur="1" fill="hold">
                                          <p:stCondLst>
                                            <p:cond delay="0"/>
                                          </p:stCondLst>
                                        </p:cTn>
                                        <p:tgtEl>
                                          <p:spTgt spid="134193"/>
                                        </p:tgtEl>
                                        <p:attrNameLst>
                                          <p:attrName>style.visibility</p:attrName>
                                        </p:attrNameLst>
                                      </p:cBhvr>
                                      <p:to>
                                        <p:strVal val="visible"/>
                                      </p:to>
                                    </p:set>
                                    <p:animEffect transition="in" filter="blinds(horizontal)">
                                      <p:cBhvr>
                                        <p:cTn id="127" dur="500"/>
                                        <p:tgtEl>
                                          <p:spTgt spid="134193"/>
                                        </p:tgtEl>
                                      </p:cBhvr>
                                    </p:animEffect>
                                  </p:childTnLst>
                                </p:cTn>
                              </p:par>
                            </p:childTnLst>
                          </p:cTn>
                        </p:par>
                      </p:childTnLst>
                    </p:cTn>
                  </p:par>
                  <p:par>
                    <p:cTn id="128" fill="hold" nodeType="clickPar">
                      <p:stCondLst>
                        <p:cond delay="indefinite"/>
                      </p:stCondLst>
                      <p:childTnLst>
                        <p:par>
                          <p:cTn id="129" fill="hold" nodeType="withGroup">
                            <p:stCondLst>
                              <p:cond delay="0"/>
                            </p:stCondLst>
                            <p:childTnLst>
                              <p:par>
                                <p:cTn id="130" presetID="3" presetClass="entr" presetSubtype="10" fill="hold" grpId="0" nodeType="clickEffect">
                                  <p:stCondLst>
                                    <p:cond delay="0"/>
                                  </p:stCondLst>
                                  <p:childTnLst>
                                    <p:set>
                                      <p:cBhvr>
                                        <p:cTn id="131" dur="1" fill="hold">
                                          <p:stCondLst>
                                            <p:cond delay="0"/>
                                          </p:stCondLst>
                                        </p:cTn>
                                        <p:tgtEl>
                                          <p:spTgt spid="134192"/>
                                        </p:tgtEl>
                                        <p:attrNameLst>
                                          <p:attrName>style.visibility</p:attrName>
                                        </p:attrNameLst>
                                      </p:cBhvr>
                                      <p:to>
                                        <p:strVal val="visible"/>
                                      </p:to>
                                    </p:set>
                                    <p:animEffect transition="in" filter="blinds(horizontal)">
                                      <p:cBhvr>
                                        <p:cTn id="132" dur="500"/>
                                        <p:tgtEl>
                                          <p:spTgt spid="134192"/>
                                        </p:tgtEl>
                                      </p:cBhvr>
                                    </p:animEffect>
                                  </p:childTnLst>
                                </p:cTn>
                              </p:par>
                            </p:childTnLst>
                          </p:cTn>
                        </p:par>
                      </p:childTnLst>
                    </p:cTn>
                  </p:par>
                  <p:par>
                    <p:cTn id="133" fill="hold" nodeType="clickPar">
                      <p:stCondLst>
                        <p:cond delay="indefinite"/>
                      </p:stCondLst>
                      <p:childTnLst>
                        <p:par>
                          <p:cTn id="134" fill="hold" nodeType="withGroup">
                            <p:stCondLst>
                              <p:cond delay="0"/>
                            </p:stCondLst>
                            <p:childTnLst>
                              <p:par>
                                <p:cTn id="135" presetID="3" presetClass="entr" presetSubtype="10" fill="hold" grpId="0" nodeType="clickEffect">
                                  <p:stCondLst>
                                    <p:cond delay="0"/>
                                  </p:stCondLst>
                                  <p:childTnLst>
                                    <p:set>
                                      <p:cBhvr>
                                        <p:cTn id="136" dur="1" fill="hold">
                                          <p:stCondLst>
                                            <p:cond delay="0"/>
                                          </p:stCondLst>
                                        </p:cTn>
                                        <p:tgtEl>
                                          <p:spTgt spid="134194"/>
                                        </p:tgtEl>
                                        <p:attrNameLst>
                                          <p:attrName>style.visibility</p:attrName>
                                        </p:attrNameLst>
                                      </p:cBhvr>
                                      <p:to>
                                        <p:strVal val="visible"/>
                                      </p:to>
                                    </p:set>
                                    <p:animEffect transition="in" filter="blinds(horizontal)">
                                      <p:cBhvr>
                                        <p:cTn id="137" dur="500"/>
                                        <p:tgtEl>
                                          <p:spTgt spid="134194"/>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3" presetClass="entr" presetSubtype="10" fill="hold" nodeType="click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blinds(horizontal)">
                                      <p:cBhvr>
                                        <p:cTn id="142" dur="500"/>
                                        <p:tgtEl>
                                          <p:spTgt spid="10"/>
                                        </p:tgtEl>
                                      </p:cBhvr>
                                    </p:animEffect>
                                  </p:childTnLst>
                                </p:cTn>
                              </p:par>
                            </p:childTnLst>
                          </p:cTn>
                        </p:par>
                      </p:childTnLst>
                    </p:cTn>
                  </p:par>
                  <p:par>
                    <p:cTn id="143" fill="hold" nodeType="clickPar">
                      <p:stCondLst>
                        <p:cond delay="indefinite"/>
                      </p:stCondLst>
                      <p:childTnLst>
                        <p:par>
                          <p:cTn id="144" fill="hold" nodeType="withGroup">
                            <p:stCondLst>
                              <p:cond delay="0"/>
                            </p:stCondLst>
                            <p:childTnLst>
                              <p:par>
                                <p:cTn id="145" presetID="3" presetClass="entr" presetSubtype="10" fill="hold" grpId="0" nodeType="clickEffect">
                                  <p:stCondLst>
                                    <p:cond delay="0"/>
                                  </p:stCondLst>
                                  <p:childTnLst>
                                    <p:set>
                                      <p:cBhvr>
                                        <p:cTn id="146" dur="1" fill="hold">
                                          <p:stCondLst>
                                            <p:cond delay="0"/>
                                          </p:stCondLst>
                                        </p:cTn>
                                        <p:tgtEl>
                                          <p:spTgt spid="134201"/>
                                        </p:tgtEl>
                                        <p:attrNameLst>
                                          <p:attrName>style.visibility</p:attrName>
                                        </p:attrNameLst>
                                      </p:cBhvr>
                                      <p:to>
                                        <p:strVal val="visible"/>
                                      </p:to>
                                    </p:set>
                                    <p:animEffect transition="in" filter="blinds(horizontal)">
                                      <p:cBhvr>
                                        <p:cTn id="147" dur="500"/>
                                        <p:tgtEl>
                                          <p:spTgt spid="134201"/>
                                        </p:tgtEl>
                                      </p:cBhvr>
                                    </p:animEffect>
                                  </p:childTnLst>
                                </p:cTn>
                              </p:par>
                            </p:childTnLst>
                          </p:cTn>
                        </p:par>
                      </p:childTnLst>
                    </p:cTn>
                  </p:par>
                  <p:par>
                    <p:cTn id="148" fill="hold" nodeType="clickPar">
                      <p:stCondLst>
                        <p:cond delay="indefinite"/>
                      </p:stCondLst>
                      <p:childTnLst>
                        <p:par>
                          <p:cTn id="149" fill="hold" nodeType="withGroup">
                            <p:stCondLst>
                              <p:cond delay="0"/>
                            </p:stCondLst>
                            <p:childTnLst>
                              <p:par>
                                <p:cTn id="150" presetID="3" presetClass="entr" presetSubtype="10" fill="hold" grpId="0" nodeType="clickEffect">
                                  <p:stCondLst>
                                    <p:cond delay="0"/>
                                  </p:stCondLst>
                                  <p:childTnLst>
                                    <p:set>
                                      <p:cBhvr>
                                        <p:cTn id="151" dur="1" fill="hold">
                                          <p:stCondLst>
                                            <p:cond delay="0"/>
                                          </p:stCondLst>
                                        </p:cTn>
                                        <p:tgtEl>
                                          <p:spTgt spid="134202"/>
                                        </p:tgtEl>
                                        <p:attrNameLst>
                                          <p:attrName>style.visibility</p:attrName>
                                        </p:attrNameLst>
                                      </p:cBhvr>
                                      <p:to>
                                        <p:strVal val="visible"/>
                                      </p:to>
                                    </p:set>
                                    <p:animEffect transition="in" filter="blinds(horizontal)">
                                      <p:cBhvr>
                                        <p:cTn id="152" dur="500"/>
                                        <p:tgtEl>
                                          <p:spTgt spid="134202"/>
                                        </p:tgtEl>
                                      </p:cBhvr>
                                    </p:animEffect>
                                  </p:childTnLst>
                                </p:cTn>
                              </p:par>
                            </p:childTnLst>
                          </p:cTn>
                        </p:par>
                      </p:childTnLst>
                    </p:cTn>
                  </p:par>
                  <p:par>
                    <p:cTn id="153" fill="hold" nodeType="clickPar">
                      <p:stCondLst>
                        <p:cond delay="indefinite"/>
                      </p:stCondLst>
                      <p:childTnLst>
                        <p:par>
                          <p:cTn id="154" fill="hold" nodeType="withGroup">
                            <p:stCondLst>
                              <p:cond delay="0"/>
                            </p:stCondLst>
                            <p:childTnLst>
                              <p:par>
                                <p:cTn id="155" presetID="3" presetClass="entr" presetSubtype="10" fill="hold" grpId="0" nodeType="clickEffect">
                                  <p:stCondLst>
                                    <p:cond delay="0"/>
                                  </p:stCondLst>
                                  <p:childTnLst>
                                    <p:set>
                                      <p:cBhvr>
                                        <p:cTn id="156" dur="1" fill="hold">
                                          <p:stCondLst>
                                            <p:cond delay="0"/>
                                          </p:stCondLst>
                                        </p:cTn>
                                        <p:tgtEl>
                                          <p:spTgt spid="134203"/>
                                        </p:tgtEl>
                                        <p:attrNameLst>
                                          <p:attrName>style.visibility</p:attrName>
                                        </p:attrNameLst>
                                      </p:cBhvr>
                                      <p:to>
                                        <p:strVal val="visible"/>
                                      </p:to>
                                    </p:set>
                                    <p:animEffect transition="in" filter="blinds(horizontal)">
                                      <p:cBhvr>
                                        <p:cTn id="157" dur="500"/>
                                        <p:tgtEl>
                                          <p:spTgt spid="134203"/>
                                        </p:tgtEl>
                                      </p:cBhvr>
                                    </p:animEffect>
                                  </p:childTnLst>
                                </p:cTn>
                              </p:par>
                            </p:childTnLst>
                          </p:cTn>
                        </p:par>
                      </p:childTnLst>
                    </p:cTn>
                  </p:par>
                  <p:par>
                    <p:cTn id="158" fill="hold" nodeType="clickPar">
                      <p:stCondLst>
                        <p:cond delay="indefinite"/>
                      </p:stCondLst>
                      <p:childTnLst>
                        <p:par>
                          <p:cTn id="159" fill="hold" nodeType="withGroup">
                            <p:stCondLst>
                              <p:cond delay="0"/>
                            </p:stCondLst>
                            <p:childTnLst>
                              <p:par>
                                <p:cTn id="160" presetID="3" presetClass="entr" presetSubtype="10" fill="hold" grpId="0" nodeType="clickEffect">
                                  <p:stCondLst>
                                    <p:cond delay="0"/>
                                  </p:stCondLst>
                                  <p:childTnLst>
                                    <p:set>
                                      <p:cBhvr>
                                        <p:cTn id="161" dur="1" fill="hold">
                                          <p:stCondLst>
                                            <p:cond delay="0"/>
                                          </p:stCondLst>
                                        </p:cTn>
                                        <p:tgtEl>
                                          <p:spTgt spid="134204"/>
                                        </p:tgtEl>
                                        <p:attrNameLst>
                                          <p:attrName>style.visibility</p:attrName>
                                        </p:attrNameLst>
                                      </p:cBhvr>
                                      <p:to>
                                        <p:strVal val="visible"/>
                                      </p:to>
                                    </p:set>
                                    <p:animEffect transition="in" filter="blinds(horizontal)">
                                      <p:cBhvr>
                                        <p:cTn id="162" dur="500"/>
                                        <p:tgtEl>
                                          <p:spTgt spid="134204"/>
                                        </p:tgtEl>
                                      </p:cBhvr>
                                    </p:animEffect>
                                  </p:childTnLst>
                                </p:cTn>
                              </p:par>
                            </p:childTnLst>
                          </p:cTn>
                        </p:par>
                      </p:childTnLst>
                    </p:cTn>
                  </p:par>
                  <p:par>
                    <p:cTn id="163" fill="hold" nodeType="clickPar">
                      <p:stCondLst>
                        <p:cond delay="indefinite"/>
                      </p:stCondLst>
                      <p:childTnLst>
                        <p:par>
                          <p:cTn id="164" fill="hold" nodeType="withGroup">
                            <p:stCondLst>
                              <p:cond delay="0"/>
                            </p:stCondLst>
                            <p:childTnLst>
                              <p:par>
                                <p:cTn id="165" presetID="3" presetClass="entr" presetSubtype="10" fill="hold" grpId="0" nodeType="clickEffect">
                                  <p:stCondLst>
                                    <p:cond delay="0"/>
                                  </p:stCondLst>
                                  <p:childTnLst>
                                    <p:set>
                                      <p:cBhvr>
                                        <p:cTn id="166" dur="1" fill="hold">
                                          <p:stCondLst>
                                            <p:cond delay="0"/>
                                          </p:stCondLst>
                                        </p:cTn>
                                        <p:tgtEl>
                                          <p:spTgt spid="134205"/>
                                        </p:tgtEl>
                                        <p:attrNameLst>
                                          <p:attrName>style.visibility</p:attrName>
                                        </p:attrNameLst>
                                      </p:cBhvr>
                                      <p:to>
                                        <p:strVal val="visible"/>
                                      </p:to>
                                    </p:set>
                                    <p:animEffect transition="in" filter="blinds(horizontal)">
                                      <p:cBhvr>
                                        <p:cTn id="167" dur="500"/>
                                        <p:tgtEl>
                                          <p:spTgt spid="1342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51" grpId="0"/>
      <p:bldP spid="134152" grpId="0"/>
      <p:bldP spid="134153" grpId="0"/>
      <p:bldP spid="134164" grpId="0"/>
      <p:bldP spid="134165" grpId="0"/>
      <p:bldP spid="134177" grpId="0" animBg="1"/>
      <p:bldP spid="134178" grpId="0" animBg="1"/>
      <p:bldP spid="134179" grpId="0" animBg="1"/>
      <p:bldP spid="134180" grpId="0" animBg="1"/>
      <p:bldP spid="134181" grpId="0" animBg="1"/>
      <p:bldP spid="134182" grpId="0" animBg="1"/>
      <p:bldP spid="134183" grpId="0" animBg="1"/>
      <p:bldP spid="134184" grpId="0" animBg="1"/>
      <p:bldP spid="134186" grpId="0" animBg="1"/>
      <p:bldP spid="134187" grpId="0" animBg="1"/>
      <p:bldP spid="134188" grpId="0" animBg="1"/>
      <p:bldP spid="134189" grpId="0" animBg="1"/>
      <p:bldP spid="134190" grpId="0" animBg="1"/>
      <p:bldP spid="134191" grpId="0" animBg="1"/>
      <p:bldP spid="134192" grpId="0" animBg="1"/>
      <p:bldP spid="134193" grpId="0" animBg="1"/>
      <p:bldP spid="134194" grpId="0" animBg="1"/>
      <p:bldP spid="134201" grpId="0" animBg="1"/>
      <p:bldP spid="134202" grpId="0" animBg="1"/>
      <p:bldP spid="134203" grpId="0" animBg="1"/>
      <p:bldP spid="134204" grpId="0" animBg="1"/>
      <p:bldP spid="134205" grpId="0" animBg="1"/>
    </p:bld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Slide Number Placeholder 4"/>
          <p:cNvSpPr>
            <a:spLocks noGrp="1"/>
          </p:cNvSpPr>
          <p:nvPr>
            <p:ph type="sldNum" sz="quarter" idx="12"/>
          </p:nvPr>
        </p:nvSpPr>
        <p:spPr/>
        <p:txBody>
          <a:bodyPr/>
          <a:lstStyle/>
          <a:p>
            <a:pPr>
              <a:defRPr/>
            </a:pPr>
            <a:fld id="{70927824-50E0-4B0E-83AD-F2F32AD94B84}" type="slidenum">
              <a:rPr lang="en-US"/>
              <a:pPr>
                <a:defRPr/>
              </a:pPr>
              <a:t>38</a:t>
            </a:fld>
            <a:endParaRPr lang="en-US"/>
          </a:p>
        </p:txBody>
      </p:sp>
      <p:sp>
        <p:nvSpPr>
          <p:cNvPr id="8" name="Text Box 28"/>
          <p:cNvSpPr txBox="1">
            <a:spLocks noChangeArrowheads="1"/>
          </p:cNvSpPr>
          <p:nvPr/>
        </p:nvSpPr>
        <p:spPr bwMode="auto">
          <a:xfrm>
            <a:off x="201386" y="210457"/>
            <a:ext cx="59817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b="1" dirty="0">
                <a:solidFill>
                  <a:srgbClr val="0000CC"/>
                </a:solidFill>
                <a:latin typeface="Comic Sans MS" pitchFamily="66" charset="0"/>
                <a:cs typeface="Angsana New" pitchFamily="18" charset="-34"/>
              </a:rPr>
              <a:t>PPC can be different due to</a:t>
            </a:r>
          </a:p>
        </p:txBody>
      </p:sp>
      <p:sp>
        <p:nvSpPr>
          <p:cNvPr id="9" name="Text Box 28"/>
          <p:cNvSpPr txBox="1">
            <a:spLocks noChangeArrowheads="1"/>
          </p:cNvSpPr>
          <p:nvPr/>
        </p:nvSpPr>
        <p:spPr bwMode="auto">
          <a:xfrm>
            <a:off x="304800" y="695325"/>
            <a:ext cx="5143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dirty="0">
                <a:latin typeface="Comic Sans MS" pitchFamily="66" charset="0"/>
                <a:cs typeface="Angsana New" pitchFamily="18" charset="-34"/>
              </a:rPr>
              <a:t>1. Different technologies in two </a:t>
            </a:r>
            <a:r>
              <a:rPr lang="en-US" sz="2000" dirty="0" smtClean="0">
                <a:latin typeface="Comic Sans MS" pitchFamily="66" charset="0"/>
                <a:cs typeface="Angsana New" pitchFamily="18" charset="-34"/>
              </a:rPr>
              <a:t>countries</a:t>
            </a:r>
            <a:endParaRPr lang="en-US" sz="2000" dirty="0">
              <a:latin typeface="Comic Sans MS" pitchFamily="66" charset="0"/>
              <a:cs typeface="Angsana New" pitchFamily="18" charset="-34"/>
            </a:endParaRPr>
          </a:p>
        </p:txBody>
      </p:sp>
      <p:sp>
        <p:nvSpPr>
          <p:cNvPr id="10" name="Text Box 28"/>
          <p:cNvSpPr txBox="1">
            <a:spLocks noChangeArrowheads="1"/>
          </p:cNvSpPr>
          <p:nvPr/>
        </p:nvSpPr>
        <p:spPr bwMode="auto">
          <a:xfrm>
            <a:off x="304800" y="2992438"/>
            <a:ext cx="8229600"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dirty="0">
                <a:latin typeface="Comic Sans MS" pitchFamily="66" charset="0"/>
                <a:cs typeface="Angsana New" pitchFamily="18" charset="-34"/>
              </a:rPr>
              <a:t>2. Different relative factor of production (K and L) availability in   </a:t>
            </a:r>
          </a:p>
          <a:p>
            <a:pPr eaLnBrk="1" hangingPunct="1">
              <a:spcBef>
                <a:spcPct val="50000"/>
              </a:spcBef>
            </a:pPr>
            <a:r>
              <a:rPr lang="en-US" sz="2000" dirty="0">
                <a:latin typeface="Comic Sans MS" pitchFamily="66" charset="0"/>
                <a:cs typeface="Angsana New" pitchFamily="18" charset="-34"/>
              </a:rPr>
              <a:t>    two countries</a:t>
            </a:r>
          </a:p>
        </p:txBody>
      </p:sp>
      <p:sp>
        <p:nvSpPr>
          <p:cNvPr id="12" name="Text Box 28"/>
          <p:cNvSpPr txBox="1">
            <a:spLocks noChangeArrowheads="1"/>
          </p:cNvSpPr>
          <p:nvPr/>
        </p:nvSpPr>
        <p:spPr bwMode="auto">
          <a:xfrm>
            <a:off x="762000" y="1261299"/>
            <a:ext cx="3200400" cy="40005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dirty="0">
                <a:solidFill>
                  <a:srgbClr val="C00000"/>
                </a:solidFill>
                <a:latin typeface="Comic Sans MS" pitchFamily="66" charset="0"/>
                <a:cs typeface="Angsana New" pitchFamily="18" charset="-34"/>
              </a:rPr>
              <a:t>Classical Trade Theory</a:t>
            </a:r>
          </a:p>
        </p:txBody>
      </p:sp>
      <p:sp>
        <p:nvSpPr>
          <p:cNvPr id="13" name="Text Box 28"/>
          <p:cNvSpPr txBox="1">
            <a:spLocks noChangeArrowheads="1"/>
          </p:cNvSpPr>
          <p:nvPr/>
        </p:nvSpPr>
        <p:spPr bwMode="auto">
          <a:xfrm>
            <a:off x="776514" y="2220232"/>
            <a:ext cx="3886200" cy="40005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dirty="0">
                <a:solidFill>
                  <a:srgbClr val="C00000"/>
                </a:solidFill>
                <a:latin typeface="Comic Sans MS" pitchFamily="66" charset="0"/>
                <a:cs typeface="Angsana New" pitchFamily="18" charset="-34"/>
              </a:rPr>
              <a:t>Neo-Classical Trade Theory</a:t>
            </a:r>
          </a:p>
        </p:txBody>
      </p:sp>
      <p:sp>
        <p:nvSpPr>
          <p:cNvPr id="14" name="Text Box 28"/>
          <p:cNvSpPr txBox="1">
            <a:spLocks noChangeArrowheads="1"/>
          </p:cNvSpPr>
          <p:nvPr/>
        </p:nvSpPr>
        <p:spPr bwMode="auto">
          <a:xfrm>
            <a:off x="762000" y="3981450"/>
            <a:ext cx="4343400" cy="400050"/>
          </a:xfrm>
          <a:prstGeom prst="rect">
            <a:avLst/>
          </a:prstGeom>
          <a:solidFill>
            <a:schemeClr val="accent3">
              <a:lumMod val="75000"/>
            </a:schemeClr>
          </a:solidFill>
          <a:ln>
            <a:noFill/>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defRPr/>
            </a:pPr>
            <a:r>
              <a:rPr lang="en-US" sz="2000" b="1" dirty="0" err="1" smtClean="0">
                <a:solidFill>
                  <a:srgbClr val="C00000"/>
                </a:solidFill>
                <a:latin typeface="Comic Sans MS" pitchFamily="66" charset="0"/>
                <a:cs typeface="Angsana New" pitchFamily="18" charset="-34"/>
              </a:rPr>
              <a:t>Heckscher</a:t>
            </a:r>
            <a:r>
              <a:rPr lang="en-US" sz="2000" b="1" dirty="0" smtClean="0">
                <a:solidFill>
                  <a:srgbClr val="C00000"/>
                </a:solidFill>
                <a:latin typeface="Comic Sans MS" pitchFamily="66" charset="0"/>
                <a:cs typeface="Angsana New" pitchFamily="18" charset="-34"/>
              </a:rPr>
              <a:t>-Ohlin Trade Theory</a:t>
            </a:r>
          </a:p>
        </p:txBody>
      </p:sp>
      <p:sp>
        <p:nvSpPr>
          <p:cNvPr id="15" name="Text Box 28"/>
          <p:cNvSpPr txBox="1">
            <a:spLocks noChangeArrowheads="1"/>
          </p:cNvSpPr>
          <p:nvPr/>
        </p:nvSpPr>
        <p:spPr bwMode="auto">
          <a:xfrm>
            <a:off x="304800" y="4724400"/>
            <a:ext cx="8229600"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dirty="0">
                <a:latin typeface="Comic Sans MS" pitchFamily="66" charset="0"/>
                <a:cs typeface="Angsana New" pitchFamily="18" charset="-34"/>
              </a:rPr>
              <a:t>3. Different technologies and different relative factor of </a:t>
            </a:r>
          </a:p>
          <a:p>
            <a:pPr eaLnBrk="1" hangingPunct="1">
              <a:spcBef>
                <a:spcPct val="50000"/>
              </a:spcBef>
            </a:pPr>
            <a:r>
              <a:rPr lang="en-US" sz="2000" dirty="0">
                <a:latin typeface="Comic Sans MS" pitchFamily="66" charset="0"/>
                <a:cs typeface="Angsana New" pitchFamily="18" charset="-34"/>
              </a:rPr>
              <a:t>    production (K and L) availability in two countries</a:t>
            </a:r>
          </a:p>
        </p:txBody>
      </p:sp>
      <p:sp>
        <p:nvSpPr>
          <p:cNvPr id="16" name="Right Arrow 15"/>
          <p:cNvSpPr/>
          <p:nvPr/>
        </p:nvSpPr>
        <p:spPr>
          <a:xfrm>
            <a:off x="4174672" y="1342934"/>
            <a:ext cx="304800" cy="228600"/>
          </a:xfrm>
          <a:prstGeom prst="rightArrow">
            <a:avLst/>
          </a:prstGeom>
          <a:solidFill>
            <a:schemeClr val="tx2">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17" name="Text Box 28"/>
          <p:cNvSpPr txBox="1">
            <a:spLocks noChangeArrowheads="1"/>
          </p:cNvSpPr>
          <p:nvPr/>
        </p:nvSpPr>
        <p:spPr bwMode="auto">
          <a:xfrm>
            <a:off x="4733471" y="1140195"/>
            <a:ext cx="3352800" cy="78483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dirty="0" smtClean="0">
                <a:solidFill>
                  <a:srgbClr val="0000CC"/>
                </a:solidFill>
                <a:latin typeface="Comic Sans MS" pitchFamily="66" charset="0"/>
                <a:cs typeface="Angsana New" pitchFamily="18" charset="-34"/>
              </a:rPr>
              <a:t>Constant opportunity cost  </a:t>
            </a:r>
          </a:p>
          <a:p>
            <a:pPr eaLnBrk="1" hangingPunct="1">
              <a:spcBef>
                <a:spcPct val="50000"/>
              </a:spcBef>
            </a:pPr>
            <a:r>
              <a:rPr lang="en-US" sz="1800" dirty="0" smtClean="0">
                <a:solidFill>
                  <a:srgbClr val="0000CC"/>
                </a:solidFill>
                <a:latin typeface="Comic Sans MS" pitchFamily="66" charset="0"/>
                <a:cs typeface="Angsana New" pitchFamily="18" charset="-34"/>
              </a:rPr>
              <a:t>(straight line PPC)</a:t>
            </a:r>
            <a:endParaRPr lang="en-US" sz="1800" dirty="0">
              <a:solidFill>
                <a:srgbClr val="0000CC"/>
              </a:solidFill>
              <a:latin typeface="Comic Sans MS" pitchFamily="66" charset="0"/>
              <a:cs typeface="Angsana New" pitchFamily="18" charset="-34"/>
            </a:endParaRPr>
          </a:p>
        </p:txBody>
      </p:sp>
      <p:sp>
        <p:nvSpPr>
          <p:cNvPr id="18" name="Right Arrow 17"/>
          <p:cNvSpPr/>
          <p:nvPr/>
        </p:nvSpPr>
        <p:spPr>
          <a:xfrm>
            <a:off x="4862286" y="2344964"/>
            <a:ext cx="304800" cy="228600"/>
          </a:xfrm>
          <a:prstGeom prst="rightArrow">
            <a:avLst/>
          </a:prstGeom>
          <a:solidFill>
            <a:schemeClr val="tx2">
              <a:lumMod val="20000"/>
              <a:lumOff val="8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19" name="Text Box 28"/>
          <p:cNvSpPr txBox="1">
            <a:spLocks noChangeArrowheads="1"/>
          </p:cNvSpPr>
          <p:nvPr/>
        </p:nvSpPr>
        <p:spPr bwMode="auto">
          <a:xfrm>
            <a:off x="5315857" y="2181149"/>
            <a:ext cx="3352800" cy="78483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dirty="0" smtClean="0">
                <a:solidFill>
                  <a:srgbClr val="0000CC"/>
                </a:solidFill>
                <a:latin typeface="Comic Sans MS" pitchFamily="66" charset="0"/>
                <a:cs typeface="Angsana New" pitchFamily="18" charset="-34"/>
              </a:rPr>
              <a:t>Increasing opportunity cost </a:t>
            </a:r>
          </a:p>
          <a:p>
            <a:pPr eaLnBrk="1" hangingPunct="1">
              <a:spcBef>
                <a:spcPct val="50000"/>
              </a:spcBef>
            </a:pPr>
            <a:r>
              <a:rPr lang="en-US" sz="1800" dirty="0" smtClean="0">
                <a:solidFill>
                  <a:srgbClr val="0000CC"/>
                </a:solidFill>
                <a:latin typeface="Comic Sans MS" pitchFamily="66" charset="0"/>
                <a:cs typeface="Angsana New" pitchFamily="18" charset="-34"/>
              </a:rPr>
              <a:t>(concave PPC)</a:t>
            </a:r>
            <a:endParaRPr lang="en-US" sz="1800" dirty="0">
              <a:solidFill>
                <a:srgbClr val="0000CC"/>
              </a:solidFill>
              <a:latin typeface="Comic Sans MS" pitchFamily="66" charset="0"/>
              <a:cs typeface="Angsana New" pitchFamily="18" charset="-34"/>
            </a:endParaRPr>
          </a:p>
        </p:txBody>
      </p:sp>
    </p:spTree>
    <p:extLst>
      <p:ext uri="{BB962C8B-B14F-4D97-AF65-F5344CB8AC3E}">
        <p14:creationId xmlns:p14="http://schemas.microsoft.com/office/powerpoint/2010/main" val="280653480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500"/>
                                        <p:tgtEl>
                                          <p:spTgt spid="1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blinds(horizontal)">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linds(horizontal)">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linds(horizontal)">
                                      <p:cBhvr>
                                        <p:cTn id="52" dur="500"/>
                                        <p:tgtEl>
                                          <p:spTgt spid="14"/>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blinds(horizontal)">
                                      <p:cBhvr>
                                        <p:cTn id="5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2" grpId="0" animBg="1"/>
      <p:bldP spid="13" grpId="0" animBg="1"/>
      <p:bldP spid="14" grpId="0" animBg="1"/>
      <p:bldP spid="15" grpId="0"/>
      <p:bldP spid="16" grpId="0" animBg="1"/>
      <p:bldP spid="17" grpId="0" animBg="1"/>
      <p:bldP spid="18" grpId="0" animBg="1"/>
      <p:bldP spid="19" grpId="0"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Slide Number Placeholder 6"/>
          <p:cNvSpPr>
            <a:spLocks noGrp="1"/>
          </p:cNvSpPr>
          <p:nvPr>
            <p:ph type="sldNum" sz="quarter" idx="12"/>
          </p:nvPr>
        </p:nvSpPr>
        <p:spPr/>
        <p:txBody>
          <a:bodyPr/>
          <a:lstStyle/>
          <a:p>
            <a:pPr>
              <a:defRPr/>
            </a:pPr>
            <a:fld id="{078CB99A-13FB-4FEC-B74E-77DCE622DF8D}" type="slidenum">
              <a:rPr lang="en-US"/>
              <a:pPr>
                <a:defRPr/>
              </a:pPr>
              <a:t>39</a:t>
            </a:fld>
            <a:endParaRPr lang="en-US"/>
          </a:p>
        </p:txBody>
      </p:sp>
      <p:sp>
        <p:nvSpPr>
          <p:cNvPr id="104450" name="Rectangle 2"/>
          <p:cNvSpPr>
            <a:spLocks noGrp="1" noChangeArrowheads="1"/>
          </p:cNvSpPr>
          <p:nvPr>
            <p:ph type="title"/>
          </p:nvPr>
        </p:nvSpPr>
        <p:spPr>
          <a:xfrm>
            <a:off x="152400" y="228600"/>
            <a:ext cx="7467600" cy="685800"/>
          </a:xfrm>
        </p:spPr>
        <p:txBody>
          <a:bodyPr/>
          <a:lstStyle/>
          <a:p>
            <a:pPr algn="l" eaLnBrk="1" hangingPunct="1">
              <a:lnSpc>
                <a:spcPct val="80000"/>
              </a:lnSpc>
              <a:defRPr/>
            </a:pPr>
            <a:r>
              <a:rPr lang="en-US" sz="2800" b="1" dirty="0" err="1" smtClean="0">
                <a:solidFill>
                  <a:srgbClr val="000099"/>
                </a:solidFill>
                <a:effectLst>
                  <a:outerShdw blurRad="38100" dist="38100" dir="2700000" algn="tl">
                    <a:srgbClr val="C0C0C0"/>
                  </a:outerShdw>
                </a:effectLst>
                <a:latin typeface="Arial" pitchFamily="34" charset="0"/>
              </a:rPr>
              <a:t>Heckscher</a:t>
            </a:r>
            <a:r>
              <a:rPr lang="en-US" sz="2800" b="1" dirty="0" smtClean="0">
                <a:solidFill>
                  <a:srgbClr val="000099"/>
                </a:solidFill>
                <a:effectLst>
                  <a:outerShdw blurRad="38100" dist="38100" dir="2700000" algn="tl">
                    <a:srgbClr val="C0C0C0"/>
                  </a:outerShdw>
                </a:effectLst>
                <a:latin typeface="Arial" pitchFamily="34" charset="0"/>
              </a:rPr>
              <a:t>-Ohlin Model assumptions</a:t>
            </a:r>
            <a:endParaRPr lang="th-TH" sz="2800" b="1" dirty="0" smtClean="0">
              <a:solidFill>
                <a:schemeClr val="hlink"/>
              </a:solidFill>
              <a:effectLst>
                <a:outerShdw blurRad="38100" dist="38100" dir="2700000" algn="tl">
                  <a:srgbClr val="C0C0C0"/>
                </a:outerShdw>
              </a:effectLst>
              <a:latin typeface="Arial" pitchFamily="34" charset="0"/>
              <a:cs typeface="Angsana New" pitchFamily="18" charset="-34"/>
            </a:endParaRPr>
          </a:p>
        </p:txBody>
      </p:sp>
      <p:sp>
        <p:nvSpPr>
          <p:cNvPr id="2" name="TextBox 1"/>
          <p:cNvSpPr txBox="1">
            <a:spLocks noChangeArrowheads="1"/>
          </p:cNvSpPr>
          <p:nvPr/>
        </p:nvSpPr>
        <p:spPr bwMode="auto">
          <a:xfrm>
            <a:off x="31750" y="1208088"/>
            <a:ext cx="88392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Tx/>
              <a:buAutoNum type="arabicParenR"/>
            </a:pPr>
            <a:r>
              <a:rPr lang="en-US" sz="1800"/>
              <a:t>2 countries (</a:t>
            </a:r>
            <a:r>
              <a:rPr lang="en-US" sz="1800" b="1">
                <a:solidFill>
                  <a:srgbClr val="CC0000"/>
                </a:solidFill>
              </a:rPr>
              <a:t>A </a:t>
            </a:r>
            <a:r>
              <a:rPr lang="en-US" sz="1800"/>
              <a:t>and </a:t>
            </a:r>
            <a:r>
              <a:rPr lang="en-US" sz="1800" b="1">
                <a:solidFill>
                  <a:srgbClr val="CC0000"/>
                </a:solidFill>
              </a:rPr>
              <a:t>B</a:t>
            </a:r>
            <a:r>
              <a:rPr lang="en-US" sz="1800"/>
              <a:t>), 2 commodities (</a:t>
            </a:r>
            <a:r>
              <a:rPr lang="en-US" sz="1800" b="1">
                <a:solidFill>
                  <a:srgbClr val="CC0000"/>
                </a:solidFill>
              </a:rPr>
              <a:t>X</a:t>
            </a:r>
            <a:r>
              <a:rPr lang="en-US" sz="1800"/>
              <a:t> and </a:t>
            </a:r>
            <a:r>
              <a:rPr lang="en-US" sz="1800" b="1">
                <a:solidFill>
                  <a:srgbClr val="CC0000"/>
                </a:solidFill>
              </a:rPr>
              <a:t>Y</a:t>
            </a:r>
            <a:r>
              <a:rPr lang="en-US" sz="1800"/>
              <a:t>), 2 factors of production (</a:t>
            </a:r>
            <a:r>
              <a:rPr lang="en-US" sz="1800" b="1">
                <a:solidFill>
                  <a:srgbClr val="CC0000"/>
                </a:solidFill>
              </a:rPr>
              <a:t>K</a:t>
            </a:r>
            <a:r>
              <a:rPr lang="en-US" sz="1800"/>
              <a:t> and </a:t>
            </a:r>
            <a:r>
              <a:rPr lang="en-US" sz="1800" b="1">
                <a:solidFill>
                  <a:srgbClr val="CC0000"/>
                </a:solidFill>
              </a:rPr>
              <a:t>L</a:t>
            </a:r>
            <a:r>
              <a:rPr lang="en-US" sz="1800"/>
              <a:t>)</a:t>
            </a:r>
            <a:endParaRPr lang="th-TH" sz="1800"/>
          </a:p>
        </p:txBody>
      </p:sp>
      <p:sp>
        <p:nvSpPr>
          <p:cNvPr id="12" name="TextBox 11"/>
          <p:cNvSpPr txBox="1">
            <a:spLocks noChangeArrowheads="1"/>
          </p:cNvSpPr>
          <p:nvPr/>
        </p:nvSpPr>
        <p:spPr bwMode="auto">
          <a:xfrm>
            <a:off x="25400" y="2074863"/>
            <a:ext cx="93059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t>3)  Constant Return to Scale production functions in both commodities and both countries</a:t>
            </a:r>
            <a:endParaRPr lang="th-TH" sz="1800"/>
          </a:p>
        </p:txBody>
      </p:sp>
      <p:sp>
        <p:nvSpPr>
          <p:cNvPr id="13" name="TextBox 12"/>
          <p:cNvSpPr txBox="1">
            <a:spLocks noChangeArrowheads="1"/>
          </p:cNvSpPr>
          <p:nvPr/>
        </p:nvSpPr>
        <p:spPr bwMode="auto">
          <a:xfrm>
            <a:off x="31750" y="1606550"/>
            <a:ext cx="92884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Tx/>
              <a:buAutoNum type="arabicParenR" startAt="2"/>
            </a:pPr>
            <a:r>
              <a:rPr lang="en-US" sz="1800"/>
              <a:t>Identical technology across countries - the same production functions in both countries </a:t>
            </a:r>
            <a:endParaRPr lang="th-TH" sz="1800"/>
          </a:p>
        </p:txBody>
      </p:sp>
      <p:sp>
        <p:nvSpPr>
          <p:cNvPr id="14" name="TextBox 13"/>
          <p:cNvSpPr txBox="1">
            <a:spLocks noChangeArrowheads="1"/>
          </p:cNvSpPr>
          <p:nvPr/>
        </p:nvSpPr>
        <p:spPr bwMode="auto">
          <a:xfrm>
            <a:off x="25400" y="2565400"/>
            <a:ext cx="9017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t>4)  Each good has different relative factor intensities and no factor intensity reversal</a:t>
            </a:r>
            <a:endParaRPr lang="th-TH" sz="1800"/>
          </a:p>
        </p:txBody>
      </p:sp>
      <p:sp>
        <p:nvSpPr>
          <p:cNvPr id="15" name="TextBox 14"/>
          <p:cNvSpPr txBox="1">
            <a:spLocks noChangeArrowheads="1"/>
          </p:cNvSpPr>
          <p:nvPr/>
        </p:nvSpPr>
        <p:spPr bwMode="auto">
          <a:xfrm>
            <a:off x="127000" y="4159250"/>
            <a:ext cx="7772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t>5) Each country’s endowment of factors is fixed</a:t>
            </a:r>
            <a:endParaRPr lang="th-TH" sz="1800"/>
          </a:p>
        </p:txBody>
      </p:sp>
      <p:sp>
        <p:nvSpPr>
          <p:cNvPr id="16" name="TextBox 15"/>
          <p:cNvSpPr txBox="1">
            <a:spLocks noChangeArrowheads="1"/>
          </p:cNvSpPr>
          <p:nvPr/>
        </p:nvSpPr>
        <p:spPr bwMode="auto">
          <a:xfrm>
            <a:off x="127000" y="4679950"/>
            <a:ext cx="7772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dirty="0"/>
              <a:t>6) </a:t>
            </a:r>
            <a:r>
              <a:rPr lang="en-US" sz="1800" b="1" dirty="0">
                <a:solidFill>
                  <a:srgbClr val="0000CC"/>
                </a:solidFill>
              </a:rPr>
              <a:t>Each country has different relative factor abundance</a:t>
            </a:r>
            <a:endParaRPr lang="th-TH" sz="1800" b="1" dirty="0">
              <a:solidFill>
                <a:srgbClr val="0000CC"/>
              </a:solidFill>
            </a:endParaRPr>
          </a:p>
        </p:txBody>
      </p:sp>
      <p:sp>
        <p:nvSpPr>
          <p:cNvPr id="17" name="TextBox 16"/>
          <p:cNvSpPr txBox="1">
            <a:spLocks noChangeArrowheads="1"/>
          </p:cNvSpPr>
          <p:nvPr/>
        </p:nvSpPr>
        <p:spPr bwMode="auto">
          <a:xfrm>
            <a:off x="206375" y="5473700"/>
            <a:ext cx="7772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t>7) Perfect competition in all markets</a:t>
            </a:r>
            <a:endParaRPr lang="th-TH" sz="1800"/>
          </a:p>
        </p:txBody>
      </p:sp>
      <p:sp>
        <p:nvSpPr>
          <p:cNvPr id="6" name="Rectangle 5"/>
          <p:cNvSpPr>
            <a:spLocks noRot="1" noChangeAspect="1" noMove="1" noResize="1" noEditPoints="1" noAdjustHandles="1" noChangeArrowheads="1" noChangeShapeType="1" noTextEdit="1"/>
          </p:cNvSpPr>
          <p:nvPr/>
        </p:nvSpPr>
        <p:spPr>
          <a:xfrm>
            <a:off x="533400" y="3276600"/>
            <a:ext cx="1452898" cy="654475"/>
          </a:xfrm>
          <a:prstGeom prst="rect">
            <a:avLst/>
          </a:prstGeom>
          <a:blipFill rotWithShape="1">
            <a:blip r:embed="rId3"/>
            <a:stretch>
              <a:fillRect/>
            </a:stretch>
          </a:blipFill>
        </p:spPr>
        <p:txBody>
          <a:bodyPr/>
          <a:lstStyle/>
          <a:p>
            <a:pPr>
              <a:defRPr/>
            </a:pPr>
            <a:r>
              <a:rPr lang="th-TH">
                <a:noFill/>
              </a:rPr>
              <a:t> </a:t>
            </a:r>
          </a:p>
        </p:txBody>
      </p:sp>
      <p:sp>
        <p:nvSpPr>
          <p:cNvPr id="10" name="Rectangle 9"/>
          <p:cNvSpPr>
            <a:spLocks noRot="1" noChangeAspect="1" noMove="1" noResize="1" noEditPoints="1" noAdjustHandles="1" noChangeArrowheads="1" noChangeShapeType="1" noTextEdit="1"/>
          </p:cNvSpPr>
          <p:nvPr/>
        </p:nvSpPr>
        <p:spPr>
          <a:xfrm>
            <a:off x="5943600" y="4722560"/>
            <a:ext cx="1460913" cy="654475"/>
          </a:xfrm>
          <a:prstGeom prst="rect">
            <a:avLst/>
          </a:prstGeom>
          <a:blipFill rotWithShape="1">
            <a:blip r:embed="rId4"/>
            <a:stretch>
              <a:fillRect/>
            </a:stretch>
          </a:blipFill>
        </p:spPr>
        <p:txBody>
          <a:bodyPr/>
          <a:lstStyle/>
          <a:p>
            <a:pPr>
              <a:defRPr/>
            </a:pPr>
            <a:r>
              <a:rPr lang="th-TH">
                <a:noFill/>
              </a:rPr>
              <a:t> </a:t>
            </a:r>
          </a:p>
        </p:txBody>
      </p:sp>
      <p:sp>
        <p:nvSpPr>
          <p:cNvPr id="23" name="TextBox 22"/>
          <p:cNvSpPr txBox="1">
            <a:spLocks noChangeArrowheads="1"/>
          </p:cNvSpPr>
          <p:nvPr/>
        </p:nvSpPr>
        <p:spPr bwMode="auto">
          <a:xfrm>
            <a:off x="2163763" y="3141663"/>
            <a:ext cx="6443662" cy="923925"/>
          </a:xfrm>
          <a:prstGeom prst="rect">
            <a:avLst/>
          </a:prstGeom>
          <a:solidFill>
            <a:srgbClr val="CC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1800"/>
              <a:t>Two goods have different factor intensities at common factor price, and the difference hold for all possible factor price ratios in both countries</a:t>
            </a:r>
            <a:endParaRPr lang="th-TH" sz="1800"/>
          </a:p>
        </p:txBody>
      </p:sp>
    </p:spTree>
    <p:extLst>
      <p:ext uri="{BB962C8B-B14F-4D97-AF65-F5344CB8AC3E}">
        <p14:creationId xmlns:p14="http://schemas.microsoft.com/office/powerpoint/2010/main" val="32009918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500"/>
                                        <p:tgtEl>
                                          <p:spTgt spid="2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2" grpId="0"/>
      <p:bldP spid="13" grpId="0"/>
      <p:bldP spid="14" grpId="0"/>
      <p:bldP spid="15" grpId="0"/>
      <p:bldP spid="16" grpId="0"/>
      <p:bldP spid="17" grpId="0"/>
      <p:bldP spid="23" grpId="0" animBg="1"/>
    </p:bldLst>
  </p:timing>
</p:sld>
</file>

<file path=ppt/slides/slide4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3" name="Rectangle 3"/>
          <p:cNvSpPr>
            <a:spLocks noGrp="1" noChangeArrowheads="1"/>
          </p:cNvSpPr>
          <p:nvPr>
            <p:ph idx="1"/>
          </p:nvPr>
        </p:nvSpPr>
        <p:spPr>
          <a:xfrm>
            <a:off x="381000" y="838200"/>
            <a:ext cx="8686800" cy="5029200"/>
          </a:xfrm>
        </p:spPr>
        <p:txBody>
          <a:bodyPr/>
          <a:lstStyle/>
          <a:p>
            <a:pPr marL="0" indent="0" eaLnBrk="1" hangingPunct="1">
              <a:buFontTx/>
              <a:buNone/>
            </a:pPr>
            <a:r>
              <a:rPr lang="en-US" smtClean="0"/>
              <a:t>8) </a:t>
            </a:r>
            <a:r>
              <a:rPr lang="th-TH" smtClean="0"/>
              <a:t>Perfectly mobile factors within each country</a:t>
            </a:r>
            <a:r>
              <a:rPr lang="en-US" smtClean="0"/>
              <a:t> (but immobile internationally) </a:t>
            </a:r>
          </a:p>
          <a:p>
            <a:pPr lvl="1" eaLnBrk="1" hangingPunct="1"/>
            <a:r>
              <a:rPr lang="en-US" smtClean="0"/>
              <a:t>Same wage rate earned in both industries of each country</a:t>
            </a:r>
          </a:p>
          <a:p>
            <a:pPr lvl="1" eaLnBrk="1" hangingPunct="1"/>
            <a:r>
              <a:rPr lang="en-US" smtClean="0"/>
              <a:t>Same rental rate earned in both industries of each country</a:t>
            </a:r>
          </a:p>
          <a:p>
            <a:pPr marL="0" indent="0" eaLnBrk="1" hangingPunct="1">
              <a:buFontTx/>
              <a:buNone/>
            </a:pPr>
            <a:r>
              <a:rPr lang="en-US" smtClean="0"/>
              <a:t>9) </a:t>
            </a:r>
            <a:r>
              <a:rPr lang="th-TH" smtClean="0"/>
              <a:t>Identical and homothetic preferences</a:t>
            </a:r>
            <a:r>
              <a:rPr lang="en-US" smtClean="0"/>
              <a:t> across countries</a:t>
            </a:r>
          </a:p>
          <a:p>
            <a:pPr lvl="1" eaLnBrk="1" hangingPunct="1"/>
            <a:r>
              <a:rPr lang="en-US" smtClean="0"/>
              <a:t>A poorer country will buy less of both rice and airplane, but in the same ratio as a richer country facing the same prices</a:t>
            </a:r>
          </a:p>
          <a:p>
            <a:pPr lvl="1" eaLnBrk="1" hangingPunct="1"/>
            <a:r>
              <a:rPr lang="en-US" smtClean="0"/>
              <a:t>Not a realistic assumption, but it allows us to </a:t>
            </a:r>
            <a:r>
              <a:rPr lang="en-US" smtClean="0">
                <a:solidFill>
                  <a:srgbClr val="FF0000"/>
                </a:solidFill>
              </a:rPr>
              <a:t>focus attention on the differences in resources as the sole reason for trade</a:t>
            </a:r>
          </a:p>
          <a:p>
            <a:pPr marL="0" indent="0" eaLnBrk="1" hangingPunct="1">
              <a:buFontTx/>
              <a:buNone/>
            </a:pPr>
            <a:r>
              <a:rPr lang="en-US" smtClean="0"/>
              <a:t>10) Goods are traded freely without </a:t>
            </a:r>
            <a:r>
              <a:rPr lang="th-TH" smtClean="0"/>
              <a:t>transportation costs, market distortions, </a:t>
            </a:r>
            <a:r>
              <a:rPr lang="en-US" smtClean="0"/>
              <a:t>and</a:t>
            </a:r>
            <a:r>
              <a:rPr lang="th-TH" smtClean="0"/>
              <a:t> government interventions</a:t>
            </a:r>
          </a:p>
        </p:txBody>
      </p:sp>
      <p:sp>
        <p:nvSpPr>
          <p:cNvPr id="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181DFED2-8361-41A3-902B-D36BF69ECF3C}" type="slidenum">
              <a:rPr lang="th-TH" sz="2600" smtClean="0">
                <a:latin typeface="Angsana New" pitchFamily="18" charset="-34"/>
                <a:ea typeface="MS PGothic" pitchFamily="34" charset="-128"/>
                <a:cs typeface="Angsana New" pitchFamily="18" charset="-34"/>
              </a:rPr>
              <a:pPr/>
              <a:t>40</a:t>
            </a:fld>
            <a:endParaRPr lang="th-TH" sz="2600" smtClean="0">
              <a:latin typeface="Angsana New" pitchFamily="18" charset="-34"/>
              <a:ea typeface="MS PGothic" pitchFamily="34" charset="-128"/>
              <a:cs typeface="Angsana New" pitchFamily="18" charset="-34"/>
            </a:endParaRPr>
          </a:p>
        </p:txBody>
      </p:sp>
      <p:sp>
        <p:nvSpPr>
          <p:cNvPr id="7" name="Rectangle 2"/>
          <p:cNvSpPr>
            <a:spLocks noGrp="1" noChangeArrowheads="1"/>
          </p:cNvSpPr>
          <p:nvPr>
            <p:ph type="title"/>
          </p:nvPr>
        </p:nvSpPr>
        <p:spPr>
          <a:xfrm>
            <a:off x="152400" y="228600"/>
            <a:ext cx="7467600" cy="533400"/>
          </a:xfrm>
        </p:spPr>
        <p:txBody>
          <a:bodyPr/>
          <a:lstStyle/>
          <a:p>
            <a:pPr algn="l" eaLnBrk="1" hangingPunct="1">
              <a:lnSpc>
                <a:spcPct val="80000"/>
              </a:lnSpc>
              <a:defRPr/>
            </a:pPr>
            <a:r>
              <a:rPr lang="en-US" sz="2800" b="1" dirty="0" err="1" smtClean="0">
                <a:solidFill>
                  <a:srgbClr val="000099"/>
                </a:solidFill>
                <a:effectLst>
                  <a:outerShdw blurRad="38100" dist="38100" dir="2700000" algn="tl">
                    <a:srgbClr val="C0C0C0"/>
                  </a:outerShdw>
                </a:effectLst>
                <a:latin typeface="Arial" pitchFamily="34" charset="0"/>
              </a:rPr>
              <a:t>Heckscher</a:t>
            </a:r>
            <a:r>
              <a:rPr lang="en-US" sz="2800" b="1" dirty="0" smtClean="0">
                <a:solidFill>
                  <a:srgbClr val="000099"/>
                </a:solidFill>
                <a:effectLst>
                  <a:outerShdw blurRad="38100" dist="38100" dir="2700000" algn="tl">
                    <a:srgbClr val="C0C0C0"/>
                  </a:outerShdw>
                </a:effectLst>
                <a:latin typeface="Arial" pitchFamily="34" charset="0"/>
              </a:rPr>
              <a:t>-Ohlin Model assumptions</a:t>
            </a:r>
            <a:endParaRPr lang="th-TH" sz="2800" b="1" dirty="0" smtClean="0">
              <a:solidFill>
                <a:schemeClr val="hlink"/>
              </a:solidFill>
              <a:effectLst>
                <a:outerShdw blurRad="38100" dist="38100" dir="2700000" algn="tl">
                  <a:srgbClr val="C0C0C0"/>
                </a:outerShdw>
              </a:effectLst>
              <a:latin typeface="Arial" pitchFamily="34" charset="0"/>
              <a:cs typeface="Angsana New" pitchFamily="18" charset="-34"/>
            </a:endParaRPr>
          </a:p>
        </p:txBody>
      </p:sp>
    </p:spTree>
    <p:extLst>
      <p:ext uri="{BB962C8B-B14F-4D97-AF65-F5344CB8AC3E}">
        <p14:creationId xmlns:p14="http://schemas.microsoft.com/office/powerpoint/2010/main" val="635892280"/>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12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123">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12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6"/>
          <p:cNvSpPr>
            <a:spLocks noGrp="1"/>
          </p:cNvSpPr>
          <p:nvPr>
            <p:ph type="sldNum" sz="quarter" idx="12"/>
          </p:nvPr>
        </p:nvSpPr>
        <p:spPr/>
        <p:txBody>
          <a:bodyPr/>
          <a:lstStyle/>
          <a:p>
            <a:pPr>
              <a:defRPr/>
            </a:pPr>
            <a:fld id="{9406BE8F-C8CA-4563-82DA-4939450A6813}" type="slidenum">
              <a:rPr lang="en-US" smtClean="0"/>
              <a:pPr>
                <a:defRPr/>
              </a:pPr>
              <a:t>41</a:t>
            </a:fld>
            <a:endParaRPr lang="en-US" dirty="0"/>
          </a:p>
        </p:txBody>
      </p:sp>
      <p:sp>
        <p:nvSpPr>
          <p:cNvPr id="120837" name="Rectangle 5"/>
          <p:cNvSpPr>
            <a:spLocks noChangeArrowheads="1"/>
          </p:cNvSpPr>
          <p:nvPr/>
        </p:nvSpPr>
        <p:spPr bwMode="auto">
          <a:xfrm>
            <a:off x="0" y="0"/>
            <a:ext cx="8458200" cy="595313"/>
          </a:xfrm>
          <a:prstGeom prst="rect">
            <a:avLst/>
          </a:prstGeom>
          <a:noFill/>
          <a:ln w="9525">
            <a:noFill/>
            <a:miter lim="800000"/>
            <a:headEnd/>
            <a:tailEnd/>
          </a:ln>
        </p:spPr>
        <p:txBody>
          <a:bodyPr anchor="b"/>
          <a:lstStyle/>
          <a:p>
            <a:pPr>
              <a:lnSpc>
                <a:spcPct val="80000"/>
              </a:lnSpc>
              <a:defRPr/>
            </a:pPr>
            <a:r>
              <a:rPr lang="en-US" sz="2800" b="1" dirty="0" smtClean="0">
                <a:solidFill>
                  <a:srgbClr val="000099"/>
                </a:solidFill>
                <a:effectLst>
                  <a:outerShdw blurRad="38100" dist="38100" dir="2700000" algn="tl">
                    <a:srgbClr val="C0C0C0"/>
                  </a:outerShdw>
                </a:effectLst>
                <a:latin typeface="Comic Sans MS" pitchFamily="66" charset="0"/>
                <a:cs typeface="+mn-cs"/>
              </a:rPr>
              <a:t>Factor </a:t>
            </a:r>
            <a:r>
              <a:rPr lang="en-US" sz="2800" b="1" dirty="0">
                <a:solidFill>
                  <a:srgbClr val="000099"/>
                </a:solidFill>
                <a:effectLst>
                  <a:outerShdw blurRad="38100" dist="38100" dir="2700000" algn="tl">
                    <a:srgbClr val="C0C0C0"/>
                  </a:outerShdw>
                </a:effectLst>
                <a:latin typeface="Comic Sans MS" pitchFamily="66" charset="0"/>
                <a:cs typeface="+mn-cs"/>
              </a:rPr>
              <a:t>Abundance concept </a:t>
            </a:r>
            <a:endParaRPr lang="th-TH" sz="2800" b="1" dirty="0">
              <a:solidFill>
                <a:schemeClr val="hlink"/>
              </a:solidFill>
              <a:effectLst>
                <a:outerShdw blurRad="38100" dist="38100" dir="2700000" algn="tl">
                  <a:srgbClr val="C0C0C0"/>
                </a:outerShdw>
              </a:effectLst>
              <a:latin typeface="Comic Sans MS" pitchFamily="66" charset="0"/>
              <a:cs typeface="+mn-cs"/>
            </a:endParaRPr>
          </a:p>
        </p:txBody>
      </p:sp>
      <p:sp>
        <p:nvSpPr>
          <p:cNvPr id="120842" name="AutoShape 10"/>
          <p:cNvSpPr>
            <a:spLocks noChangeArrowheads="1"/>
          </p:cNvSpPr>
          <p:nvPr/>
        </p:nvSpPr>
        <p:spPr bwMode="auto">
          <a:xfrm>
            <a:off x="2362200" y="1828800"/>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120843" name="Text Box 11"/>
          <p:cNvSpPr txBox="1">
            <a:spLocks noChangeArrowheads="1"/>
          </p:cNvSpPr>
          <p:nvPr/>
        </p:nvSpPr>
        <p:spPr bwMode="auto">
          <a:xfrm>
            <a:off x="2895600" y="1371600"/>
            <a:ext cx="5410200" cy="400050"/>
          </a:xfrm>
          <a:prstGeom prst="rect">
            <a:avLst/>
          </a:prstGeom>
          <a:solidFill>
            <a:srgbClr val="CCFFFF"/>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solidFill>
                  <a:srgbClr val="CC0000"/>
                </a:solidFill>
                <a:latin typeface="Comic Sans MS" pitchFamily="66" charset="0"/>
                <a:cs typeface="Angsana New" pitchFamily="18" charset="-34"/>
              </a:rPr>
              <a:t>Country A is the labor-abundant country</a:t>
            </a:r>
            <a:endParaRPr lang="en-US" sz="2000">
              <a:solidFill>
                <a:srgbClr val="CC0000"/>
              </a:solidFill>
              <a:latin typeface="Comic Sans MS" pitchFamily="66" charset="0"/>
            </a:endParaRPr>
          </a:p>
        </p:txBody>
      </p:sp>
      <p:sp>
        <p:nvSpPr>
          <p:cNvPr id="120844" name="Text Box 12"/>
          <p:cNvSpPr txBox="1">
            <a:spLocks noChangeArrowheads="1"/>
          </p:cNvSpPr>
          <p:nvPr/>
        </p:nvSpPr>
        <p:spPr bwMode="auto">
          <a:xfrm>
            <a:off x="2895600" y="1981200"/>
            <a:ext cx="5410200" cy="400050"/>
          </a:xfrm>
          <a:prstGeom prst="rect">
            <a:avLst/>
          </a:prstGeom>
          <a:solidFill>
            <a:srgbClr val="CCFFFF"/>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solidFill>
                  <a:schemeClr val="hlink"/>
                </a:solidFill>
                <a:latin typeface="Comic Sans MS" pitchFamily="66" charset="0"/>
              </a:rPr>
              <a:t>Country B is the capital abundant country</a:t>
            </a:r>
          </a:p>
        </p:txBody>
      </p:sp>
      <p:sp>
        <p:nvSpPr>
          <p:cNvPr id="120846" name="Text Box 14"/>
          <p:cNvSpPr txBox="1">
            <a:spLocks noChangeArrowheads="1"/>
          </p:cNvSpPr>
          <p:nvPr/>
        </p:nvSpPr>
        <p:spPr bwMode="auto">
          <a:xfrm>
            <a:off x="304800" y="762000"/>
            <a:ext cx="46482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20000"/>
              </a:spcBef>
              <a:defRPr/>
            </a:pPr>
            <a:r>
              <a:rPr lang="en-US" sz="3200" b="1" dirty="0">
                <a:latin typeface="Angsana New" pitchFamily="18" charset="-34"/>
                <a:cs typeface="+mn-cs"/>
              </a:rPr>
              <a:t> </a:t>
            </a:r>
            <a:r>
              <a:rPr lang="en-US" sz="3200" b="1" dirty="0" smtClean="0">
                <a:latin typeface="Angsana New" pitchFamily="18" charset="-34"/>
                <a:cs typeface="+mn-cs"/>
              </a:rPr>
              <a:t>  Physical definition</a:t>
            </a:r>
            <a:endParaRPr lang="th-TH" sz="3200" b="1" dirty="0" smtClean="0">
              <a:latin typeface="Angsana New" pitchFamily="18" charset="-34"/>
              <a:cs typeface="+mn-cs"/>
            </a:endParaRPr>
          </a:p>
        </p:txBody>
      </p:sp>
      <p:sp>
        <p:nvSpPr>
          <p:cNvPr id="120849" name="Text Box 17"/>
          <p:cNvSpPr txBox="1">
            <a:spLocks noChangeArrowheads="1"/>
          </p:cNvSpPr>
          <p:nvPr/>
        </p:nvSpPr>
        <p:spPr bwMode="auto">
          <a:xfrm>
            <a:off x="304800" y="2667000"/>
            <a:ext cx="41148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20000"/>
              </a:spcBef>
            </a:pPr>
            <a:r>
              <a:rPr lang="en-US" sz="3200" b="1" dirty="0">
                <a:latin typeface="Angsana New" pitchFamily="18" charset="-34"/>
                <a:cs typeface="Angsana New" pitchFamily="18" charset="-34"/>
              </a:rPr>
              <a:t> </a:t>
            </a:r>
            <a:r>
              <a:rPr lang="en-US" sz="3200" b="1" dirty="0" smtClean="0">
                <a:latin typeface="Angsana New" pitchFamily="18" charset="-34"/>
                <a:cs typeface="Angsana New" pitchFamily="18" charset="-34"/>
              </a:rPr>
              <a:t>  Price </a:t>
            </a:r>
            <a:r>
              <a:rPr lang="en-US" sz="3200" b="1" dirty="0">
                <a:latin typeface="Angsana New" pitchFamily="18" charset="-34"/>
                <a:cs typeface="Angsana New" pitchFamily="18" charset="-34"/>
              </a:rPr>
              <a:t>definition</a:t>
            </a:r>
            <a:endParaRPr lang="th-TH" sz="3200" b="1" dirty="0">
              <a:latin typeface="Angsana New" pitchFamily="18" charset="-34"/>
              <a:cs typeface="Angsana New" pitchFamily="18" charset="-34"/>
            </a:endParaRPr>
          </a:p>
        </p:txBody>
      </p:sp>
      <p:sp>
        <p:nvSpPr>
          <p:cNvPr id="6153" name="Rectangle 19"/>
          <p:cNvSpPr>
            <a:spLocks noChangeArrowheads="1"/>
          </p:cNvSpPr>
          <p:nvPr/>
        </p:nvSpPr>
        <p:spPr bwMode="auto">
          <a:xfrm>
            <a:off x="0" y="31924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20852" name="AutoShape 20"/>
          <p:cNvSpPr>
            <a:spLocks noChangeArrowheads="1"/>
          </p:cNvSpPr>
          <p:nvPr/>
        </p:nvSpPr>
        <p:spPr bwMode="auto">
          <a:xfrm>
            <a:off x="2324100" y="3657600"/>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6155" name="Rectangle 22"/>
          <p:cNvSpPr>
            <a:spLocks noChangeArrowheads="1"/>
          </p:cNvSpPr>
          <p:nvPr/>
        </p:nvSpPr>
        <p:spPr bwMode="auto">
          <a:xfrm>
            <a:off x="0" y="31924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20853" name="Object 21"/>
          <p:cNvGraphicFramePr>
            <a:graphicFrameLocks noChangeAspect="1"/>
          </p:cNvGraphicFramePr>
          <p:nvPr/>
        </p:nvGraphicFramePr>
        <p:xfrm>
          <a:off x="685800" y="3246438"/>
          <a:ext cx="1600200" cy="879475"/>
        </p:xfrm>
        <a:graphic>
          <a:graphicData uri="http://schemas.openxmlformats.org/presentationml/2006/ole">
            <mc:AlternateContent xmlns:mc="http://schemas.openxmlformats.org/markup-compatibility/2006">
              <mc:Choice xmlns:v="urn:schemas-microsoft-com:vml" Requires="v">
                <p:oleObj spid="_x0000_s11292" name="Equation" r:id="rId4" imgW="863225" imgH="469696" progId="Equation.3">
                  <p:embed/>
                </p:oleObj>
              </mc:Choice>
              <mc:Fallback>
                <p:oleObj name="Equation" r:id="rId4" imgW="863225" imgH="469696"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3246438"/>
                        <a:ext cx="1600200" cy="87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0855" name="Text Box 23"/>
          <p:cNvSpPr txBox="1">
            <a:spLocks noChangeArrowheads="1"/>
          </p:cNvSpPr>
          <p:nvPr/>
        </p:nvSpPr>
        <p:spPr bwMode="auto">
          <a:xfrm>
            <a:off x="2895600" y="3271838"/>
            <a:ext cx="5791200" cy="461962"/>
          </a:xfrm>
          <a:prstGeom prst="rect">
            <a:avLst/>
          </a:prstGeom>
          <a:solidFill>
            <a:srgbClr val="CCFFFF"/>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solidFill>
                  <a:srgbClr val="CC0000"/>
                </a:solidFill>
                <a:latin typeface="Comic Sans MS" pitchFamily="66" charset="0"/>
                <a:cs typeface="Angsana New" pitchFamily="18" charset="-34"/>
              </a:rPr>
              <a:t>Country A is the labor-abundant </a:t>
            </a:r>
            <a:r>
              <a:rPr lang="en-US" sz="2400" b="1">
                <a:solidFill>
                  <a:srgbClr val="CC0000"/>
                </a:solidFill>
                <a:latin typeface="Comic Sans MS" pitchFamily="66" charset="0"/>
                <a:cs typeface="Angsana New" pitchFamily="18" charset="-34"/>
              </a:rPr>
              <a:t>country</a:t>
            </a:r>
            <a:endParaRPr lang="en-US" sz="2400">
              <a:solidFill>
                <a:srgbClr val="CC0000"/>
              </a:solidFill>
              <a:latin typeface="Comic Sans MS" pitchFamily="66" charset="0"/>
            </a:endParaRPr>
          </a:p>
        </p:txBody>
      </p:sp>
      <p:sp>
        <p:nvSpPr>
          <p:cNvPr id="120856" name="Text Box 24"/>
          <p:cNvSpPr txBox="1">
            <a:spLocks noChangeArrowheads="1"/>
          </p:cNvSpPr>
          <p:nvPr/>
        </p:nvSpPr>
        <p:spPr bwMode="auto">
          <a:xfrm>
            <a:off x="2895600" y="3886200"/>
            <a:ext cx="5791200" cy="400050"/>
          </a:xfrm>
          <a:prstGeom prst="rect">
            <a:avLst/>
          </a:prstGeom>
          <a:solidFill>
            <a:srgbClr val="CCFFFF"/>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solidFill>
                  <a:schemeClr val="hlink"/>
                </a:solidFill>
                <a:latin typeface="Comic Sans MS" pitchFamily="66" charset="0"/>
              </a:rPr>
              <a:t>Country B is the capital abundant country</a:t>
            </a:r>
          </a:p>
        </p:txBody>
      </p:sp>
      <p:grpSp>
        <p:nvGrpSpPr>
          <p:cNvPr id="2" name="Group 38"/>
          <p:cNvGrpSpPr>
            <a:grpSpLocks/>
          </p:cNvGrpSpPr>
          <p:nvPr/>
        </p:nvGrpSpPr>
        <p:grpSpPr bwMode="auto">
          <a:xfrm>
            <a:off x="3349625" y="595313"/>
            <a:ext cx="2901950" cy="533400"/>
            <a:chOff x="2880" y="384"/>
            <a:chExt cx="2016" cy="336"/>
          </a:xfrm>
        </p:grpSpPr>
        <p:sp>
          <p:nvSpPr>
            <p:cNvPr id="6173" name="AutoShape 27"/>
            <p:cNvSpPr>
              <a:spLocks noChangeArrowheads="1"/>
            </p:cNvSpPr>
            <p:nvPr/>
          </p:nvSpPr>
          <p:spPr bwMode="auto">
            <a:xfrm>
              <a:off x="2880" y="384"/>
              <a:ext cx="2016" cy="336"/>
            </a:xfrm>
            <a:prstGeom prst="wedgeRoundRectCallout">
              <a:avLst>
                <a:gd name="adj1" fmla="val -51565"/>
                <a:gd name="adj2" fmla="val 78569"/>
                <a:gd name="adj3" fmla="val 16667"/>
              </a:avLst>
            </a:prstGeom>
            <a:solidFill>
              <a:schemeClr val="accent1"/>
            </a:solidFill>
            <a:ln w="9525">
              <a:solidFill>
                <a:schemeClr val="tx1"/>
              </a:solidFill>
              <a:miter lim="800000"/>
              <a:headEnd/>
              <a:tailEnd/>
            </a:ln>
          </p:spPr>
          <p:txBody>
            <a:bodyPr/>
            <a:lstStyle/>
            <a:p>
              <a:pPr algn="ctr"/>
              <a:endParaRPr lang="th-TH"/>
            </a:p>
          </p:txBody>
        </p:sp>
        <p:sp>
          <p:nvSpPr>
            <p:cNvPr id="6174" name="Text Box 28"/>
            <p:cNvSpPr txBox="1">
              <a:spLocks noChangeArrowheads="1"/>
            </p:cNvSpPr>
            <p:nvPr/>
          </p:nvSpPr>
          <p:spPr bwMode="auto">
            <a:xfrm>
              <a:off x="2967" y="426"/>
              <a:ext cx="1872"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0000CC"/>
                  </a:solidFill>
                  <a:cs typeface="Angsana New" pitchFamily="18" charset="-34"/>
                </a:rPr>
                <a:t>Focus on supply side</a:t>
              </a:r>
            </a:p>
          </p:txBody>
        </p:sp>
      </p:grpSp>
      <p:grpSp>
        <p:nvGrpSpPr>
          <p:cNvPr id="3" name="Group 39"/>
          <p:cNvGrpSpPr>
            <a:grpSpLocks/>
          </p:cNvGrpSpPr>
          <p:nvPr/>
        </p:nvGrpSpPr>
        <p:grpSpPr bwMode="auto">
          <a:xfrm>
            <a:off x="2968625" y="2578100"/>
            <a:ext cx="3200400" cy="533400"/>
            <a:chOff x="2880" y="1680"/>
            <a:chExt cx="1728" cy="336"/>
          </a:xfrm>
        </p:grpSpPr>
        <p:sp>
          <p:nvSpPr>
            <p:cNvPr id="6171" name="AutoShape 30"/>
            <p:cNvSpPr>
              <a:spLocks noChangeArrowheads="1"/>
            </p:cNvSpPr>
            <p:nvPr/>
          </p:nvSpPr>
          <p:spPr bwMode="auto">
            <a:xfrm>
              <a:off x="2880" y="1680"/>
              <a:ext cx="1728" cy="336"/>
            </a:xfrm>
            <a:prstGeom prst="wedgeRoundRectCallout">
              <a:avLst>
                <a:gd name="adj1" fmla="val -51565"/>
                <a:gd name="adj2" fmla="val 78569"/>
                <a:gd name="adj3" fmla="val 16667"/>
              </a:avLst>
            </a:prstGeom>
            <a:solidFill>
              <a:schemeClr val="accent1"/>
            </a:solidFill>
            <a:ln w="9525">
              <a:solidFill>
                <a:schemeClr val="tx1"/>
              </a:solidFill>
              <a:miter lim="800000"/>
              <a:headEnd/>
              <a:tailEnd/>
            </a:ln>
          </p:spPr>
          <p:txBody>
            <a:bodyPr/>
            <a:lstStyle/>
            <a:p>
              <a:pPr algn="ctr"/>
              <a:endParaRPr lang="th-TH"/>
            </a:p>
          </p:txBody>
        </p:sp>
        <p:sp>
          <p:nvSpPr>
            <p:cNvPr id="6172" name="Text Box 29"/>
            <p:cNvSpPr txBox="1">
              <a:spLocks noChangeArrowheads="1"/>
            </p:cNvSpPr>
            <p:nvPr/>
          </p:nvSpPr>
          <p:spPr bwMode="auto">
            <a:xfrm>
              <a:off x="3120" y="1736"/>
              <a:ext cx="1344" cy="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solidFill>
                    <a:srgbClr val="0000CC"/>
                  </a:solidFill>
                  <a:cs typeface="Angsana New" pitchFamily="18" charset="-34"/>
                </a:rPr>
                <a:t>Focus on D &amp; S</a:t>
              </a:r>
            </a:p>
          </p:txBody>
        </p:sp>
      </p:grpSp>
      <p:sp>
        <p:nvSpPr>
          <p:cNvPr id="6161" name="Text Box 31"/>
          <p:cNvSpPr txBox="1">
            <a:spLocks noChangeArrowheads="1"/>
          </p:cNvSpPr>
          <p:nvPr/>
        </p:nvSpPr>
        <p:spPr bwMode="auto">
          <a:xfrm>
            <a:off x="1447800" y="4876800"/>
            <a:ext cx="3429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endParaRPr lang="th-TH" sz="1800"/>
          </a:p>
        </p:txBody>
      </p:sp>
      <p:graphicFrame>
        <p:nvGraphicFramePr>
          <p:cNvPr id="120869" name="Object 37"/>
          <p:cNvGraphicFramePr>
            <a:graphicFrameLocks noGrp="1" noChangeAspect="1"/>
          </p:cNvGraphicFramePr>
          <p:nvPr>
            <p:ph sz="half" idx="2"/>
          </p:nvPr>
        </p:nvGraphicFramePr>
        <p:xfrm>
          <a:off x="609600" y="1447800"/>
          <a:ext cx="1676400" cy="887413"/>
        </p:xfrm>
        <a:graphic>
          <a:graphicData uri="http://schemas.openxmlformats.org/presentationml/2006/ole">
            <mc:AlternateContent xmlns:mc="http://schemas.openxmlformats.org/markup-compatibility/2006">
              <mc:Choice xmlns:v="urn:schemas-microsoft-com:vml" Requires="v">
                <p:oleObj spid="_x0000_s11293" name="Equation" r:id="rId6" imgW="889000" imgH="469900" progId="Equation.3">
                  <p:embed/>
                </p:oleObj>
              </mc:Choice>
              <mc:Fallback>
                <p:oleObj name="Equation" r:id="rId6" imgW="889000" imgH="469900" progId="Equation.3">
                  <p:embed/>
                  <p:pic>
                    <p:nvPicPr>
                      <p:cNvPr id="0" name=""/>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9600" y="1447800"/>
                        <a:ext cx="1676400" cy="887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10393189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0846"/>
                                        </p:tgtEl>
                                        <p:attrNameLst>
                                          <p:attrName>style.visibility</p:attrName>
                                        </p:attrNameLst>
                                      </p:cBhvr>
                                      <p:to>
                                        <p:strVal val="visible"/>
                                      </p:to>
                                    </p:set>
                                    <p:animEffect transition="in" filter="blinds(horizontal)">
                                      <p:cBhvr>
                                        <p:cTn id="7" dur="500"/>
                                        <p:tgtEl>
                                          <p:spTgt spid="12084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20869"/>
                                        </p:tgtEl>
                                        <p:attrNameLst>
                                          <p:attrName>style.visibility</p:attrName>
                                        </p:attrNameLst>
                                      </p:cBhvr>
                                      <p:to>
                                        <p:strVal val="visible"/>
                                      </p:to>
                                    </p:set>
                                    <p:animEffect transition="in" filter="blinds(horizontal)">
                                      <p:cBhvr>
                                        <p:cTn id="12" dur="500"/>
                                        <p:tgtEl>
                                          <p:spTgt spid="12086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0842"/>
                                        </p:tgtEl>
                                        <p:attrNameLst>
                                          <p:attrName>style.visibility</p:attrName>
                                        </p:attrNameLst>
                                      </p:cBhvr>
                                      <p:to>
                                        <p:strVal val="visible"/>
                                      </p:to>
                                    </p:set>
                                    <p:animEffect transition="in" filter="blinds(horizontal)">
                                      <p:cBhvr>
                                        <p:cTn id="17" dur="500"/>
                                        <p:tgtEl>
                                          <p:spTgt spid="12084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0843"/>
                                        </p:tgtEl>
                                        <p:attrNameLst>
                                          <p:attrName>style.visibility</p:attrName>
                                        </p:attrNameLst>
                                      </p:cBhvr>
                                      <p:to>
                                        <p:strVal val="visible"/>
                                      </p:to>
                                    </p:set>
                                    <p:animEffect transition="in" filter="blinds(horizontal)">
                                      <p:cBhvr>
                                        <p:cTn id="22" dur="500"/>
                                        <p:tgtEl>
                                          <p:spTgt spid="12084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0844"/>
                                        </p:tgtEl>
                                        <p:attrNameLst>
                                          <p:attrName>style.visibility</p:attrName>
                                        </p:attrNameLst>
                                      </p:cBhvr>
                                      <p:to>
                                        <p:strVal val="visible"/>
                                      </p:to>
                                    </p:set>
                                    <p:animEffect transition="in" filter="blinds(horizontal)">
                                      <p:cBhvr>
                                        <p:cTn id="27" dur="500"/>
                                        <p:tgtEl>
                                          <p:spTgt spid="12084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0849"/>
                                        </p:tgtEl>
                                        <p:attrNameLst>
                                          <p:attrName>style.visibility</p:attrName>
                                        </p:attrNameLst>
                                      </p:cBhvr>
                                      <p:to>
                                        <p:strVal val="visible"/>
                                      </p:to>
                                    </p:set>
                                    <p:animEffect transition="in" filter="blinds(horizontal)">
                                      <p:cBhvr>
                                        <p:cTn id="32" dur="500"/>
                                        <p:tgtEl>
                                          <p:spTgt spid="120849"/>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horizontal)">
                                      <p:cBhvr>
                                        <p:cTn id="37" dur="500"/>
                                        <p:tgtEl>
                                          <p:spTgt spid="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20853"/>
                                        </p:tgtEl>
                                        <p:attrNameLst>
                                          <p:attrName>style.visibility</p:attrName>
                                        </p:attrNameLst>
                                      </p:cBhvr>
                                      <p:to>
                                        <p:strVal val="visible"/>
                                      </p:to>
                                    </p:set>
                                    <p:animEffect transition="in" filter="blinds(horizontal)">
                                      <p:cBhvr>
                                        <p:cTn id="42" dur="500"/>
                                        <p:tgtEl>
                                          <p:spTgt spid="12085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20852"/>
                                        </p:tgtEl>
                                        <p:attrNameLst>
                                          <p:attrName>style.visibility</p:attrName>
                                        </p:attrNameLst>
                                      </p:cBhvr>
                                      <p:to>
                                        <p:strVal val="visible"/>
                                      </p:to>
                                    </p:set>
                                    <p:animEffect transition="in" filter="blinds(horizontal)">
                                      <p:cBhvr>
                                        <p:cTn id="47" dur="500"/>
                                        <p:tgtEl>
                                          <p:spTgt spid="12085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20855"/>
                                        </p:tgtEl>
                                        <p:attrNameLst>
                                          <p:attrName>style.visibility</p:attrName>
                                        </p:attrNameLst>
                                      </p:cBhvr>
                                      <p:to>
                                        <p:strVal val="visible"/>
                                      </p:to>
                                    </p:set>
                                    <p:animEffect transition="in" filter="blinds(horizontal)">
                                      <p:cBhvr>
                                        <p:cTn id="52" dur="500"/>
                                        <p:tgtEl>
                                          <p:spTgt spid="12085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20856"/>
                                        </p:tgtEl>
                                        <p:attrNameLst>
                                          <p:attrName>style.visibility</p:attrName>
                                        </p:attrNameLst>
                                      </p:cBhvr>
                                      <p:to>
                                        <p:strVal val="visible"/>
                                      </p:to>
                                    </p:set>
                                    <p:animEffect transition="in" filter="blinds(horizontal)">
                                      <p:cBhvr>
                                        <p:cTn id="57" dur="500"/>
                                        <p:tgtEl>
                                          <p:spTgt spid="120856"/>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3"/>
                                        </p:tgtEl>
                                        <p:attrNameLst>
                                          <p:attrName>style.visibility</p:attrName>
                                        </p:attrNameLst>
                                      </p:cBhvr>
                                      <p:to>
                                        <p:strVal val="visible"/>
                                      </p:to>
                                    </p:set>
                                    <p:animEffect transition="in" filter="blinds(horizontal)">
                                      <p:cBhvr>
                                        <p:cTn id="6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42" grpId="0" animBg="1"/>
      <p:bldP spid="120843" grpId="0" animBg="1"/>
      <p:bldP spid="120844" grpId="0" animBg="1"/>
      <p:bldP spid="120846" grpId="0"/>
      <p:bldP spid="120849" grpId="0"/>
      <p:bldP spid="120852" grpId="0" animBg="1"/>
      <p:bldP spid="120855" grpId="0" animBg="1"/>
      <p:bldP spid="12085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5"/>
          <p:cNvSpPr>
            <a:spLocks noGrp="1"/>
          </p:cNvSpPr>
          <p:nvPr>
            <p:ph type="sldNum" sz="quarter" idx="12"/>
          </p:nvPr>
        </p:nvSpPr>
        <p:spPr>
          <a:xfrm>
            <a:off x="6705600" y="6172200"/>
            <a:ext cx="1905000" cy="457200"/>
          </a:xfrm>
        </p:spPr>
        <p:txBody>
          <a:bodyPr/>
          <a:lstStyle/>
          <a:p>
            <a:pPr>
              <a:defRPr/>
            </a:pPr>
            <a:fld id="{7E3566CC-27B0-474C-B7F7-53B7D7AF3C00}" type="slidenum">
              <a:rPr lang="en-US"/>
              <a:pPr>
                <a:defRPr/>
              </a:pPr>
              <a:t>42</a:t>
            </a:fld>
            <a:endParaRPr lang="en-US"/>
          </a:p>
        </p:txBody>
      </p:sp>
      <p:graphicFrame>
        <p:nvGraphicFramePr>
          <p:cNvPr id="117765" name="Object 5"/>
          <p:cNvGraphicFramePr>
            <a:graphicFrameLocks noGrp="1" noChangeAspect="1"/>
          </p:cNvGraphicFramePr>
          <p:nvPr>
            <p:ph idx="1"/>
            <p:extLst>
              <p:ext uri="{D42A27DB-BD31-4B8C-83A1-F6EECF244321}">
                <p14:modId xmlns:p14="http://schemas.microsoft.com/office/powerpoint/2010/main" val="2662126256"/>
              </p:ext>
            </p:extLst>
          </p:nvPr>
        </p:nvGraphicFramePr>
        <p:xfrm>
          <a:off x="533400" y="1817688"/>
          <a:ext cx="1447800" cy="704850"/>
        </p:xfrm>
        <a:graphic>
          <a:graphicData uri="http://schemas.openxmlformats.org/presentationml/2006/ole">
            <mc:AlternateContent xmlns:mc="http://schemas.openxmlformats.org/markup-compatibility/2006">
              <mc:Choice xmlns:v="urn:schemas-microsoft-com:vml" Requires="v">
                <p:oleObj spid="_x0000_s13347" name="Equation" r:id="rId4" imgW="914400" imgH="444500" progId="Equation.3">
                  <p:embed/>
                </p:oleObj>
              </mc:Choice>
              <mc:Fallback>
                <p:oleObj name="Equation" r:id="rId4" imgW="914400" imgH="4445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1817688"/>
                        <a:ext cx="1447800"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17768" name="Text Box 8"/>
          <p:cNvSpPr txBox="1">
            <a:spLocks noChangeArrowheads="1"/>
          </p:cNvSpPr>
          <p:nvPr/>
        </p:nvSpPr>
        <p:spPr bwMode="auto">
          <a:xfrm>
            <a:off x="304800" y="1033463"/>
            <a:ext cx="4800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dirty="0">
                <a:latin typeface="Comic Sans MS" pitchFamily="66" charset="0"/>
                <a:cs typeface="Angsana New" pitchFamily="18" charset="-34"/>
              </a:rPr>
              <a:t>In country A and country</a:t>
            </a:r>
            <a:r>
              <a:rPr lang="th-TH" sz="3200" dirty="0">
                <a:cs typeface="Angsana New" pitchFamily="18" charset="-34"/>
              </a:rPr>
              <a:t> </a:t>
            </a:r>
            <a:r>
              <a:rPr lang="en-US" sz="2400" dirty="0">
                <a:latin typeface="Comic Sans MS" pitchFamily="66" charset="0"/>
                <a:cs typeface="Angsana New" pitchFamily="18" charset="-34"/>
              </a:rPr>
              <a:t>B if</a:t>
            </a:r>
            <a:endParaRPr lang="en-US" sz="3200" dirty="0">
              <a:latin typeface="Comic Sans MS" pitchFamily="66" charset="0"/>
              <a:cs typeface="Angsana New" pitchFamily="18" charset="-34"/>
            </a:endParaRPr>
          </a:p>
        </p:txBody>
      </p:sp>
      <p:sp>
        <p:nvSpPr>
          <p:cNvPr id="117769" name="AutoShape 9"/>
          <p:cNvSpPr>
            <a:spLocks noChangeArrowheads="1"/>
          </p:cNvSpPr>
          <p:nvPr/>
        </p:nvSpPr>
        <p:spPr bwMode="auto">
          <a:xfrm>
            <a:off x="2164443" y="2080419"/>
            <a:ext cx="381000" cy="304800"/>
          </a:xfrm>
          <a:prstGeom prst="rightArrow">
            <a:avLst>
              <a:gd name="adj1" fmla="val 50000"/>
              <a:gd name="adj2" fmla="val 31250"/>
            </a:avLst>
          </a:prstGeom>
          <a:solidFill>
            <a:schemeClr val="accent1"/>
          </a:solidFill>
          <a:ln w="9525">
            <a:solidFill>
              <a:schemeClr val="tx1"/>
            </a:solidFill>
            <a:miter lim="800000"/>
            <a:headEnd/>
            <a:tailEnd/>
          </a:ln>
        </p:spPr>
        <p:txBody>
          <a:bodyPr wrap="none" anchor="ctr"/>
          <a:lstStyle/>
          <a:p>
            <a:endParaRPr lang="th-TH"/>
          </a:p>
        </p:txBody>
      </p:sp>
      <p:sp>
        <p:nvSpPr>
          <p:cNvPr id="8198" name="Rectangle 12"/>
          <p:cNvSpPr>
            <a:spLocks noChangeArrowheads="1"/>
          </p:cNvSpPr>
          <p:nvPr/>
        </p:nvSpPr>
        <p:spPr bwMode="auto">
          <a:xfrm>
            <a:off x="0" y="33226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17771" name="Object 11"/>
          <p:cNvGraphicFramePr>
            <a:graphicFrameLocks noChangeAspect="1"/>
          </p:cNvGraphicFramePr>
          <p:nvPr>
            <p:extLst>
              <p:ext uri="{D42A27DB-BD31-4B8C-83A1-F6EECF244321}">
                <p14:modId xmlns:p14="http://schemas.microsoft.com/office/powerpoint/2010/main" val="2099188589"/>
              </p:ext>
            </p:extLst>
          </p:nvPr>
        </p:nvGraphicFramePr>
        <p:xfrm>
          <a:off x="2819400" y="2003425"/>
          <a:ext cx="1066800" cy="458788"/>
        </p:xfrm>
        <a:graphic>
          <a:graphicData uri="http://schemas.openxmlformats.org/presentationml/2006/ole">
            <mc:AlternateContent xmlns:mc="http://schemas.openxmlformats.org/markup-compatibility/2006">
              <mc:Choice xmlns:v="urn:schemas-microsoft-com:vml" Requires="v">
                <p:oleObj spid="_x0000_s13348" name="Equation" r:id="rId6" imgW="494870" imgH="215713" progId="Equation.3">
                  <p:embed/>
                </p:oleObj>
              </mc:Choice>
              <mc:Fallback>
                <p:oleObj name="Equation" r:id="rId6" imgW="494870" imgH="215713"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19400" y="2003425"/>
                        <a:ext cx="1066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200" name="Rectangle 14"/>
          <p:cNvSpPr>
            <a:spLocks noChangeArrowheads="1"/>
          </p:cNvSpPr>
          <p:nvPr/>
        </p:nvSpPr>
        <p:spPr bwMode="auto">
          <a:xfrm>
            <a:off x="0" y="33147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01" name="Rectangle 16"/>
          <p:cNvSpPr>
            <a:spLocks noChangeArrowheads="1"/>
          </p:cNvSpPr>
          <p:nvPr/>
        </p:nvSpPr>
        <p:spPr bwMode="auto">
          <a:xfrm>
            <a:off x="0" y="33147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02" name="Rectangle 19"/>
          <p:cNvSpPr>
            <a:spLocks noChangeArrowheads="1"/>
          </p:cNvSpPr>
          <p:nvPr/>
        </p:nvSpPr>
        <p:spPr bwMode="auto">
          <a:xfrm>
            <a:off x="76200" y="32004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03" name="Rectangle 20"/>
          <p:cNvSpPr>
            <a:spLocks noChangeArrowheads="1"/>
          </p:cNvSpPr>
          <p:nvPr/>
        </p:nvSpPr>
        <p:spPr bwMode="auto">
          <a:xfrm>
            <a:off x="0" y="3429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17781" name="AutoShape 21"/>
          <p:cNvSpPr>
            <a:spLocks noChangeArrowheads="1"/>
          </p:cNvSpPr>
          <p:nvPr/>
        </p:nvSpPr>
        <p:spPr bwMode="auto">
          <a:xfrm>
            <a:off x="4000500" y="2001157"/>
            <a:ext cx="381000" cy="304800"/>
          </a:xfrm>
          <a:prstGeom prst="rightArrow">
            <a:avLst>
              <a:gd name="adj1" fmla="val 50000"/>
              <a:gd name="adj2" fmla="val 31250"/>
            </a:avLst>
          </a:prstGeom>
          <a:solidFill>
            <a:schemeClr val="accent1"/>
          </a:solidFill>
          <a:ln w="9525">
            <a:solidFill>
              <a:schemeClr val="tx1"/>
            </a:solidFill>
            <a:miter lim="800000"/>
            <a:headEnd/>
            <a:tailEnd/>
          </a:ln>
        </p:spPr>
        <p:txBody>
          <a:bodyPr wrap="none" anchor="ctr"/>
          <a:lstStyle/>
          <a:p>
            <a:endParaRPr lang="th-TH"/>
          </a:p>
        </p:txBody>
      </p:sp>
      <p:sp>
        <p:nvSpPr>
          <p:cNvPr id="117782" name="Text Box 22"/>
          <p:cNvSpPr txBox="1">
            <a:spLocks noChangeArrowheads="1"/>
          </p:cNvSpPr>
          <p:nvPr/>
        </p:nvSpPr>
        <p:spPr bwMode="auto">
          <a:xfrm>
            <a:off x="4604657" y="1675607"/>
            <a:ext cx="3352800" cy="400050"/>
          </a:xfrm>
          <a:prstGeom prst="rect">
            <a:avLst/>
          </a:prstGeom>
          <a:solidFill>
            <a:srgbClr val="CCFFFF"/>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dirty="0">
                <a:latin typeface="Comic Sans MS" pitchFamily="66" charset="0"/>
                <a:cs typeface="Angsana New" pitchFamily="18" charset="-34"/>
              </a:rPr>
              <a:t>X</a:t>
            </a:r>
            <a:r>
              <a:rPr lang="en-US" sz="2000" b="1" dirty="0">
                <a:cs typeface="Angsana New" pitchFamily="18" charset="-34"/>
              </a:rPr>
              <a:t> is </a:t>
            </a:r>
            <a:r>
              <a:rPr lang="en-US" sz="2000" b="1" dirty="0">
                <a:latin typeface="Comic Sans MS" pitchFamily="66" charset="0"/>
                <a:cs typeface="Angsana New" pitchFamily="18" charset="-34"/>
              </a:rPr>
              <a:t>L-intensive good</a:t>
            </a:r>
            <a:r>
              <a:rPr lang="en-US" sz="2000" dirty="0">
                <a:latin typeface="Comic Sans MS" pitchFamily="66" charset="0"/>
              </a:rPr>
              <a:t> </a:t>
            </a:r>
          </a:p>
        </p:txBody>
      </p:sp>
      <p:sp>
        <p:nvSpPr>
          <p:cNvPr id="117783" name="Text Box 23"/>
          <p:cNvSpPr txBox="1">
            <a:spLocks noChangeArrowheads="1"/>
          </p:cNvSpPr>
          <p:nvPr/>
        </p:nvSpPr>
        <p:spPr bwMode="auto">
          <a:xfrm>
            <a:off x="4659086" y="2318657"/>
            <a:ext cx="3352800" cy="528638"/>
          </a:xfrm>
          <a:prstGeom prst="rect">
            <a:avLst/>
          </a:prstGeom>
          <a:solidFill>
            <a:srgbClr val="CCCCFF"/>
          </a:solidFill>
          <a:ln w="9525">
            <a:solidFill>
              <a:srgbClr val="CCCCFF"/>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dirty="0">
                <a:latin typeface="Comic Sans MS" pitchFamily="66" charset="0"/>
                <a:cs typeface="Angsana New" pitchFamily="18" charset="-34"/>
              </a:rPr>
              <a:t>Y</a:t>
            </a:r>
            <a:r>
              <a:rPr lang="en-US" sz="2000" b="1" dirty="0">
                <a:cs typeface="Angsana New" pitchFamily="18" charset="-34"/>
              </a:rPr>
              <a:t> is</a:t>
            </a:r>
            <a:r>
              <a:rPr lang="th-TH" b="1" dirty="0">
                <a:cs typeface="Angsana New" pitchFamily="18" charset="-34"/>
              </a:rPr>
              <a:t> </a:t>
            </a:r>
            <a:r>
              <a:rPr lang="en-US" sz="2000" b="1" dirty="0">
                <a:latin typeface="Comic Sans MS" pitchFamily="66" charset="0"/>
                <a:cs typeface="Angsana New" pitchFamily="18" charset="-34"/>
              </a:rPr>
              <a:t>K-intensive good</a:t>
            </a:r>
            <a:r>
              <a:rPr lang="en-US" sz="2000" dirty="0">
                <a:latin typeface="Comic Sans MS" pitchFamily="66" charset="0"/>
              </a:rPr>
              <a:t> </a:t>
            </a:r>
          </a:p>
        </p:txBody>
      </p:sp>
      <p:sp>
        <p:nvSpPr>
          <p:cNvPr id="8208" name="Rectangle 29"/>
          <p:cNvSpPr>
            <a:spLocks noChangeArrowheads="1"/>
          </p:cNvSpPr>
          <p:nvPr/>
        </p:nvSpPr>
        <p:spPr bwMode="auto">
          <a:xfrm>
            <a:off x="0" y="33147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17792" name="Rectangle 32"/>
          <p:cNvSpPr>
            <a:spLocks noChangeArrowheads="1"/>
          </p:cNvSpPr>
          <p:nvPr/>
        </p:nvSpPr>
        <p:spPr bwMode="auto">
          <a:xfrm>
            <a:off x="-381000" y="33528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13" name="Rectangle 36"/>
          <p:cNvSpPr>
            <a:spLocks noChangeArrowheads="1"/>
          </p:cNvSpPr>
          <p:nvPr/>
        </p:nvSpPr>
        <p:spPr bwMode="auto">
          <a:xfrm>
            <a:off x="0" y="3208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14" name="Rectangle 38"/>
          <p:cNvSpPr>
            <a:spLocks noChangeArrowheads="1"/>
          </p:cNvSpPr>
          <p:nvPr/>
        </p:nvSpPr>
        <p:spPr bwMode="auto">
          <a:xfrm>
            <a:off x="0" y="3208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15" name="Rectangle 40"/>
          <p:cNvSpPr>
            <a:spLocks noChangeArrowheads="1"/>
          </p:cNvSpPr>
          <p:nvPr/>
        </p:nvSpPr>
        <p:spPr bwMode="auto">
          <a:xfrm>
            <a:off x="0" y="32083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16" name="Rectangle 46"/>
          <p:cNvSpPr>
            <a:spLocks noChangeArrowheads="1"/>
          </p:cNvSpPr>
          <p:nvPr/>
        </p:nvSpPr>
        <p:spPr bwMode="auto">
          <a:xfrm>
            <a:off x="0" y="31924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17" name="Rectangle 48"/>
          <p:cNvSpPr>
            <a:spLocks noChangeArrowheads="1"/>
          </p:cNvSpPr>
          <p:nvPr/>
        </p:nvSpPr>
        <p:spPr bwMode="auto">
          <a:xfrm>
            <a:off x="0" y="31924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8218" name="Rectangle 50"/>
          <p:cNvSpPr>
            <a:spLocks noChangeArrowheads="1"/>
          </p:cNvSpPr>
          <p:nvPr/>
        </p:nvSpPr>
        <p:spPr bwMode="auto">
          <a:xfrm>
            <a:off x="1981200" y="32004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17815" name="Rectangle 55"/>
          <p:cNvSpPr>
            <a:spLocks noChangeArrowheads="1"/>
          </p:cNvSpPr>
          <p:nvPr/>
        </p:nvSpPr>
        <p:spPr bwMode="auto">
          <a:xfrm>
            <a:off x="304800" y="152400"/>
            <a:ext cx="7467600" cy="685800"/>
          </a:xfrm>
          <a:prstGeom prst="rect">
            <a:avLst/>
          </a:prstGeom>
          <a:noFill/>
          <a:ln w="9525">
            <a:noFill/>
            <a:miter lim="800000"/>
            <a:headEnd/>
            <a:tailEnd/>
          </a:ln>
        </p:spPr>
        <p:txBody>
          <a:bodyPr anchor="b"/>
          <a:lstStyle/>
          <a:p>
            <a:pPr>
              <a:lnSpc>
                <a:spcPct val="80000"/>
              </a:lnSpc>
              <a:defRPr/>
            </a:pPr>
            <a:r>
              <a:rPr lang="en-US" sz="2800" b="1" dirty="0" smtClean="0">
                <a:solidFill>
                  <a:srgbClr val="000099"/>
                </a:solidFill>
                <a:effectLst>
                  <a:outerShdw blurRad="38100" dist="38100" dir="2700000" algn="tl">
                    <a:srgbClr val="C0C0C0"/>
                  </a:outerShdw>
                </a:effectLst>
                <a:latin typeface="Comic Sans MS" pitchFamily="66" charset="0"/>
                <a:cs typeface="Angsana New" pitchFamily="18" charset="-34"/>
              </a:rPr>
              <a:t>Factor </a:t>
            </a:r>
            <a:r>
              <a:rPr lang="en-US" sz="2800" b="1" dirty="0">
                <a:solidFill>
                  <a:srgbClr val="000099"/>
                </a:solidFill>
                <a:effectLst>
                  <a:outerShdw blurRad="38100" dist="38100" dir="2700000" algn="tl">
                    <a:srgbClr val="C0C0C0"/>
                  </a:outerShdw>
                </a:effectLst>
                <a:latin typeface="Comic Sans MS" pitchFamily="66" charset="0"/>
                <a:cs typeface="Angsana New" pitchFamily="18" charset="-34"/>
              </a:rPr>
              <a:t>Intensity concept</a:t>
            </a:r>
            <a:r>
              <a:rPr lang="en-US" sz="4000" b="1" dirty="0">
                <a:solidFill>
                  <a:srgbClr val="000099"/>
                </a:solidFill>
                <a:effectLst>
                  <a:outerShdw blurRad="38100" dist="38100" dir="2700000" algn="tl">
                    <a:srgbClr val="C0C0C0"/>
                  </a:outerShdw>
                </a:effectLst>
                <a:latin typeface="Comic Sans MS" pitchFamily="66" charset="0"/>
                <a:cs typeface="Angsana New" pitchFamily="18" charset="-34"/>
              </a:rPr>
              <a:t> </a:t>
            </a:r>
            <a:endParaRPr lang="th-TH" sz="4000" b="1" dirty="0">
              <a:solidFill>
                <a:schemeClr val="hlink"/>
              </a:solidFill>
              <a:effectLst>
                <a:outerShdw blurRad="38100" dist="38100" dir="2700000" algn="tl">
                  <a:srgbClr val="C0C0C0"/>
                </a:outerShdw>
              </a:effectLst>
              <a:latin typeface="Comic Sans MS" pitchFamily="66" charset="0"/>
              <a:cs typeface="Angsana New" pitchFamily="18" charset="-34"/>
            </a:endParaRPr>
          </a:p>
        </p:txBody>
      </p:sp>
    </p:spTree>
    <p:extLst>
      <p:ext uri="{BB962C8B-B14F-4D97-AF65-F5344CB8AC3E}">
        <p14:creationId xmlns:p14="http://schemas.microsoft.com/office/powerpoint/2010/main" val="1030539242"/>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7768"/>
                                        </p:tgtEl>
                                        <p:attrNameLst>
                                          <p:attrName>style.visibility</p:attrName>
                                        </p:attrNameLst>
                                      </p:cBhvr>
                                      <p:to>
                                        <p:strVal val="visible"/>
                                      </p:to>
                                    </p:set>
                                    <p:animEffect transition="in" filter="blinds(horizontal)">
                                      <p:cBhvr>
                                        <p:cTn id="7" dur="500"/>
                                        <p:tgtEl>
                                          <p:spTgt spid="11776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17765"/>
                                        </p:tgtEl>
                                        <p:attrNameLst>
                                          <p:attrName>style.visibility</p:attrName>
                                        </p:attrNameLst>
                                      </p:cBhvr>
                                      <p:to>
                                        <p:strVal val="visible"/>
                                      </p:to>
                                    </p:set>
                                    <p:animEffect transition="in" filter="blinds(horizontal)">
                                      <p:cBhvr>
                                        <p:cTn id="12" dur="500"/>
                                        <p:tgtEl>
                                          <p:spTgt spid="11776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7769"/>
                                        </p:tgtEl>
                                        <p:attrNameLst>
                                          <p:attrName>style.visibility</p:attrName>
                                        </p:attrNameLst>
                                      </p:cBhvr>
                                      <p:to>
                                        <p:strVal val="visible"/>
                                      </p:to>
                                    </p:set>
                                    <p:animEffect transition="in" filter="blinds(horizontal)">
                                      <p:cBhvr>
                                        <p:cTn id="17" dur="500"/>
                                        <p:tgtEl>
                                          <p:spTgt spid="11776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17771"/>
                                        </p:tgtEl>
                                        <p:attrNameLst>
                                          <p:attrName>style.visibility</p:attrName>
                                        </p:attrNameLst>
                                      </p:cBhvr>
                                      <p:to>
                                        <p:strVal val="visible"/>
                                      </p:to>
                                    </p:set>
                                    <p:animEffect transition="in" filter="blinds(horizontal)">
                                      <p:cBhvr>
                                        <p:cTn id="22" dur="500"/>
                                        <p:tgtEl>
                                          <p:spTgt spid="11777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7781"/>
                                        </p:tgtEl>
                                        <p:attrNameLst>
                                          <p:attrName>style.visibility</p:attrName>
                                        </p:attrNameLst>
                                      </p:cBhvr>
                                      <p:to>
                                        <p:strVal val="visible"/>
                                      </p:to>
                                    </p:set>
                                    <p:animEffect transition="in" filter="blinds(horizontal)">
                                      <p:cBhvr>
                                        <p:cTn id="27" dur="500"/>
                                        <p:tgtEl>
                                          <p:spTgt spid="11778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7782"/>
                                        </p:tgtEl>
                                        <p:attrNameLst>
                                          <p:attrName>style.visibility</p:attrName>
                                        </p:attrNameLst>
                                      </p:cBhvr>
                                      <p:to>
                                        <p:strVal val="visible"/>
                                      </p:to>
                                    </p:set>
                                    <p:animEffect transition="in" filter="blinds(horizontal)">
                                      <p:cBhvr>
                                        <p:cTn id="32" dur="500"/>
                                        <p:tgtEl>
                                          <p:spTgt spid="11778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7783"/>
                                        </p:tgtEl>
                                        <p:attrNameLst>
                                          <p:attrName>style.visibility</p:attrName>
                                        </p:attrNameLst>
                                      </p:cBhvr>
                                      <p:to>
                                        <p:strVal val="visible"/>
                                      </p:to>
                                    </p:set>
                                    <p:animEffect transition="in" filter="blinds(horizontal)">
                                      <p:cBhvr>
                                        <p:cTn id="37" dur="500"/>
                                        <p:tgtEl>
                                          <p:spTgt spid="11778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nodePh="1">
                                  <p:stCondLst>
                                    <p:cond delay="0"/>
                                  </p:stCondLst>
                                  <p:endCondLst>
                                    <p:cond evt="begin" delay="0">
                                      <p:tn val="40"/>
                                    </p:cond>
                                  </p:endCondLst>
                                  <p:childTnLst>
                                    <p:set>
                                      <p:cBhvr>
                                        <p:cTn id="41" dur="1" fill="hold">
                                          <p:stCondLst>
                                            <p:cond delay="0"/>
                                          </p:stCondLst>
                                        </p:cTn>
                                        <p:tgtEl>
                                          <p:spTgt spid="117792"/>
                                        </p:tgtEl>
                                        <p:attrNameLst>
                                          <p:attrName>style.visibility</p:attrName>
                                        </p:attrNameLst>
                                      </p:cBhvr>
                                      <p:to>
                                        <p:strVal val="visible"/>
                                      </p:to>
                                    </p:set>
                                    <p:animEffect transition="in" filter="blinds(horizontal)">
                                      <p:cBhvr>
                                        <p:cTn id="42" dur="500"/>
                                        <p:tgtEl>
                                          <p:spTgt spid="1177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68" grpId="0"/>
      <p:bldP spid="117769" grpId="0" animBg="1"/>
      <p:bldP spid="117781" grpId="0" animBg="1"/>
      <p:bldP spid="117782" grpId="0" animBg="1"/>
      <p:bldP spid="117783" grpId="0" animBg="1"/>
      <p:bldP spid="11779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2"/>
          </p:nvPr>
        </p:nvSpPr>
        <p:spPr/>
        <p:txBody>
          <a:bodyPr/>
          <a:lstStyle/>
          <a:p>
            <a:pPr>
              <a:defRPr/>
            </a:pPr>
            <a:fld id="{245FA69E-6BB0-4529-A530-9970E63CD559}" type="slidenum">
              <a:rPr lang="en-US"/>
              <a:pPr>
                <a:defRPr/>
              </a:pPr>
              <a:t>43</a:t>
            </a:fld>
            <a:endParaRPr lang="en-US"/>
          </a:p>
        </p:txBody>
      </p:sp>
      <p:sp>
        <p:nvSpPr>
          <p:cNvPr id="69634" name="Rectangle 2"/>
          <p:cNvSpPr>
            <a:spLocks noGrp="1" noChangeArrowheads="1"/>
          </p:cNvSpPr>
          <p:nvPr>
            <p:ph type="title"/>
          </p:nvPr>
        </p:nvSpPr>
        <p:spPr>
          <a:xfrm>
            <a:off x="228600" y="228600"/>
            <a:ext cx="6870700" cy="914400"/>
          </a:xfrm>
        </p:spPr>
        <p:txBody>
          <a:bodyPr/>
          <a:lstStyle/>
          <a:p>
            <a:pPr algn="l" eaLnBrk="1" hangingPunct="1">
              <a:lnSpc>
                <a:spcPct val="80000"/>
              </a:lnSpc>
              <a:defRPr/>
            </a:pPr>
            <a:r>
              <a:rPr lang="en-US" b="1" dirty="0" err="1" smtClean="0">
                <a:solidFill>
                  <a:srgbClr val="000099"/>
                </a:solidFill>
                <a:effectLst>
                  <a:outerShdw blurRad="38100" dist="38100" dir="2700000" algn="tl">
                    <a:srgbClr val="C0C0C0"/>
                  </a:outerShdw>
                </a:effectLst>
                <a:cs typeface="Angsana New" pitchFamily="18" charset="-34"/>
              </a:rPr>
              <a:t>Heckscher</a:t>
            </a:r>
            <a:r>
              <a:rPr lang="en-US" b="1" dirty="0" smtClean="0">
                <a:solidFill>
                  <a:srgbClr val="000099"/>
                </a:solidFill>
                <a:effectLst>
                  <a:outerShdw blurRad="38100" dist="38100" dir="2700000" algn="tl">
                    <a:srgbClr val="C0C0C0"/>
                  </a:outerShdw>
                </a:effectLst>
                <a:cs typeface="Angsana New" pitchFamily="18" charset="-34"/>
              </a:rPr>
              <a:t>-Ohlin Theorem</a:t>
            </a:r>
            <a:endParaRPr lang="th-TH" b="1" dirty="0" smtClean="0">
              <a:solidFill>
                <a:srgbClr val="000099"/>
              </a:solidFill>
              <a:effectLst>
                <a:outerShdw blurRad="38100" dist="38100" dir="2700000" algn="tl">
                  <a:srgbClr val="C0C0C0"/>
                </a:outerShdw>
              </a:effectLst>
              <a:cs typeface="Angsana New" pitchFamily="18" charset="-34"/>
            </a:endParaRPr>
          </a:p>
        </p:txBody>
      </p:sp>
      <p:sp>
        <p:nvSpPr>
          <p:cNvPr id="69635" name="Rectangle 3"/>
          <p:cNvSpPr>
            <a:spLocks noGrp="1" noChangeArrowheads="1"/>
          </p:cNvSpPr>
          <p:nvPr>
            <p:ph type="body" idx="1"/>
          </p:nvPr>
        </p:nvSpPr>
        <p:spPr>
          <a:xfrm>
            <a:off x="304800" y="1143000"/>
            <a:ext cx="7848600" cy="4267200"/>
          </a:xfrm>
        </p:spPr>
        <p:txBody>
          <a:bodyPr/>
          <a:lstStyle/>
          <a:p>
            <a:pPr marL="0" indent="0" eaLnBrk="1" hangingPunct="1">
              <a:lnSpc>
                <a:spcPct val="110000"/>
              </a:lnSpc>
              <a:buFontTx/>
              <a:buNone/>
              <a:defRPr/>
            </a:pPr>
            <a:r>
              <a:rPr lang="en-US" sz="2800" b="1" i="1" u="sng" dirty="0" smtClean="0">
                <a:solidFill>
                  <a:srgbClr val="990000"/>
                </a:solidFill>
                <a:latin typeface="Arial" pitchFamily="34" charset="0"/>
              </a:rPr>
              <a:t>Concept</a:t>
            </a:r>
            <a:endParaRPr lang="en-US" sz="1400" dirty="0" smtClean="0">
              <a:latin typeface="Arial" pitchFamily="34" charset="0"/>
            </a:endParaRPr>
          </a:p>
          <a:p>
            <a:pPr marL="544513" indent="-544513" eaLnBrk="1" hangingPunct="1">
              <a:lnSpc>
                <a:spcPct val="110000"/>
              </a:lnSpc>
              <a:buFontTx/>
              <a:buBlip>
                <a:blip r:embed="rId3"/>
              </a:buBlip>
              <a:defRPr/>
            </a:pPr>
            <a:r>
              <a:rPr lang="en-US" sz="2400" dirty="0" smtClean="0">
                <a:latin typeface="Arial" pitchFamily="34" charset="0"/>
              </a:rPr>
              <a:t>A country will export the commodity that uses relatively intensively the factor that country has in relative abundance.</a:t>
            </a:r>
          </a:p>
          <a:p>
            <a:pPr marL="544513" indent="-544513" eaLnBrk="1" hangingPunct="1">
              <a:lnSpc>
                <a:spcPct val="110000"/>
              </a:lnSpc>
              <a:buFontTx/>
              <a:buBlip>
                <a:blip r:embed="rId3"/>
              </a:buBlip>
              <a:defRPr/>
            </a:pPr>
            <a:r>
              <a:rPr lang="en-US" sz="2400" dirty="0" smtClean="0">
                <a:latin typeface="Arial" pitchFamily="34" charset="0"/>
              </a:rPr>
              <a:t>A country will import the commodity that uses relatively intensively the factor that is relatively scarce in that country</a:t>
            </a:r>
            <a:endParaRPr lang="th-TH" sz="2400" dirty="0" smtClean="0">
              <a:latin typeface="Arial" pitchFamily="34" charset="0"/>
              <a:cs typeface="Angsana New" pitchFamily="18" charset="-34"/>
            </a:endParaRPr>
          </a:p>
          <a:p>
            <a:pPr marL="0" indent="0" eaLnBrk="1" hangingPunct="1">
              <a:lnSpc>
                <a:spcPct val="110000"/>
              </a:lnSpc>
              <a:buFontTx/>
              <a:buNone/>
              <a:defRPr/>
            </a:pPr>
            <a:r>
              <a:rPr lang="en-US" sz="2800" b="1" i="1" u="sng" dirty="0" smtClean="0">
                <a:solidFill>
                  <a:srgbClr val="990000"/>
                </a:solidFill>
                <a:latin typeface="Arial" pitchFamily="34" charset="0"/>
                <a:cs typeface="Angsana New" pitchFamily="18" charset="-34"/>
              </a:rPr>
              <a:t>Alternative name</a:t>
            </a:r>
            <a:endParaRPr lang="th-TH" sz="2800" b="1" i="1" u="sng" dirty="0" smtClean="0">
              <a:solidFill>
                <a:srgbClr val="990000"/>
              </a:solidFill>
              <a:latin typeface="Arial" pitchFamily="34" charset="0"/>
              <a:cs typeface="Angsana New" pitchFamily="18" charset="-34"/>
            </a:endParaRPr>
          </a:p>
        </p:txBody>
      </p:sp>
      <p:sp>
        <p:nvSpPr>
          <p:cNvPr id="6" name="Text Box 5"/>
          <p:cNvSpPr txBox="1">
            <a:spLocks noChangeArrowheads="1"/>
          </p:cNvSpPr>
          <p:nvPr/>
        </p:nvSpPr>
        <p:spPr bwMode="auto">
          <a:xfrm>
            <a:off x="3581400" y="4419600"/>
            <a:ext cx="3352800" cy="406400"/>
          </a:xfrm>
          <a:prstGeom prst="rect">
            <a:avLst/>
          </a:prstGeom>
          <a:solidFill>
            <a:schemeClr val="bg2"/>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latin typeface="Comic Sans MS" pitchFamily="66" charset="0"/>
                <a:cs typeface="Angsana New" pitchFamily="18" charset="-34"/>
              </a:rPr>
              <a:t>Factor Proportion Theory</a:t>
            </a:r>
            <a:endParaRPr lang="en-US" sz="2000">
              <a:latin typeface="Comic Sans MS" pitchFamily="66" charset="0"/>
            </a:endParaRPr>
          </a:p>
        </p:txBody>
      </p:sp>
      <p:sp>
        <p:nvSpPr>
          <p:cNvPr id="7" name="Text Box 6"/>
          <p:cNvSpPr txBox="1">
            <a:spLocks noChangeArrowheads="1"/>
          </p:cNvSpPr>
          <p:nvPr/>
        </p:nvSpPr>
        <p:spPr bwMode="auto">
          <a:xfrm>
            <a:off x="3581400" y="5003800"/>
            <a:ext cx="3581400" cy="406400"/>
          </a:xfrm>
          <a:prstGeom prst="rect">
            <a:avLst/>
          </a:prstGeom>
          <a:solidFill>
            <a:srgbClr val="FFCCCC"/>
          </a:solidFill>
          <a:ln w="9525">
            <a:solidFill>
              <a:srgbClr val="CCCCFF"/>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latin typeface="Comic Sans MS" pitchFamily="66" charset="0"/>
                <a:cs typeface="Angsana New" pitchFamily="18" charset="-34"/>
              </a:rPr>
              <a:t>Factor Endowment Theory</a:t>
            </a:r>
            <a:r>
              <a:rPr lang="en-US" sz="2000">
                <a:latin typeface="Comic Sans MS" pitchFamily="66" charset="0"/>
              </a:rPr>
              <a:t> </a:t>
            </a:r>
          </a:p>
        </p:txBody>
      </p:sp>
    </p:spTree>
    <p:extLst>
      <p:ext uri="{BB962C8B-B14F-4D97-AF65-F5344CB8AC3E}">
        <p14:creationId xmlns:p14="http://schemas.microsoft.com/office/powerpoint/2010/main" val="2071699829"/>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Effect transition="in" filter="fade">
                                      <p:cBhvr>
                                        <p:cTn id="7" dur="500"/>
                                        <p:tgtEl>
                                          <p:spTgt spid="6963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9635">
                                            <p:txEl>
                                              <p:pRg st="1" end="1"/>
                                            </p:txEl>
                                          </p:spTgt>
                                        </p:tgtEl>
                                        <p:attrNameLst>
                                          <p:attrName>style.visibility</p:attrName>
                                        </p:attrNameLst>
                                      </p:cBhvr>
                                      <p:to>
                                        <p:strVal val="visible"/>
                                      </p:to>
                                    </p:set>
                                    <p:animEffect transition="in" filter="fade">
                                      <p:cBhvr>
                                        <p:cTn id="12" dur="500"/>
                                        <p:tgtEl>
                                          <p:spTgt spid="6963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9635">
                                            <p:txEl>
                                              <p:pRg st="2" end="2"/>
                                            </p:txEl>
                                          </p:spTgt>
                                        </p:tgtEl>
                                        <p:attrNameLst>
                                          <p:attrName>style.visibility</p:attrName>
                                        </p:attrNameLst>
                                      </p:cBhvr>
                                      <p:to>
                                        <p:strVal val="visible"/>
                                      </p:to>
                                    </p:set>
                                    <p:animEffect transition="in" filter="fade">
                                      <p:cBhvr>
                                        <p:cTn id="17" dur="500"/>
                                        <p:tgtEl>
                                          <p:spTgt spid="6963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69635">
                                            <p:txEl>
                                              <p:pRg st="3" end="3"/>
                                            </p:txEl>
                                          </p:spTgt>
                                        </p:tgtEl>
                                        <p:attrNameLst>
                                          <p:attrName>style.visibility</p:attrName>
                                        </p:attrNameLst>
                                      </p:cBhvr>
                                      <p:to>
                                        <p:strVal val="visible"/>
                                      </p:to>
                                    </p:set>
                                    <p:animEffect transition="in" filter="fade">
                                      <p:cBhvr>
                                        <p:cTn id="22" dur="500"/>
                                        <p:tgtEl>
                                          <p:spTgt spid="6963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 name="Slide Number Placeholder 7"/>
          <p:cNvSpPr>
            <a:spLocks noGrp="1"/>
          </p:cNvSpPr>
          <p:nvPr>
            <p:ph type="sldNum" sz="quarter" idx="12"/>
          </p:nvPr>
        </p:nvSpPr>
        <p:spPr/>
        <p:txBody>
          <a:bodyPr/>
          <a:lstStyle/>
          <a:p>
            <a:pPr>
              <a:defRPr/>
            </a:pPr>
            <a:fld id="{F4A1253F-D8B5-485A-BC77-0B738A172FC8}" type="slidenum">
              <a:rPr lang="en-US"/>
              <a:pPr>
                <a:defRPr/>
              </a:pPr>
              <a:t>44</a:t>
            </a:fld>
            <a:endParaRPr lang="en-US"/>
          </a:p>
        </p:txBody>
      </p:sp>
      <p:sp>
        <p:nvSpPr>
          <p:cNvPr id="144386" name="Rectangle 2"/>
          <p:cNvSpPr>
            <a:spLocks noGrp="1" noChangeArrowheads="1"/>
          </p:cNvSpPr>
          <p:nvPr>
            <p:ph type="title"/>
          </p:nvPr>
        </p:nvSpPr>
        <p:spPr>
          <a:xfrm>
            <a:off x="228600" y="228600"/>
            <a:ext cx="6870700" cy="457200"/>
          </a:xfrm>
        </p:spPr>
        <p:txBody>
          <a:bodyPr/>
          <a:lstStyle/>
          <a:p>
            <a:pPr algn="l" eaLnBrk="1" hangingPunct="1">
              <a:lnSpc>
                <a:spcPct val="80000"/>
              </a:lnSpc>
              <a:defRPr/>
            </a:pPr>
            <a:r>
              <a:rPr lang="en-US" sz="2800" b="1" dirty="0" smtClean="0">
                <a:solidFill>
                  <a:srgbClr val="000099"/>
                </a:solidFill>
                <a:effectLst>
                  <a:outerShdw blurRad="38100" dist="38100" dir="2700000" algn="tl">
                    <a:srgbClr val="C0C0C0"/>
                  </a:outerShdw>
                </a:effectLst>
                <a:latin typeface="Comic Sans MS" pitchFamily="66" charset="0"/>
                <a:cs typeface="Angsana New" pitchFamily="18" charset="-34"/>
              </a:rPr>
              <a:t>4.7 </a:t>
            </a:r>
            <a:r>
              <a:rPr lang="en-US" sz="2800" b="1" dirty="0" err="1" smtClean="0">
                <a:solidFill>
                  <a:srgbClr val="000099"/>
                </a:solidFill>
                <a:effectLst>
                  <a:outerShdw blurRad="38100" dist="38100" dir="2700000" algn="tl">
                    <a:srgbClr val="C0C0C0"/>
                  </a:outerShdw>
                </a:effectLst>
                <a:latin typeface="Comic Sans MS" pitchFamily="66" charset="0"/>
                <a:cs typeface="Angsana New" pitchFamily="18" charset="-34"/>
              </a:rPr>
              <a:t>Heckscher</a:t>
            </a:r>
            <a:r>
              <a:rPr lang="en-US" sz="2800" b="1" dirty="0" smtClean="0">
                <a:solidFill>
                  <a:srgbClr val="000099"/>
                </a:solidFill>
                <a:effectLst>
                  <a:outerShdw blurRad="38100" dist="38100" dir="2700000" algn="tl">
                    <a:srgbClr val="C0C0C0"/>
                  </a:outerShdw>
                </a:effectLst>
                <a:latin typeface="Comic Sans MS" pitchFamily="66" charset="0"/>
                <a:cs typeface="Angsana New" pitchFamily="18" charset="-34"/>
              </a:rPr>
              <a:t>-Ohlin Theory</a:t>
            </a:r>
            <a:endParaRPr lang="th-TH" sz="2800" b="1" dirty="0" smtClean="0">
              <a:solidFill>
                <a:schemeClr val="hlink"/>
              </a:solidFill>
              <a:effectLst>
                <a:outerShdw blurRad="38100" dist="38100" dir="2700000" algn="tl">
                  <a:srgbClr val="C0C0C0"/>
                </a:outerShdw>
              </a:effectLst>
              <a:latin typeface="Comic Sans MS" pitchFamily="66" charset="0"/>
              <a:cs typeface="Angsana New" pitchFamily="18" charset="-34"/>
            </a:endParaRPr>
          </a:p>
        </p:txBody>
      </p:sp>
      <p:graphicFrame>
        <p:nvGraphicFramePr>
          <p:cNvPr id="144405" name="Object 21"/>
          <p:cNvGraphicFramePr>
            <a:graphicFrameLocks noGrp="1" noChangeAspect="1"/>
          </p:cNvGraphicFramePr>
          <p:nvPr>
            <p:ph sz="quarter" idx="2"/>
          </p:nvPr>
        </p:nvGraphicFramePr>
        <p:xfrm>
          <a:off x="3505200" y="2019300"/>
          <a:ext cx="655638" cy="838200"/>
        </p:xfrm>
        <a:graphic>
          <a:graphicData uri="http://schemas.openxmlformats.org/presentationml/2006/ole">
            <mc:AlternateContent xmlns:mc="http://schemas.openxmlformats.org/markup-compatibility/2006">
              <mc:Choice xmlns:v="urn:schemas-microsoft-com:vml" Requires="v">
                <p:oleObj spid="_x0000_s21584" name="Equation" r:id="rId4" imgW="406224" imgH="520474" progId="Equation.3">
                  <p:embed/>
                </p:oleObj>
              </mc:Choice>
              <mc:Fallback>
                <p:oleObj name="Equation" r:id="rId4" imgW="406224" imgH="520474" progId="Equation.3">
                  <p:embed/>
                  <p:pic>
                    <p:nvPicPr>
                      <p:cNvPr id="0" name=""/>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05200" y="2019300"/>
                        <a:ext cx="655638"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4389" name="Text Box 5"/>
          <p:cNvSpPr txBox="1">
            <a:spLocks noChangeArrowheads="1"/>
          </p:cNvSpPr>
          <p:nvPr/>
        </p:nvSpPr>
        <p:spPr bwMode="auto">
          <a:xfrm>
            <a:off x="5410200" y="152400"/>
            <a:ext cx="3352800" cy="406400"/>
          </a:xfrm>
          <a:prstGeom prst="rect">
            <a:avLst/>
          </a:prstGeom>
          <a:solidFill>
            <a:schemeClr val="bg2"/>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dirty="0">
                <a:latin typeface="Comic Sans MS" pitchFamily="66" charset="0"/>
                <a:cs typeface="Angsana New" pitchFamily="18" charset="-34"/>
              </a:rPr>
              <a:t>Factor Proportion Theory</a:t>
            </a:r>
            <a:endParaRPr lang="en-US" sz="2000" dirty="0">
              <a:latin typeface="Comic Sans MS" pitchFamily="66" charset="0"/>
            </a:endParaRPr>
          </a:p>
        </p:txBody>
      </p:sp>
      <p:sp>
        <p:nvSpPr>
          <p:cNvPr id="144390" name="Text Box 6"/>
          <p:cNvSpPr txBox="1">
            <a:spLocks noChangeArrowheads="1"/>
          </p:cNvSpPr>
          <p:nvPr/>
        </p:nvSpPr>
        <p:spPr bwMode="auto">
          <a:xfrm>
            <a:off x="5410200" y="609600"/>
            <a:ext cx="3581400" cy="406400"/>
          </a:xfrm>
          <a:prstGeom prst="rect">
            <a:avLst/>
          </a:prstGeom>
          <a:solidFill>
            <a:srgbClr val="FFCCCC"/>
          </a:solidFill>
          <a:ln w="9525">
            <a:solidFill>
              <a:srgbClr val="CCCCFF"/>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latin typeface="Comic Sans MS" pitchFamily="66" charset="0"/>
                <a:cs typeface="Angsana New" pitchFamily="18" charset="-34"/>
              </a:rPr>
              <a:t>Factor Endowment Theory</a:t>
            </a:r>
            <a:r>
              <a:rPr lang="en-US" sz="2000">
                <a:latin typeface="Comic Sans MS" pitchFamily="66" charset="0"/>
              </a:rPr>
              <a:t> </a:t>
            </a:r>
          </a:p>
        </p:txBody>
      </p:sp>
      <p:sp>
        <p:nvSpPr>
          <p:cNvPr id="144391" name="AutoShape 7"/>
          <p:cNvSpPr>
            <a:spLocks noChangeArrowheads="1"/>
          </p:cNvSpPr>
          <p:nvPr/>
        </p:nvSpPr>
        <p:spPr bwMode="auto">
          <a:xfrm>
            <a:off x="3009900" y="2233613"/>
            <a:ext cx="381000" cy="304800"/>
          </a:xfrm>
          <a:prstGeom prst="rightArrow">
            <a:avLst>
              <a:gd name="adj1" fmla="val 50000"/>
              <a:gd name="adj2" fmla="val 31250"/>
            </a:avLst>
          </a:prstGeom>
          <a:solidFill>
            <a:schemeClr val="accent1"/>
          </a:solidFill>
          <a:ln w="9525">
            <a:solidFill>
              <a:schemeClr val="tx1"/>
            </a:solidFill>
            <a:miter lim="800000"/>
            <a:headEnd/>
            <a:tailEnd/>
          </a:ln>
        </p:spPr>
        <p:txBody>
          <a:bodyPr wrap="none" anchor="ctr"/>
          <a:lstStyle/>
          <a:p>
            <a:endParaRPr lang="th-TH"/>
          </a:p>
        </p:txBody>
      </p:sp>
      <p:sp>
        <p:nvSpPr>
          <p:cNvPr id="144395" name="Text Box 11"/>
          <p:cNvSpPr txBox="1">
            <a:spLocks noChangeArrowheads="1"/>
          </p:cNvSpPr>
          <p:nvPr/>
        </p:nvSpPr>
        <p:spPr bwMode="auto">
          <a:xfrm>
            <a:off x="171450" y="1427163"/>
            <a:ext cx="6438900" cy="400050"/>
          </a:xfrm>
          <a:prstGeom prst="rect">
            <a:avLst/>
          </a:prstGeom>
          <a:solidFill>
            <a:srgbClr val="CC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latin typeface="Comic Sans MS" pitchFamily="66" charset="0"/>
                <a:cs typeface="Angsana New" pitchFamily="18" charset="-34"/>
              </a:rPr>
              <a:t>If country A is the</a:t>
            </a:r>
            <a:r>
              <a:rPr lang="en-US" sz="2000">
                <a:latin typeface="Angsana New" pitchFamily="18" charset="-34"/>
                <a:cs typeface="Angsana New" pitchFamily="18" charset="-34"/>
              </a:rPr>
              <a:t> </a:t>
            </a:r>
            <a:r>
              <a:rPr lang="th-TH" sz="2000">
                <a:latin typeface="Angsana New" pitchFamily="18" charset="-34"/>
                <a:cs typeface="Angsana New" pitchFamily="18" charset="-34"/>
              </a:rPr>
              <a:t> </a:t>
            </a:r>
            <a:r>
              <a:rPr lang="en-US" sz="2000" b="1">
                <a:solidFill>
                  <a:srgbClr val="990000"/>
                </a:solidFill>
                <a:latin typeface="Comic Sans MS" pitchFamily="66" charset="0"/>
                <a:cs typeface="Angsana New" pitchFamily="18" charset="-34"/>
              </a:rPr>
              <a:t>L-abundant</a:t>
            </a:r>
            <a:r>
              <a:rPr lang="en-US" sz="2000">
                <a:solidFill>
                  <a:schemeClr val="hlink"/>
                </a:solidFill>
                <a:latin typeface="Comic Sans MS" pitchFamily="66" charset="0"/>
                <a:cs typeface="Angsana New" pitchFamily="18" charset="-34"/>
              </a:rPr>
              <a:t> </a:t>
            </a:r>
            <a:r>
              <a:rPr lang="en-US" sz="2000">
                <a:latin typeface="Comic Sans MS" pitchFamily="66" charset="0"/>
                <a:cs typeface="Angsana New" pitchFamily="18" charset="-34"/>
              </a:rPr>
              <a:t>country</a:t>
            </a:r>
          </a:p>
        </p:txBody>
      </p:sp>
      <p:sp>
        <p:nvSpPr>
          <p:cNvPr id="17417" name="Rectangle 14"/>
          <p:cNvSpPr>
            <a:spLocks noChangeArrowheads="1"/>
          </p:cNvSpPr>
          <p:nvPr/>
        </p:nvSpPr>
        <p:spPr bwMode="auto">
          <a:xfrm>
            <a:off x="0" y="32115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44397" name="Object 13"/>
          <p:cNvGraphicFramePr>
            <a:graphicFrameLocks noChangeAspect="1"/>
          </p:cNvGraphicFramePr>
          <p:nvPr/>
        </p:nvGraphicFramePr>
        <p:xfrm>
          <a:off x="1714500" y="2054225"/>
          <a:ext cx="533400" cy="769938"/>
        </p:xfrm>
        <a:graphic>
          <a:graphicData uri="http://schemas.openxmlformats.org/presentationml/2006/ole">
            <mc:AlternateContent xmlns:mc="http://schemas.openxmlformats.org/markup-compatibility/2006">
              <mc:Choice xmlns:v="urn:schemas-microsoft-com:vml" Requires="v">
                <p:oleObj spid="_x0000_s21585" name="Equation" r:id="rId6" imgW="304668" imgH="431613" progId="Equation.3">
                  <p:embed/>
                </p:oleObj>
              </mc:Choice>
              <mc:Fallback>
                <p:oleObj name="Equation" r:id="rId6" imgW="304668" imgH="431613"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14500" y="2054225"/>
                        <a:ext cx="5334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4400" name="Rectangle 16"/>
          <p:cNvSpPr>
            <a:spLocks noChangeArrowheads="1"/>
          </p:cNvSpPr>
          <p:nvPr/>
        </p:nvSpPr>
        <p:spPr bwMode="auto">
          <a:xfrm>
            <a:off x="0" y="28813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144401" name="Text Box 17"/>
          <p:cNvSpPr txBox="1">
            <a:spLocks noChangeArrowheads="1"/>
          </p:cNvSpPr>
          <p:nvPr/>
        </p:nvSpPr>
        <p:spPr bwMode="auto">
          <a:xfrm>
            <a:off x="2333625" y="2124075"/>
            <a:ext cx="790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a:latin typeface="Angsana New" pitchFamily="18" charset="-34"/>
                <a:cs typeface="Angsana New" pitchFamily="18" charset="-34"/>
              </a:rPr>
              <a:t>smal</a:t>
            </a:r>
            <a:r>
              <a:rPr lang="en-US" sz="2600">
                <a:latin typeface="Angsana New" pitchFamily="18" charset="-34"/>
                <a:cs typeface="Angsana New" pitchFamily="18" charset="-34"/>
              </a:rPr>
              <a:t>l</a:t>
            </a:r>
          </a:p>
        </p:txBody>
      </p:sp>
      <p:sp>
        <p:nvSpPr>
          <p:cNvPr id="144402" name="Text Box 18"/>
          <p:cNvSpPr txBox="1">
            <a:spLocks noChangeArrowheads="1"/>
          </p:cNvSpPr>
          <p:nvPr/>
        </p:nvSpPr>
        <p:spPr bwMode="auto">
          <a:xfrm>
            <a:off x="1312863" y="2193925"/>
            <a:ext cx="42227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defRPr/>
            </a:pPr>
            <a:r>
              <a:rPr lang="en-US" sz="2600" b="1" dirty="0" smtClean="0">
                <a:latin typeface="Angsana New" pitchFamily="18" charset="-34"/>
                <a:cs typeface="+mn-cs"/>
              </a:rPr>
              <a:t>or</a:t>
            </a:r>
          </a:p>
        </p:txBody>
      </p:sp>
      <p:sp>
        <p:nvSpPr>
          <p:cNvPr id="144403" name="Text Box 19"/>
          <p:cNvSpPr txBox="1">
            <a:spLocks noChangeArrowheads="1"/>
          </p:cNvSpPr>
          <p:nvPr/>
        </p:nvSpPr>
        <p:spPr bwMode="auto">
          <a:xfrm>
            <a:off x="76200" y="823913"/>
            <a:ext cx="2286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3200" b="1">
                <a:latin typeface="Angsana New" pitchFamily="18" charset="-34"/>
                <a:cs typeface="Angsana New" pitchFamily="18" charset="-34"/>
              </a:rPr>
              <a:t>For example</a:t>
            </a:r>
          </a:p>
        </p:txBody>
      </p:sp>
      <p:sp>
        <p:nvSpPr>
          <p:cNvPr id="144404" name="Text Box 20"/>
          <p:cNvSpPr txBox="1">
            <a:spLocks noChangeArrowheads="1"/>
          </p:cNvSpPr>
          <p:nvPr/>
        </p:nvSpPr>
        <p:spPr bwMode="auto">
          <a:xfrm>
            <a:off x="703263" y="3900488"/>
            <a:ext cx="7572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a:latin typeface="Angsana New" pitchFamily="18" charset="-34"/>
                <a:cs typeface="Angsana New" pitchFamily="18" charset="-34"/>
              </a:rPr>
              <a:t>large</a:t>
            </a:r>
          </a:p>
        </p:txBody>
      </p:sp>
      <p:sp>
        <p:nvSpPr>
          <p:cNvPr id="144407" name="Text Box 23"/>
          <p:cNvSpPr txBox="1">
            <a:spLocks noChangeArrowheads="1"/>
          </p:cNvSpPr>
          <p:nvPr/>
        </p:nvSpPr>
        <p:spPr bwMode="auto">
          <a:xfrm>
            <a:off x="4071938" y="2124075"/>
            <a:ext cx="762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a:latin typeface="Angsana New" pitchFamily="18" charset="-34"/>
                <a:cs typeface="Angsana New" pitchFamily="18" charset="-34"/>
              </a:rPr>
              <a:t>small</a:t>
            </a:r>
          </a:p>
        </p:txBody>
      </p:sp>
      <p:sp>
        <p:nvSpPr>
          <p:cNvPr id="144409" name="AutoShape 25"/>
          <p:cNvSpPr>
            <a:spLocks noChangeArrowheads="1"/>
          </p:cNvSpPr>
          <p:nvPr/>
        </p:nvSpPr>
        <p:spPr bwMode="auto">
          <a:xfrm>
            <a:off x="4724400" y="2233613"/>
            <a:ext cx="381000" cy="304800"/>
          </a:xfrm>
          <a:prstGeom prst="rightArrow">
            <a:avLst>
              <a:gd name="adj1" fmla="val 50000"/>
              <a:gd name="adj2" fmla="val 31250"/>
            </a:avLst>
          </a:prstGeom>
          <a:solidFill>
            <a:schemeClr val="accent1"/>
          </a:solidFill>
          <a:ln w="9525">
            <a:solidFill>
              <a:schemeClr val="tx1"/>
            </a:solidFill>
            <a:miter lim="800000"/>
            <a:headEnd/>
            <a:tailEnd/>
          </a:ln>
        </p:spPr>
        <p:txBody>
          <a:bodyPr wrap="none" anchor="ctr"/>
          <a:lstStyle/>
          <a:p>
            <a:endParaRPr lang="th-TH"/>
          </a:p>
        </p:txBody>
      </p:sp>
      <p:sp>
        <p:nvSpPr>
          <p:cNvPr id="144410" name="Text Box 26"/>
          <p:cNvSpPr txBox="1">
            <a:spLocks noChangeArrowheads="1"/>
          </p:cNvSpPr>
          <p:nvPr/>
        </p:nvSpPr>
        <p:spPr bwMode="auto">
          <a:xfrm>
            <a:off x="5257800" y="2181225"/>
            <a:ext cx="3505200" cy="646113"/>
          </a:xfrm>
          <a:prstGeom prst="rect">
            <a:avLst/>
          </a:prstGeom>
          <a:solidFill>
            <a:srgbClr val="CCCCFF"/>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b="1">
                <a:latin typeface="Comic Sans MS" pitchFamily="66" charset="0"/>
                <a:cs typeface="Angsana New" pitchFamily="18" charset="-34"/>
              </a:rPr>
              <a:t>Country A will export good </a:t>
            </a:r>
            <a:r>
              <a:rPr lang="th-TH" sz="1800" b="1">
                <a:latin typeface="Comic Sans MS" pitchFamily="66" charset="0"/>
                <a:cs typeface="Angsana New" pitchFamily="18" charset="-34"/>
              </a:rPr>
              <a:t> </a:t>
            </a:r>
            <a:r>
              <a:rPr lang="en-US" sz="1800" b="1">
                <a:latin typeface="Comic Sans MS" pitchFamily="66" charset="0"/>
                <a:cs typeface="Angsana New" pitchFamily="18" charset="-34"/>
              </a:rPr>
              <a:t>X </a:t>
            </a:r>
            <a:r>
              <a:rPr lang="en-US" sz="1800" b="1">
                <a:solidFill>
                  <a:srgbClr val="009900"/>
                </a:solidFill>
                <a:latin typeface="Comic Sans MS" pitchFamily="66" charset="0"/>
                <a:cs typeface="Angsana New" pitchFamily="18" charset="-34"/>
              </a:rPr>
              <a:t>(L-intensive good)</a:t>
            </a:r>
            <a:endParaRPr lang="en-US" sz="2000">
              <a:solidFill>
                <a:srgbClr val="009900"/>
              </a:solidFill>
              <a:latin typeface="Comic Sans MS" pitchFamily="66" charset="0"/>
            </a:endParaRPr>
          </a:p>
        </p:txBody>
      </p:sp>
      <p:sp>
        <p:nvSpPr>
          <p:cNvPr id="17427" name="Rectangle 28"/>
          <p:cNvSpPr>
            <a:spLocks noChangeArrowheads="1"/>
          </p:cNvSpPr>
          <p:nvPr/>
        </p:nvSpPr>
        <p:spPr bwMode="auto">
          <a:xfrm>
            <a:off x="-195263" y="3505200"/>
            <a:ext cx="914400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44411" name="Object 27"/>
          <p:cNvGraphicFramePr>
            <a:graphicFrameLocks noChangeAspect="1"/>
          </p:cNvGraphicFramePr>
          <p:nvPr/>
        </p:nvGraphicFramePr>
        <p:xfrm>
          <a:off x="166688" y="2079625"/>
          <a:ext cx="504825" cy="685800"/>
        </p:xfrm>
        <a:graphic>
          <a:graphicData uri="http://schemas.openxmlformats.org/presentationml/2006/ole">
            <mc:AlternateContent xmlns:mc="http://schemas.openxmlformats.org/markup-compatibility/2006">
              <mc:Choice xmlns:v="urn:schemas-microsoft-com:vml" Requires="v">
                <p:oleObj spid="_x0000_s21586" name="Equation" r:id="rId8" imgW="317225" imgH="431425" progId="Equation.3">
                  <p:embed/>
                </p:oleObj>
              </mc:Choice>
              <mc:Fallback>
                <p:oleObj name="Equation" r:id="rId8" imgW="317225" imgH="431425" progId="Equation.3">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6688" y="2079625"/>
                        <a:ext cx="504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4415" name="Text Box 31"/>
          <p:cNvSpPr txBox="1">
            <a:spLocks noChangeArrowheads="1"/>
          </p:cNvSpPr>
          <p:nvPr/>
        </p:nvSpPr>
        <p:spPr bwMode="auto">
          <a:xfrm>
            <a:off x="131763" y="3205163"/>
            <a:ext cx="5811837" cy="4000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latin typeface="Comic Sans MS" pitchFamily="66" charset="0"/>
                <a:cs typeface="Angsana New" pitchFamily="18" charset="-34"/>
              </a:rPr>
              <a:t>If country B is the</a:t>
            </a:r>
            <a:r>
              <a:rPr lang="en-US" sz="2000">
                <a:latin typeface="Angsana New" pitchFamily="18" charset="-34"/>
                <a:cs typeface="Angsana New" pitchFamily="18" charset="-34"/>
              </a:rPr>
              <a:t> </a:t>
            </a:r>
            <a:r>
              <a:rPr lang="th-TH" sz="2000">
                <a:latin typeface="Angsana New" pitchFamily="18" charset="-34"/>
                <a:cs typeface="Angsana New" pitchFamily="18" charset="-34"/>
              </a:rPr>
              <a:t> </a:t>
            </a:r>
            <a:r>
              <a:rPr lang="en-US" sz="2000" b="1">
                <a:solidFill>
                  <a:srgbClr val="990000"/>
                </a:solidFill>
                <a:latin typeface="Comic Sans MS" pitchFamily="66" charset="0"/>
                <a:cs typeface="Angsana New" pitchFamily="18" charset="-34"/>
              </a:rPr>
              <a:t>K-abundant</a:t>
            </a:r>
            <a:r>
              <a:rPr lang="en-US" sz="2000">
                <a:solidFill>
                  <a:schemeClr val="hlink"/>
                </a:solidFill>
                <a:latin typeface="Comic Sans MS" pitchFamily="66" charset="0"/>
                <a:cs typeface="Angsana New" pitchFamily="18" charset="-34"/>
              </a:rPr>
              <a:t> </a:t>
            </a:r>
            <a:r>
              <a:rPr lang="en-US" sz="2000">
                <a:latin typeface="Comic Sans MS" pitchFamily="66" charset="0"/>
                <a:cs typeface="Angsana New" pitchFamily="18" charset="-34"/>
              </a:rPr>
              <a:t>country</a:t>
            </a:r>
          </a:p>
        </p:txBody>
      </p:sp>
      <p:sp>
        <p:nvSpPr>
          <p:cNvPr id="144418" name="Text Box 34"/>
          <p:cNvSpPr txBox="1">
            <a:spLocks noChangeArrowheads="1"/>
          </p:cNvSpPr>
          <p:nvPr/>
        </p:nvSpPr>
        <p:spPr bwMode="auto">
          <a:xfrm>
            <a:off x="692150" y="2165350"/>
            <a:ext cx="768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a:latin typeface="Angsana New" pitchFamily="18" charset="-34"/>
                <a:cs typeface="Angsana New" pitchFamily="18" charset="-34"/>
              </a:rPr>
              <a:t>small</a:t>
            </a:r>
          </a:p>
        </p:txBody>
      </p:sp>
      <p:sp>
        <p:nvSpPr>
          <p:cNvPr id="144419" name="Text Box 35"/>
          <p:cNvSpPr txBox="1">
            <a:spLocks noChangeArrowheads="1"/>
          </p:cNvSpPr>
          <p:nvPr/>
        </p:nvSpPr>
        <p:spPr bwMode="auto">
          <a:xfrm>
            <a:off x="1312863" y="3917950"/>
            <a:ext cx="685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b="1">
                <a:latin typeface="Angsana New" pitchFamily="18" charset="-34"/>
                <a:cs typeface="Angsana New" pitchFamily="18" charset="-34"/>
              </a:rPr>
              <a:t>or</a:t>
            </a:r>
          </a:p>
        </p:txBody>
      </p:sp>
      <p:sp>
        <p:nvSpPr>
          <p:cNvPr id="17432" name="Rectangle 39"/>
          <p:cNvSpPr>
            <a:spLocks noChangeArrowheads="1"/>
          </p:cNvSpPr>
          <p:nvPr/>
        </p:nvSpPr>
        <p:spPr bwMode="auto">
          <a:xfrm>
            <a:off x="-152400" y="3048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44422" name="Object 38"/>
          <p:cNvGraphicFramePr>
            <a:graphicFrameLocks noChangeAspect="1"/>
          </p:cNvGraphicFramePr>
          <p:nvPr/>
        </p:nvGraphicFramePr>
        <p:xfrm>
          <a:off x="1730375" y="3886200"/>
          <a:ext cx="534988" cy="762000"/>
        </p:xfrm>
        <a:graphic>
          <a:graphicData uri="http://schemas.openxmlformats.org/presentationml/2006/ole">
            <mc:AlternateContent xmlns:mc="http://schemas.openxmlformats.org/markup-compatibility/2006">
              <mc:Choice xmlns:v="urn:schemas-microsoft-com:vml" Requires="v">
                <p:oleObj spid="_x0000_s21587" name="Equation" r:id="rId10" imgW="304668" imgH="431613" progId="Equation.3">
                  <p:embed/>
                </p:oleObj>
              </mc:Choice>
              <mc:Fallback>
                <p:oleObj name="Equation" r:id="rId10" imgW="304668" imgH="431613" progId="Equation.3">
                  <p:embed/>
                  <p:pic>
                    <p:nvPicPr>
                      <p:cNvPr id="0" name=""/>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30375" y="3886200"/>
                        <a:ext cx="53498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4424" name="Text Box 40"/>
          <p:cNvSpPr txBox="1">
            <a:spLocks noChangeArrowheads="1"/>
          </p:cNvSpPr>
          <p:nvPr/>
        </p:nvSpPr>
        <p:spPr bwMode="auto">
          <a:xfrm>
            <a:off x="2286000" y="3952875"/>
            <a:ext cx="83820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a:latin typeface="Angsana New" pitchFamily="18" charset="-34"/>
                <a:cs typeface="Angsana New" pitchFamily="18" charset="-34"/>
              </a:rPr>
              <a:t>large</a:t>
            </a:r>
          </a:p>
        </p:txBody>
      </p:sp>
      <p:sp>
        <p:nvSpPr>
          <p:cNvPr id="144425" name="AutoShape 41"/>
          <p:cNvSpPr>
            <a:spLocks noChangeArrowheads="1"/>
          </p:cNvSpPr>
          <p:nvPr/>
        </p:nvSpPr>
        <p:spPr bwMode="auto">
          <a:xfrm>
            <a:off x="2933700" y="4081463"/>
            <a:ext cx="381000" cy="304800"/>
          </a:xfrm>
          <a:prstGeom prst="rightArrow">
            <a:avLst>
              <a:gd name="adj1" fmla="val 50000"/>
              <a:gd name="adj2" fmla="val 31250"/>
            </a:avLst>
          </a:prstGeom>
          <a:solidFill>
            <a:schemeClr val="accent1"/>
          </a:solidFill>
          <a:ln w="9525">
            <a:solidFill>
              <a:schemeClr val="tx1"/>
            </a:solidFill>
            <a:miter lim="800000"/>
            <a:headEnd/>
            <a:tailEnd/>
          </a:ln>
        </p:spPr>
        <p:txBody>
          <a:bodyPr wrap="none" anchor="ctr"/>
          <a:lstStyle/>
          <a:p>
            <a:endParaRPr lang="th-TH"/>
          </a:p>
        </p:txBody>
      </p:sp>
      <p:graphicFrame>
        <p:nvGraphicFramePr>
          <p:cNvPr id="144426" name="Object 42"/>
          <p:cNvGraphicFramePr>
            <a:graphicFrameLocks noGrp="1" noChangeAspect="1"/>
          </p:cNvGraphicFramePr>
          <p:nvPr>
            <p:ph sz="quarter" idx="3"/>
          </p:nvPr>
        </p:nvGraphicFramePr>
        <p:xfrm>
          <a:off x="3460750" y="3848100"/>
          <a:ext cx="654050" cy="838200"/>
        </p:xfrm>
        <a:graphic>
          <a:graphicData uri="http://schemas.openxmlformats.org/presentationml/2006/ole">
            <mc:AlternateContent xmlns:mc="http://schemas.openxmlformats.org/markup-compatibility/2006">
              <mc:Choice xmlns:v="urn:schemas-microsoft-com:vml" Requires="v">
                <p:oleObj spid="_x0000_s21588" name="Equation" r:id="rId12" imgW="406224" imgH="520474" progId="Equation.3">
                  <p:embed/>
                </p:oleObj>
              </mc:Choice>
              <mc:Fallback>
                <p:oleObj name="Equation" r:id="rId12" imgW="406224" imgH="520474" progId="Equation.3">
                  <p:embed/>
                  <p:pic>
                    <p:nvPicPr>
                      <p:cNvPr id="0" name=""/>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460750" y="3848100"/>
                        <a:ext cx="65405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44429" name="Text Box 45"/>
          <p:cNvSpPr txBox="1">
            <a:spLocks noChangeArrowheads="1"/>
          </p:cNvSpPr>
          <p:nvPr/>
        </p:nvSpPr>
        <p:spPr bwMode="auto">
          <a:xfrm>
            <a:off x="4071938" y="3970338"/>
            <a:ext cx="7620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a:latin typeface="Angsana New" pitchFamily="18" charset="-34"/>
                <a:cs typeface="Angsana New" pitchFamily="18" charset="-34"/>
              </a:rPr>
              <a:t>large</a:t>
            </a:r>
          </a:p>
        </p:txBody>
      </p:sp>
      <p:sp>
        <p:nvSpPr>
          <p:cNvPr id="144430" name="AutoShape 46"/>
          <p:cNvSpPr>
            <a:spLocks noChangeArrowheads="1"/>
          </p:cNvSpPr>
          <p:nvPr/>
        </p:nvSpPr>
        <p:spPr bwMode="auto">
          <a:xfrm>
            <a:off x="4643438" y="4094163"/>
            <a:ext cx="381000" cy="304800"/>
          </a:xfrm>
          <a:prstGeom prst="rightArrow">
            <a:avLst>
              <a:gd name="adj1" fmla="val 50000"/>
              <a:gd name="adj2" fmla="val 31250"/>
            </a:avLst>
          </a:prstGeom>
          <a:solidFill>
            <a:schemeClr val="accent1"/>
          </a:solidFill>
          <a:ln w="9525">
            <a:solidFill>
              <a:schemeClr val="tx1"/>
            </a:solidFill>
            <a:miter lim="800000"/>
            <a:headEnd/>
            <a:tailEnd/>
          </a:ln>
        </p:spPr>
        <p:txBody>
          <a:bodyPr wrap="none" anchor="ctr"/>
          <a:lstStyle/>
          <a:p>
            <a:endParaRPr lang="th-TH"/>
          </a:p>
        </p:txBody>
      </p:sp>
      <p:sp>
        <p:nvSpPr>
          <p:cNvPr id="144431" name="Text Box 47"/>
          <p:cNvSpPr txBox="1">
            <a:spLocks noChangeArrowheads="1"/>
          </p:cNvSpPr>
          <p:nvPr/>
        </p:nvSpPr>
        <p:spPr bwMode="auto">
          <a:xfrm>
            <a:off x="5254625" y="3983038"/>
            <a:ext cx="3505200" cy="646112"/>
          </a:xfrm>
          <a:prstGeom prst="rect">
            <a:avLst/>
          </a:prstGeom>
          <a:solidFill>
            <a:schemeClr val="accent1"/>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b="1">
                <a:latin typeface="Comic Sans MS" pitchFamily="66" charset="0"/>
                <a:cs typeface="Angsana New" pitchFamily="18" charset="-34"/>
              </a:rPr>
              <a:t>Country B will export good </a:t>
            </a:r>
            <a:r>
              <a:rPr lang="th-TH" sz="1800" b="1">
                <a:latin typeface="Comic Sans MS" pitchFamily="66" charset="0"/>
                <a:cs typeface="Angsana New" pitchFamily="18" charset="-34"/>
              </a:rPr>
              <a:t> </a:t>
            </a:r>
            <a:r>
              <a:rPr lang="en-US" sz="1800" b="1">
                <a:latin typeface="Comic Sans MS" pitchFamily="66" charset="0"/>
                <a:cs typeface="Angsana New" pitchFamily="18" charset="-34"/>
              </a:rPr>
              <a:t>Y </a:t>
            </a:r>
            <a:r>
              <a:rPr lang="en-US" sz="1800" b="1">
                <a:solidFill>
                  <a:srgbClr val="009900"/>
                </a:solidFill>
                <a:latin typeface="Comic Sans MS" pitchFamily="66" charset="0"/>
                <a:cs typeface="Angsana New" pitchFamily="18" charset="-34"/>
              </a:rPr>
              <a:t>(K-intensive good)</a:t>
            </a:r>
            <a:endParaRPr lang="en-US" sz="2000">
              <a:solidFill>
                <a:srgbClr val="009900"/>
              </a:solidFill>
              <a:latin typeface="Comic Sans MS" pitchFamily="66" charset="0"/>
            </a:endParaRPr>
          </a:p>
        </p:txBody>
      </p:sp>
      <p:sp>
        <p:nvSpPr>
          <p:cNvPr id="17440" name="Rectangle 49"/>
          <p:cNvSpPr>
            <a:spLocks noChangeArrowheads="1"/>
          </p:cNvSpPr>
          <p:nvPr/>
        </p:nvSpPr>
        <p:spPr bwMode="auto">
          <a:xfrm>
            <a:off x="0" y="3048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44432" name="Object 48"/>
          <p:cNvGraphicFramePr>
            <a:graphicFrameLocks noChangeAspect="1"/>
          </p:cNvGraphicFramePr>
          <p:nvPr/>
        </p:nvGraphicFramePr>
        <p:xfrm>
          <a:off x="171450" y="3879850"/>
          <a:ext cx="504825" cy="685800"/>
        </p:xfrm>
        <a:graphic>
          <a:graphicData uri="http://schemas.openxmlformats.org/presentationml/2006/ole">
            <mc:AlternateContent xmlns:mc="http://schemas.openxmlformats.org/markup-compatibility/2006">
              <mc:Choice xmlns:v="urn:schemas-microsoft-com:vml" Requires="v">
                <p:oleObj spid="_x0000_s21589" name="Equation" r:id="rId14" imgW="317225" imgH="431425" progId="Equation.3">
                  <p:embed/>
                </p:oleObj>
              </mc:Choice>
              <mc:Fallback>
                <p:oleObj name="Equation" r:id="rId14" imgW="317225" imgH="431425" progId="Equation.3">
                  <p:embed/>
                  <p:pic>
                    <p:nvPicPr>
                      <p:cNvPr id="0" name=""/>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71450" y="3879850"/>
                        <a:ext cx="504825"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4" name="Text Box 22"/>
          <p:cNvSpPr txBox="1">
            <a:spLocks noChangeArrowheads="1"/>
          </p:cNvSpPr>
          <p:nvPr/>
        </p:nvSpPr>
        <p:spPr bwMode="auto">
          <a:xfrm>
            <a:off x="720272" y="5181600"/>
            <a:ext cx="6975928" cy="400110"/>
          </a:xfrm>
          <a:prstGeom prst="rect">
            <a:avLst/>
          </a:prstGeom>
          <a:solidFill>
            <a:srgbClr val="CCFFFF"/>
          </a:solidFill>
          <a:ln w="9525">
            <a:solidFill>
              <a:srgbClr val="FFCCCC"/>
            </a:solidFill>
            <a:miter lim="800000"/>
            <a:headEnd/>
            <a:tailEnd/>
          </a:ln>
        </p:spPr>
        <p:txBody>
          <a:bodyPr wrap="square">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dirty="0" smtClean="0">
                <a:solidFill>
                  <a:srgbClr val="0000CC"/>
                </a:solidFill>
                <a:latin typeface="Comic Sans MS" pitchFamily="66" charset="0"/>
                <a:cs typeface="Angsana New" pitchFamily="18" charset="-34"/>
              </a:rPr>
              <a:t>Note: X</a:t>
            </a:r>
            <a:r>
              <a:rPr lang="en-US" sz="2000" b="1" dirty="0" smtClean="0">
                <a:solidFill>
                  <a:srgbClr val="0000CC"/>
                </a:solidFill>
                <a:cs typeface="Angsana New" pitchFamily="18" charset="-34"/>
              </a:rPr>
              <a:t> </a:t>
            </a:r>
            <a:r>
              <a:rPr lang="en-US" sz="2000" b="1" dirty="0">
                <a:solidFill>
                  <a:srgbClr val="0000CC"/>
                </a:solidFill>
                <a:cs typeface="Angsana New" pitchFamily="18" charset="-34"/>
              </a:rPr>
              <a:t>is </a:t>
            </a:r>
            <a:r>
              <a:rPr lang="en-US" sz="2000" b="1" dirty="0">
                <a:solidFill>
                  <a:srgbClr val="0000CC"/>
                </a:solidFill>
                <a:latin typeface="Comic Sans MS" pitchFamily="66" charset="0"/>
                <a:cs typeface="Angsana New" pitchFamily="18" charset="-34"/>
              </a:rPr>
              <a:t>L-intensive </a:t>
            </a:r>
            <a:r>
              <a:rPr lang="en-US" sz="2000" b="1" dirty="0" smtClean="0">
                <a:solidFill>
                  <a:srgbClr val="0000CC"/>
                </a:solidFill>
                <a:latin typeface="Comic Sans MS" pitchFamily="66" charset="0"/>
                <a:cs typeface="Angsana New" pitchFamily="18" charset="-34"/>
              </a:rPr>
              <a:t>good, Y is K-intensive good</a:t>
            </a:r>
            <a:r>
              <a:rPr lang="en-US" sz="2000" dirty="0" smtClean="0">
                <a:solidFill>
                  <a:srgbClr val="0000CC"/>
                </a:solidFill>
                <a:latin typeface="Comic Sans MS" pitchFamily="66" charset="0"/>
              </a:rPr>
              <a:t> </a:t>
            </a:r>
            <a:endParaRPr lang="en-US" sz="2000" dirty="0">
              <a:solidFill>
                <a:srgbClr val="0000CC"/>
              </a:solidFill>
              <a:latin typeface="Comic Sans MS" pitchFamily="66" charset="0"/>
            </a:endParaRPr>
          </a:p>
        </p:txBody>
      </p:sp>
    </p:spTree>
    <p:extLst>
      <p:ext uri="{BB962C8B-B14F-4D97-AF65-F5344CB8AC3E}">
        <p14:creationId xmlns:p14="http://schemas.microsoft.com/office/powerpoint/2010/main" val="205483824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4403"/>
                                        </p:tgtEl>
                                        <p:attrNameLst>
                                          <p:attrName>style.visibility</p:attrName>
                                        </p:attrNameLst>
                                      </p:cBhvr>
                                      <p:to>
                                        <p:strVal val="visible"/>
                                      </p:to>
                                    </p:set>
                                    <p:animEffect transition="in" filter="blinds(horizontal)">
                                      <p:cBhvr>
                                        <p:cTn id="7" dur="500"/>
                                        <p:tgtEl>
                                          <p:spTgt spid="14440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4395"/>
                                        </p:tgtEl>
                                        <p:attrNameLst>
                                          <p:attrName>style.visibility</p:attrName>
                                        </p:attrNameLst>
                                      </p:cBhvr>
                                      <p:to>
                                        <p:strVal val="visible"/>
                                      </p:to>
                                    </p:set>
                                    <p:animEffect transition="in" filter="blinds(horizontal)">
                                      <p:cBhvr>
                                        <p:cTn id="12" dur="500"/>
                                        <p:tgtEl>
                                          <p:spTgt spid="14439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44411"/>
                                        </p:tgtEl>
                                        <p:attrNameLst>
                                          <p:attrName>style.visibility</p:attrName>
                                        </p:attrNameLst>
                                      </p:cBhvr>
                                      <p:to>
                                        <p:strVal val="visible"/>
                                      </p:to>
                                    </p:set>
                                    <p:animEffect transition="in" filter="blinds(horizontal)">
                                      <p:cBhvr>
                                        <p:cTn id="17" dur="500"/>
                                        <p:tgtEl>
                                          <p:spTgt spid="14441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44418"/>
                                        </p:tgtEl>
                                        <p:attrNameLst>
                                          <p:attrName>style.visibility</p:attrName>
                                        </p:attrNameLst>
                                      </p:cBhvr>
                                      <p:to>
                                        <p:strVal val="visible"/>
                                      </p:to>
                                    </p:set>
                                    <p:animEffect transition="in" filter="blinds(horizontal)">
                                      <p:cBhvr>
                                        <p:cTn id="22" dur="500"/>
                                        <p:tgtEl>
                                          <p:spTgt spid="14441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4402"/>
                                        </p:tgtEl>
                                        <p:attrNameLst>
                                          <p:attrName>style.visibility</p:attrName>
                                        </p:attrNameLst>
                                      </p:cBhvr>
                                      <p:to>
                                        <p:strVal val="visible"/>
                                      </p:to>
                                    </p:set>
                                    <p:animEffect transition="in" filter="blinds(horizontal)">
                                      <p:cBhvr>
                                        <p:cTn id="27" dur="500"/>
                                        <p:tgtEl>
                                          <p:spTgt spid="14440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44397"/>
                                        </p:tgtEl>
                                        <p:attrNameLst>
                                          <p:attrName>style.visibility</p:attrName>
                                        </p:attrNameLst>
                                      </p:cBhvr>
                                      <p:to>
                                        <p:strVal val="visible"/>
                                      </p:to>
                                    </p:set>
                                    <p:animEffect transition="in" filter="blinds(horizontal)">
                                      <p:cBhvr>
                                        <p:cTn id="32" dur="500"/>
                                        <p:tgtEl>
                                          <p:spTgt spid="14439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44401"/>
                                        </p:tgtEl>
                                        <p:attrNameLst>
                                          <p:attrName>style.visibility</p:attrName>
                                        </p:attrNameLst>
                                      </p:cBhvr>
                                      <p:to>
                                        <p:strVal val="visible"/>
                                      </p:to>
                                    </p:set>
                                    <p:animEffect transition="in" filter="blinds(horizontal)">
                                      <p:cBhvr>
                                        <p:cTn id="37" dur="500"/>
                                        <p:tgtEl>
                                          <p:spTgt spid="14440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nodePh="1">
                                  <p:stCondLst>
                                    <p:cond delay="0"/>
                                  </p:stCondLst>
                                  <p:endCondLst>
                                    <p:cond evt="begin" delay="0">
                                      <p:tn val="40"/>
                                    </p:cond>
                                  </p:endCondLst>
                                  <p:childTnLst>
                                    <p:set>
                                      <p:cBhvr>
                                        <p:cTn id="41" dur="1" fill="hold">
                                          <p:stCondLst>
                                            <p:cond delay="0"/>
                                          </p:stCondLst>
                                        </p:cTn>
                                        <p:tgtEl>
                                          <p:spTgt spid="144400"/>
                                        </p:tgtEl>
                                        <p:attrNameLst>
                                          <p:attrName>style.visibility</p:attrName>
                                        </p:attrNameLst>
                                      </p:cBhvr>
                                      <p:to>
                                        <p:strVal val="visible"/>
                                      </p:to>
                                    </p:set>
                                    <p:animEffect transition="in" filter="blinds(horizontal)">
                                      <p:cBhvr>
                                        <p:cTn id="42" dur="500"/>
                                        <p:tgtEl>
                                          <p:spTgt spid="144400"/>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4391"/>
                                        </p:tgtEl>
                                        <p:attrNameLst>
                                          <p:attrName>style.visibility</p:attrName>
                                        </p:attrNameLst>
                                      </p:cBhvr>
                                      <p:to>
                                        <p:strVal val="visible"/>
                                      </p:to>
                                    </p:set>
                                    <p:animEffect transition="in" filter="blinds(horizontal)">
                                      <p:cBhvr>
                                        <p:cTn id="47" dur="500"/>
                                        <p:tgtEl>
                                          <p:spTgt spid="144391"/>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144405"/>
                                        </p:tgtEl>
                                        <p:attrNameLst>
                                          <p:attrName>style.visibility</p:attrName>
                                        </p:attrNameLst>
                                      </p:cBhvr>
                                      <p:to>
                                        <p:strVal val="visible"/>
                                      </p:to>
                                    </p:set>
                                    <p:animEffect transition="in" filter="blinds(horizontal)">
                                      <p:cBhvr>
                                        <p:cTn id="52" dur="500"/>
                                        <p:tgtEl>
                                          <p:spTgt spid="14440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blinds(horizontal)">
                                      <p:cBhvr>
                                        <p:cTn id="57" dur="500"/>
                                        <p:tgtEl>
                                          <p:spTgt spid="34"/>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44407"/>
                                        </p:tgtEl>
                                        <p:attrNameLst>
                                          <p:attrName>style.visibility</p:attrName>
                                        </p:attrNameLst>
                                      </p:cBhvr>
                                      <p:to>
                                        <p:strVal val="visible"/>
                                      </p:to>
                                    </p:set>
                                    <p:animEffect transition="in" filter="blinds(horizontal)">
                                      <p:cBhvr>
                                        <p:cTn id="62" dur="500"/>
                                        <p:tgtEl>
                                          <p:spTgt spid="144407"/>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44409"/>
                                        </p:tgtEl>
                                        <p:attrNameLst>
                                          <p:attrName>style.visibility</p:attrName>
                                        </p:attrNameLst>
                                      </p:cBhvr>
                                      <p:to>
                                        <p:strVal val="visible"/>
                                      </p:to>
                                    </p:set>
                                    <p:animEffect transition="in" filter="blinds(horizontal)">
                                      <p:cBhvr>
                                        <p:cTn id="67" dur="500"/>
                                        <p:tgtEl>
                                          <p:spTgt spid="144409"/>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44410"/>
                                        </p:tgtEl>
                                        <p:attrNameLst>
                                          <p:attrName>style.visibility</p:attrName>
                                        </p:attrNameLst>
                                      </p:cBhvr>
                                      <p:to>
                                        <p:strVal val="visible"/>
                                      </p:to>
                                    </p:set>
                                    <p:animEffect transition="in" filter="blinds(horizontal)">
                                      <p:cBhvr>
                                        <p:cTn id="72" dur="500"/>
                                        <p:tgtEl>
                                          <p:spTgt spid="144410"/>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44415"/>
                                        </p:tgtEl>
                                        <p:attrNameLst>
                                          <p:attrName>style.visibility</p:attrName>
                                        </p:attrNameLst>
                                      </p:cBhvr>
                                      <p:to>
                                        <p:strVal val="visible"/>
                                      </p:to>
                                    </p:set>
                                    <p:animEffect transition="in" filter="blinds(horizontal)">
                                      <p:cBhvr>
                                        <p:cTn id="77" dur="500"/>
                                        <p:tgtEl>
                                          <p:spTgt spid="144415"/>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nodeType="clickEffect">
                                  <p:stCondLst>
                                    <p:cond delay="0"/>
                                  </p:stCondLst>
                                  <p:childTnLst>
                                    <p:set>
                                      <p:cBhvr>
                                        <p:cTn id="81" dur="1" fill="hold">
                                          <p:stCondLst>
                                            <p:cond delay="0"/>
                                          </p:stCondLst>
                                        </p:cTn>
                                        <p:tgtEl>
                                          <p:spTgt spid="144432"/>
                                        </p:tgtEl>
                                        <p:attrNameLst>
                                          <p:attrName>style.visibility</p:attrName>
                                        </p:attrNameLst>
                                      </p:cBhvr>
                                      <p:to>
                                        <p:strVal val="visible"/>
                                      </p:to>
                                    </p:set>
                                    <p:animEffect transition="in" filter="blinds(horizontal)">
                                      <p:cBhvr>
                                        <p:cTn id="82" dur="500"/>
                                        <p:tgtEl>
                                          <p:spTgt spid="144432"/>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44404"/>
                                        </p:tgtEl>
                                        <p:attrNameLst>
                                          <p:attrName>style.visibility</p:attrName>
                                        </p:attrNameLst>
                                      </p:cBhvr>
                                      <p:to>
                                        <p:strVal val="visible"/>
                                      </p:to>
                                    </p:set>
                                    <p:animEffect transition="in" filter="blinds(horizontal)">
                                      <p:cBhvr>
                                        <p:cTn id="87" dur="500"/>
                                        <p:tgtEl>
                                          <p:spTgt spid="144404"/>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144419"/>
                                        </p:tgtEl>
                                        <p:attrNameLst>
                                          <p:attrName>style.visibility</p:attrName>
                                        </p:attrNameLst>
                                      </p:cBhvr>
                                      <p:to>
                                        <p:strVal val="visible"/>
                                      </p:to>
                                    </p:set>
                                    <p:animEffect transition="in" filter="blinds(horizontal)">
                                      <p:cBhvr>
                                        <p:cTn id="92" dur="500"/>
                                        <p:tgtEl>
                                          <p:spTgt spid="144419"/>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nodeType="clickEffect">
                                  <p:stCondLst>
                                    <p:cond delay="0"/>
                                  </p:stCondLst>
                                  <p:childTnLst>
                                    <p:set>
                                      <p:cBhvr>
                                        <p:cTn id="96" dur="1" fill="hold">
                                          <p:stCondLst>
                                            <p:cond delay="0"/>
                                          </p:stCondLst>
                                        </p:cTn>
                                        <p:tgtEl>
                                          <p:spTgt spid="144422"/>
                                        </p:tgtEl>
                                        <p:attrNameLst>
                                          <p:attrName>style.visibility</p:attrName>
                                        </p:attrNameLst>
                                      </p:cBhvr>
                                      <p:to>
                                        <p:strVal val="visible"/>
                                      </p:to>
                                    </p:set>
                                    <p:animEffect transition="in" filter="blinds(horizontal)">
                                      <p:cBhvr>
                                        <p:cTn id="97" dur="500"/>
                                        <p:tgtEl>
                                          <p:spTgt spid="144422"/>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144424"/>
                                        </p:tgtEl>
                                        <p:attrNameLst>
                                          <p:attrName>style.visibility</p:attrName>
                                        </p:attrNameLst>
                                      </p:cBhvr>
                                      <p:to>
                                        <p:strVal val="visible"/>
                                      </p:to>
                                    </p:set>
                                    <p:animEffect transition="in" filter="blinds(horizontal)">
                                      <p:cBhvr>
                                        <p:cTn id="102" dur="500"/>
                                        <p:tgtEl>
                                          <p:spTgt spid="144424"/>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144425"/>
                                        </p:tgtEl>
                                        <p:attrNameLst>
                                          <p:attrName>style.visibility</p:attrName>
                                        </p:attrNameLst>
                                      </p:cBhvr>
                                      <p:to>
                                        <p:strVal val="visible"/>
                                      </p:to>
                                    </p:set>
                                    <p:animEffect transition="in" filter="blinds(horizontal)">
                                      <p:cBhvr>
                                        <p:cTn id="107" dur="500"/>
                                        <p:tgtEl>
                                          <p:spTgt spid="144425"/>
                                        </p:tgtEl>
                                      </p:cBhvr>
                                    </p:animEffect>
                                  </p:childTnLst>
                                </p:cTn>
                              </p:par>
                            </p:childTnLst>
                          </p:cTn>
                        </p:par>
                      </p:childTnLst>
                    </p:cTn>
                  </p:par>
                  <p:par>
                    <p:cTn id="108" fill="hold">
                      <p:stCondLst>
                        <p:cond delay="indefinite"/>
                      </p:stCondLst>
                      <p:childTnLst>
                        <p:par>
                          <p:cTn id="109" fill="hold">
                            <p:stCondLst>
                              <p:cond delay="0"/>
                            </p:stCondLst>
                            <p:childTnLst>
                              <p:par>
                                <p:cTn id="110" presetID="3" presetClass="entr" presetSubtype="10" fill="hold" nodeType="clickEffect">
                                  <p:stCondLst>
                                    <p:cond delay="0"/>
                                  </p:stCondLst>
                                  <p:childTnLst>
                                    <p:set>
                                      <p:cBhvr>
                                        <p:cTn id="111" dur="1" fill="hold">
                                          <p:stCondLst>
                                            <p:cond delay="0"/>
                                          </p:stCondLst>
                                        </p:cTn>
                                        <p:tgtEl>
                                          <p:spTgt spid="144426"/>
                                        </p:tgtEl>
                                        <p:attrNameLst>
                                          <p:attrName>style.visibility</p:attrName>
                                        </p:attrNameLst>
                                      </p:cBhvr>
                                      <p:to>
                                        <p:strVal val="visible"/>
                                      </p:to>
                                    </p:set>
                                    <p:animEffect transition="in" filter="blinds(horizontal)">
                                      <p:cBhvr>
                                        <p:cTn id="112" dur="500"/>
                                        <p:tgtEl>
                                          <p:spTgt spid="144426"/>
                                        </p:tgtEl>
                                      </p:cBhvr>
                                    </p:animEffect>
                                  </p:childTnLst>
                                </p:cTn>
                              </p:par>
                            </p:childTnLst>
                          </p:cTn>
                        </p:par>
                      </p:childTnLst>
                    </p:cTn>
                  </p:par>
                  <p:par>
                    <p:cTn id="113" fill="hold">
                      <p:stCondLst>
                        <p:cond delay="indefinite"/>
                      </p:stCondLst>
                      <p:childTnLst>
                        <p:par>
                          <p:cTn id="114" fill="hold">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144429"/>
                                        </p:tgtEl>
                                        <p:attrNameLst>
                                          <p:attrName>style.visibility</p:attrName>
                                        </p:attrNameLst>
                                      </p:cBhvr>
                                      <p:to>
                                        <p:strVal val="visible"/>
                                      </p:to>
                                    </p:set>
                                    <p:animEffect transition="in" filter="blinds(horizontal)">
                                      <p:cBhvr>
                                        <p:cTn id="117" dur="500"/>
                                        <p:tgtEl>
                                          <p:spTgt spid="144429"/>
                                        </p:tgtEl>
                                      </p:cBhvr>
                                    </p:animEffect>
                                  </p:childTnLst>
                                </p:cTn>
                              </p:par>
                            </p:childTnLst>
                          </p:cTn>
                        </p:par>
                      </p:childTnLst>
                    </p:cTn>
                  </p:par>
                  <p:par>
                    <p:cTn id="118" fill="hold">
                      <p:stCondLst>
                        <p:cond delay="indefinite"/>
                      </p:stCondLst>
                      <p:childTnLst>
                        <p:par>
                          <p:cTn id="119" fill="hold">
                            <p:stCondLst>
                              <p:cond delay="0"/>
                            </p:stCondLst>
                            <p:childTnLst>
                              <p:par>
                                <p:cTn id="120" presetID="3" presetClass="entr" presetSubtype="10" fill="hold" grpId="1" nodeType="clickEffect">
                                  <p:stCondLst>
                                    <p:cond delay="0"/>
                                  </p:stCondLst>
                                  <p:childTnLst>
                                    <p:set>
                                      <p:cBhvr>
                                        <p:cTn id="121" dur="1" fill="hold">
                                          <p:stCondLst>
                                            <p:cond delay="0"/>
                                          </p:stCondLst>
                                        </p:cTn>
                                        <p:tgtEl>
                                          <p:spTgt spid="144429"/>
                                        </p:tgtEl>
                                        <p:attrNameLst>
                                          <p:attrName>style.visibility</p:attrName>
                                        </p:attrNameLst>
                                      </p:cBhvr>
                                      <p:to>
                                        <p:strVal val="visible"/>
                                      </p:to>
                                    </p:set>
                                    <p:animEffect transition="in" filter="blinds(horizontal)">
                                      <p:cBhvr>
                                        <p:cTn id="122" dur="500"/>
                                        <p:tgtEl>
                                          <p:spTgt spid="144429"/>
                                        </p:tgtEl>
                                      </p:cBhvr>
                                    </p:animEffect>
                                  </p:childTnLst>
                                </p:cTn>
                              </p:par>
                            </p:childTnLst>
                          </p:cTn>
                        </p:par>
                      </p:childTnLst>
                    </p:cTn>
                  </p:par>
                  <p:par>
                    <p:cTn id="123" fill="hold">
                      <p:stCondLst>
                        <p:cond delay="indefinite"/>
                      </p:stCondLst>
                      <p:childTnLst>
                        <p:par>
                          <p:cTn id="124" fill="hold">
                            <p:stCondLst>
                              <p:cond delay="0"/>
                            </p:stCondLst>
                            <p:childTnLst>
                              <p:par>
                                <p:cTn id="125" presetID="3" presetClass="entr" presetSubtype="10" fill="hold" grpId="0" nodeType="clickEffect">
                                  <p:stCondLst>
                                    <p:cond delay="0"/>
                                  </p:stCondLst>
                                  <p:childTnLst>
                                    <p:set>
                                      <p:cBhvr>
                                        <p:cTn id="126" dur="1" fill="hold">
                                          <p:stCondLst>
                                            <p:cond delay="0"/>
                                          </p:stCondLst>
                                        </p:cTn>
                                        <p:tgtEl>
                                          <p:spTgt spid="144430"/>
                                        </p:tgtEl>
                                        <p:attrNameLst>
                                          <p:attrName>style.visibility</p:attrName>
                                        </p:attrNameLst>
                                      </p:cBhvr>
                                      <p:to>
                                        <p:strVal val="visible"/>
                                      </p:to>
                                    </p:set>
                                    <p:animEffect transition="in" filter="blinds(horizontal)">
                                      <p:cBhvr>
                                        <p:cTn id="127" dur="500"/>
                                        <p:tgtEl>
                                          <p:spTgt spid="144430"/>
                                        </p:tgtEl>
                                      </p:cBhvr>
                                    </p:animEffect>
                                  </p:childTnLst>
                                </p:cTn>
                              </p:par>
                            </p:childTnLst>
                          </p:cTn>
                        </p:par>
                      </p:childTnLst>
                    </p:cTn>
                  </p:par>
                  <p:par>
                    <p:cTn id="128" fill="hold">
                      <p:stCondLst>
                        <p:cond delay="indefinite"/>
                      </p:stCondLst>
                      <p:childTnLst>
                        <p:par>
                          <p:cTn id="129" fill="hold">
                            <p:stCondLst>
                              <p:cond delay="0"/>
                            </p:stCondLst>
                            <p:childTnLst>
                              <p:par>
                                <p:cTn id="130" presetID="3" presetClass="entr" presetSubtype="10" fill="hold" grpId="0" nodeType="clickEffect">
                                  <p:stCondLst>
                                    <p:cond delay="0"/>
                                  </p:stCondLst>
                                  <p:childTnLst>
                                    <p:set>
                                      <p:cBhvr>
                                        <p:cTn id="131" dur="1" fill="hold">
                                          <p:stCondLst>
                                            <p:cond delay="0"/>
                                          </p:stCondLst>
                                        </p:cTn>
                                        <p:tgtEl>
                                          <p:spTgt spid="144431"/>
                                        </p:tgtEl>
                                        <p:attrNameLst>
                                          <p:attrName>style.visibility</p:attrName>
                                        </p:attrNameLst>
                                      </p:cBhvr>
                                      <p:to>
                                        <p:strVal val="visible"/>
                                      </p:to>
                                    </p:set>
                                    <p:animEffect transition="in" filter="blinds(horizontal)">
                                      <p:cBhvr>
                                        <p:cTn id="132" dur="500"/>
                                        <p:tgtEl>
                                          <p:spTgt spid="144431"/>
                                        </p:tgtEl>
                                      </p:cBhvr>
                                    </p:animEffect>
                                  </p:childTnLst>
                                </p:cTn>
                              </p:par>
                            </p:childTnLst>
                          </p:cTn>
                        </p:par>
                      </p:childTnLst>
                    </p:cTn>
                  </p:par>
                  <p:par>
                    <p:cTn id="133" fill="hold">
                      <p:stCondLst>
                        <p:cond delay="indefinite"/>
                      </p:stCondLst>
                      <p:childTnLst>
                        <p:par>
                          <p:cTn id="134" fill="hold">
                            <p:stCondLst>
                              <p:cond delay="0"/>
                            </p:stCondLst>
                            <p:childTnLst>
                              <p:par>
                                <p:cTn id="135" presetID="3" presetClass="entr" presetSubtype="10" fill="hold" grpId="0" nodeType="clickEffect">
                                  <p:stCondLst>
                                    <p:cond delay="0"/>
                                  </p:stCondLst>
                                  <p:childTnLst>
                                    <p:set>
                                      <p:cBhvr>
                                        <p:cTn id="136" dur="1" fill="hold">
                                          <p:stCondLst>
                                            <p:cond delay="0"/>
                                          </p:stCondLst>
                                        </p:cTn>
                                        <p:tgtEl>
                                          <p:spTgt spid="144389"/>
                                        </p:tgtEl>
                                        <p:attrNameLst>
                                          <p:attrName>style.visibility</p:attrName>
                                        </p:attrNameLst>
                                      </p:cBhvr>
                                      <p:to>
                                        <p:strVal val="visible"/>
                                      </p:to>
                                    </p:set>
                                    <p:animEffect transition="in" filter="blinds(horizontal)">
                                      <p:cBhvr>
                                        <p:cTn id="137" dur="500"/>
                                        <p:tgtEl>
                                          <p:spTgt spid="144389"/>
                                        </p:tgtEl>
                                      </p:cBhvr>
                                    </p:animEffect>
                                  </p:childTnLst>
                                </p:cTn>
                              </p:par>
                            </p:childTnLst>
                          </p:cTn>
                        </p:par>
                      </p:childTnLst>
                    </p:cTn>
                  </p:par>
                  <p:par>
                    <p:cTn id="138" fill="hold">
                      <p:stCondLst>
                        <p:cond delay="indefinite"/>
                      </p:stCondLst>
                      <p:childTnLst>
                        <p:par>
                          <p:cTn id="139" fill="hold">
                            <p:stCondLst>
                              <p:cond delay="0"/>
                            </p:stCondLst>
                            <p:childTnLst>
                              <p:par>
                                <p:cTn id="140" presetID="3" presetClass="entr" presetSubtype="10" fill="hold" grpId="0" nodeType="clickEffect">
                                  <p:stCondLst>
                                    <p:cond delay="0"/>
                                  </p:stCondLst>
                                  <p:childTnLst>
                                    <p:set>
                                      <p:cBhvr>
                                        <p:cTn id="141" dur="1" fill="hold">
                                          <p:stCondLst>
                                            <p:cond delay="0"/>
                                          </p:stCondLst>
                                        </p:cTn>
                                        <p:tgtEl>
                                          <p:spTgt spid="144390"/>
                                        </p:tgtEl>
                                        <p:attrNameLst>
                                          <p:attrName>style.visibility</p:attrName>
                                        </p:attrNameLst>
                                      </p:cBhvr>
                                      <p:to>
                                        <p:strVal val="visible"/>
                                      </p:to>
                                    </p:set>
                                    <p:animEffect transition="in" filter="blinds(horizontal)">
                                      <p:cBhvr>
                                        <p:cTn id="142" dur="500"/>
                                        <p:tgtEl>
                                          <p:spTgt spid="144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9" grpId="0" animBg="1"/>
      <p:bldP spid="144390" grpId="0" animBg="1"/>
      <p:bldP spid="144391" grpId="0" animBg="1"/>
      <p:bldP spid="144395" grpId="0" animBg="1"/>
      <p:bldP spid="144400" grpId="0" animBg="1"/>
      <p:bldP spid="144401" grpId="0"/>
      <p:bldP spid="144402" grpId="0"/>
      <p:bldP spid="144403" grpId="0"/>
      <p:bldP spid="144404" grpId="0"/>
      <p:bldP spid="144407" grpId="0"/>
      <p:bldP spid="144409" grpId="0" animBg="1"/>
      <p:bldP spid="144410" grpId="0" animBg="1"/>
      <p:bldP spid="144415" grpId="0" animBg="1"/>
      <p:bldP spid="144418" grpId="0"/>
      <p:bldP spid="144419" grpId="0"/>
      <p:bldP spid="144424" grpId="0"/>
      <p:bldP spid="144425" grpId="0" animBg="1"/>
      <p:bldP spid="144429" grpId="0"/>
      <p:bldP spid="144429" grpId="1"/>
      <p:bldP spid="144430" grpId="0" animBg="1"/>
      <p:bldP spid="144431" grpId="0" animBg="1"/>
      <p:bldP spid="34" grpId="0" animBg="1"/>
    </p:bldLst>
  </p:timing>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 name="Slide Number Placeholder 7"/>
          <p:cNvSpPr>
            <a:spLocks noGrp="1"/>
          </p:cNvSpPr>
          <p:nvPr>
            <p:ph type="sldNum" sz="quarter" idx="12"/>
          </p:nvPr>
        </p:nvSpPr>
        <p:spPr/>
        <p:txBody>
          <a:bodyPr/>
          <a:lstStyle/>
          <a:p>
            <a:pPr>
              <a:defRPr/>
            </a:pPr>
            <a:fld id="{1CA59A23-1DF2-49FE-A97F-B2E4E29704D4}" type="slidenum">
              <a:rPr lang="en-US"/>
              <a:pPr>
                <a:defRPr/>
              </a:pPr>
              <a:t>45</a:t>
            </a:fld>
            <a:endParaRPr lang="en-US" dirty="0"/>
          </a:p>
        </p:txBody>
      </p:sp>
      <p:sp>
        <p:nvSpPr>
          <p:cNvPr id="20483" name="Text Box 2"/>
          <p:cNvSpPr txBox="1">
            <a:spLocks noChangeArrowheads="1"/>
          </p:cNvSpPr>
          <p:nvPr/>
        </p:nvSpPr>
        <p:spPr bwMode="auto">
          <a:xfrm>
            <a:off x="914400" y="609600"/>
            <a:ext cx="7191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gn="ctr" eaLnBrk="1" hangingPunct="1">
              <a:spcBef>
                <a:spcPct val="50000"/>
              </a:spcBef>
            </a:pPr>
            <a:r>
              <a:rPr lang="en-US" sz="2400">
                <a:latin typeface="Comic Sans MS" pitchFamily="66" charset="0"/>
                <a:cs typeface="Angsana New" pitchFamily="18" charset="-34"/>
              </a:rPr>
              <a:t>Y</a:t>
            </a:r>
            <a:endParaRPr lang="th-TH" sz="2400">
              <a:latin typeface="Comic Sans MS" pitchFamily="66" charset="0"/>
              <a:cs typeface="Angsana New" pitchFamily="18" charset="-34"/>
            </a:endParaRPr>
          </a:p>
        </p:txBody>
      </p:sp>
      <p:sp>
        <p:nvSpPr>
          <p:cNvPr id="20484" name="Text Box 3"/>
          <p:cNvSpPr txBox="1">
            <a:spLocks noChangeArrowheads="1"/>
          </p:cNvSpPr>
          <p:nvPr/>
        </p:nvSpPr>
        <p:spPr bwMode="auto">
          <a:xfrm>
            <a:off x="7239000" y="4876800"/>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b="1">
                <a:latin typeface="Comic Sans MS" pitchFamily="66" charset="0"/>
                <a:cs typeface="Angsana New" pitchFamily="18" charset="-34"/>
              </a:rPr>
              <a:t>X</a:t>
            </a:r>
            <a:endParaRPr lang="th-TH" sz="2400" b="1">
              <a:latin typeface="Comic Sans MS" pitchFamily="66" charset="0"/>
              <a:cs typeface="Angsana New" pitchFamily="18" charset="-34"/>
            </a:endParaRPr>
          </a:p>
        </p:txBody>
      </p:sp>
      <p:sp>
        <p:nvSpPr>
          <p:cNvPr id="20485" name="Line 4"/>
          <p:cNvSpPr>
            <a:spLocks noChangeShapeType="1"/>
          </p:cNvSpPr>
          <p:nvPr/>
        </p:nvSpPr>
        <p:spPr bwMode="auto">
          <a:xfrm>
            <a:off x="1447800" y="762000"/>
            <a:ext cx="0" cy="449580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20486" name="Line 5"/>
          <p:cNvSpPr>
            <a:spLocks noChangeShapeType="1"/>
          </p:cNvSpPr>
          <p:nvPr/>
        </p:nvSpPr>
        <p:spPr bwMode="auto">
          <a:xfrm>
            <a:off x="1447800" y="5257800"/>
            <a:ext cx="5410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th-TH"/>
          </a:p>
        </p:txBody>
      </p:sp>
      <p:sp>
        <p:nvSpPr>
          <p:cNvPr id="20487" name="Text Box 6"/>
          <p:cNvSpPr txBox="1">
            <a:spLocks noChangeArrowheads="1"/>
          </p:cNvSpPr>
          <p:nvPr/>
        </p:nvSpPr>
        <p:spPr bwMode="auto">
          <a:xfrm>
            <a:off x="990600" y="5105400"/>
            <a:ext cx="5048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lgn="ctr">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a:latin typeface="Comic Sans MS" pitchFamily="66" charset="0"/>
                <a:cs typeface="Angsana New" pitchFamily="18" charset="-34"/>
              </a:rPr>
              <a:t>0</a:t>
            </a:r>
            <a:endParaRPr lang="th-TH" sz="2400">
              <a:latin typeface="Comic Sans MS" pitchFamily="66" charset="0"/>
              <a:cs typeface="Angsana New" pitchFamily="18" charset="-34"/>
            </a:endParaRPr>
          </a:p>
        </p:txBody>
      </p:sp>
      <p:sp>
        <p:nvSpPr>
          <p:cNvPr id="151559" name="Text Box 7"/>
          <p:cNvSpPr txBox="1">
            <a:spLocks noChangeArrowheads="1"/>
          </p:cNvSpPr>
          <p:nvPr/>
        </p:nvSpPr>
        <p:spPr bwMode="auto">
          <a:xfrm>
            <a:off x="228600" y="685800"/>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latin typeface="Comic Sans MS" pitchFamily="66" charset="0"/>
              </a:rPr>
              <a:t>PPC</a:t>
            </a:r>
            <a:r>
              <a:rPr lang="en-US" sz="2000" b="1" baseline="-25000">
                <a:latin typeface="Comic Sans MS" pitchFamily="66" charset="0"/>
                <a:ea typeface="Arial Unicode MS" pitchFamily="34" charset="-128"/>
                <a:cs typeface="Arial Unicode MS" pitchFamily="34" charset="-128"/>
              </a:rPr>
              <a:t>B</a:t>
            </a:r>
          </a:p>
        </p:txBody>
      </p:sp>
      <p:sp>
        <p:nvSpPr>
          <p:cNvPr id="151560" name="Freeform 8"/>
          <p:cNvSpPr>
            <a:spLocks/>
          </p:cNvSpPr>
          <p:nvPr/>
        </p:nvSpPr>
        <p:spPr bwMode="auto">
          <a:xfrm>
            <a:off x="990600" y="1066800"/>
            <a:ext cx="762000" cy="533400"/>
          </a:xfrm>
          <a:custGeom>
            <a:avLst/>
            <a:gdLst>
              <a:gd name="T0" fmla="*/ 2147483647 w 480"/>
              <a:gd name="T1" fmla="*/ 2147483647 h 336"/>
              <a:gd name="T2" fmla="*/ 2147483647 w 480"/>
              <a:gd name="T3" fmla="*/ 2147483647 h 336"/>
              <a:gd name="T4" fmla="*/ 2147483647 w 480"/>
              <a:gd name="T5" fmla="*/ 2147483647 h 336"/>
              <a:gd name="T6" fmla="*/ 0 w 480"/>
              <a:gd name="T7" fmla="*/ 0 h 336"/>
              <a:gd name="T8" fmla="*/ 0 60000 65536"/>
              <a:gd name="T9" fmla="*/ 0 60000 65536"/>
              <a:gd name="T10" fmla="*/ 0 60000 65536"/>
              <a:gd name="T11" fmla="*/ 0 60000 65536"/>
              <a:gd name="T12" fmla="*/ 0 w 480"/>
              <a:gd name="T13" fmla="*/ 0 h 336"/>
              <a:gd name="T14" fmla="*/ 480 w 480"/>
              <a:gd name="T15" fmla="*/ 336 h 336"/>
            </a:gdLst>
            <a:ahLst/>
            <a:cxnLst>
              <a:cxn ang="T8">
                <a:pos x="T0" y="T1"/>
              </a:cxn>
              <a:cxn ang="T9">
                <a:pos x="T2" y="T3"/>
              </a:cxn>
              <a:cxn ang="T10">
                <a:pos x="T4" y="T5"/>
              </a:cxn>
              <a:cxn ang="T11">
                <a:pos x="T6" y="T7"/>
              </a:cxn>
            </a:cxnLst>
            <a:rect l="T12" t="T13" r="T14" b="T15"/>
            <a:pathLst>
              <a:path w="480" h="336">
                <a:moveTo>
                  <a:pt x="480" y="336"/>
                </a:moveTo>
                <a:cubicBezTo>
                  <a:pt x="464" y="212"/>
                  <a:pt x="448" y="88"/>
                  <a:pt x="384" y="48"/>
                </a:cubicBezTo>
                <a:cubicBezTo>
                  <a:pt x="320" y="8"/>
                  <a:pt x="160" y="104"/>
                  <a:pt x="96" y="96"/>
                </a:cubicBezTo>
                <a:cubicBezTo>
                  <a:pt x="32" y="88"/>
                  <a:pt x="16" y="44"/>
                  <a:pt x="0" y="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20490" name="Arc 9"/>
          <p:cNvSpPr>
            <a:spLocks/>
          </p:cNvSpPr>
          <p:nvPr/>
        </p:nvSpPr>
        <p:spPr bwMode="auto">
          <a:xfrm rot="120000">
            <a:off x="1398588" y="3124200"/>
            <a:ext cx="4010025" cy="2133600"/>
          </a:xfrm>
          <a:custGeom>
            <a:avLst/>
            <a:gdLst>
              <a:gd name="T0" fmla="*/ 0 w 21857"/>
              <a:gd name="T1" fmla="*/ 2147483647 h 21600"/>
              <a:gd name="T2" fmla="*/ 2147483647 w 21857"/>
              <a:gd name="T3" fmla="*/ 2147483647 h 21600"/>
              <a:gd name="T4" fmla="*/ 2147483647 w 21857"/>
              <a:gd name="T5" fmla="*/ 2147483647 h 21600"/>
              <a:gd name="T6" fmla="*/ 0 60000 65536"/>
              <a:gd name="T7" fmla="*/ 0 60000 65536"/>
              <a:gd name="T8" fmla="*/ 0 60000 65536"/>
              <a:gd name="T9" fmla="*/ 0 w 21857"/>
              <a:gd name="T10" fmla="*/ 0 h 21600"/>
              <a:gd name="T11" fmla="*/ 21857 w 21857"/>
              <a:gd name="T12" fmla="*/ 21600 h 21600"/>
            </a:gdLst>
            <a:ahLst/>
            <a:cxnLst>
              <a:cxn ang="T6">
                <a:pos x="T0" y="T1"/>
              </a:cxn>
              <a:cxn ang="T7">
                <a:pos x="T2" y="T3"/>
              </a:cxn>
              <a:cxn ang="T8">
                <a:pos x="T4" y="T5"/>
              </a:cxn>
            </a:cxnLst>
            <a:rect l="T9" t="T10" r="T11" b="T12"/>
            <a:pathLst>
              <a:path w="21857" h="21600" fill="none" extrusionOk="0">
                <a:moveTo>
                  <a:pt x="-1" y="1"/>
                </a:moveTo>
                <a:cubicBezTo>
                  <a:pt x="89" y="0"/>
                  <a:pt x="179" y="-1"/>
                  <a:pt x="269" y="0"/>
                </a:cubicBezTo>
                <a:cubicBezTo>
                  <a:pt x="11916" y="0"/>
                  <a:pt x="21465" y="9234"/>
                  <a:pt x="21856" y="20875"/>
                </a:cubicBezTo>
              </a:path>
              <a:path w="21857" h="21600" stroke="0" extrusionOk="0">
                <a:moveTo>
                  <a:pt x="-1" y="1"/>
                </a:moveTo>
                <a:cubicBezTo>
                  <a:pt x="89" y="0"/>
                  <a:pt x="179" y="-1"/>
                  <a:pt x="269" y="0"/>
                </a:cubicBezTo>
                <a:cubicBezTo>
                  <a:pt x="11916" y="0"/>
                  <a:pt x="21465" y="9234"/>
                  <a:pt x="21856" y="20875"/>
                </a:cubicBezTo>
                <a:lnTo>
                  <a:pt x="269" y="21600"/>
                </a:lnTo>
                <a:lnTo>
                  <a:pt x="-1" y="1"/>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sp>
        <p:nvSpPr>
          <p:cNvPr id="20491" name="Arc 10"/>
          <p:cNvSpPr>
            <a:spLocks/>
          </p:cNvSpPr>
          <p:nvPr/>
        </p:nvSpPr>
        <p:spPr bwMode="auto">
          <a:xfrm>
            <a:off x="1447800" y="1600200"/>
            <a:ext cx="2286000" cy="3636963"/>
          </a:xfrm>
          <a:custGeom>
            <a:avLst/>
            <a:gdLst>
              <a:gd name="T0" fmla="*/ 0 w 21600"/>
              <a:gd name="T1" fmla="*/ 0 h 21934"/>
              <a:gd name="T2" fmla="*/ 2147483647 w 21600"/>
              <a:gd name="T3" fmla="*/ 2147483647 h 21934"/>
              <a:gd name="T4" fmla="*/ 0 w 21600"/>
              <a:gd name="T5" fmla="*/ 2147483647 h 21934"/>
              <a:gd name="T6" fmla="*/ 0 60000 65536"/>
              <a:gd name="T7" fmla="*/ 0 60000 65536"/>
              <a:gd name="T8" fmla="*/ 0 60000 65536"/>
              <a:gd name="T9" fmla="*/ 0 w 21600"/>
              <a:gd name="T10" fmla="*/ 0 h 21934"/>
              <a:gd name="T11" fmla="*/ 21600 w 21600"/>
              <a:gd name="T12" fmla="*/ 21934 h 21934"/>
            </a:gdLst>
            <a:ahLst/>
            <a:cxnLst>
              <a:cxn ang="T6">
                <a:pos x="T0" y="T1"/>
              </a:cxn>
              <a:cxn ang="T7">
                <a:pos x="T2" y="T3"/>
              </a:cxn>
              <a:cxn ang="T8">
                <a:pos x="T4" y="T5"/>
              </a:cxn>
            </a:cxnLst>
            <a:rect l="T9" t="T10" r="T11" b="T12"/>
            <a:pathLst>
              <a:path w="21600" h="21934" fill="none" extrusionOk="0">
                <a:moveTo>
                  <a:pt x="-1" y="0"/>
                </a:moveTo>
                <a:cubicBezTo>
                  <a:pt x="11929" y="0"/>
                  <a:pt x="21600" y="9670"/>
                  <a:pt x="21600" y="21600"/>
                </a:cubicBezTo>
                <a:cubicBezTo>
                  <a:pt x="21600" y="21711"/>
                  <a:pt x="21599" y="21822"/>
                  <a:pt x="21597" y="21934"/>
                </a:cubicBezTo>
              </a:path>
              <a:path w="21600" h="21934" stroke="0" extrusionOk="0">
                <a:moveTo>
                  <a:pt x="-1" y="0"/>
                </a:moveTo>
                <a:cubicBezTo>
                  <a:pt x="11929" y="0"/>
                  <a:pt x="21600" y="9670"/>
                  <a:pt x="21600" y="21600"/>
                </a:cubicBezTo>
                <a:cubicBezTo>
                  <a:pt x="21600" y="21711"/>
                  <a:pt x="21599" y="21822"/>
                  <a:pt x="21597" y="21934"/>
                </a:cubicBezTo>
                <a:lnTo>
                  <a:pt x="0" y="21600"/>
                </a:lnTo>
                <a:lnTo>
                  <a:pt x="-1"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grpSp>
        <p:nvGrpSpPr>
          <p:cNvPr id="2" name="Group 11"/>
          <p:cNvGrpSpPr>
            <a:grpSpLocks/>
          </p:cNvGrpSpPr>
          <p:nvPr/>
        </p:nvGrpSpPr>
        <p:grpSpPr bwMode="auto">
          <a:xfrm>
            <a:off x="2819400" y="1600200"/>
            <a:ext cx="3657600" cy="2652713"/>
            <a:chOff x="1776" y="1008"/>
            <a:chExt cx="2304" cy="1671"/>
          </a:xfrm>
        </p:grpSpPr>
        <p:sp>
          <p:nvSpPr>
            <p:cNvPr id="20533" name="Text Box 12"/>
            <p:cNvSpPr txBox="1">
              <a:spLocks noChangeArrowheads="1"/>
            </p:cNvSpPr>
            <p:nvPr/>
          </p:nvSpPr>
          <p:spPr bwMode="auto">
            <a:xfrm>
              <a:off x="3504" y="2448"/>
              <a:ext cx="5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b="1">
                  <a:latin typeface="Comic Sans MS" pitchFamily="66" charset="0"/>
                </a:rPr>
                <a:t>CIC</a:t>
              </a:r>
              <a:r>
                <a:rPr lang="en-US" sz="1800" b="1" baseline="-25000">
                  <a:latin typeface="Comic Sans MS" pitchFamily="66" charset="0"/>
                  <a:ea typeface="Arial Unicode MS" pitchFamily="34" charset="-128"/>
                  <a:cs typeface="Arial Unicode MS" pitchFamily="34" charset="-128"/>
                </a:rPr>
                <a:t>0</a:t>
              </a:r>
            </a:p>
          </p:txBody>
        </p:sp>
        <p:sp>
          <p:nvSpPr>
            <p:cNvPr id="20534" name="Arc 13"/>
            <p:cNvSpPr>
              <a:spLocks/>
            </p:cNvSpPr>
            <p:nvPr/>
          </p:nvSpPr>
          <p:spPr bwMode="auto">
            <a:xfrm rot="10800000">
              <a:off x="1776" y="1008"/>
              <a:ext cx="1728" cy="15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grpSp>
      <p:sp>
        <p:nvSpPr>
          <p:cNvPr id="151566" name="Line 14"/>
          <p:cNvSpPr>
            <a:spLocks noChangeShapeType="1"/>
          </p:cNvSpPr>
          <p:nvPr/>
        </p:nvSpPr>
        <p:spPr bwMode="auto">
          <a:xfrm>
            <a:off x="2667000" y="1981200"/>
            <a:ext cx="838200" cy="1371600"/>
          </a:xfrm>
          <a:prstGeom prst="line">
            <a:avLst/>
          </a:prstGeom>
          <a:noFill/>
          <a:ln w="12700">
            <a:solidFill>
              <a:schemeClr val="tx2"/>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151567" name="AutoShape 15"/>
          <p:cNvSpPr>
            <a:spLocks noChangeArrowheads="1"/>
          </p:cNvSpPr>
          <p:nvPr/>
        </p:nvSpPr>
        <p:spPr bwMode="auto">
          <a:xfrm>
            <a:off x="3048000" y="2667000"/>
            <a:ext cx="90488" cy="80963"/>
          </a:xfrm>
          <a:prstGeom prst="flowChartConnector">
            <a:avLst/>
          </a:prstGeom>
          <a:solidFill>
            <a:srgbClr val="FFFF00"/>
          </a:solidFill>
          <a:ln w="9525">
            <a:solidFill>
              <a:schemeClr val="tx1"/>
            </a:solidFill>
            <a:round/>
            <a:headEnd/>
            <a:tailEnd/>
          </a:ln>
        </p:spPr>
        <p:txBody>
          <a:bodyPr wrap="none" anchor="ctr"/>
          <a:lstStyle/>
          <a:p>
            <a:endParaRPr lang="th-TH"/>
          </a:p>
        </p:txBody>
      </p:sp>
      <p:sp>
        <p:nvSpPr>
          <p:cNvPr id="151568" name="Line 16"/>
          <p:cNvSpPr>
            <a:spLocks noChangeShapeType="1"/>
          </p:cNvSpPr>
          <p:nvPr/>
        </p:nvSpPr>
        <p:spPr bwMode="auto">
          <a:xfrm>
            <a:off x="3657600" y="3429000"/>
            <a:ext cx="1371600" cy="762000"/>
          </a:xfrm>
          <a:prstGeom prst="line">
            <a:avLst/>
          </a:prstGeom>
          <a:noFill/>
          <a:ln w="12700">
            <a:solidFill>
              <a:schemeClr val="tx2"/>
            </a:solidFill>
            <a:prstDash val="dash"/>
            <a:round/>
            <a:headEnd/>
            <a:tailEnd/>
          </a:ln>
          <a:extLst>
            <a:ext uri="{909E8E84-426E-40DD-AFC4-6F175D3DCCD1}">
              <a14:hiddenFill xmlns:a14="http://schemas.microsoft.com/office/drawing/2010/main">
                <a:noFill/>
              </a14:hiddenFill>
            </a:ext>
          </a:extLst>
        </p:spPr>
        <p:txBody>
          <a:bodyPr/>
          <a:lstStyle/>
          <a:p>
            <a:endParaRPr lang="th-TH"/>
          </a:p>
        </p:txBody>
      </p:sp>
      <p:sp>
        <p:nvSpPr>
          <p:cNvPr id="151569" name="AutoShape 17"/>
          <p:cNvSpPr>
            <a:spLocks noChangeArrowheads="1"/>
          </p:cNvSpPr>
          <p:nvPr/>
        </p:nvSpPr>
        <p:spPr bwMode="auto">
          <a:xfrm>
            <a:off x="4191000" y="3733800"/>
            <a:ext cx="90488" cy="80963"/>
          </a:xfrm>
          <a:prstGeom prst="flowChartConnector">
            <a:avLst/>
          </a:prstGeom>
          <a:solidFill>
            <a:srgbClr val="FFFF00"/>
          </a:solidFill>
          <a:ln w="9525">
            <a:solidFill>
              <a:schemeClr val="tx1"/>
            </a:solidFill>
            <a:round/>
            <a:headEnd/>
            <a:tailEnd/>
          </a:ln>
        </p:spPr>
        <p:txBody>
          <a:bodyPr wrap="none" anchor="ctr"/>
          <a:lstStyle/>
          <a:p>
            <a:endParaRPr lang="th-TH"/>
          </a:p>
        </p:txBody>
      </p:sp>
      <p:sp>
        <p:nvSpPr>
          <p:cNvPr id="151570" name="Text Box 18"/>
          <p:cNvSpPr txBox="1">
            <a:spLocks noChangeArrowheads="1"/>
          </p:cNvSpPr>
          <p:nvPr/>
        </p:nvSpPr>
        <p:spPr bwMode="auto">
          <a:xfrm>
            <a:off x="2362200" y="1524000"/>
            <a:ext cx="533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solidFill>
                  <a:schemeClr val="tx2"/>
                </a:solidFill>
                <a:latin typeface="Comic Sans MS" pitchFamily="66" charset="0"/>
              </a:rPr>
              <a:t>P</a:t>
            </a:r>
            <a:r>
              <a:rPr lang="en-US" sz="2000" b="1" baseline="-25000">
                <a:solidFill>
                  <a:schemeClr val="tx2"/>
                </a:solidFill>
                <a:latin typeface="Comic Sans MS" pitchFamily="66" charset="0"/>
                <a:ea typeface="Arial Unicode MS" pitchFamily="34" charset="-128"/>
                <a:cs typeface="Arial Unicode MS" pitchFamily="34" charset="-128"/>
              </a:rPr>
              <a:t>B</a:t>
            </a:r>
          </a:p>
        </p:txBody>
      </p:sp>
      <p:sp>
        <p:nvSpPr>
          <p:cNvPr id="151571" name="Text Box 19"/>
          <p:cNvSpPr txBox="1">
            <a:spLocks noChangeArrowheads="1"/>
          </p:cNvSpPr>
          <p:nvPr/>
        </p:nvSpPr>
        <p:spPr bwMode="auto">
          <a:xfrm>
            <a:off x="6553200" y="4495800"/>
            <a:ext cx="914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latin typeface="Comic Sans MS" pitchFamily="66" charset="0"/>
              </a:rPr>
              <a:t>PPC</a:t>
            </a:r>
            <a:r>
              <a:rPr lang="en-US" sz="2000" b="1" baseline="-25000">
                <a:latin typeface="Comic Sans MS" pitchFamily="66" charset="0"/>
                <a:ea typeface="Arial Unicode MS" pitchFamily="34" charset="-128"/>
                <a:cs typeface="Arial Unicode MS" pitchFamily="34" charset="-128"/>
              </a:rPr>
              <a:t>A</a:t>
            </a:r>
          </a:p>
        </p:txBody>
      </p:sp>
      <p:sp>
        <p:nvSpPr>
          <p:cNvPr id="151572" name="Text Box 20"/>
          <p:cNvSpPr txBox="1">
            <a:spLocks noChangeArrowheads="1"/>
          </p:cNvSpPr>
          <p:nvPr/>
        </p:nvSpPr>
        <p:spPr bwMode="auto">
          <a:xfrm>
            <a:off x="5029200" y="4038600"/>
            <a:ext cx="533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solidFill>
                  <a:schemeClr val="tx2"/>
                </a:solidFill>
                <a:latin typeface="Comic Sans MS" pitchFamily="66" charset="0"/>
              </a:rPr>
              <a:t>P</a:t>
            </a:r>
            <a:r>
              <a:rPr lang="en-US" sz="2000" b="1" baseline="-25000">
                <a:solidFill>
                  <a:schemeClr val="tx2"/>
                </a:solidFill>
                <a:latin typeface="Comic Sans MS" pitchFamily="66" charset="0"/>
                <a:ea typeface="Arial Unicode MS" pitchFamily="34" charset="-128"/>
                <a:cs typeface="Arial Unicode MS" pitchFamily="34" charset="-128"/>
              </a:rPr>
              <a:t>A</a:t>
            </a:r>
          </a:p>
        </p:txBody>
      </p:sp>
      <p:sp>
        <p:nvSpPr>
          <p:cNvPr id="151573" name="Text Box 21"/>
          <p:cNvSpPr txBox="1">
            <a:spLocks noChangeArrowheads="1"/>
          </p:cNvSpPr>
          <p:nvPr/>
        </p:nvSpPr>
        <p:spPr bwMode="auto">
          <a:xfrm>
            <a:off x="3886200" y="3778250"/>
            <a:ext cx="533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600" b="1">
                <a:latin typeface="Comic Sans MS" pitchFamily="66" charset="0"/>
              </a:rPr>
              <a:t>A</a:t>
            </a:r>
            <a:r>
              <a:rPr lang="en-US" sz="1600" b="1" baseline="-25000">
                <a:latin typeface="Comic Sans MS" pitchFamily="66" charset="0"/>
                <a:ea typeface="Arial Unicode MS" pitchFamily="34" charset="-128"/>
                <a:cs typeface="Arial Unicode MS" pitchFamily="34" charset="-128"/>
              </a:rPr>
              <a:t>0</a:t>
            </a:r>
          </a:p>
        </p:txBody>
      </p:sp>
      <p:sp>
        <p:nvSpPr>
          <p:cNvPr id="151574" name="Text Box 22"/>
          <p:cNvSpPr txBox="1">
            <a:spLocks noChangeArrowheads="1"/>
          </p:cNvSpPr>
          <p:nvPr/>
        </p:nvSpPr>
        <p:spPr bwMode="auto">
          <a:xfrm>
            <a:off x="2667000" y="2590800"/>
            <a:ext cx="5334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600" b="1">
                <a:latin typeface="Comic Sans MS" pitchFamily="66" charset="0"/>
              </a:rPr>
              <a:t>B</a:t>
            </a:r>
            <a:r>
              <a:rPr lang="en-US" sz="1600" b="1" baseline="-25000">
                <a:latin typeface="Comic Sans MS" pitchFamily="66" charset="0"/>
                <a:ea typeface="Arial Unicode MS" pitchFamily="34" charset="-128"/>
                <a:cs typeface="Arial Unicode MS" pitchFamily="34" charset="-128"/>
              </a:rPr>
              <a:t>0</a:t>
            </a:r>
          </a:p>
        </p:txBody>
      </p:sp>
      <p:sp>
        <p:nvSpPr>
          <p:cNvPr id="151575" name="Freeform 23"/>
          <p:cNvSpPr>
            <a:spLocks/>
          </p:cNvSpPr>
          <p:nvPr/>
        </p:nvSpPr>
        <p:spPr bwMode="auto">
          <a:xfrm>
            <a:off x="5257800" y="4559300"/>
            <a:ext cx="1219200" cy="355600"/>
          </a:xfrm>
          <a:custGeom>
            <a:avLst/>
            <a:gdLst>
              <a:gd name="T0" fmla="*/ 0 w 768"/>
              <a:gd name="T1" fmla="*/ 2147483647 h 224"/>
              <a:gd name="T2" fmla="*/ 2147483647 w 768"/>
              <a:gd name="T3" fmla="*/ 2147483647 h 224"/>
              <a:gd name="T4" fmla="*/ 2147483647 w 768"/>
              <a:gd name="T5" fmla="*/ 2147483647 h 224"/>
              <a:gd name="T6" fmla="*/ 2147483647 w 768"/>
              <a:gd name="T7" fmla="*/ 2147483647 h 224"/>
              <a:gd name="T8" fmla="*/ 0 60000 65536"/>
              <a:gd name="T9" fmla="*/ 0 60000 65536"/>
              <a:gd name="T10" fmla="*/ 0 60000 65536"/>
              <a:gd name="T11" fmla="*/ 0 60000 65536"/>
              <a:gd name="T12" fmla="*/ 0 w 768"/>
              <a:gd name="T13" fmla="*/ 0 h 224"/>
              <a:gd name="T14" fmla="*/ 768 w 768"/>
              <a:gd name="T15" fmla="*/ 224 h 224"/>
            </a:gdLst>
            <a:ahLst/>
            <a:cxnLst>
              <a:cxn ang="T8">
                <a:pos x="T0" y="T1"/>
              </a:cxn>
              <a:cxn ang="T9">
                <a:pos x="T2" y="T3"/>
              </a:cxn>
              <a:cxn ang="T10">
                <a:pos x="T4" y="T5"/>
              </a:cxn>
              <a:cxn ang="T11">
                <a:pos x="T6" y="T7"/>
              </a:cxn>
            </a:cxnLst>
            <a:rect l="T12" t="T13" r="T14" b="T15"/>
            <a:pathLst>
              <a:path w="768" h="224">
                <a:moveTo>
                  <a:pt x="0" y="152"/>
                </a:moveTo>
                <a:cubicBezTo>
                  <a:pt x="168" y="76"/>
                  <a:pt x="336" y="0"/>
                  <a:pt x="432" y="8"/>
                </a:cubicBezTo>
                <a:cubicBezTo>
                  <a:pt x="528" y="16"/>
                  <a:pt x="520" y="176"/>
                  <a:pt x="576" y="200"/>
                </a:cubicBezTo>
                <a:cubicBezTo>
                  <a:pt x="632" y="224"/>
                  <a:pt x="700" y="188"/>
                  <a:pt x="768" y="152"/>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th-TH"/>
          </a:p>
        </p:txBody>
      </p:sp>
      <p:sp>
        <p:nvSpPr>
          <p:cNvPr id="151579" name="AutoShape 27"/>
          <p:cNvSpPr>
            <a:spLocks noChangeArrowheads="1"/>
          </p:cNvSpPr>
          <p:nvPr/>
        </p:nvSpPr>
        <p:spPr bwMode="auto">
          <a:xfrm>
            <a:off x="4237038" y="803275"/>
            <a:ext cx="457200" cy="304800"/>
          </a:xfrm>
          <a:prstGeom prst="rightArrow">
            <a:avLst>
              <a:gd name="adj1" fmla="val 50000"/>
              <a:gd name="adj2" fmla="val 37500"/>
            </a:avLst>
          </a:prstGeom>
          <a:solidFill>
            <a:schemeClr val="accent1"/>
          </a:solidFill>
          <a:ln w="9525">
            <a:solidFill>
              <a:schemeClr val="tx1"/>
            </a:solidFill>
            <a:miter lim="800000"/>
            <a:headEnd/>
            <a:tailEnd/>
          </a:ln>
        </p:spPr>
        <p:txBody>
          <a:bodyPr wrap="none" anchor="ctr"/>
          <a:lstStyle/>
          <a:p>
            <a:endParaRPr lang="th-TH"/>
          </a:p>
        </p:txBody>
      </p:sp>
      <p:sp>
        <p:nvSpPr>
          <p:cNvPr id="151580" name="Text Box 28"/>
          <p:cNvSpPr txBox="1">
            <a:spLocks noChangeArrowheads="1"/>
          </p:cNvSpPr>
          <p:nvPr/>
        </p:nvSpPr>
        <p:spPr bwMode="auto">
          <a:xfrm>
            <a:off x="4800600" y="533400"/>
            <a:ext cx="4343400" cy="400050"/>
          </a:xfrm>
          <a:prstGeom prst="rect">
            <a:avLst/>
          </a:prstGeom>
          <a:solidFill>
            <a:srgbClr val="CCFFC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latin typeface="Comic Sans MS" pitchFamily="66" charset="0"/>
                <a:cs typeface="Angsana New" pitchFamily="18" charset="-34"/>
              </a:rPr>
              <a:t>Country A is L-abundant country </a:t>
            </a:r>
          </a:p>
        </p:txBody>
      </p:sp>
      <p:graphicFrame>
        <p:nvGraphicFramePr>
          <p:cNvPr id="151631" name="Object 79"/>
          <p:cNvGraphicFramePr>
            <a:graphicFrameLocks noGrp="1" noChangeAspect="1"/>
          </p:cNvGraphicFramePr>
          <p:nvPr>
            <p:ph sz="quarter" idx="3"/>
          </p:nvPr>
        </p:nvGraphicFramePr>
        <p:xfrm>
          <a:off x="2590800" y="533400"/>
          <a:ext cx="1600200" cy="846138"/>
        </p:xfrm>
        <a:graphic>
          <a:graphicData uri="http://schemas.openxmlformats.org/presentationml/2006/ole">
            <mc:AlternateContent xmlns:mc="http://schemas.openxmlformats.org/markup-compatibility/2006">
              <mc:Choice xmlns:v="urn:schemas-microsoft-com:vml" Requires="v">
                <p:oleObj spid="_x0000_s23580" name="Equation" r:id="rId4" imgW="889000" imgH="469900" progId="Equation.3">
                  <p:embed/>
                </p:oleObj>
              </mc:Choice>
              <mc:Fallback>
                <p:oleObj name="Equation" r:id="rId4" imgW="889000" imgH="469900"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90800" y="533400"/>
                        <a:ext cx="1600200" cy="846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51590" name="Rectangle 38"/>
          <p:cNvSpPr>
            <a:spLocks noChangeArrowheads="1"/>
          </p:cNvSpPr>
          <p:nvPr/>
        </p:nvSpPr>
        <p:spPr bwMode="auto">
          <a:xfrm>
            <a:off x="73025" y="68263"/>
            <a:ext cx="7848600" cy="457200"/>
          </a:xfrm>
          <a:prstGeom prst="rect">
            <a:avLst/>
          </a:prstGeom>
          <a:noFill/>
          <a:ln w="9525">
            <a:noFill/>
            <a:miter lim="800000"/>
            <a:headEnd/>
            <a:tailEnd/>
          </a:ln>
        </p:spPr>
        <p:txBody>
          <a:bodyPr anchor="b"/>
          <a:lstStyle/>
          <a:p>
            <a:pPr>
              <a:lnSpc>
                <a:spcPct val="80000"/>
              </a:lnSpc>
              <a:defRPr/>
            </a:pPr>
            <a:r>
              <a:rPr lang="en-US" sz="2400" b="1" dirty="0" smtClean="0">
                <a:solidFill>
                  <a:srgbClr val="000099"/>
                </a:solidFill>
                <a:effectLst>
                  <a:outerShdw blurRad="38100" dist="38100" dir="2700000" algn="tl">
                    <a:srgbClr val="C0C0C0"/>
                  </a:outerShdw>
                </a:effectLst>
                <a:latin typeface="Comic Sans MS" pitchFamily="66" charset="0"/>
                <a:cs typeface="Angsana New" pitchFamily="18" charset="-34"/>
              </a:rPr>
              <a:t>H-O </a:t>
            </a:r>
            <a:r>
              <a:rPr lang="en-US" sz="2400" b="1" dirty="0">
                <a:solidFill>
                  <a:srgbClr val="000099"/>
                </a:solidFill>
                <a:effectLst>
                  <a:outerShdw blurRad="38100" dist="38100" dir="2700000" algn="tl">
                    <a:srgbClr val="C0C0C0"/>
                  </a:outerShdw>
                </a:effectLst>
                <a:latin typeface="Comic Sans MS" pitchFamily="66" charset="0"/>
                <a:cs typeface="Angsana New" pitchFamily="18" charset="-34"/>
              </a:rPr>
              <a:t>Theory</a:t>
            </a:r>
            <a:r>
              <a:rPr lang="en-US" sz="2800" b="1" dirty="0">
                <a:solidFill>
                  <a:srgbClr val="000099"/>
                </a:solidFill>
                <a:effectLst>
                  <a:outerShdw blurRad="38100" dist="38100" dir="2700000" algn="tl">
                    <a:srgbClr val="C0C0C0"/>
                  </a:outerShdw>
                </a:effectLst>
                <a:latin typeface="Comic Sans MS" pitchFamily="66" charset="0"/>
                <a:cs typeface="Angsana New" pitchFamily="18" charset="-34"/>
              </a:rPr>
              <a:t> – Physical definition</a:t>
            </a:r>
            <a:endParaRPr lang="th-TH" sz="3200" b="1" dirty="0">
              <a:solidFill>
                <a:schemeClr val="hlink"/>
              </a:solidFill>
              <a:effectLst>
                <a:outerShdw blurRad="38100" dist="38100" dir="2700000" algn="tl">
                  <a:srgbClr val="C0C0C0"/>
                </a:outerShdw>
              </a:effectLst>
              <a:latin typeface="Comic Sans MS" pitchFamily="66" charset="0"/>
              <a:cs typeface="Angsana New" pitchFamily="18" charset="-34"/>
            </a:endParaRPr>
          </a:p>
        </p:txBody>
      </p:sp>
      <p:sp>
        <p:nvSpPr>
          <p:cNvPr id="151591" name="Text Box 39"/>
          <p:cNvSpPr txBox="1">
            <a:spLocks noChangeArrowheads="1"/>
          </p:cNvSpPr>
          <p:nvPr/>
        </p:nvSpPr>
        <p:spPr bwMode="auto">
          <a:xfrm>
            <a:off x="4800600" y="1030288"/>
            <a:ext cx="4343400" cy="400050"/>
          </a:xfrm>
          <a:prstGeom prst="rect">
            <a:avLst/>
          </a:prstGeom>
          <a:solidFill>
            <a:srgbClr val="CCC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latin typeface="Comic Sans MS" pitchFamily="66" charset="0"/>
                <a:cs typeface="Angsana New" pitchFamily="18" charset="-34"/>
              </a:rPr>
              <a:t>Country B is K-abundant country </a:t>
            </a:r>
          </a:p>
        </p:txBody>
      </p:sp>
      <p:sp>
        <p:nvSpPr>
          <p:cNvPr id="151592" name="Line 40"/>
          <p:cNvSpPr>
            <a:spLocks noChangeShapeType="1"/>
          </p:cNvSpPr>
          <p:nvPr/>
        </p:nvSpPr>
        <p:spPr bwMode="auto">
          <a:xfrm rot="420000">
            <a:off x="1600200" y="1600200"/>
            <a:ext cx="4495800" cy="3276600"/>
          </a:xfrm>
          <a:prstGeom prst="line">
            <a:avLst/>
          </a:prstGeom>
          <a:noFill/>
          <a:ln w="12700">
            <a:solidFill>
              <a:srgbClr val="0000CC"/>
            </a:solidFill>
            <a:round/>
            <a:headEnd/>
            <a:tailEnd/>
          </a:ln>
          <a:extLst>
            <a:ext uri="{909E8E84-426E-40DD-AFC4-6F175D3DCCD1}">
              <a14:hiddenFill xmlns:a14="http://schemas.microsoft.com/office/drawing/2010/main">
                <a:noFill/>
              </a14:hiddenFill>
            </a:ext>
          </a:extLst>
        </p:spPr>
        <p:txBody>
          <a:bodyPr/>
          <a:lstStyle/>
          <a:p>
            <a:endParaRPr lang="th-TH"/>
          </a:p>
        </p:txBody>
      </p:sp>
      <p:grpSp>
        <p:nvGrpSpPr>
          <p:cNvPr id="3" name="Group 47"/>
          <p:cNvGrpSpPr>
            <a:grpSpLocks/>
          </p:cNvGrpSpPr>
          <p:nvPr/>
        </p:nvGrpSpPr>
        <p:grpSpPr bwMode="auto">
          <a:xfrm>
            <a:off x="2971800" y="1431925"/>
            <a:ext cx="3657600" cy="2592388"/>
            <a:chOff x="1872" y="902"/>
            <a:chExt cx="2304" cy="1633"/>
          </a:xfrm>
        </p:grpSpPr>
        <p:sp>
          <p:nvSpPr>
            <p:cNvPr id="20531" name="Text Box 42"/>
            <p:cNvSpPr txBox="1">
              <a:spLocks noChangeArrowheads="1"/>
            </p:cNvSpPr>
            <p:nvPr/>
          </p:nvSpPr>
          <p:spPr bwMode="auto">
            <a:xfrm>
              <a:off x="3600" y="2304"/>
              <a:ext cx="57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b="1">
                  <a:solidFill>
                    <a:srgbClr val="0000CC"/>
                  </a:solidFill>
                  <a:latin typeface="Comic Sans MS" pitchFamily="66" charset="0"/>
                </a:rPr>
                <a:t>CIC</a:t>
              </a:r>
              <a:r>
                <a:rPr lang="en-US" sz="1800" b="1" baseline="-25000">
                  <a:solidFill>
                    <a:srgbClr val="0000CC"/>
                  </a:solidFill>
                  <a:latin typeface="Comic Sans MS" pitchFamily="66" charset="0"/>
                  <a:ea typeface="Arial Unicode MS" pitchFamily="34" charset="-128"/>
                  <a:cs typeface="Arial Unicode MS" pitchFamily="34" charset="-128"/>
                </a:rPr>
                <a:t>1</a:t>
              </a:r>
            </a:p>
          </p:txBody>
        </p:sp>
        <p:sp>
          <p:nvSpPr>
            <p:cNvPr id="20532" name="Arc 43"/>
            <p:cNvSpPr>
              <a:spLocks/>
            </p:cNvSpPr>
            <p:nvPr/>
          </p:nvSpPr>
          <p:spPr bwMode="auto">
            <a:xfrm rot="10800000">
              <a:off x="1872" y="902"/>
              <a:ext cx="1728" cy="1536"/>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12700">
              <a:solidFill>
                <a:srgbClr val="0000CC"/>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th-TH"/>
            </a:p>
          </p:txBody>
        </p:sp>
      </p:grpSp>
      <p:sp>
        <p:nvSpPr>
          <p:cNvPr id="151596" name="AutoShape 44"/>
          <p:cNvSpPr>
            <a:spLocks noChangeArrowheads="1"/>
          </p:cNvSpPr>
          <p:nvPr/>
        </p:nvSpPr>
        <p:spPr bwMode="auto">
          <a:xfrm>
            <a:off x="2514600" y="1981200"/>
            <a:ext cx="90488" cy="80963"/>
          </a:xfrm>
          <a:prstGeom prst="flowChartConnector">
            <a:avLst/>
          </a:prstGeom>
          <a:solidFill>
            <a:srgbClr val="00FF00"/>
          </a:solidFill>
          <a:ln w="9525">
            <a:solidFill>
              <a:schemeClr val="tx1"/>
            </a:solidFill>
            <a:round/>
            <a:headEnd/>
            <a:tailEnd/>
          </a:ln>
        </p:spPr>
        <p:txBody>
          <a:bodyPr wrap="none" anchor="ctr"/>
          <a:lstStyle/>
          <a:p>
            <a:endParaRPr lang="th-TH"/>
          </a:p>
        </p:txBody>
      </p:sp>
      <p:sp>
        <p:nvSpPr>
          <p:cNvPr id="151597" name="AutoShape 45"/>
          <p:cNvSpPr>
            <a:spLocks noChangeArrowheads="1"/>
          </p:cNvSpPr>
          <p:nvPr/>
        </p:nvSpPr>
        <p:spPr bwMode="auto">
          <a:xfrm>
            <a:off x="3657600" y="3048000"/>
            <a:ext cx="90488" cy="80963"/>
          </a:xfrm>
          <a:prstGeom prst="flowChartConnector">
            <a:avLst/>
          </a:prstGeom>
          <a:solidFill>
            <a:srgbClr val="00FF00"/>
          </a:solidFill>
          <a:ln w="9525">
            <a:solidFill>
              <a:schemeClr val="tx1"/>
            </a:solidFill>
            <a:round/>
            <a:headEnd/>
            <a:tailEnd/>
          </a:ln>
        </p:spPr>
        <p:txBody>
          <a:bodyPr wrap="none" anchor="ctr"/>
          <a:lstStyle/>
          <a:p>
            <a:endParaRPr lang="th-TH"/>
          </a:p>
        </p:txBody>
      </p:sp>
      <p:sp>
        <p:nvSpPr>
          <p:cNvPr id="151598" name="AutoShape 46"/>
          <p:cNvSpPr>
            <a:spLocks noChangeArrowheads="1"/>
          </p:cNvSpPr>
          <p:nvPr/>
        </p:nvSpPr>
        <p:spPr bwMode="auto">
          <a:xfrm>
            <a:off x="4800600" y="4114800"/>
            <a:ext cx="90488" cy="80963"/>
          </a:xfrm>
          <a:prstGeom prst="flowChartConnector">
            <a:avLst/>
          </a:prstGeom>
          <a:solidFill>
            <a:srgbClr val="00FF00"/>
          </a:solidFill>
          <a:ln w="9525">
            <a:solidFill>
              <a:schemeClr val="tx1"/>
            </a:solidFill>
            <a:round/>
            <a:headEnd/>
            <a:tailEnd/>
          </a:ln>
        </p:spPr>
        <p:txBody>
          <a:bodyPr wrap="none" anchor="ctr"/>
          <a:lstStyle/>
          <a:p>
            <a:endParaRPr lang="th-TH"/>
          </a:p>
        </p:txBody>
      </p:sp>
      <p:sp>
        <p:nvSpPr>
          <p:cNvPr id="151600" name="Text Box 48"/>
          <p:cNvSpPr txBox="1">
            <a:spLocks noChangeArrowheads="1"/>
          </p:cNvSpPr>
          <p:nvPr/>
        </p:nvSpPr>
        <p:spPr bwMode="auto">
          <a:xfrm>
            <a:off x="2133600" y="1905000"/>
            <a:ext cx="45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600" b="1">
                <a:solidFill>
                  <a:srgbClr val="0000CC"/>
                </a:solidFill>
                <a:latin typeface="Comic Sans MS" pitchFamily="66" charset="0"/>
              </a:rPr>
              <a:t>B</a:t>
            </a:r>
            <a:r>
              <a:rPr lang="en-US" sz="1600" b="1" baseline="-25000">
                <a:solidFill>
                  <a:srgbClr val="0000CC"/>
                </a:solidFill>
                <a:latin typeface="Comic Sans MS" pitchFamily="66" charset="0"/>
                <a:ea typeface="Arial Unicode MS" pitchFamily="34" charset="-128"/>
                <a:cs typeface="Arial Unicode MS" pitchFamily="34" charset="-128"/>
              </a:rPr>
              <a:t>1</a:t>
            </a:r>
          </a:p>
        </p:txBody>
      </p:sp>
      <p:sp>
        <p:nvSpPr>
          <p:cNvPr id="151602" name="Text Box 50"/>
          <p:cNvSpPr txBox="1">
            <a:spLocks noChangeArrowheads="1"/>
          </p:cNvSpPr>
          <p:nvPr/>
        </p:nvSpPr>
        <p:spPr bwMode="auto">
          <a:xfrm>
            <a:off x="4572000" y="4191000"/>
            <a:ext cx="45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600" b="1">
                <a:solidFill>
                  <a:srgbClr val="0000CC"/>
                </a:solidFill>
                <a:latin typeface="Comic Sans MS" pitchFamily="66" charset="0"/>
              </a:rPr>
              <a:t>A</a:t>
            </a:r>
            <a:r>
              <a:rPr lang="en-US" sz="1600" b="1" baseline="-25000">
                <a:solidFill>
                  <a:srgbClr val="0000CC"/>
                </a:solidFill>
                <a:latin typeface="Comic Sans MS" pitchFamily="66" charset="0"/>
                <a:ea typeface="Arial Unicode MS" pitchFamily="34" charset="-128"/>
                <a:cs typeface="Arial Unicode MS" pitchFamily="34" charset="-128"/>
              </a:rPr>
              <a:t>1</a:t>
            </a:r>
          </a:p>
        </p:txBody>
      </p:sp>
      <p:sp>
        <p:nvSpPr>
          <p:cNvPr id="151608" name="Text Box 56"/>
          <p:cNvSpPr txBox="1">
            <a:spLocks noChangeArrowheads="1"/>
          </p:cNvSpPr>
          <p:nvPr/>
        </p:nvSpPr>
        <p:spPr bwMode="auto">
          <a:xfrm>
            <a:off x="3733800" y="2819400"/>
            <a:ext cx="3810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600" b="1">
                <a:solidFill>
                  <a:srgbClr val="0000CC"/>
                </a:solidFill>
                <a:latin typeface="Comic Sans MS" pitchFamily="66" charset="0"/>
              </a:rPr>
              <a:t>E</a:t>
            </a:r>
            <a:endParaRPr lang="en-US" sz="1600" b="1" baseline="-25000">
              <a:solidFill>
                <a:srgbClr val="0000CC"/>
              </a:solidFill>
              <a:latin typeface="Comic Sans MS" pitchFamily="66" charset="0"/>
              <a:ea typeface="Arial Unicode MS" pitchFamily="34" charset="-128"/>
              <a:cs typeface="Arial Unicode MS" pitchFamily="34" charset="-128"/>
            </a:endParaRPr>
          </a:p>
        </p:txBody>
      </p:sp>
      <p:grpSp>
        <p:nvGrpSpPr>
          <p:cNvPr id="4" name="Group 70"/>
          <p:cNvGrpSpPr>
            <a:grpSpLocks/>
          </p:cNvGrpSpPr>
          <p:nvPr/>
        </p:nvGrpSpPr>
        <p:grpSpPr bwMode="auto">
          <a:xfrm>
            <a:off x="2133600" y="1981200"/>
            <a:ext cx="1600200" cy="1403350"/>
            <a:chOff x="1344" y="1248"/>
            <a:chExt cx="1008" cy="884"/>
          </a:xfrm>
        </p:grpSpPr>
        <p:grpSp>
          <p:nvGrpSpPr>
            <p:cNvPr id="20526" name="Group 60"/>
            <p:cNvGrpSpPr>
              <a:grpSpLocks/>
            </p:cNvGrpSpPr>
            <p:nvPr/>
          </p:nvGrpSpPr>
          <p:grpSpPr bwMode="auto">
            <a:xfrm>
              <a:off x="1344" y="1248"/>
              <a:ext cx="1008" cy="884"/>
              <a:chOff x="1344" y="1248"/>
              <a:chExt cx="1008" cy="884"/>
            </a:xfrm>
          </p:grpSpPr>
          <p:sp>
            <p:nvSpPr>
              <p:cNvPr id="20528" name="Line 51"/>
              <p:cNvSpPr>
                <a:spLocks noChangeShapeType="1"/>
              </p:cNvSpPr>
              <p:nvPr/>
            </p:nvSpPr>
            <p:spPr bwMode="auto">
              <a:xfrm>
                <a:off x="1584" y="1248"/>
                <a:ext cx="0" cy="72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th-TH"/>
              </a:p>
            </p:txBody>
          </p:sp>
          <p:sp>
            <p:nvSpPr>
              <p:cNvPr id="20529" name="Line 54"/>
              <p:cNvSpPr>
                <a:spLocks noChangeShapeType="1"/>
              </p:cNvSpPr>
              <p:nvPr/>
            </p:nvSpPr>
            <p:spPr bwMode="auto">
              <a:xfrm>
                <a:off x="1584" y="1968"/>
                <a:ext cx="768"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th-TH"/>
              </a:p>
            </p:txBody>
          </p:sp>
          <p:sp>
            <p:nvSpPr>
              <p:cNvPr id="20530" name="Text Box 55"/>
              <p:cNvSpPr txBox="1">
                <a:spLocks noChangeArrowheads="1"/>
              </p:cNvSpPr>
              <p:nvPr/>
            </p:nvSpPr>
            <p:spPr bwMode="auto">
              <a:xfrm>
                <a:off x="1344" y="1920"/>
                <a:ext cx="38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600" b="1">
                    <a:solidFill>
                      <a:srgbClr val="0000CC"/>
                    </a:solidFill>
                    <a:latin typeface="Comic Sans MS" pitchFamily="66" charset="0"/>
                  </a:rPr>
                  <a:t>O</a:t>
                </a:r>
                <a:r>
                  <a:rPr lang="en-US" sz="1600" b="1" baseline="-25000">
                    <a:solidFill>
                      <a:srgbClr val="0000CC"/>
                    </a:solidFill>
                    <a:latin typeface="Comic Sans MS" pitchFamily="66" charset="0"/>
                    <a:ea typeface="Arial Unicode MS" pitchFamily="34" charset="-128"/>
                    <a:cs typeface="Arial Unicode MS" pitchFamily="34" charset="-128"/>
                  </a:rPr>
                  <a:t>2</a:t>
                </a:r>
              </a:p>
            </p:txBody>
          </p:sp>
        </p:grpSp>
        <p:sp>
          <p:nvSpPr>
            <p:cNvPr id="20527" name="AutoShape 66"/>
            <p:cNvSpPr>
              <a:spLocks noChangeArrowheads="1"/>
            </p:cNvSpPr>
            <p:nvPr/>
          </p:nvSpPr>
          <p:spPr bwMode="auto">
            <a:xfrm>
              <a:off x="1536" y="1920"/>
              <a:ext cx="57" cy="51"/>
            </a:xfrm>
            <a:prstGeom prst="flowChartConnector">
              <a:avLst/>
            </a:prstGeom>
            <a:solidFill>
              <a:srgbClr val="00FF00"/>
            </a:solidFill>
            <a:ln w="9525">
              <a:solidFill>
                <a:schemeClr val="tx1"/>
              </a:solidFill>
              <a:round/>
              <a:headEnd/>
              <a:tailEnd/>
            </a:ln>
          </p:spPr>
          <p:txBody>
            <a:bodyPr wrap="none" anchor="ctr"/>
            <a:lstStyle/>
            <a:p>
              <a:endParaRPr lang="th-TH"/>
            </a:p>
          </p:txBody>
        </p:sp>
      </p:grpSp>
      <p:grpSp>
        <p:nvGrpSpPr>
          <p:cNvPr id="6" name="Group 71"/>
          <p:cNvGrpSpPr>
            <a:grpSpLocks/>
          </p:cNvGrpSpPr>
          <p:nvPr/>
        </p:nvGrpSpPr>
        <p:grpSpPr bwMode="auto">
          <a:xfrm>
            <a:off x="3581400" y="3048000"/>
            <a:ext cx="1295400" cy="1479550"/>
            <a:chOff x="2256" y="1920"/>
            <a:chExt cx="816" cy="932"/>
          </a:xfrm>
        </p:grpSpPr>
        <p:grpSp>
          <p:nvGrpSpPr>
            <p:cNvPr id="20521" name="Group 69"/>
            <p:cNvGrpSpPr>
              <a:grpSpLocks/>
            </p:cNvGrpSpPr>
            <p:nvPr/>
          </p:nvGrpSpPr>
          <p:grpSpPr bwMode="auto">
            <a:xfrm>
              <a:off x="2256" y="1920"/>
              <a:ext cx="816" cy="932"/>
              <a:chOff x="2256" y="1920"/>
              <a:chExt cx="816" cy="932"/>
            </a:xfrm>
          </p:grpSpPr>
          <p:sp>
            <p:nvSpPr>
              <p:cNvPr id="20523" name="Line 62"/>
              <p:cNvSpPr>
                <a:spLocks noChangeShapeType="1"/>
              </p:cNvSpPr>
              <p:nvPr/>
            </p:nvSpPr>
            <p:spPr bwMode="auto">
              <a:xfrm>
                <a:off x="2304" y="1920"/>
                <a:ext cx="0" cy="72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th-TH"/>
              </a:p>
            </p:txBody>
          </p:sp>
          <p:sp>
            <p:nvSpPr>
              <p:cNvPr id="20524" name="Line 63"/>
              <p:cNvSpPr>
                <a:spLocks noChangeShapeType="1"/>
              </p:cNvSpPr>
              <p:nvPr/>
            </p:nvSpPr>
            <p:spPr bwMode="auto">
              <a:xfrm>
                <a:off x="2304" y="2640"/>
                <a:ext cx="768" cy="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th-TH"/>
              </a:p>
            </p:txBody>
          </p:sp>
          <p:sp>
            <p:nvSpPr>
              <p:cNvPr id="20525" name="Text Box 64"/>
              <p:cNvSpPr txBox="1">
                <a:spLocks noChangeArrowheads="1"/>
              </p:cNvSpPr>
              <p:nvPr/>
            </p:nvSpPr>
            <p:spPr bwMode="auto">
              <a:xfrm>
                <a:off x="2256" y="2640"/>
                <a:ext cx="384"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600" b="1">
                    <a:solidFill>
                      <a:srgbClr val="0000CC"/>
                    </a:solidFill>
                    <a:latin typeface="Comic Sans MS" pitchFamily="66" charset="0"/>
                  </a:rPr>
                  <a:t>O</a:t>
                </a:r>
                <a:r>
                  <a:rPr lang="en-US" sz="1600" b="1" baseline="-25000">
                    <a:solidFill>
                      <a:srgbClr val="0000CC"/>
                    </a:solidFill>
                    <a:latin typeface="Comic Sans MS" pitchFamily="66" charset="0"/>
                    <a:ea typeface="Arial Unicode MS" pitchFamily="34" charset="-128"/>
                    <a:cs typeface="Arial Unicode MS" pitchFamily="34" charset="-128"/>
                  </a:rPr>
                  <a:t>1</a:t>
                </a:r>
              </a:p>
            </p:txBody>
          </p:sp>
        </p:grpSp>
        <p:sp>
          <p:nvSpPr>
            <p:cNvPr id="20522" name="AutoShape 68"/>
            <p:cNvSpPr>
              <a:spLocks noChangeArrowheads="1"/>
            </p:cNvSpPr>
            <p:nvPr/>
          </p:nvSpPr>
          <p:spPr bwMode="auto">
            <a:xfrm>
              <a:off x="2304" y="2592"/>
              <a:ext cx="57" cy="51"/>
            </a:xfrm>
            <a:prstGeom prst="flowChartConnector">
              <a:avLst/>
            </a:prstGeom>
            <a:solidFill>
              <a:srgbClr val="00FF00"/>
            </a:solidFill>
            <a:ln w="9525">
              <a:solidFill>
                <a:schemeClr val="tx1"/>
              </a:solidFill>
              <a:round/>
              <a:headEnd/>
              <a:tailEnd/>
            </a:ln>
          </p:spPr>
          <p:txBody>
            <a:bodyPr wrap="none" anchor="ctr"/>
            <a:lstStyle/>
            <a:p>
              <a:endParaRPr lang="th-TH"/>
            </a:p>
          </p:txBody>
        </p:sp>
      </p:grpSp>
      <p:sp>
        <p:nvSpPr>
          <p:cNvPr id="151629" name="Text Box 77"/>
          <p:cNvSpPr txBox="1">
            <a:spLocks noChangeArrowheads="1"/>
          </p:cNvSpPr>
          <p:nvPr/>
        </p:nvSpPr>
        <p:spPr bwMode="auto">
          <a:xfrm>
            <a:off x="5867400" y="4800600"/>
            <a:ext cx="609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b="1">
                <a:solidFill>
                  <a:srgbClr val="0000CC"/>
                </a:solidFill>
                <a:latin typeface="Comic Sans MS" pitchFamily="66" charset="0"/>
              </a:rPr>
              <a:t>P</a:t>
            </a:r>
            <a:r>
              <a:rPr lang="en-US" sz="2000" b="1" baseline="-25000">
                <a:solidFill>
                  <a:srgbClr val="0000CC"/>
                </a:solidFill>
                <a:latin typeface="Comic Sans MS" pitchFamily="66" charset="0"/>
                <a:ea typeface="Arial Unicode MS" pitchFamily="34" charset="-128"/>
                <a:cs typeface="Arial Unicode MS" pitchFamily="34" charset="-128"/>
              </a:rPr>
              <a:t>E</a:t>
            </a:r>
          </a:p>
        </p:txBody>
      </p:sp>
      <p:graphicFrame>
        <p:nvGraphicFramePr>
          <p:cNvPr id="151635" name="Object 83"/>
          <p:cNvGraphicFramePr>
            <a:graphicFrameLocks noGrp="1" noChangeAspect="1"/>
          </p:cNvGraphicFramePr>
          <p:nvPr>
            <p:ph sz="quarter" idx="2"/>
          </p:nvPr>
        </p:nvGraphicFramePr>
        <p:xfrm>
          <a:off x="5410200" y="2073275"/>
          <a:ext cx="1600200" cy="930275"/>
        </p:xfrm>
        <a:graphic>
          <a:graphicData uri="http://schemas.openxmlformats.org/presentationml/2006/ole">
            <mc:AlternateContent xmlns:mc="http://schemas.openxmlformats.org/markup-compatibility/2006">
              <mc:Choice xmlns:v="urn:schemas-microsoft-com:vml" Requires="v">
                <p:oleObj spid="_x0000_s23581" name="Equation" r:id="rId6" imgW="939392" imgH="545863" progId="Equation.3">
                  <p:embed/>
                </p:oleObj>
              </mc:Choice>
              <mc:Fallback>
                <p:oleObj name="Equation" r:id="rId6" imgW="939392" imgH="545863"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10200" y="2073275"/>
                        <a:ext cx="1600200"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TextBox 6"/>
          <p:cNvSpPr txBox="1"/>
          <p:nvPr/>
        </p:nvSpPr>
        <p:spPr>
          <a:xfrm>
            <a:off x="190500" y="5680075"/>
            <a:ext cx="8496300" cy="646113"/>
          </a:xfrm>
          <a:prstGeom prst="rect">
            <a:avLst/>
          </a:prstGeom>
          <a:solidFill>
            <a:schemeClr val="accent5">
              <a:lumMod val="90000"/>
            </a:schemeClr>
          </a:solidFill>
        </p:spPr>
        <p:txBody>
          <a:bodyPr>
            <a:spAutoFit/>
          </a:bodyPr>
          <a:lstStyle/>
          <a:p>
            <a:pPr>
              <a:defRPr/>
            </a:pPr>
            <a:r>
              <a:rPr lang="en-US" dirty="0"/>
              <a:t>***After trade, all that is required is an equal sloped TOT line for both countries, not necessary a common line***</a:t>
            </a:r>
            <a:endParaRPr lang="th-TH" dirty="0"/>
          </a:p>
        </p:txBody>
      </p:sp>
    </p:spTree>
    <p:extLst>
      <p:ext uri="{BB962C8B-B14F-4D97-AF65-F5344CB8AC3E}">
        <p14:creationId xmlns:p14="http://schemas.microsoft.com/office/powerpoint/2010/main" val="41244019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51631"/>
                                        </p:tgtEl>
                                        <p:attrNameLst>
                                          <p:attrName>style.visibility</p:attrName>
                                        </p:attrNameLst>
                                      </p:cBhvr>
                                      <p:to>
                                        <p:strVal val="visible"/>
                                      </p:to>
                                    </p:set>
                                    <p:animEffect transition="in" filter="blinds(horizontal)">
                                      <p:cBhvr>
                                        <p:cTn id="7" dur="500"/>
                                        <p:tgtEl>
                                          <p:spTgt spid="1516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1579"/>
                                        </p:tgtEl>
                                        <p:attrNameLst>
                                          <p:attrName>style.visibility</p:attrName>
                                        </p:attrNameLst>
                                      </p:cBhvr>
                                      <p:to>
                                        <p:strVal val="visible"/>
                                      </p:to>
                                    </p:set>
                                    <p:animEffect transition="in" filter="blinds(horizontal)">
                                      <p:cBhvr>
                                        <p:cTn id="12" dur="500"/>
                                        <p:tgtEl>
                                          <p:spTgt spid="15157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1580"/>
                                        </p:tgtEl>
                                        <p:attrNameLst>
                                          <p:attrName>style.visibility</p:attrName>
                                        </p:attrNameLst>
                                      </p:cBhvr>
                                      <p:to>
                                        <p:strVal val="visible"/>
                                      </p:to>
                                    </p:set>
                                    <p:animEffect transition="in" filter="blinds(horizontal)">
                                      <p:cBhvr>
                                        <p:cTn id="17" dur="500"/>
                                        <p:tgtEl>
                                          <p:spTgt spid="151580"/>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1591"/>
                                        </p:tgtEl>
                                        <p:attrNameLst>
                                          <p:attrName>style.visibility</p:attrName>
                                        </p:attrNameLst>
                                      </p:cBhvr>
                                      <p:to>
                                        <p:strVal val="visible"/>
                                      </p:to>
                                    </p:set>
                                    <p:animEffect transition="in" filter="blinds(horizontal)">
                                      <p:cBhvr>
                                        <p:cTn id="22" dur="500"/>
                                        <p:tgtEl>
                                          <p:spTgt spid="15159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51635"/>
                                        </p:tgtEl>
                                        <p:attrNameLst>
                                          <p:attrName>style.visibility</p:attrName>
                                        </p:attrNameLst>
                                      </p:cBhvr>
                                      <p:to>
                                        <p:strVal val="visible"/>
                                      </p:to>
                                    </p:set>
                                    <p:animEffect transition="in" filter="blinds(horizontal)">
                                      <p:cBhvr>
                                        <p:cTn id="27" dur="500"/>
                                        <p:tgtEl>
                                          <p:spTgt spid="15163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51560"/>
                                        </p:tgtEl>
                                        <p:attrNameLst>
                                          <p:attrName>style.visibility</p:attrName>
                                        </p:attrNameLst>
                                      </p:cBhvr>
                                      <p:to>
                                        <p:strVal val="visible"/>
                                      </p:to>
                                    </p:set>
                                    <p:animEffect transition="in" filter="blinds(horizontal)">
                                      <p:cBhvr>
                                        <p:cTn id="32" dur="500"/>
                                        <p:tgtEl>
                                          <p:spTgt spid="151560"/>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1575"/>
                                        </p:tgtEl>
                                        <p:attrNameLst>
                                          <p:attrName>style.visibility</p:attrName>
                                        </p:attrNameLst>
                                      </p:cBhvr>
                                      <p:to>
                                        <p:strVal val="visible"/>
                                      </p:to>
                                    </p:set>
                                    <p:animEffect transition="in" filter="blinds(horizontal)">
                                      <p:cBhvr>
                                        <p:cTn id="37" dur="500"/>
                                        <p:tgtEl>
                                          <p:spTgt spid="15157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linds(horizontal)">
                                      <p:cBhvr>
                                        <p:cTn id="42" dur="500"/>
                                        <p:tgtEl>
                                          <p:spTgt spid="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51569"/>
                                        </p:tgtEl>
                                        <p:attrNameLst>
                                          <p:attrName>style.visibility</p:attrName>
                                        </p:attrNameLst>
                                      </p:cBhvr>
                                      <p:to>
                                        <p:strVal val="visible"/>
                                      </p:to>
                                    </p:set>
                                    <p:animEffect transition="in" filter="blinds(horizontal)">
                                      <p:cBhvr>
                                        <p:cTn id="47" dur="500"/>
                                        <p:tgtEl>
                                          <p:spTgt spid="151569"/>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51567"/>
                                        </p:tgtEl>
                                        <p:attrNameLst>
                                          <p:attrName>style.visibility</p:attrName>
                                        </p:attrNameLst>
                                      </p:cBhvr>
                                      <p:to>
                                        <p:strVal val="visible"/>
                                      </p:to>
                                    </p:set>
                                    <p:animEffect transition="in" filter="blinds(horizontal)">
                                      <p:cBhvr>
                                        <p:cTn id="52" dur="500"/>
                                        <p:tgtEl>
                                          <p:spTgt spid="15156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51573"/>
                                        </p:tgtEl>
                                        <p:attrNameLst>
                                          <p:attrName>style.visibility</p:attrName>
                                        </p:attrNameLst>
                                      </p:cBhvr>
                                      <p:to>
                                        <p:strVal val="visible"/>
                                      </p:to>
                                    </p:set>
                                    <p:animEffect transition="in" filter="blinds(horizontal)">
                                      <p:cBhvr>
                                        <p:cTn id="57" dur="500"/>
                                        <p:tgtEl>
                                          <p:spTgt spid="15157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51574"/>
                                        </p:tgtEl>
                                        <p:attrNameLst>
                                          <p:attrName>style.visibility</p:attrName>
                                        </p:attrNameLst>
                                      </p:cBhvr>
                                      <p:to>
                                        <p:strVal val="visible"/>
                                      </p:to>
                                    </p:set>
                                    <p:animEffect transition="in" filter="blinds(horizontal)">
                                      <p:cBhvr>
                                        <p:cTn id="62" dur="500"/>
                                        <p:tgtEl>
                                          <p:spTgt spid="151574"/>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51568"/>
                                        </p:tgtEl>
                                        <p:attrNameLst>
                                          <p:attrName>style.visibility</p:attrName>
                                        </p:attrNameLst>
                                      </p:cBhvr>
                                      <p:to>
                                        <p:strVal val="visible"/>
                                      </p:to>
                                    </p:set>
                                    <p:animEffect transition="in" filter="blinds(horizontal)">
                                      <p:cBhvr>
                                        <p:cTn id="67" dur="500"/>
                                        <p:tgtEl>
                                          <p:spTgt spid="151568"/>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51566"/>
                                        </p:tgtEl>
                                        <p:attrNameLst>
                                          <p:attrName>style.visibility</p:attrName>
                                        </p:attrNameLst>
                                      </p:cBhvr>
                                      <p:to>
                                        <p:strVal val="visible"/>
                                      </p:to>
                                    </p:set>
                                    <p:animEffect transition="in" filter="blinds(horizontal)">
                                      <p:cBhvr>
                                        <p:cTn id="72" dur="500"/>
                                        <p:tgtEl>
                                          <p:spTgt spid="151566"/>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51572"/>
                                        </p:tgtEl>
                                        <p:attrNameLst>
                                          <p:attrName>style.visibility</p:attrName>
                                        </p:attrNameLst>
                                      </p:cBhvr>
                                      <p:to>
                                        <p:strVal val="visible"/>
                                      </p:to>
                                    </p:set>
                                    <p:animEffect transition="in" filter="blinds(horizontal)">
                                      <p:cBhvr>
                                        <p:cTn id="77" dur="500"/>
                                        <p:tgtEl>
                                          <p:spTgt spid="151572"/>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151570"/>
                                        </p:tgtEl>
                                        <p:attrNameLst>
                                          <p:attrName>style.visibility</p:attrName>
                                        </p:attrNameLst>
                                      </p:cBhvr>
                                      <p:to>
                                        <p:strVal val="visible"/>
                                      </p:to>
                                    </p:set>
                                    <p:animEffect transition="in" filter="blinds(horizontal)">
                                      <p:cBhvr>
                                        <p:cTn id="82" dur="500"/>
                                        <p:tgtEl>
                                          <p:spTgt spid="151570"/>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51559"/>
                                        </p:tgtEl>
                                        <p:attrNameLst>
                                          <p:attrName>style.visibility</p:attrName>
                                        </p:attrNameLst>
                                      </p:cBhvr>
                                      <p:to>
                                        <p:strVal val="visible"/>
                                      </p:to>
                                    </p:set>
                                    <p:animEffect transition="in" filter="blinds(horizontal)">
                                      <p:cBhvr>
                                        <p:cTn id="87" dur="500"/>
                                        <p:tgtEl>
                                          <p:spTgt spid="151559"/>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151571"/>
                                        </p:tgtEl>
                                        <p:attrNameLst>
                                          <p:attrName>style.visibility</p:attrName>
                                        </p:attrNameLst>
                                      </p:cBhvr>
                                      <p:to>
                                        <p:strVal val="visible"/>
                                      </p:to>
                                    </p:set>
                                    <p:animEffect transition="in" filter="blinds(horizontal)">
                                      <p:cBhvr>
                                        <p:cTn id="92" dur="500"/>
                                        <p:tgtEl>
                                          <p:spTgt spid="151571"/>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151592"/>
                                        </p:tgtEl>
                                        <p:attrNameLst>
                                          <p:attrName>style.visibility</p:attrName>
                                        </p:attrNameLst>
                                      </p:cBhvr>
                                      <p:to>
                                        <p:strVal val="visible"/>
                                      </p:to>
                                    </p:set>
                                    <p:animEffect transition="in" filter="blinds(horizontal)">
                                      <p:cBhvr>
                                        <p:cTn id="97" dur="500"/>
                                        <p:tgtEl>
                                          <p:spTgt spid="151592"/>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151629"/>
                                        </p:tgtEl>
                                        <p:attrNameLst>
                                          <p:attrName>style.visibility</p:attrName>
                                        </p:attrNameLst>
                                      </p:cBhvr>
                                      <p:to>
                                        <p:strVal val="visible"/>
                                      </p:to>
                                    </p:set>
                                    <p:animEffect transition="in" filter="blinds(horizontal)">
                                      <p:cBhvr>
                                        <p:cTn id="102" dur="500"/>
                                        <p:tgtEl>
                                          <p:spTgt spid="151629"/>
                                        </p:tgtEl>
                                      </p:cBhvr>
                                    </p:animEffec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7"/>
                                        </p:tgtEl>
                                        <p:attrNameLst>
                                          <p:attrName>style.visibility</p:attrName>
                                        </p:attrNameLst>
                                      </p:cBhvr>
                                      <p:to>
                                        <p:strVal val="visible"/>
                                      </p:to>
                                    </p:set>
                                    <p:animEffect transition="in" filter="fade">
                                      <p:cBhvr>
                                        <p:cTn id="107" dur="500"/>
                                        <p:tgtEl>
                                          <p:spTgt spid="7"/>
                                        </p:tgtEl>
                                      </p:cBhvr>
                                    </p:animEffect>
                                  </p:childTnLst>
                                </p:cTn>
                              </p:par>
                            </p:childTnLst>
                          </p:cTn>
                        </p:par>
                      </p:childTnLst>
                    </p:cTn>
                  </p:par>
                  <p:par>
                    <p:cTn id="108" fill="hold" nodeType="clickPar">
                      <p:stCondLst>
                        <p:cond delay="indefinite"/>
                      </p:stCondLst>
                      <p:childTnLst>
                        <p:par>
                          <p:cTn id="109" fill="hold" nodeType="withGroup">
                            <p:stCondLst>
                              <p:cond delay="0"/>
                            </p:stCondLst>
                            <p:childTnLst>
                              <p:par>
                                <p:cTn id="110" presetID="3" presetClass="entr" presetSubtype="10" fill="hold" grpId="0" nodeType="clickEffect">
                                  <p:stCondLst>
                                    <p:cond delay="0"/>
                                  </p:stCondLst>
                                  <p:childTnLst>
                                    <p:set>
                                      <p:cBhvr>
                                        <p:cTn id="111" dur="1" fill="hold">
                                          <p:stCondLst>
                                            <p:cond delay="0"/>
                                          </p:stCondLst>
                                        </p:cTn>
                                        <p:tgtEl>
                                          <p:spTgt spid="151598"/>
                                        </p:tgtEl>
                                        <p:attrNameLst>
                                          <p:attrName>style.visibility</p:attrName>
                                        </p:attrNameLst>
                                      </p:cBhvr>
                                      <p:to>
                                        <p:strVal val="visible"/>
                                      </p:to>
                                    </p:set>
                                    <p:animEffect transition="in" filter="blinds(horizontal)">
                                      <p:cBhvr>
                                        <p:cTn id="112" dur="500"/>
                                        <p:tgtEl>
                                          <p:spTgt spid="151598"/>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151596"/>
                                        </p:tgtEl>
                                        <p:attrNameLst>
                                          <p:attrName>style.visibility</p:attrName>
                                        </p:attrNameLst>
                                      </p:cBhvr>
                                      <p:to>
                                        <p:strVal val="visible"/>
                                      </p:to>
                                    </p:set>
                                    <p:animEffect transition="in" filter="blinds(horizontal)">
                                      <p:cBhvr>
                                        <p:cTn id="117" dur="500"/>
                                        <p:tgtEl>
                                          <p:spTgt spid="151596"/>
                                        </p:tgtEl>
                                      </p:cBhvr>
                                    </p:animEffect>
                                  </p:childTnLst>
                                </p:cTn>
                              </p:par>
                            </p:childTnLst>
                          </p:cTn>
                        </p:par>
                      </p:childTnLst>
                    </p:cTn>
                  </p:par>
                  <p:par>
                    <p:cTn id="118" fill="hold" nodeType="clickPar">
                      <p:stCondLst>
                        <p:cond delay="indefinite"/>
                      </p:stCondLst>
                      <p:childTnLst>
                        <p:par>
                          <p:cTn id="119" fill="hold" nodeType="withGroup">
                            <p:stCondLst>
                              <p:cond delay="0"/>
                            </p:stCondLst>
                            <p:childTnLst>
                              <p:par>
                                <p:cTn id="120" presetID="3" presetClass="entr" presetSubtype="10" fill="hold" grpId="0" nodeType="clickEffect">
                                  <p:stCondLst>
                                    <p:cond delay="0"/>
                                  </p:stCondLst>
                                  <p:childTnLst>
                                    <p:set>
                                      <p:cBhvr>
                                        <p:cTn id="121" dur="1" fill="hold">
                                          <p:stCondLst>
                                            <p:cond delay="0"/>
                                          </p:stCondLst>
                                        </p:cTn>
                                        <p:tgtEl>
                                          <p:spTgt spid="151602"/>
                                        </p:tgtEl>
                                        <p:attrNameLst>
                                          <p:attrName>style.visibility</p:attrName>
                                        </p:attrNameLst>
                                      </p:cBhvr>
                                      <p:to>
                                        <p:strVal val="visible"/>
                                      </p:to>
                                    </p:set>
                                    <p:animEffect transition="in" filter="blinds(horizontal)">
                                      <p:cBhvr>
                                        <p:cTn id="122" dur="500"/>
                                        <p:tgtEl>
                                          <p:spTgt spid="151602"/>
                                        </p:tgtEl>
                                      </p:cBhvr>
                                    </p:animEffect>
                                  </p:childTnLst>
                                </p:cTn>
                              </p:par>
                            </p:childTnLst>
                          </p:cTn>
                        </p:par>
                      </p:childTnLst>
                    </p:cTn>
                  </p:par>
                  <p:par>
                    <p:cTn id="123" fill="hold" nodeType="clickPar">
                      <p:stCondLst>
                        <p:cond delay="indefinite"/>
                      </p:stCondLst>
                      <p:childTnLst>
                        <p:par>
                          <p:cTn id="124" fill="hold" nodeType="withGroup">
                            <p:stCondLst>
                              <p:cond delay="0"/>
                            </p:stCondLst>
                            <p:childTnLst>
                              <p:par>
                                <p:cTn id="125" presetID="3" presetClass="entr" presetSubtype="10" fill="hold" grpId="0" nodeType="clickEffect">
                                  <p:stCondLst>
                                    <p:cond delay="0"/>
                                  </p:stCondLst>
                                  <p:childTnLst>
                                    <p:set>
                                      <p:cBhvr>
                                        <p:cTn id="126" dur="1" fill="hold">
                                          <p:stCondLst>
                                            <p:cond delay="0"/>
                                          </p:stCondLst>
                                        </p:cTn>
                                        <p:tgtEl>
                                          <p:spTgt spid="151600"/>
                                        </p:tgtEl>
                                        <p:attrNameLst>
                                          <p:attrName>style.visibility</p:attrName>
                                        </p:attrNameLst>
                                      </p:cBhvr>
                                      <p:to>
                                        <p:strVal val="visible"/>
                                      </p:to>
                                    </p:set>
                                    <p:animEffect transition="in" filter="blinds(horizontal)">
                                      <p:cBhvr>
                                        <p:cTn id="127" dur="500"/>
                                        <p:tgtEl>
                                          <p:spTgt spid="151600"/>
                                        </p:tgtEl>
                                      </p:cBhvr>
                                    </p:animEffect>
                                  </p:childTnLst>
                                </p:cTn>
                              </p:par>
                            </p:childTnLst>
                          </p:cTn>
                        </p:par>
                      </p:childTnLst>
                    </p:cTn>
                  </p:par>
                  <p:par>
                    <p:cTn id="128" fill="hold" nodeType="clickPar">
                      <p:stCondLst>
                        <p:cond delay="indefinite"/>
                      </p:stCondLst>
                      <p:childTnLst>
                        <p:par>
                          <p:cTn id="129" fill="hold" nodeType="withGroup">
                            <p:stCondLst>
                              <p:cond delay="0"/>
                            </p:stCondLst>
                            <p:childTnLst>
                              <p:par>
                                <p:cTn id="130" presetID="3" presetClass="entr" presetSubtype="10" fill="hold" grpId="0" nodeType="clickEffect">
                                  <p:stCondLst>
                                    <p:cond delay="0"/>
                                  </p:stCondLst>
                                  <p:childTnLst>
                                    <p:set>
                                      <p:cBhvr>
                                        <p:cTn id="131" dur="1" fill="hold">
                                          <p:stCondLst>
                                            <p:cond delay="0"/>
                                          </p:stCondLst>
                                        </p:cTn>
                                        <p:tgtEl>
                                          <p:spTgt spid="151597"/>
                                        </p:tgtEl>
                                        <p:attrNameLst>
                                          <p:attrName>style.visibility</p:attrName>
                                        </p:attrNameLst>
                                      </p:cBhvr>
                                      <p:to>
                                        <p:strVal val="visible"/>
                                      </p:to>
                                    </p:set>
                                    <p:animEffect transition="in" filter="blinds(horizontal)">
                                      <p:cBhvr>
                                        <p:cTn id="132" dur="500"/>
                                        <p:tgtEl>
                                          <p:spTgt spid="151597"/>
                                        </p:tgtEl>
                                      </p:cBhvr>
                                    </p:animEffect>
                                  </p:childTnLst>
                                </p:cTn>
                              </p:par>
                            </p:childTnLst>
                          </p:cTn>
                        </p:par>
                      </p:childTnLst>
                    </p:cTn>
                  </p:par>
                  <p:par>
                    <p:cTn id="133" fill="hold" nodeType="clickPar">
                      <p:stCondLst>
                        <p:cond delay="indefinite"/>
                      </p:stCondLst>
                      <p:childTnLst>
                        <p:par>
                          <p:cTn id="134" fill="hold" nodeType="withGroup">
                            <p:stCondLst>
                              <p:cond delay="0"/>
                            </p:stCondLst>
                            <p:childTnLst>
                              <p:par>
                                <p:cTn id="135" presetID="3" presetClass="entr" presetSubtype="10" fill="hold" nodeType="clickEffect">
                                  <p:stCondLst>
                                    <p:cond delay="0"/>
                                  </p:stCondLst>
                                  <p:childTnLst>
                                    <p:set>
                                      <p:cBhvr>
                                        <p:cTn id="136" dur="1" fill="hold">
                                          <p:stCondLst>
                                            <p:cond delay="0"/>
                                          </p:stCondLst>
                                        </p:cTn>
                                        <p:tgtEl>
                                          <p:spTgt spid="3"/>
                                        </p:tgtEl>
                                        <p:attrNameLst>
                                          <p:attrName>style.visibility</p:attrName>
                                        </p:attrNameLst>
                                      </p:cBhvr>
                                      <p:to>
                                        <p:strVal val="visible"/>
                                      </p:to>
                                    </p:set>
                                    <p:animEffect transition="in" filter="blinds(horizontal)">
                                      <p:cBhvr>
                                        <p:cTn id="137" dur="500"/>
                                        <p:tgtEl>
                                          <p:spTgt spid="3"/>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3" presetClass="entr" presetSubtype="10" fill="hold" grpId="0" nodeType="clickEffect">
                                  <p:stCondLst>
                                    <p:cond delay="0"/>
                                  </p:stCondLst>
                                  <p:childTnLst>
                                    <p:set>
                                      <p:cBhvr>
                                        <p:cTn id="141" dur="1" fill="hold">
                                          <p:stCondLst>
                                            <p:cond delay="0"/>
                                          </p:stCondLst>
                                        </p:cTn>
                                        <p:tgtEl>
                                          <p:spTgt spid="151608"/>
                                        </p:tgtEl>
                                        <p:attrNameLst>
                                          <p:attrName>style.visibility</p:attrName>
                                        </p:attrNameLst>
                                      </p:cBhvr>
                                      <p:to>
                                        <p:strVal val="visible"/>
                                      </p:to>
                                    </p:set>
                                    <p:animEffect transition="in" filter="blinds(horizontal)">
                                      <p:cBhvr>
                                        <p:cTn id="142" dur="500"/>
                                        <p:tgtEl>
                                          <p:spTgt spid="151608"/>
                                        </p:tgtEl>
                                      </p:cBhvr>
                                    </p:animEffect>
                                  </p:childTnLst>
                                </p:cTn>
                              </p:par>
                            </p:childTnLst>
                          </p:cTn>
                        </p:par>
                      </p:childTnLst>
                    </p:cTn>
                  </p:par>
                  <p:par>
                    <p:cTn id="143" fill="hold" nodeType="clickPar">
                      <p:stCondLst>
                        <p:cond delay="indefinite"/>
                      </p:stCondLst>
                      <p:childTnLst>
                        <p:par>
                          <p:cTn id="144" fill="hold" nodeType="withGroup">
                            <p:stCondLst>
                              <p:cond delay="0"/>
                            </p:stCondLst>
                            <p:childTnLst>
                              <p:par>
                                <p:cTn id="145" presetID="3" presetClass="entr" presetSubtype="10" fill="hold" nodeType="click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blinds(horizontal)">
                                      <p:cBhvr>
                                        <p:cTn id="147" dur="500"/>
                                        <p:tgtEl>
                                          <p:spTgt spid="4"/>
                                        </p:tgtEl>
                                      </p:cBhvr>
                                    </p:animEffect>
                                  </p:childTnLst>
                                </p:cTn>
                              </p:par>
                            </p:childTnLst>
                          </p:cTn>
                        </p:par>
                      </p:childTnLst>
                    </p:cTn>
                  </p:par>
                  <p:par>
                    <p:cTn id="148" fill="hold" nodeType="clickPar">
                      <p:stCondLst>
                        <p:cond delay="indefinite"/>
                      </p:stCondLst>
                      <p:childTnLst>
                        <p:par>
                          <p:cTn id="149" fill="hold" nodeType="withGroup">
                            <p:stCondLst>
                              <p:cond delay="0"/>
                            </p:stCondLst>
                            <p:childTnLst>
                              <p:par>
                                <p:cTn id="150" presetID="3" presetClass="entr" presetSubtype="10" fill="hold" nodeType="clickEffect">
                                  <p:stCondLst>
                                    <p:cond delay="0"/>
                                  </p:stCondLst>
                                  <p:childTnLst>
                                    <p:set>
                                      <p:cBhvr>
                                        <p:cTn id="151" dur="1" fill="hold">
                                          <p:stCondLst>
                                            <p:cond delay="0"/>
                                          </p:stCondLst>
                                        </p:cTn>
                                        <p:tgtEl>
                                          <p:spTgt spid="6"/>
                                        </p:tgtEl>
                                        <p:attrNameLst>
                                          <p:attrName>style.visibility</p:attrName>
                                        </p:attrNameLst>
                                      </p:cBhvr>
                                      <p:to>
                                        <p:strVal val="visible"/>
                                      </p:to>
                                    </p:set>
                                    <p:animEffect transition="in" filter="blinds(horizontal)">
                                      <p:cBhvr>
                                        <p:cTn id="15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9" grpId="0"/>
      <p:bldP spid="151560" grpId="0" animBg="1"/>
      <p:bldP spid="151566" grpId="0" animBg="1"/>
      <p:bldP spid="151567" grpId="0" animBg="1"/>
      <p:bldP spid="151568" grpId="0" animBg="1"/>
      <p:bldP spid="151569" grpId="0" animBg="1"/>
      <p:bldP spid="151570" grpId="0"/>
      <p:bldP spid="151571" grpId="0"/>
      <p:bldP spid="151572" grpId="0"/>
      <p:bldP spid="151573" grpId="0"/>
      <p:bldP spid="151574" grpId="0"/>
      <p:bldP spid="151575" grpId="0" animBg="1"/>
      <p:bldP spid="151579" grpId="0" animBg="1"/>
      <p:bldP spid="151580" grpId="0" animBg="1"/>
      <p:bldP spid="151591" grpId="0" animBg="1"/>
      <p:bldP spid="151592" grpId="0" animBg="1"/>
      <p:bldP spid="151596" grpId="0" animBg="1"/>
      <p:bldP spid="151597" grpId="0" animBg="1"/>
      <p:bldP spid="151598" grpId="0" animBg="1"/>
      <p:bldP spid="151600" grpId="0"/>
      <p:bldP spid="151602" grpId="0"/>
      <p:bldP spid="151608" grpId="0"/>
      <p:bldP spid="151629" grpId="0"/>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4"/>
          <p:cNvSpPr>
            <a:spLocks noGrp="1"/>
          </p:cNvSpPr>
          <p:nvPr>
            <p:ph type="sldNum" sz="quarter" idx="12"/>
          </p:nvPr>
        </p:nvSpPr>
        <p:spPr/>
        <p:txBody>
          <a:bodyPr/>
          <a:lstStyle/>
          <a:p>
            <a:pPr>
              <a:defRPr/>
            </a:pPr>
            <a:fld id="{E65DCD5B-6A6D-437E-9C9E-3150F900F32B}" type="slidenum">
              <a:rPr lang="en-US"/>
              <a:pPr>
                <a:defRPr/>
              </a:pPr>
              <a:t>46</a:t>
            </a:fld>
            <a:endParaRPr lang="en-US"/>
          </a:p>
        </p:txBody>
      </p:sp>
      <p:sp>
        <p:nvSpPr>
          <p:cNvPr id="179205" name="Rectangle 5"/>
          <p:cNvSpPr>
            <a:spLocks noChangeArrowheads="1"/>
          </p:cNvSpPr>
          <p:nvPr/>
        </p:nvSpPr>
        <p:spPr bwMode="auto">
          <a:xfrm>
            <a:off x="152400" y="152400"/>
            <a:ext cx="7848600" cy="457200"/>
          </a:xfrm>
          <a:prstGeom prst="rect">
            <a:avLst/>
          </a:prstGeom>
          <a:noFill/>
          <a:ln w="9525">
            <a:noFill/>
            <a:miter lim="800000"/>
            <a:headEnd/>
            <a:tailEnd/>
          </a:ln>
        </p:spPr>
        <p:txBody>
          <a:bodyPr anchor="b"/>
          <a:lstStyle/>
          <a:p>
            <a:pPr>
              <a:lnSpc>
                <a:spcPct val="80000"/>
              </a:lnSpc>
              <a:defRPr/>
            </a:pPr>
            <a:r>
              <a:rPr lang="en-US" sz="2400" b="1" dirty="0" smtClean="0">
                <a:solidFill>
                  <a:srgbClr val="000099"/>
                </a:solidFill>
                <a:effectLst>
                  <a:outerShdw blurRad="38100" dist="38100" dir="2700000" algn="tl">
                    <a:srgbClr val="C0C0C0"/>
                  </a:outerShdw>
                </a:effectLst>
                <a:latin typeface="Comic Sans MS" pitchFamily="66" charset="0"/>
                <a:cs typeface="Angsana New" pitchFamily="18" charset="-34"/>
              </a:rPr>
              <a:t>Factor </a:t>
            </a:r>
            <a:r>
              <a:rPr lang="en-US" sz="2400" b="1" dirty="0">
                <a:solidFill>
                  <a:srgbClr val="000099"/>
                </a:solidFill>
                <a:effectLst>
                  <a:outerShdw blurRad="38100" dist="38100" dir="2700000" algn="tl">
                    <a:srgbClr val="C0C0C0"/>
                  </a:outerShdw>
                </a:effectLst>
                <a:latin typeface="Comic Sans MS" pitchFamily="66" charset="0"/>
                <a:cs typeface="Angsana New" pitchFamily="18" charset="-34"/>
              </a:rPr>
              <a:t>Price Equalization Theorem</a:t>
            </a:r>
            <a:endParaRPr lang="th-TH" sz="3200" b="1" dirty="0">
              <a:solidFill>
                <a:schemeClr val="hlink"/>
              </a:solidFill>
              <a:effectLst>
                <a:outerShdw blurRad="38100" dist="38100" dir="2700000" algn="tl">
                  <a:srgbClr val="C0C0C0"/>
                </a:outerShdw>
              </a:effectLst>
              <a:latin typeface="Comic Sans MS" pitchFamily="66" charset="0"/>
              <a:cs typeface="Angsana New" pitchFamily="18" charset="-34"/>
            </a:endParaRPr>
          </a:p>
        </p:txBody>
      </p:sp>
      <p:sp>
        <p:nvSpPr>
          <p:cNvPr id="179207" name="Text Box 7"/>
          <p:cNvSpPr txBox="1">
            <a:spLocks noChangeArrowheads="1"/>
          </p:cNvSpPr>
          <p:nvPr/>
        </p:nvSpPr>
        <p:spPr bwMode="auto">
          <a:xfrm>
            <a:off x="304800" y="762000"/>
            <a:ext cx="7467600" cy="1646238"/>
          </a:xfrm>
          <a:prstGeom prst="rect">
            <a:avLst/>
          </a:prstGeom>
          <a:solidFill>
            <a:srgbClr val="CCFF99"/>
          </a:solidFill>
          <a:ln w="9525">
            <a:solidFill>
              <a:srgbClr val="FFFF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b="1">
                <a:solidFill>
                  <a:schemeClr val="folHlink"/>
                </a:solidFill>
                <a:latin typeface="Comic Sans MS" pitchFamily="66" charset="0"/>
              </a:rPr>
              <a:t>Concept</a:t>
            </a:r>
          </a:p>
          <a:p>
            <a:pPr eaLnBrk="1" hangingPunct="1">
              <a:spcBef>
                <a:spcPct val="50000"/>
              </a:spcBef>
            </a:pPr>
            <a:endParaRPr lang="en-US" sz="800" b="1">
              <a:solidFill>
                <a:schemeClr val="folHlink"/>
              </a:solidFill>
              <a:latin typeface="Comic Sans MS" pitchFamily="66" charset="0"/>
            </a:endParaRPr>
          </a:p>
          <a:p>
            <a:pPr eaLnBrk="1" hangingPunct="1">
              <a:spcBef>
                <a:spcPct val="50000"/>
              </a:spcBef>
            </a:pPr>
            <a:r>
              <a:rPr lang="en-US" sz="2000" b="1">
                <a:solidFill>
                  <a:srgbClr val="C00000"/>
                </a:solidFill>
                <a:latin typeface="Comic Sans MS" pitchFamily="66" charset="0"/>
              </a:rPr>
              <a:t>International trade </a:t>
            </a:r>
            <a:r>
              <a:rPr lang="en-US" sz="2000">
                <a:latin typeface="Comic Sans MS" pitchFamily="66" charset="0"/>
              </a:rPr>
              <a:t>will equalize </a:t>
            </a:r>
            <a:r>
              <a:rPr lang="en-US" sz="2000" b="1">
                <a:solidFill>
                  <a:srgbClr val="C00000"/>
                </a:solidFill>
                <a:latin typeface="Comic Sans MS" pitchFamily="66" charset="0"/>
              </a:rPr>
              <a:t>relative factor price </a:t>
            </a:r>
            <a:r>
              <a:rPr lang="en-US" sz="2000">
                <a:latin typeface="Comic Sans MS" pitchFamily="66" charset="0"/>
              </a:rPr>
              <a:t>among trading partners</a:t>
            </a:r>
            <a:endParaRPr lang="en-US" b="1">
              <a:solidFill>
                <a:srgbClr val="800080"/>
              </a:solidFill>
              <a:latin typeface="Angsana New" pitchFamily="18" charset="-34"/>
              <a:cs typeface="Angsana New" pitchFamily="18" charset="-34"/>
            </a:endParaRPr>
          </a:p>
          <a:p>
            <a:pPr eaLnBrk="1" hangingPunct="1">
              <a:spcBef>
                <a:spcPct val="50000"/>
              </a:spcBef>
            </a:pPr>
            <a:endParaRPr lang="en-US" sz="1000">
              <a:latin typeface="Comic Sans MS" pitchFamily="66" charset="0"/>
            </a:endParaRPr>
          </a:p>
        </p:txBody>
      </p:sp>
      <p:graphicFrame>
        <p:nvGraphicFramePr>
          <p:cNvPr id="179215" name="Object 15"/>
          <p:cNvGraphicFramePr>
            <a:graphicFrameLocks noGrp="1" noChangeAspect="1"/>
          </p:cNvGraphicFramePr>
          <p:nvPr>
            <p:ph/>
          </p:nvPr>
        </p:nvGraphicFramePr>
        <p:xfrm>
          <a:off x="533400" y="2695575"/>
          <a:ext cx="1828800" cy="993775"/>
        </p:xfrm>
        <a:graphic>
          <a:graphicData uri="http://schemas.openxmlformats.org/presentationml/2006/ole">
            <mc:AlternateContent xmlns:mc="http://schemas.openxmlformats.org/markup-compatibility/2006">
              <mc:Choice xmlns:v="urn:schemas-microsoft-com:vml" Requires="v">
                <p:oleObj spid="_x0000_s29724" name="Equation" r:id="rId4" imgW="863225" imgH="469696" progId="Equation.3">
                  <p:embed/>
                </p:oleObj>
              </mc:Choice>
              <mc:Fallback>
                <p:oleObj name="Equation" r:id="rId4" imgW="863225" imgH="469696" progId="Equation.3">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3400" y="2695575"/>
                        <a:ext cx="18288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9219" name="Text Box 19"/>
          <p:cNvSpPr txBox="1">
            <a:spLocks noChangeArrowheads="1"/>
          </p:cNvSpPr>
          <p:nvPr/>
        </p:nvSpPr>
        <p:spPr bwMode="auto">
          <a:xfrm>
            <a:off x="2733675" y="2947988"/>
            <a:ext cx="2447925"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600" b="1">
                <a:solidFill>
                  <a:srgbClr val="008200"/>
                </a:solidFill>
                <a:latin typeface="Comic Sans MS" pitchFamily="66" charset="0"/>
                <a:cs typeface="Angsana New" pitchFamily="18" charset="-34"/>
              </a:rPr>
              <a:t>Let’s say at </a:t>
            </a:r>
            <a:endParaRPr lang="en-US" sz="2400" baseline="-25000">
              <a:solidFill>
                <a:srgbClr val="0000CC"/>
              </a:solidFill>
              <a:latin typeface="Comic Sans MS" pitchFamily="66" charset="0"/>
              <a:cs typeface="Angsana New" pitchFamily="18" charset="-34"/>
            </a:endParaRPr>
          </a:p>
        </p:txBody>
      </p:sp>
      <p:sp>
        <p:nvSpPr>
          <p:cNvPr id="28679" name="Rectangle 21"/>
          <p:cNvSpPr>
            <a:spLocks noChangeArrowheads="1"/>
          </p:cNvSpPr>
          <p:nvPr/>
        </p:nvSpPr>
        <p:spPr bwMode="auto">
          <a:xfrm>
            <a:off x="0" y="319246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graphicFrame>
        <p:nvGraphicFramePr>
          <p:cNvPr id="179220" name="Object 20"/>
          <p:cNvGraphicFramePr>
            <a:graphicFrameLocks noChangeAspect="1"/>
          </p:cNvGraphicFramePr>
          <p:nvPr/>
        </p:nvGraphicFramePr>
        <p:xfrm>
          <a:off x="4876800" y="2660650"/>
          <a:ext cx="858838" cy="1066800"/>
        </p:xfrm>
        <a:graphic>
          <a:graphicData uri="http://schemas.openxmlformats.org/presentationml/2006/ole">
            <mc:AlternateContent xmlns:mc="http://schemas.openxmlformats.org/markup-compatibility/2006">
              <mc:Choice xmlns:v="urn:schemas-microsoft-com:vml" Requires="v">
                <p:oleObj spid="_x0000_s29725" name="Equation" r:id="rId6" imgW="380835" imgH="469696" progId="Equation.3">
                  <p:embed/>
                </p:oleObj>
              </mc:Choice>
              <mc:Fallback>
                <p:oleObj name="Equation" r:id="rId6" imgW="380835" imgH="469696" progId="Equation.3">
                  <p:embed/>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76800" y="2660650"/>
                        <a:ext cx="858838"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7" name="Text Box 19"/>
          <p:cNvSpPr txBox="1">
            <a:spLocks noChangeArrowheads="1"/>
          </p:cNvSpPr>
          <p:nvPr/>
        </p:nvSpPr>
        <p:spPr bwMode="auto">
          <a:xfrm>
            <a:off x="5667375" y="2947988"/>
            <a:ext cx="369888"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3200" baseline="-25000">
                <a:latin typeface="Comic Sans MS" pitchFamily="66" charset="0"/>
                <a:cs typeface="Angsana New" pitchFamily="18" charset="-34"/>
              </a:rPr>
              <a:t>=</a:t>
            </a:r>
          </a:p>
        </p:txBody>
      </p:sp>
      <p:sp>
        <p:nvSpPr>
          <p:cNvPr id="2" name="Rectangle 1"/>
          <p:cNvSpPr>
            <a:spLocks noRot="1" noChangeAspect="1" noMove="1" noResize="1" noEditPoints="1" noAdjustHandles="1" noChangeArrowheads="1" noChangeShapeType="1" noTextEdit="1"/>
          </p:cNvSpPr>
          <p:nvPr/>
        </p:nvSpPr>
        <p:spPr>
          <a:xfrm>
            <a:off x="6036580" y="3071099"/>
            <a:ext cx="530851" cy="369332"/>
          </a:xfrm>
          <a:prstGeom prst="rect">
            <a:avLst/>
          </a:prstGeom>
          <a:blipFill rotWithShape="1">
            <a:blip r:embed="rId8"/>
            <a:stretch>
              <a:fillRect b="-1667"/>
            </a:stretch>
          </a:blipFill>
        </p:spPr>
        <p:txBody>
          <a:bodyPr/>
          <a:lstStyle/>
          <a:p>
            <a:pPr>
              <a:defRPr/>
            </a:pPr>
            <a:r>
              <a:rPr lang="th-TH">
                <a:noFill/>
              </a:rPr>
              <a:t> </a:t>
            </a:r>
          </a:p>
        </p:txBody>
      </p:sp>
    </p:spTree>
    <p:extLst>
      <p:ext uri="{BB962C8B-B14F-4D97-AF65-F5344CB8AC3E}">
        <p14:creationId xmlns:p14="http://schemas.microsoft.com/office/powerpoint/2010/main" val="39809771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79207">
                                            <p:txEl>
                                              <p:pRg st="0" end="0"/>
                                            </p:txEl>
                                          </p:spTgt>
                                        </p:tgtEl>
                                        <p:attrNameLst>
                                          <p:attrName>style.visibility</p:attrName>
                                        </p:attrNameLst>
                                      </p:cBhvr>
                                      <p:to>
                                        <p:strVal val="visible"/>
                                      </p:to>
                                    </p:set>
                                    <p:animEffect transition="in" filter="blinds(horizontal)">
                                      <p:cBhvr>
                                        <p:cTn id="7" dur="500"/>
                                        <p:tgtEl>
                                          <p:spTgt spid="17920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79207">
                                            <p:txEl>
                                              <p:pRg st="2" end="2"/>
                                            </p:txEl>
                                          </p:spTgt>
                                        </p:tgtEl>
                                        <p:attrNameLst>
                                          <p:attrName>style.visibility</p:attrName>
                                        </p:attrNameLst>
                                      </p:cBhvr>
                                      <p:to>
                                        <p:strVal val="visible"/>
                                      </p:to>
                                    </p:set>
                                    <p:animEffect transition="in" filter="blinds(horizontal)">
                                      <p:cBhvr>
                                        <p:cTn id="12" dur="500"/>
                                        <p:tgtEl>
                                          <p:spTgt spid="179207">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79215"/>
                                        </p:tgtEl>
                                        <p:attrNameLst>
                                          <p:attrName>style.visibility</p:attrName>
                                        </p:attrNameLst>
                                      </p:cBhvr>
                                      <p:to>
                                        <p:strVal val="visible"/>
                                      </p:to>
                                    </p:set>
                                    <p:animEffect transition="in" filter="blinds(horizontal)">
                                      <p:cBhvr>
                                        <p:cTn id="17" dur="500"/>
                                        <p:tgtEl>
                                          <p:spTgt spid="1792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79219"/>
                                        </p:tgtEl>
                                        <p:attrNameLst>
                                          <p:attrName>style.visibility</p:attrName>
                                        </p:attrNameLst>
                                      </p:cBhvr>
                                      <p:to>
                                        <p:strVal val="visible"/>
                                      </p:to>
                                    </p:set>
                                    <p:animEffect transition="in" filter="blinds(horizontal)">
                                      <p:cBhvr>
                                        <p:cTn id="22" dur="500"/>
                                        <p:tgtEl>
                                          <p:spTgt spid="17921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79220"/>
                                        </p:tgtEl>
                                        <p:attrNameLst>
                                          <p:attrName>style.visibility</p:attrName>
                                        </p:attrNameLst>
                                      </p:cBhvr>
                                      <p:to>
                                        <p:strVal val="visible"/>
                                      </p:to>
                                    </p:set>
                                    <p:animEffect transition="in" filter="blinds(horizontal)">
                                      <p:cBhvr>
                                        <p:cTn id="27" dur="500"/>
                                        <p:tgtEl>
                                          <p:spTgt spid="17922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horizontal)">
                                      <p:cBhvr>
                                        <p:cTn id="32" dur="500"/>
                                        <p:tgtEl>
                                          <p:spTgt spid="1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9219" grpId="0"/>
      <p:bldP spid="17" grpId="0"/>
    </p:bld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 name="Slide Number Placeholder 7"/>
          <p:cNvSpPr>
            <a:spLocks noGrp="1"/>
          </p:cNvSpPr>
          <p:nvPr>
            <p:ph type="sldNum" sz="quarter" idx="12"/>
          </p:nvPr>
        </p:nvSpPr>
        <p:spPr/>
        <p:txBody>
          <a:bodyPr/>
          <a:lstStyle/>
          <a:p>
            <a:pPr>
              <a:defRPr/>
            </a:pPr>
            <a:fld id="{FA113AEB-521B-4EA3-8E09-7C2674E47EDB}" type="slidenum">
              <a:rPr lang="en-US"/>
              <a:pPr>
                <a:defRPr/>
              </a:pPr>
              <a:t>47</a:t>
            </a:fld>
            <a:endParaRPr lang="en-US" dirty="0"/>
          </a:p>
        </p:txBody>
      </p:sp>
      <p:sp>
        <p:nvSpPr>
          <p:cNvPr id="29699" name="Rectangle 14"/>
          <p:cNvSpPr>
            <a:spLocks noChangeArrowheads="1"/>
          </p:cNvSpPr>
          <p:nvPr/>
        </p:nvSpPr>
        <p:spPr bwMode="auto">
          <a:xfrm>
            <a:off x="0" y="32115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29700" name="Rectangle 16"/>
          <p:cNvSpPr>
            <a:spLocks noChangeArrowheads="1"/>
          </p:cNvSpPr>
          <p:nvPr/>
        </p:nvSpPr>
        <p:spPr bwMode="auto">
          <a:xfrm>
            <a:off x="-1600200" y="48768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29701" name="Rectangle 28"/>
          <p:cNvSpPr>
            <a:spLocks noChangeArrowheads="1"/>
          </p:cNvSpPr>
          <p:nvPr/>
        </p:nvSpPr>
        <p:spPr bwMode="auto">
          <a:xfrm>
            <a:off x="-95250" y="35052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29702" name="Rectangle 39"/>
          <p:cNvSpPr>
            <a:spLocks noChangeArrowheads="1"/>
          </p:cNvSpPr>
          <p:nvPr/>
        </p:nvSpPr>
        <p:spPr bwMode="auto">
          <a:xfrm>
            <a:off x="-195263" y="3109913"/>
            <a:ext cx="914400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29703" name="Rectangle 49"/>
          <p:cNvSpPr>
            <a:spLocks noChangeArrowheads="1"/>
          </p:cNvSpPr>
          <p:nvPr/>
        </p:nvSpPr>
        <p:spPr bwMode="auto">
          <a:xfrm>
            <a:off x="0" y="3048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47" name="AutoShape 24"/>
          <p:cNvSpPr>
            <a:spLocks noChangeArrowheads="1"/>
          </p:cNvSpPr>
          <p:nvPr/>
        </p:nvSpPr>
        <p:spPr bwMode="auto">
          <a:xfrm>
            <a:off x="3919538" y="1995488"/>
            <a:ext cx="457200" cy="304800"/>
          </a:xfrm>
          <a:prstGeom prst="rightArrow">
            <a:avLst>
              <a:gd name="adj1" fmla="val 50000"/>
              <a:gd name="adj2" fmla="val 37500"/>
            </a:avLst>
          </a:prstGeom>
          <a:solidFill>
            <a:schemeClr val="accent1"/>
          </a:solidFill>
          <a:ln w="9525">
            <a:solidFill>
              <a:schemeClr val="tx1"/>
            </a:solidFill>
            <a:miter lim="800000"/>
            <a:headEnd/>
            <a:tailEnd/>
          </a:ln>
        </p:spPr>
        <p:txBody>
          <a:bodyPr wrap="none" anchor="ctr"/>
          <a:lstStyle/>
          <a:p>
            <a:endParaRPr lang="th-TH"/>
          </a:p>
        </p:txBody>
      </p:sp>
      <p:sp>
        <p:nvSpPr>
          <p:cNvPr id="48" name="Text Box 11"/>
          <p:cNvSpPr txBox="1">
            <a:spLocks noChangeArrowheads="1"/>
          </p:cNvSpPr>
          <p:nvPr/>
        </p:nvSpPr>
        <p:spPr bwMode="auto">
          <a:xfrm>
            <a:off x="4518025" y="1631950"/>
            <a:ext cx="4556125" cy="64770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latin typeface="Comic Sans MS" pitchFamily="66" charset="0"/>
                <a:cs typeface="Angsana New" pitchFamily="18" charset="-34"/>
              </a:rPr>
              <a:t>Country A has comparative advantage in the production of good X</a:t>
            </a:r>
          </a:p>
        </p:txBody>
      </p:sp>
      <p:sp>
        <p:nvSpPr>
          <p:cNvPr id="49" name="Text Box 11"/>
          <p:cNvSpPr txBox="1">
            <a:spLocks noChangeArrowheads="1"/>
          </p:cNvSpPr>
          <p:nvPr/>
        </p:nvSpPr>
        <p:spPr bwMode="auto">
          <a:xfrm>
            <a:off x="4538663" y="2470150"/>
            <a:ext cx="4572000" cy="646113"/>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latin typeface="Comic Sans MS" pitchFamily="66" charset="0"/>
                <a:cs typeface="Angsana New" pitchFamily="18" charset="-34"/>
              </a:rPr>
              <a:t>Country B has comparative advantage in the production of good Y</a:t>
            </a:r>
          </a:p>
        </p:txBody>
      </p:sp>
      <p:sp>
        <p:nvSpPr>
          <p:cNvPr id="29707" name="Text Box 11"/>
          <p:cNvSpPr txBox="1">
            <a:spLocks noChangeArrowheads="1"/>
          </p:cNvSpPr>
          <p:nvPr/>
        </p:nvSpPr>
        <p:spPr bwMode="auto">
          <a:xfrm>
            <a:off x="185738" y="1065213"/>
            <a:ext cx="1946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u="sng">
                <a:latin typeface="Comic Sans MS" pitchFamily="66" charset="0"/>
                <a:cs typeface="Angsana New" pitchFamily="18" charset="-34"/>
              </a:rPr>
              <a:t>Before Trade</a:t>
            </a:r>
          </a:p>
        </p:txBody>
      </p:sp>
      <p:sp>
        <p:nvSpPr>
          <p:cNvPr id="24" name="Text Box 22"/>
          <p:cNvSpPr txBox="1">
            <a:spLocks noChangeArrowheads="1"/>
          </p:cNvSpPr>
          <p:nvPr/>
        </p:nvSpPr>
        <p:spPr bwMode="auto">
          <a:xfrm>
            <a:off x="1441450" y="227013"/>
            <a:ext cx="2620963" cy="369887"/>
          </a:xfrm>
          <a:prstGeom prst="rect">
            <a:avLst/>
          </a:prstGeom>
          <a:solidFill>
            <a:schemeClr val="accent5">
              <a:lumMod val="75000"/>
            </a:schemeClr>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defRPr/>
            </a:pPr>
            <a:r>
              <a:rPr lang="en-US" sz="1800" b="1" dirty="0" smtClean="0">
                <a:latin typeface="Comic Sans MS" pitchFamily="66" charset="0"/>
                <a:cs typeface="Angsana New" pitchFamily="18" charset="-34"/>
              </a:rPr>
              <a:t>X</a:t>
            </a:r>
            <a:r>
              <a:rPr lang="en-US" sz="1800" b="1" dirty="0" smtClean="0">
                <a:cs typeface="Angsana New" pitchFamily="18" charset="-34"/>
              </a:rPr>
              <a:t> is </a:t>
            </a:r>
            <a:r>
              <a:rPr lang="en-US" sz="1800" b="1" dirty="0" smtClean="0">
                <a:latin typeface="Comic Sans MS" pitchFamily="66" charset="0"/>
                <a:cs typeface="Angsana New" pitchFamily="18" charset="-34"/>
              </a:rPr>
              <a:t>L-intensive good</a:t>
            </a:r>
            <a:r>
              <a:rPr lang="en-US" sz="1800" b="1" dirty="0" smtClean="0">
                <a:latin typeface="Comic Sans MS" pitchFamily="66" charset="0"/>
              </a:rPr>
              <a:t> </a:t>
            </a:r>
          </a:p>
        </p:txBody>
      </p:sp>
      <p:sp>
        <p:nvSpPr>
          <p:cNvPr id="25" name="Text Box 22"/>
          <p:cNvSpPr txBox="1">
            <a:spLocks noChangeArrowheads="1"/>
          </p:cNvSpPr>
          <p:nvPr/>
        </p:nvSpPr>
        <p:spPr bwMode="auto">
          <a:xfrm>
            <a:off x="4371975" y="227013"/>
            <a:ext cx="3352800" cy="368300"/>
          </a:xfrm>
          <a:prstGeom prst="rect">
            <a:avLst/>
          </a:prstGeom>
          <a:solidFill>
            <a:schemeClr val="accent5">
              <a:lumMod val="75000"/>
            </a:schemeClr>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defRPr/>
            </a:pPr>
            <a:r>
              <a:rPr lang="en-US" sz="1800" b="1" dirty="0">
                <a:latin typeface="Comic Sans MS" pitchFamily="66" charset="0"/>
                <a:cs typeface="Angsana New" pitchFamily="18" charset="-34"/>
              </a:rPr>
              <a:t>Y</a:t>
            </a:r>
            <a:r>
              <a:rPr lang="en-US" sz="1800" b="1" dirty="0" smtClean="0">
                <a:cs typeface="Angsana New" pitchFamily="18" charset="-34"/>
              </a:rPr>
              <a:t> is </a:t>
            </a:r>
            <a:r>
              <a:rPr lang="en-US" sz="1800" b="1" dirty="0">
                <a:latin typeface="Comic Sans MS" pitchFamily="66" charset="0"/>
                <a:cs typeface="Angsana New" pitchFamily="18" charset="-34"/>
              </a:rPr>
              <a:t>K</a:t>
            </a:r>
            <a:r>
              <a:rPr lang="en-US" sz="1800" b="1" dirty="0" smtClean="0">
                <a:latin typeface="Comic Sans MS" pitchFamily="66" charset="0"/>
                <a:cs typeface="Angsana New" pitchFamily="18" charset="-34"/>
              </a:rPr>
              <a:t>-intensive good</a:t>
            </a:r>
            <a:r>
              <a:rPr lang="en-US" sz="1800" b="1" dirty="0" smtClean="0">
                <a:latin typeface="Comic Sans MS" pitchFamily="66" charset="0"/>
              </a:rPr>
              <a:t> </a:t>
            </a:r>
          </a:p>
        </p:txBody>
      </p:sp>
      <p:sp>
        <p:nvSpPr>
          <p:cNvPr id="29710" name="Text Box 11"/>
          <p:cNvSpPr txBox="1">
            <a:spLocks noChangeArrowheads="1"/>
          </p:cNvSpPr>
          <p:nvPr/>
        </p:nvSpPr>
        <p:spPr bwMode="auto">
          <a:xfrm>
            <a:off x="185738" y="233363"/>
            <a:ext cx="13223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latin typeface="Comic Sans MS" pitchFamily="66" charset="0"/>
                <a:cs typeface="Angsana New" pitchFamily="18" charset="-34"/>
              </a:rPr>
              <a:t>Suppose</a:t>
            </a:r>
          </a:p>
        </p:txBody>
      </p:sp>
      <p:sp>
        <p:nvSpPr>
          <p:cNvPr id="2" name="Rectangle 1"/>
          <p:cNvSpPr>
            <a:spLocks noRot="1" noChangeAspect="1" noMove="1" noResize="1" noEditPoints="1" noAdjustHandles="1" noChangeArrowheads="1" noChangeShapeType="1" noTextEdit="1"/>
          </p:cNvSpPr>
          <p:nvPr/>
        </p:nvSpPr>
        <p:spPr>
          <a:xfrm>
            <a:off x="167821" y="1995495"/>
            <a:ext cx="1780257" cy="655372"/>
          </a:xfrm>
          <a:prstGeom prst="rect">
            <a:avLst/>
          </a:prstGeom>
          <a:blipFill rotWithShape="1">
            <a:blip r:embed="rId3"/>
            <a:stretch>
              <a:fillRect/>
            </a:stretch>
          </a:blipFill>
        </p:spPr>
        <p:txBody>
          <a:bodyPr/>
          <a:lstStyle/>
          <a:p>
            <a:pPr>
              <a:defRPr/>
            </a:pPr>
            <a:r>
              <a:rPr lang="th-TH">
                <a:noFill/>
              </a:rPr>
              <a:t> </a:t>
            </a:r>
          </a:p>
        </p:txBody>
      </p:sp>
      <p:sp>
        <p:nvSpPr>
          <p:cNvPr id="28" name="AutoShape 24"/>
          <p:cNvSpPr>
            <a:spLocks noChangeArrowheads="1"/>
          </p:cNvSpPr>
          <p:nvPr/>
        </p:nvSpPr>
        <p:spPr bwMode="auto">
          <a:xfrm>
            <a:off x="1820863" y="2017713"/>
            <a:ext cx="447675" cy="304800"/>
          </a:xfrm>
          <a:prstGeom prst="rightArrow">
            <a:avLst>
              <a:gd name="adj1" fmla="val 50000"/>
              <a:gd name="adj2" fmla="val 37616"/>
            </a:avLst>
          </a:prstGeom>
          <a:solidFill>
            <a:schemeClr val="accent1"/>
          </a:solidFill>
          <a:ln w="9525">
            <a:solidFill>
              <a:schemeClr val="tx1"/>
            </a:solidFill>
            <a:miter lim="800000"/>
            <a:headEnd/>
            <a:tailEnd/>
          </a:ln>
        </p:spPr>
        <p:txBody>
          <a:bodyPr wrap="none" anchor="ctr"/>
          <a:lstStyle/>
          <a:p>
            <a:endParaRPr lang="th-TH"/>
          </a:p>
        </p:txBody>
      </p:sp>
      <p:sp>
        <p:nvSpPr>
          <p:cNvPr id="3" name="Rectangle 2"/>
          <p:cNvSpPr>
            <a:spLocks noRot="1" noChangeAspect="1" noMove="1" noResize="1" noEditPoints="1" noAdjustHandles="1" noChangeArrowheads="1" noChangeShapeType="1" noTextEdit="1"/>
          </p:cNvSpPr>
          <p:nvPr/>
        </p:nvSpPr>
        <p:spPr>
          <a:xfrm>
            <a:off x="2317688" y="1829625"/>
            <a:ext cx="1664174" cy="744819"/>
          </a:xfrm>
          <a:prstGeom prst="rect">
            <a:avLst/>
          </a:prstGeom>
          <a:blipFill rotWithShape="1">
            <a:blip r:embed="rId4"/>
            <a:stretch>
              <a:fillRect/>
            </a:stretch>
          </a:blipFill>
        </p:spPr>
        <p:txBody>
          <a:bodyPr/>
          <a:lstStyle/>
          <a:p>
            <a:pPr>
              <a:defRPr/>
            </a:pPr>
            <a:r>
              <a:rPr lang="th-TH">
                <a:noFill/>
              </a:rPr>
              <a:t> </a:t>
            </a:r>
          </a:p>
        </p:txBody>
      </p:sp>
    </p:spTree>
    <p:extLst>
      <p:ext uri="{BB962C8B-B14F-4D97-AF65-F5344CB8AC3E}">
        <p14:creationId xmlns:p14="http://schemas.microsoft.com/office/powerpoint/2010/main" val="6832856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blinds(horizontal)">
                                      <p:cBhvr>
                                        <p:cTn id="12" dur="500"/>
                                        <p:tgtEl>
                                          <p:spTgt spid="2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blinds(horizontal)">
                                      <p:cBhvr>
                                        <p:cTn id="22" dur="500"/>
                                        <p:tgtEl>
                                          <p:spTgt spid="4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fade">
                                      <p:cBhvr>
                                        <p:cTn id="27" dur="500"/>
                                        <p:tgtEl>
                                          <p:spTgt spid="4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9"/>
                                        </p:tgtEl>
                                        <p:attrNameLst>
                                          <p:attrName>style.visibility</p:attrName>
                                        </p:attrNameLst>
                                      </p:cBhvr>
                                      <p:to>
                                        <p:strVal val="visible"/>
                                      </p:to>
                                    </p:set>
                                    <p:animEffect transition="in" filter="fade">
                                      <p:cBhvr>
                                        <p:cTn id="3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49" grpId="0" animBg="1"/>
      <p:bldP spid="28" grpId="0" animBg="1"/>
    </p:bld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 name="Slide Number Placeholder 7"/>
          <p:cNvSpPr>
            <a:spLocks noGrp="1"/>
          </p:cNvSpPr>
          <p:nvPr>
            <p:ph type="sldNum" sz="quarter" idx="12"/>
          </p:nvPr>
        </p:nvSpPr>
        <p:spPr/>
        <p:txBody>
          <a:bodyPr/>
          <a:lstStyle/>
          <a:p>
            <a:pPr>
              <a:defRPr/>
            </a:pPr>
            <a:fld id="{584B1D7B-2CFC-488E-8ACE-3590BDE1A89B}" type="slidenum">
              <a:rPr lang="en-US"/>
              <a:pPr>
                <a:defRPr/>
              </a:pPr>
              <a:t>48</a:t>
            </a:fld>
            <a:endParaRPr lang="en-US" dirty="0"/>
          </a:p>
        </p:txBody>
      </p:sp>
      <p:sp>
        <p:nvSpPr>
          <p:cNvPr id="30723" name="Rectangle 14"/>
          <p:cNvSpPr>
            <a:spLocks noChangeArrowheads="1"/>
          </p:cNvSpPr>
          <p:nvPr/>
        </p:nvSpPr>
        <p:spPr bwMode="auto">
          <a:xfrm>
            <a:off x="0" y="3211513"/>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30724" name="Rectangle 16"/>
          <p:cNvSpPr>
            <a:spLocks noChangeArrowheads="1"/>
          </p:cNvSpPr>
          <p:nvPr/>
        </p:nvSpPr>
        <p:spPr bwMode="auto">
          <a:xfrm>
            <a:off x="-1730375" y="4808538"/>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30725" name="Rectangle 39"/>
          <p:cNvSpPr>
            <a:spLocks noChangeArrowheads="1"/>
          </p:cNvSpPr>
          <p:nvPr/>
        </p:nvSpPr>
        <p:spPr bwMode="auto">
          <a:xfrm>
            <a:off x="-195263" y="3109913"/>
            <a:ext cx="9144001"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30726" name="Rectangle 49"/>
          <p:cNvSpPr>
            <a:spLocks noChangeArrowheads="1"/>
          </p:cNvSpPr>
          <p:nvPr/>
        </p:nvSpPr>
        <p:spPr bwMode="auto">
          <a:xfrm>
            <a:off x="0" y="3048000"/>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th-TH"/>
          </a:p>
        </p:txBody>
      </p:sp>
      <p:sp>
        <p:nvSpPr>
          <p:cNvPr id="49" name="Text Box 11"/>
          <p:cNvSpPr txBox="1">
            <a:spLocks noChangeArrowheads="1"/>
          </p:cNvSpPr>
          <p:nvPr/>
        </p:nvSpPr>
        <p:spPr bwMode="auto">
          <a:xfrm>
            <a:off x="1754188" y="1500188"/>
            <a:ext cx="3275012" cy="36830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In country A, production of X</a:t>
            </a:r>
          </a:p>
        </p:txBody>
      </p:sp>
      <p:sp>
        <p:nvSpPr>
          <p:cNvPr id="30728" name="Text Box 11"/>
          <p:cNvSpPr txBox="1">
            <a:spLocks noChangeArrowheads="1"/>
          </p:cNvSpPr>
          <p:nvPr/>
        </p:nvSpPr>
        <p:spPr bwMode="auto">
          <a:xfrm>
            <a:off x="171450" y="806450"/>
            <a:ext cx="19462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u="sng">
                <a:latin typeface="Comic Sans MS" pitchFamily="66" charset="0"/>
                <a:cs typeface="Angsana New" pitchFamily="18" charset="-34"/>
              </a:rPr>
              <a:t>After Trade</a:t>
            </a:r>
          </a:p>
        </p:txBody>
      </p:sp>
      <p:sp>
        <p:nvSpPr>
          <p:cNvPr id="24" name="Text Box 22"/>
          <p:cNvSpPr txBox="1">
            <a:spLocks noChangeArrowheads="1"/>
          </p:cNvSpPr>
          <p:nvPr/>
        </p:nvSpPr>
        <p:spPr bwMode="auto">
          <a:xfrm>
            <a:off x="1441450" y="227013"/>
            <a:ext cx="2620963" cy="369887"/>
          </a:xfrm>
          <a:prstGeom prst="rect">
            <a:avLst/>
          </a:prstGeom>
          <a:solidFill>
            <a:schemeClr val="accent5">
              <a:lumMod val="75000"/>
            </a:schemeClr>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defRPr/>
            </a:pPr>
            <a:r>
              <a:rPr lang="en-US" sz="1800" b="1" dirty="0" smtClean="0">
                <a:latin typeface="Comic Sans MS" pitchFamily="66" charset="0"/>
                <a:cs typeface="Angsana New" pitchFamily="18" charset="-34"/>
              </a:rPr>
              <a:t>X</a:t>
            </a:r>
            <a:r>
              <a:rPr lang="en-US" sz="1800" b="1" dirty="0" smtClean="0">
                <a:cs typeface="Angsana New" pitchFamily="18" charset="-34"/>
              </a:rPr>
              <a:t> is </a:t>
            </a:r>
            <a:r>
              <a:rPr lang="en-US" sz="1800" b="1" dirty="0" smtClean="0">
                <a:latin typeface="Comic Sans MS" pitchFamily="66" charset="0"/>
                <a:cs typeface="Angsana New" pitchFamily="18" charset="-34"/>
              </a:rPr>
              <a:t>L-intensive good</a:t>
            </a:r>
            <a:r>
              <a:rPr lang="en-US" sz="1800" b="1" dirty="0" smtClean="0">
                <a:latin typeface="Comic Sans MS" pitchFamily="66" charset="0"/>
              </a:rPr>
              <a:t> </a:t>
            </a:r>
          </a:p>
        </p:txBody>
      </p:sp>
      <p:sp>
        <p:nvSpPr>
          <p:cNvPr id="25" name="Text Box 22"/>
          <p:cNvSpPr txBox="1">
            <a:spLocks noChangeArrowheads="1"/>
          </p:cNvSpPr>
          <p:nvPr/>
        </p:nvSpPr>
        <p:spPr bwMode="auto">
          <a:xfrm>
            <a:off x="4371975" y="227013"/>
            <a:ext cx="3352800" cy="368300"/>
          </a:xfrm>
          <a:prstGeom prst="rect">
            <a:avLst/>
          </a:prstGeom>
          <a:solidFill>
            <a:schemeClr val="accent5">
              <a:lumMod val="75000"/>
            </a:schemeClr>
          </a:solidFill>
          <a:ln w="9525">
            <a:solidFill>
              <a:srgbClr val="FFCCCC"/>
            </a:solidFill>
            <a:miter lim="800000"/>
            <a:headEnd/>
            <a:tailEnd/>
          </a:ln>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defRPr/>
            </a:pPr>
            <a:r>
              <a:rPr lang="en-US" sz="1800" b="1" dirty="0">
                <a:latin typeface="Comic Sans MS" pitchFamily="66" charset="0"/>
                <a:cs typeface="Angsana New" pitchFamily="18" charset="-34"/>
              </a:rPr>
              <a:t>Y</a:t>
            </a:r>
            <a:r>
              <a:rPr lang="en-US" sz="1800" b="1" dirty="0" smtClean="0">
                <a:cs typeface="Angsana New" pitchFamily="18" charset="-34"/>
              </a:rPr>
              <a:t> is </a:t>
            </a:r>
            <a:r>
              <a:rPr lang="en-US" sz="1800" b="1" dirty="0">
                <a:latin typeface="Comic Sans MS" pitchFamily="66" charset="0"/>
                <a:cs typeface="Angsana New" pitchFamily="18" charset="-34"/>
              </a:rPr>
              <a:t>K</a:t>
            </a:r>
            <a:r>
              <a:rPr lang="en-US" sz="1800" b="1" dirty="0" smtClean="0">
                <a:latin typeface="Comic Sans MS" pitchFamily="66" charset="0"/>
                <a:cs typeface="Angsana New" pitchFamily="18" charset="-34"/>
              </a:rPr>
              <a:t>-intensive good</a:t>
            </a:r>
            <a:r>
              <a:rPr lang="en-US" sz="1800" b="1" dirty="0" smtClean="0">
                <a:latin typeface="Comic Sans MS" pitchFamily="66" charset="0"/>
              </a:rPr>
              <a:t> </a:t>
            </a:r>
          </a:p>
        </p:txBody>
      </p:sp>
      <p:sp>
        <p:nvSpPr>
          <p:cNvPr id="30731" name="Text Box 11"/>
          <p:cNvSpPr txBox="1">
            <a:spLocks noChangeArrowheads="1"/>
          </p:cNvSpPr>
          <p:nvPr/>
        </p:nvSpPr>
        <p:spPr bwMode="auto">
          <a:xfrm>
            <a:off x="185738" y="233363"/>
            <a:ext cx="13223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000">
                <a:latin typeface="Comic Sans MS" pitchFamily="66" charset="0"/>
                <a:cs typeface="Angsana New" pitchFamily="18" charset="-34"/>
              </a:rPr>
              <a:t>Suppose</a:t>
            </a:r>
          </a:p>
        </p:txBody>
      </p:sp>
      <p:sp>
        <p:nvSpPr>
          <p:cNvPr id="5" name="Rectangle 4"/>
          <p:cNvSpPr>
            <a:spLocks noRot="1" noChangeAspect="1" noMove="1" noResize="1" noEditPoints="1" noAdjustHandles="1" noChangeArrowheads="1" noChangeShapeType="1" noTextEdit="1"/>
          </p:cNvSpPr>
          <p:nvPr/>
        </p:nvSpPr>
        <p:spPr>
          <a:xfrm>
            <a:off x="0" y="1470030"/>
            <a:ext cx="1659365" cy="744819"/>
          </a:xfrm>
          <a:prstGeom prst="rect">
            <a:avLst/>
          </a:prstGeom>
          <a:blipFill rotWithShape="1">
            <a:blip r:embed="rId3"/>
            <a:stretch>
              <a:fillRect/>
            </a:stretch>
          </a:blipFill>
        </p:spPr>
        <p:txBody>
          <a:bodyPr/>
          <a:lstStyle/>
          <a:p>
            <a:pPr>
              <a:defRPr/>
            </a:pPr>
            <a:r>
              <a:rPr lang="th-TH">
                <a:noFill/>
              </a:rPr>
              <a:t> </a:t>
            </a:r>
          </a:p>
        </p:txBody>
      </p:sp>
      <p:sp>
        <p:nvSpPr>
          <p:cNvPr id="22" name="AutoShape 24"/>
          <p:cNvSpPr>
            <a:spLocks noChangeArrowheads="1"/>
          </p:cNvSpPr>
          <p:nvPr/>
        </p:nvSpPr>
        <p:spPr bwMode="auto">
          <a:xfrm>
            <a:off x="1444625" y="1690688"/>
            <a:ext cx="296863" cy="304800"/>
          </a:xfrm>
          <a:prstGeom prst="rightArrow">
            <a:avLst>
              <a:gd name="adj1" fmla="val 50000"/>
              <a:gd name="adj2" fmla="val 37500"/>
            </a:avLst>
          </a:prstGeom>
          <a:solidFill>
            <a:schemeClr val="accent1"/>
          </a:solidFill>
          <a:ln w="9525">
            <a:solidFill>
              <a:schemeClr val="tx1"/>
            </a:solidFill>
            <a:miter lim="800000"/>
            <a:headEnd/>
            <a:tailEnd/>
          </a:ln>
        </p:spPr>
        <p:txBody>
          <a:bodyPr wrap="none" anchor="ctr"/>
          <a:lstStyle/>
          <a:p>
            <a:endParaRPr lang="th-TH"/>
          </a:p>
        </p:txBody>
      </p:sp>
      <p:cxnSp>
        <p:nvCxnSpPr>
          <p:cNvPr id="27" name="Straight Arrow Connector 26"/>
          <p:cNvCxnSpPr/>
          <p:nvPr/>
        </p:nvCxnSpPr>
        <p:spPr>
          <a:xfrm flipV="1">
            <a:off x="4876800" y="1428750"/>
            <a:ext cx="0" cy="393700"/>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29" name="AutoShape 72"/>
          <p:cNvSpPr>
            <a:spLocks noChangeArrowheads="1"/>
          </p:cNvSpPr>
          <p:nvPr/>
        </p:nvSpPr>
        <p:spPr bwMode="auto">
          <a:xfrm>
            <a:off x="5029200" y="1525588"/>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31" name="Text Box 11"/>
          <p:cNvSpPr txBox="1">
            <a:spLocks noChangeArrowheads="1"/>
          </p:cNvSpPr>
          <p:nvPr/>
        </p:nvSpPr>
        <p:spPr bwMode="auto">
          <a:xfrm>
            <a:off x="5334000" y="1457325"/>
            <a:ext cx="1752600" cy="369888"/>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Demand for L</a:t>
            </a:r>
          </a:p>
        </p:txBody>
      </p:sp>
      <p:cxnSp>
        <p:nvCxnSpPr>
          <p:cNvPr id="32" name="Straight Arrow Connector 31"/>
          <p:cNvCxnSpPr/>
          <p:nvPr/>
        </p:nvCxnSpPr>
        <p:spPr>
          <a:xfrm flipV="1">
            <a:off x="6934200" y="1443038"/>
            <a:ext cx="0" cy="393700"/>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37" name="AutoShape 72"/>
          <p:cNvSpPr>
            <a:spLocks noChangeArrowheads="1"/>
          </p:cNvSpPr>
          <p:nvPr/>
        </p:nvSpPr>
        <p:spPr bwMode="auto">
          <a:xfrm>
            <a:off x="7185025" y="1531938"/>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38" name="Text Box 11"/>
          <p:cNvSpPr txBox="1">
            <a:spLocks noChangeArrowheads="1"/>
          </p:cNvSpPr>
          <p:nvPr/>
        </p:nvSpPr>
        <p:spPr bwMode="auto">
          <a:xfrm>
            <a:off x="7516813" y="1458913"/>
            <a:ext cx="484187" cy="36830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w</a:t>
            </a:r>
          </a:p>
        </p:txBody>
      </p:sp>
      <p:cxnSp>
        <p:nvCxnSpPr>
          <p:cNvPr id="39" name="Straight Arrow Connector 38"/>
          <p:cNvCxnSpPr/>
          <p:nvPr/>
        </p:nvCxnSpPr>
        <p:spPr>
          <a:xfrm flipV="1">
            <a:off x="7947025" y="1401763"/>
            <a:ext cx="0" cy="393700"/>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40" name="Text Box 11"/>
          <p:cNvSpPr txBox="1">
            <a:spLocks noChangeArrowheads="1"/>
          </p:cNvSpPr>
          <p:nvPr/>
        </p:nvSpPr>
        <p:spPr bwMode="auto">
          <a:xfrm>
            <a:off x="1754188" y="2020888"/>
            <a:ext cx="3275012" cy="369887"/>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In country A, production of Y</a:t>
            </a:r>
          </a:p>
        </p:txBody>
      </p:sp>
      <p:cxnSp>
        <p:nvCxnSpPr>
          <p:cNvPr id="41" name="Straight Arrow Connector 40"/>
          <p:cNvCxnSpPr/>
          <p:nvPr/>
        </p:nvCxnSpPr>
        <p:spPr>
          <a:xfrm>
            <a:off x="4837113" y="1995488"/>
            <a:ext cx="0" cy="395287"/>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43" name="AutoShape 72"/>
          <p:cNvSpPr>
            <a:spLocks noChangeArrowheads="1"/>
          </p:cNvSpPr>
          <p:nvPr/>
        </p:nvSpPr>
        <p:spPr bwMode="auto">
          <a:xfrm>
            <a:off x="5029200" y="2054225"/>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45" name="Text Box 11"/>
          <p:cNvSpPr txBox="1">
            <a:spLocks noChangeArrowheads="1"/>
          </p:cNvSpPr>
          <p:nvPr/>
        </p:nvSpPr>
        <p:spPr bwMode="auto">
          <a:xfrm>
            <a:off x="5376863" y="1984375"/>
            <a:ext cx="1752600" cy="36830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Demand for K</a:t>
            </a:r>
          </a:p>
        </p:txBody>
      </p:sp>
      <p:cxnSp>
        <p:nvCxnSpPr>
          <p:cNvPr id="50" name="Straight Arrow Connector 49"/>
          <p:cNvCxnSpPr/>
          <p:nvPr/>
        </p:nvCxnSpPr>
        <p:spPr>
          <a:xfrm>
            <a:off x="6973888" y="2020888"/>
            <a:ext cx="0" cy="395287"/>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51" name="AutoShape 72"/>
          <p:cNvSpPr>
            <a:spLocks noChangeArrowheads="1"/>
          </p:cNvSpPr>
          <p:nvPr/>
        </p:nvSpPr>
        <p:spPr bwMode="auto">
          <a:xfrm>
            <a:off x="7178675" y="2003425"/>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52" name="Text Box 11"/>
          <p:cNvSpPr txBox="1">
            <a:spLocks noChangeArrowheads="1"/>
          </p:cNvSpPr>
          <p:nvPr/>
        </p:nvSpPr>
        <p:spPr bwMode="auto">
          <a:xfrm>
            <a:off x="7562850" y="1933575"/>
            <a:ext cx="409575" cy="368300"/>
          </a:xfrm>
          <a:prstGeom prst="rect">
            <a:avLst/>
          </a:prstGeom>
          <a:solidFill>
            <a:srgbClr val="CCFF66"/>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r</a:t>
            </a:r>
          </a:p>
        </p:txBody>
      </p:sp>
      <p:cxnSp>
        <p:nvCxnSpPr>
          <p:cNvPr id="53" name="Straight Arrow Connector 52"/>
          <p:cNvCxnSpPr/>
          <p:nvPr/>
        </p:nvCxnSpPr>
        <p:spPr>
          <a:xfrm>
            <a:off x="7918450" y="1898650"/>
            <a:ext cx="0" cy="395288"/>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55" name="Right Brace 54"/>
          <p:cNvSpPr/>
          <p:nvPr/>
        </p:nvSpPr>
        <p:spPr>
          <a:xfrm>
            <a:off x="8012113" y="1428750"/>
            <a:ext cx="152400" cy="901700"/>
          </a:xfrm>
          <a:prstGeom prst="rightBrace">
            <a:avLst/>
          </a:prstGeom>
          <a:ln w="25400">
            <a:solidFill>
              <a:srgbClr val="0000CC"/>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th-TH"/>
          </a:p>
        </p:txBody>
      </p:sp>
      <p:cxnSp>
        <p:nvCxnSpPr>
          <p:cNvPr id="56" name="Straight Arrow Connector 55"/>
          <p:cNvCxnSpPr/>
          <p:nvPr/>
        </p:nvCxnSpPr>
        <p:spPr>
          <a:xfrm flipV="1">
            <a:off x="8845550" y="1458913"/>
            <a:ext cx="0" cy="393700"/>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 name="Rectangle 6"/>
          <p:cNvSpPr>
            <a:spLocks noRot="1" noChangeAspect="1" noMove="1" noResize="1" noEditPoints="1" noAdjustHandles="1" noChangeArrowheads="1" noChangeShapeType="1" noTextEdit="1"/>
          </p:cNvSpPr>
          <p:nvPr/>
        </p:nvSpPr>
        <p:spPr>
          <a:xfrm>
            <a:off x="8258078" y="1402797"/>
            <a:ext cx="587340" cy="562975"/>
          </a:xfrm>
          <a:prstGeom prst="rect">
            <a:avLst/>
          </a:prstGeom>
          <a:blipFill rotWithShape="1">
            <a:blip r:embed="rId4"/>
            <a:stretch>
              <a:fillRect/>
            </a:stretch>
          </a:blipFill>
        </p:spPr>
        <p:txBody>
          <a:bodyPr/>
          <a:lstStyle/>
          <a:p>
            <a:pPr>
              <a:defRPr/>
            </a:pPr>
            <a:r>
              <a:rPr lang="th-TH">
                <a:noFill/>
              </a:rPr>
              <a:t> </a:t>
            </a:r>
          </a:p>
        </p:txBody>
      </p:sp>
      <p:sp>
        <p:nvSpPr>
          <p:cNvPr id="57" name="Text Box 11"/>
          <p:cNvSpPr txBox="1">
            <a:spLocks noChangeArrowheads="1"/>
          </p:cNvSpPr>
          <p:nvPr/>
        </p:nvSpPr>
        <p:spPr bwMode="auto">
          <a:xfrm>
            <a:off x="8221663" y="2020888"/>
            <a:ext cx="4905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to</a:t>
            </a:r>
          </a:p>
        </p:txBody>
      </p:sp>
      <p:sp>
        <p:nvSpPr>
          <p:cNvPr id="8" name="Rectangle 7"/>
          <p:cNvSpPr>
            <a:spLocks noRot="1" noChangeAspect="1" noMove="1" noResize="1" noEditPoints="1" noAdjustHandles="1" noChangeArrowheads="1" noChangeShapeType="1" noTextEdit="1"/>
          </p:cNvSpPr>
          <p:nvPr/>
        </p:nvSpPr>
        <p:spPr>
          <a:xfrm>
            <a:off x="8441307" y="1905923"/>
            <a:ext cx="702693" cy="599075"/>
          </a:xfrm>
          <a:prstGeom prst="rect">
            <a:avLst/>
          </a:prstGeom>
          <a:blipFill rotWithShape="1">
            <a:blip r:embed="rId5"/>
            <a:stretch>
              <a:fillRect/>
            </a:stretch>
          </a:blipFill>
        </p:spPr>
        <p:txBody>
          <a:bodyPr/>
          <a:lstStyle/>
          <a:p>
            <a:pPr>
              <a:defRPr/>
            </a:pPr>
            <a:r>
              <a:rPr lang="th-TH">
                <a:noFill/>
              </a:rPr>
              <a:t> </a:t>
            </a:r>
          </a:p>
        </p:txBody>
      </p:sp>
      <p:sp>
        <p:nvSpPr>
          <p:cNvPr id="9" name="Rectangle 8"/>
          <p:cNvSpPr>
            <a:spLocks noRot="1" noChangeAspect="1" noMove="1" noResize="1" noEditPoints="1" noAdjustHandles="1" noChangeArrowheads="1" noChangeShapeType="1" noTextEdit="1"/>
          </p:cNvSpPr>
          <p:nvPr/>
        </p:nvSpPr>
        <p:spPr>
          <a:xfrm>
            <a:off x="-73393" y="2810575"/>
            <a:ext cx="1662570" cy="744819"/>
          </a:xfrm>
          <a:prstGeom prst="rect">
            <a:avLst/>
          </a:prstGeom>
          <a:blipFill rotWithShape="1">
            <a:blip r:embed="rId6"/>
            <a:stretch>
              <a:fillRect/>
            </a:stretch>
          </a:blipFill>
        </p:spPr>
        <p:txBody>
          <a:bodyPr/>
          <a:lstStyle/>
          <a:p>
            <a:pPr>
              <a:defRPr/>
            </a:pPr>
            <a:r>
              <a:rPr lang="th-TH">
                <a:noFill/>
              </a:rPr>
              <a:t> </a:t>
            </a:r>
          </a:p>
        </p:txBody>
      </p:sp>
      <p:sp>
        <p:nvSpPr>
          <p:cNvPr id="58" name="AutoShape 24"/>
          <p:cNvSpPr>
            <a:spLocks noChangeArrowheads="1"/>
          </p:cNvSpPr>
          <p:nvPr/>
        </p:nvSpPr>
        <p:spPr bwMode="auto">
          <a:xfrm>
            <a:off x="1444625" y="3041650"/>
            <a:ext cx="296863" cy="304800"/>
          </a:xfrm>
          <a:prstGeom prst="rightArrow">
            <a:avLst>
              <a:gd name="adj1" fmla="val 50000"/>
              <a:gd name="adj2" fmla="val 37500"/>
            </a:avLst>
          </a:prstGeom>
          <a:solidFill>
            <a:schemeClr val="accent1"/>
          </a:solidFill>
          <a:ln w="9525">
            <a:solidFill>
              <a:schemeClr val="tx1"/>
            </a:solidFill>
            <a:miter lim="800000"/>
            <a:headEnd/>
            <a:tailEnd/>
          </a:ln>
        </p:spPr>
        <p:txBody>
          <a:bodyPr wrap="none" anchor="ctr"/>
          <a:lstStyle/>
          <a:p>
            <a:endParaRPr lang="th-TH"/>
          </a:p>
        </p:txBody>
      </p:sp>
      <p:sp>
        <p:nvSpPr>
          <p:cNvPr id="59" name="Text Box 11"/>
          <p:cNvSpPr txBox="1">
            <a:spLocks noChangeArrowheads="1"/>
          </p:cNvSpPr>
          <p:nvPr/>
        </p:nvSpPr>
        <p:spPr bwMode="auto">
          <a:xfrm>
            <a:off x="1754188" y="2813050"/>
            <a:ext cx="3275012" cy="36988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In country B, production of X</a:t>
            </a:r>
          </a:p>
        </p:txBody>
      </p:sp>
      <p:sp>
        <p:nvSpPr>
          <p:cNvPr id="60" name="Text Box 11"/>
          <p:cNvSpPr txBox="1">
            <a:spLocks noChangeArrowheads="1"/>
          </p:cNvSpPr>
          <p:nvPr/>
        </p:nvSpPr>
        <p:spPr bwMode="auto">
          <a:xfrm>
            <a:off x="1743075" y="3252788"/>
            <a:ext cx="3275013" cy="369887"/>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In country B, production of Y</a:t>
            </a:r>
          </a:p>
        </p:txBody>
      </p:sp>
      <p:cxnSp>
        <p:nvCxnSpPr>
          <p:cNvPr id="62" name="Straight Arrow Connector 61"/>
          <p:cNvCxnSpPr/>
          <p:nvPr/>
        </p:nvCxnSpPr>
        <p:spPr>
          <a:xfrm>
            <a:off x="4876800" y="2765425"/>
            <a:ext cx="0" cy="395288"/>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64" name="AutoShape 72"/>
          <p:cNvSpPr>
            <a:spLocks noChangeArrowheads="1"/>
          </p:cNvSpPr>
          <p:nvPr/>
        </p:nvSpPr>
        <p:spPr bwMode="auto">
          <a:xfrm>
            <a:off x="5037138" y="2819400"/>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65" name="Text Box 11"/>
          <p:cNvSpPr txBox="1">
            <a:spLocks noChangeArrowheads="1"/>
          </p:cNvSpPr>
          <p:nvPr/>
        </p:nvSpPr>
        <p:spPr bwMode="auto">
          <a:xfrm>
            <a:off x="5376863" y="2711450"/>
            <a:ext cx="1752600" cy="36830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Demand for L</a:t>
            </a:r>
          </a:p>
        </p:txBody>
      </p:sp>
      <p:cxnSp>
        <p:nvCxnSpPr>
          <p:cNvPr id="66" name="Straight Arrow Connector 65"/>
          <p:cNvCxnSpPr/>
          <p:nvPr/>
        </p:nvCxnSpPr>
        <p:spPr>
          <a:xfrm>
            <a:off x="7018338" y="2755900"/>
            <a:ext cx="0" cy="395288"/>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67" name="AutoShape 72"/>
          <p:cNvSpPr>
            <a:spLocks noChangeArrowheads="1"/>
          </p:cNvSpPr>
          <p:nvPr/>
        </p:nvSpPr>
        <p:spPr bwMode="auto">
          <a:xfrm>
            <a:off x="7212013" y="2781300"/>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68" name="Text Box 11"/>
          <p:cNvSpPr txBox="1">
            <a:spLocks noChangeArrowheads="1"/>
          </p:cNvSpPr>
          <p:nvPr/>
        </p:nvSpPr>
        <p:spPr bwMode="auto">
          <a:xfrm>
            <a:off x="7566025" y="2755900"/>
            <a:ext cx="485775" cy="36830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w</a:t>
            </a:r>
          </a:p>
        </p:txBody>
      </p:sp>
      <p:cxnSp>
        <p:nvCxnSpPr>
          <p:cNvPr id="69" name="Straight Arrow Connector 68"/>
          <p:cNvCxnSpPr/>
          <p:nvPr/>
        </p:nvCxnSpPr>
        <p:spPr>
          <a:xfrm>
            <a:off x="7918450" y="2728913"/>
            <a:ext cx="0" cy="395287"/>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0" name="AutoShape 72"/>
          <p:cNvSpPr>
            <a:spLocks noChangeArrowheads="1"/>
          </p:cNvSpPr>
          <p:nvPr/>
        </p:nvSpPr>
        <p:spPr bwMode="auto">
          <a:xfrm>
            <a:off x="5037138" y="3324225"/>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71" name="Text Box 11"/>
          <p:cNvSpPr txBox="1">
            <a:spLocks noChangeArrowheads="1"/>
          </p:cNvSpPr>
          <p:nvPr/>
        </p:nvSpPr>
        <p:spPr bwMode="auto">
          <a:xfrm>
            <a:off x="5376863" y="3265488"/>
            <a:ext cx="1752600" cy="369887"/>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Demand for K</a:t>
            </a:r>
          </a:p>
        </p:txBody>
      </p:sp>
      <p:cxnSp>
        <p:nvCxnSpPr>
          <p:cNvPr id="72" name="Straight Arrow Connector 71"/>
          <p:cNvCxnSpPr/>
          <p:nvPr/>
        </p:nvCxnSpPr>
        <p:spPr>
          <a:xfrm flipV="1">
            <a:off x="4876800" y="3211513"/>
            <a:ext cx="0" cy="393700"/>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flipV="1">
            <a:off x="7061200" y="3194050"/>
            <a:ext cx="0" cy="393700"/>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4" name="AutoShape 72"/>
          <p:cNvSpPr>
            <a:spLocks noChangeArrowheads="1"/>
          </p:cNvSpPr>
          <p:nvPr/>
        </p:nvSpPr>
        <p:spPr bwMode="auto">
          <a:xfrm>
            <a:off x="7212013" y="3294063"/>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75" name="Text Box 11"/>
          <p:cNvSpPr txBox="1">
            <a:spLocks noChangeArrowheads="1"/>
          </p:cNvSpPr>
          <p:nvPr/>
        </p:nvSpPr>
        <p:spPr bwMode="auto">
          <a:xfrm>
            <a:off x="7604125" y="3254375"/>
            <a:ext cx="484188" cy="36988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r</a:t>
            </a:r>
          </a:p>
        </p:txBody>
      </p:sp>
      <p:cxnSp>
        <p:nvCxnSpPr>
          <p:cNvPr id="76" name="Straight Arrow Connector 75"/>
          <p:cNvCxnSpPr/>
          <p:nvPr/>
        </p:nvCxnSpPr>
        <p:spPr>
          <a:xfrm flipV="1">
            <a:off x="7899400" y="3241675"/>
            <a:ext cx="0" cy="393700"/>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77" name="Right Brace 76"/>
          <p:cNvSpPr/>
          <p:nvPr/>
        </p:nvSpPr>
        <p:spPr>
          <a:xfrm>
            <a:off x="8145463" y="2728913"/>
            <a:ext cx="152400" cy="901700"/>
          </a:xfrm>
          <a:prstGeom prst="rightBrace">
            <a:avLst/>
          </a:prstGeom>
          <a:ln w="25400">
            <a:solidFill>
              <a:srgbClr val="0000CC"/>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th-TH"/>
          </a:p>
        </p:txBody>
      </p:sp>
      <p:sp>
        <p:nvSpPr>
          <p:cNvPr id="78" name="Rectangle 77"/>
          <p:cNvSpPr>
            <a:spLocks noRot="1" noChangeAspect="1" noMove="1" noResize="1" noEditPoints="1" noAdjustHandles="1" noChangeArrowheads="1" noChangeShapeType="1" noTextEdit="1"/>
          </p:cNvSpPr>
          <p:nvPr/>
        </p:nvSpPr>
        <p:spPr>
          <a:xfrm>
            <a:off x="8361398" y="2690201"/>
            <a:ext cx="587340" cy="562975"/>
          </a:xfrm>
          <a:prstGeom prst="rect">
            <a:avLst/>
          </a:prstGeom>
          <a:blipFill rotWithShape="1">
            <a:blip r:embed="rId7"/>
            <a:stretch>
              <a:fillRect/>
            </a:stretch>
          </a:blipFill>
        </p:spPr>
        <p:txBody>
          <a:bodyPr/>
          <a:lstStyle/>
          <a:p>
            <a:pPr>
              <a:defRPr/>
            </a:pPr>
            <a:r>
              <a:rPr lang="th-TH">
                <a:noFill/>
              </a:rPr>
              <a:t> </a:t>
            </a:r>
          </a:p>
        </p:txBody>
      </p:sp>
      <p:cxnSp>
        <p:nvCxnSpPr>
          <p:cNvPr id="79" name="Straight Arrow Connector 78"/>
          <p:cNvCxnSpPr/>
          <p:nvPr/>
        </p:nvCxnSpPr>
        <p:spPr>
          <a:xfrm>
            <a:off x="8948738" y="2809875"/>
            <a:ext cx="0" cy="395288"/>
          </a:xfrm>
          <a:prstGeom prst="straightConnector1">
            <a:avLst/>
          </a:prstGeom>
          <a:ln w="25400">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80" name="Text Box 11"/>
          <p:cNvSpPr txBox="1">
            <a:spLocks noChangeArrowheads="1"/>
          </p:cNvSpPr>
          <p:nvPr/>
        </p:nvSpPr>
        <p:spPr bwMode="auto">
          <a:xfrm>
            <a:off x="8258175" y="3262313"/>
            <a:ext cx="4905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to</a:t>
            </a:r>
          </a:p>
        </p:txBody>
      </p:sp>
      <p:sp>
        <p:nvSpPr>
          <p:cNvPr id="81" name="Rectangle 80"/>
          <p:cNvSpPr>
            <a:spLocks noRot="1" noChangeAspect="1" noMove="1" noResize="1" noEditPoints="1" noAdjustHandles="1" noChangeArrowheads="1" noChangeShapeType="1" noTextEdit="1"/>
          </p:cNvSpPr>
          <p:nvPr/>
        </p:nvSpPr>
        <p:spPr>
          <a:xfrm>
            <a:off x="8523738" y="3223125"/>
            <a:ext cx="702693" cy="599075"/>
          </a:xfrm>
          <a:prstGeom prst="rect">
            <a:avLst/>
          </a:prstGeom>
          <a:blipFill rotWithShape="1">
            <a:blip r:embed="rId8"/>
            <a:stretch>
              <a:fillRect/>
            </a:stretch>
          </a:blipFill>
        </p:spPr>
        <p:txBody>
          <a:bodyPr/>
          <a:lstStyle/>
          <a:p>
            <a:pPr>
              <a:defRPr/>
            </a:pPr>
            <a:r>
              <a:rPr lang="th-TH">
                <a:noFill/>
              </a:rPr>
              <a:t> </a:t>
            </a:r>
          </a:p>
        </p:txBody>
      </p:sp>
      <p:sp>
        <p:nvSpPr>
          <p:cNvPr id="82" name="Text Box 11"/>
          <p:cNvSpPr txBox="1">
            <a:spLocks noChangeArrowheads="1"/>
          </p:cNvSpPr>
          <p:nvPr/>
        </p:nvSpPr>
        <p:spPr bwMode="auto">
          <a:xfrm>
            <a:off x="0" y="3922713"/>
            <a:ext cx="32750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When relative factor price is at </a:t>
            </a:r>
          </a:p>
        </p:txBody>
      </p:sp>
      <p:sp>
        <p:nvSpPr>
          <p:cNvPr id="83" name="Rectangle 82"/>
          <p:cNvSpPr>
            <a:spLocks noRot="1" noChangeAspect="1" noMove="1" noResize="1" noEditPoints="1" noAdjustHandles="1" noChangeArrowheads="1" noChangeShapeType="1" noTextEdit="1"/>
          </p:cNvSpPr>
          <p:nvPr/>
        </p:nvSpPr>
        <p:spPr>
          <a:xfrm>
            <a:off x="3275355" y="3827143"/>
            <a:ext cx="702693" cy="599075"/>
          </a:xfrm>
          <a:prstGeom prst="rect">
            <a:avLst/>
          </a:prstGeom>
          <a:blipFill rotWithShape="1">
            <a:blip r:embed="rId9"/>
            <a:stretch>
              <a:fillRect/>
            </a:stretch>
          </a:blipFill>
        </p:spPr>
        <p:txBody>
          <a:bodyPr/>
          <a:lstStyle/>
          <a:p>
            <a:pPr>
              <a:defRPr/>
            </a:pPr>
            <a:r>
              <a:rPr lang="th-TH">
                <a:noFill/>
              </a:rPr>
              <a:t> </a:t>
            </a:r>
          </a:p>
        </p:txBody>
      </p:sp>
      <p:sp>
        <p:nvSpPr>
          <p:cNvPr id="84" name="AutoShape 72"/>
          <p:cNvSpPr>
            <a:spLocks noChangeArrowheads="1"/>
          </p:cNvSpPr>
          <p:nvPr/>
        </p:nvSpPr>
        <p:spPr bwMode="auto">
          <a:xfrm>
            <a:off x="3984625" y="3992563"/>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85" name="Text Box 11"/>
          <p:cNvSpPr txBox="1">
            <a:spLocks noChangeArrowheads="1"/>
          </p:cNvSpPr>
          <p:nvPr/>
        </p:nvSpPr>
        <p:spPr bwMode="auto">
          <a:xfrm>
            <a:off x="4410075" y="3883025"/>
            <a:ext cx="39512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1800"/>
              <a:t>Relative output price moves to</a:t>
            </a:r>
          </a:p>
        </p:txBody>
      </p:sp>
      <p:sp>
        <p:nvSpPr>
          <p:cNvPr id="2" name="Rectangle 1"/>
          <p:cNvSpPr>
            <a:spLocks noRot="1" noChangeAspect="1" noMove="1" noResize="1" noEditPoints="1" noAdjustHandles="1" noChangeArrowheads="1" noChangeShapeType="1" noTextEdit="1"/>
          </p:cNvSpPr>
          <p:nvPr/>
        </p:nvSpPr>
        <p:spPr>
          <a:xfrm>
            <a:off x="1890731" y="716815"/>
            <a:ext cx="2519344" cy="744819"/>
          </a:xfrm>
          <a:prstGeom prst="rect">
            <a:avLst/>
          </a:prstGeom>
          <a:blipFill rotWithShape="1">
            <a:blip r:embed="rId10"/>
            <a:stretch>
              <a:fillRect/>
            </a:stretch>
          </a:blipFill>
        </p:spPr>
        <p:txBody>
          <a:bodyPr/>
          <a:lstStyle/>
          <a:p>
            <a:pPr>
              <a:defRPr/>
            </a:pPr>
            <a:r>
              <a:rPr lang="th-TH">
                <a:noFill/>
              </a:rPr>
              <a:t> </a:t>
            </a:r>
          </a:p>
        </p:txBody>
      </p:sp>
      <p:sp>
        <p:nvSpPr>
          <p:cNvPr id="3" name="Rectangle 2"/>
          <p:cNvSpPr>
            <a:spLocks noRot="1" noChangeAspect="1" noMove="1" noResize="1" noEditPoints="1" noAdjustHandles="1" noChangeArrowheads="1" noChangeShapeType="1" noTextEdit="1"/>
          </p:cNvSpPr>
          <p:nvPr/>
        </p:nvSpPr>
        <p:spPr>
          <a:xfrm>
            <a:off x="7650504" y="3754270"/>
            <a:ext cx="802591" cy="744819"/>
          </a:xfrm>
          <a:prstGeom prst="rect">
            <a:avLst/>
          </a:prstGeom>
          <a:blipFill rotWithShape="1">
            <a:blip r:embed="rId11"/>
            <a:stretch>
              <a:fillRect/>
            </a:stretch>
          </a:blipFill>
        </p:spPr>
        <p:txBody>
          <a:bodyPr/>
          <a:lstStyle/>
          <a:p>
            <a:pPr>
              <a:defRPr/>
            </a:pPr>
            <a:r>
              <a:rPr lang="th-TH">
                <a:noFill/>
              </a:rPr>
              <a:t> </a:t>
            </a:r>
          </a:p>
        </p:txBody>
      </p:sp>
    </p:spTree>
    <p:extLst>
      <p:ext uri="{BB962C8B-B14F-4D97-AF65-F5344CB8AC3E}">
        <p14:creationId xmlns:p14="http://schemas.microsoft.com/office/powerpoint/2010/main" val="30970193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blinds(horizontal)">
                                      <p:cBhvr>
                                        <p:cTn id="12" dur="500"/>
                                        <p:tgtEl>
                                          <p:spTgt spid="2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9"/>
                                        </p:tgtEl>
                                        <p:attrNameLst>
                                          <p:attrName>style.visibility</p:attrName>
                                        </p:attrNameLst>
                                      </p:cBhvr>
                                      <p:to>
                                        <p:strVal val="visible"/>
                                      </p:to>
                                    </p:set>
                                    <p:animEffect transition="in" filter="fade">
                                      <p:cBhvr>
                                        <p:cTn id="17" dur="500"/>
                                        <p:tgtEl>
                                          <p:spTgt spid="4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500"/>
                                        <p:tgtEl>
                                          <p:spTgt spid="27"/>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linds(horizontal)">
                                      <p:cBhvr>
                                        <p:cTn id="27" dur="500"/>
                                        <p:tgtEl>
                                          <p:spTgt spid="2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blinds(horizontal)">
                                      <p:cBhvr>
                                        <p:cTn id="42" dur="500"/>
                                        <p:tgtEl>
                                          <p:spTgt spid="37"/>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fade">
                                      <p:cBhvr>
                                        <p:cTn id="47" dur="500"/>
                                        <p:tgtEl>
                                          <p:spTgt spid="38"/>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39"/>
                                        </p:tgtEl>
                                        <p:attrNameLst>
                                          <p:attrName>style.visibility</p:attrName>
                                        </p:attrNameLst>
                                      </p:cBhvr>
                                      <p:to>
                                        <p:strVal val="visible"/>
                                      </p:to>
                                    </p:set>
                                    <p:animEffect transition="in" filter="fade">
                                      <p:cBhvr>
                                        <p:cTn id="52" dur="500"/>
                                        <p:tgtEl>
                                          <p:spTgt spid="3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nodeType="click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500"/>
                                        <p:tgtEl>
                                          <p:spTgt spid="41"/>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blinds(horizontal)">
                                      <p:cBhvr>
                                        <p:cTn id="67" dur="500"/>
                                        <p:tgtEl>
                                          <p:spTgt spid="43"/>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45"/>
                                        </p:tgtEl>
                                        <p:attrNameLst>
                                          <p:attrName>style.visibility</p:attrName>
                                        </p:attrNameLst>
                                      </p:cBhvr>
                                      <p:to>
                                        <p:strVal val="visible"/>
                                      </p:to>
                                    </p:set>
                                    <p:animEffect transition="in" filter="fade">
                                      <p:cBhvr>
                                        <p:cTn id="72" dur="500"/>
                                        <p:tgtEl>
                                          <p:spTgt spid="45"/>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ntr" presetSubtype="0" fill="hold" nodeType="click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51"/>
                                        </p:tgtEl>
                                        <p:attrNameLst>
                                          <p:attrName>style.visibility</p:attrName>
                                        </p:attrNameLst>
                                      </p:cBhvr>
                                      <p:to>
                                        <p:strVal val="visible"/>
                                      </p:to>
                                    </p:set>
                                    <p:animEffect transition="in" filter="blinds(horizontal)">
                                      <p:cBhvr>
                                        <p:cTn id="82" dur="500"/>
                                        <p:tgtEl>
                                          <p:spTgt spid="51"/>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52"/>
                                        </p:tgtEl>
                                        <p:attrNameLst>
                                          <p:attrName>style.visibility</p:attrName>
                                        </p:attrNameLst>
                                      </p:cBhvr>
                                      <p:to>
                                        <p:strVal val="visible"/>
                                      </p:to>
                                    </p:set>
                                    <p:animEffect transition="in" filter="fade">
                                      <p:cBhvr>
                                        <p:cTn id="87" dur="500"/>
                                        <p:tgtEl>
                                          <p:spTgt spid="52"/>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10" presetClass="entr" presetSubtype="0" fill="hold" nodeType="clickEffect">
                                  <p:stCondLst>
                                    <p:cond delay="0"/>
                                  </p:stCondLst>
                                  <p:childTnLst>
                                    <p:set>
                                      <p:cBhvr>
                                        <p:cTn id="91" dur="1" fill="hold">
                                          <p:stCondLst>
                                            <p:cond delay="0"/>
                                          </p:stCondLst>
                                        </p:cTn>
                                        <p:tgtEl>
                                          <p:spTgt spid="53"/>
                                        </p:tgtEl>
                                        <p:attrNameLst>
                                          <p:attrName>style.visibility</p:attrName>
                                        </p:attrNameLst>
                                      </p:cBhvr>
                                      <p:to>
                                        <p:strVal val="visible"/>
                                      </p:to>
                                    </p:set>
                                    <p:animEffect transition="in" filter="fade">
                                      <p:cBhvr>
                                        <p:cTn id="92" dur="500"/>
                                        <p:tgtEl>
                                          <p:spTgt spid="53"/>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55"/>
                                        </p:tgtEl>
                                        <p:attrNameLst>
                                          <p:attrName>style.visibility</p:attrName>
                                        </p:attrNameLst>
                                      </p:cBhvr>
                                      <p:to>
                                        <p:strVal val="visible"/>
                                      </p:to>
                                    </p:set>
                                    <p:animEffect transition="in" filter="fade">
                                      <p:cBhvr>
                                        <p:cTn id="97" dur="500"/>
                                        <p:tgtEl>
                                          <p:spTgt spid="55"/>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10" presetClass="entr" presetSubtype="0" fill="hold" nodeType="click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fade">
                                      <p:cBhvr>
                                        <p:cTn id="102" dur="500"/>
                                        <p:tgtEl>
                                          <p:spTgt spid="7"/>
                                        </p:tgtEl>
                                      </p:cBhvr>
                                    </p:animEffec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10" presetClass="entr" presetSubtype="0" fill="hold" nodeType="clickEffect">
                                  <p:stCondLst>
                                    <p:cond delay="0"/>
                                  </p:stCondLst>
                                  <p:childTnLst>
                                    <p:set>
                                      <p:cBhvr>
                                        <p:cTn id="106" dur="1" fill="hold">
                                          <p:stCondLst>
                                            <p:cond delay="0"/>
                                          </p:stCondLst>
                                        </p:cTn>
                                        <p:tgtEl>
                                          <p:spTgt spid="56"/>
                                        </p:tgtEl>
                                        <p:attrNameLst>
                                          <p:attrName>style.visibility</p:attrName>
                                        </p:attrNameLst>
                                      </p:cBhvr>
                                      <p:to>
                                        <p:strVal val="visible"/>
                                      </p:to>
                                    </p:set>
                                    <p:animEffect transition="in" filter="fade">
                                      <p:cBhvr>
                                        <p:cTn id="107" dur="500"/>
                                        <p:tgtEl>
                                          <p:spTgt spid="56"/>
                                        </p:tgtEl>
                                      </p:cBhvr>
                                    </p:animEffect>
                                  </p:childTnLst>
                                </p:cTn>
                              </p:par>
                            </p:childTnLst>
                          </p:cTn>
                        </p:par>
                      </p:childTnLst>
                    </p:cTn>
                  </p:par>
                  <p:par>
                    <p:cTn id="108" fill="hold" nodeType="clickPar">
                      <p:stCondLst>
                        <p:cond delay="indefinite"/>
                      </p:stCondLst>
                      <p:childTnLst>
                        <p:par>
                          <p:cTn id="109" fill="hold" nodeType="withGroup">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fade">
                                      <p:cBhvr>
                                        <p:cTn id="112" dur="500"/>
                                        <p:tgtEl>
                                          <p:spTgt spid="57"/>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10" presetClass="entr" presetSubtype="0" fill="hold" nodeType="clickEffect">
                                  <p:stCondLst>
                                    <p:cond delay="0"/>
                                  </p:stCondLst>
                                  <p:childTnLst>
                                    <p:set>
                                      <p:cBhvr>
                                        <p:cTn id="116" dur="1" fill="hold">
                                          <p:stCondLst>
                                            <p:cond delay="0"/>
                                          </p:stCondLst>
                                        </p:cTn>
                                        <p:tgtEl>
                                          <p:spTgt spid="8"/>
                                        </p:tgtEl>
                                        <p:attrNameLst>
                                          <p:attrName>style.visibility</p:attrName>
                                        </p:attrNameLst>
                                      </p:cBhvr>
                                      <p:to>
                                        <p:strVal val="visible"/>
                                      </p:to>
                                    </p:set>
                                    <p:animEffect transition="in" filter="fade">
                                      <p:cBhvr>
                                        <p:cTn id="117" dur="500"/>
                                        <p:tgtEl>
                                          <p:spTgt spid="8"/>
                                        </p:tgtEl>
                                      </p:cBhvr>
                                    </p:animEffect>
                                  </p:childTnLst>
                                </p:cTn>
                              </p:par>
                            </p:childTnLst>
                          </p:cTn>
                        </p:par>
                      </p:childTnLst>
                    </p:cTn>
                  </p:par>
                  <p:par>
                    <p:cTn id="118" fill="hold" nodeType="clickPar">
                      <p:stCondLst>
                        <p:cond delay="indefinite"/>
                      </p:stCondLst>
                      <p:childTnLst>
                        <p:par>
                          <p:cTn id="119" fill="hold" nodeType="withGroup">
                            <p:stCondLst>
                              <p:cond delay="0"/>
                            </p:stCondLst>
                            <p:childTnLst>
                              <p:par>
                                <p:cTn id="120" presetID="10" presetClass="entr" presetSubtype="0" fill="hold" nodeType="clickEffect">
                                  <p:stCondLst>
                                    <p:cond delay="0"/>
                                  </p:stCondLst>
                                  <p:childTnLst>
                                    <p:set>
                                      <p:cBhvr>
                                        <p:cTn id="121" dur="1" fill="hold">
                                          <p:stCondLst>
                                            <p:cond delay="0"/>
                                          </p:stCondLst>
                                        </p:cTn>
                                        <p:tgtEl>
                                          <p:spTgt spid="9"/>
                                        </p:tgtEl>
                                        <p:attrNameLst>
                                          <p:attrName>style.visibility</p:attrName>
                                        </p:attrNameLst>
                                      </p:cBhvr>
                                      <p:to>
                                        <p:strVal val="visible"/>
                                      </p:to>
                                    </p:set>
                                    <p:animEffect transition="in" filter="fade">
                                      <p:cBhvr>
                                        <p:cTn id="122" dur="500"/>
                                        <p:tgtEl>
                                          <p:spTgt spid="9"/>
                                        </p:tgtEl>
                                      </p:cBhvr>
                                    </p:animEffect>
                                  </p:childTnLst>
                                </p:cTn>
                              </p:par>
                            </p:childTnLst>
                          </p:cTn>
                        </p:par>
                      </p:childTnLst>
                    </p:cTn>
                  </p:par>
                  <p:par>
                    <p:cTn id="123" fill="hold" nodeType="clickPar">
                      <p:stCondLst>
                        <p:cond delay="indefinite"/>
                      </p:stCondLst>
                      <p:childTnLst>
                        <p:par>
                          <p:cTn id="124" fill="hold" nodeType="withGroup">
                            <p:stCondLst>
                              <p:cond delay="0"/>
                            </p:stCondLst>
                            <p:childTnLst>
                              <p:par>
                                <p:cTn id="125" presetID="3" presetClass="entr" presetSubtype="10" fill="hold" grpId="0" nodeType="clickEffect">
                                  <p:stCondLst>
                                    <p:cond delay="0"/>
                                  </p:stCondLst>
                                  <p:childTnLst>
                                    <p:set>
                                      <p:cBhvr>
                                        <p:cTn id="126" dur="1" fill="hold">
                                          <p:stCondLst>
                                            <p:cond delay="0"/>
                                          </p:stCondLst>
                                        </p:cTn>
                                        <p:tgtEl>
                                          <p:spTgt spid="58"/>
                                        </p:tgtEl>
                                        <p:attrNameLst>
                                          <p:attrName>style.visibility</p:attrName>
                                        </p:attrNameLst>
                                      </p:cBhvr>
                                      <p:to>
                                        <p:strVal val="visible"/>
                                      </p:to>
                                    </p:set>
                                    <p:animEffect transition="in" filter="blinds(horizontal)">
                                      <p:cBhvr>
                                        <p:cTn id="127" dur="500"/>
                                        <p:tgtEl>
                                          <p:spTgt spid="58"/>
                                        </p:tgtEl>
                                      </p:cBhvr>
                                    </p:animEffect>
                                  </p:childTnLst>
                                </p:cTn>
                              </p:par>
                            </p:childTnLst>
                          </p:cTn>
                        </p:par>
                      </p:childTnLst>
                    </p:cTn>
                  </p:par>
                  <p:par>
                    <p:cTn id="128" fill="hold" nodeType="clickPar">
                      <p:stCondLst>
                        <p:cond delay="indefinite"/>
                      </p:stCondLst>
                      <p:childTnLst>
                        <p:par>
                          <p:cTn id="129" fill="hold" nodeType="withGroup">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59"/>
                                        </p:tgtEl>
                                        <p:attrNameLst>
                                          <p:attrName>style.visibility</p:attrName>
                                        </p:attrNameLst>
                                      </p:cBhvr>
                                      <p:to>
                                        <p:strVal val="visible"/>
                                      </p:to>
                                    </p:set>
                                    <p:animEffect transition="in" filter="fade">
                                      <p:cBhvr>
                                        <p:cTn id="132" dur="500"/>
                                        <p:tgtEl>
                                          <p:spTgt spid="59"/>
                                        </p:tgtEl>
                                      </p:cBhvr>
                                    </p:animEffect>
                                  </p:childTnLst>
                                </p:cTn>
                              </p:par>
                            </p:childTnLst>
                          </p:cTn>
                        </p:par>
                      </p:childTnLst>
                    </p:cTn>
                  </p:par>
                  <p:par>
                    <p:cTn id="133" fill="hold" nodeType="clickPar">
                      <p:stCondLst>
                        <p:cond delay="indefinite"/>
                      </p:stCondLst>
                      <p:childTnLst>
                        <p:par>
                          <p:cTn id="134" fill="hold" nodeType="withGroup">
                            <p:stCondLst>
                              <p:cond delay="0"/>
                            </p:stCondLst>
                            <p:childTnLst>
                              <p:par>
                                <p:cTn id="135" presetID="10" presetClass="entr" presetSubtype="0" fill="hold" nodeType="clickEffect">
                                  <p:stCondLst>
                                    <p:cond delay="0"/>
                                  </p:stCondLst>
                                  <p:childTnLst>
                                    <p:set>
                                      <p:cBhvr>
                                        <p:cTn id="136" dur="1" fill="hold">
                                          <p:stCondLst>
                                            <p:cond delay="0"/>
                                          </p:stCondLst>
                                        </p:cTn>
                                        <p:tgtEl>
                                          <p:spTgt spid="62"/>
                                        </p:tgtEl>
                                        <p:attrNameLst>
                                          <p:attrName>style.visibility</p:attrName>
                                        </p:attrNameLst>
                                      </p:cBhvr>
                                      <p:to>
                                        <p:strVal val="visible"/>
                                      </p:to>
                                    </p:set>
                                    <p:animEffect transition="in" filter="fade">
                                      <p:cBhvr>
                                        <p:cTn id="137" dur="500"/>
                                        <p:tgtEl>
                                          <p:spTgt spid="62"/>
                                        </p:tgtEl>
                                      </p:cBhvr>
                                    </p:animEffect>
                                  </p:childTnLst>
                                </p:cTn>
                              </p:par>
                            </p:childTnLst>
                          </p:cTn>
                        </p:par>
                      </p:childTnLst>
                    </p:cTn>
                  </p:par>
                  <p:par>
                    <p:cTn id="138" fill="hold" nodeType="clickPar">
                      <p:stCondLst>
                        <p:cond delay="indefinite"/>
                      </p:stCondLst>
                      <p:childTnLst>
                        <p:par>
                          <p:cTn id="139" fill="hold" nodeType="withGroup">
                            <p:stCondLst>
                              <p:cond delay="0"/>
                            </p:stCondLst>
                            <p:childTnLst>
                              <p:par>
                                <p:cTn id="140" presetID="3" presetClass="entr" presetSubtype="10" fill="hold" grpId="0" nodeType="clickEffect">
                                  <p:stCondLst>
                                    <p:cond delay="0"/>
                                  </p:stCondLst>
                                  <p:childTnLst>
                                    <p:set>
                                      <p:cBhvr>
                                        <p:cTn id="141" dur="1" fill="hold">
                                          <p:stCondLst>
                                            <p:cond delay="0"/>
                                          </p:stCondLst>
                                        </p:cTn>
                                        <p:tgtEl>
                                          <p:spTgt spid="64"/>
                                        </p:tgtEl>
                                        <p:attrNameLst>
                                          <p:attrName>style.visibility</p:attrName>
                                        </p:attrNameLst>
                                      </p:cBhvr>
                                      <p:to>
                                        <p:strVal val="visible"/>
                                      </p:to>
                                    </p:set>
                                    <p:animEffect transition="in" filter="blinds(horizontal)">
                                      <p:cBhvr>
                                        <p:cTn id="142" dur="500"/>
                                        <p:tgtEl>
                                          <p:spTgt spid="64"/>
                                        </p:tgtEl>
                                      </p:cBhvr>
                                    </p:animEffect>
                                  </p:childTnLst>
                                </p:cTn>
                              </p:par>
                            </p:childTnLst>
                          </p:cTn>
                        </p:par>
                      </p:childTnLst>
                    </p:cTn>
                  </p:par>
                  <p:par>
                    <p:cTn id="143" fill="hold" nodeType="clickPar">
                      <p:stCondLst>
                        <p:cond delay="indefinite"/>
                      </p:stCondLst>
                      <p:childTnLst>
                        <p:par>
                          <p:cTn id="144" fill="hold" nodeType="withGroup">
                            <p:stCondLst>
                              <p:cond delay="0"/>
                            </p:stCondLst>
                            <p:childTnLst>
                              <p:par>
                                <p:cTn id="145" presetID="10" presetClass="entr" presetSubtype="0" fill="hold" grpId="0" nodeType="clickEffect">
                                  <p:stCondLst>
                                    <p:cond delay="0"/>
                                  </p:stCondLst>
                                  <p:childTnLst>
                                    <p:set>
                                      <p:cBhvr>
                                        <p:cTn id="146" dur="1" fill="hold">
                                          <p:stCondLst>
                                            <p:cond delay="0"/>
                                          </p:stCondLst>
                                        </p:cTn>
                                        <p:tgtEl>
                                          <p:spTgt spid="65"/>
                                        </p:tgtEl>
                                        <p:attrNameLst>
                                          <p:attrName>style.visibility</p:attrName>
                                        </p:attrNameLst>
                                      </p:cBhvr>
                                      <p:to>
                                        <p:strVal val="visible"/>
                                      </p:to>
                                    </p:set>
                                    <p:animEffect transition="in" filter="fade">
                                      <p:cBhvr>
                                        <p:cTn id="147" dur="500"/>
                                        <p:tgtEl>
                                          <p:spTgt spid="65"/>
                                        </p:tgtEl>
                                      </p:cBhvr>
                                    </p:animEffect>
                                  </p:childTnLst>
                                </p:cTn>
                              </p:par>
                            </p:childTnLst>
                          </p:cTn>
                        </p:par>
                      </p:childTnLst>
                    </p:cTn>
                  </p:par>
                  <p:par>
                    <p:cTn id="148" fill="hold" nodeType="clickPar">
                      <p:stCondLst>
                        <p:cond delay="indefinite"/>
                      </p:stCondLst>
                      <p:childTnLst>
                        <p:par>
                          <p:cTn id="149" fill="hold" nodeType="withGroup">
                            <p:stCondLst>
                              <p:cond delay="0"/>
                            </p:stCondLst>
                            <p:childTnLst>
                              <p:par>
                                <p:cTn id="150" presetID="10" presetClass="entr" presetSubtype="0" fill="hold" nodeType="clickEffect">
                                  <p:stCondLst>
                                    <p:cond delay="0"/>
                                  </p:stCondLst>
                                  <p:childTnLst>
                                    <p:set>
                                      <p:cBhvr>
                                        <p:cTn id="151" dur="1" fill="hold">
                                          <p:stCondLst>
                                            <p:cond delay="0"/>
                                          </p:stCondLst>
                                        </p:cTn>
                                        <p:tgtEl>
                                          <p:spTgt spid="66"/>
                                        </p:tgtEl>
                                        <p:attrNameLst>
                                          <p:attrName>style.visibility</p:attrName>
                                        </p:attrNameLst>
                                      </p:cBhvr>
                                      <p:to>
                                        <p:strVal val="visible"/>
                                      </p:to>
                                    </p:set>
                                    <p:animEffect transition="in" filter="fade">
                                      <p:cBhvr>
                                        <p:cTn id="152" dur="500"/>
                                        <p:tgtEl>
                                          <p:spTgt spid="66"/>
                                        </p:tgtEl>
                                      </p:cBhvr>
                                    </p:animEffect>
                                  </p:childTnLst>
                                </p:cTn>
                              </p:par>
                            </p:childTnLst>
                          </p:cTn>
                        </p:par>
                      </p:childTnLst>
                    </p:cTn>
                  </p:par>
                  <p:par>
                    <p:cTn id="153" fill="hold" nodeType="clickPar">
                      <p:stCondLst>
                        <p:cond delay="indefinite"/>
                      </p:stCondLst>
                      <p:childTnLst>
                        <p:par>
                          <p:cTn id="154" fill="hold" nodeType="withGroup">
                            <p:stCondLst>
                              <p:cond delay="0"/>
                            </p:stCondLst>
                            <p:childTnLst>
                              <p:par>
                                <p:cTn id="155" presetID="3" presetClass="entr" presetSubtype="10" fill="hold" grpId="0" nodeType="clickEffect">
                                  <p:stCondLst>
                                    <p:cond delay="0"/>
                                  </p:stCondLst>
                                  <p:childTnLst>
                                    <p:set>
                                      <p:cBhvr>
                                        <p:cTn id="156" dur="1" fill="hold">
                                          <p:stCondLst>
                                            <p:cond delay="0"/>
                                          </p:stCondLst>
                                        </p:cTn>
                                        <p:tgtEl>
                                          <p:spTgt spid="67"/>
                                        </p:tgtEl>
                                        <p:attrNameLst>
                                          <p:attrName>style.visibility</p:attrName>
                                        </p:attrNameLst>
                                      </p:cBhvr>
                                      <p:to>
                                        <p:strVal val="visible"/>
                                      </p:to>
                                    </p:set>
                                    <p:animEffect transition="in" filter="blinds(horizontal)">
                                      <p:cBhvr>
                                        <p:cTn id="157" dur="500"/>
                                        <p:tgtEl>
                                          <p:spTgt spid="67"/>
                                        </p:tgtEl>
                                      </p:cBhvr>
                                    </p:animEffect>
                                  </p:childTnLst>
                                </p:cTn>
                              </p:par>
                            </p:childTnLst>
                          </p:cTn>
                        </p:par>
                      </p:childTnLst>
                    </p:cTn>
                  </p:par>
                  <p:par>
                    <p:cTn id="158" fill="hold" nodeType="clickPar">
                      <p:stCondLst>
                        <p:cond delay="indefinite"/>
                      </p:stCondLst>
                      <p:childTnLst>
                        <p:par>
                          <p:cTn id="159" fill="hold" nodeType="withGroup">
                            <p:stCondLst>
                              <p:cond delay="0"/>
                            </p:stCondLst>
                            <p:childTnLst>
                              <p:par>
                                <p:cTn id="160" presetID="10" presetClass="entr" presetSubtype="0" fill="hold" grpId="0" nodeType="clickEffect">
                                  <p:stCondLst>
                                    <p:cond delay="0"/>
                                  </p:stCondLst>
                                  <p:childTnLst>
                                    <p:set>
                                      <p:cBhvr>
                                        <p:cTn id="161" dur="1" fill="hold">
                                          <p:stCondLst>
                                            <p:cond delay="0"/>
                                          </p:stCondLst>
                                        </p:cTn>
                                        <p:tgtEl>
                                          <p:spTgt spid="68"/>
                                        </p:tgtEl>
                                        <p:attrNameLst>
                                          <p:attrName>style.visibility</p:attrName>
                                        </p:attrNameLst>
                                      </p:cBhvr>
                                      <p:to>
                                        <p:strVal val="visible"/>
                                      </p:to>
                                    </p:set>
                                    <p:animEffect transition="in" filter="fade">
                                      <p:cBhvr>
                                        <p:cTn id="162" dur="500"/>
                                        <p:tgtEl>
                                          <p:spTgt spid="68"/>
                                        </p:tgtEl>
                                      </p:cBhvr>
                                    </p:animEffect>
                                  </p:childTnLst>
                                </p:cTn>
                              </p:par>
                            </p:childTnLst>
                          </p:cTn>
                        </p:par>
                      </p:childTnLst>
                    </p:cTn>
                  </p:par>
                  <p:par>
                    <p:cTn id="163" fill="hold" nodeType="clickPar">
                      <p:stCondLst>
                        <p:cond delay="indefinite"/>
                      </p:stCondLst>
                      <p:childTnLst>
                        <p:par>
                          <p:cTn id="164" fill="hold" nodeType="withGroup">
                            <p:stCondLst>
                              <p:cond delay="0"/>
                            </p:stCondLst>
                            <p:childTnLst>
                              <p:par>
                                <p:cTn id="165" presetID="10" presetClass="entr" presetSubtype="0" fill="hold" nodeType="clickEffect">
                                  <p:stCondLst>
                                    <p:cond delay="0"/>
                                  </p:stCondLst>
                                  <p:childTnLst>
                                    <p:set>
                                      <p:cBhvr>
                                        <p:cTn id="166" dur="1" fill="hold">
                                          <p:stCondLst>
                                            <p:cond delay="0"/>
                                          </p:stCondLst>
                                        </p:cTn>
                                        <p:tgtEl>
                                          <p:spTgt spid="69"/>
                                        </p:tgtEl>
                                        <p:attrNameLst>
                                          <p:attrName>style.visibility</p:attrName>
                                        </p:attrNameLst>
                                      </p:cBhvr>
                                      <p:to>
                                        <p:strVal val="visible"/>
                                      </p:to>
                                    </p:set>
                                    <p:animEffect transition="in" filter="fade">
                                      <p:cBhvr>
                                        <p:cTn id="167" dur="500"/>
                                        <p:tgtEl>
                                          <p:spTgt spid="69"/>
                                        </p:tgtEl>
                                      </p:cBhvr>
                                    </p:animEffect>
                                  </p:childTnLst>
                                </p:cTn>
                              </p:par>
                            </p:childTnLst>
                          </p:cTn>
                        </p:par>
                      </p:childTnLst>
                    </p:cTn>
                  </p:par>
                  <p:par>
                    <p:cTn id="168" fill="hold" nodeType="clickPar">
                      <p:stCondLst>
                        <p:cond delay="indefinite"/>
                      </p:stCondLst>
                      <p:childTnLst>
                        <p:par>
                          <p:cTn id="169" fill="hold" nodeType="withGroup">
                            <p:stCondLst>
                              <p:cond delay="0"/>
                            </p:stCondLst>
                            <p:childTnLst>
                              <p:par>
                                <p:cTn id="170" presetID="10" presetClass="entr" presetSubtype="0" fill="hold" grpId="0" nodeType="clickEffect">
                                  <p:stCondLst>
                                    <p:cond delay="0"/>
                                  </p:stCondLst>
                                  <p:childTnLst>
                                    <p:set>
                                      <p:cBhvr>
                                        <p:cTn id="171" dur="1" fill="hold">
                                          <p:stCondLst>
                                            <p:cond delay="0"/>
                                          </p:stCondLst>
                                        </p:cTn>
                                        <p:tgtEl>
                                          <p:spTgt spid="60"/>
                                        </p:tgtEl>
                                        <p:attrNameLst>
                                          <p:attrName>style.visibility</p:attrName>
                                        </p:attrNameLst>
                                      </p:cBhvr>
                                      <p:to>
                                        <p:strVal val="visible"/>
                                      </p:to>
                                    </p:set>
                                    <p:animEffect transition="in" filter="fade">
                                      <p:cBhvr>
                                        <p:cTn id="172" dur="500"/>
                                        <p:tgtEl>
                                          <p:spTgt spid="60"/>
                                        </p:tgtEl>
                                      </p:cBhvr>
                                    </p:animEffect>
                                  </p:childTnLst>
                                </p:cTn>
                              </p:par>
                            </p:childTnLst>
                          </p:cTn>
                        </p:par>
                      </p:childTnLst>
                    </p:cTn>
                  </p:par>
                  <p:par>
                    <p:cTn id="173" fill="hold" nodeType="clickPar">
                      <p:stCondLst>
                        <p:cond delay="indefinite"/>
                      </p:stCondLst>
                      <p:childTnLst>
                        <p:par>
                          <p:cTn id="174" fill="hold" nodeType="withGroup">
                            <p:stCondLst>
                              <p:cond delay="0"/>
                            </p:stCondLst>
                            <p:childTnLst>
                              <p:par>
                                <p:cTn id="175" presetID="10" presetClass="entr" presetSubtype="0" fill="hold" nodeType="clickEffect">
                                  <p:stCondLst>
                                    <p:cond delay="0"/>
                                  </p:stCondLst>
                                  <p:childTnLst>
                                    <p:set>
                                      <p:cBhvr>
                                        <p:cTn id="176" dur="1" fill="hold">
                                          <p:stCondLst>
                                            <p:cond delay="0"/>
                                          </p:stCondLst>
                                        </p:cTn>
                                        <p:tgtEl>
                                          <p:spTgt spid="72"/>
                                        </p:tgtEl>
                                        <p:attrNameLst>
                                          <p:attrName>style.visibility</p:attrName>
                                        </p:attrNameLst>
                                      </p:cBhvr>
                                      <p:to>
                                        <p:strVal val="visible"/>
                                      </p:to>
                                    </p:set>
                                    <p:animEffect transition="in" filter="fade">
                                      <p:cBhvr>
                                        <p:cTn id="177" dur="500"/>
                                        <p:tgtEl>
                                          <p:spTgt spid="72"/>
                                        </p:tgtEl>
                                      </p:cBhvr>
                                    </p:animEffect>
                                  </p:childTnLst>
                                </p:cTn>
                              </p:par>
                            </p:childTnLst>
                          </p:cTn>
                        </p:par>
                      </p:childTnLst>
                    </p:cTn>
                  </p:par>
                  <p:par>
                    <p:cTn id="178" fill="hold" nodeType="clickPar">
                      <p:stCondLst>
                        <p:cond delay="indefinite"/>
                      </p:stCondLst>
                      <p:childTnLst>
                        <p:par>
                          <p:cTn id="179" fill="hold" nodeType="withGroup">
                            <p:stCondLst>
                              <p:cond delay="0"/>
                            </p:stCondLst>
                            <p:childTnLst>
                              <p:par>
                                <p:cTn id="180" presetID="3" presetClass="entr" presetSubtype="10" fill="hold" grpId="0" nodeType="clickEffect">
                                  <p:stCondLst>
                                    <p:cond delay="0"/>
                                  </p:stCondLst>
                                  <p:childTnLst>
                                    <p:set>
                                      <p:cBhvr>
                                        <p:cTn id="181" dur="1" fill="hold">
                                          <p:stCondLst>
                                            <p:cond delay="0"/>
                                          </p:stCondLst>
                                        </p:cTn>
                                        <p:tgtEl>
                                          <p:spTgt spid="70"/>
                                        </p:tgtEl>
                                        <p:attrNameLst>
                                          <p:attrName>style.visibility</p:attrName>
                                        </p:attrNameLst>
                                      </p:cBhvr>
                                      <p:to>
                                        <p:strVal val="visible"/>
                                      </p:to>
                                    </p:set>
                                    <p:animEffect transition="in" filter="blinds(horizontal)">
                                      <p:cBhvr>
                                        <p:cTn id="182" dur="500"/>
                                        <p:tgtEl>
                                          <p:spTgt spid="70"/>
                                        </p:tgtEl>
                                      </p:cBhvr>
                                    </p:animEffect>
                                  </p:childTnLst>
                                </p:cTn>
                              </p:par>
                            </p:childTnLst>
                          </p:cTn>
                        </p:par>
                      </p:childTnLst>
                    </p:cTn>
                  </p:par>
                  <p:par>
                    <p:cTn id="183" fill="hold" nodeType="clickPar">
                      <p:stCondLst>
                        <p:cond delay="indefinite"/>
                      </p:stCondLst>
                      <p:childTnLst>
                        <p:par>
                          <p:cTn id="184" fill="hold" nodeType="withGroup">
                            <p:stCondLst>
                              <p:cond delay="0"/>
                            </p:stCondLst>
                            <p:childTnLst>
                              <p:par>
                                <p:cTn id="185" presetID="10" presetClass="entr" presetSubtype="0" fill="hold" grpId="0" nodeType="clickEffect">
                                  <p:stCondLst>
                                    <p:cond delay="0"/>
                                  </p:stCondLst>
                                  <p:childTnLst>
                                    <p:set>
                                      <p:cBhvr>
                                        <p:cTn id="186" dur="1" fill="hold">
                                          <p:stCondLst>
                                            <p:cond delay="0"/>
                                          </p:stCondLst>
                                        </p:cTn>
                                        <p:tgtEl>
                                          <p:spTgt spid="71"/>
                                        </p:tgtEl>
                                        <p:attrNameLst>
                                          <p:attrName>style.visibility</p:attrName>
                                        </p:attrNameLst>
                                      </p:cBhvr>
                                      <p:to>
                                        <p:strVal val="visible"/>
                                      </p:to>
                                    </p:set>
                                    <p:animEffect transition="in" filter="fade">
                                      <p:cBhvr>
                                        <p:cTn id="187" dur="500"/>
                                        <p:tgtEl>
                                          <p:spTgt spid="71"/>
                                        </p:tgtEl>
                                      </p:cBhvr>
                                    </p:animEffect>
                                  </p:childTnLst>
                                </p:cTn>
                              </p:par>
                            </p:childTnLst>
                          </p:cTn>
                        </p:par>
                      </p:childTnLst>
                    </p:cTn>
                  </p:par>
                  <p:par>
                    <p:cTn id="188" fill="hold" nodeType="clickPar">
                      <p:stCondLst>
                        <p:cond delay="indefinite"/>
                      </p:stCondLst>
                      <p:childTnLst>
                        <p:par>
                          <p:cTn id="189" fill="hold" nodeType="withGroup">
                            <p:stCondLst>
                              <p:cond delay="0"/>
                            </p:stCondLst>
                            <p:childTnLst>
                              <p:par>
                                <p:cTn id="190" presetID="10" presetClass="entr" presetSubtype="0" fill="hold" nodeType="clickEffect">
                                  <p:stCondLst>
                                    <p:cond delay="0"/>
                                  </p:stCondLst>
                                  <p:childTnLst>
                                    <p:set>
                                      <p:cBhvr>
                                        <p:cTn id="191" dur="1" fill="hold">
                                          <p:stCondLst>
                                            <p:cond delay="0"/>
                                          </p:stCondLst>
                                        </p:cTn>
                                        <p:tgtEl>
                                          <p:spTgt spid="73"/>
                                        </p:tgtEl>
                                        <p:attrNameLst>
                                          <p:attrName>style.visibility</p:attrName>
                                        </p:attrNameLst>
                                      </p:cBhvr>
                                      <p:to>
                                        <p:strVal val="visible"/>
                                      </p:to>
                                    </p:set>
                                    <p:animEffect transition="in" filter="fade">
                                      <p:cBhvr>
                                        <p:cTn id="192" dur="500"/>
                                        <p:tgtEl>
                                          <p:spTgt spid="73"/>
                                        </p:tgtEl>
                                      </p:cBhvr>
                                    </p:animEffect>
                                  </p:childTnLst>
                                </p:cTn>
                              </p:par>
                            </p:childTnLst>
                          </p:cTn>
                        </p:par>
                      </p:childTnLst>
                    </p:cTn>
                  </p:par>
                  <p:par>
                    <p:cTn id="193" fill="hold" nodeType="clickPar">
                      <p:stCondLst>
                        <p:cond delay="indefinite"/>
                      </p:stCondLst>
                      <p:childTnLst>
                        <p:par>
                          <p:cTn id="194" fill="hold" nodeType="withGroup">
                            <p:stCondLst>
                              <p:cond delay="0"/>
                            </p:stCondLst>
                            <p:childTnLst>
                              <p:par>
                                <p:cTn id="195" presetID="3" presetClass="entr" presetSubtype="10" fill="hold" grpId="0" nodeType="clickEffect">
                                  <p:stCondLst>
                                    <p:cond delay="0"/>
                                  </p:stCondLst>
                                  <p:childTnLst>
                                    <p:set>
                                      <p:cBhvr>
                                        <p:cTn id="196" dur="1" fill="hold">
                                          <p:stCondLst>
                                            <p:cond delay="0"/>
                                          </p:stCondLst>
                                        </p:cTn>
                                        <p:tgtEl>
                                          <p:spTgt spid="74"/>
                                        </p:tgtEl>
                                        <p:attrNameLst>
                                          <p:attrName>style.visibility</p:attrName>
                                        </p:attrNameLst>
                                      </p:cBhvr>
                                      <p:to>
                                        <p:strVal val="visible"/>
                                      </p:to>
                                    </p:set>
                                    <p:animEffect transition="in" filter="blinds(horizontal)">
                                      <p:cBhvr>
                                        <p:cTn id="197" dur="500"/>
                                        <p:tgtEl>
                                          <p:spTgt spid="74"/>
                                        </p:tgtEl>
                                      </p:cBhvr>
                                    </p:animEffect>
                                  </p:childTnLst>
                                </p:cTn>
                              </p:par>
                            </p:childTnLst>
                          </p:cTn>
                        </p:par>
                      </p:childTnLst>
                    </p:cTn>
                  </p:par>
                  <p:par>
                    <p:cTn id="198" fill="hold" nodeType="clickPar">
                      <p:stCondLst>
                        <p:cond delay="indefinite"/>
                      </p:stCondLst>
                      <p:childTnLst>
                        <p:par>
                          <p:cTn id="199" fill="hold" nodeType="withGroup">
                            <p:stCondLst>
                              <p:cond delay="0"/>
                            </p:stCondLst>
                            <p:childTnLst>
                              <p:par>
                                <p:cTn id="200" presetID="10" presetClass="entr" presetSubtype="0" fill="hold" grpId="0" nodeType="clickEffect">
                                  <p:stCondLst>
                                    <p:cond delay="0"/>
                                  </p:stCondLst>
                                  <p:childTnLst>
                                    <p:set>
                                      <p:cBhvr>
                                        <p:cTn id="201" dur="1" fill="hold">
                                          <p:stCondLst>
                                            <p:cond delay="0"/>
                                          </p:stCondLst>
                                        </p:cTn>
                                        <p:tgtEl>
                                          <p:spTgt spid="75"/>
                                        </p:tgtEl>
                                        <p:attrNameLst>
                                          <p:attrName>style.visibility</p:attrName>
                                        </p:attrNameLst>
                                      </p:cBhvr>
                                      <p:to>
                                        <p:strVal val="visible"/>
                                      </p:to>
                                    </p:set>
                                    <p:animEffect transition="in" filter="fade">
                                      <p:cBhvr>
                                        <p:cTn id="202" dur="500"/>
                                        <p:tgtEl>
                                          <p:spTgt spid="75"/>
                                        </p:tgtEl>
                                      </p:cBhvr>
                                    </p:animEffect>
                                  </p:childTnLst>
                                </p:cTn>
                              </p:par>
                            </p:childTnLst>
                          </p:cTn>
                        </p:par>
                      </p:childTnLst>
                    </p:cTn>
                  </p:par>
                  <p:par>
                    <p:cTn id="203" fill="hold" nodeType="clickPar">
                      <p:stCondLst>
                        <p:cond delay="indefinite"/>
                      </p:stCondLst>
                      <p:childTnLst>
                        <p:par>
                          <p:cTn id="204" fill="hold" nodeType="withGroup">
                            <p:stCondLst>
                              <p:cond delay="0"/>
                            </p:stCondLst>
                            <p:childTnLst>
                              <p:par>
                                <p:cTn id="205" presetID="10" presetClass="entr" presetSubtype="0" fill="hold" nodeType="clickEffect">
                                  <p:stCondLst>
                                    <p:cond delay="0"/>
                                  </p:stCondLst>
                                  <p:childTnLst>
                                    <p:set>
                                      <p:cBhvr>
                                        <p:cTn id="206" dur="1" fill="hold">
                                          <p:stCondLst>
                                            <p:cond delay="0"/>
                                          </p:stCondLst>
                                        </p:cTn>
                                        <p:tgtEl>
                                          <p:spTgt spid="76"/>
                                        </p:tgtEl>
                                        <p:attrNameLst>
                                          <p:attrName>style.visibility</p:attrName>
                                        </p:attrNameLst>
                                      </p:cBhvr>
                                      <p:to>
                                        <p:strVal val="visible"/>
                                      </p:to>
                                    </p:set>
                                    <p:animEffect transition="in" filter="fade">
                                      <p:cBhvr>
                                        <p:cTn id="207" dur="500"/>
                                        <p:tgtEl>
                                          <p:spTgt spid="76"/>
                                        </p:tgtEl>
                                      </p:cBhvr>
                                    </p:animEffect>
                                  </p:childTnLst>
                                </p:cTn>
                              </p:par>
                            </p:childTnLst>
                          </p:cTn>
                        </p:par>
                      </p:childTnLst>
                    </p:cTn>
                  </p:par>
                  <p:par>
                    <p:cTn id="208" fill="hold" nodeType="clickPar">
                      <p:stCondLst>
                        <p:cond delay="indefinite"/>
                      </p:stCondLst>
                      <p:childTnLst>
                        <p:par>
                          <p:cTn id="209" fill="hold" nodeType="withGroup">
                            <p:stCondLst>
                              <p:cond delay="0"/>
                            </p:stCondLst>
                            <p:childTnLst>
                              <p:par>
                                <p:cTn id="210" presetID="10" presetClass="entr" presetSubtype="0" fill="hold" grpId="0" nodeType="clickEffect">
                                  <p:stCondLst>
                                    <p:cond delay="0"/>
                                  </p:stCondLst>
                                  <p:childTnLst>
                                    <p:set>
                                      <p:cBhvr>
                                        <p:cTn id="211" dur="1" fill="hold">
                                          <p:stCondLst>
                                            <p:cond delay="0"/>
                                          </p:stCondLst>
                                        </p:cTn>
                                        <p:tgtEl>
                                          <p:spTgt spid="77"/>
                                        </p:tgtEl>
                                        <p:attrNameLst>
                                          <p:attrName>style.visibility</p:attrName>
                                        </p:attrNameLst>
                                      </p:cBhvr>
                                      <p:to>
                                        <p:strVal val="visible"/>
                                      </p:to>
                                    </p:set>
                                    <p:animEffect transition="in" filter="fade">
                                      <p:cBhvr>
                                        <p:cTn id="212" dur="500"/>
                                        <p:tgtEl>
                                          <p:spTgt spid="77"/>
                                        </p:tgtEl>
                                      </p:cBhvr>
                                    </p:animEffect>
                                  </p:childTnLst>
                                </p:cTn>
                              </p:par>
                            </p:childTnLst>
                          </p:cTn>
                        </p:par>
                      </p:childTnLst>
                    </p:cTn>
                  </p:par>
                  <p:par>
                    <p:cTn id="213" fill="hold" nodeType="clickPar">
                      <p:stCondLst>
                        <p:cond delay="indefinite"/>
                      </p:stCondLst>
                      <p:childTnLst>
                        <p:par>
                          <p:cTn id="214" fill="hold" nodeType="withGroup">
                            <p:stCondLst>
                              <p:cond delay="0"/>
                            </p:stCondLst>
                            <p:childTnLst>
                              <p:par>
                                <p:cTn id="215" presetID="10" presetClass="entr" presetSubtype="0" fill="hold" nodeType="clickEffect">
                                  <p:stCondLst>
                                    <p:cond delay="0"/>
                                  </p:stCondLst>
                                  <p:childTnLst>
                                    <p:set>
                                      <p:cBhvr>
                                        <p:cTn id="216" dur="1" fill="hold">
                                          <p:stCondLst>
                                            <p:cond delay="0"/>
                                          </p:stCondLst>
                                        </p:cTn>
                                        <p:tgtEl>
                                          <p:spTgt spid="78"/>
                                        </p:tgtEl>
                                        <p:attrNameLst>
                                          <p:attrName>style.visibility</p:attrName>
                                        </p:attrNameLst>
                                      </p:cBhvr>
                                      <p:to>
                                        <p:strVal val="visible"/>
                                      </p:to>
                                    </p:set>
                                    <p:animEffect transition="in" filter="fade">
                                      <p:cBhvr>
                                        <p:cTn id="217" dur="500"/>
                                        <p:tgtEl>
                                          <p:spTgt spid="78"/>
                                        </p:tgtEl>
                                      </p:cBhvr>
                                    </p:animEffect>
                                  </p:childTnLst>
                                </p:cTn>
                              </p:par>
                            </p:childTnLst>
                          </p:cTn>
                        </p:par>
                      </p:childTnLst>
                    </p:cTn>
                  </p:par>
                  <p:par>
                    <p:cTn id="218" fill="hold" nodeType="clickPar">
                      <p:stCondLst>
                        <p:cond delay="indefinite"/>
                      </p:stCondLst>
                      <p:childTnLst>
                        <p:par>
                          <p:cTn id="219" fill="hold" nodeType="withGroup">
                            <p:stCondLst>
                              <p:cond delay="0"/>
                            </p:stCondLst>
                            <p:childTnLst>
                              <p:par>
                                <p:cTn id="220" presetID="10" presetClass="entr" presetSubtype="0" fill="hold" nodeType="clickEffect">
                                  <p:stCondLst>
                                    <p:cond delay="0"/>
                                  </p:stCondLst>
                                  <p:childTnLst>
                                    <p:set>
                                      <p:cBhvr>
                                        <p:cTn id="221" dur="1" fill="hold">
                                          <p:stCondLst>
                                            <p:cond delay="0"/>
                                          </p:stCondLst>
                                        </p:cTn>
                                        <p:tgtEl>
                                          <p:spTgt spid="79"/>
                                        </p:tgtEl>
                                        <p:attrNameLst>
                                          <p:attrName>style.visibility</p:attrName>
                                        </p:attrNameLst>
                                      </p:cBhvr>
                                      <p:to>
                                        <p:strVal val="visible"/>
                                      </p:to>
                                    </p:set>
                                    <p:animEffect transition="in" filter="fade">
                                      <p:cBhvr>
                                        <p:cTn id="222" dur="500"/>
                                        <p:tgtEl>
                                          <p:spTgt spid="79"/>
                                        </p:tgtEl>
                                      </p:cBhvr>
                                    </p:animEffect>
                                  </p:childTnLst>
                                </p:cTn>
                              </p:par>
                            </p:childTnLst>
                          </p:cTn>
                        </p:par>
                      </p:childTnLst>
                    </p:cTn>
                  </p:par>
                  <p:par>
                    <p:cTn id="223" fill="hold" nodeType="clickPar">
                      <p:stCondLst>
                        <p:cond delay="indefinite"/>
                      </p:stCondLst>
                      <p:childTnLst>
                        <p:par>
                          <p:cTn id="224" fill="hold" nodeType="withGroup">
                            <p:stCondLst>
                              <p:cond delay="0"/>
                            </p:stCondLst>
                            <p:childTnLst>
                              <p:par>
                                <p:cTn id="225" presetID="10" presetClass="entr" presetSubtype="0" fill="hold" grpId="0" nodeType="clickEffect">
                                  <p:stCondLst>
                                    <p:cond delay="0"/>
                                  </p:stCondLst>
                                  <p:childTnLst>
                                    <p:set>
                                      <p:cBhvr>
                                        <p:cTn id="226" dur="1" fill="hold">
                                          <p:stCondLst>
                                            <p:cond delay="0"/>
                                          </p:stCondLst>
                                        </p:cTn>
                                        <p:tgtEl>
                                          <p:spTgt spid="80"/>
                                        </p:tgtEl>
                                        <p:attrNameLst>
                                          <p:attrName>style.visibility</p:attrName>
                                        </p:attrNameLst>
                                      </p:cBhvr>
                                      <p:to>
                                        <p:strVal val="visible"/>
                                      </p:to>
                                    </p:set>
                                    <p:animEffect transition="in" filter="fade">
                                      <p:cBhvr>
                                        <p:cTn id="227" dur="500"/>
                                        <p:tgtEl>
                                          <p:spTgt spid="80"/>
                                        </p:tgtEl>
                                      </p:cBhvr>
                                    </p:animEffect>
                                  </p:childTnLst>
                                </p:cTn>
                              </p:par>
                            </p:childTnLst>
                          </p:cTn>
                        </p:par>
                      </p:childTnLst>
                    </p:cTn>
                  </p:par>
                  <p:par>
                    <p:cTn id="228" fill="hold" nodeType="clickPar">
                      <p:stCondLst>
                        <p:cond delay="indefinite"/>
                      </p:stCondLst>
                      <p:childTnLst>
                        <p:par>
                          <p:cTn id="229" fill="hold" nodeType="withGroup">
                            <p:stCondLst>
                              <p:cond delay="0"/>
                            </p:stCondLst>
                            <p:childTnLst>
                              <p:par>
                                <p:cTn id="230" presetID="10" presetClass="entr" presetSubtype="0" fill="hold" nodeType="clickEffect">
                                  <p:stCondLst>
                                    <p:cond delay="0"/>
                                  </p:stCondLst>
                                  <p:childTnLst>
                                    <p:set>
                                      <p:cBhvr>
                                        <p:cTn id="231" dur="1" fill="hold">
                                          <p:stCondLst>
                                            <p:cond delay="0"/>
                                          </p:stCondLst>
                                        </p:cTn>
                                        <p:tgtEl>
                                          <p:spTgt spid="81"/>
                                        </p:tgtEl>
                                        <p:attrNameLst>
                                          <p:attrName>style.visibility</p:attrName>
                                        </p:attrNameLst>
                                      </p:cBhvr>
                                      <p:to>
                                        <p:strVal val="visible"/>
                                      </p:to>
                                    </p:set>
                                    <p:animEffect transition="in" filter="fade">
                                      <p:cBhvr>
                                        <p:cTn id="232" dur="500"/>
                                        <p:tgtEl>
                                          <p:spTgt spid="81"/>
                                        </p:tgtEl>
                                      </p:cBhvr>
                                    </p:animEffect>
                                  </p:childTnLst>
                                </p:cTn>
                              </p:par>
                            </p:childTnLst>
                          </p:cTn>
                        </p:par>
                      </p:childTnLst>
                    </p:cTn>
                  </p:par>
                  <p:par>
                    <p:cTn id="233" fill="hold" nodeType="clickPar">
                      <p:stCondLst>
                        <p:cond delay="indefinite"/>
                      </p:stCondLst>
                      <p:childTnLst>
                        <p:par>
                          <p:cTn id="234" fill="hold" nodeType="withGroup">
                            <p:stCondLst>
                              <p:cond delay="0"/>
                            </p:stCondLst>
                            <p:childTnLst>
                              <p:par>
                                <p:cTn id="235" presetID="10" presetClass="entr" presetSubtype="0" fill="hold" grpId="0" nodeType="clickEffect">
                                  <p:stCondLst>
                                    <p:cond delay="0"/>
                                  </p:stCondLst>
                                  <p:childTnLst>
                                    <p:set>
                                      <p:cBhvr>
                                        <p:cTn id="236" dur="1" fill="hold">
                                          <p:stCondLst>
                                            <p:cond delay="0"/>
                                          </p:stCondLst>
                                        </p:cTn>
                                        <p:tgtEl>
                                          <p:spTgt spid="82"/>
                                        </p:tgtEl>
                                        <p:attrNameLst>
                                          <p:attrName>style.visibility</p:attrName>
                                        </p:attrNameLst>
                                      </p:cBhvr>
                                      <p:to>
                                        <p:strVal val="visible"/>
                                      </p:to>
                                    </p:set>
                                    <p:animEffect transition="in" filter="fade">
                                      <p:cBhvr>
                                        <p:cTn id="237" dur="500"/>
                                        <p:tgtEl>
                                          <p:spTgt spid="82"/>
                                        </p:tgtEl>
                                      </p:cBhvr>
                                    </p:animEffect>
                                  </p:childTnLst>
                                </p:cTn>
                              </p:par>
                            </p:childTnLst>
                          </p:cTn>
                        </p:par>
                      </p:childTnLst>
                    </p:cTn>
                  </p:par>
                  <p:par>
                    <p:cTn id="238" fill="hold" nodeType="clickPar">
                      <p:stCondLst>
                        <p:cond delay="indefinite"/>
                      </p:stCondLst>
                      <p:childTnLst>
                        <p:par>
                          <p:cTn id="239" fill="hold" nodeType="withGroup">
                            <p:stCondLst>
                              <p:cond delay="0"/>
                            </p:stCondLst>
                            <p:childTnLst>
                              <p:par>
                                <p:cTn id="240" presetID="10" presetClass="entr" presetSubtype="0" fill="hold" nodeType="clickEffect">
                                  <p:stCondLst>
                                    <p:cond delay="0"/>
                                  </p:stCondLst>
                                  <p:childTnLst>
                                    <p:set>
                                      <p:cBhvr>
                                        <p:cTn id="241" dur="1" fill="hold">
                                          <p:stCondLst>
                                            <p:cond delay="0"/>
                                          </p:stCondLst>
                                        </p:cTn>
                                        <p:tgtEl>
                                          <p:spTgt spid="83"/>
                                        </p:tgtEl>
                                        <p:attrNameLst>
                                          <p:attrName>style.visibility</p:attrName>
                                        </p:attrNameLst>
                                      </p:cBhvr>
                                      <p:to>
                                        <p:strVal val="visible"/>
                                      </p:to>
                                    </p:set>
                                    <p:animEffect transition="in" filter="fade">
                                      <p:cBhvr>
                                        <p:cTn id="242" dur="500"/>
                                        <p:tgtEl>
                                          <p:spTgt spid="83"/>
                                        </p:tgtEl>
                                      </p:cBhvr>
                                    </p:animEffect>
                                  </p:childTnLst>
                                </p:cTn>
                              </p:par>
                            </p:childTnLst>
                          </p:cTn>
                        </p:par>
                      </p:childTnLst>
                    </p:cTn>
                  </p:par>
                  <p:par>
                    <p:cTn id="243" fill="hold" nodeType="clickPar">
                      <p:stCondLst>
                        <p:cond delay="indefinite"/>
                      </p:stCondLst>
                      <p:childTnLst>
                        <p:par>
                          <p:cTn id="244" fill="hold" nodeType="withGroup">
                            <p:stCondLst>
                              <p:cond delay="0"/>
                            </p:stCondLst>
                            <p:childTnLst>
                              <p:par>
                                <p:cTn id="245" presetID="3" presetClass="entr" presetSubtype="10" fill="hold" grpId="0" nodeType="clickEffect">
                                  <p:stCondLst>
                                    <p:cond delay="0"/>
                                  </p:stCondLst>
                                  <p:childTnLst>
                                    <p:set>
                                      <p:cBhvr>
                                        <p:cTn id="246" dur="1" fill="hold">
                                          <p:stCondLst>
                                            <p:cond delay="0"/>
                                          </p:stCondLst>
                                        </p:cTn>
                                        <p:tgtEl>
                                          <p:spTgt spid="84"/>
                                        </p:tgtEl>
                                        <p:attrNameLst>
                                          <p:attrName>style.visibility</p:attrName>
                                        </p:attrNameLst>
                                      </p:cBhvr>
                                      <p:to>
                                        <p:strVal val="visible"/>
                                      </p:to>
                                    </p:set>
                                    <p:animEffect transition="in" filter="blinds(horizontal)">
                                      <p:cBhvr>
                                        <p:cTn id="247" dur="500"/>
                                        <p:tgtEl>
                                          <p:spTgt spid="84"/>
                                        </p:tgtEl>
                                      </p:cBhvr>
                                    </p:animEffect>
                                  </p:childTnLst>
                                </p:cTn>
                              </p:par>
                            </p:childTnLst>
                          </p:cTn>
                        </p:par>
                      </p:childTnLst>
                    </p:cTn>
                  </p:par>
                  <p:par>
                    <p:cTn id="248" fill="hold" nodeType="clickPar">
                      <p:stCondLst>
                        <p:cond delay="indefinite"/>
                      </p:stCondLst>
                      <p:childTnLst>
                        <p:par>
                          <p:cTn id="249" fill="hold" nodeType="withGroup">
                            <p:stCondLst>
                              <p:cond delay="0"/>
                            </p:stCondLst>
                            <p:childTnLst>
                              <p:par>
                                <p:cTn id="250" presetID="10" presetClass="entr" presetSubtype="0" fill="hold" grpId="0" nodeType="clickEffect">
                                  <p:stCondLst>
                                    <p:cond delay="0"/>
                                  </p:stCondLst>
                                  <p:childTnLst>
                                    <p:set>
                                      <p:cBhvr>
                                        <p:cTn id="251" dur="1" fill="hold">
                                          <p:stCondLst>
                                            <p:cond delay="0"/>
                                          </p:stCondLst>
                                        </p:cTn>
                                        <p:tgtEl>
                                          <p:spTgt spid="85"/>
                                        </p:tgtEl>
                                        <p:attrNameLst>
                                          <p:attrName>style.visibility</p:attrName>
                                        </p:attrNameLst>
                                      </p:cBhvr>
                                      <p:to>
                                        <p:strVal val="visible"/>
                                      </p:to>
                                    </p:set>
                                    <p:animEffect transition="in" filter="fade">
                                      <p:cBhvr>
                                        <p:cTn id="252" dur="500"/>
                                        <p:tgtEl>
                                          <p:spTgt spid="85"/>
                                        </p:tgtEl>
                                      </p:cBhvr>
                                    </p:animEffect>
                                  </p:childTnLst>
                                </p:cTn>
                              </p:par>
                            </p:childTnLst>
                          </p:cTn>
                        </p:par>
                      </p:childTnLst>
                    </p:cTn>
                  </p:par>
                  <p:par>
                    <p:cTn id="253" fill="hold" nodeType="clickPar">
                      <p:stCondLst>
                        <p:cond delay="indefinite"/>
                      </p:stCondLst>
                      <p:childTnLst>
                        <p:par>
                          <p:cTn id="254" fill="hold" nodeType="withGroup">
                            <p:stCondLst>
                              <p:cond delay="0"/>
                            </p:stCondLst>
                            <p:childTnLst>
                              <p:par>
                                <p:cTn id="255" presetID="10" presetClass="entr" presetSubtype="0" fill="hold" nodeType="clickEffect">
                                  <p:stCondLst>
                                    <p:cond delay="0"/>
                                  </p:stCondLst>
                                  <p:childTnLst>
                                    <p:set>
                                      <p:cBhvr>
                                        <p:cTn id="256" dur="1" fill="hold">
                                          <p:stCondLst>
                                            <p:cond delay="0"/>
                                          </p:stCondLst>
                                        </p:cTn>
                                        <p:tgtEl>
                                          <p:spTgt spid="3"/>
                                        </p:tgtEl>
                                        <p:attrNameLst>
                                          <p:attrName>style.visibility</p:attrName>
                                        </p:attrNameLst>
                                      </p:cBhvr>
                                      <p:to>
                                        <p:strVal val="visible"/>
                                      </p:to>
                                    </p:set>
                                    <p:animEffect transition="in" filter="fade">
                                      <p:cBhvr>
                                        <p:cTn id="25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22" grpId="0" animBg="1"/>
      <p:bldP spid="29" grpId="0" animBg="1"/>
      <p:bldP spid="31" grpId="0" animBg="1"/>
      <p:bldP spid="37" grpId="0" animBg="1"/>
      <p:bldP spid="38" grpId="0" animBg="1"/>
      <p:bldP spid="40" grpId="0" animBg="1"/>
      <p:bldP spid="43" grpId="0" animBg="1"/>
      <p:bldP spid="45" grpId="0" animBg="1"/>
      <p:bldP spid="51" grpId="0" animBg="1"/>
      <p:bldP spid="52" grpId="0" animBg="1"/>
      <p:bldP spid="55" grpId="0" animBg="1"/>
      <p:bldP spid="57" grpId="0"/>
      <p:bldP spid="58" grpId="0" animBg="1"/>
      <p:bldP spid="59" grpId="0" animBg="1"/>
      <p:bldP spid="60" grpId="0" animBg="1"/>
      <p:bldP spid="64" grpId="0" animBg="1"/>
      <p:bldP spid="65" grpId="0" animBg="1"/>
      <p:bldP spid="67" grpId="0" animBg="1"/>
      <p:bldP spid="68" grpId="0" animBg="1"/>
      <p:bldP spid="70" grpId="0" animBg="1"/>
      <p:bldP spid="71" grpId="0" animBg="1"/>
      <p:bldP spid="74" grpId="0" animBg="1"/>
      <p:bldP spid="75" grpId="0" animBg="1"/>
      <p:bldP spid="77" grpId="0" animBg="1"/>
      <p:bldP spid="80" grpId="0"/>
      <p:bldP spid="82" grpId="0"/>
      <p:bldP spid="84" grpId="0" animBg="1"/>
      <p:bldP spid="85"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419100" y="762000"/>
            <a:ext cx="8286750" cy="4800600"/>
          </a:xfrm>
        </p:spPr>
        <p:txBody>
          <a:bodyPr/>
          <a:lstStyle/>
          <a:p>
            <a:pPr eaLnBrk="1" hangingPunct="1">
              <a:lnSpc>
                <a:spcPct val="80000"/>
              </a:lnSpc>
              <a:buFont typeface="Courier New" pitchFamily="49" charset="0"/>
              <a:buChar char="o"/>
              <a:defRPr/>
            </a:pPr>
            <a:r>
              <a:rPr lang="en-US" sz="2400" dirty="0" smtClean="0">
                <a:latin typeface="Arial" pitchFamily="34" charset="0"/>
              </a:rPr>
              <a:t>Factor intensity reversal</a:t>
            </a:r>
          </a:p>
          <a:p>
            <a:pPr marL="0" indent="0" eaLnBrk="1" hangingPunct="1">
              <a:lnSpc>
                <a:spcPct val="80000"/>
              </a:lnSpc>
              <a:buNone/>
              <a:defRPr/>
            </a:pPr>
            <a:endParaRPr lang="th-TH" sz="800" dirty="0" smtClean="0">
              <a:latin typeface="Arial" pitchFamily="34" charset="0"/>
            </a:endParaRPr>
          </a:p>
          <a:p>
            <a:pPr eaLnBrk="1" hangingPunct="1">
              <a:lnSpc>
                <a:spcPct val="80000"/>
              </a:lnSpc>
              <a:buFont typeface="Courier New" pitchFamily="49" charset="0"/>
              <a:buChar char="o"/>
              <a:defRPr/>
            </a:pPr>
            <a:r>
              <a:rPr lang="th-TH" sz="2400" dirty="0" err="1" smtClean="0">
                <a:latin typeface="Arial" pitchFamily="34" charset="0"/>
              </a:rPr>
              <a:t>Significant</a:t>
            </a:r>
            <a:r>
              <a:rPr lang="th-TH" sz="2400" dirty="0" smtClean="0">
                <a:latin typeface="Arial" pitchFamily="34" charset="0"/>
              </a:rPr>
              <a:t> </a:t>
            </a:r>
            <a:r>
              <a:rPr lang="th-TH" sz="2400" dirty="0" err="1" smtClean="0">
                <a:latin typeface="Arial" pitchFamily="34" charset="0"/>
              </a:rPr>
              <a:t>transportation</a:t>
            </a:r>
            <a:r>
              <a:rPr lang="th-TH" sz="2400" dirty="0" smtClean="0">
                <a:latin typeface="Arial" pitchFamily="34" charset="0"/>
              </a:rPr>
              <a:t> </a:t>
            </a:r>
            <a:r>
              <a:rPr lang="th-TH" sz="2400" dirty="0" err="1" smtClean="0">
                <a:latin typeface="Arial" pitchFamily="34" charset="0"/>
              </a:rPr>
              <a:t>costs</a:t>
            </a:r>
            <a:endParaRPr lang="th-TH" sz="2400" dirty="0" smtClean="0">
              <a:latin typeface="Arial" pitchFamily="34" charset="0"/>
            </a:endParaRPr>
          </a:p>
          <a:p>
            <a:pPr marL="0" indent="0" eaLnBrk="1" hangingPunct="1">
              <a:lnSpc>
                <a:spcPct val="80000"/>
              </a:lnSpc>
              <a:buFontTx/>
              <a:buNone/>
              <a:defRPr/>
            </a:pPr>
            <a:endParaRPr lang="th-TH" sz="800" dirty="0" smtClean="0">
              <a:latin typeface="Arial" pitchFamily="34" charset="0"/>
            </a:endParaRPr>
          </a:p>
          <a:p>
            <a:pPr eaLnBrk="1" hangingPunct="1">
              <a:lnSpc>
                <a:spcPct val="80000"/>
              </a:lnSpc>
              <a:buFont typeface="Courier New" pitchFamily="49" charset="0"/>
              <a:buChar char="o"/>
              <a:defRPr/>
            </a:pPr>
            <a:r>
              <a:rPr lang="th-TH" sz="2400" dirty="0" err="1" smtClean="0">
                <a:latin typeface="Arial" pitchFamily="34" charset="0"/>
              </a:rPr>
              <a:t>Trade</a:t>
            </a:r>
            <a:r>
              <a:rPr lang="th-TH" sz="2400" dirty="0" smtClean="0">
                <a:latin typeface="Arial" pitchFamily="34" charset="0"/>
              </a:rPr>
              <a:t> </a:t>
            </a:r>
            <a:r>
              <a:rPr lang="th-TH" sz="2400" dirty="0" err="1" smtClean="0">
                <a:latin typeface="Arial" pitchFamily="34" charset="0"/>
              </a:rPr>
              <a:t>restrictions</a:t>
            </a:r>
            <a:r>
              <a:rPr lang="th-TH" sz="2400" dirty="0" smtClean="0">
                <a:latin typeface="Arial" pitchFamily="34" charset="0"/>
              </a:rPr>
              <a:t>: </a:t>
            </a:r>
            <a:r>
              <a:rPr lang="th-TH" sz="2400" dirty="0" err="1" smtClean="0">
                <a:latin typeface="Arial" pitchFamily="34" charset="0"/>
              </a:rPr>
              <a:t>tariffs</a:t>
            </a:r>
            <a:r>
              <a:rPr lang="th-TH" sz="2400" dirty="0" smtClean="0">
                <a:latin typeface="Arial" pitchFamily="34" charset="0"/>
              </a:rPr>
              <a:t> </a:t>
            </a:r>
            <a:r>
              <a:rPr lang="th-TH" sz="2400" dirty="0" err="1" smtClean="0">
                <a:latin typeface="Arial" pitchFamily="34" charset="0"/>
              </a:rPr>
              <a:t>and</a:t>
            </a:r>
            <a:r>
              <a:rPr lang="th-TH" sz="2400" dirty="0" smtClean="0">
                <a:latin typeface="Arial" pitchFamily="34" charset="0"/>
              </a:rPr>
              <a:t> </a:t>
            </a:r>
            <a:r>
              <a:rPr lang="th-TH" sz="2400" dirty="0" err="1" smtClean="0">
                <a:latin typeface="Arial" pitchFamily="34" charset="0"/>
              </a:rPr>
              <a:t>quotas</a:t>
            </a:r>
            <a:endParaRPr lang="th-TH" sz="2400" dirty="0" smtClean="0">
              <a:latin typeface="Arial" pitchFamily="34" charset="0"/>
            </a:endParaRPr>
          </a:p>
          <a:p>
            <a:pPr marL="0" indent="0" eaLnBrk="1" hangingPunct="1">
              <a:lnSpc>
                <a:spcPct val="80000"/>
              </a:lnSpc>
              <a:buFontTx/>
              <a:buNone/>
              <a:defRPr/>
            </a:pPr>
            <a:endParaRPr lang="th-TH" sz="800" dirty="0" smtClean="0">
              <a:latin typeface="Arial" pitchFamily="34" charset="0"/>
            </a:endParaRPr>
          </a:p>
          <a:p>
            <a:pPr eaLnBrk="1" hangingPunct="1">
              <a:lnSpc>
                <a:spcPct val="80000"/>
              </a:lnSpc>
              <a:buFont typeface="Courier New" pitchFamily="49" charset="0"/>
              <a:buChar char="o"/>
              <a:defRPr/>
            </a:pPr>
            <a:r>
              <a:rPr lang="th-TH" sz="2400" dirty="0" err="1" smtClean="0">
                <a:latin typeface="Arial" pitchFamily="34" charset="0"/>
              </a:rPr>
              <a:t>Market</a:t>
            </a:r>
            <a:r>
              <a:rPr lang="th-TH" sz="2400" dirty="0" smtClean="0">
                <a:latin typeface="Arial" pitchFamily="34" charset="0"/>
              </a:rPr>
              <a:t> </a:t>
            </a:r>
            <a:r>
              <a:rPr lang="th-TH" sz="2400" dirty="0" err="1" smtClean="0">
                <a:latin typeface="Arial" pitchFamily="34" charset="0"/>
              </a:rPr>
              <a:t>distortions</a:t>
            </a:r>
            <a:r>
              <a:rPr lang="th-TH" sz="2400" dirty="0" smtClean="0">
                <a:latin typeface="Arial" pitchFamily="34" charset="0"/>
              </a:rPr>
              <a:t>: </a:t>
            </a:r>
            <a:r>
              <a:rPr lang="th-TH" sz="2400" dirty="0" err="1" smtClean="0">
                <a:latin typeface="Arial" pitchFamily="34" charset="0"/>
              </a:rPr>
              <a:t>monopolies</a:t>
            </a:r>
            <a:r>
              <a:rPr lang="th-TH" sz="2400" dirty="0" smtClean="0">
                <a:latin typeface="Arial" pitchFamily="34" charset="0"/>
              </a:rPr>
              <a:t>, </a:t>
            </a:r>
            <a:r>
              <a:rPr lang="th-TH" sz="2400" dirty="0" err="1" smtClean="0">
                <a:latin typeface="Arial" pitchFamily="34" charset="0"/>
              </a:rPr>
              <a:t>labor</a:t>
            </a:r>
            <a:r>
              <a:rPr lang="th-TH" sz="2400" dirty="0" smtClean="0">
                <a:latin typeface="Arial" pitchFamily="34" charset="0"/>
              </a:rPr>
              <a:t> </a:t>
            </a:r>
            <a:r>
              <a:rPr lang="th-TH" sz="2400" dirty="0" err="1" smtClean="0">
                <a:latin typeface="Arial" pitchFamily="34" charset="0"/>
              </a:rPr>
              <a:t>union</a:t>
            </a:r>
            <a:endParaRPr lang="th-TH" sz="2400" dirty="0" smtClean="0">
              <a:latin typeface="Arial" pitchFamily="34" charset="0"/>
            </a:endParaRPr>
          </a:p>
          <a:p>
            <a:pPr marL="0" indent="0" eaLnBrk="1" hangingPunct="1">
              <a:lnSpc>
                <a:spcPct val="80000"/>
              </a:lnSpc>
              <a:buFontTx/>
              <a:buNone/>
              <a:defRPr/>
            </a:pPr>
            <a:endParaRPr lang="th-TH" sz="800" dirty="0" smtClean="0">
              <a:latin typeface="Arial" pitchFamily="34" charset="0"/>
            </a:endParaRPr>
          </a:p>
          <a:p>
            <a:pPr eaLnBrk="1" hangingPunct="1">
              <a:lnSpc>
                <a:spcPct val="80000"/>
              </a:lnSpc>
              <a:buFont typeface="Courier New" pitchFamily="49" charset="0"/>
              <a:buChar char="o"/>
              <a:defRPr/>
            </a:pPr>
            <a:r>
              <a:rPr lang="th-TH" sz="2400" dirty="0" err="1" smtClean="0">
                <a:latin typeface="Arial" pitchFamily="34" charset="0"/>
              </a:rPr>
              <a:t>Non</a:t>
            </a:r>
            <a:r>
              <a:rPr lang="th-TH" sz="2400" dirty="0" smtClean="0">
                <a:latin typeface="Arial" pitchFamily="34" charset="0"/>
              </a:rPr>
              <a:t> </a:t>
            </a:r>
            <a:r>
              <a:rPr lang="th-TH" sz="2400" dirty="0" err="1" smtClean="0">
                <a:latin typeface="Arial" pitchFamily="34" charset="0"/>
              </a:rPr>
              <a:t>CRTS</a:t>
            </a:r>
            <a:r>
              <a:rPr lang="th-TH" sz="2400" dirty="0" smtClean="0">
                <a:latin typeface="Arial" pitchFamily="34" charset="0"/>
              </a:rPr>
              <a:t> </a:t>
            </a:r>
            <a:r>
              <a:rPr lang="th-TH" sz="2400" dirty="0" err="1" smtClean="0">
                <a:latin typeface="Arial" pitchFamily="34" charset="0"/>
              </a:rPr>
              <a:t>technology</a:t>
            </a:r>
            <a:endParaRPr lang="th-TH" sz="2400" dirty="0" smtClean="0">
              <a:latin typeface="Arial" pitchFamily="34" charset="0"/>
            </a:endParaRPr>
          </a:p>
          <a:p>
            <a:pPr marL="0" indent="0" eaLnBrk="1" hangingPunct="1">
              <a:lnSpc>
                <a:spcPct val="80000"/>
              </a:lnSpc>
              <a:buFontTx/>
              <a:buNone/>
              <a:defRPr/>
            </a:pPr>
            <a:endParaRPr lang="th-TH" sz="800" dirty="0" smtClean="0">
              <a:latin typeface="Arial" pitchFamily="34" charset="0"/>
            </a:endParaRPr>
          </a:p>
          <a:p>
            <a:pPr eaLnBrk="1" hangingPunct="1">
              <a:lnSpc>
                <a:spcPct val="80000"/>
              </a:lnSpc>
              <a:buFont typeface="Courier New" pitchFamily="49" charset="0"/>
              <a:buChar char="o"/>
              <a:defRPr/>
            </a:pPr>
            <a:r>
              <a:rPr lang="th-TH" sz="2400" dirty="0" err="1" smtClean="0">
                <a:latin typeface="Arial" pitchFamily="34" charset="0"/>
              </a:rPr>
              <a:t>Not</a:t>
            </a:r>
            <a:r>
              <a:rPr lang="th-TH" sz="2400" dirty="0" smtClean="0">
                <a:latin typeface="Arial" pitchFamily="34" charset="0"/>
              </a:rPr>
              <a:t> </a:t>
            </a:r>
            <a:r>
              <a:rPr lang="th-TH" sz="2400" dirty="0" err="1" smtClean="0">
                <a:latin typeface="Arial" pitchFamily="34" charset="0"/>
              </a:rPr>
              <a:t>identical</a:t>
            </a:r>
            <a:r>
              <a:rPr lang="th-TH" sz="2400" dirty="0" smtClean="0">
                <a:latin typeface="Arial" pitchFamily="34" charset="0"/>
              </a:rPr>
              <a:t> </a:t>
            </a:r>
            <a:r>
              <a:rPr lang="th-TH" sz="2400" dirty="0" err="1" smtClean="0">
                <a:latin typeface="Arial" pitchFamily="34" charset="0"/>
              </a:rPr>
              <a:t>technology</a:t>
            </a:r>
            <a:endParaRPr lang="th-TH" sz="2400" dirty="0" smtClean="0">
              <a:latin typeface="Arial" pitchFamily="34" charset="0"/>
            </a:endParaRPr>
          </a:p>
          <a:p>
            <a:pPr marL="0" indent="0" eaLnBrk="1" hangingPunct="1">
              <a:lnSpc>
                <a:spcPct val="80000"/>
              </a:lnSpc>
              <a:buFontTx/>
              <a:buNone/>
              <a:defRPr/>
            </a:pPr>
            <a:endParaRPr lang="en-US" sz="800" dirty="0" smtClean="0">
              <a:latin typeface="Arial" pitchFamily="34" charset="0"/>
            </a:endParaRPr>
          </a:p>
          <a:p>
            <a:pPr eaLnBrk="1" hangingPunct="1">
              <a:lnSpc>
                <a:spcPct val="80000"/>
              </a:lnSpc>
              <a:buFont typeface="Courier New" pitchFamily="49" charset="0"/>
              <a:buChar char="o"/>
              <a:defRPr/>
            </a:pPr>
            <a:r>
              <a:rPr lang="en-US" sz="2400" dirty="0" smtClean="0">
                <a:latin typeface="Arial" pitchFamily="34" charset="0"/>
              </a:rPr>
              <a:t>Factor-intensity reversal</a:t>
            </a:r>
          </a:p>
          <a:p>
            <a:pPr marL="0" indent="0" eaLnBrk="1" hangingPunct="1">
              <a:lnSpc>
                <a:spcPct val="80000"/>
              </a:lnSpc>
              <a:buFontTx/>
              <a:buNone/>
              <a:defRPr/>
            </a:pPr>
            <a:endParaRPr lang="th-TH" sz="800" dirty="0" smtClean="0">
              <a:latin typeface="Arial" pitchFamily="34" charset="0"/>
            </a:endParaRPr>
          </a:p>
          <a:p>
            <a:pPr eaLnBrk="1" hangingPunct="1">
              <a:lnSpc>
                <a:spcPct val="80000"/>
              </a:lnSpc>
              <a:buFont typeface="Courier New" pitchFamily="49" charset="0"/>
              <a:buChar char="o"/>
              <a:defRPr/>
            </a:pPr>
            <a:r>
              <a:rPr lang="th-TH" sz="2400" dirty="0" err="1" smtClean="0">
                <a:latin typeface="Arial" pitchFamily="34" charset="0"/>
              </a:rPr>
              <a:t>Heterogeneous</a:t>
            </a:r>
            <a:r>
              <a:rPr lang="th-TH" sz="2400" dirty="0" smtClean="0">
                <a:latin typeface="Arial" pitchFamily="34" charset="0"/>
              </a:rPr>
              <a:t> </a:t>
            </a:r>
            <a:r>
              <a:rPr lang="th-TH" sz="2400" dirty="0" err="1" smtClean="0">
                <a:latin typeface="Arial" pitchFamily="34" charset="0"/>
              </a:rPr>
              <a:t>factor</a:t>
            </a:r>
            <a:endParaRPr lang="th-TH" sz="2400" dirty="0" smtClean="0">
              <a:latin typeface="Arial" pitchFamily="34" charset="0"/>
            </a:endParaRPr>
          </a:p>
          <a:p>
            <a:pPr marL="0" indent="0" eaLnBrk="1" hangingPunct="1">
              <a:lnSpc>
                <a:spcPct val="80000"/>
              </a:lnSpc>
              <a:buFontTx/>
              <a:buNone/>
              <a:defRPr/>
            </a:pPr>
            <a:endParaRPr lang="th-TH" sz="2400" dirty="0" smtClean="0">
              <a:latin typeface="Arial" pitchFamily="34" charset="0"/>
            </a:endParaRPr>
          </a:p>
          <a:p>
            <a:pPr marL="0" indent="0" eaLnBrk="1" hangingPunct="1">
              <a:lnSpc>
                <a:spcPct val="80000"/>
              </a:lnSpc>
              <a:buFontTx/>
              <a:buNone/>
              <a:defRPr/>
            </a:pPr>
            <a:r>
              <a:rPr lang="th-TH" sz="2400" b="1" dirty="0" err="1" smtClean="0">
                <a:solidFill>
                  <a:srgbClr val="C00000"/>
                </a:solidFill>
                <a:latin typeface="Arial" pitchFamily="34" charset="0"/>
              </a:rPr>
              <a:t>Even</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though</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FPE</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is</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unlikely</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trade</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can</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result</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in</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strong</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tendencies</a:t>
            </a:r>
            <a:r>
              <a:rPr lang="th-TH" sz="2400" b="1" dirty="0">
                <a:solidFill>
                  <a:srgbClr val="C00000"/>
                </a:solidFill>
                <a:latin typeface="Arial" pitchFamily="34" charset="0"/>
              </a:rPr>
              <a:t> </a:t>
            </a:r>
            <a:r>
              <a:rPr lang="th-TH" sz="2400" b="1" dirty="0" err="1" smtClean="0">
                <a:solidFill>
                  <a:srgbClr val="C00000"/>
                </a:solidFill>
                <a:latin typeface="Arial" pitchFamily="34" charset="0"/>
              </a:rPr>
              <a:t>in</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that</a:t>
            </a:r>
            <a:r>
              <a:rPr lang="th-TH" sz="2400" b="1" dirty="0" smtClean="0">
                <a:solidFill>
                  <a:srgbClr val="C00000"/>
                </a:solidFill>
                <a:latin typeface="Arial" pitchFamily="34" charset="0"/>
              </a:rPr>
              <a:t> </a:t>
            </a:r>
            <a:r>
              <a:rPr lang="th-TH" sz="2400" b="1" dirty="0" err="1" smtClean="0">
                <a:solidFill>
                  <a:srgbClr val="C00000"/>
                </a:solidFill>
                <a:latin typeface="Arial" pitchFamily="34" charset="0"/>
              </a:rPr>
              <a:t>direction</a:t>
            </a:r>
            <a:r>
              <a:rPr lang="th-TH" sz="2400" b="1" dirty="0" smtClean="0">
                <a:solidFill>
                  <a:srgbClr val="C00000"/>
                </a:solidFill>
                <a:latin typeface="Arial" pitchFamily="34" charset="0"/>
              </a:rPr>
              <a:t>.</a:t>
            </a:r>
          </a:p>
        </p:txBody>
      </p:sp>
      <p:sp>
        <p:nvSpPr>
          <p:cNvPr id="3584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ECDEE923-2EAA-4F23-890A-4A643FFDC058}" type="slidenum">
              <a:rPr lang="th-TH" sz="2600" smtClean="0">
                <a:latin typeface="Angsana New" pitchFamily="18" charset="-34"/>
                <a:ea typeface="MS PGothic" pitchFamily="34" charset="-128"/>
                <a:cs typeface="Angsana New" pitchFamily="18" charset="-34"/>
              </a:rPr>
              <a:pPr/>
              <a:t>49</a:t>
            </a:fld>
            <a:endParaRPr lang="th-TH" sz="2600" smtClean="0">
              <a:latin typeface="Angsana New" pitchFamily="18" charset="-34"/>
              <a:ea typeface="MS PGothic" pitchFamily="34" charset="-128"/>
              <a:cs typeface="Angsana New" pitchFamily="18" charset="-34"/>
            </a:endParaRPr>
          </a:p>
        </p:txBody>
      </p:sp>
      <p:sp>
        <p:nvSpPr>
          <p:cNvPr id="35844" name="Text Box 81"/>
          <p:cNvSpPr txBox="1">
            <a:spLocks noChangeArrowheads="1"/>
          </p:cNvSpPr>
          <p:nvPr/>
        </p:nvSpPr>
        <p:spPr bwMode="auto">
          <a:xfrm>
            <a:off x="-19050" y="76200"/>
            <a:ext cx="916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spcBef>
                <a:spcPct val="50000"/>
              </a:spcBef>
            </a:pPr>
            <a:r>
              <a:rPr lang="en-US" sz="2400" b="1" dirty="0">
                <a:solidFill>
                  <a:srgbClr val="0000CC"/>
                </a:solidFill>
                <a:cs typeface="Angsana New" pitchFamily="18" charset="-34"/>
              </a:rPr>
              <a:t>R</a:t>
            </a:r>
            <a:r>
              <a:rPr lang="en-US" sz="2400" b="1" dirty="0" smtClean="0">
                <a:solidFill>
                  <a:srgbClr val="0000CC"/>
                </a:solidFill>
                <a:cs typeface="Angsana New" pitchFamily="18" charset="-34"/>
              </a:rPr>
              <a:t>easons </a:t>
            </a:r>
            <a:r>
              <a:rPr lang="en-US" sz="2400" b="1" dirty="0">
                <a:solidFill>
                  <a:srgbClr val="0000CC"/>
                </a:solidFill>
                <a:cs typeface="Angsana New" pitchFamily="18" charset="-34"/>
              </a:rPr>
              <a:t>why don’t we observe factor price equalization</a:t>
            </a:r>
          </a:p>
        </p:txBody>
      </p:sp>
    </p:spTree>
    <p:extLst>
      <p:ext uri="{BB962C8B-B14F-4D97-AF65-F5344CB8AC3E}">
        <p14:creationId xmlns:p14="http://schemas.microsoft.com/office/powerpoint/2010/main" val="129657843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56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560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560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5603">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25603">
                                            <p:txEl>
                                              <p:pRg st="8" end="8"/>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25603">
                                            <p:txEl>
                                              <p:pRg st="10" end="10"/>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25603">
                                            <p:txEl>
                                              <p:pRg st="12" end="12"/>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25603">
                                            <p:txEl>
                                              <p:pRg st="14" end="14"/>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2560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6BD54972-44FB-4794-96AC-470750137317}" type="slidenum">
              <a:rPr lang="th-TH" sz="2600" smtClean="0">
                <a:latin typeface="Angsana New" pitchFamily="18" charset="-34"/>
                <a:ea typeface="MS PGothic" pitchFamily="34" charset="-128"/>
                <a:cs typeface="Angsana New" pitchFamily="18" charset="-34"/>
              </a:rPr>
              <a:pPr/>
              <a:t>50</a:t>
            </a:fld>
            <a:endParaRPr lang="th-TH" sz="2600" smtClean="0">
              <a:latin typeface="Angsana New" pitchFamily="18" charset="-34"/>
              <a:ea typeface="MS PGothic" pitchFamily="34" charset="-128"/>
              <a:cs typeface="Angsana New" pitchFamily="18" charset="-34"/>
            </a:endParaRPr>
          </a:p>
        </p:txBody>
      </p:sp>
      <p:sp>
        <p:nvSpPr>
          <p:cNvPr id="5" name="Rectangle 3"/>
          <p:cNvSpPr>
            <a:spLocks noGrp="1" noChangeArrowheads="1"/>
          </p:cNvSpPr>
          <p:nvPr>
            <p:ph idx="1"/>
          </p:nvPr>
        </p:nvSpPr>
        <p:spPr>
          <a:xfrm>
            <a:off x="173038" y="1219200"/>
            <a:ext cx="7543800" cy="3124200"/>
          </a:xfrm>
        </p:spPr>
        <p:txBody>
          <a:bodyPr/>
          <a:lstStyle/>
          <a:p>
            <a:pPr eaLnBrk="1" hangingPunct="1">
              <a:buFontTx/>
              <a:buNone/>
              <a:defRPr/>
            </a:pPr>
            <a:r>
              <a:rPr lang="en-US" dirty="0" smtClean="0"/>
              <a:t>	</a:t>
            </a:r>
            <a:r>
              <a:rPr lang="en-US" sz="2800" dirty="0" smtClean="0">
                <a:latin typeface="Arial" pitchFamily="34" charset="0"/>
              </a:rPr>
              <a:t>As trade commences, </a:t>
            </a:r>
          </a:p>
          <a:p>
            <a:pPr eaLnBrk="1" hangingPunct="1">
              <a:buFontTx/>
              <a:buNone/>
              <a:defRPr/>
            </a:pPr>
            <a:endParaRPr lang="en-US" sz="2000" dirty="0" smtClean="0">
              <a:latin typeface="Arial" pitchFamily="34" charset="0"/>
            </a:endParaRPr>
          </a:p>
          <a:p>
            <a:pPr lvl="1" eaLnBrk="1" hangingPunct="1">
              <a:buFont typeface="Courier New" pitchFamily="49" charset="0"/>
              <a:buChar char="o"/>
              <a:defRPr/>
            </a:pPr>
            <a:r>
              <a:rPr lang="en-US" sz="2600" dirty="0" smtClean="0">
                <a:latin typeface="Arial" pitchFamily="34" charset="0"/>
              </a:rPr>
              <a:t>the owners of the relatively abundant factor will find their real incomes rising</a:t>
            </a:r>
          </a:p>
          <a:p>
            <a:pPr marL="457200" lvl="1" indent="0" eaLnBrk="1" hangingPunct="1">
              <a:buFontTx/>
              <a:buNone/>
              <a:defRPr/>
            </a:pPr>
            <a:endParaRPr lang="en-US" sz="2000" dirty="0" smtClean="0">
              <a:latin typeface="Arial" pitchFamily="34" charset="0"/>
            </a:endParaRPr>
          </a:p>
          <a:p>
            <a:pPr lvl="1" eaLnBrk="1" hangingPunct="1">
              <a:buFont typeface="Courier New" pitchFamily="49" charset="0"/>
              <a:buChar char="o"/>
              <a:defRPr/>
            </a:pPr>
            <a:r>
              <a:rPr lang="en-US" sz="2600" dirty="0" smtClean="0">
                <a:latin typeface="Arial" pitchFamily="34" charset="0"/>
              </a:rPr>
              <a:t>the owners of the relatively scarce factor will find their real incomes falling.</a:t>
            </a:r>
          </a:p>
        </p:txBody>
      </p:sp>
      <p:sp>
        <p:nvSpPr>
          <p:cNvPr id="7" name="Rectangle 65"/>
          <p:cNvSpPr>
            <a:spLocks noChangeArrowheads="1"/>
          </p:cNvSpPr>
          <p:nvPr/>
        </p:nvSpPr>
        <p:spPr bwMode="auto">
          <a:xfrm>
            <a:off x="228600" y="254000"/>
            <a:ext cx="7543800" cy="609600"/>
          </a:xfrm>
          <a:prstGeom prst="rect">
            <a:avLst/>
          </a:prstGeom>
          <a:noFill/>
          <a:ln w="9525">
            <a:noFill/>
            <a:miter lim="800000"/>
            <a:headEnd/>
            <a:tailEnd/>
          </a:ln>
        </p:spPr>
        <p:txBody>
          <a:bodyPr anchor="b"/>
          <a:lstStyle/>
          <a:p>
            <a:pPr>
              <a:lnSpc>
                <a:spcPct val="80000"/>
              </a:lnSpc>
              <a:defRPr/>
            </a:pPr>
            <a:r>
              <a:rPr lang="en-US" sz="2800" b="1" dirty="0" smtClean="0">
                <a:solidFill>
                  <a:srgbClr val="000099"/>
                </a:solidFill>
                <a:effectLst>
                  <a:outerShdw blurRad="38100" dist="38100" dir="2700000" algn="tl">
                    <a:srgbClr val="C0C0C0"/>
                  </a:outerShdw>
                </a:effectLst>
                <a:latin typeface="Comic Sans MS" pitchFamily="66" charset="0"/>
                <a:cs typeface="Angsana New" pitchFamily="18" charset="-34"/>
              </a:rPr>
              <a:t>The </a:t>
            </a:r>
            <a:r>
              <a:rPr lang="en-US" sz="2800" b="1" dirty="0" err="1">
                <a:solidFill>
                  <a:srgbClr val="000099"/>
                </a:solidFill>
                <a:effectLst>
                  <a:outerShdw blurRad="38100" dist="38100" dir="2700000" algn="tl">
                    <a:srgbClr val="C0C0C0"/>
                  </a:outerShdw>
                </a:effectLst>
                <a:latin typeface="Comic Sans MS" pitchFamily="66" charset="0"/>
                <a:cs typeface="Angsana New" pitchFamily="18" charset="-34"/>
              </a:rPr>
              <a:t>Stolper</a:t>
            </a:r>
            <a:r>
              <a:rPr lang="en-US" sz="2800" b="1" dirty="0">
                <a:solidFill>
                  <a:srgbClr val="000099"/>
                </a:solidFill>
                <a:effectLst>
                  <a:outerShdw blurRad="38100" dist="38100" dir="2700000" algn="tl">
                    <a:srgbClr val="C0C0C0"/>
                  </a:outerShdw>
                </a:effectLst>
                <a:latin typeface="Comic Sans MS" pitchFamily="66" charset="0"/>
                <a:cs typeface="Angsana New" pitchFamily="18" charset="-34"/>
              </a:rPr>
              <a:t>-Samuelson Theorem</a:t>
            </a:r>
            <a:endParaRPr lang="th-TH" sz="2800" b="1" dirty="0">
              <a:solidFill>
                <a:schemeClr val="hlink"/>
              </a:solidFill>
              <a:effectLst>
                <a:outerShdw blurRad="38100" dist="38100" dir="2700000" algn="tl">
                  <a:srgbClr val="C0C0C0"/>
                </a:outerShdw>
              </a:effectLst>
              <a:latin typeface="Comic Sans MS" pitchFamily="66" charset="0"/>
              <a:cs typeface="Angsana New" pitchFamily="18" charset="-34"/>
            </a:endParaRPr>
          </a:p>
        </p:txBody>
      </p:sp>
    </p:spTree>
    <p:extLst>
      <p:ext uri="{BB962C8B-B14F-4D97-AF65-F5344CB8AC3E}">
        <p14:creationId xmlns:p14="http://schemas.microsoft.com/office/powerpoint/2010/main" val="1864901033"/>
      </p:ext>
    </p:extLst>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ADFEB234-4949-4FC5-97F9-E15337F444B6}" type="slidenum">
              <a:rPr lang="th-TH" sz="2600" smtClean="0">
                <a:latin typeface="Angsana New" pitchFamily="18" charset="-34"/>
                <a:ea typeface="MS PGothic" pitchFamily="34" charset="-128"/>
                <a:cs typeface="Angsana New" pitchFamily="18" charset="-34"/>
              </a:rPr>
              <a:pPr/>
              <a:t>51</a:t>
            </a:fld>
            <a:endParaRPr lang="th-TH" sz="2600" smtClean="0">
              <a:latin typeface="Angsana New" pitchFamily="18" charset="-34"/>
              <a:ea typeface="MS PGothic" pitchFamily="34" charset="-128"/>
              <a:cs typeface="Angsana New" pitchFamily="18" charset="-34"/>
            </a:endParaRPr>
          </a:p>
        </p:txBody>
      </p:sp>
      <p:sp>
        <p:nvSpPr>
          <p:cNvPr id="7" name="Rectangle 65"/>
          <p:cNvSpPr>
            <a:spLocks noChangeArrowheads="1"/>
          </p:cNvSpPr>
          <p:nvPr/>
        </p:nvSpPr>
        <p:spPr bwMode="auto">
          <a:xfrm>
            <a:off x="215900" y="152400"/>
            <a:ext cx="8610600" cy="609600"/>
          </a:xfrm>
          <a:prstGeom prst="rect">
            <a:avLst/>
          </a:prstGeom>
          <a:noFill/>
          <a:ln w="9525">
            <a:noFill/>
            <a:miter lim="800000"/>
            <a:headEnd/>
            <a:tailEnd/>
          </a:ln>
        </p:spPr>
        <p:txBody>
          <a:bodyPr anchor="b"/>
          <a:lstStyle/>
          <a:p>
            <a:pPr>
              <a:lnSpc>
                <a:spcPct val="80000"/>
              </a:lnSpc>
              <a:defRPr/>
            </a:pPr>
            <a:r>
              <a:rPr lang="en-US" sz="2800" b="1" dirty="0" smtClean="0">
                <a:solidFill>
                  <a:srgbClr val="000099"/>
                </a:solidFill>
                <a:effectLst>
                  <a:outerShdw blurRad="38100" dist="38100" dir="2700000" algn="tl">
                    <a:srgbClr val="C0C0C0"/>
                  </a:outerShdw>
                </a:effectLst>
                <a:latin typeface="Comic Sans MS" pitchFamily="66" charset="0"/>
                <a:cs typeface="Angsana New" pitchFamily="18" charset="-34"/>
              </a:rPr>
              <a:t>Relax </a:t>
            </a:r>
            <a:r>
              <a:rPr lang="en-US" sz="2800" b="1" dirty="0">
                <a:solidFill>
                  <a:srgbClr val="000099"/>
                </a:solidFill>
                <a:effectLst>
                  <a:outerShdw blurRad="38100" dist="38100" dir="2700000" algn="tl">
                    <a:srgbClr val="C0C0C0"/>
                  </a:outerShdw>
                </a:effectLst>
                <a:latin typeface="Comic Sans MS" pitchFamily="66" charset="0"/>
                <a:cs typeface="Angsana New" pitchFamily="18" charset="-34"/>
              </a:rPr>
              <a:t>H-O Model assumption </a:t>
            </a:r>
            <a:r>
              <a:rPr lang="en-US" sz="2400" b="1" dirty="0">
                <a:solidFill>
                  <a:srgbClr val="000099"/>
                </a:solidFill>
                <a:effectLst>
                  <a:outerShdw blurRad="38100" dist="38100" dir="2700000" algn="tl">
                    <a:srgbClr val="C0C0C0"/>
                  </a:outerShdw>
                </a:effectLst>
                <a:latin typeface="Comic Sans MS" pitchFamily="66" charset="0"/>
                <a:cs typeface="Angsana New" pitchFamily="18" charset="-34"/>
              </a:rPr>
              <a:t>(one by one)</a:t>
            </a:r>
            <a:endParaRPr lang="th-TH" sz="2400" b="1" dirty="0">
              <a:solidFill>
                <a:schemeClr val="hlink"/>
              </a:solidFill>
              <a:effectLst>
                <a:outerShdw blurRad="38100" dist="38100" dir="2700000" algn="tl">
                  <a:srgbClr val="C0C0C0"/>
                </a:outerShdw>
              </a:effectLst>
              <a:latin typeface="Comic Sans MS" pitchFamily="66" charset="0"/>
              <a:cs typeface="Angsana New" pitchFamily="18" charset="-34"/>
            </a:endParaRPr>
          </a:p>
        </p:txBody>
      </p:sp>
      <p:sp>
        <p:nvSpPr>
          <p:cNvPr id="4" name="TextBox 3"/>
          <p:cNvSpPr txBox="1">
            <a:spLocks noChangeArrowheads="1"/>
          </p:cNvSpPr>
          <p:nvPr/>
        </p:nvSpPr>
        <p:spPr bwMode="auto">
          <a:xfrm>
            <a:off x="0" y="914400"/>
            <a:ext cx="9296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000"/>
              <a:t>Relax assumption (9) </a:t>
            </a:r>
            <a:r>
              <a:rPr lang="en-US" sz="2000">
                <a:solidFill>
                  <a:srgbClr val="0000CC"/>
                </a:solidFill>
              </a:rPr>
              <a:t>“Identical and homothetic preferences across countries”</a:t>
            </a:r>
            <a:endParaRPr lang="th-TH" sz="2000">
              <a:solidFill>
                <a:srgbClr val="0000CC"/>
              </a:solidFill>
            </a:endParaRPr>
          </a:p>
        </p:txBody>
      </p:sp>
      <p:sp>
        <p:nvSpPr>
          <p:cNvPr id="8" name="AutoShape 72"/>
          <p:cNvSpPr>
            <a:spLocks noChangeArrowheads="1"/>
          </p:cNvSpPr>
          <p:nvPr/>
        </p:nvSpPr>
        <p:spPr bwMode="auto">
          <a:xfrm>
            <a:off x="457200" y="1447800"/>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9" name="TextBox 8"/>
          <p:cNvSpPr txBox="1">
            <a:spLocks noChangeArrowheads="1"/>
          </p:cNvSpPr>
          <p:nvPr/>
        </p:nvSpPr>
        <p:spPr bwMode="auto">
          <a:xfrm>
            <a:off x="914400" y="1362075"/>
            <a:ext cx="2971800" cy="40005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t>“Demand reversal” case</a:t>
            </a:r>
            <a:endParaRPr lang="th-TH" sz="2000"/>
          </a:p>
        </p:txBody>
      </p:sp>
      <p:sp>
        <p:nvSpPr>
          <p:cNvPr id="10" name="AutoShape 72"/>
          <p:cNvSpPr>
            <a:spLocks noChangeArrowheads="1"/>
          </p:cNvSpPr>
          <p:nvPr/>
        </p:nvSpPr>
        <p:spPr bwMode="auto">
          <a:xfrm>
            <a:off x="4038600" y="1449388"/>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11" name="TextBox 10"/>
          <p:cNvSpPr txBox="1">
            <a:spLocks noChangeArrowheads="1"/>
          </p:cNvSpPr>
          <p:nvPr/>
        </p:nvSpPr>
        <p:spPr bwMode="auto">
          <a:xfrm>
            <a:off x="4648200" y="1363663"/>
            <a:ext cx="2209800" cy="40005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t>see section 4.7.1</a:t>
            </a:r>
            <a:endParaRPr lang="th-TH" sz="2000"/>
          </a:p>
        </p:txBody>
      </p:sp>
      <p:sp>
        <p:nvSpPr>
          <p:cNvPr id="12" name="TextBox 11"/>
          <p:cNvSpPr txBox="1">
            <a:spLocks noChangeArrowheads="1"/>
          </p:cNvSpPr>
          <p:nvPr/>
        </p:nvSpPr>
        <p:spPr bwMode="auto">
          <a:xfrm>
            <a:off x="52388" y="1944688"/>
            <a:ext cx="9296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000"/>
              <a:t>Relax assumption (4) </a:t>
            </a:r>
            <a:r>
              <a:rPr lang="en-US" sz="2000">
                <a:solidFill>
                  <a:srgbClr val="0000CC"/>
                </a:solidFill>
              </a:rPr>
              <a:t>“Each good has different relative factor intensities and no factor intensity reversal” </a:t>
            </a:r>
            <a:endParaRPr lang="th-TH" sz="2000">
              <a:solidFill>
                <a:srgbClr val="0000CC"/>
              </a:solidFill>
            </a:endParaRPr>
          </a:p>
        </p:txBody>
      </p:sp>
      <p:sp>
        <p:nvSpPr>
          <p:cNvPr id="13" name="AutoShape 72"/>
          <p:cNvSpPr>
            <a:spLocks noChangeArrowheads="1"/>
          </p:cNvSpPr>
          <p:nvPr/>
        </p:nvSpPr>
        <p:spPr bwMode="auto">
          <a:xfrm>
            <a:off x="457200" y="2743200"/>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14" name="TextBox 13"/>
          <p:cNvSpPr txBox="1">
            <a:spLocks noChangeArrowheads="1"/>
          </p:cNvSpPr>
          <p:nvPr/>
        </p:nvSpPr>
        <p:spPr bwMode="auto">
          <a:xfrm>
            <a:off x="914400" y="2657475"/>
            <a:ext cx="3786188" cy="40005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t>“Factor intensity reversal” case</a:t>
            </a:r>
            <a:endParaRPr lang="th-TH" sz="2000"/>
          </a:p>
        </p:txBody>
      </p:sp>
      <p:sp>
        <p:nvSpPr>
          <p:cNvPr id="15" name="AutoShape 72"/>
          <p:cNvSpPr>
            <a:spLocks noChangeArrowheads="1"/>
          </p:cNvSpPr>
          <p:nvPr/>
        </p:nvSpPr>
        <p:spPr bwMode="auto">
          <a:xfrm>
            <a:off x="4819650" y="2738438"/>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17" name="TextBox 16"/>
          <p:cNvSpPr txBox="1">
            <a:spLocks noChangeArrowheads="1"/>
          </p:cNvSpPr>
          <p:nvPr/>
        </p:nvSpPr>
        <p:spPr bwMode="auto">
          <a:xfrm>
            <a:off x="5181600" y="2652713"/>
            <a:ext cx="2057400" cy="40005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t>see section 4.9</a:t>
            </a:r>
            <a:endParaRPr lang="th-TH" sz="2000"/>
          </a:p>
        </p:txBody>
      </p:sp>
      <p:sp>
        <p:nvSpPr>
          <p:cNvPr id="18" name="TextBox 17"/>
          <p:cNvSpPr txBox="1">
            <a:spLocks noChangeArrowheads="1"/>
          </p:cNvSpPr>
          <p:nvPr/>
        </p:nvSpPr>
        <p:spPr bwMode="auto">
          <a:xfrm>
            <a:off x="77788" y="3279775"/>
            <a:ext cx="90662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000"/>
              <a:t>Relax assumption (10) </a:t>
            </a:r>
            <a:r>
              <a:rPr lang="en-US" sz="2000">
                <a:solidFill>
                  <a:srgbClr val="0000CC"/>
                </a:solidFill>
              </a:rPr>
              <a:t>“Goods are traded freely without transportation costs, market distortion and government intervention”</a:t>
            </a:r>
            <a:endParaRPr lang="th-TH" sz="2000">
              <a:solidFill>
                <a:srgbClr val="0000CC"/>
              </a:solidFill>
            </a:endParaRPr>
          </a:p>
        </p:txBody>
      </p:sp>
      <p:sp>
        <p:nvSpPr>
          <p:cNvPr id="19" name="TextBox 18"/>
          <p:cNvSpPr txBox="1">
            <a:spLocks noChangeArrowheads="1"/>
          </p:cNvSpPr>
          <p:nvPr/>
        </p:nvSpPr>
        <p:spPr bwMode="auto">
          <a:xfrm>
            <a:off x="420688" y="4035425"/>
            <a:ext cx="29321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000">
                <a:solidFill>
                  <a:srgbClr val="006600"/>
                </a:solidFill>
              </a:rPr>
              <a:t>Transportation cost</a:t>
            </a:r>
            <a:endParaRPr lang="th-TH" sz="2000">
              <a:solidFill>
                <a:srgbClr val="006600"/>
              </a:solidFill>
            </a:endParaRPr>
          </a:p>
        </p:txBody>
      </p:sp>
      <p:sp>
        <p:nvSpPr>
          <p:cNvPr id="20" name="AutoShape 72"/>
          <p:cNvSpPr>
            <a:spLocks noChangeArrowheads="1"/>
          </p:cNvSpPr>
          <p:nvPr/>
        </p:nvSpPr>
        <p:spPr bwMode="auto">
          <a:xfrm>
            <a:off x="3352800" y="4121150"/>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21" name="TextBox 20"/>
          <p:cNvSpPr txBox="1">
            <a:spLocks noChangeArrowheads="1"/>
          </p:cNvSpPr>
          <p:nvPr/>
        </p:nvSpPr>
        <p:spPr bwMode="auto">
          <a:xfrm>
            <a:off x="3719513" y="4035425"/>
            <a:ext cx="41005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solidFill>
                  <a:srgbClr val="006600"/>
                </a:solidFill>
              </a:rPr>
              <a:t>See AFC chapter 8, p.142-143</a:t>
            </a:r>
            <a:endParaRPr lang="th-TH" sz="2000">
              <a:solidFill>
                <a:srgbClr val="006600"/>
              </a:solidFill>
            </a:endParaRPr>
          </a:p>
        </p:txBody>
      </p:sp>
      <p:sp>
        <p:nvSpPr>
          <p:cNvPr id="22" name="TextBox 21"/>
          <p:cNvSpPr txBox="1">
            <a:spLocks noChangeArrowheads="1"/>
          </p:cNvSpPr>
          <p:nvPr/>
        </p:nvSpPr>
        <p:spPr bwMode="auto">
          <a:xfrm>
            <a:off x="447675" y="4435475"/>
            <a:ext cx="3057525"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000">
                <a:solidFill>
                  <a:srgbClr val="006600"/>
                </a:solidFill>
              </a:rPr>
              <a:t>Imperfect competition </a:t>
            </a:r>
            <a:endParaRPr lang="th-TH" sz="2000">
              <a:solidFill>
                <a:srgbClr val="006600"/>
              </a:solidFill>
            </a:endParaRPr>
          </a:p>
        </p:txBody>
      </p:sp>
      <p:sp>
        <p:nvSpPr>
          <p:cNvPr id="23" name="AutoShape 72"/>
          <p:cNvSpPr>
            <a:spLocks noChangeArrowheads="1"/>
          </p:cNvSpPr>
          <p:nvPr/>
        </p:nvSpPr>
        <p:spPr bwMode="auto">
          <a:xfrm>
            <a:off x="3414713" y="4522788"/>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24" name="TextBox 23"/>
          <p:cNvSpPr txBox="1">
            <a:spLocks noChangeArrowheads="1"/>
          </p:cNvSpPr>
          <p:nvPr/>
        </p:nvSpPr>
        <p:spPr bwMode="auto">
          <a:xfrm>
            <a:off x="3719513" y="4430713"/>
            <a:ext cx="41005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solidFill>
                  <a:srgbClr val="006600"/>
                </a:solidFill>
              </a:rPr>
              <a:t>See AFC chapter 8, p.144-145</a:t>
            </a:r>
            <a:endParaRPr lang="th-TH" sz="2000">
              <a:solidFill>
                <a:srgbClr val="006600"/>
              </a:solidFill>
            </a:endParaRPr>
          </a:p>
        </p:txBody>
      </p:sp>
      <p:sp>
        <p:nvSpPr>
          <p:cNvPr id="25" name="TextBox 24"/>
          <p:cNvSpPr txBox="1">
            <a:spLocks noChangeArrowheads="1"/>
          </p:cNvSpPr>
          <p:nvPr/>
        </p:nvSpPr>
        <p:spPr bwMode="auto">
          <a:xfrm>
            <a:off x="52388" y="4953000"/>
            <a:ext cx="90662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000"/>
              <a:t>Relax assumption (8) </a:t>
            </a:r>
            <a:r>
              <a:rPr lang="en-US" sz="2000">
                <a:solidFill>
                  <a:srgbClr val="0000CC"/>
                </a:solidFill>
              </a:rPr>
              <a:t>“Perfect mobile factor within each country (but immobile internationally)”</a:t>
            </a:r>
            <a:endParaRPr lang="th-TH" sz="2000">
              <a:solidFill>
                <a:srgbClr val="0000CC"/>
              </a:solidFill>
            </a:endParaRPr>
          </a:p>
        </p:txBody>
      </p:sp>
      <p:sp>
        <p:nvSpPr>
          <p:cNvPr id="26" name="AutoShape 72"/>
          <p:cNvSpPr>
            <a:spLocks noChangeArrowheads="1"/>
          </p:cNvSpPr>
          <p:nvPr/>
        </p:nvSpPr>
        <p:spPr bwMode="auto">
          <a:xfrm>
            <a:off x="447675" y="5780088"/>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27" name="TextBox 26"/>
          <p:cNvSpPr txBox="1">
            <a:spLocks noChangeArrowheads="1"/>
          </p:cNvSpPr>
          <p:nvPr/>
        </p:nvSpPr>
        <p:spPr bwMode="auto">
          <a:xfrm>
            <a:off x="911225" y="5694363"/>
            <a:ext cx="3432175" cy="400050"/>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t>“Specific factor model” case</a:t>
            </a:r>
            <a:endParaRPr lang="th-TH" sz="2000"/>
          </a:p>
        </p:txBody>
      </p:sp>
      <p:sp>
        <p:nvSpPr>
          <p:cNvPr id="28" name="AutoShape 72"/>
          <p:cNvSpPr>
            <a:spLocks noChangeArrowheads="1"/>
          </p:cNvSpPr>
          <p:nvPr/>
        </p:nvSpPr>
        <p:spPr bwMode="auto">
          <a:xfrm>
            <a:off x="4395788" y="5780088"/>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30" name="TextBox 29"/>
          <p:cNvSpPr txBox="1">
            <a:spLocks noChangeArrowheads="1"/>
          </p:cNvSpPr>
          <p:nvPr/>
        </p:nvSpPr>
        <p:spPr bwMode="auto">
          <a:xfrm>
            <a:off x="4819650" y="5661025"/>
            <a:ext cx="37909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solidFill>
                  <a:srgbClr val="006600"/>
                </a:solidFill>
              </a:rPr>
              <a:t>See AFC chapter 8, p.145-149</a:t>
            </a:r>
            <a:endParaRPr lang="th-TH" sz="2000">
              <a:solidFill>
                <a:srgbClr val="006600"/>
              </a:solidFill>
            </a:endParaRPr>
          </a:p>
        </p:txBody>
      </p:sp>
      <p:sp>
        <p:nvSpPr>
          <p:cNvPr id="31" name="AutoShape 72"/>
          <p:cNvSpPr>
            <a:spLocks noChangeArrowheads="1"/>
          </p:cNvSpPr>
          <p:nvPr/>
        </p:nvSpPr>
        <p:spPr bwMode="auto">
          <a:xfrm>
            <a:off x="4394200" y="6161088"/>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32" name="TextBox 31"/>
          <p:cNvSpPr txBox="1">
            <a:spLocks noChangeArrowheads="1"/>
          </p:cNvSpPr>
          <p:nvPr/>
        </p:nvSpPr>
        <p:spPr bwMode="auto">
          <a:xfrm>
            <a:off x="4819650" y="6061075"/>
            <a:ext cx="37909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000">
                <a:solidFill>
                  <a:srgbClr val="006600"/>
                </a:solidFill>
              </a:rPr>
              <a:t>We will also learn this model further in chapter 5 of outline </a:t>
            </a:r>
            <a:endParaRPr lang="th-TH" sz="2000">
              <a:solidFill>
                <a:srgbClr val="006600"/>
              </a:solidFill>
            </a:endParaRPr>
          </a:p>
        </p:txBody>
      </p:sp>
    </p:spTree>
    <p:extLst>
      <p:ext uri="{BB962C8B-B14F-4D97-AF65-F5344CB8AC3E}">
        <p14:creationId xmlns:p14="http://schemas.microsoft.com/office/powerpoint/2010/main" val="139579086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blinds(horizontal)">
                                      <p:cBhvr>
                                        <p:cTn id="47" dur="500"/>
                                        <p:tgtEl>
                                          <p:spTgt spid="15"/>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blinds(horizontal)">
                                      <p:cBhvr>
                                        <p:cTn id="67" dur="500"/>
                                        <p:tgtEl>
                                          <p:spTgt spid="20"/>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500"/>
                                        <p:tgtEl>
                                          <p:spTgt spid="21"/>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blinds(horizontal)">
                                      <p:cBhvr>
                                        <p:cTn id="82" dur="500"/>
                                        <p:tgtEl>
                                          <p:spTgt spid="23"/>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fade">
                                      <p:cBhvr>
                                        <p:cTn id="87" dur="500"/>
                                        <p:tgtEl>
                                          <p:spTgt spid="24"/>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5"/>
                                        </p:tgtEl>
                                        <p:attrNameLst>
                                          <p:attrName>style.visibility</p:attrName>
                                        </p:attrNameLst>
                                      </p:cBhvr>
                                      <p:to>
                                        <p:strVal val="visible"/>
                                      </p:to>
                                    </p:set>
                                    <p:animEffect transition="in" filter="fade">
                                      <p:cBhvr>
                                        <p:cTn id="92" dur="500"/>
                                        <p:tgtEl>
                                          <p:spTgt spid="25"/>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26"/>
                                        </p:tgtEl>
                                        <p:attrNameLst>
                                          <p:attrName>style.visibility</p:attrName>
                                        </p:attrNameLst>
                                      </p:cBhvr>
                                      <p:to>
                                        <p:strVal val="visible"/>
                                      </p:to>
                                    </p:set>
                                    <p:animEffect transition="in" filter="blinds(horizontal)">
                                      <p:cBhvr>
                                        <p:cTn id="97" dur="500"/>
                                        <p:tgtEl>
                                          <p:spTgt spid="26"/>
                                        </p:tgtEl>
                                      </p:cBhvr>
                                    </p:animEffect>
                                  </p:childTnLst>
                                </p:cTn>
                              </p:par>
                            </p:childTnLst>
                          </p:cTn>
                        </p:par>
                      </p:childTnLst>
                    </p:cTn>
                  </p:par>
                  <p:par>
                    <p:cTn id="98" fill="hold" nodeType="clickPar">
                      <p:stCondLst>
                        <p:cond delay="indefinite"/>
                      </p:stCondLst>
                      <p:childTnLst>
                        <p:par>
                          <p:cTn id="99" fill="hold" nodeType="withGroup">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fade">
                                      <p:cBhvr>
                                        <p:cTn id="102" dur="500"/>
                                        <p:tgtEl>
                                          <p:spTgt spid="27"/>
                                        </p:tgtEl>
                                      </p:cBhvr>
                                    </p:animEffect>
                                  </p:childTnLst>
                                </p:cTn>
                              </p:par>
                            </p:childTnLst>
                          </p:cTn>
                        </p:par>
                      </p:childTnLst>
                    </p:cTn>
                  </p:par>
                  <p:par>
                    <p:cTn id="103" fill="hold" nodeType="clickPar">
                      <p:stCondLst>
                        <p:cond delay="indefinite"/>
                      </p:stCondLst>
                      <p:childTnLst>
                        <p:par>
                          <p:cTn id="104" fill="hold" nodeType="withGroup">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28"/>
                                        </p:tgtEl>
                                        <p:attrNameLst>
                                          <p:attrName>style.visibility</p:attrName>
                                        </p:attrNameLst>
                                      </p:cBhvr>
                                      <p:to>
                                        <p:strVal val="visible"/>
                                      </p:to>
                                    </p:set>
                                    <p:animEffect transition="in" filter="blinds(horizontal)">
                                      <p:cBhvr>
                                        <p:cTn id="107" dur="500"/>
                                        <p:tgtEl>
                                          <p:spTgt spid="28"/>
                                        </p:tgtEl>
                                      </p:cBhvr>
                                    </p:animEffect>
                                  </p:childTnLst>
                                </p:cTn>
                              </p:par>
                            </p:childTnLst>
                          </p:cTn>
                        </p:par>
                      </p:childTnLst>
                    </p:cTn>
                  </p:par>
                  <p:par>
                    <p:cTn id="108" fill="hold" nodeType="clickPar">
                      <p:stCondLst>
                        <p:cond delay="indefinite"/>
                      </p:stCondLst>
                      <p:childTnLst>
                        <p:par>
                          <p:cTn id="109" fill="hold" nodeType="withGroup">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fade">
                                      <p:cBhvr>
                                        <p:cTn id="112" dur="500"/>
                                        <p:tgtEl>
                                          <p:spTgt spid="30"/>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31"/>
                                        </p:tgtEl>
                                        <p:attrNameLst>
                                          <p:attrName>style.visibility</p:attrName>
                                        </p:attrNameLst>
                                      </p:cBhvr>
                                      <p:to>
                                        <p:strVal val="visible"/>
                                      </p:to>
                                    </p:set>
                                    <p:animEffect transition="in" filter="blinds(horizontal)">
                                      <p:cBhvr>
                                        <p:cTn id="117" dur="500"/>
                                        <p:tgtEl>
                                          <p:spTgt spid="31"/>
                                        </p:tgtEl>
                                      </p:cBhvr>
                                    </p:animEffect>
                                  </p:childTnLst>
                                </p:cTn>
                              </p:par>
                            </p:childTnLst>
                          </p:cTn>
                        </p:par>
                      </p:childTnLst>
                    </p:cTn>
                  </p:par>
                  <p:par>
                    <p:cTn id="118" fill="hold" nodeType="clickPar">
                      <p:stCondLst>
                        <p:cond delay="indefinite"/>
                      </p:stCondLst>
                      <p:childTnLst>
                        <p:par>
                          <p:cTn id="119" fill="hold" nodeType="withGroup">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32"/>
                                        </p:tgtEl>
                                        <p:attrNameLst>
                                          <p:attrName>style.visibility</p:attrName>
                                        </p:attrNameLst>
                                      </p:cBhvr>
                                      <p:to>
                                        <p:strVal val="visible"/>
                                      </p:to>
                                    </p:set>
                                    <p:animEffect transition="in" filter="fade">
                                      <p:cBhvr>
                                        <p:cTn id="12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p:bldP spid="13" grpId="0" animBg="1"/>
      <p:bldP spid="14" grpId="0" animBg="1"/>
      <p:bldP spid="15" grpId="0" animBg="1"/>
      <p:bldP spid="17" grpId="0" animBg="1"/>
      <p:bldP spid="18" grpId="0"/>
      <p:bldP spid="19" grpId="0"/>
      <p:bldP spid="20" grpId="0" animBg="1"/>
      <p:bldP spid="21" grpId="0"/>
      <p:bldP spid="22" grpId="0"/>
      <p:bldP spid="23" grpId="0" animBg="1"/>
      <p:bldP spid="24" grpId="0"/>
      <p:bldP spid="25" grpId="0"/>
      <p:bldP spid="26" grpId="0" animBg="1"/>
      <p:bldP spid="27" grpId="0" animBg="1"/>
      <p:bldP spid="28" grpId="0" animBg="1"/>
      <p:bldP spid="30" grpId="0"/>
      <p:bldP spid="31" grpId="0" animBg="1"/>
      <p:bldP spid="32" grpId="0"/>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58C8C8C3-080D-4A11-9FA2-425FE6B8E40F}" type="slidenum">
              <a:rPr lang="th-TH" sz="2600" smtClean="0">
                <a:latin typeface="Angsana New" pitchFamily="18" charset="-34"/>
                <a:ea typeface="MS PGothic" pitchFamily="34" charset="-128"/>
                <a:cs typeface="Angsana New" pitchFamily="18" charset="-34"/>
              </a:rPr>
              <a:pPr/>
              <a:t>52</a:t>
            </a:fld>
            <a:endParaRPr lang="th-TH" sz="2600" smtClean="0">
              <a:latin typeface="Angsana New" pitchFamily="18" charset="-34"/>
              <a:ea typeface="MS PGothic" pitchFamily="34" charset="-128"/>
              <a:cs typeface="Angsana New" pitchFamily="18" charset="-34"/>
            </a:endParaRPr>
          </a:p>
        </p:txBody>
      </p:sp>
      <p:sp>
        <p:nvSpPr>
          <p:cNvPr id="58371" name="Rectangle 2"/>
          <p:cNvSpPr>
            <a:spLocks noGrp="1" noChangeArrowheads="1"/>
          </p:cNvSpPr>
          <p:nvPr>
            <p:ph type="title"/>
          </p:nvPr>
        </p:nvSpPr>
        <p:spPr>
          <a:xfrm>
            <a:off x="649288" y="304800"/>
            <a:ext cx="6870700" cy="609600"/>
          </a:xfrm>
        </p:spPr>
        <p:txBody>
          <a:bodyPr/>
          <a:lstStyle/>
          <a:p>
            <a:pPr algn="l" eaLnBrk="1" hangingPunct="1"/>
            <a:r>
              <a:rPr lang="en-US" sz="3600" dirty="0" smtClean="0">
                <a:solidFill>
                  <a:srgbClr val="0000CC"/>
                </a:solidFill>
                <a:latin typeface="Comic Sans MS" pitchFamily="66" charset="0"/>
              </a:rPr>
              <a:t>Testing the H-O model</a:t>
            </a:r>
            <a:endParaRPr lang="th-TH" sz="3600" dirty="0" smtClean="0">
              <a:solidFill>
                <a:srgbClr val="0000CC"/>
              </a:solidFill>
              <a:latin typeface="Comic Sans MS" pitchFamily="66" charset="0"/>
            </a:endParaRPr>
          </a:p>
        </p:txBody>
      </p:sp>
      <p:sp>
        <p:nvSpPr>
          <p:cNvPr id="58372" name="Content Placeholder 5"/>
          <p:cNvSpPr txBox="1">
            <a:spLocks/>
          </p:cNvSpPr>
          <p:nvPr/>
        </p:nvSpPr>
        <p:spPr bwMode="auto">
          <a:xfrm>
            <a:off x="719138" y="914400"/>
            <a:ext cx="6096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a:lnSpc>
                <a:spcPts val="3600"/>
              </a:lnSpc>
            </a:pPr>
            <a:r>
              <a:rPr lang="en-US" sz="2000">
                <a:solidFill>
                  <a:srgbClr val="990000"/>
                </a:solidFill>
                <a:latin typeface="Comic Sans MS" pitchFamily="66" charset="0"/>
              </a:rPr>
              <a:t>(Chapter 9 in AFC, 2010) </a:t>
            </a:r>
          </a:p>
        </p:txBody>
      </p:sp>
      <p:sp>
        <p:nvSpPr>
          <p:cNvPr id="3" name="TextBox 2"/>
          <p:cNvSpPr txBox="1">
            <a:spLocks noChangeArrowheads="1"/>
          </p:cNvSpPr>
          <p:nvPr/>
        </p:nvSpPr>
        <p:spPr bwMode="auto">
          <a:xfrm>
            <a:off x="1143000" y="1828800"/>
            <a:ext cx="3886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a:t>Leontief test</a:t>
            </a:r>
            <a:endParaRPr lang="th-TH"/>
          </a:p>
        </p:txBody>
      </p:sp>
      <p:sp>
        <p:nvSpPr>
          <p:cNvPr id="10" name="TextBox 9"/>
          <p:cNvSpPr txBox="1">
            <a:spLocks noChangeArrowheads="1"/>
          </p:cNvSpPr>
          <p:nvPr/>
        </p:nvSpPr>
        <p:spPr bwMode="auto">
          <a:xfrm>
            <a:off x="1143000" y="2514600"/>
            <a:ext cx="3886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a:t>Other tests</a:t>
            </a:r>
            <a:endParaRPr lang="th-TH"/>
          </a:p>
        </p:txBody>
      </p:sp>
    </p:spTree>
    <p:extLst>
      <p:ext uri="{BB962C8B-B14F-4D97-AF65-F5344CB8AC3E}">
        <p14:creationId xmlns:p14="http://schemas.microsoft.com/office/powerpoint/2010/main" val="2397629291"/>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Lst>
  </p:timing>
</p:sld>
</file>

<file path=ppt/slides/slide5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B339CF5C-431C-42FD-9999-7F0F733724B3}" type="slidenum">
              <a:rPr lang="th-TH" sz="2600" smtClean="0">
                <a:latin typeface="Angsana New" pitchFamily="18" charset="-34"/>
                <a:ea typeface="MS PGothic" pitchFamily="34" charset="-128"/>
                <a:cs typeface="Angsana New" pitchFamily="18" charset="-34"/>
              </a:rPr>
              <a:pPr/>
              <a:t>53</a:t>
            </a:fld>
            <a:endParaRPr lang="th-TH" sz="2600" smtClean="0">
              <a:latin typeface="Angsana New" pitchFamily="18" charset="-34"/>
              <a:ea typeface="MS PGothic" pitchFamily="34" charset="-128"/>
              <a:cs typeface="Angsana New" pitchFamily="18" charset="-34"/>
            </a:endParaRPr>
          </a:p>
        </p:txBody>
      </p:sp>
      <p:sp>
        <p:nvSpPr>
          <p:cNvPr id="59395" name="Rectangle 2"/>
          <p:cNvSpPr>
            <a:spLocks noGrp="1" noChangeArrowheads="1"/>
          </p:cNvSpPr>
          <p:nvPr>
            <p:ph type="title"/>
          </p:nvPr>
        </p:nvSpPr>
        <p:spPr>
          <a:xfrm>
            <a:off x="292100" y="76200"/>
            <a:ext cx="6870700" cy="609600"/>
          </a:xfrm>
        </p:spPr>
        <p:txBody>
          <a:bodyPr/>
          <a:lstStyle/>
          <a:p>
            <a:pPr algn="l" eaLnBrk="1" hangingPunct="1"/>
            <a:r>
              <a:rPr lang="en-US" sz="3200" dirty="0" smtClean="0">
                <a:solidFill>
                  <a:srgbClr val="0000CC"/>
                </a:solidFill>
                <a:latin typeface="Comic Sans MS" pitchFamily="66" charset="0"/>
              </a:rPr>
              <a:t>Leontief test</a:t>
            </a:r>
            <a:endParaRPr lang="th-TH" sz="3200" dirty="0" smtClean="0">
              <a:solidFill>
                <a:srgbClr val="0000CC"/>
              </a:solidFill>
              <a:latin typeface="Comic Sans MS" pitchFamily="66" charset="0"/>
            </a:endParaRPr>
          </a:p>
        </p:txBody>
      </p:sp>
      <p:sp>
        <p:nvSpPr>
          <p:cNvPr id="5" name="TextBox 4"/>
          <p:cNvSpPr txBox="1">
            <a:spLocks noChangeArrowheads="1"/>
          </p:cNvSpPr>
          <p:nvPr/>
        </p:nvSpPr>
        <p:spPr bwMode="auto">
          <a:xfrm>
            <a:off x="152400" y="804863"/>
            <a:ext cx="8839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400">
                <a:solidFill>
                  <a:srgbClr val="0000CC"/>
                </a:solidFill>
              </a:rPr>
              <a:t>1950s: Leontief conducts the first important test of H-O model</a:t>
            </a:r>
            <a:endParaRPr lang="th-TH" sz="2400">
              <a:solidFill>
                <a:srgbClr val="0000CC"/>
              </a:solidFill>
            </a:endParaRPr>
          </a:p>
        </p:txBody>
      </p:sp>
      <p:sp>
        <p:nvSpPr>
          <p:cNvPr id="11" name="TextBox 10"/>
          <p:cNvSpPr txBox="1">
            <a:spLocks noChangeArrowheads="1"/>
          </p:cNvSpPr>
          <p:nvPr/>
        </p:nvSpPr>
        <p:spPr bwMode="auto">
          <a:xfrm>
            <a:off x="166688" y="1325563"/>
            <a:ext cx="8839200"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800100" indent="-34290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defRPr/>
            </a:pPr>
            <a:r>
              <a:rPr lang="en-US" sz="2400" dirty="0" smtClean="0">
                <a:solidFill>
                  <a:srgbClr val="0000CC"/>
                </a:solidFill>
              </a:rPr>
              <a:t>Using U.S. data (in 1947) Leontief calculated</a:t>
            </a:r>
          </a:p>
          <a:p>
            <a:pPr marL="0" indent="0" eaLnBrk="1" hangingPunct="1">
              <a:defRPr/>
            </a:pPr>
            <a:endParaRPr lang="en-US" sz="800" dirty="0" smtClean="0"/>
          </a:p>
          <a:p>
            <a:pPr lvl="1" eaLnBrk="1" hangingPunct="1">
              <a:buFont typeface="Wingdings" pitchFamily="2" charset="2"/>
              <a:buChar char="ü"/>
              <a:defRPr/>
            </a:pPr>
            <a:r>
              <a:rPr lang="en-US" sz="2200" dirty="0" smtClean="0"/>
              <a:t>Average capital and labor embodied in U.S. exports</a:t>
            </a:r>
          </a:p>
          <a:p>
            <a:pPr lvl="1" eaLnBrk="1" hangingPunct="1">
              <a:buFont typeface="Wingdings" pitchFamily="2" charset="2"/>
              <a:buChar char="ü"/>
              <a:defRPr/>
            </a:pPr>
            <a:r>
              <a:rPr lang="en-US" sz="2200" dirty="0" smtClean="0"/>
              <a:t>Average capital and labor embodied in U.S. imports</a:t>
            </a:r>
            <a:endParaRPr lang="th-TH" sz="2200" dirty="0" smtClean="0"/>
          </a:p>
        </p:txBody>
      </p:sp>
      <p:sp>
        <p:nvSpPr>
          <p:cNvPr id="12" name="TextBox 11"/>
          <p:cNvSpPr txBox="1">
            <a:spLocks noChangeArrowheads="1"/>
          </p:cNvSpPr>
          <p:nvPr/>
        </p:nvSpPr>
        <p:spPr bwMode="auto">
          <a:xfrm>
            <a:off x="152400" y="2617788"/>
            <a:ext cx="8839200" cy="233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800100" indent="-342900" eaLnBrk="0" hangingPunct="0">
              <a:defRPr sz="2800">
                <a:solidFill>
                  <a:schemeClr val="tx1"/>
                </a:solidFill>
                <a:latin typeface="Arial" pitchFamily="34" charset="0"/>
                <a:cs typeface="Arial" pitchFamily="34" charset="0"/>
              </a:defRPr>
            </a:lvl2pPr>
            <a:lvl3pPr marL="1257300" indent="-3429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defRPr/>
            </a:pPr>
            <a:r>
              <a:rPr lang="en-US" sz="2400" dirty="0" smtClean="0">
                <a:solidFill>
                  <a:srgbClr val="0000CC"/>
                </a:solidFill>
              </a:rPr>
              <a:t>Presumably, the U.S. was relatively K-abundant at that time</a:t>
            </a:r>
          </a:p>
          <a:p>
            <a:pPr marL="0" indent="0" eaLnBrk="1" hangingPunct="1">
              <a:defRPr/>
            </a:pPr>
            <a:endParaRPr lang="en-US" sz="800" dirty="0" smtClean="0"/>
          </a:p>
          <a:p>
            <a:pPr lvl="1" eaLnBrk="1" hangingPunct="1">
              <a:buFont typeface="Wingdings" pitchFamily="2" charset="2"/>
              <a:buChar char="ü"/>
              <a:defRPr/>
            </a:pPr>
            <a:r>
              <a:rPr lang="en-US" sz="2200" dirty="0" smtClean="0"/>
              <a:t>Therefore, according to the H-O model,</a:t>
            </a:r>
          </a:p>
          <a:p>
            <a:pPr lvl="2" eaLnBrk="1" hangingPunct="1">
              <a:buFont typeface="Wingdings" pitchFamily="2" charset="2"/>
              <a:buChar char="Ø"/>
              <a:defRPr/>
            </a:pPr>
            <a:r>
              <a:rPr lang="en-US" sz="2000" dirty="0" smtClean="0">
                <a:solidFill>
                  <a:srgbClr val="C00000"/>
                </a:solidFill>
              </a:rPr>
              <a:t>the U.S. should tend to export K-intensive good</a:t>
            </a:r>
          </a:p>
          <a:p>
            <a:pPr lvl="2" eaLnBrk="1" hangingPunct="1">
              <a:buFont typeface="Wingdings" pitchFamily="2" charset="2"/>
              <a:buChar char="Ø"/>
              <a:defRPr/>
            </a:pPr>
            <a:r>
              <a:rPr lang="en-US" sz="2000" dirty="0" smtClean="0">
                <a:solidFill>
                  <a:srgbClr val="C00000"/>
                </a:solidFill>
              </a:rPr>
              <a:t>the U.S. should tend to import L-intensive good</a:t>
            </a:r>
          </a:p>
          <a:p>
            <a:pPr marL="914400" lvl="2" indent="0" eaLnBrk="1" hangingPunct="1">
              <a:defRPr/>
            </a:pPr>
            <a:endParaRPr lang="en-US" sz="800" dirty="0" smtClean="0"/>
          </a:p>
          <a:p>
            <a:pPr lvl="1" eaLnBrk="1" hangingPunct="1">
              <a:buFont typeface="Wingdings" pitchFamily="2" charset="2"/>
              <a:buChar char="ü"/>
              <a:defRPr/>
            </a:pPr>
            <a:r>
              <a:rPr lang="en-US" sz="2200" dirty="0" smtClean="0"/>
              <a:t>That is the (K/L) ratio for U.S. exports should be greater than (K/L) ratio of U.S. imports</a:t>
            </a:r>
            <a:endParaRPr lang="th-TH" sz="2200" dirty="0" smtClean="0"/>
          </a:p>
        </p:txBody>
      </p:sp>
      <p:sp>
        <p:nvSpPr>
          <p:cNvPr id="7" name="Rectangle 6"/>
          <p:cNvSpPr>
            <a:spLocks noRot="1" noChangeAspect="1" noMove="1" noResize="1" noEditPoints="1" noAdjustHandles="1" noChangeArrowheads="1" noChangeShapeType="1" noTextEdit="1"/>
          </p:cNvSpPr>
          <p:nvPr/>
        </p:nvSpPr>
        <p:spPr>
          <a:xfrm>
            <a:off x="936171" y="4926849"/>
            <a:ext cx="2427524" cy="689804"/>
          </a:xfrm>
          <a:prstGeom prst="rect">
            <a:avLst/>
          </a:prstGeom>
          <a:blipFill rotWithShape="1">
            <a:blip r:embed="rId3"/>
            <a:stretch>
              <a:fillRect/>
            </a:stretch>
          </a:blipFill>
        </p:spPr>
        <p:txBody>
          <a:bodyPr/>
          <a:lstStyle/>
          <a:p>
            <a:pPr>
              <a:defRPr/>
            </a:pPr>
            <a:r>
              <a:rPr lang="th-TH">
                <a:noFill/>
              </a:rPr>
              <a:t> </a:t>
            </a:r>
          </a:p>
        </p:txBody>
      </p:sp>
      <p:sp>
        <p:nvSpPr>
          <p:cNvPr id="14" name="AutoShape 72"/>
          <p:cNvSpPr>
            <a:spLocks noChangeArrowheads="1"/>
          </p:cNvSpPr>
          <p:nvPr/>
        </p:nvSpPr>
        <p:spPr bwMode="auto">
          <a:xfrm>
            <a:off x="3584575" y="5114925"/>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13" name="Rectangle 12"/>
          <p:cNvSpPr>
            <a:spLocks noRot="1" noChangeAspect="1" noMove="1" noResize="1" noEditPoints="1" noAdjustHandles="1" noChangeArrowheads="1" noChangeShapeType="1" noTextEdit="1"/>
          </p:cNvSpPr>
          <p:nvPr/>
        </p:nvSpPr>
        <p:spPr>
          <a:xfrm>
            <a:off x="4370993" y="4906664"/>
            <a:ext cx="1621213" cy="1167564"/>
          </a:xfrm>
          <a:prstGeom prst="rect">
            <a:avLst/>
          </a:prstGeom>
          <a:blipFill rotWithShape="1">
            <a:blip r:embed="rId4"/>
            <a:stretch>
              <a:fillRect/>
            </a:stretch>
          </a:blipFill>
        </p:spPr>
        <p:txBody>
          <a:bodyPr/>
          <a:lstStyle/>
          <a:p>
            <a:pPr>
              <a:defRPr/>
            </a:pPr>
            <a:r>
              <a:rPr lang="th-TH">
                <a:noFill/>
              </a:rPr>
              <a:t> </a:t>
            </a:r>
          </a:p>
        </p:txBody>
      </p:sp>
      <p:sp>
        <p:nvSpPr>
          <p:cNvPr id="16" name="Freeform 15"/>
          <p:cNvSpPr/>
          <p:nvPr/>
        </p:nvSpPr>
        <p:spPr>
          <a:xfrm>
            <a:off x="3706813" y="5616575"/>
            <a:ext cx="946150" cy="566738"/>
          </a:xfrm>
          <a:custGeom>
            <a:avLst/>
            <a:gdLst>
              <a:gd name="connsiteX0" fmla="*/ 682936 w 946520"/>
              <a:gd name="connsiteY0" fmla="*/ 0 h 566057"/>
              <a:gd name="connsiteX1" fmla="*/ 765 w 946520"/>
              <a:gd name="connsiteY1" fmla="*/ 391886 h 566057"/>
              <a:gd name="connsiteX2" fmla="*/ 799050 w 946520"/>
              <a:gd name="connsiteY2" fmla="*/ 522514 h 566057"/>
              <a:gd name="connsiteX3" fmla="*/ 944193 w 946520"/>
              <a:gd name="connsiteY3" fmla="*/ 566057 h 566057"/>
            </a:gdLst>
            <a:ahLst/>
            <a:cxnLst>
              <a:cxn ang="0">
                <a:pos x="connsiteX0" y="connsiteY0"/>
              </a:cxn>
              <a:cxn ang="0">
                <a:pos x="connsiteX1" y="connsiteY1"/>
              </a:cxn>
              <a:cxn ang="0">
                <a:pos x="connsiteX2" y="connsiteY2"/>
              </a:cxn>
              <a:cxn ang="0">
                <a:pos x="connsiteX3" y="connsiteY3"/>
              </a:cxn>
            </a:cxnLst>
            <a:rect l="l" t="t" r="r" b="b"/>
            <a:pathLst>
              <a:path w="946520" h="566057">
                <a:moveTo>
                  <a:pt x="682936" y="0"/>
                </a:moveTo>
                <a:cubicBezTo>
                  <a:pt x="332174" y="152400"/>
                  <a:pt x="-18587" y="304800"/>
                  <a:pt x="765" y="391886"/>
                </a:cubicBezTo>
                <a:cubicBezTo>
                  <a:pt x="20117" y="478972"/>
                  <a:pt x="641812" y="493486"/>
                  <a:pt x="799050" y="522514"/>
                </a:cubicBezTo>
                <a:cubicBezTo>
                  <a:pt x="956288" y="551542"/>
                  <a:pt x="950240" y="558799"/>
                  <a:pt x="944193" y="566057"/>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19" name="TextBox 18"/>
          <p:cNvSpPr txBox="1">
            <a:spLocks noChangeArrowheads="1"/>
          </p:cNvSpPr>
          <p:nvPr/>
        </p:nvSpPr>
        <p:spPr bwMode="auto">
          <a:xfrm>
            <a:off x="4652963" y="6159500"/>
            <a:ext cx="3505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400">
                <a:solidFill>
                  <a:srgbClr val="C00000"/>
                </a:solidFill>
              </a:rPr>
              <a:t>Leontief statistics</a:t>
            </a:r>
            <a:endParaRPr lang="th-TH" sz="2400">
              <a:solidFill>
                <a:srgbClr val="C00000"/>
              </a:solidFill>
            </a:endParaRPr>
          </a:p>
        </p:txBody>
      </p:sp>
    </p:spTree>
    <p:extLst>
      <p:ext uri="{BB962C8B-B14F-4D97-AF65-F5344CB8AC3E}">
        <p14:creationId xmlns:p14="http://schemas.microsoft.com/office/powerpoint/2010/main" val="71047676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fade">
                                      <p:cBhvr>
                                        <p:cTn id="15" dur="500"/>
                                        <p:tgtEl>
                                          <p:spTgt spid="11">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xEl>
                                              <p:pRg st="3" end="3"/>
                                            </p:txEl>
                                          </p:spTgt>
                                        </p:tgtEl>
                                        <p:attrNameLst>
                                          <p:attrName>style.visibility</p:attrName>
                                        </p:attrNameLst>
                                      </p:cBhvr>
                                      <p:to>
                                        <p:strVal val="visible"/>
                                      </p:to>
                                    </p:set>
                                    <p:animEffect transition="in" filter="fade">
                                      <p:cBhvr>
                                        <p:cTn id="18" dur="500"/>
                                        <p:tgtEl>
                                          <p:spTgt spid="11">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animEffect transition="in" filter="fade">
                                      <p:cBhvr>
                                        <p:cTn id="23" dur="500"/>
                                        <p:tgtEl>
                                          <p:spTgt spid="12">
                                            <p:txEl>
                                              <p:pRg st="0" end="0"/>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12">
                                            <p:txEl>
                                              <p:pRg st="2" end="2"/>
                                            </p:txEl>
                                          </p:spTgt>
                                        </p:tgtEl>
                                        <p:attrNameLst>
                                          <p:attrName>style.visibility</p:attrName>
                                        </p:attrNameLst>
                                      </p:cBhvr>
                                      <p:to>
                                        <p:strVal val="visible"/>
                                      </p:to>
                                    </p:set>
                                    <p:animEffect transition="in" filter="fade">
                                      <p:cBhvr>
                                        <p:cTn id="28" dur="500"/>
                                        <p:tgtEl>
                                          <p:spTgt spid="12">
                                            <p:txEl>
                                              <p:pRg st="2" end="2"/>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12">
                                            <p:txEl>
                                              <p:pRg st="3" end="3"/>
                                            </p:txEl>
                                          </p:spTgt>
                                        </p:tgtEl>
                                        <p:attrNameLst>
                                          <p:attrName>style.visibility</p:attrName>
                                        </p:attrNameLst>
                                      </p:cBhvr>
                                      <p:to>
                                        <p:strVal val="visible"/>
                                      </p:to>
                                    </p:set>
                                    <p:animEffect transition="in" filter="fade">
                                      <p:cBhvr>
                                        <p:cTn id="33" dur="500"/>
                                        <p:tgtEl>
                                          <p:spTgt spid="12">
                                            <p:txEl>
                                              <p:pRg st="3" end="3"/>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12">
                                            <p:txEl>
                                              <p:pRg st="4" end="4"/>
                                            </p:txEl>
                                          </p:spTgt>
                                        </p:tgtEl>
                                        <p:attrNameLst>
                                          <p:attrName>style.visibility</p:attrName>
                                        </p:attrNameLst>
                                      </p:cBhvr>
                                      <p:to>
                                        <p:strVal val="visible"/>
                                      </p:to>
                                    </p:set>
                                    <p:animEffect transition="in" filter="fade">
                                      <p:cBhvr>
                                        <p:cTn id="38" dur="500"/>
                                        <p:tgtEl>
                                          <p:spTgt spid="12">
                                            <p:txEl>
                                              <p:pRg st="4" end="4"/>
                                            </p:txEl>
                                          </p:spTgt>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nodeType="clickEffect">
                                  <p:stCondLst>
                                    <p:cond delay="0"/>
                                  </p:stCondLst>
                                  <p:childTnLst>
                                    <p:set>
                                      <p:cBhvr>
                                        <p:cTn id="42" dur="1" fill="hold">
                                          <p:stCondLst>
                                            <p:cond delay="0"/>
                                          </p:stCondLst>
                                        </p:cTn>
                                        <p:tgtEl>
                                          <p:spTgt spid="12">
                                            <p:txEl>
                                              <p:pRg st="6" end="6"/>
                                            </p:txEl>
                                          </p:spTgt>
                                        </p:tgtEl>
                                        <p:attrNameLst>
                                          <p:attrName>style.visibility</p:attrName>
                                        </p:attrNameLst>
                                      </p:cBhvr>
                                      <p:to>
                                        <p:strVal val="visible"/>
                                      </p:to>
                                    </p:set>
                                    <p:animEffect transition="in" filter="fade">
                                      <p:cBhvr>
                                        <p:cTn id="43" dur="500"/>
                                        <p:tgtEl>
                                          <p:spTgt spid="12">
                                            <p:txEl>
                                              <p:pRg st="6" end="6"/>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0" presetClass="entr" presetSubtype="0" fill="hold" nodeType="click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500"/>
                                        <p:tgtEl>
                                          <p:spTgt spid="7"/>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500"/>
                                        <p:tgtEl>
                                          <p:spTgt spid="14"/>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10" presetClass="entr" presetSubtype="0" fill="hold" nodeType="click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fade">
                                      <p:cBhvr>
                                        <p:cTn id="58" dur="500"/>
                                        <p:tgtEl>
                                          <p:spTgt spid="13"/>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10" presetClass="entr" presetSubtype="0" fill="hold" nodeType="click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10" presetClass="entr" presetSubtype="0" fill="hold" nodeType="clickEffect">
                                  <p:stCondLst>
                                    <p:cond delay="0"/>
                                  </p:stCondLst>
                                  <p:childTnLst>
                                    <p:set>
                                      <p:cBhvr>
                                        <p:cTn id="67" dur="1" fill="hold">
                                          <p:stCondLst>
                                            <p:cond delay="0"/>
                                          </p:stCondLst>
                                        </p:cTn>
                                        <p:tgtEl>
                                          <p:spTgt spid="19">
                                            <p:txEl>
                                              <p:pRg st="0" end="0"/>
                                            </p:txEl>
                                          </p:spTgt>
                                        </p:tgtEl>
                                        <p:attrNameLst>
                                          <p:attrName>style.visibility</p:attrName>
                                        </p:attrNameLst>
                                      </p:cBhvr>
                                      <p:to>
                                        <p:strVal val="visible"/>
                                      </p:to>
                                    </p:set>
                                    <p:animEffect transition="in" filter="fade">
                                      <p:cBhvr>
                                        <p:cTn id="68"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92AE2CC0-CB5B-4A10-8EB3-FDCA0C8627E7}" type="slidenum">
              <a:rPr lang="th-TH" sz="2600" smtClean="0">
                <a:latin typeface="Angsana New" pitchFamily="18" charset="-34"/>
                <a:ea typeface="MS PGothic" pitchFamily="34" charset="-128"/>
                <a:cs typeface="Angsana New" pitchFamily="18" charset="-34"/>
              </a:rPr>
              <a:pPr/>
              <a:t>54</a:t>
            </a:fld>
            <a:endParaRPr lang="th-TH" sz="2600" smtClean="0">
              <a:latin typeface="Angsana New" pitchFamily="18" charset="-34"/>
              <a:ea typeface="MS PGothic" pitchFamily="34" charset="-128"/>
              <a:cs typeface="Angsana New" pitchFamily="18" charset="-34"/>
            </a:endParaRPr>
          </a:p>
        </p:txBody>
      </p:sp>
      <p:sp>
        <p:nvSpPr>
          <p:cNvPr id="60419" name="Rectangle 2"/>
          <p:cNvSpPr>
            <a:spLocks noGrp="1" noChangeArrowheads="1"/>
          </p:cNvSpPr>
          <p:nvPr>
            <p:ph type="title"/>
          </p:nvPr>
        </p:nvSpPr>
        <p:spPr>
          <a:xfrm>
            <a:off x="292100" y="76200"/>
            <a:ext cx="6870700" cy="609600"/>
          </a:xfrm>
        </p:spPr>
        <p:txBody>
          <a:bodyPr/>
          <a:lstStyle/>
          <a:p>
            <a:pPr algn="l" eaLnBrk="1" hangingPunct="1"/>
            <a:r>
              <a:rPr lang="en-US" sz="3200" dirty="0" smtClean="0">
                <a:solidFill>
                  <a:srgbClr val="0000CC"/>
                </a:solidFill>
                <a:latin typeface="Comic Sans MS" pitchFamily="66" charset="0"/>
              </a:rPr>
              <a:t>Leontief test</a:t>
            </a:r>
            <a:endParaRPr lang="th-TH" sz="3200" dirty="0" smtClean="0">
              <a:solidFill>
                <a:srgbClr val="0000CC"/>
              </a:solidFill>
              <a:latin typeface="Comic Sans MS" pitchFamily="66" charset="0"/>
            </a:endParaRPr>
          </a:p>
        </p:txBody>
      </p:sp>
      <p:sp>
        <p:nvSpPr>
          <p:cNvPr id="5" name="TextBox 4"/>
          <p:cNvSpPr txBox="1">
            <a:spLocks noChangeArrowheads="1"/>
          </p:cNvSpPr>
          <p:nvPr/>
        </p:nvSpPr>
        <p:spPr bwMode="auto">
          <a:xfrm>
            <a:off x="152400" y="804863"/>
            <a:ext cx="8839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400"/>
              <a:t>Leontief found that</a:t>
            </a:r>
            <a:endParaRPr lang="th-TH" sz="2400"/>
          </a:p>
        </p:txBody>
      </p:sp>
      <p:sp>
        <p:nvSpPr>
          <p:cNvPr id="2" name="Rectangle 1"/>
          <p:cNvSpPr>
            <a:spLocks noRot="1" noChangeAspect="1" noMove="1" noResize="1" noEditPoints="1" noAdjustHandles="1" noChangeArrowheads="1" noChangeShapeType="1" noTextEdit="1"/>
          </p:cNvSpPr>
          <p:nvPr/>
        </p:nvSpPr>
        <p:spPr>
          <a:xfrm>
            <a:off x="586486" y="1267208"/>
            <a:ext cx="3985514" cy="689804"/>
          </a:xfrm>
          <a:prstGeom prst="rect">
            <a:avLst/>
          </a:prstGeom>
          <a:blipFill rotWithShape="1">
            <a:blip r:embed="rId3"/>
            <a:stretch>
              <a:fillRect/>
            </a:stretch>
          </a:blipFill>
        </p:spPr>
        <p:txBody>
          <a:bodyPr/>
          <a:lstStyle/>
          <a:p>
            <a:pPr>
              <a:defRPr/>
            </a:pPr>
            <a:r>
              <a:rPr lang="th-TH">
                <a:noFill/>
              </a:rPr>
              <a:t> </a:t>
            </a:r>
          </a:p>
        </p:txBody>
      </p:sp>
      <p:sp>
        <p:nvSpPr>
          <p:cNvPr id="3" name="Rectangle 2"/>
          <p:cNvSpPr>
            <a:spLocks noRot="1" noChangeAspect="1" noMove="1" noResize="1" noEditPoints="1" noAdjustHandles="1" noChangeArrowheads="1" noChangeShapeType="1" noTextEdit="1"/>
          </p:cNvSpPr>
          <p:nvPr/>
        </p:nvSpPr>
        <p:spPr>
          <a:xfrm>
            <a:off x="4800600" y="1267208"/>
            <a:ext cx="4006353" cy="689804"/>
          </a:xfrm>
          <a:prstGeom prst="rect">
            <a:avLst/>
          </a:prstGeom>
          <a:blipFill rotWithShape="1">
            <a:blip r:embed="rId4"/>
            <a:stretch>
              <a:fillRect/>
            </a:stretch>
          </a:blipFill>
        </p:spPr>
        <p:txBody>
          <a:bodyPr/>
          <a:lstStyle/>
          <a:p>
            <a:pPr>
              <a:defRPr/>
            </a:pPr>
            <a:r>
              <a:rPr lang="th-TH">
                <a:noFill/>
              </a:rPr>
              <a:t> </a:t>
            </a:r>
          </a:p>
        </p:txBody>
      </p:sp>
      <p:sp>
        <p:nvSpPr>
          <p:cNvPr id="4" name="Rectangle 3"/>
          <p:cNvSpPr>
            <a:spLocks noRot="1" noChangeAspect="1" noMove="1" noResize="1" noEditPoints="1" noAdjustHandles="1" noChangeArrowheads="1" noChangeShapeType="1" noTextEdit="1"/>
          </p:cNvSpPr>
          <p:nvPr/>
        </p:nvSpPr>
        <p:spPr>
          <a:xfrm>
            <a:off x="4015577" y="2001391"/>
            <a:ext cx="2788199" cy="1167564"/>
          </a:xfrm>
          <a:prstGeom prst="rect">
            <a:avLst/>
          </a:prstGeom>
          <a:blipFill rotWithShape="1">
            <a:blip r:embed="rId5"/>
            <a:stretch>
              <a:fillRect/>
            </a:stretch>
          </a:blipFill>
        </p:spPr>
        <p:txBody>
          <a:bodyPr/>
          <a:lstStyle/>
          <a:p>
            <a:pPr>
              <a:defRPr/>
            </a:pPr>
            <a:r>
              <a:rPr lang="th-TH">
                <a:noFill/>
              </a:rPr>
              <a:t> </a:t>
            </a:r>
          </a:p>
        </p:txBody>
      </p:sp>
      <p:sp>
        <p:nvSpPr>
          <p:cNvPr id="6" name="Rectangle 5"/>
          <p:cNvSpPr>
            <a:spLocks noRot="1" noChangeAspect="1" noMove="1" noResize="1" noEditPoints="1" noAdjustHandles="1" noChangeArrowheads="1" noChangeShapeType="1" noTextEdit="1"/>
          </p:cNvSpPr>
          <p:nvPr/>
        </p:nvSpPr>
        <p:spPr>
          <a:xfrm>
            <a:off x="1066800" y="2207092"/>
            <a:ext cx="2427524" cy="689804"/>
          </a:xfrm>
          <a:prstGeom prst="rect">
            <a:avLst/>
          </a:prstGeom>
          <a:blipFill rotWithShape="1">
            <a:blip r:embed="rId6"/>
            <a:stretch>
              <a:fillRect/>
            </a:stretch>
          </a:blipFill>
        </p:spPr>
        <p:txBody>
          <a:bodyPr/>
          <a:lstStyle/>
          <a:p>
            <a:pPr>
              <a:defRPr/>
            </a:pPr>
            <a:r>
              <a:rPr lang="th-TH">
                <a:noFill/>
              </a:rPr>
              <a:t> </a:t>
            </a:r>
          </a:p>
        </p:txBody>
      </p:sp>
      <p:sp>
        <p:nvSpPr>
          <p:cNvPr id="7" name="Down Arrow 6"/>
          <p:cNvSpPr/>
          <p:nvPr/>
        </p:nvSpPr>
        <p:spPr>
          <a:xfrm>
            <a:off x="3657600" y="3352800"/>
            <a:ext cx="357188" cy="457200"/>
          </a:xfrm>
          <a:prstGeom prst="downArrow">
            <a:avLst/>
          </a:prstGeom>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
        <p:nvSpPr>
          <p:cNvPr id="14" name="TextBox 13"/>
          <p:cNvSpPr txBox="1">
            <a:spLocks noChangeArrowheads="1"/>
          </p:cNvSpPr>
          <p:nvPr/>
        </p:nvSpPr>
        <p:spPr bwMode="auto">
          <a:xfrm>
            <a:off x="2057400" y="4121150"/>
            <a:ext cx="47466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400" b="1">
                <a:solidFill>
                  <a:srgbClr val="990000"/>
                </a:solidFill>
              </a:rPr>
              <a:t>Contradict to H-O prediction</a:t>
            </a:r>
            <a:endParaRPr lang="th-TH" sz="2400" b="1">
              <a:solidFill>
                <a:srgbClr val="990000"/>
              </a:solidFill>
            </a:endParaRPr>
          </a:p>
        </p:txBody>
      </p:sp>
    </p:spTree>
    <p:extLst>
      <p:ext uri="{BB962C8B-B14F-4D97-AF65-F5344CB8AC3E}">
        <p14:creationId xmlns:p14="http://schemas.microsoft.com/office/powerpoint/2010/main" val="3763129017"/>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14" grpId="0"/>
    </p:bldLst>
  </p:timing>
</p:sld>
</file>

<file path=ppt/slides/slide5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0C7E2BE-94BE-45A2-BA85-FE28D5CAC64C}" type="slidenum">
              <a:rPr lang="th-TH" sz="2600" smtClean="0">
                <a:latin typeface="Angsana New" pitchFamily="18" charset="-34"/>
                <a:ea typeface="MS PGothic" pitchFamily="34" charset="-128"/>
                <a:cs typeface="Angsana New" pitchFamily="18" charset="-34"/>
              </a:rPr>
              <a:pPr/>
              <a:t>55</a:t>
            </a:fld>
            <a:endParaRPr lang="th-TH" sz="2600" smtClean="0">
              <a:latin typeface="Angsana New" pitchFamily="18" charset="-34"/>
              <a:ea typeface="MS PGothic" pitchFamily="34" charset="-128"/>
              <a:cs typeface="Angsana New" pitchFamily="18" charset="-34"/>
            </a:endParaRPr>
          </a:p>
        </p:txBody>
      </p:sp>
      <p:sp>
        <p:nvSpPr>
          <p:cNvPr id="63491" name="Rectangle 2"/>
          <p:cNvSpPr>
            <a:spLocks noGrp="1" noChangeArrowheads="1"/>
          </p:cNvSpPr>
          <p:nvPr>
            <p:ph type="title"/>
          </p:nvPr>
        </p:nvSpPr>
        <p:spPr>
          <a:xfrm>
            <a:off x="292100" y="76200"/>
            <a:ext cx="6870700" cy="609600"/>
          </a:xfrm>
        </p:spPr>
        <p:txBody>
          <a:bodyPr/>
          <a:lstStyle/>
          <a:p>
            <a:pPr algn="l" eaLnBrk="1" hangingPunct="1"/>
            <a:r>
              <a:rPr lang="en-US" sz="3200" smtClean="0">
                <a:solidFill>
                  <a:srgbClr val="0000CC"/>
                </a:solidFill>
                <a:latin typeface="Comic Sans MS" pitchFamily="66" charset="0"/>
              </a:rPr>
              <a:t>4.11.1 Leontief test</a:t>
            </a:r>
            <a:endParaRPr lang="th-TH" sz="3200" smtClean="0">
              <a:solidFill>
                <a:srgbClr val="0000CC"/>
              </a:solidFill>
              <a:latin typeface="Comic Sans MS" pitchFamily="66" charset="0"/>
            </a:endParaRPr>
          </a:p>
        </p:txBody>
      </p:sp>
      <p:sp>
        <p:nvSpPr>
          <p:cNvPr id="15" name="TextBox 14"/>
          <p:cNvSpPr txBox="1">
            <a:spLocks noChangeArrowheads="1"/>
          </p:cNvSpPr>
          <p:nvPr/>
        </p:nvSpPr>
        <p:spPr bwMode="auto">
          <a:xfrm>
            <a:off x="36513" y="1109663"/>
            <a:ext cx="8839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400"/>
              <a:t>Many research studies try to explain “Leontief Paradox”  </a:t>
            </a:r>
            <a:endParaRPr lang="th-TH" sz="2400"/>
          </a:p>
        </p:txBody>
      </p:sp>
      <p:sp>
        <p:nvSpPr>
          <p:cNvPr id="11" name="TextBox 10"/>
          <p:cNvSpPr txBox="1">
            <a:spLocks noChangeArrowheads="1"/>
          </p:cNvSpPr>
          <p:nvPr/>
        </p:nvSpPr>
        <p:spPr bwMode="auto">
          <a:xfrm>
            <a:off x="36513" y="1724025"/>
            <a:ext cx="8839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400" dirty="0"/>
              <a:t>Do any of these explanations “rescue” the H-O model, or is the model just “wrong”?</a:t>
            </a:r>
            <a:endParaRPr lang="th-TH" sz="2400" dirty="0"/>
          </a:p>
        </p:txBody>
      </p:sp>
    </p:spTree>
    <p:extLst>
      <p:ext uri="{BB962C8B-B14F-4D97-AF65-F5344CB8AC3E}">
        <p14:creationId xmlns:p14="http://schemas.microsoft.com/office/powerpoint/2010/main" val="95874357"/>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10F03126-D943-46AF-BB13-440428DDFEB2}" type="slidenum">
              <a:rPr lang="th-TH" sz="2600" smtClean="0">
                <a:latin typeface="Angsana New" pitchFamily="18" charset="-34"/>
                <a:ea typeface="MS PGothic" pitchFamily="34" charset="-128"/>
                <a:cs typeface="Angsana New" pitchFamily="18" charset="-34"/>
              </a:rPr>
              <a:pPr/>
              <a:t>56</a:t>
            </a:fld>
            <a:endParaRPr lang="th-TH" sz="2600" smtClean="0">
              <a:latin typeface="Angsana New" pitchFamily="18" charset="-34"/>
              <a:ea typeface="MS PGothic" pitchFamily="34" charset="-128"/>
              <a:cs typeface="Angsana New" pitchFamily="18" charset="-34"/>
            </a:endParaRPr>
          </a:p>
        </p:txBody>
      </p:sp>
      <p:sp>
        <p:nvSpPr>
          <p:cNvPr id="61443" name="Rectangle 2"/>
          <p:cNvSpPr>
            <a:spLocks noGrp="1" noChangeArrowheads="1"/>
          </p:cNvSpPr>
          <p:nvPr>
            <p:ph type="title"/>
          </p:nvPr>
        </p:nvSpPr>
        <p:spPr>
          <a:xfrm>
            <a:off x="292100" y="76200"/>
            <a:ext cx="6870700" cy="609600"/>
          </a:xfrm>
        </p:spPr>
        <p:txBody>
          <a:bodyPr/>
          <a:lstStyle/>
          <a:p>
            <a:pPr algn="l" eaLnBrk="1" hangingPunct="1"/>
            <a:r>
              <a:rPr lang="en-US" sz="3200" dirty="0" smtClean="0">
                <a:solidFill>
                  <a:srgbClr val="0000CC"/>
                </a:solidFill>
                <a:latin typeface="Comic Sans MS" pitchFamily="66" charset="0"/>
              </a:rPr>
              <a:t>Leontief test</a:t>
            </a:r>
            <a:endParaRPr lang="th-TH" sz="3200" dirty="0" smtClean="0">
              <a:solidFill>
                <a:srgbClr val="0000CC"/>
              </a:solidFill>
              <a:latin typeface="Comic Sans MS" pitchFamily="66" charset="0"/>
            </a:endParaRPr>
          </a:p>
        </p:txBody>
      </p:sp>
      <p:sp>
        <p:nvSpPr>
          <p:cNvPr id="5" name="TextBox 4"/>
          <p:cNvSpPr txBox="1">
            <a:spLocks noChangeArrowheads="1"/>
          </p:cNvSpPr>
          <p:nvPr/>
        </p:nvSpPr>
        <p:spPr bwMode="auto">
          <a:xfrm>
            <a:off x="152400" y="762000"/>
            <a:ext cx="8839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400" b="1" dirty="0">
                <a:solidFill>
                  <a:srgbClr val="C00000"/>
                </a:solidFill>
              </a:rPr>
              <a:t>Possible explanation for the Leontief Paradox: </a:t>
            </a:r>
            <a:endParaRPr lang="th-TH" sz="2400" b="1" dirty="0">
              <a:solidFill>
                <a:srgbClr val="C00000"/>
              </a:solidFill>
            </a:endParaRPr>
          </a:p>
        </p:txBody>
      </p:sp>
      <p:sp>
        <p:nvSpPr>
          <p:cNvPr id="9" name="TextBox 8"/>
          <p:cNvSpPr txBox="1">
            <a:spLocks noChangeArrowheads="1"/>
          </p:cNvSpPr>
          <p:nvPr/>
        </p:nvSpPr>
        <p:spPr bwMode="auto">
          <a:xfrm>
            <a:off x="86632" y="1371600"/>
            <a:ext cx="9144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400">
                <a:solidFill>
                  <a:srgbClr val="0000CC"/>
                </a:solidFill>
              </a:rPr>
              <a:t>It was impossible for Leontief to get information on the amount of K and L used to produce imports</a:t>
            </a:r>
          </a:p>
        </p:txBody>
      </p:sp>
      <p:sp>
        <p:nvSpPr>
          <p:cNvPr id="12" name="TextBox 11"/>
          <p:cNvSpPr txBox="1">
            <a:spLocks noChangeArrowheads="1"/>
          </p:cNvSpPr>
          <p:nvPr/>
        </p:nvSpPr>
        <p:spPr bwMode="auto">
          <a:xfrm>
            <a:off x="391432" y="2438400"/>
            <a:ext cx="88392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200"/>
              <a:t>He used data on U.S. technology to calculate estimated amounts of K and L used in imports from abroad </a:t>
            </a:r>
            <a:endParaRPr lang="th-TH" sz="2200"/>
          </a:p>
        </p:txBody>
      </p:sp>
      <p:sp>
        <p:nvSpPr>
          <p:cNvPr id="13" name="TextBox 12"/>
          <p:cNvSpPr txBox="1">
            <a:spLocks noChangeArrowheads="1"/>
          </p:cNvSpPr>
          <p:nvPr/>
        </p:nvSpPr>
        <p:spPr bwMode="auto">
          <a:xfrm>
            <a:off x="406400" y="3352800"/>
            <a:ext cx="8585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000" dirty="0"/>
              <a:t>Remember? H-O model assumes identical technology across countries</a:t>
            </a:r>
            <a:endParaRPr lang="th-TH" sz="2000" dirty="0"/>
          </a:p>
        </p:txBody>
      </p:sp>
    </p:spTree>
    <p:extLst>
      <p:ext uri="{BB962C8B-B14F-4D97-AF65-F5344CB8AC3E}">
        <p14:creationId xmlns:p14="http://schemas.microsoft.com/office/powerpoint/2010/main" val="4182447242"/>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0" end="0"/>
                                            </p:txEl>
                                          </p:spTgt>
                                        </p:tgtEl>
                                        <p:attrNameLst>
                                          <p:attrName>style.visibility</p:attrName>
                                        </p:attrNameLst>
                                      </p:cBhvr>
                                      <p:to>
                                        <p:strVal val="visible"/>
                                      </p:to>
                                    </p:set>
                                    <p:animEffect transition="in" filter="fade">
                                      <p:cBhvr>
                                        <p:cTn id="17" dur="500"/>
                                        <p:tgtEl>
                                          <p:spTgt spid="12">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xEl>
                                              <p:pRg st="0" end="0"/>
                                            </p:txEl>
                                          </p:spTgt>
                                        </p:tgtEl>
                                        <p:attrNameLst>
                                          <p:attrName>style.visibility</p:attrName>
                                        </p:attrNameLst>
                                      </p:cBhvr>
                                      <p:to>
                                        <p:strVal val="visible"/>
                                      </p:to>
                                    </p:set>
                                    <p:animEffect transition="in" filter="fade">
                                      <p:cBhvr>
                                        <p:cTn id="22"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CF220946-82C1-4D6F-B784-9BCF2899F673}" type="slidenum">
              <a:rPr lang="th-TH" sz="2600" smtClean="0">
                <a:latin typeface="Angsana New" pitchFamily="18" charset="-34"/>
                <a:ea typeface="MS PGothic" pitchFamily="34" charset="-128"/>
                <a:cs typeface="Angsana New" pitchFamily="18" charset="-34"/>
              </a:rPr>
              <a:pPr/>
              <a:t>57</a:t>
            </a:fld>
            <a:endParaRPr lang="th-TH" sz="2600" smtClean="0">
              <a:latin typeface="Angsana New" pitchFamily="18" charset="-34"/>
              <a:ea typeface="MS PGothic" pitchFamily="34" charset="-128"/>
              <a:cs typeface="Angsana New" pitchFamily="18" charset="-34"/>
            </a:endParaRPr>
          </a:p>
        </p:txBody>
      </p:sp>
      <p:sp>
        <p:nvSpPr>
          <p:cNvPr id="64515" name="Rectangle 2"/>
          <p:cNvSpPr>
            <a:spLocks noGrp="1" noChangeArrowheads="1"/>
          </p:cNvSpPr>
          <p:nvPr>
            <p:ph type="title"/>
          </p:nvPr>
        </p:nvSpPr>
        <p:spPr>
          <a:xfrm>
            <a:off x="292100" y="76200"/>
            <a:ext cx="6870700" cy="609600"/>
          </a:xfrm>
        </p:spPr>
        <p:txBody>
          <a:bodyPr/>
          <a:lstStyle/>
          <a:p>
            <a:pPr algn="l" eaLnBrk="1" hangingPunct="1"/>
            <a:r>
              <a:rPr lang="en-US" sz="3200" dirty="0" smtClean="0">
                <a:solidFill>
                  <a:srgbClr val="0000CC"/>
                </a:solidFill>
                <a:latin typeface="Comic Sans MS" pitchFamily="66" charset="0"/>
              </a:rPr>
              <a:t>Leontief test</a:t>
            </a:r>
            <a:endParaRPr lang="th-TH" sz="3200" dirty="0" smtClean="0">
              <a:solidFill>
                <a:srgbClr val="0000CC"/>
              </a:solidFill>
              <a:latin typeface="Comic Sans MS" pitchFamily="66" charset="0"/>
            </a:endParaRPr>
          </a:p>
        </p:txBody>
      </p:sp>
      <p:sp>
        <p:nvSpPr>
          <p:cNvPr id="15" name="TextBox 14"/>
          <p:cNvSpPr txBox="1">
            <a:spLocks noChangeArrowheads="1"/>
          </p:cNvSpPr>
          <p:nvPr/>
        </p:nvSpPr>
        <p:spPr bwMode="auto">
          <a:xfrm>
            <a:off x="282575" y="685800"/>
            <a:ext cx="8839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400" b="1" dirty="0">
                <a:solidFill>
                  <a:srgbClr val="C00000"/>
                </a:solidFill>
              </a:rPr>
              <a:t>Possible explanation for the Leontief Paradox: </a:t>
            </a:r>
            <a:endParaRPr lang="th-TH" sz="2400" b="1" dirty="0">
              <a:solidFill>
                <a:srgbClr val="C00000"/>
              </a:solidFill>
            </a:endParaRPr>
          </a:p>
        </p:txBody>
      </p:sp>
      <p:sp>
        <p:nvSpPr>
          <p:cNvPr id="11" name="TextBox 10"/>
          <p:cNvSpPr txBox="1">
            <a:spLocks noChangeArrowheads="1"/>
          </p:cNvSpPr>
          <p:nvPr/>
        </p:nvSpPr>
        <p:spPr bwMode="auto">
          <a:xfrm>
            <a:off x="304800" y="1203325"/>
            <a:ext cx="8839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marL="342900" indent="-342900" eaLnBrk="1" hangingPunct="1">
              <a:buFont typeface="Courier New" pitchFamily="49" charset="0"/>
              <a:buChar char="o"/>
            </a:pPr>
            <a:r>
              <a:rPr lang="en-US" sz="2400" dirty="0">
                <a:solidFill>
                  <a:srgbClr val="0000CC"/>
                </a:solidFill>
              </a:rPr>
              <a:t>Assumption of H-O model might be too restrictive</a:t>
            </a:r>
            <a:endParaRPr lang="th-TH" sz="2400" dirty="0">
              <a:solidFill>
                <a:srgbClr val="0000CC"/>
              </a:solidFill>
            </a:endParaRPr>
          </a:p>
        </p:txBody>
      </p:sp>
      <p:sp>
        <p:nvSpPr>
          <p:cNvPr id="6" name="TextBox 5"/>
          <p:cNvSpPr txBox="1">
            <a:spLocks noChangeArrowheads="1"/>
          </p:cNvSpPr>
          <p:nvPr/>
        </p:nvSpPr>
        <p:spPr bwMode="auto">
          <a:xfrm>
            <a:off x="870744" y="1763487"/>
            <a:ext cx="76628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400" dirty="0"/>
              <a:t>Demand reversal</a:t>
            </a:r>
            <a:endParaRPr lang="th-TH" sz="2400" dirty="0"/>
          </a:p>
        </p:txBody>
      </p:sp>
      <p:sp>
        <p:nvSpPr>
          <p:cNvPr id="7" name="TextBox 6"/>
          <p:cNvSpPr txBox="1">
            <a:spLocks noChangeArrowheads="1"/>
          </p:cNvSpPr>
          <p:nvPr/>
        </p:nvSpPr>
        <p:spPr bwMode="auto">
          <a:xfrm>
            <a:off x="863487" y="2225449"/>
            <a:ext cx="720566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400" dirty="0"/>
              <a:t>Factor intensity reversal</a:t>
            </a:r>
            <a:endParaRPr lang="th-TH" sz="2400" dirty="0"/>
          </a:p>
        </p:txBody>
      </p:sp>
      <p:sp>
        <p:nvSpPr>
          <p:cNvPr id="8" name="TextBox 7"/>
          <p:cNvSpPr txBox="1">
            <a:spLocks noChangeArrowheads="1"/>
          </p:cNvSpPr>
          <p:nvPr/>
        </p:nvSpPr>
        <p:spPr bwMode="auto">
          <a:xfrm>
            <a:off x="870744" y="2711450"/>
            <a:ext cx="72818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400" dirty="0"/>
              <a:t>Tariff structure</a:t>
            </a:r>
            <a:endParaRPr lang="th-TH" sz="2400" dirty="0"/>
          </a:p>
        </p:txBody>
      </p:sp>
      <p:sp>
        <p:nvSpPr>
          <p:cNvPr id="9" name="TextBox 8"/>
          <p:cNvSpPr txBox="1">
            <a:spLocks noChangeArrowheads="1"/>
          </p:cNvSpPr>
          <p:nvPr/>
        </p:nvSpPr>
        <p:spPr bwMode="auto">
          <a:xfrm>
            <a:off x="870744" y="3149601"/>
            <a:ext cx="751046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400" dirty="0"/>
              <a:t>Non-identical technologies across countries </a:t>
            </a:r>
            <a:endParaRPr lang="th-TH" sz="2400" dirty="0"/>
          </a:p>
        </p:txBody>
      </p:sp>
      <p:sp>
        <p:nvSpPr>
          <p:cNvPr id="10" name="TextBox 9"/>
          <p:cNvSpPr txBox="1">
            <a:spLocks noChangeArrowheads="1"/>
          </p:cNvSpPr>
          <p:nvPr/>
        </p:nvSpPr>
        <p:spPr bwMode="auto">
          <a:xfrm>
            <a:off x="863487" y="3727450"/>
            <a:ext cx="7670119"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ü"/>
            </a:pPr>
            <a:r>
              <a:rPr lang="en-US" sz="2400" dirty="0"/>
              <a:t>Adding other factors of production or categorized existing factor of production</a:t>
            </a:r>
          </a:p>
        </p:txBody>
      </p:sp>
      <p:sp>
        <p:nvSpPr>
          <p:cNvPr id="12" name="TextBox 11"/>
          <p:cNvSpPr txBox="1">
            <a:spLocks noChangeArrowheads="1"/>
          </p:cNvSpPr>
          <p:nvPr/>
        </p:nvSpPr>
        <p:spPr bwMode="auto">
          <a:xfrm>
            <a:off x="1828800" y="4581525"/>
            <a:ext cx="7010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
            </a:pPr>
            <a:r>
              <a:rPr lang="en-US" sz="2400" dirty="0"/>
              <a:t>Land and natural resources </a:t>
            </a:r>
          </a:p>
        </p:txBody>
      </p:sp>
      <p:sp>
        <p:nvSpPr>
          <p:cNvPr id="13" name="TextBox 12"/>
          <p:cNvSpPr txBox="1">
            <a:spLocks noChangeArrowheads="1"/>
          </p:cNvSpPr>
          <p:nvPr/>
        </p:nvSpPr>
        <p:spPr bwMode="auto">
          <a:xfrm>
            <a:off x="1828800" y="5041898"/>
            <a:ext cx="67278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Wingdings" pitchFamily="2" charset="2"/>
              <a:buChar char="§"/>
            </a:pPr>
            <a:r>
              <a:rPr lang="en-US" sz="2400" dirty="0"/>
              <a:t>Skilled and unskilled labor</a:t>
            </a:r>
          </a:p>
        </p:txBody>
      </p:sp>
    </p:spTree>
    <p:extLst>
      <p:ext uri="{BB962C8B-B14F-4D97-AF65-F5344CB8AC3E}">
        <p14:creationId xmlns:p14="http://schemas.microsoft.com/office/powerpoint/2010/main" val="81361977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500"/>
                                        <p:tgtEl>
                                          <p:spTgt spid="7">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500"/>
                                        <p:tgtEl>
                                          <p:spTgt spid="9">
                                            <p:txEl>
                                              <p:pRg st="0" end="0"/>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fade">
                                      <p:cBhvr>
                                        <p:cTn id="37" dur="500"/>
                                        <p:tgtEl>
                                          <p:spTgt spid="10">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xEl>
                                              <p:pRg st="0" end="0"/>
                                            </p:txEl>
                                          </p:spTgt>
                                        </p:tgtEl>
                                        <p:attrNameLst>
                                          <p:attrName>style.visibility</p:attrName>
                                        </p:attrNameLst>
                                      </p:cBhvr>
                                      <p:to>
                                        <p:strVal val="visible"/>
                                      </p:to>
                                    </p:set>
                                    <p:animEffect transition="in" filter="fade">
                                      <p:cBhvr>
                                        <p:cTn id="42" dur="500"/>
                                        <p:tgtEl>
                                          <p:spTgt spid="12">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13">
                                            <p:txEl>
                                              <p:pRg st="0" end="0"/>
                                            </p:txEl>
                                          </p:spTgt>
                                        </p:tgtEl>
                                        <p:attrNameLst>
                                          <p:attrName>style.visibility</p:attrName>
                                        </p:attrNameLst>
                                      </p:cBhvr>
                                      <p:to>
                                        <p:strVal val="visible"/>
                                      </p:to>
                                    </p:set>
                                    <p:animEffect transition="in" filter="fade">
                                      <p:cBhvr>
                                        <p:cTn id="47" dur="5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77AB6EA9-E5E1-4B3C-8628-C927F436DCD0}" type="slidenum">
              <a:rPr lang="th-TH" sz="2600" smtClean="0">
                <a:latin typeface="Angsana New" pitchFamily="18" charset="-34"/>
                <a:ea typeface="MS PGothic" pitchFamily="34" charset="-128"/>
                <a:cs typeface="Angsana New" pitchFamily="18" charset="-34"/>
              </a:rPr>
              <a:pPr/>
              <a:t>58</a:t>
            </a:fld>
            <a:endParaRPr lang="th-TH" sz="2600" smtClean="0">
              <a:latin typeface="Angsana New" pitchFamily="18" charset="-34"/>
              <a:ea typeface="MS PGothic" pitchFamily="34" charset="-128"/>
              <a:cs typeface="Angsana New" pitchFamily="18" charset="-34"/>
            </a:endParaRPr>
          </a:p>
        </p:txBody>
      </p:sp>
      <p:sp>
        <p:nvSpPr>
          <p:cNvPr id="65539" name="Rectangle 2"/>
          <p:cNvSpPr>
            <a:spLocks noGrp="1" noChangeArrowheads="1"/>
          </p:cNvSpPr>
          <p:nvPr>
            <p:ph type="title"/>
          </p:nvPr>
        </p:nvSpPr>
        <p:spPr>
          <a:xfrm>
            <a:off x="292100" y="76200"/>
            <a:ext cx="6870700" cy="609600"/>
          </a:xfrm>
        </p:spPr>
        <p:txBody>
          <a:bodyPr/>
          <a:lstStyle/>
          <a:p>
            <a:pPr algn="l" eaLnBrk="1" hangingPunct="1"/>
            <a:r>
              <a:rPr lang="en-US" sz="3200" dirty="0" smtClean="0">
                <a:solidFill>
                  <a:srgbClr val="0000CC"/>
                </a:solidFill>
                <a:latin typeface="Comic Sans MS" pitchFamily="66" charset="0"/>
              </a:rPr>
              <a:t>Other tests of H-O</a:t>
            </a:r>
            <a:endParaRPr lang="th-TH" sz="3200" dirty="0" smtClean="0">
              <a:solidFill>
                <a:srgbClr val="0000CC"/>
              </a:solidFill>
              <a:latin typeface="Comic Sans MS" pitchFamily="66" charset="0"/>
            </a:endParaRPr>
          </a:p>
        </p:txBody>
      </p:sp>
      <p:sp>
        <p:nvSpPr>
          <p:cNvPr id="15" name="TextBox 14"/>
          <p:cNvSpPr txBox="1">
            <a:spLocks noChangeArrowheads="1"/>
          </p:cNvSpPr>
          <p:nvPr/>
        </p:nvSpPr>
        <p:spPr bwMode="auto">
          <a:xfrm>
            <a:off x="36513" y="1109663"/>
            <a:ext cx="88392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400"/>
              <a:t>Test of H-O model in other countries</a:t>
            </a:r>
            <a:endParaRPr lang="th-TH" sz="2400"/>
          </a:p>
        </p:txBody>
      </p:sp>
      <p:sp>
        <p:nvSpPr>
          <p:cNvPr id="11" name="TextBox 10"/>
          <p:cNvSpPr txBox="1">
            <a:spLocks noChangeArrowheads="1"/>
          </p:cNvSpPr>
          <p:nvPr/>
        </p:nvSpPr>
        <p:spPr bwMode="auto">
          <a:xfrm>
            <a:off x="36513" y="1724025"/>
            <a:ext cx="88392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buFont typeface="Courier New" pitchFamily="49" charset="0"/>
              <a:buChar char="o"/>
            </a:pPr>
            <a:r>
              <a:rPr lang="en-US" sz="2400"/>
              <a:t>Test of H-O model by relaxing some assumptions</a:t>
            </a:r>
            <a:endParaRPr lang="th-TH" sz="2400"/>
          </a:p>
        </p:txBody>
      </p:sp>
      <p:sp>
        <p:nvSpPr>
          <p:cNvPr id="6" name="TextBox 5"/>
          <p:cNvSpPr txBox="1">
            <a:spLocks noChangeArrowheads="1"/>
          </p:cNvSpPr>
          <p:nvPr/>
        </p:nvSpPr>
        <p:spPr bwMode="auto">
          <a:xfrm>
            <a:off x="685800" y="3124200"/>
            <a:ext cx="7391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pPr eaLnBrk="1" hangingPunct="1"/>
            <a:r>
              <a:rPr lang="en-US" sz="2400"/>
              <a:t>---- Read more in Chapter 9 of AFC (2010)”</a:t>
            </a:r>
            <a:endParaRPr lang="th-TH" sz="2400"/>
          </a:p>
        </p:txBody>
      </p:sp>
    </p:spTree>
    <p:extLst>
      <p:ext uri="{BB962C8B-B14F-4D97-AF65-F5344CB8AC3E}">
        <p14:creationId xmlns:p14="http://schemas.microsoft.com/office/powerpoint/2010/main" val="163189977"/>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fade">
                                      <p:cBhvr>
                                        <p:cTn id="7" dur="500"/>
                                        <p:tgtEl>
                                          <p:spTgt spid="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fade">
                                      <p:cBhvr>
                                        <p:cTn id="12" dur="500"/>
                                        <p:tgtEl>
                                          <p:spTgt spid="11">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2"/>
          <p:cNvSpPr>
            <a:spLocks noGrp="1" noChangeArrowheads="1"/>
          </p:cNvSpPr>
          <p:nvPr>
            <p:ph idx="1"/>
          </p:nvPr>
        </p:nvSpPr>
        <p:spPr>
          <a:xfrm>
            <a:off x="228600" y="990600"/>
            <a:ext cx="8915400" cy="4724400"/>
          </a:xfrm>
        </p:spPr>
        <p:txBody>
          <a:bodyPr/>
          <a:lstStyle/>
          <a:p>
            <a:pPr eaLnBrk="1" hangingPunct="1">
              <a:buFont typeface="Courier New" pitchFamily="49" charset="0"/>
              <a:buChar char="o"/>
            </a:pPr>
            <a:r>
              <a:rPr lang="en-US" smtClean="0"/>
              <a:t>The Heckscher-Ohlin model, in which two goods are produced using two factors of production, emphasizes the role of resources in trade.</a:t>
            </a:r>
          </a:p>
          <a:p>
            <a:pPr eaLnBrk="1" hangingPunct="1">
              <a:buFont typeface="Courier New" pitchFamily="49" charset="0"/>
              <a:buChar char="o"/>
            </a:pPr>
            <a:r>
              <a:rPr lang="en-US" smtClean="0"/>
              <a:t>The Heckscher-Ohlin theorem predicts that a country will export the commodity which uses </a:t>
            </a:r>
            <a:r>
              <a:rPr lang="en-US" i="1" smtClean="0"/>
              <a:t>intensively</a:t>
            </a:r>
            <a:r>
              <a:rPr lang="en-US" smtClean="0"/>
              <a:t> its </a:t>
            </a:r>
            <a:r>
              <a:rPr lang="en-US" i="1" smtClean="0"/>
              <a:t>abundant</a:t>
            </a:r>
            <a:r>
              <a:rPr lang="en-US" smtClean="0"/>
              <a:t> factor and import the commodity which uses </a:t>
            </a:r>
            <a:r>
              <a:rPr lang="en-US" i="1" smtClean="0"/>
              <a:t>intensively</a:t>
            </a:r>
            <a:r>
              <a:rPr lang="en-US" smtClean="0"/>
              <a:t> its </a:t>
            </a:r>
            <a:r>
              <a:rPr lang="en-US" i="1" smtClean="0"/>
              <a:t>scarce </a:t>
            </a:r>
            <a:r>
              <a:rPr lang="en-US" smtClean="0"/>
              <a:t>factor.</a:t>
            </a:r>
          </a:p>
          <a:p>
            <a:pPr eaLnBrk="1" hangingPunct="1">
              <a:buFont typeface="Courier New" pitchFamily="49" charset="0"/>
              <a:buChar char="o"/>
            </a:pPr>
            <a:r>
              <a:rPr lang="en-US" smtClean="0"/>
              <a:t>International trade tends to equalize factor prices.  Complete FPE is not observed due to transportation costs, barriers to trade, distortions, differences in technology and inputs.</a:t>
            </a:r>
          </a:p>
        </p:txBody>
      </p:sp>
      <p:sp>
        <p:nvSpPr>
          <p:cNvPr id="6656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E294897E-33E8-448E-8A7C-27B5FFF716F1}" type="slidenum">
              <a:rPr lang="th-TH" sz="2600" smtClean="0">
                <a:latin typeface="Angsana New" pitchFamily="18" charset="-34"/>
                <a:ea typeface="MS PGothic" pitchFamily="34" charset="-128"/>
                <a:cs typeface="Angsana New" pitchFamily="18" charset="-34"/>
              </a:rPr>
              <a:pPr/>
              <a:t>59</a:t>
            </a:fld>
            <a:endParaRPr lang="th-TH" sz="2600" smtClean="0">
              <a:latin typeface="Angsana New" pitchFamily="18" charset="-34"/>
              <a:ea typeface="MS PGothic" pitchFamily="34" charset="-128"/>
              <a:cs typeface="Angsana New" pitchFamily="18" charset="-34"/>
            </a:endParaRPr>
          </a:p>
        </p:txBody>
      </p:sp>
      <p:sp>
        <p:nvSpPr>
          <p:cNvPr id="66564" name="Title 1"/>
          <p:cNvSpPr>
            <a:spLocks noGrp="1"/>
          </p:cNvSpPr>
          <p:nvPr>
            <p:ph type="title"/>
          </p:nvPr>
        </p:nvSpPr>
        <p:spPr>
          <a:xfrm>
            <a:off x="228600" y="228600"/>
            <a:ext cx="6870700" cy="685800"/>
          </a:xfrm>
        </p:spPr>
        <p:txBody>
          <a:bodyPr/>
          <a:lstStyle/>
          <a:p>
            <a:pPr algn="l"/>
            <a:r>
              <a:rPr lang="en-US" b="1" smtClean="0">
                <a:solidFill>
                  <a:srgbClr val="0000CC"/>
                </a:solidFill>
              </a:rPr>
              <a:t>Summary</a:t>
            </a:r>
            <a:endParaRPr lang="th-TH" b="1" smtClean="0">
              <a:solidFill>
                <a:srgbClr val="0000CC"/>
              </a:solidFill>
            </a:endParaRPr>
          </a:p>
        </p:txBody>
      </p:sp>
    </p:spTree>
    <p:extLst>
      <p:ext uri="{BB962C8B-B14F-4D97-AF65-F5344CB8AC3E}">
        <p14:creationId xmlns:p14="http://schemas.microsoft.com/office/powerpoint/2010/main" val="892949832"/>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32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3250">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325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autoUpdateAnimBg="0"/>
    </p:bldLst>
  </p:timing>
</p:sld>
</file>

<file path=ppt/slides/slide6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5298" name="Rectangle 2"/>
          <p:cNvSpPr>
            <a:spLocks noGrp="1" noChangeArrowheads="1"/>
          </p:cNvSpPr>
          <p:nvPr>
            <p:ph idx="1"/>
          </p:nvPr>
        </p:nvSpPr>
        <p:spPr>
          <a:xfrm>
            <a:off x="685800" y="1219200"/>
            <a:ext cx="7772400" cy="4724400"/>
          </a:xfrm>
        </p:spPr>
        <p:txBody>
          <a:bodyPr/>
          <a:lstStyle/>
          <a:p>
            <a:pPr eaLnBrk="1" hangingPunct="1">
              <a:buFont typeface="Courier New" pitchFamily="49" charset="0"/>
              <a:buChar char="o"/>
              <a:defRPr/>
            </a:pPr>
            <a:r>
              <a:rPr lang="en-US" dirty="0" smtClean="0"/>
              <a:t>The owners of a country’s abundant factors gain from trade, but the owners of scarce factors lose.</a:t>
            </a:r>
          </a:p>
          <a:p>
            <a:pPr eaLnBrk="1" hangingPunct="1">
              <a:buFont typeface="Courier New" pitchFamily="49" charset="0"/>
              <a:buChar char="o"/>
              <a:defRPr/>
            </a:pPr>
            <a:r>
              <a:rPr lang="en-US" dirty="0" smtClean="0"/>
              <a:t>A rise in the relative price of the labor-intensive good will shift the distribution of income in favor of labor:</a:t>
            </a:r>
          </a:p>
          <a:p>
            <a:pPr lvl="1" eaLnBrk="1" hangingPunct="1">
              <a:defRPr/>
            </a:pPr>
            <a:r>
              <a:rPr lang="en-US" sz="3200" dirty="0" smtClean="0"/>
              <a:t>The real wage of labor will rise in terms of both goods, while the real income of capitalists will fall in terms of both goods.</a:t>
            </a:r>
          </a:p>
          <a:p>
            <a:pPr marL="0" indent="0" eaLnBrk="1" hangingPunct="1">
              <a:buFontTx/>
              <a:buNone/>
              <a:defRPr/>
            </a:pPr>
            <a:endParaRPr lang="en-US" dirty="0" smtClean="0"/>
          </a:p>
        </p:txBody>
      </p:sp>
      <p:sp>
        <p:nvSpPr>
          <p:cNvPr id="6758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21BED374-973A-41D2-A95E-E827054C0684}" type="slidenum">
              <a:rPr lang="th-TH" sz="2600" smtClean="0">
                <a:latin typeface="Angsana New" pitchFamily="18" charset="-34"/>
                <a:ea typeface="MS PGothic" pitchFamily="34" charset="-128"/>
                <a:cs typeface="Angsana New" pitchFamily="18" charset="-34"/>
              </a:rPr>
              <a:pPr/>
              <a:t>60</a:t>
            </a:fld>
            <a:endParaRPr lang="th-TH" sz="2600" smtClean="0">
              <a:latin typeface="Angsana New" pitchFamily="18" charset="-34"/>
              <a:ea typeface="MS PGothic" pitchFamily="34" charset="-128"/>
              <a:cs typeface="Angsana New" pitchFamily="18" charset="-34"/>
            </a:endParaRPr>
          </a:p>
        </p:txBody>
      </p:sp>
      <p:sp>
        <p:nvSpPr>
          <p:cNvPr id="67588" name="Title 1"/>
          <p:cNvSpPr>
            <a:spLocks noGrp="1"/>
          </p:cNvSpPr>
          <p:nvPr>
            <p:ph type="title"/>
          </p:nvPr>
        </p:nvSpPr>
        <p:spPr>
          <a:xfrm>
            <a:off x="228600" y="228600"/>
            <a:ext cx="6870700" cy="685800"/>
          </a:xfrm>
        </p:spPr>
        <p:txBody>
          <a:bodyPr/>
          <a:lstStyle/>
          <a:p>
            <a:pPr algn="l"/>
            <a:r>
              <a:rPr lang="en-US" b="1" smtClean="0">
                <a:solidFill>
                  <a:srgbClr val="0000CC"/>
                </a:solidFill>
              </a:rPr>
              <a:t>Summary</a:t>
            </a:r>
            <a:endParaRPr lang="th-TH" b="1" smtClean="0">
              <a:solidFill>
                <a:srgbClr val="0000CC"/>
              </a:solidFill>
            </a:endParaRPr>
          </a:p>
        </p:txBody>
      </p:sp>
    </p:spTree>
    <p:extLst>
      <p:ext uri="{BB962C8B-B14F-4D97-AF65-F5344CB8AC3E}">
        <p14:creationId xmlns:p14="http://schemas.microsoft.com/office/powerpoint/2010/main" val="87163285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52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529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529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build="p" bldLvl="2"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idx="1"/>
          </p:nvPr>
        </p:nvSpPr>
        <p:spPr>
          <a:xfrm>
            <a:off x="304800" y="990600"/>
            <a:ext cx="7772400" cy="4724400"/>
          </a:xfrm>
        </p:spPr>
        <p:txBody>
          <a:bodyPr/>
          <a:lstStyle/>
          <a:p>
            <a:pPr eaLnBrk="1" hangingPunct="1">
              <a:buFont typeface="Courier New" pitchFamily="49" charset="0"/>
              <a:buChar char="o"/>
              <a:defRPr/>
            </a:pPr>
            <a:r>
              <a:rPr lang="en-US" sz="3600" dirty="0" smtClean="0"/>
              <a:t>Empirical evidence is mixed on the </a:t>
            </a:r>
            <a:r>
              <a:rPr lang="en-US" sz="3600" dirty="0" err="1" smtClean="0"/>
              <a:t>Heckscher</a:t>
            </a:r>
            <a:r>
              <a:rPr lang="en-US" sz="3600" dirty="0" smtClean="0"/>
              <a:t>-Ohlin model</a:t>
            </a:r>
          </a:p>
          <a:p>
            <a:pPr lvl="1" eaLnBrk="1" hangingPunct="1">
              <a:defRPr/>
            </a:pPr>
            <a:r>
              <a:rPr lang="en-US" sz="3600" dirty="0" smtClean="0"/>
              <a:t>Most researchers do not believe that differences in resources alone can explain the pattern of world trade or world factor prices.</a:t>
            </a:r>
          </a:p>
          <a:p>
            <a:pPr lvl="1" eaLnBrk="1" hangingPunct="1">
              <a:defRPr/>
            </a:pPr>
            <a:r>
              <a:rPr lang="en-US" sz="3600" dirty="0" smtClean="0"/>
              <a:t>However, H-O is still an useful model that can be used to explain trade. </a:t>
            </a:r>
          </a:p>
          <a:p>
            <a:pPr lvl="1" eaLnBrk="1" hangingPunct="1">
              <a:defRPr/>
            </a:pPr>
            <a:endParaRPr lang="en-US" sz="3200" dirty="0" smtClean="0"/>
          </a:p>
          <a:p>
            <a:pPr eaLnBrk="1" hangingPunct="1">
              <a:buFont typeface="Courier New" pitchFamily="49" charset="0"/>
              <a:buChar char="o"/>
              <a:defRPr/>
            </a:pPr>
            <a:endParaRPr lang="en-US" dirty="0" smtClean="0"/>
          </a:p>
          <a:p>
            <a:pPr marL="0" indent="0" eaLnBrk="1" hangingPunct="1">
              <a:buFontTx/>
              <a:buNone/>
              <a:defRPr/>
            </a:pPr>
            <a:endParaRPr lang="en-US" dirty="0" smtClean="0"/>
          </a:p>
        </p:txBody>
      </p:sp>
      <p:sp>
        <p:nvSpPr>
          <p:cNvPr id="68611"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Arial" pitchFamily="34" charset="0"/>
                <a:cs typeface="Arial" pitchFamily="34" charset="0"/>
              </a:defRPr>
            </a:lvl1pPr>
            <a:lvl2pPr marL="742950" indent="-285750" eaLnBrk="0" hangingPunct="0">
              <a:defRPr sz="2800">
                <a:solidFill>
                  <a:schemeClr val="tx1"/>
                </a:solidFill>
                <a:latin typeface="Arial" pitchFamily="34" charset="0"/>
                <a:cs typeface="Arial" pitchFamily="34" charset="0"/>
              </a:defRPr>
            </a:lvl2pPr>
            <a:lvl3pPr marL="1143000" indent="-228600" eaLnBrk="0" hangingPunct="0">
              <a:defRPr sz="2800">
                <a:solidFill>
                  <a:schemeClr val="tx1"/>
                </a:solidFill>
                <a:latin typeface="Arial" pitchFamily="34" charset="0"/>
                <a:cs typeface="Arial" pitchFamily="34" charset="0"/>
              </a:defRPr>
            </a:lvl3pPr>
            <a:lvl4pPr marL="1600200" indent="-228600" eaLnBrk="0" hangingPunct="0">
              <a:defRPr sz="2800">
                <a:solidFill>
                  <a:schemeClr val="tx1"/>
                </a:solidFill>
                <a:latin typeface="Arial" pitchFamily="34" charset="0"/>
                <a:cs typeface="Arial" pitchFamily="34" charset="0"/>
              </a:defRPr>
            </a:lvl4pPr>
            <a:lvl5pPr marL="2057400" indent="-228600" eaLnBrk="0" hangingPunct="0">
              <a:defRPr sz="28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28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28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28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2800">
                <a:solidFill>
                  <a:schemeClr val="tx1"/>
                </a:solidFill>
                <a:latin typeface="Arial" pitchFamily="34" charset="0"/>
                <a:cs typeface="Arial" pitchFamily="34" charset="0"/>
              </a:defRPr>
            </a:lvl9pPr>
          </a:lstStyle>
          <a:p>
            <a:fld id="{FC0BEBF3-AB58-4873-A3CA-286D7AE9DD9A}" type="slidenum">
              <a:rPr lang="th-TH" sz="2600" smtClean="0">
                <a:latin typeface="Angsana New" pitchFamily="18" charset="-34"/>
                <a:ea typeface="MS PGothic" pitchFamily="34" charset="-128"/>
                <a:cs typeface="Angsana New" pitchFamily="18" charset="-34"/>
              </a:rPr>
              <a:pPr/>
              <a:t>61</a:t>
            </a:fld>
            <a:endParaRPr lang="th-TH" sz="2600" smtClean="0">
              <a:latin typeface="Angsana New" pitchFamily="18" charset="-34"/>
              <a:ea typeface="MS PGothic" pitchFamily="34" charset="-128"/>
              <a:cs typeface="Angsana New" pitchFamily="18" charset="-34"/>
            </a:endParaRPr>
          </a:p>
        </p:txBody>
      </p:sp>
      <p:sp>
        <p:nvSpPr>
          <p:cNvPr id="68612" name="Title 1"/>
          <p:cNvSpPr>
            <a:spLocks noGrp="1"/>
          </p:cNvSpPr>
          <p:nvPr>
            <p:ph type="title"/>
          </p:nvPr>
        </p:nvSpPr>
        <p:spPr>
          <a:xfrm>
            <a:off x="228600" y="228600"/>
            <a:ext cx="6870700" cy="685800"/>
          </a:xfrm>
        </p:spPr>
        <p:txBody>
          <a:bodyPr/>
          <a:lstStyle/>
          <a:p>
            <a:pPr algn="l"/>
            <a:r>
              <a:rPr lang="en-US" b="1" smtClean="0">
                <a:solidFill>
                  <a:srgbClr val="0000CC"/>
                </a:solidFill>
              </a:rPr>
              <a:t>Summary</a:t>
            </a:r>
            <a:endParaRPr lang="th-TH" b="1" smtClean="0">
              <a:solidFill>
                <a:srgbClr val="0000CC"/>
              </a:solidFill>
            </a:endParaRPr>
          </a:p>
        </p:txBody>
      </p:sp>
    </p:spTree>
    <p:extLst>
      <p:ext uri="{BB962C8B-B14F-4D97-AF65-F5344CB8AC3E}">
        <p14:creationId xmlns:p14="http://schemas.microsoft.com/office/powerpoint/2010/main" val="3812483076"/>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529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529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5298">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build="p" bldLvl="2"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Title 1"/>
          <p:cNvSpPr>
            <a:spLocks noGrp="1"/>
          </p:cNvSpPr>
          <p:nvPr>
            <p:ph type="title"/>
          </p:nvPr>
        </p:nvSpPr>
        <p:spPr>
          <a:xfrm>
            <a:off x="152400" y="152400"/>
            <a:ext cx="6870700" cy="609600"/>
          </a:xfrm>
        </p:spPr>
        <p:txBody>
          <a:bodyPr/>
          <a:lstStyle/>
          <a:p>
            <a:pPr algn="l"/>
            <a:r>
              <a:rPr lang="en-US" sz="4000" b="1" dirty="0" smtClean="0">
                <a:solidFill>
                  <a:srgbClr val="0000CC"/>
                </a:solidFill>
                <a:latin typeface="Browallia New" pitchFamily="34" charset="-34"/>
                <a:cs typeface="Browallia New" pitchFamily="34" charset="-34"/>
              </a:rPr>
              <a:t>2.5 Alternative Theories</a:t>
            </a:r>
            <a:endParaRPr lang="th-TH" sz="4000" b="1" dirty="0" smtClean="0">
              <a:solidFill>
                <a:srgbClr val="0000CC"/>
              </a:solidFill>
              <a:latin typeface="Browallia New" pitchFamily="34" charset="-34"/>
              <a:cs typeface="Browallia New" pitchFamily="34" charset="-34"/>
            </a:endParaRPr>
          </a:p>
        </p:txBody>
      </p:sp>
      <p:sp>
        <p:nvSpPr>
          <p:cNvPr id="4" name="Rectangle 3"/>
          <p:cNvSpPr>
            <a:spLocks noGrp="1" noChangeArrowheads="1"/>
          </p:cNvSpPr>
          <p:nvPr>
            <p:ph idx="1"/>
          </p:nvPr>
        </p:nvSpPr>
        <p:spPr>
          <a:xfrm>
            <a:off x="152400" y="685800"/>
            <a:ext cx="8991600" cy="5943600"/>
          </a:xfrm>
        </p:spPr>
        <p:txBody>
          <a:bodyPr/>
          <a:lstStyle/>
          <a:p>
            <a:pPr eaLnBrk="1" hangingPunct="1">
              <a:buFont typeface="Courier New" pitchFamily="49" charset="0"/>
              <a:buChar char="o"/>
            </a:pPr>
            <a:r>
              <a:rPr lang="en-US" sz="2800" b="1" dirty="0" smtClean="0">
                <a:latin typeface="Browallia New" pitchFamily="34" charset="-34"/>
                <a:cs typeface="Browallia New" pitchFamily="34" charset="-34"/>
              </a:rPr>
              <a:t>Specific Factor Model</a:t>
            </a:r>
          </a:p>
          <a:p>
            <a:pPr eaLnBrk="1" hangingPunct="1">
              <a:buFont typeface="Courier New" pitchFamily="49" charset="0"/>
              <a:buChar char="o"/>
            </a:pPr>
            <a:r>
              <a:rPr lang="en-US" sz="2800" b="1" dirty="0" smtClean="0">
                <a:latin typeface="Browallia New" pitchFamily="34" charset="-34"/>
                <a:cs typeface="Browallia New" pitchFamily="34" charset="-34"/>
              </a:rPr>
              <a:t>Economies of Scale</a:t>
            </a:r>
          </a:p>
          <a:p>
            <a:pPr lvl="1" eaLnBrk="1" hangingPunct="1">
              <a:buFont typeface="Wingdings" pitchFamily="2" charset="2"/>
              <a:buChar char="ü"/>
            </a:pPr>
            <a:r>
              <a:rPr lang="en-US" dirty="0" smtClean="0">
                <a:solidFill>
                  <a:srgbClr val="008000"/>
                </a:solidFill>
                <a:latin typeface="Browallia New" pitchFamily="34" charset="-34"/>
                <a:cs typeface="Browallia New" pitchFamily="34" charset="-34"/>
              </a:rPr>
              <a:t>Kemp model and external economies of scale</a:t>
            </a:r>
          </a:p>
          <a:p>
            <a:pPr lvl="1" eaLnBrk="1" hangingPunct="1">
              <a:buFont typeface="Wingdings" pitchFamily="2" charset="2"/>
              <a:buChar char="ü"/>
            </a:pPr>
            <a:r>
              <a:rPr lang="en-US" dirty="0" smtClean="0">
                <a:solidFill>
                  <a:srgbClr val="008000"/>
                </a:solidFill>
                <a:latin typeface="Browallia New" pitchFamily="34" charset="-34"/>
                <a:cs typeface="Browallia New" pitchFamily="34" charset="-34"/>
              </a:rPr>
              <a:t>Natural Monopoly --- Internal economies of scale</a:t>
            </a:r>
          </a:p>
          <a:p>
            <a:pPr lvl="1" eaLnBrk="1" hangingPunct="1">
              <a:buFont typeface="Wingdings" pitchFamily="2" charset="2"/>
              <a:buChar char="ü"/>
            </a:pPr>
            <a:r>
              <a:rPr lang="en-US" dirty="0" err="1" smtClean="0">
                <a:solidFill>
                  <a:srgbClr val="008000"/>
                </a:solidFill>
                <a:latin typeface="Browallia New" pitchFamily="34" charset="-34"/>
                <a:cs typeface="Browallia New" pitchFamily="34" charset="-34"/>
              </a:rPr>
              <a:t>Krugman</a:t>
            </a:r>
            <a:r>
              <a:rPr lang="en-US" dirty="0" smtClean="0">
                <a:solidFill>
                  <a:srgbClr val="008000"/>
                </a:solidFill>
                <a:latin typeface="Browallia New" pitchFamily="34" charset="-34"/>
                <a:cs typeface="Browallia New" pitchFamily="34" charset="-34"/>
              </a:rPr>
              <a:t> model and monopolistic competition --- Internal economies of scale</a:t>
            </a:r>
          </a:p>
          <a:p>
            <a:pPr eaLnBrk="1" hangingPunct="1">
              <a:buFont typeface="Courier New" pitchFamily="49" charset="0"/>
              <a:buChar char="o"/>
            </a:pPr>
            <a:r>
              <a:rPr lang="en-US" sz="2800" b="1" dirty="0" smtClean="0">
                <a:latin typeface="Browallia New" pitchFamily="34" charset="-34"/>
                <a:cs typeface="Browallia New" pitchFamily="34" charset="-34"/>
              </a:rPr>
              <a:t>Dumping</a:t>
            </a:r>
          </a:p>
          <a:p>
            <a:pPr lvl="1" eaLnBrk="1" hangingPunct="1">
              <a:buFont typeface="Wingdings" pitchFamily="2" charset="2"/>
              <a:buChar char="ü"/>
            </a:pPr>
            <a:r>
              <a:rPr lang="en-US" dirty="0" smtClean="0">
                <a:solidFill>
                  <a:srgbClr val="008000"/>
                </a:solidFill>
                <a:latin typeface="Browallia New" pitchFamily="34" charset="-34"/>
                <a:cs typeface="Browallia New" pitchFamily="34" charset="-34"/>
              </a:rPr>
              <a:t>Monopoly and dumping</a:t>
            </a:r>
          </a:p>
          <a:p>
            <a:pPr lvl="1" eaLnBrk="1" hangingPunct="1">
              <a:buFont typeface="Wingdings" pitchFamily="2" charset="2"/>
              <a:buChar char="ü"/>
            </a:pPr>
            <a:r>
              <a:rPr lang="en-US" dirty="0" smtClean="0">
                <a:solidFill>
                  <a:srgbClr val="008000"/>
                </a:solidFill>
                <a:latin typeface="Browallia New" pitchFamily="34" charset="-34"/>
                <a:cs typeface="Browallia New" pitchFamily="34" charset="-34"/>
              </a:rPr>
              <a:t>Reciprocal dumping</a:t>
            </a:r>
          </a:p>
          <a:p>
            <a:pPr eaLnBrk="1" hangingPunct="1">
              <a:buFont typeface="Courier New" pitchFamily="49" charset="0"/>
              <a:buChar char="o"/>
            </a:pPr>
            <a:r>
              <a:rPr lang="en-US" sz="2800" b="1" dirty="0" smtClean="0">
                <a:latin typeface="Browallia New" pitchFamily="34" charset="-34"/>
                <a:cs typeface="Browallia New" pitchFamily="34" charset="-34"/>
              </a:rPr>
              <a:t>Imitation Lag Hypothesis and the Product Cycle Theory</a:t>
            </a:r>
          </a:p>
          <a:p>
            <a:pPr eaLnBrk="1" hangingPunct="1">
              <a:buFont typeface="Courier New" pitchFamily="49" charset="0"/>
              <a:buChar char="o"/>
            </a:pPr>
            <a:r>
              <a:rPr lang="en-US" sz="2800" b="1" dirty="0" smtClean="0">
                <a:latin typeface="Browallia New" pitchFamily="34" charset="-34"/>
                <a:cs typeface="Browallia New" pitchFamily="34" charset="-34"/>
              </a:rPr>
              <a:t>The Linder Theory</a:t>
            </a:r>
          </a:p>
          <a:p>
            <a:pPr eaLnBrk="1" hangingPunct="1">
              <a:buFont typeface="Courier New" pitchFamily="49" charset="0"/>
              <a:buChar char="o"/>
            </a:pPr>
            <a:r>
              <a:rPr lang="en-US" sz="2800" b="1" dirty="0" smtClean="0">
                <a:latin typeface="Browallia New" pitchFamily="34" charset="-34"/>
                <a:cs typeface="Browallia New" pitchFamily="34" charset="-34"/>
              </a:rPr>
              <a:t>The Gravity Model</a:t>
            </a:r>
          </a:p>
          <a:p>
            <a:pPr eaLnBrk="1" hangingPunct="1">
              <a:buFont typeface="Courier New" pitchFamily="49" charset="0"/>
              <a:buChar char="o"/>
            </a:pPr>
            <a:r>
              <a:rPr lang="en-US" sz="2800" b="1" dirty="0" smtClean="0">
                <a:latin typeface="Browallia New" pitchFamily="34" charset="-34"/>
                <a:cs typeface="Browallia New" pitchFamily="34" charset="-34"/>
              </a:rPr>
              <a:t>Intra industry trade</a:t>
            </a:r>
            <a:endParaRPr lang="th-TH" sz="2800" b="1" dirty="0" smtClean="0">
              <a:latin typeface="Browallia New" pitchFamily="34" charset="-34"/>
              <a:cs typeface="Browallia New" pitchFamily="34" charset="-34"/>
            </a:endParaRPr>
          </a:p>
          <a:p>
            <a:pPr eaLnBrk="1" hangingPunct="1">
              <a:buFont typeface="Courier New" pitchFamily="49" charset="0"/>
              <a:buChar char="o"/>
            </a:pPr>
            <a:endParaRPr lang="en-US" sz="2800" b="1" dirty="0" smtClean="0">
              <a:solidFill>
                <a:srgbClr val="008000"/>
              </a:solidFill>
              <a:latin typeface="Browallia New" pitchFamily="34" charset="-34"/>
              <a:cs typeface="Browallia New" pitchFamily="34" charset="-34"/>
            </a:endParaRPr>
          </a:p>
          <a:p>
            <a:pPr eaLnBrk="1" hangingPunct="1">
              <a:buFont typeface="Courier New" pitchFamily="49" charset="0"/>
              <a:buChar char="o"/>
            </a:pPr>
            <a:endParaRPr lang="th-TH" dirty="0" smtClean="0"/>
          </a:p>
        </p:txBody>
      </p:sp>
      <p:sp>
        <p:nvSpPr>
          <p:cNvPr id="4100"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9430D48F-095E-4658-AAC5-82497E53889B}" type="slidenum">
              <a:rPr lang="en-US" sz="1400" b="0" smtClean="0">
                <a:cs typeface="Angsana New" pitchFamily="18" charset="-34"/>
              </a:rPr>
              <a:pPr eaLnBrk="1" hangingPunct="1"/>
              <a:t>62</a:t>
            </a:fld>
            <a:endParaRPr lang="en-US" sz="1400" b="0" smtClean="0">
              <a:cs typeface="Angsana New" pitchFamily="18" charset="-34"/>
            </a:endParaRPr>
          </a:p>
        </p:txBody>
      </p:sp>
    </p:spTree>
    <p:extLst>
      <p:ext uri="{BB962C8B-B14F-4D97-AF65-F5344CB8AC3E}">
        <p14:creationId xmlns:p14="http://schemas.microsoft.com/office/powerpoint/2010/main" val="260160322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
                                            <p:txEl>
                                              <p:pRg st="4" end="4"/>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4">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4">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4">
                                            <p:txEl>
                                              <p:pRg st="7" end="7"/>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4">
                                            <p:txEl>
                                              <p:pRg st="8" end="8"/>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4">
                                            <p:txEl>
                                              <p:pRg st="9" end="9"/>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4">
                                            <p:txEl>
                                              <p:pRg st="10" end="10"/>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499"/>
                                          </p:stCondLst>
                                        </p:cTn>
                                        <p:tgtEl>
                                          <p:spTgt spid="4">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6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304800" y="838200"/>
            <a:ext cx="7924800" cy="5638800"/>
          </a:xfrm>
        </p:spPr>
        <p:txBody>
          <a:bodyPr/>
          <a:lstStyle/>
          <a:p>
            <a:pPr eaLnBrk="1" hangingPunct="1">
              <a:buFont typeface="Courier New" pitchFamily="49" charset="0"/>
              <a:buChar char="o"/>
              <a:defRPr/>
            </a:pPr>
            <a:r>
              <a:rPr lang="th-TH" dirty="0" smtClean="0">
                <a:latin typeface="Browallia New" pitchFamily="34" charset="-34"/>
                <a:cs typeface="Browallia New" pitchFamily="34" charset="-34"/>
              </a:rPr>
              <a:t>H-O </a:t>
            </a:r>
            <a:r>
              <a:rPr lang="th-TH" dirty="0" err="1" smtClean="0">
                <a:latin typeface="Browallia New" pitchFamily="34" charset="-34"/>
                <a:cs typeface="Browallia New" pitchFamily="34" charset="-34"/>
              </a:rPr>
              <a:t>model</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assume</a:t>
            </a:r>
            <a:r>
              <a:rPr lang="en-US" dirty="0" smtClean="0">
                <a:latin typeface="Browallia New" pitchFamily="34" charset="-34"/>
                <a:cs typeface="Browallia New" pitchFamily="34" charset="-34"/>
              </a:rPr>
              <a:t>s</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free</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mobility</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of</a:t>
            </a:r>
            <a:r>
              <a:rPr lang="th-TH" dirty="0">
                <a:latin typeface="Browallia New" pitchFamily="34" charset="-34"/>
                <a:cs typeface="Browallia New" pitchFamily="34" charset="-34"/>
              </a:rPr>
              <a:t> </a:t>
            </a:r>
            <a:r>
              <a:rPr lang="th-TH" dirty="0" err="1" smtClean="0">
                <a:latin typeface="Browallia New" pitchFamily="34" charset="-34"/>
                <a:cs typeface="Browallia New" pitchFamily="34" charset="-34"/>
              </a:rPr>
              <a:t>factors</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between</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sectors</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which</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can</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only</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happen</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in</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the</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long</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run</a:t>
            </a:r>
            <a:r>
              <a:rPr lang="th-TH" dirty="0" smtClean="0">
                <a:latin typeface="Browallia New" pitchFamily="34" charset="-34"/>
                <a:cs typeface="Browallia New" pitchFamily="34" charset="-34"/>
              </a:rPr>
              <a:t>.</a:t>
            </a:r>
          </a:p>
          <a:p>
            <a:pPr marL="0" indent="0" eaLnBrk="1" hangingPunct="1">
              <a:buFontTx/>
              <a:buNone/>
              <a:defRPr/>
            </a:pPr>
            <a:endParaRPr lang="th-TH" sz="800" dirty="0" smtClean="0">
              <a:latin typeface="Browallia New" pitchFamily="34" charset="-34"/>
              <a:cs typeface="Browallia New" pitchFamily="34" charset="-34"/>
            </a:endParaRPr>
          </a:p>
          <a:p>
            <a:pPr eaLnBrk="1" hangingPunct="1">
              <a:buFont typeface="Courier New" pitchFamily="49" charset="0"/>
              <a:buChar char="o"/>
              <a:defRPr/>
            </a:pPr>
            <a:r>
              <a:rPr lang="th-TH" dirty="0" err="1" smtClean="0">
                <a:latin typeface="Browallia New" pitchFamily="34" charset="-34"/>
                <a:cs typeface="Browallia New" pitchFamily="34" charset="-34"/>
              </a:rPr>
              <a:t>In</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the</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short</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run</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some</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factors</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such</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as</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capital</a:t>
            </a:r>
            <a:r>
              <a:rPr lang="th-TH" dirty="0" smtClean="0">
                <a:latin typeface="Browallia New" pitchFamily="34" charset="-34"/>
                <a:cs typeface="Browallia New" pitchFamily="34" charset="-34"/>
              </a:rPr>
              <a:t> </a:t>
            </a:r>
            <a:r>
              <a:rPr lang="en-US" dirty="0" smtClean="0">
                <a:latin typeface="Browallia New" pitchFamily="34" charset="-34"/>
                <a:cs typeface="Browallia New" pitchFamily="34" charset="-34"/>
              </a:rPr>
              <a:t>and land </a:t>
            </a:r>
            <a:r>
              <a:rPr lang="th-TH" dirty="0" err="1" smtClean="0">
                <a:latin typeface="Browallia New" pitchFamily="34" charset="-34"/>
                <a:cs typeface="Browallia New" pitchFamily="34" charset="-34"/>
              </a:rPr>
              <a:t>take</a:t>
            </a:r>
            <a:r>
              <a:rPr lang="th-TH" dirty="0" smtClean="0">
                <a:latin typeface="Browallia New" pitchFamily="34" charset="-34"/>
                <a:cs typeface="Browallia New" pitchFamily="34" charset="-34"/>
              </a:rPr>
              <a:t> a </a:t>
            </a:r>
            <a:r>
              <a:rPr lang="th-TH" dirty="0" err="1" smtClean="0">
                <a:latin typeface="Browallia New" pitchFamily="34" charset="-34"/>
                <a:cs typeface="Browallia New" pitchFamily="34" charset="-34"/>
              </a:rPr>
              <a:t>long</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time</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to</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be</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converted</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from</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one</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industry</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to</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others</a:t>
            </a:r>
            <a:r>
              <a:rPr lang="th-TH" dirty="0" smtClean="0">
                <a:latin typeface="Browallia New" pitchFamily="34" charset="-34"/>
                <a:cs typeface="Browallia New" pitchFamily="34" charset="-34"/>
              </a:rPr>
              <a:t>.</a:t>
            </a:r>
          </a:p>
          <a:p>
            <a:pPr marL="0" indent="0" eaLnBrk="1" hangingPunct="1">
              <a:buFontTx/>
              <a:buNone/>
              <a:defRPr/>
            </a:pPr>
            <a:endParaRPr lang="th-TH" sz="800" dirty="0" smtClean="0">
              <a:latin typeface="Browallia New" pitchFamily="34" charset="-34"/>
              <a:cs typeface="Browallia New" pitchFamily="34" charset="-34"/>
            </a:endParaRPr>
          </a:p>
          <a:p>
            <a:pPr eaLnBrk="1" hangingPunct="1">
              <a:buFont typeface="Courier New" pitchFamily="49" charset="0"/>
              <a:buChar char="o"/>
              <a:defRPr/>
            </a:pPr>
            <a:r>
              <a:rPr lang="th-TH" b="1" dirty="0" err="1" smtClean="0">
                <a:solidFill>
                  <a:srgbClr val="0000FF"/>
                </a:solidFill>
                <a:latin typeface="Browallia New" pitchFamily="34" charset="-34"/>
                <a:cs typeface="Browallia New" pitchFamily="34" charset="-34"/>
              </a:rPr>
              <a:t>This</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model</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assume</a:t>
            </a:r>
            <a:r>
              <a:rPr lang="en-US" b="1" dirty="0" smtClean="0">
                <a:solidFill>
                  <a:srgbClr val="0000FF"/>
                </a:solidFill>
                <a:latin typeface="Browallia New" pitchFamily="34" charset="-34"/>
                <a:cs typeface="Browallia New" pitchFamily="34" charset="-34"/>
              </a:rPr>
              <a:t>s</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that</a:t>
            </a:r>
            <a:r>
              <a:rPr lang="th-TH" b="1" dirty="0" smtClean="0">
                <a:solidFill>
                  <a:srgbClr val="0000FF"/>
                </a:solidFill>
                <a:latin typeface="Browallia New" pitchFamily="34" charset="-34"/>
                <a:cs typeface="Browallia New" pitchFamily="34" charset="-34"/>
              </a:rPr>
              <a:t> </a:t>
            </a:r>
            <a:r>
              <a:rPr lang="th-TH" b="1" dirty="0" err="1" smtClean="0">
                <a:solidFill>
                  <a:srgbClr val="FF0000"/>
                </a:solidFill>
                <a:latin typeface="Browallia New" pitchFamily="34" charset="-34"/>
                <a:cs typeface="Browallia New" pitchFamily="34" charset="-34"/>
              </a:rPr>
              <a:t>capital</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is</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fixed</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and</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specific</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to</a:t>
            </a:r>
            <a:r>
              <a:rPr lang="en-US" b="1" dirty="0" smtClean="0">
                <a:solidFill>
                  <a:srgbClr val="0000FF"/>
                </a:solidFill>
                <a:latin typeface="Browallia New" pitchFamily="34" charset="-34"/>
                <a:cs typeface="Browallia New" pitchFamily="34" charset="-34"/>
              </a:rPr>
              <a:t> one sector</a:t>
            </a:r>
            <a:r>
              <a:rPr lang="th-TH" b="1" dirty="0" smtClean="0">
                <a:solidFill>
                  <a:srgbClr val="0000FF"/>
                </a:solidFill>
                <a:latin typeface="Browallia New" pitchFamily="34" charset="-34"/>
                <a:cs typeface="Browallia New" pitchFamily="34" charset="-34"/>
              </a:rPr>
              <a:t> </a:t>
            </a:r>
            <a:r>
              <a:rPr lang="en-US" b="1" dirty="0" smtClean="0">
                <a:solidFill>
                  <a:srgbClr val="0000FF"/>
                </a:solidFill>
                <a:latin typeface="Browallia New" pitchFamily="34" charset="-34"/>
                <a:cs typeface="Browallia New" pitchFamily="34" charset="-34"/>
              </a:rPr>
              <a:t>and </a:t>
            </a:r>
            <a:r>
              <a:rPr lang="en-US" b="1" dirty="0" smtClean="0">
                <a:solidFill>
                  <a:srgbClr val="FF0000"/>
                </a:solidFill>
                <a:latin typeface="Browallia New" pitchFamily="34" charset="-34"/>
                <a:cs typeface="Browallia New" pitchFamily="34" charset="-34"/>
              </a:rPr>
              <a:t>land</a:t>
            </a:r>
            <a:r>
              <a:rPr lang="en-US" b="1" dirty="0" smtClean="0">
                <a:solidFill>
                  <a:srgbClr val="0000FF"/>
                </a:solidFill>
                <a:latin typeface="Browallia New" pitchFamily="34" charset="-34"/>
                <a:cs typeface="Browallia New" pitchFamily="34" charset="-34"/>
              </a:rPr>
              <a:t> is</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fixed</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and</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specific</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to</a:t>
            </a:r>
            <a:r>
              <a:rPr lang="en-US" b="1" dirty="0" smtClean="0">
                <a:solidFill>
                  <a:srgbClr val="0000FF"/>
                </a:solidFill>
                <a:latin typeface="Browallia New" pitchFamily="34" charset="-34"/>
                <a:cs typeface="Browallia New" pitchFamily="34" charset="-34"/>
              </a:rPr>
              <a:t> another sector </a:t>
            </a:r>
            <a:r>
              <a:rPr lang="th-TH" b="1" dirty="0" err="1" smtClean="0">
                <a:solidFill>
                  <a:srgbClr val="0000FF"/>
                </a:solidFill>
                <a:latin typeface="Browallia New" pitchFamily="34" charset="-34"/>
                <a:cs typeface="Browallia New" pitchFamily="34" charset="-34"/>
              </a:rPr>
              <a:t>but</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labor</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still</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freely</a:t>
            </a:r>
            <a:r>
              <a:rPr lang="th-TH" b="1" dirty="0" smtClean="0">
                <a:solidFill>
                  <a:srgbClr val="0000FF"/>
                </a:solidFill>
                <a:latin typeface="Browallia New" pitchFamily="34" charset="-34"/>
                <a:cs typeface="Browallia New" pitchFamily="34" charset="-34"/>
              </a:rPr>
              <a:t> </a:t>
            </a:r>
            <a:r>
              <a:rPr lang="th-TH" b="1" dirty="0" err="1" smtClean="0">
                <a:solidFill>
                  <a:srgbClr val="0000FF"/>
                </a:solidFill>
                <a:latin typeface="Browallia New" pitchFamily="34" charset="-34"/>
                <a:cs typeface="Browallia New" pitchFamily="34" charset="-34"/>
              </a:rPr>
              <a:t>mobile</a:t>
            </a:r>
            <a:r>
              <a:rPr lang="th-TH" b="1" dirty="0" smtClean="0">
                <a:solidFill>
                  <a:srgbClr val="0000FF"/>
                </a:solidFill>
                <a:latin typeface="Browallia New" pitchFamily="34" charset="-34"/>
                <a:cs typeface="Browallia New" pitchFamily="34" charset="-34"/>
              </a:rPr>
              <a:t>.</a:t>
            </a:r>
          </a:p>
          <a:p>
            <a:pPr marL="0" indent="0" eaLnBrk="1" hangingPunct="1">
              <a:buFontTx/>
              <a:buNone/>
              <a:defRPr/>
            </a:pPr>
            <a:endParaRPr lang="th-TH" sz="800" b="1" dirty="0" smtClean="0">
              <a:solidFill>
                <a:srgbClr val="0000FF"/>
              </a:solidFill>
              <a:latin typeface="Browallia New" pitchFamily="34" charset="-34"/>
              <a:cs typeface="Browallia New" pitchFamily="34" charset="-34"/>
            </a:endParaRPr>
          </a:p>
          <a:p>
            <a:pPr eaLnBrk="1" hangingPunct="1">
              <a:buFont typeface="Courier New" pitchFamily="49" charset="0"/>
              <a:buChar char="o"/>
              <a:defRPr/>
            </a:pPr>
            <a:r>
              <a:rPr lang="th-TH" dirty="0" err="1" smtClean="0">
                <a:latin typeface="Browallia New" pitchFamily="34" charset="-34"/>
                <a:cs typeface="Browallia New" pitchFamily="34" charset="-34"/>
              </a:rPr>
              <a:t>It</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is</a:t>
            </a:r>
            <a:r>
              <a:rPr lang="th-TH" dirty="0" smtClean="0">
                <a:latin typeface="Browallia New" pitchFamily="34" charset="-34"/>
                <a:cs typeface="Browallia New" pitchFamily="34" charset="-34"/>
              </a:rPr>
              <a:t> a </a:t>
            </a:r>
            <a:r>
              <a:rPr lang="th-TH" dirty="0" err="1" smtClean="0">
                <a:latin typeface="Browallia New" pitchFamily="34" charset="-34"/>
                <a:cs typeface="Browallia New" pitchFamily="34" charset="-34"/>
              </a:rPr>
              <a:t>short</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run</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version</a:t>
            </a:r>
            <a:r>
              <a:rPr lang="th-TH" dirty="0" smtClean="0">
                <a:latin typeface="Browallia New" pitchFamily="34" charset="-34"/>
                <a:cs typeface="Browallia New" pitchFamily="34" charset="-34"/>
              </a:rPr>
              <a:t> </a:t>
            </a:r>
            <a:r>
              <a:rPr lang="th-TH" dirty="0" err="1" smtClean="0">
                <a:latin typeface="Browallia New" pitchFamily="34" charset="-34"/>
                <a:cs typeface="Browallia New" pitchFamily="34" charset="-34"/>
              </a:rPr>
              <a:t>of</a:t>
            </a:r>
            <a:r>
              <a:rPr lang="th-TH" dirty="0" smtClean="0">
                <a:latin typeface="Browallia New" pitchFamily="34" charset="-34"/>
                <a:cs typeface="Browallia New" pitchFamily="34" charset="-34"/>
              </a:rPr>
              <a:t> H-O </a:t>
            </a:r>
            <a:r>
              <a:rPr lang="th-TH" dirty="0" err="1" smtClean="0">
                <a:latin typeface="Browallia New" pitchFamily="34" charset="-34"/>
                <a:cs typeface="Browallia New" pitchFamily="34" charset="-34"/>
              </a:rPr>
              <a:t>model</a:t>
            </a:r>
            <a:r>
              <a:rPr lang="th-TH" dirty="0" smtClean="0">
                <a:latin typeface="Browallia New" pitchFamily="34" charset="-34"/>
                <a:cs typeface="Browallia New" pitchFamily="34" charset="-34"/>
              </a:rPr>
              <a:t>.  </a:t>
            </a:r>
          </a:p>
        </p:txBody>
      </p:sp>
      <p:sp>
        <p:nvSpPr>
          <p:cNvPr id="512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fld id="{405841F5-425D-47FA-A87A-39F08A2AD522}" type="slidenum">
              <a:rPr lang="en-US" sz="2600" b="0" smtClean="0">
                <a:latin typeface="Angsana New" pitchFamily="18" charset="-34"/>
                <a:ea typeface="MS PGothic" pitchFamily="34" charset="-128"/>
                <a:cs typeface="Angsana New" pitchFamily="18" charset="-34"/>
              </a:rPr>
              <a:pPr/>
              <a:t>63</a:t>
            </a:fld>
            <a:endParaRPr lang="th-TH" sz="2600" b="0" smtClean="0">
              <a:latin typeface="Angsana New" pitchFamily="18" charset="-34"/>
              <a:ea typeface="MS PGothic" pitchFamily="34" charset="-128"/>
              <a:cs typeface="Angsana New" pitchFamily="18" charset="-34"/>
            </a:endParaRPr>
          </a:p>
        </p:txBody>
      </p:sp>
      <p:sp>
        <p:nvSpPr>
          <p:cNvPr id="5124" name="Rectangle 2"/>
          <p:cNvSpPr>
            <a:spLocks noGrp="1" noChangeArrowheads="1"/>
          </p:cNvSpPr>
          <p:nvPr>
            <p:ph type="title"/>
          </p:nvPr>
        </p:nvSpPr>
        <p:spPr>
          <a:xfrm>
            <a:off x="228600" y="304800"/>
            <a:ext cx="8229600" cy="533400"/>
          </a:xfrm>
        </p:spPr>
        <p:txBody>
          <a:bodyPr/>
          <a:lstStyle/>
          <a:p>
            <a:pPr algn="l" eaLnBrk="1" hangingPunct="1"/>
            <a:r>
              <a:rPr lang="en-US" sz="4000" b="1" dirty="0" smtClean="0">
                <a:solidFill>
                  <a:srgbClr val="000099"/>
                </a:solidFill>
                <a:latin typeface="Browallia New" pitchFamily="34" charset="-34"/>
                <a:cs typeface="Browallia New" pitchFamily="34" charset="-34"/>
              </a:rPr>
              <a:t>2.5.1 The Specific Factor Model, </a:t>
            </a:r>
            <a:r>
              <a:rPr lang="en-US" sz="4000" b="1" dirty="0" smtClean="0">
                <a:solidFill>
                  <a:srgbClr val="CC0000"/>
                </a:solidFill>
                <a:latin typeface="Browallia New" pitchFamily="34" charset="-34"/>
                <a:cs typeface="Browallia New" pitchFamily="34" charset="-34"/>
              </a:rPr>
              <a:t>SFM</a:t>
            </a:r>
            <a:endParaRPr lang="en-US" sz="4000" b="1" dirty="0" smtClean="0">
              <a:solidFill>
                <a:srgbClr val="000099"/>
              </a:solidFill>
              <a:latin typeface="Browallia New" pitchFamily="34" charset="-34"/>
              <a:cs typeface="Browallia New" pitchFamily="34" charset="-34"/>
            </a:endParaRPr>
          </a:p>
        </p:txBody>
      </p:sp>
    </p:spTree>
    <p:extLst>
      <p:ext uri="{BB962C8B-B14F-4D97-AF65-F5344CB8AC3E}">
        <p14:creationId xmlns:p14="http://schemas.microsoft.com/office/powerpoint/2010/main" val="11078115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6147">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6147">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614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6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52400" y="152400"/>
            <a:ext cx="6870700" cy="685800"/>
          </a:xfrm>
        </p:spPr>
        <p:txBody>
          <a:bodyPr/>
          <a:lstStyle/>
          <a:p>
            <a:pPr algn="l" eaLnBrk="1" hangingPunct="1"/>
            <a:r>
              <a:rPr lang="en-US" sz="4000" b="1" dirty="0" smtClean="0">
                <a:solidFill>
                  <a:srgbClr val="000099"/>
                </a:solidFill>
                <a:latin typeface="Browallia New" pitchFamily="34" charset="-34"/>
                <a:cs typeface="Browallia New" pitchFamily="34" charset="-34"/>
              </a:rPr>
              <a:t>Assumptions in SFM</a:t>
            </a:r>
          </a:p>
        </p:txBody>
      </p:sp>
      <p:sp>
        <p:nvSpPr>
          <p:cNvPr id="37891" name="Rectangle 3"/>
          <p:cNvSpPr>
            <a:spLocks noGrp="1" noChangeArrowheads="1"/>
          </p:cNvSpPr>
          <p:nvPr>
            <p:ph type="body" idx="1"/>
          </p:nvPr>
        </p:nvSpPr>
        <p:spPr>
          <a:xfrm>
            <a:off x="0" y="784225"/>
            <a:ext cx="9144000" cy="5181600"/>
          </a:xfrm>
        </p:spPr>
        <p:txBody>
          <a:bodyPr/>
          <a:lstStyle/>
          <a:p>
            <a:pPr eaLnBrk="1" hangingPunct="1">
              <a:buFont typeface="Wingdings" pitchFamily="2" charset="2"/>
              <a:buChar char="Ø"/>
              <a:defRPr/>
            </a:pPr>
            <a:r>
              <a:rPr lang="en-US" sz="3600" dirty="0" smtClean="0">
                <a:cs typeface="Angsana New" pitchFamily="18" charset="-34"/>
              </a:rPr>
              <a:t> </a:t>
            </a:r>
            <a:r>
              <a:rPr lang="en-US" sz="3600" dirty="0" smtClean="0">
                <a:latin typeface="Browallia New" pitchFamily="34" charset="-34"/>
                <a:cs typeface="Browallia New" pitchFamily="34" charset="-34"/>
              </a:rPr>
              <a:t>Production of two commodities</a:t>
            </a:r>
            <a:endParaRPr lang="en-US" sz="3600" dirty="0">
              <a:latin typeface="Browallia New" pitchFamily="34" charset="-34"/>
              <a:cs typeface="Browallia New" pitchFamily="34" charset="-34"/>
            </a:endParaRPr>
          </a:p>
          <a:p>
            <a:pPr lvl="1" eaLnBrk="1" hangingPunct="1">
              <a:buFont typeface="Wingdings" pitchFamily="2" charset="2"/>
              <a:buChar char="ü"/>
              <a:defRPr/>
            </a:pPr>
            <a:r>
              <a:rPr lang="en-US" sz="3600" dirty="0" smtClean="0">
                <a:latin typeface="Browallia New" pitchFamily="34" charset="-34"/>
                <a:cs typeface="Browallia New" pitchFamily="34" charset="-34"/>
              </a:rPr>
              <a:t>Good</a:t>
            </a:r>
            <a:r>
              <a:rPr lang="th-TH" sz="3600" dirty="0" smtClean="0">
                <a:latin typeface="Browallia New" pitchFamily="34" charset="-34"/>
                <a:cs typeface="Browallia New" pitchFamily="34" charset="-34"/>
              </a:rPr>
              <a:t> </a:t>
            </a:r>
            <a:r>
              <a:rPr lang="en-US" sz="3600" dirty="0" smtClean="0">
                <a:solidFill>
                  <a:srgbClr val="0000FF"/>
                </a:solidFill>
                <a:latin typeface="Browallia New" pitchFamily="34" charset="-34"/>
                <a:cs typeface="Browallia New" pitchFamily="34" charset="-34"/>
              </a:rPr>
              <a:t>X</a:t>
            </a:r>
            <a:r>
              <a:rPr lang="en-US" sz="3600" dirty="0" smtClean="0">
                <a:solidFill>
                  <a:srgbClr val="CC0000"/>
                </a:solidFill>
                <a:latin typeface="Browallia New" pitchFamily="34" charset="-34"/>
                <a:cs typeface="Browallia New" pitchFamily="34" charset="-34"/>
              </a:rPr>
              <a:t>: garment industry</a:t>
            </a:r>
            <a:r>
              <a:rPr lang="en-US" sz="3600" dirty="0" smtClean="0">
                <a:latin typeface="Browallia New" pitchFamily="34" charset="-34"/>
                <a:cs typeface="Browallia New" pitchFamily="34" charset="-34"/>
              </a:rPr>
              <a:t>: use factor of production </a:t>
            </a:r>
            <a:r>
              <a:rPr lang="en-US" sz="3600" b="1" dirty="0" smtClean="0">
                <a:solidFill>
                  <a:srgbClr val="990099"/>
                </a:solidFill>
                <a:latin typeface="Browallia New" pitchFamily="34" charset="-34"/>
                <a:cs typeface="Browallia New" pitchFamily="34" charset="-34"/>
              </a:rPr>
              <a:t>L</a:t>
            </a:r>
            <a:r>
              <a:rPr lang="en-US" sz="3600" b="1" dirty="0" smtClean="0">
                <a:latin typeface="Browallia New" pitchFamily="34" charset="-34"/>
                <a:cs typeface="Browallia New" pitchFamily="34" charset="-34"/>
              </a:rPr>
              <a:t> </a:t>
            </a:r>
            <a:r>
              <a:rPr lang="en-US" sz="3600" dirty="0" smtClean="0">
                <a:latin typeface="Browallia New" pitchFamily="34" charset="-34"/>
                <a:cs typeface="Browallia New" pitchFamily="34" charset="-34"/>
              </a:rPr>
              <a:t>and </a:t>
            </a:r>
            <a:r>
              <a:rPr lang="en-US" sz="3600" b="1" dirty="0" smtClean="0">
                <a:solidFill>
                  <a:srgbClr val="990099"/>
                </a:solidFill>
                <a:latin typeface="Browallia New" pitchFamily="34" charset="-34"/>
                <a:cs typeface="Browallia New" pitchFamily="34" charset="-34"/>
              </a:rPr>
              <a:t>K</a:t>
            </a:r>
          </a:p>
          <a:p>
            <a:pPr lvl="1" eaLnBrk="1" hangingPunct="1">
              <a:buFont typeface="Wingdings" pitchFamily="2" charset="2"/>
              <a:buChar char="ü"/>
              <a:defRPr/>
            </a:pPr>
            <a:r>
              <a:rPr lang="en-US" sz="3600" dirty="0" smtClean="0">
                <a:latin typeface="Browallia New" pitchFamily="34" charset="-34"/>
                <a:cs typeface="Browallia New" pitchFamily="34" charset="-34"/>
              </a:rPr>
              <a:t>Good</a:t>
            </a:r>
            <a:r>
              <a:rPr lang="en-US" sz="3600" dirty="0" smtClean="0">
                <a:solidFill>
                  <a:srgbClr val="990099"/>
                </a:solidFill>
                <a:latin typeface="Browallia New" pitchFamily="34" charset="-34"/>
                <a:cs typeface="Browallia New" pitchFamily="34" charset="-34"/>
              </a:rPr>
              <a:t> </a:t>
            </a:r>
            <a:r>
              <a:rPr lang="en-US" sz="3600" dirty="0" smtClean="0">
                <a:solidFill>
                  <a:srgbClr val="0000FF"/>
                </a:solidFill>
                <a:latin typeface="Browallia New" pitchFamily="34" charset="-34"/>
                <a:cs typeface="Browallia New" pitchFamily="34" charset="-34"/>
              </a:rPr>
              <a:t>Y</a:t>
            </a:r>
            <a:r>
              <a:rPr lang="en-US" sz="3600" dirty="0" smtClean="0">
                <a:solidFill>
                  <a:srgbClr val="CC0000"/>
                </a:solidFill>
                <a:latin typeface="Browallia New" pitchFamily="34" charset="-34"/>
                <a:cs typeface="Browallia New" pitchFamily="34" charset="-34"/>
              </a:rPr>
              <a:t>: agricultural sector</a:t>
            </a:r>
            <a:r>
              <a:rPr lang="en-US" sz="3600" dirty="0" smtClean="0">
                <a:latin typeface="Browallia New" pitchFamily="34" charset="-34"/>
                <a:cs typeface="Browallia New" pitchFamily="34" charset="-34"/>
              </a:rPr>
              <a:t>: use factor of production </a:t>
            </a:r>
            <a:r>
              <a:rPr lang="en-US" sz="3600" b="1" dirty="0" smtClean="0">
                <a:solidFill>
                  <a:srgbClr val="990099"/>
                </a:solidFill>
                <a:latin typeface="Browallia New" pitchFamily="34" charset="-34"/>
                <a:cs typeface="Browallia New" pitchFamily="34" charset="-34"/>
              </a:rPr>
              <a:t>L</a:t>
            </a:r>
            <a:r>
              <a:rPr lang="en-US" sz="3600" dirty="0" smtClean="0">
                <a:latin typeface="Browallia New" pitchFamily="34" charset="-34"/>
                <a:cs typeface="Browallia New" pitchFamily="34" charset="-34"/>
              </a:rPr>
              <a:t> and </a:t>
            </a:r>
            <a:r>
              <a:rPr lang="en-US" sz="3600" b="1" dirty="0">
                <a:solidFill>
                  <a:srgbClr val="990099"/>
                </a:solidFill>
                <a:latin typeface="Browallia New" pitchFamily="34" charset="-34"/>
                <a:cs typeface="Browallia New" pitchFamily="34" charset="-34"/>
              </a:rPr>
              <a:t>T</a:t>
            </a:r>
            <a:endParaRPr lang="th-TH" sz="3600" b="1" dirty="0" smtClean="0">
              <a:solidFill>
                <a:srgbClr val="990099"/>
              </a:solidFill>
              <a:latin typeface="Browallia New" pitchFamily="34" charset="-34"/>
              <a:cs typeface="Browallia New" pitchFamily="34" charset="-34"/>
            </a:endParaRPr>
          </a:p>
          <a:p>
            <a:pPr eaLnBrk="1" hangingPunct="1">
              <a:buFont typeface="Wingdings" pitchFamily="2" charset="2"/>
              <a:buChar char="Ø"/>
              <a:defRPr/>
            </a:pPr>
            <a:r>
              <a:rPr lang="en-US" sz="3600" dirty="0" smtClean="0">
                <a:latin typeface="Browallia New" pitchFamily="34" charset="-34"/>
                <a:cs typeface="Browallia New" pitchFamily="34" charset="-34"/>
              </a:rPr>
              <a:t> Three kinds of factors of production </a:t>
            </a:r>
            <a:r>
              <a:rPr lang="en-US" sz="3600" b="1" dirty="0" smtClean="0">
                <a:solidFill>
                  <a:schemeClr val="hlink"/>
                </a:solidFill>
                <a:latin typeface="Browallia New" pitchFamily="34" charset="-34"/>
                <a:cs typeface="Browallia New" pitchFamily="34" charset="-34"/>
              </a:rPr>
              <a:t>L</a:t>
            </a:r>
            <a:r>
              <a:rPr lang="en-US" sz="3600" b="1" dirty="0" smtClean="0">
                <a:latin typeface="Browallia New" pitchFamily="34" charset="-34"/>
                <a:cs typeface="Browallia New" pitchFamily="34" charset="-34"/>
              </a:rPr>
              <a:t>, </a:t>
            </a:r>
            <a:r>
              <a:rPr lang="en-US" sz="3600" b="1" dirty="0" smtClean="0">
                <a:solidFill>
                  <a:schemeClr val="tx2"/>
                </a:solidFill>
                <a:latin typeface="Browallia New" pitchFamily="34" charset="-34"/>
                <a:cs typeface="Browallia New" pitchFamily="34" charset="-34"/>
              </a:rPr>
              <a:t>K</a:t>
            </a:r>
            <a:r>
              <a:rPr lang="en-US" sz="3600" b="1" dirty="0" smtClean="0">
                <a:latin typeface="Browallia New" pitchFamily="34" charset="-34"/>
                <a:cs typeface="Browallia New" pitchFamily="34" charset="-34"/>
              </a:rPr>
              <a:t>, </a:t>
            </a:r>
            <a:r>
              <a:rPr lang="en-US" sz="3600" b="1" dirty="0" smtClean="0">
                <a:solidFill>
                  <a:schemeClr val="tx2"/>
                </a:solidFill>
                <a:latin typeface="Browallia New" pitchFamily="34" charset="-34"/>
                <a:cs typeface="Browallia New" pitchFamily="34" charset="-34"/>
              </a:rPr>
              <a:t>T</a:t>
            </a:r>
          </a:p>
          <a:p>
            <a:pPr eaLnBrk="1" hangingPunct="1">
              <a:defRPr/>
            </a:pPr>
            <a:endParaRPr lang="en-US" sz="3600" dirty="0" smtClean="0">
              <a:solidFill>
                <a:schemeClr val="tx2"/>
              </a:solidFill>
              <a:latin typeface="Browallia New" pitchFamily="34" charset="-34"/>
              <a:cs typeface="Browallia New" pitchFamily="34" charset="-34"/>
            </a:endParaRPr>
          </a:p>
          <a:p>
            <a:pPr eaLnBrk="1" hangingPunct="1">
              <a:lnSpc>
                <a:spcPct val="60000"/>
              </a:lnSpc>
              <a:buFontTx/>
              <a:buNone/>
              <a:defRPr/>
            </a:pPr>
            <a:endParaRPr lang="en-US" dirty="0" smtClean="0">
              <a:solidFill>
                <a:schemeClr val="tx2"/>
              </a:solidFill>
              <a:latin typeface="Browallia New" pitchFamily="34" charset="-34"/>
              <a:cs typeface="Browallia New" pitchFamily="34" charset="-34"/>
            </a:endParaRPr>
          </a:p>
          <a:p>
            <a:pPr eaLnBrk="1" hangingPunct="1">
              <a:buFont typeface="Wingdings" pitchFamily="2" charset="2"/>
              <a:buChar char="Ø"/>
              <a:defRPr/>
            </a:pPr>
            <a:r>
              <a:rPr lang="en-US" dirty="0" smtClean="0">
                <a:latin typeface="Browallia New" pitchFamily="34" charset="-34"/>
                <a:cs typeface="Browallia New" pitchFamily="34" charset="-34"/>
              </a:rPr>
              <a:t> Q</a:t>
            </a:r>
            <a:r>
              <a:rPr lang="en-US" baseline="-25000" dirty="0" smtClean="0">
                <a:latin typeface="Browallia New" pitchFamily="34" charset="-34"/>
                <a:ea typeface="Arial Unicode MS" pitchFamily="34" charset="-128"/>
                <a:cs typeface="Browallia New" pitchFamily="34" charset="-34"/>
              </a:rPr>
              <a:t>X</a:t>
            </a:r>
            <a:r>
              <a:rPr lang="en-US" dirty="0" smtClean="0">
                <a:latin typeface="Browallia New" pitchFamily="34" charset="-34"/>
                <a:cs typeface="Browallia New" pitchFamily="34" charset="-34"/>
              </a:rPr>
              <a:t>  =  f (K, L</a:t>
            </a:r>
            <a:r>
              <a:rPr lang="en-US" baseline="-25000" dirty="0" smtClean="0">
                <a:latin typeface="Browallia New" pitchFamily="34" charset="-34"/>
                <a:ea typeface="Arial Unicode MS" pitchFamily="34" charset="-128"/>
                <a:cs typeface="Browallia New" pitchFamily="34" charset="-34"/>
              </a:rPr>
              <a:t>X</a:t>
            </a:r>
            <a:r>
              <a:rPr lang="en-US" dirty="0" smtClean="0">
                <a:latin typeface="Browallia New" pitchFamily="34" charset="-34"/>
                <a:cs typeface="Browallia New" pitchFamily="34" charset="-34"/>
              </a:rPr>
              <a:t>)     ,     Q</a:t>
            </a:r>
            <a:r>
              <a:rPr lang="en-US" baseline="-25000" dirty="0" smtClean="0">
                <a:latin typeface="Browallia New" pitchFamily="34" charset="-34"/>
                <a:ea typeface="Arial Unicode MS" pitchFamily="34" charset="-128"/>
                <a:cs typeface="Browallia New" pitchFamily="34" charset="-34"/>
              </a:rPr>
              <a:t>Y</a:t>
            </a:r>
            <a:r>
              <a:rPr lang="en-US" dirty="0" smtClean="0">
                <a:latin typeface="Browallia New" pitchFamily="34" charset="-34"/>
                <a:cs typeface="Browallia New" pitchFamily="34" charset="-34"/>
              </a:rPr>
              <a:t>  =  f (T, L</a:t>
            </a:r>
            <a:r>
              <a:rPr lang="en-US" baseline="-25000" dirty="0" smtClean="0">
                <a:latin typeface="Browallia New" pitchFamily="34" charset="-34"/>
                <a:ea typeface="Arial Unicode MS" pitchFamily="34" charset="-128"/>
                <a:cs typeface="Browallia New" pitchFamily="34" charset="-34"/>
              </a:rPr>
              <a:t>Y</a:t>
            </a:r>
            <a:r>
              <a:rPr lang="en-US" dirty="0" smtClean="0">
                <a:latin typeface="Browallia New" pitchFamily="34" charset="-34"/>
                <a:cs typeface="Browallia New" pitchFamily="34" charset="-34"/>
              </a:rPr>
              <a:t>)</a:t>
            </a:r>
          </a:p>
          <a:p>
            <a:pPr eaLnBrk="1" hangingPunct="1">
              <a:lnSpc>
                <a:spcPct val="115000"/>
              </a:lnSpc>
              <a:buFont typeface="Wingdings" pitchFamily="2" charset="2"/>
              <a:buChar char="Ø"/>
              <a:defRPr/>
            </a:pPr>
            <a:r>
              <a:rPr lang="en-US" dirty="0" smtClean="0">
                <a:latin typeface="Browallia New" pitchFamily="34" charset="-34"/>
                <a:cs typeface="Browallia New" pitchFamily="34" charset="-34"/>
              </a:rPr>
              <a:t> L</a:t>
            </a:r>
            <a:r>
              <a:rPr lang="en-US" baseline="-25000" dirty="0" smtClean="0">
                <a:latin typeface="Browallia New" pitchFamily="34" charset="-34"/>
                <a:ea typeface="Arial Unicode MS" pitchFamily="34" charset="-128"/>
                <a:cs typeface="Browallia New" pitchFamily="34" charset="-34"/>
              </a:rPr>
              <a:t>x</a:t>
            </a:r>
            <a:r>
              <a:rPr lang="en-US" dirty="0" smtClean="0">
                <a:latin typeface="Browallia New" pitchFamily="34" charset="-34"/>
                <a:cs typeface="Browallia New" pitchFamily="34" charset="-34"/>
              </a:rPr>
              <a:t> + L</a:t>
            </a:r>
            <a:r>
              <a:rPr lang="en-US" baseline="-25000" dirty="0" smtClean="0">
                <a:latin typeface="Browallia New" pitchFamily="34" charset="-34"/>
                <a:ea typeface="Arial Unicode MS" pitchFamily="34" charset="-128"/>
                <a:cs typeface="Browallia New" pitchFamily="34" charset="-34"/>
              </a:rPr>
              <a:t>Y</a:t>
            </a:r>
            <a:r>
              <a:rPr lang="en-US" dirty="0" smtClean="0">
                <a:latin typeface="Browallia New" pitchFamily="34" charset="-34"/>
                <a:cs typeface="Browallia New" pitchFamily="34" charset="-34"/>
              </a:rPr>
              <a:t> =  L </a:t>
            </a:r>
            <a:r>
              <a:rPr lang="th-TH" dirty="0" smtClean="0">
                <a:latin typeface="Browallia New" pitchFamily="34" charset="-34"/>
                <a:cs typeface="Browallia New" pitchFamily="34" charset="-34"/>
              </a:rPr>
              <a:t>          </a:t>
            </a:r>
            <a:endParaRPr lang="en-US" dirty="0" smtClean="0">
              <a:latin typeface="Browallia New" pitchFamily="34" charset="-34"/>
              <a:cs typeface="Browallia New" pitchFamily="34" charset="-34"/>
            </a:endParaRPr>
          </a:p>
        </p:txBody>
      </p:sp>
      <p:grpSp>
        <p:nvGrpSpPr>
          <p:cNvPr id="2" name="Group 16"/>
          <p:cNvGrpSpPr>
            <a:grpSpLocks/>
          </p:cNvGrpSpPr>
          <p:nvPr/>
        </p:nvGrpSpPr>
        <p:grpSpPr bwMode="auto">
          <a:xfrm>
            <a:off x="2467429" y="3272685"/>
            <a:ext cx="2971800" cy="874712"/>
            <a:chOff x="576" y="1920"/>
            <a:chExt cx="1872" cy="551"/>
          </a:xfrm>
        </p:grpSpPr>
        <p:sp>
          <p:nvSpPr>
            <p:cNvPr id="6159" name="Line 5"/>
            <p:cNvSpPr>
              <a:spLocks noChangeShapeType="1"/>
            </p:cNvSpPr>
            <p:nvPr/>
          </p:nvSpPr>
          <p:spPr bwMode="auto">
            <a:xfrm flipH="1">
              <a:off x="2064" y="1920"/>
              <a:ext cx="336" cy="12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6160" name="Text Box 8"/>
            <p:cNvSpPr txBox="1">
              <a:spLocks noChangeArrowheads="1"/>
            </p:cNvSpPr>
            <p:nvPr/>
          </p:nvSpPr>
          <p:spPr bwMode="auto">
            <a:xfrm>
              <a:off x="576" y="2064"/>
              <a:ext cx="1872" cy="407"/>
            </a:xfrm>
            <a:prstGeom prst="rect">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algn="ctr" eaLnBrk="1" hangingPunct="1">
                <a:lnSpc>
                  <a:spcPct val="50000"/>
                </a:lnSpc>
                <a:spcBef>
                  <a:spcPct val="50000"/>
                </a:spcBef>
              </a:pPr>
              <a:endParaRPr lang="en-US" sz="800" b="0" dirty="0">
                <a:solidFill>
                  <a:schemeClr val="hlink"/>
                </a:solidFill>
                <a:cs typeface="Angsana New" pitchFamily="18" charset="-34"/>
              </a:endParaRPr>
            </a:p>
            <a:p>
              <a:pPr algn="ctr" eaLnBrk="1" hangingPunct="1">
                <a:lnSpc>
                  <a:spcPct val="50000"/>
                </a:lnSpc>
                <a:spcBef>
                  <a:spcPct val="50000"/>
                </a:spcBef>
              </a:pPr>
              <a:r>
                <a:rPr lang="en-US" sz="2400" b="0" dirty="0">
                  <a:solidFill>
                    <a:schemeClr val="hlink"/>
                  </a:solidFill>
                  <a:cs typeface="Angsana New" pitchFamily="18" charset="-34"/>
                </a:rPr>
                <a:t>(Mobile factor)</a:t>
              </a:r>
            </a:p>
            <a:p>
              <a:pPr algn="ctr" eaLnBrk="1" hangingPunct="1">
                <a:lnSpc>
                  <a:spcPct val="50000"/>
                </a:lnSpc>
                <a:spcBef>
                  <a:spcPct val="50000"/>
                </a:spcBef>
              </a:pPr>
              <a:endParaRPr lang="en-US" sz="800" b="0" dirty="0">
                <a:solidFill>
                  <a:schemeClr val="hlink"/>
                </a:solidFill>
                <a:cs typeface="Angsana New" pitchFamily="18" charset="-34"/>
              </a:endParaRPr>
            </a:p>
          </p:txBody>
        </p:sp>
      </p:grpSp>
      <p:grpSp>
        <p:nvGrpSpPr>
          <p:cNvPr id="3" name="Group 17"/>
          <p:cNvGrpSpPr>
            <a:grpSpLocks/>
          </p:cNvGrpSpPr>
          <p:nvPr/>
        </p:nvGrpSpPr>
        <p:grpSpPr bwMode="auto">
          <a:xfrm>
            <a:off x="5826125" y="3232915"/>
            <a:ext cx="2667000" cy="1252538"/>
            <a:chOff x="2640" y="1920"/>
            <a:chExt cx="1680" cy="479"/>
          </a:xfrm>
        </p:grpSpPr>
        <p:sp>
          <p:nvSpPr>
            <p:cNvPr id="6156" name="AutoShape 6"/>
            <p:cNvSpPr>
              <a:spLocks/>
            </p:cNvSpPr>
            <p:nvPr/>
          </p:nvSpPr>
          <p:spPr bwMode="auto">
            <a:xfrm rot="-5400000">
              <a:off x="2780" y="1780"/>
              <a:ext cx="56" cy="336"/>
            </a:xfrm>
            <a:prstGeom prst="leftBrace">
              <a:avLst>
                <a:gd name="adj1" fmla="val 25000"/>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6157" name="Line 7"/>
            <p:cNvSpPr>
              <a:spLocks noChangeShapeType="1"/>
            </p:cNvSpPr>
            <p:nvPr/>
          </p:nvSpPr>
          <p:spPr bwMode="auto">
            <a:xfrm>
              <a:off x="2816" y="2003"/>
              <a:ext cx="192" cy="8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th-TH"/>
            </a:p>
          </p:txBody>
        </p:sp>
        <p:sp>
          <p:nvSpPr>
            <p:cNvPr id="6158" name="Text Box 9"/>
            <p:cNvSpPr txBox="1">
              <a:spLocks noChangeArrowheads="1"/>
            </p:cNvSpPr>
            <p:nvPr/>
          </p:nvSpPr>
          <p:spPr bwMode="auto">
            <a:xfrm>
              <a:off x="2640" y="2148"/>
              <a:ext cx="1680" cy="251"/>
            </a:xfrm>
            <a:prstGeom prst="rect">
              <a:avLst/>
            </a:prstGeom>
            <a:solidFill>
              <a:schemeClr val="accent1"/>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algn="ctr" eaLnBrk="1" hangingPunct="1">
                <a:lnSpc>
                  <a:spcPct val="50000"/>
                </a:lnSpc>
                <a:spcBef>
                  <a:spcPct val="50000"/>
                </a:spcBef>
              </a:pPr>
              <a:endParaRPr lang="en-US" sz="800" b="0" dirty="0">
                <a:solidFill>
                  <a:srgbClr val="CC0000"/>
                </a:solidFill>
                <a:cs typeface="Angsana New" pitchFamily="18" charset="-34"/>
              </a:endParaRPr>
            </a:p>
            <a:p>
              <a:pPr algn="ctr" eaLnBrk="1" hangingPunct="1">
                <a:lnSpc>
                  <a:spcPct val="50000"/>
                </a:lnSpc>
                <a:spcBef>
                  <a:spcPct val="50000"/>
                </a:spcBef>
              </a:pPr>
              <a:r>
                <a:rPr lang="en-US" sz="2400" b="0" dirty="0">
                  <a:solidFill>
                    <a:srgbClr val="CC0000"/>
                  </a:solidFill>
                  <a:cs typeface="Angsana New" pitchFamily="18" charset="-34"/>
                </a:rPr>
                <a:t>Specific factors</a:t>
              </a:r>
            </a:p>
            <a:p>
              <a:pPr algn="ctr" eaLnBrk="1" hangingPunct="1">
                <a:lnSpc>
                  <a:spcPct val="50000"/>
                </a:lnSpc>
                <a:spcBef>
                  <a:spcPct val="50000"/>
                </a:spcBef>
              </a:pPr>
              <a:endParaRPr lang="en-US" sz="800" b="0" dirty="0">
                <a:solidFill>
                  <a:srgbClr val="CC0000"/>
                </a:solidFill>
                <a:cs typeface="Angsana New" pitchFamily="18" charset="-34"/>
              </a:endParaRPr>
            </a:p>
          </p:txBody>
        </p:sp>
      </p:grpSp>
      <p:sp>
        <p:nvSpPr>
          <p:cNvPr id="37903" name="Text Box 15"/>
          <p:cNvSpPr txBox="1">
            <a:spLocks noChangeArrowheads="1"/>
          </p:cNvSpPr>
          <p:nvPr/>
        </p:nvSpPr>
        <p:spPr bwMode="auto">
          <a:xfrm>
            <a:off x="2955925" y="5292501"/>
            <a:ext cx="5740400" cy="461962"/>
          </a:xfrm>
          <a:prstGeom prst="rect">
            <a:avLst/>
          </a:prstGeom>
          <a:solidFill>
            <a:srgbClr val="CC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400" b="0" dirty="0">
                <a:cs typeface="Angsana New" pitchFamily="18" charset="-34"/>
              </a:rPr>
              <a:t>Economy is at full employment level</a:t>
            </a:r>
          </a:p>
        </p:txBody>
      </p:sp>
      <p:sp>
        <p:nvSpPr>
          <p:cNvPr id="37906" name="AutoShape 18"/>
          <p:cNvSpPr>
            <a:spLocks noChangeArrowheads="1"/>
          </p:cNvSpPr>
          <p:nvPr/>
        </p:nvSpPr>
        <p:spPr bwMode="auto">
          <a:xfrm>
            <a:off x="2276929" y="5307921"/>
            <a:ext cx="381000" cy="304800"/>
          </a:xfrm>
          <a:prstGeom prst="rightArrow">
            <a:avLst>
              <a:gd name="adj1" fmla="val 50000"/>
              <a:gd name="adj2" fmla="val 31250"/>
            </a:avLst>
          </a:prstGeom>
          <a:solidFill>
            <a:schemeClr val="accent1"/>
          </a:solidFill>
          <a:ln w="9525" algn="ctr">
            <a:solidFill>
              <a:schemeClr val="tx1"/>
            </a:solidFill>
            <a:miter lim="800000"/>
            <a:headEnd/>
            <a:tailEnd/>
          </a:ln>
        </p:spPr>
        <p:txBody>
          <a:bodyPr wrap="none" anchor="ctr"/>
          <a:lstStyle/>
          <a:p>
            <a:endParaRPr lang="en-US"/>
          </a:p>
        </p:txBody>
      </p:sp>
      <p:sp>
        <p:nvSpPr>
          <p:cNvPr id="13" name="Text Box 15"/>
          <p:cNvSpPr txBox="1">
            <a:spLocks noChangeArrowheads="1"/>
          </p:cNvSpPr>
          <p:nvPr/>
        </p:nvSpPr>
        <p:spPr bwMode="auto">
          <a:xfrm>
            <a:off x="5178425" y="0"/>
            <a:ext cx="3962400" cy="400050"/>
          </a:xfrm>
          <a:prstGeom prst="rect">
            <a:avLst/>
          </a:prstGeom>
          <a:solidFill>
            <a:srgbClr val="CC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b="0">
                <a:cs typeface="Angsana New" pitchFamily="18" charset="-34"/>
              </a:rPr>
              <a:t>L = Labor</a:t>
            </a:r>
          </a:p>
        </p:txBody>
      </p:sp>
      <p:sp>
        <p:nvSpPr>
          <p:cNvPr id="14" name="Text Box 15"/>
          <p:cNvSpPr txBox="1">
            <a:spLocks noChangeArrowheads="1"/>
          </p:cNvSpPr>
          <p:nvPr/>
        </p:nvSpPr>
        <p:spPr bwMode="auto">
          <a:xfrm>
            <a:off x="5181600" y="476250"/>
            <a:ext cx="3962400" cy="400050"/>
          </a:xfrm>
          <a:prstGeom prst="rect">
            <a:avLst/>
          </a:prstGeom>
          <a:solidFill>
            <a:srgbClr val="CC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b="0">
                <a:cs typeface="Angsana New" pitchFamily="18" charset="-34"/>
              </a:rPr>
              <a:t>K = Capital</a:t>
            </a:r>
          </a:p>
        </p:txBody>
      </p:sp>
      <p:sp>
        <p:nvSpPr>
          <p:cNvPr id="15" name="Text Box 15"/>
          <p:cNvSpPr txBox="1">
            <a:spLocks noChangeArrowheads="1"/>
          </p:cNvSpPr>
          <p:nvPr/>
        </p:nvSpPr>
        <p:spPr bwMode="auto">
          <a:xfrm>
            <a:off x="5178425" y="909638"/>
            <a:ext cx="3962400" cy="400050"/>
          </a:xfrm>
          <a:prstGeom prst="rect">
            <a:avLst/>
          </a:prstGeom>
          <a:solidFill>
            <a:srgbClr val="CC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b="0">
                <a:cs typeface="Angsana New" pitchFamily="18" charset="-34"/>
              </a:rPr>
              <a:t>T = Land</a:t>
            </a:r>
          </a:p>
        </p:txBody>
      </p:sp>
      <p:sp>
        <p:nvSpPr>
          <p:cNvPr id="6155"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E7E17004-E7D7-46B9-A41A-C6D276161EED}" type="slidenum">
              <a:rPr lang="en-US" sz="1400" b="0" smtClean="0">
                <a:cs typeface="Angsana New" pitchFamily="18" charset="-34"/>
              </a:rPr>
              <a:pPr eaLnBrk="1" hangingPunct="1"/>
              <a:t>64</a:t>
            </a:fld>
            <a:endParaRPr lang="en-US" sz="1400" b="0" dirty="0" smtClean="0">
              <a:cs typeface="Angsana New" pitchFamily="18" charset="-34"/>
            </a:endParaRPr>
          </a:p>
        </p:txBody>
      </p:sp>
    </p:spTree>
    <p:extLst>
      <p:ext uri="{BB962C8B-B14F-4D97-AF65-F5344CB8AC3E}">
        <p14:creationId xmlns:p14="http://schemas.microsoft.com/office/powerpoint/2010/main" val="54550694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7891">
                                            <p:txEl>
                                              <p:pRg st="0" end="0"/>
                                            </p:txEl>
                                          </p:spTgt>
                                        </p:tgtEl>
                                        <p:attrNameLst>
                                          <p:attrName>style.visibility</p:attrName>
                                        </p:attrNameLst>
                                      </p:cBhvr>
                                      <p:to>
                                        <p:strVal val="visible"/>
                                      </p:to>
                                    </p:set>
                                    <p:animEffect transition="in" filter="blinds(horizontal)">
                                      <p:cBhvr>
                                        <p:cTn id="22" dur="500"/>
                                        <p:tgtEl>
                                          <p:spTgt spid="37891">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37891">
                                            <p:txEl>
                                              <p:pRg st="1" end="1"/>
                                            </p:txEl>
                                          </p:spTgt>
                                        </p:tgtEl>
                                        <p:attrNameLst>
                                          <p:attrName>style.visibility</p:attrName>
                                        </p:attrNameLst>
                                      </p:cBhvr>
                                      <p:to>
                                        <p:strVal val="visible"/>
                                      </p:to>
                                    </p:set>
                                    <p:animEffect transition="in" filter="blinds(horizontal)">
                                      <p:cBhvr>
                                        <p:cTn id="27" dur="500"/>
                                        <p:tgtEl>
                                          <p:spTgt spid="37891">
                                            <p:txEl>
                                              <p:pRg st="1" end="1"/>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37891">
                                            <p:txEl>
                                              <p:pRg st="2" end="2"/>
                                            </p:txEl>
                                          </p:spTgt>
                                        </p:tgtEl>
                                        <p:attrNameLst>
                                          <p:attrName>style.visibility</p:attrName>
                                        </p:attrNameLst>
                                      </p:cBhvr>
                                      <p:to>
                                        <p:strVal val="visible"/>
                                      </p:to>
                                    </p:set>
                                    <p:animEffect transition="in" filter="blinds(horizontal)">
                                      <p:cBhvr>
                                        <p:cTn id="32" dur="500"/>
                                        <p:tgtEl>
                                          <p:spTgt spid="37891">
                                            <p:txEl>
                                              <p:pRg st="2" end="2"/>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37891">
                                            <p:txEl>
                                              <p:pRg st="3" end="3"/>
                                            </p:txEl>
                                          </p:spTgt>
                                        </p:tgtEl>
                                        <p:attrNameLst>
                                          <p:attrName>style.visibility</p:attrName>
                                        </p:attrNameLst>
                                      </p:cBhvr>
                                      <p:to>
                                        <p:strVal val="visible"/>
                                      </p:to>
                                    </p:set>
                                    <p:animEffect transition="in" filter="blinds(horizontal)">
                                      <p:cBhvr>
                                        <p:cTn id="37" dur="500"/>
                                        <p:tgtEl>
                                          <p:spTgt spid="37891">
                                            <p:txEl>
                                              <p:pRg st="3" end="3"/>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linds(horizontal)">
                                      <p:cBhvr>
                                        <p:cTn id="42" dur="500"/>
                                        <p:tgtEl>
                                          <p:spTgt spid="2"/>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linds(horizontal)">
                                      <p:cBhvr>
                                        <p:cTn id="47" dur="500"/>
                                        <p:tgtEl>
                                          <p:spTgt spid="3"/>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37891">
                                            <p:txEl>
                                              <p:pRg st="6" end="6"/>
                                            </p:txEl>
                                          </p:spTgt>
                                        </p:tgtEl>
                                        <p:attrNameLst>
                                          <p:attrName>style.visibility</p:attrName>
                                        </p:attrNameLst>
                                      </p:cBhvr>
                                      <p:to>
                                        <p:strVal val="visible"/>
                                      </p:to>
                                    </p:set>
                                    <p:animEffect transition="in" filter="blinds(horizontal)">
                                      <p:cBhvr>
                                        <p:cTn id="52" dur="500"/>
                                        <p:tgtEl>
                                          <p:spTgt spid="37891">
                                            <p:txEl>
                                              <p:pRg st="6" end="6"/>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37891">
                                            <p:txEl>
                                              <p:pRg st="7" end="7"/>
                                            </p:txEl>
                                          </p:spTgt>
                                        </p:tgtEl>
                                        <p:attrNameLst>
                                          <p:attrName>style.visibility</p:attrName>
                                        </p:attrNameLst>
                                      </p:cBhvr>
                                      <p:to>
                                        <p:strVal val="visible"/>
                                      </p:to>
                                    </p:set>
                                    <p:animEffect transition="in" filter="blinds(horizontal)">
                                      <p:cBhvr>
                                        <p:cTn id="57" dur="500"/>
                                        <p:tgtEl>
                                          <p:spTgt spid="37891">
                                            <p:txEl>
                                              <p:pRg st="7" end="7"/>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7906"/>
                                        </p:tgtEl>
                                        <p:attrNameLst>
                                          <p:attrName>style.visibility</p:attrName>
                                        </p:attrNameLst>
                                      </p:cBhvr>
                                      <p:to>
                                        <p:strVal val="visible"/>
                                      </p:to>
                                    </p:set>
                                    <p:animEffect transition="in" filter="blinds(horizontal)">
                                      <p:cBhvr>
                                        <p:cTn id="62" dur="500"/>
                                        <p:tgtEl>
                                          <p:spTgt spid="37906"/>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7903"/>
                                        </p:tgtEl>
                                        <p:attrNameLst>
                                          <p:attrName>style.visibility</p:attrName>
                                        </p:attrNameLst>
                                      </p:cBhvr>
                                      <p:to>
                                        <p:strVal val="visible"/>
                                      </p:to>
                                    </p:set>
                                    <p:animEffect transition="in" filter="blinds(horizontal)">
                                      <p:cBhvr>
                                        <p:cTn id="67" dur="500"/>
                                        <p:tgtEl>
                                          <p:spTgt spid="379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03" grpId="0" animBg="1"/>
      <p:bldP spid="37906" grpId="0" animBg="1"/>
      <p:bldP spid="13" grpId="0" animBg="1"/>
      <p:bldP spid="14" grpId="0" animBg="1"/>
      <p:bldP spid="15" grpId="0" animBg="1"/>
    </p:bldLst>
  </p:timing>
</p:sld>
</file>

<file path=ppt/slides/slide6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304800" y="1295400"/>
            <a:ext cx="7924800" cy="4191000"/>
          </a:xfrm>
        </p:spPr>
        <p:txBody>
          <a:bodyPr/>
          <a:lstStyle/>
          <a:p>
            <a:pPr eaLnBrk="1" hangingPunct="1">
              <a:buFont typeface="Courier New" pitchFamily="49" charset="0"/>
              <a:buChar char="o"/>
              <a:defRPr/>
            </a:pPr>
            <a:r>
              <a:rPr lang="en-US" sz="2400" dirty="0" smtClean="0">
                <a:latin typeface="Arial" pitchFamily="34" charset="0"/>
              </a:rPr>
              <a:t>A relative price increase of a good</a:t>
            </a:r>
          </a:p>
          <a:p>
            <a:pPr lvl="1" eaLnBrk="1" hangingPunct="1">
              <a:buFont typeface="Wingdings" pitchFamily="2" charset="2"/>
              <a:buChar char="ü"/>
              <a:defRPr/>
            </a:pPr>
            <a:r>
              <a:rPr lang="en-US" sz="2000" b="1" dirty="0" smtClean="0">
                <a:solidFill>
                  <a:srgbClr val="008000"/>
                </a:solidFill>
                <a:latin typeface="Arial" pitchFamily="34" charset="0"/>
              </a:rPr>
              <a:t>increases the real return of the specific factor used in that industry</a:t>
            </a:r>
          </a:p>
          <a:p>
            <a:pPr lvl="1" eaLnBrk="1" hangingPunct="1">
              <a:buFont typeface="Wingdings" pitchFamily="2" charset="2"/>
              <a:buChar char="ü"/>
              <a:defRPr/>
            </a:pPr>
            <a:r>
              <a:rPr lang="en-US" sz="2000" b="1" dirty="0" smtClean="0">
                <a:solidFill>
                  <a:srgbClr val="008000"/>
                </a:solidFill>
                <a:latin typeface="Arial" pitchFamily="34" charset="0"/>
              </a:rPr>
              <a:t>reduces the real return of the other specific factor</a:t>
            </a:r>
          </a:p>
          <a:p>
            <a:pPr lvl="1" eaLnBrk="1" hangingPunct="1">
              <a:buFont typeface="Wingdings" pitchFamily="2" charset="2"/>
              <a:buChar char="ü"/>
              <a:defRPr/>
            </a:pPr>
            <a:r>
              <a:rPr lang="en-US" sz="2000" b="1" dirty="0">
                <a:solidFill>
                  <a:srgbClr val="008000"/>
                </a:solidFill>
                <a:latin typeface="Arial" pitchFamily="34" charset="0"/>
              </a:rPr>
              <a:t>h</a:t>
            </a:r>
            <a:r>
              <a:rPr lang="en-US" sz="2000" b="1" dirty="0" smtClean="0">
                <a:solidFill>
                  <a:srgbClr val="008000"/>
                </a:solidFill>
                <a:latin typeface="Arial" pitchFamily="34" charset="0"/>
              </a:rPr>
              <a:t>as an unambiguous effect on the mobile factor</a:t>
            </a:r>
          </a:p>
          <a:p>
            <a:pPr marL="0" indent="0" eaLnBrk="1" hangingPunct="1">
              <a:buFontTx/>
              <a:buNone/>
              <a:defRPr/>
            </a:pPr>
            <a:endParaRPr lang="th-TH" sz="10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Free trade affects the real returns in the short run differently from the long run.</a:t>
            </a:r>
            <a:endParaRPr lang="th-TH" sz="2400" dirty="0" smtClean="0">
              <a:latin typeface="Arial" pitchFamily="34" charset="0"/>
            </a:endParaRPr>
          </a:p>
          <a:p>
            <a:pPr marL="0" indent="0" eaLnBrk="1" hangingPunct="1">
              <a:buFontTx/>
              <a:buNone/>
              <a:defRPr/>
            </a:pPr>
            <a:endParaRPr lang="th-TH" sz="1000" b="1" dirty="0" smtClean="0">
              <a:solidFill>
                <a:srgbClr val="0000FF"/>
              </a:solidFill>
              <a:latin typeface="Arial" pitchFamily="34" charset="0"/>
            </a:endParaRPr>
          </a:p>
          <a:p>
            <a:pPr eaLnBrk="1" hangingPunct="1">
              <a:buFont typeface="Courier New" pitchFamily="49" charset="0"/>
              <a:buChar char="o"/>
              <a:defRPr/>
            </a:pPr>
            <a:r>
              <a:rPr lang="en-US" sz="2400" dirty="0" smtClean="0">
                <a:latin typeface="Arial" pitchFamily="34" charset="0"/>
              </a:rPr>
              <a:t>Different group of specific factors may support free trade differently in the short run.</a:t>
            </a:r>
            <a:endParaRPr lang="th-TH" sz="2400" dirty="0" smtClean="0">
              <a:latin typeface="Arial" pitchFamily="34" charset="0"/>
            </a:endParaRPr>
          </a:p>
        </p:txBody>
      </p:sp>
      <p:sp>
        <p:nvSpPr>
          <p:cNvPr id="1945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fld id="{05DAE76E-7E5F-4E18-910C-174FA600FA06}" type="slidenum">
              <a:rPr lang="en-US" sz="2600" b="0" smtClean="0">
                <a:latin typeface="Angsana New" pitchFamily="18" charset="-34"/>
                <a:ea typeface="MS PGothic" pitchFamily="34" charset="-128"/>
                <a:cs typeface="Angsana New" pitchFamily="18" charset="-34"/>
              </a:rPr>
              <a:pPr/>
              <a:t>65</a:t>
            </a:fld>
            <a:endParaRPr lang="th-TH" sz="2600" b="0" smtClean="0">
              <a:latin typeface="Angsana New" pitchFamily="18" charset="-34"/>
              <a:ea typeface="MS PGothic" pitchFamily="34" charset="-128"/>
              <a:cs typeface="Angsana New" pitchFamily="18" charset="-34"/>
            </a:endParaRPr>
          </a:p>
        </p:txBody>
      </p:sp>
      <p:sp>
        <p:nvSpPr>
          <p:cNvPr id="19460" name="Rectangle 2"/>
          <p:cNvSpPr>
            <a:spLocks noGrp="1" noChangeArrowheads="1"/>
          </p:cNvSpPr>
          <p:nvPr>
            <p:ph type="title"/>
          </p:nvPr>
        </p:nvSpPr>
        <p:spPr>
          <a:xfrm>
            <a:off x="228600" y="152400"/>
            <a:ext cx="8686800" cy="990600"/>
          </a:xfrm>
        </p:spPr>
        <p:txBody>
          <a:bodyPr/>
          <a:lstStyle/>
          <a:p>
            <a:pPr algn="l" eaLnBrk="1" hangingPunct="1"/>
            <a:r>
              <a:rPr lang="en-US" sz="3200" b="1" dirty="0" smtClean="0">
                <a:solidFill>
                  <a:srgbClr val="000099"/>
                </a:solidFill>
                <a:latin typeface="Browallia New" pitchFamily="34" charset="-34"/>
                <a:cs typeface="Browallia New" pitchFamily="34" charset="-34"/>
              </a:rPr>
              <a:t>Summarize: Effect of changes in relative product price on income distribution (of various owners of factors of productions)</a:t>
            </a:r>
          </a:p>
        </p:txBody>
      </p:sp>
    </p:spTree>
    <p:extLst>
      <p:ext uri="{BB962C8B-B14F-4D97-AF65-F5344CB8AC3E}">
        <p14:creationId xmlns:p14="http://schemas.microsoft.com/office/powerpoint/2010/main" val="19170787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614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nodeType="clickEffect">
                                  <p:stCondLst>
                                    <p:cond delay="0"/>
                                  </p:stCondLst>
                                  <p:childTnLst>
                                    <p:set>
                                      <p:cBhvr>
                                        <p:cTn id="10" dur="1" fill="hold">
                                          <p:stCondLst>
                                            <p:cond delay="0"/>
                                          </p:stCondLst>
                                        </p:cTn>
                                        <p:tgtEl>
                                          <p:spTgt spid="6147">
                                            <p:txEl>
                                              <p:pRg st="1" end="1"/>
                                            </p:txEl>
                                          </p:spTgt>
                                        </p:tgtEl>
                                        <p:attrNameLst>
                                          <p:attrName>style.visibility</p:attrName>
                                        </p:attrNameLst>
                                      </p:cBhvr>
                                      <p:to>
                                        <p:strVal val="visible"/>
                                      </p:to>
                                    </p:set>
                                    <p:animEffect transition="in" filter="fade">
                                      <p:cBhvr>
                                        <p:cTn id="11" dur="500"/>
                                        <p:tgtEl>
                                          <p:spTgt spid="6147">
                                            <p:txEl>
                                              <p:pRg st="1" end="1"/>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nodeType="clickEffect">
                                  <p:stCondLst>
                                    <p:cond delay="0"/>
                                  </p:stCondLst>
                                  <p:childTnLst>
                                    <p:set>
                                      <p:cBhvr>
                                        <p:cTn id="15" dur="1" fill="hold">
                                          <p:stCondLst>
                                            <p:cond delay="0"/>
                                          </p:stCondLst>
                                        </p:cTn>
                                        <p:tgtEl>
                                          <p:spTgt spid="6147">
                                            <p:txEl>
                                              <p:pRg st="2" end="2"/>
                                            </p:txEl>
                                          </p:spTgt>
                                        </p:tgtEl>
                                        <p:attrNameLst>
                                          <p:attrName>style.visibility</p:attrName>
                                        </p:attrNameLst>
                                      </p:cBhvr>
                                      <p:to>
                                        <p:strVal val="visible"/>
                                      </p:to>
                                    </p:set>
                                    <p:animEffect transition="in" filter="fade">
                                      <p:cBhvr>
                                        <p:cTn id="16" dur="500"/>
                                        <p:tgtEl>
                                          <p:spTgt spid="6147">
                                            <p:txEl>
                                              <p:pRg st="2" end="2"/>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nodeType="clickEffect">
                                  <p:stCondLst>
                                    <p:cond delay="0"/>
                                  </p:stCondLst>
                                  <p:childTnLst>
                                    <p:set>
                                      <p:cBhvr>
                                        <p:cTn id="20" dur="1" fill="hold">
                                          <p:stCondLst>
                                            <p:cond delay="0"/>
                                          </p:stCondLst>
                                        </p:cTn>
                                        <p:tgtEl>
                                          <p:spTgt spid="6147">
                                            <p:txEl>
                                              <p:pRg st="3" end="3"/>
                                            </p:txEl>
                                          </p:spTgt>
                                        </p:tgtEl>
                                        <p:attrNameLst>
                                          <p:attrName>style.visibility</p:attrName>
                                        </p:attrNameLst>
                                      </p:cBhvr>
                                      <p:to>
                                        <p:strVal val="visible"/>
                                      </p:to>
                                    </p:set>
                                    <p:animEffect transition="in" filter="fade">
                                      <p:cBhvr>
                                        <p:cTn id="21" dur="500"/>
                                        <p:tgtEl>
                                          <p:spTgt spid="6147">
                                            <p:txEl>
                                              <p:pRg st="3" end="3"/>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grpId="0" nodeType="clickEffect">
                                  <p:stCondLst>
                                    <p:cond delay="0"/>
                                  </p:stCondLst>
                                  <p:childTnLst>
                                    <p:set>
                                      <p:cBhvr>
                                        <p:cTn id="25" dur="1" fill="hold">
                                          <p:stCondLst>
                                            <p:cond delay="499"/>
                                          </p:stCondLst>
                                        </p:cTn>
                                        <p:tgtEl>
                                          <p:spTgt spid="6147">
                                            <p:txEl>
                                              <p:pRg st="5" end="5"/>
                                            </p:txEl>
                                          </p:spTgt>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6147">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autoUpdateAnimBg="0"/>
    </p:bldLst>
  </p:timing>
</p:sld>
</file>

<file path=ppt/slides/slide6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65150" y="228600"/>
            <a:ext cx="6870700" cy="685800"/>
          </a:xfrm>
        </p:spPr>
        <p:txBody>
          <a:bodyPr/>
          <a:lstStyle/>
          <a:p>
            <a:pPr algn="l" eaLnBrk="1" hangingPunct="1"/>
            <a:r>
              <a:rPr lang="en-US" sz="4400" b="1" dirty="0" smtClean="0">
                <a:solidFill>
                  <a:srgbClr val="000099"/>
                </a:solidFill>
                <a:latin typeface="Browallia New" pitchFamily="34" charset="-34"/>
                <a:cs typeface="Browallia New" pitchFamily="34" charset="-34"/>
              </a:rPr>
              <a:t>Compared </a:t>
            </a:r>
            <a:r>
              <a:rPr lang="en-US" sz="4400" b="1" dirty="0" smtClean="0">
                <a:solidFill>
                  <a:srgbClr val="CC0000"/>
                </a:solidFill>
                <a:latin typeface="Browallia New" pitchFamily="34" charset="-34"/>
                <a:cs typeface="Browallia New" pitchFamily="34" charset="-34"/>
              </a:rPr>
              <a:t>H-O </a:t>
            </a:r>
            <a:r>
              <a:rPr lang="en-US" sz="4400" b="1" dirty="0" smtClean="0">
                <a:solidFill>
                  <a:srgbClr val="000099"/>
                </a:solidFill>
                <a:latin typeface="Browallia New" pitchFamily="34" charset="-34"/>
                <a:cs typeface="Browallia New" pitchFamily="34" charset="-34"/>
              </a:rPr>
              <a:t>and</a:t>
            </a:r>
            <a:r>
              <a:rPr lang="th-TH" sz="4400" b="1" dirty="0" smtClean="0">
                <a:solidFill>
                  <a:srgbClr val="000099"/>
                </a:solidFill>
                <a:latin typeface="Browallia New" pitchFamily="34" charset="-34"/>
                <a:cs typeface="Browallia New" pitchFamily="34" charset="-34"/>
              </a:rPr>
              <a:t> </a:t>
            </a:r>
            <a:r>
              <a:rPr lang="en-US" sz="4400" b="1" dirty="0" smtClean="0">
                <a:solidFill>
                  <a:srgbClr val="CC0000"/>
                </a:solidFill>
                <a:latin typeface="Browallia New" pitchFamily="34" charset="-34"/>
                <a:cs typeface="Browallia New" pitchFamily="34" charset="-34"/>
              </a:rPr>
              <a:t>SFM</a:t>
            </a:r>
          </a:p>
        </p:txBody>
      </p:sp>
      <p:graphicFrame>
        <p:nvGraphicFramePr>
          <p:cNvPr id="53401" name="Group 153"/>
          <p:cNvGraphicFramePr>
            <a:graphicFrameLocks noGrp="1"/>
          </p:cNvGraphicFramePr>
          <p:nvPr>
            <p:ph idx="1"/>
          </p:nvPr>
        </p:nvGraphicFramePr>
        <p:xfrm>
          <a:off x="533400" y="1184275"/>
          <a:ext cx="7696200" cy="4576765"/>
        </p:xfrm>
        <a:graphic>
          <a:graphicData uri="http://schemas.openxmlformats.org/drawingml/2006/table">
            <a:tbl>
              <a:tblPr/>
              <a:tblGrid>
                <a:gridCol w="2057400"/>
                <a:gridCol w="2667000"/>
                <a:gridCol w="2971800"/>
              </a:tblGrid>
              <a:tr h="6856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Comic Sans MS" pitchFamily="66" charset="0"/>
                        <a:cs typeface="Arial" charset="0"/>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smtClean="0">
                          <a:ln>
                            <a:noFill/>
                          </a:ln>
                          <a:solidFill>
                            <a:schemeClr val="folHlink"/>
                          </a:solidFill>
                          <a:effectLst/>
                          <a:latin typeface="Comic Sans MS" pitchFamily="66" charset="0"/>
                          <a:cs typeface="Arial" charset="0"/>
                        </a:rPr>
                        <a:t>H-O</a:t>
                      </a: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1" i="0" u="none" strike="noStrike" cap="none" normalizeH="0" baseline="0" dirty="0" smtClean="0">
                          <a:ln>
                            <a:noFill/>
                          </a:ln>
                          <a:solidFill>
                            <a:schemeClr val="folHlink"/>
                          </a:solidFill>
                          <a:effectLst/>
                          <a:latin typeface="Comic Sans MS" pitchFamily="66" charset="0"/>
                          <a:cs typeface="Arial" charset="0"/>
                        </a:rPr>
                        <a:t>SFM</a:t>
                      </a: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020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dirty="0" smtClean="0">
                        <a:ln>
                          <a:noFill/>
                        </a:ln>
                        <a:solidFill>
                          <a:srgbClr val="800000"/>
                        </a:solidFill>
                        <a:effectLst/>
                        <a:latin typeface="Comic Sans MS" pitchFamily="66" charset="0"/>
                        <a:cs typeface="Angsana New" pitchFamily="18" charset="-34"/>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th-TH" sz="2800" b="1" i="0" u="none" strike="noStrike" cap="none" normalizeH="0" baseline="0" dirty="0" smtClean="0">
                        <a:ln>
                          <a:noFill/>
                        </a:ln>
                        <a:solidFill>
                          <a:srgbClr val="800000"/>
                        </a:solidFill>
                        <a:effectLst/>
                        <a:latin typeface="Comic Sans MS" pitchFamily="66" charset="0"/>
                        <a:cs typeface="Angsana New" pitchFamily="18" charset="-34"/>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dirty="0" smtClean="0">
                        <a:ln>
                          <a:noFill/>
                        </a:ln>
                        <a:solidFill>
                          <a:srgbClr val="800000"/>
                        </a:solidFill>
                        <a:effectLst/>
                        <a:latin typeface="Comic Sans MS" pitchFamily="66" charset="0"/>
                        <a:cs typeface="Angsana New" pitchFamily="18" charset="-34"/>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800000"/>
                        </a:solidFill>
                        <a:effectLst/>
                        <a:latin typeface="Comic Sans MS" pitchFamily="66" charset="0"/>
                        <a:cs typeface="Angsana New" pitchFamily="18" charset="-34"/>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116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009900"/>
                        </a:solidFill>
                        <a:effectLst/>
                        <a:latin typeface="Comic Sans MS" pitchFamily="66" charset="0"/>
                        <a:cs typeface="Angsana New" pitchFamily="18" charset="-34"/>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th-TH" sz="2000" b="1" i="0" u="none" strike="noStrike" cap="none" normalizeH="0" baseline="0" dirty="0" smtClean="0">
                        <a:ln>
                          <a:noFill/>
                        </a:ln>
                        <a:solidFill>
                          <a:srgbClr val="009900"/>
                        </a:solidFill>
                        <a:effectLst/>
                        <a:latin typeface="Comic Sans MS" pitchFamily="66" charset="0"/>
                        <a:cs typeface="Angsana New" pitchFamily="18" charset="-34"/>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th-TH" sz="2000" b="1" i="0" u="none" strike="noStrike" cap="none" normalizeH="0" baseline="0" dirty="0" smtClean="0">
                        <a:ln>
                          <a:noFill/>
                        </a:ln>
                        <a:solidFill>
                          <a:srgbClr val="009900"/>
                        </a:solidFill>
                        <a:effectLst/>
                        <a:latin typeface="Comic Sans MS" pitchFamily="66" charset="0"/>
                        <a:cs typeface="Angsana New" pitchFamily="18" charset="-34"/>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smtClean="0">
                        <a:ln>
                          <a:noFill/>
                        </a:ln>
                        <a:solidFill>
                          <a:srgbClr val="009900"/>
                        </a:solidFill>
                        <a:effectLst/>
                        <a:latin typeface="Comic Sans MS" pitchFamily="66" charset="0"/>
                        <a:cs typeface="Angsana New" pitchFamily="18" charset="-34"/>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smtClean="0">
                        <a:ln>
                          <a:noFill/>
                        </a:ln>
                        <a:solidFill>
                          <a:srgbClr val="009900"/>
                        </a:solidFill>
                        <a:effectLst/>
                        <a:latin typeface="Comic Sans MS" pitchFamily="66" charset="0"/>
                        <a:cs typeface="Arial" charset="0"/>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802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0000FF"/>
                        </a:solidFill>
                        <a:effectLst/>
                        <a:latin typeface="Comic Sans MS" pitchFamily="66" charset="0"/>
                        <a:cs typeface="Angsana New" pitchFamily="18" charset="-34"/>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th-TH" sz="2800" b="1" i="0" u="none" strike="noStrike" cap="none" normalizeH="0" baseline="0" smtClean="0">
                        <a:ln>
                          <a:noFill/>
                        </a:ln>
                        <a:solidFill>
                          <a:srgbClr val="0000FF"/>
                        </a:solidFill>
                        <a:effectLst/>
                        <a:latin typeface="Comic Sans MS" pitchFamily="66" charset="0"/>
                        <a:cs typeface="Angsana New" pitchFamily="18" charset="-34"/>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0000FF"/>
                        </a:solidFill>
                        <a:effectLst/>
                        <a:latin typeface="Comic Sans MS" pitchFamily="66" charset="0"/>
                        <a:cs typeface="Angsana New" pitchFamily="18" charset="-34"/>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0000FF"/>
                        </a:solidFill>
                        <a:effectLst/>
                        <a:latin typeface="Comic Sans MS" pitchFamily="66" charset="0"/>
                        <a:cs typeface="Angsana New" pitchFamily="18" charset="-34"/>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1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CC0000"/>
                        </a:solidFill>
                        <a:effectLst/>
                        <a:latin typeface="Comic Sans MS" pitchFamily="66" charset="0"/>
                        <a:cs typeface="Angsana New" pitchFamily="18" charset="-34"/>
                      </a:endParaRPr>
                    </a:p>
                  </a:txBody>
                  <a:tcPr marT="45712" marB="4571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smtClean="0">
                        <a:ln>
                          <a:noFill/>
                        </a:ln>
                        <a:solidFill>
                          <a:srgbClr val="CC0000"/>
                        </a:solidFill>
                        <a:effectLst/>
                        <a:latin typeface="Comic Sans MS" pitchFamily="66" charset="0"/>
                        <a:cs typeface="Angsana New" pitchFamily="18" charset="-34"/>
                      </a:endParaRPr>
                    </a:p>
                  </a:txBody>
                  <a:tcPr marT="45712" marB="4571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2800" b="1" i="0" u="none" strike="noStrike" cap="none" normalizeH="0" baseline="0" dirty="0" smtClean="0">
                        <a:ln>
                          <a:noFill/>
                        </a:ln>
                        <a:solidFill>
                          <a:srgbClr val="CC0000"/>
                        </a:solidFill>
                        <a:effectLst/>
                        <a:latin typeface="Comic Sans MS" pitchFamily="66" charset="0"/>
                        <a:cs typeface="Angsana New" pitchFamily="18" charset="-34"/>
                      </a:endParaRPr>
                    </a:p>
                  </a:txBody>
                  <a:tcPr marT="45712" marB="4571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0509" name="Text Box 125"/>
          <p:cNvSpPr txBox="1">
            <a:spLocks noChangeArrowheads="1"/>
          </p:cNvSpPr>
          <p:nvPr/>
        </p:nvSpPr>
        <p:spPr bwMode="auto">
          <a:xfrm>
            <a:off x="3429000" y="6172200"/>
            <a:ext cx="1752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endParaRPr lang="en-US" sz="1800"/>
          </a:p>
        </p:txBody>
      </p:sp>
      <p:sp>
        <p:nvSpPr>
          <p:cNvPr id="53374" name="Text Box 126"/>
          <p:cNvSpPr txBox="1">
            <a:spLocks noChangeArrowheads="1"/>
          </p:cNvSpPr>
          <p:nvPr/>
        </p:nvSpPr>
        <p:spPr bwMode="auto">
          <a:xfrm>
            <a:off x="3086100" y="1962150"/>
            <a:ext cx="1371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rgbClr val="800000"/>
                </a:solidFill>
                <a:cs typeface="Angsana New" pitchFamily="18" charset="-34"/>
              </a:rPr>
              <a:t>Long-run</a:t>
            </a:r>
          </a:p>
        </p:txBody>
      </p:sp>
      <p:sp>
        <p:nvSpPr>
          <p:cNvPr id="53375" name="Text Box 127"/>
          <p:cNvSpPr txBox="1">
            <a:spLocks noChangeArrowheads="1"/>
          </p:cNvSpPr>
          <p:nvPr/>
        </p:nvSpPr>
        <p:spPr bwMode="auto">
          <a:xfrm>
            <a:off x="6013450" y="1889125"/>
            <a:ext cx="1676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rgbClr val="800000"/>
                </a:solidFill>
                <a:cs typeface="Angsana New" pitchFamily="18" charset="-34"/>
              </a:rPr>
              <a:t>Short-run</a:t>
            </a:r>
          </a:p>
        </p:txBody>
      </p:sp>
      <p:sp>
        <p:nvSpPr>
          <p:cNvPr id="53376" name="Text Box 128"/>
          <p:cNvSpPr txBox="1">
            <a:spLocks noChangeArrowheads="1"/>
          </p:cNvSpPr>
          <p:nvPr/>
        </p:nvSpPr>
        <p:spPr bwMode="auto">
          <a:xfrm>
            <a:off x="2667000" y="2362200"/>
            <a:ext cx="2667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1800">
                <a:solidFill>
                  <a:srgbClr val="800000"/>
                </a:solidFill>
                <a:cs typeface="Angsana New" pitchFamily="18" charset="-34"/>
              </a:rPr>
              <a:t>(only variable factors)</a:t>
            </a:r>
          </a:p>
        </p:txBody>
      </p:sp>
      <p:sp>
        <p:nvSpPr>
          <p:cNvPr id="53377" name="Text Box 129"/>
          <p:cNvSpPr txBox="1">
            <a:spLocks noChangeArrowheads="1"/>
          </p:cNvSpPr>
          <p:nvPr/>
        </p:nvSpPr>
        <p:spPr bwMode="auto">
          <a:xfrm>
            <a:off x="5632450" y="2192338"/>
            <a:ext cx="24384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rgbClr val="800000"/>
                </a:solidFill>
                <a:cs typeface="Angsana New" pitchFamily="18" charset="-34"/>
              </a:rPr>
              <a:t>(variable factor and fixed factor)</a:t>
            </a:r>
          </a:p>
        </p:txBody>
      </p:sp>
      <p:sp>
        <p:nvSpPr>
          <p:cNvPr id="53380" name="Text Box 132"/>
          <p:cNvSpPr txBox="1">
            <a:spLocks noChangeArrowheads="1"/>
          </p:cNvSpPr>
          <p:nvPr/>
        </p:nvSpPr>
        <p:spPr bwMode="auto">
          <a:xfrm>
            <a:off x="685800" y="2008188"/>
            <a:ext cx="18288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20000"/>
              </a:spcBef>
            </a:pPr>
            <a:r>
              <a:rPr lang="en-US" sz="2400">
                <a:solidFill>
                  <a:srgbClr val="800000"/>
                </a:solidFill>
                <a:cs typeface="Angsana New" pitchFamily="18" charset="-34"/>
              </a:rPr>
              <a:t>Production function</a:t>
            </a:r>
          </a:p>
        </p:txBody>
      </p:sp>
      <p:sp>
        <p:nvSpPr>
          <p:cNvPr id="53381" name="Text Box 133"/>
          <p:cNvSpPr txBox="1">
            <a:spLocks noChangeArrowheads="1"/>
          </p:cNvSpPr>
          <p:nvPr/>
        </p:nvSpPr>
        <p:spPr bwMode="auto">
          <a:xfrm>
            <a:off x="685800" y="3048000"/>
            <a:ext cx="1676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20000"/>
              </a:spcBef>
            </a:pPr>
            <a:r>
              <a:rPr lang="en-US" sz="2400">
                <a:solidFill>
                  <a:srgbClr val="009900"/>
                </a:solidFill>
                <a:cs typeface="Angsana New" pitchFamily="18" charset="-34"/>
              </a:rPr>
              <a:t>Factor movement</a:t>
            </a:r>
          </a:p>
        </p:txBody>
      </p:sp>
      <p:sp>
        <p:nvSpPr>
          <p:cNvPr id="53382" name="Text Box 134"/>
          <p:cNvSpPr txBox="1">
            <a:spLocks noChangeArrowheads="1"/>
          </p:cNvSpPr>
          <p:nvPr/>
        </p:nvSpPr>
        <p:spPr bwMode="auto">
          <a:xfrm>
            <a:off x="609600" y="4097338"/>
            <a:ext cx="20574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20000"/>
              </a:spcBef>
            </a:pPr>
            <a:r>
              <a:rPr lang="en-US" sz="2000">
                <a:solidFill>
                  <a:srgbClr val="0000FF"/>
                </a:solidFill>
                <a:cs typeface="Angsana New" pitchFamily="18" charset="-34"/>
              </a:rPr>
              <a:t>Adjustment of factor price</a:t>
            </a:r>
          </a:p>
        </p:txBody>
      </p:sp>
      <p:sp>
        <p:nvSpPr>
          <p:cNvPr id="53383" name="Text Box 135"/>
          <p:cNvSpPr txBox="1">
            <a:spLocks noChangeArrowheads="1"/>
          </p:cNvSpPr>
          <p:nvPr/>
        </p:nvSpPr>
        <p:spPr bwMode="auto">
          <a:xfrm>
            <a:off x="609600" y="5084763"/>
            <a:ext cx="1905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20000"/>
              </a:spcBef>
            </a:pPr>
            <a:r>
              <a:rPr lang="en-US" sz="2000">
                <a:solidFill>
                  <a:srgbClr val="CC0000"/>
                </a:solidFill>
                <a:cs typeface="Angsana New" pitchFamily="18" charset="-34"/>
              </a:rPr>
              <a:t>Income distribution</a:t>
            </a:r>
          </a:p>
        </p:txBody>
      </p:sp>
      <p:sp>
        <p:nvSpPr>
          <p:cNvPr id="53394" name="Text Box 146"/>
          <p:cNvSpPr txBox="1">
            <a:spLocks noChangeArrowheads="1"/>
          </p:cNvSpPr>
          <p:nvPr/>
        </p:nvSpPr>
        <p:spPr bwMode="auto">
          <a:xfrm>
            <a:off x="2819400" y="3154363"/>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rgbClr val="009900"/>
                </a:solidFill>
              </a:rPr>
              <a:t>Mobile Factor</a:t>
            </a:r>
          </a:p>
        </p:txBody>
      </p:sp>
      <p:sp>
        <p:nvSpPr>
          <p:cNvPr id="53395" name="Text Box 147"/>
          <p:cNvSpPr txBox="1">
            <a:spLocks noChangeArrowheads="1"/>
          </p:cNvSpPr>
          <p:nvPr/>
        </p:nvSpPr>
        <p:spPr bwMode="auto">
          <a:xfrm>
            <a:off x="5410200" y="3001963"/>
            <a:ext cx="23622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rgbClr val="009900"/>
                </a:solidFill>
                <a:cs typeface="Angsana New" pitchFamily="18" charset="-34"/>
              </a:rPr>
              <a:t>Specific Factor &amp; </a:t>
            </a:r>
          </a:p>
          <a:p>
            <a:pPr eaLnBrk="1" hangingPunct="1">
              <a:spcBef>
                <a:spcPct val="50000"/>
              </a:spcBef>
            </a:pPr>
            <a:r>
              <a:rPr lang="en-US" sz="2000">
                <a:solidFill>
                  <a:srgbClr val="009900"/>
                </a:solidFill>
              </a:rPr>
              <a:t>Mobile Factor</a:t>
            </a:r>
          </a:p>
        </p:txBody>
      </p:sp>
      <p:sp>
        <p:nvSpPr>
          <p:cNvPr id="53397" name="Text Box 149"/>
          <p:cNvSpPr txBox="1">
            <a:spLocks noChangeArrowheads="1"/>
          </p:cNvSpPr>
          <p:nvPr/>
        </p:nvSpPr>
        <p:spPr bwMode="auto">
          <a:xfrm>
            <a:off x="3276600" y="5164138"/>
            <a:ext cx="914400"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chemeClr val="tx2"/>
                </a:solidFill>
                <a:cs typeface="Angsana New" pitchFamily="18" charset="-34"/>
              </a:rPr>
              <a:t>Clear</a:t>
            </a:r>
          </a:p>
        </p:txBody>
      </p:sp>
      <p:sp>
        <p:nvSpPr>
          <p:cNvPr id="53398" name="Text Box 150"/>
          <p:cNvSpPr txBox="1">
            <a:spLocks noChangeArrowheads="1"/>
          </p:cNvSpPr>
          <p:nvPr/>
        </p:nvSpPr>
        <p:spPr bwMode="auto">
          <a:xfrm>
            <a:off x="6019800" y="4191000"/>
            <a:ext cx="11430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rgbClr val="0000FF"/>
                </a:solidFill>
                <a:cs typeface="Angsana New" pitchFamily="18" charset="-34"/>
              </a:rPr>
              <a:t>Unclear</a:t>
            </a:r>
          </a:p>
        </p:txBody>
      </p:sp>
      <p:sp>
        <p:nvSpPr>
          <p:cNvPr id="53399" name="Text Box 151"/>
          <p:cNvSpPr txBox="1">
            <a:spLocks noChangeArrowheads="1"/>
          </p:cNvSpPr>
          <p:nvPr/>
        </p:nvSpPr>
        <p:spPr bwMode="auto">
          <a:xfrm>
            <a:off x="3276600" y="4191000"/>
            <a:ext cx="1066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rgbClr val="0000FF"/>
                </a:solidFill>
                <a:cs typeface="Angsana New" pitchFamily="18" charset="-34"/>
              </a:rPr>
              <a:t>Clear</a:t>
            </a:r>
          </a:p>
        </p:txBody>
      </p:sp>
      <p:sp>
        <p:nvSpPr>
          <p:cNvPr id="53400" name="Text Box 152"/>
          <p:cNvSpPr txBox="1">
            <a:spLocks noChangeArrowheads="1"/>
          </p:cNvSpPr>
          <p:nvPr/>
        </p:nvSpPr>
        <p:spPr bwMode="auto">
          <a:xfrm>
            <a:off x="6019800" y="5164138"/>
            <a:ext cx="1143000" cy="40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a:solidFill>
                  <a:schemeClr val="tx2"/>
                </a:solidFill>
                <a:cs typeface="Angsana New" pitchFamily="18" charset="-34"/>
              </a:rPr>
              <a:t>Unclear</a:t>
            </a:r>
          </a:p>
        </p:txBody>
      </p:sp>
      <p:sp>
        <p:nvSpPr>
          <p:cNvPr id="20524"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8CCE1D1F-B64E-409F-9834-844F63B2281F}" type="slidenum">
              <a:rPr lang="en-US" sz="1400" b="0" smtClean="0">
                <a:cs typeface="Angsana New" pitchFamily="18" charset="-34"/>
              </a:rPr>
              <a:pPr eaLnBrk="1" hangingPunct="1"/>
              <a:t>66</a:t>
            </a:fld>
            <a:endParaRPr lang="en-US" sz="1400" b="0" smtClean="0">
              <a:cs typeface="Angsana New" pitchFamily="18" charset="-34"/>
            </a:endParaRPr>
          </a:p>
        </p:txBody>
      </p:sp>
    </p:spTree>
    <p:extLst>
      <p:ext uri="{BB962C8B-B14F-4D97-AF65-F5344CB8AC3E}">
        <p14:creationId xmlns:p14="http://schemas.microsoft.com/office/powerpoint/2010/main" val="683467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3380"/>
                                        </p:tgtEl>
                                        <p:attrNameLst>
                                          <p:attrName>style.visibility</p:attrName>
                                        </p:attrNameLst>
                                      </p:cBhvr>
                                      <p:to>
                                        <p:strVal val="visible"/>
                                      </p:to>
                                    </p:set>
                                    <p:animEffect transition="in" filter="blinds(horizontal)">
                                      <p:cBhvr>
                                        <p:cTn id="7" dur="500"/>
                                        <p:tgtEl>
                                          <p:spTgt spid="533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3374"/>
                                        </p:tgtEl>
                                        <p:attrNameLst>
                                          <p:attrName>style.visibility</p:attrName>
                                        </p:attrNameLst>
                                      </p:cBhvr>
                                      <p:to>
                                        <p:strVal val="visible"/>
                                      </p:to>
                                    </p:set>
                                    <p:animEffect transition="in" filter="blinds(horizontal)">
                                      <p:cBhvr>
                                        <p:cTn id="12" dur="500"/>
                                        <p:tgtEl>
                                          <p:spTgt spid="5337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3375"/>
                                        </p:tgtEl>
                                        <p:attrNameLst>
                                          <p:attrName>style.visibility</p:attrName>
                                        </p:attrNameLst>
                                      </p:cBhvr>
                                      <p:to>
                                        <p:strVal val="visible"/>
                                      </p:to>
                                    </p:set>
                                    <p:animEffect transition="in" filter="blinds(horizontal)">
                                      <p:cBhvr>
                                        <p:cTn id="17" dur="500"/>
                                        <p:tgtEl>
                                          <p:spTgt spid="5337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3376"/>
                                        </p:tgtEl>
                                        <p:attrNameLst>
                                          <p:attrName>style.visibility</p:attrName>
                                        </p:attrNameLst>
                                      </p:cBhvr>
                                      <p:to>
                                        <p:strVal val="visible"/>
                                      </p:to>
                                    </p:set>
                                    <p:animEffect transition="in" filter="blinds(horizontal)">
                                      <p:cBhvr>
                                        <p:cTn id="22" dur="500"/>
                                        <p:tgtEl>
                                          <p:spTgt spid="5337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3377"/>
                                        </p:tgtEl>
                                        <p:attrNameLst>
                                          <p:attrName>style.visibility</p:attrName>
                                        </p:attrNameLst>
                                      </p:cBhvr>
                                      <p:to>
                                        <p:strVal val="visible"/>
                                      </p:to>
                                    </p:set>
                                    <p:animEffect transition="in" filter="blinds(horizontal)">
                                      <p:cBhvr>
                                        <p:cTn id="27" dur="500"/>
                                        <p:tgtEl>
                                          <p:spTgt spid="5337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53381"/>
                                        </p:tgtEl>
                                        <p:attrNameLst>
                                          <p:attrName>style.visibility</p:attrName>
                                        </p:attrNameLst>
                                      </p:cBhvr>
                                      <p:to>
                                        <p:strVal val="visible"/>
                                      </p:to>
                                    </p:set>
                                    <p:animEffect transition="in" filter="blinds(horizontal)">
                                      <p:cBhvr>
                                        <p:cTn id="32" dur="500"/>
                                        <p:tgtEl>
                                          <p:spTgt spid="5338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3394"/>
                                        </p:tgtEl>
                                        <p:attrNameLst>
                                          <p:attrName>style.visibility</p:attrName>
                                        </p:attrNameLst>
                                      </p:cBhvr>
                                      <p:to>
                                        <p:strVal val="visible"/>
                                      </p:to>
                                    </p:set>
                                    <p:animEffect transition="in" filter="blinds(horizontal)">
                                      <p:cBhvr>
                                        <p:cTn id="37" dur="500"/>
                                        <p:tgtEl>
                                          <p:spTgt spid="5339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53395"/>
                                        </p:tgtEl>
                                        <p:attrNameLst>
                                          <p:attrName>style.visibility</p:attrName>
                                        </p:attrNameLst>
                                      </p:cBhvr>
                                      <p:to>
                                        <p:strVal val="visible"/>
                                      </p:to>
                                    </p:set>
                                    <p:animEffect transition="in" filter="blinds(horizontal)">
                                      <p:cBhvr>
                                        <p:cTn id="42" dur="500"/>
                                        <p:tgtEl>
                                          <p:spTgt spid="5339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53382"/>
                                        </p:tgtEl>
                                        <p:attrNameLst>
                                          <p:attrName>style.visibility</p:attrName>
                                        </p:attrNameLst>
                                      </p:cBhvr>
                                      <p:to>
                                        <p:strVal val="visible"/>
                                      </p:to>
                                    </p:set>
                                    <p:animEffect transition="in" filter="blinds(horizontal)">
                                      <p:cBhvr>
                                        <p:cTn id="47" dur="500"/>
                                        <p:tgtEl>
                                          <p:spTgt spid="5338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53399"/>
                                        </p:tgtEl>
                                        <p:attrNameLst>
                                          <p:attrName>style.visibility</p:attrName>
                                        </p:attrNameLst>
                                      </p:cBhvr>
                                      <p:to>
                                        <p:strVal val="visible"/>
                                      </p:to>
                                    </p:set>
                                    <p:animEffect transition="in" filter="blinds(horizontal)">
                                      <p:cBhvr>
                                        <p:cTn id="52" dur="500"/>
                                        <p:tgtEl>
                                          <p:spTgt spid="53399"/>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53398"/>
                                        </p:tgtEl>
                                        <p:attrNameLst>
                                          <p:attrName>style.visibility</p:attrName>
                                        </p:attrNameLst>
                                      </p:cBhvr>
                                      <p:to>
                                        <p:strVal val="visible"/>
                                      </p:to>
                                    </p:set>
                                    <p:animEffect transition="in" filter="blinds(horizontal)">
                                      <p:cBhvr>
                                        <p:cTn id="57" dur="500"/>
                                        <p:tgtEl>
                                          <p:spTgt spid="53398"/>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53383"/>
                                        </p:tgtEl>
                                        <p:attrNameLst>
                                          <p:attrName>style.visibility</p:attrName>
                                        </p:attrNameLst>
                                      </p:cBhvr>
                                      <p:to>
                                        <p:strVal val="visible"/>
                                      </p:to>
                                    </p:set>
                                    <p:animEffect transition="in" filter="blinds(horizontal)">
                                      <p:cBhvr>
                                        <p:cTn id="62" dur="500"/>
                                        <p:tgtEl>
                                          <p:spTgt spid="53383"/>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53397"/>
                                        </p:tgtEl>
                                        <p:attrNameLst>
                                          <p:attrName>style.visibility</p:attrName>
                                        </p:attrNameLst>
                                      </p:cBhvr>
                                      <p:to>
                                        <p:strVal val="visible"/>
                                      </p:to>
                                    </p:set>
                                    <p:animEffect transition="in" filter="blinds(horizontal)">
                                      <p:cBhvr>
                                        <p:cTn id="67" dur="500"/>
                                        <p:tgtEl>
                                          <p:spTgt spid="53397"/>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53400"/>
                                        </p:tgtEl>
                                        <p:attrNameLst>
                                          <p:attrName>style.visibility</p:attrName>
                                        </p:attrNameLst>
                                      </p:cBhvr>
                                      <p:to>
                                        <p:strVal val="visible"/>
                                      </p:to>
                                    </p:set>
                                    <p:animEffect transition="in" filter="blinds(horizontal)">
                                      <p:cBhvr>
                                        <p:cTn id="72" dur="500"/>
                                        <p:tgtEl>
                                          <p:spTgt spid="53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374" grpId="0"/>
      <p:bldP spid="53375" grpId="0"/>
      <p:bldP spid="53376" grpId="0"/>
      <p:bldP spid="53377" grpId="0"/>
      <p:bldP spid="53380" grpId="0"/>
      <p:bldP spid="53381" grpId="0"/>
      <p:bldP spid="53382" grpId="0"/>
      <p:bldP spid="53383" grpId="0"/>
      <p:bldP spid="53394" grpId="0"/>
      <p:bldP spid="53395" grpId="0"/>
      <p:bldP spid="53397" grpId="0"/>
      <p:bldP spid="53398" grpId="0"/>
      <p:bldP spid="53399" grpId="0"/>
      <p:bldP spid="53400" grpId="0"/>
    </p:bldLst>
  </p:timing>
</p:sld>
</file>

<file path=ppt/slides/slide6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9155" name="Rectangle 3"/>
          <p:cNvSpPr>
            <a:spLocks noGrp="1" noChangeArrowheads="1"/>
          </p:cNvSpPr>
          <p:nvPr>
            <p:ph type="body" idx="1"/>
          </p:nvPr>
        </p:nvSpPr>
        <p:spPr>
          <a:xfrm>
            <a:off x="83231" y="904080"/>
            <a:ext cx="2579688" cy="1316037"/>
          </a:xfrm>
        </p:spPr>
        <p:txBody>
          <a:bodyPr/>
          <a:lstStyle/>
          <a:p>
            <a:pPr eaLnBrk="1" hangingPunct="1">
              <a:buFont typeface="Courier New" pitchFamily="49" charset="0"/>
              <a:buChar char="o"/>
              <a:defRPr/>
            </a:pPr>
            <a:r>
              <a:rPr lang="en-US" sz="3600" dirty="0" smtClean="0">
                <a:latin typeface="Browallia New" pitchFamily="34" charset="-34"/>
                <a:cs typeface="Browallia New" pitchFamily="34" charset="-34"/>
              </a:rPr>
              <a:t>Kemp model</a:t>
            </a:r>
          </a:p>
          <a:p>
            <a:pPr eaLnBrk="1" hangingPunct="1">
              <a:buFont typeface="Courier New" pitchFamily="49" charset="0"/>
              <a:buChar char="o"/>
              <a:defRPr/>
            </a:pPr>
            <a:r>
              <a:rPr lang="en-US" sz="3600" dirty="0" smtClean="0">
                <a:latin typeface="Browallia New" pitchFamily="34" charset="-34"/>
                <a:cs typeface="Browallia New" pitchFamily="34" charset="-34"/>
              </a:rPr>
              <a:t>Later model</a:t>
            </a:r>
          </a:p>
          <a:p>
            <a:pPr eaLnBrk="1" hangingPunct="1">
              <a:buFontTx/>
              <a:buNone/>
              <a:defRPr/>
            </a:pPr>
            <a:r>
              <a:rPr lang="th-TH" dirty="0" smtClean="0">
                <a:cs typeface="Angsana New" pitchFamily="18" charset="-34"/>
              </a:rPr>
              <a:t>		</a:t>
            </a:r>
            <a:endParaRPr lang="en-US" dirty="0" smtClean="0">
              <a:cs typeface="Angsana New" pitchFamily="18" charset="-34"/>
            </a:endParaRPr>
          </a:p>
          <a:p>
            <a:pPr eaLnBrk="1" hangingPunct="1">
              <a:buFontTx/>
              <a:buNone/>
              <a:defRPr/>
            </a:pPr>
            <a:endParaRPr lang="en-US" dirty="0" smtClean="0">
              <a:cs typeface="Angsana New" pitchFamily="18" charset="-34"/>
            </a:endParaRPr>
          </a:p>
        </p:txBody>
      </p:sp>
      <p:sp>
        <p:nvSpPr>
          <p:cNvPr id="21507" name="Rectangle 7"/>
          <p:cNvSpPr>
            <a:spLocks noGrp="1" noChangeArrowheads="1"/>
          </p:cNvSpPr>
          <p:nvPr>
            <p:ph type="title"/>
          </p:nvPr>
        </p:nvSpPr>
        <p:spPr>
          <a:xfrm>
            <a:off x="195943" y="130864"/>
            <a:ext cx="8763000" cy="533400"/>
          </a:xfrm>
          <a:noFill/>
        </p:spPr>
        <p:txBody>
          <a:bodyPr/>
          <a:lstStyle/>
          <a:p>
            <a:pPr algn="l" eaLnBrk="1" hangingPunct="1"/>
            <a:r>
              <a:rPr lang="en-US" sz="3600" b="1" dirty="0" smtClean="0">
                <a:solidFill>
                  <a:srgbClr val="000099"/>
                </a:solidFill>
                <a:latin typeface="Browallia New" pitchFamily="34" charset="-34"/>
                <a:cs typeface="Browallia New" pitchFamily="34" charset="-34"/>
              </a:rPr>
              <a:t>2.5.2 Economies of Scale</a:t>
            </a:r>
          </a:p>
        </p:txBody>
      </p:sp>
      <p:sp>
        <p:nvSpPr>
          <p:cNvPr id="49160" name="AutoShape 8"/>
          <p:cNvSpPr>
            <a:spLocks noChangeArrowheads="1"/>
          </p:cNvSpPr>
          <p:nvPr/>
        </p:nvSpPr>
        <p:spPr bwMode="auto">
          <a:xfrm>
            <a:off x="2389420" y="1104312"/>
            <a:ext cx="381000" cy="228600"/>
          </a:xfrm>
          <a:prstGeom prst="rightArrow">
            <a:avLst>
              <a:gd name="adj1" fmla="val 50000"/>
              <a:gd name="adj2" fmla="val 41667"/>
            </a:avLst>
          </a:prstGeom>
          <a:solidFill>
            <a:schemeClr val="accent1"/>
          </a:solidFill>
          <a:ln w="9525" algn="ctr">
            <a:solidFill>
              <a:schemeClr val="tx1"/>
            </a:solidFill>
            <a:miter lim="800000"/>
            <a:headEnd/>
            <a:tailEnd/>
          </a:ln>
        </p:spPr>
        <p:txBody>
          <a:bodyPr wrap="none" anchor="ctr"/>
          <a:lstStyle/>
          <a:p>
            <a:endParaRPr lang="en-US"/>
          </a:p>
        </p:txBody>
      </p:sp>
      <p:sp>
        <p:nvSpPr>
          <p:cNvPr id="21509" name="Text Box 9"/>
          <p:cNvSpPr txBox="1">
            <a:spLocks noChangeArrowheads="1"/>
          </p:cNvSpPr>
          <p:nvPr/>
        </p:nvSpPr>
        <p:spPr bwMode="auto">
          <a:xfrm>
            <a:off x="1981200" y="3276600"/>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endParaRPr lang="en-US" sz="1800"/>
          </a:p>
        </p:txBody>
      </p:sp>
      <p:sp>
        <p:nvSpPr>
          <p:cNvPr id="49162" name="Text Box 10"/>
          <p:cNvSpPr txBox="1">
            <a:spLocks noChangeArrowheads="1"/>
          </p:cNvSpPr>
          <p:nvPr/>
        </p:nvSpPr>
        <p:spPr bwMode="auto">
          <a:xfrm>
            <a:off x="2971800" y="1020174"/>
            <a:ext cx="5486400" cy="400110"/>
          </a:xfrm>
          <a:prstGeom prst="rect">
            <a:avLst/>
          </a:prstGeom>
          <a:solidFill>
            <a:srgbClr val="CC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dirty="0">
                <a:solidFill>
                  <a:srgbClr val="990099"/>
                </a:solidFill>
              </a:rPr>
              <a:t>External Economies of Scale &amp; Int. </a:t>
            </a:r>
            <a:r>
              <a:rPr lang="en-US" sz="2000" dirty="0" smtClean="0">
                <a:solidFill>
                  <a:srgbClr val="990099"/>
                </a:solidFill>
              </a:rPr>
              <a:t>Trade</a:t>
            </a:r>
          </a:p>
        </p:txBody>
      </p:sp>
      <p:sp>
        <p:nvSpPr>
          <p:cNvPr id="49163" name="AutoShape 11"/>
          <p:cNvSpPr>
            <a:spLocks noChangeArrowheads="1"/>
          </p:cNvSpPr>
          <p:nvPr/>
        </p:nvSpPr>
        <p:spPr bwMode="auto">
          <a:xfrm>
            <a:off x="2421167" y="1789566"/>
            <a:ext cx="381000" cy="228600"/>
          </a:xfrm>
          <a:prstGeom prst="rightArrow">
            <a:avLst>
              <a:gd name="adj1" fmla="val 50000"/>
              <a:gd name="adj2" fmla="val 41667"/>
            </a:avLst>
          </a:prstGeom>
          <a:solidFill>
            <a:schemeClr val="accent1"/>
          </a:solidFill>
          <a:ln w="9525" algn="ctr">
            <a:solidFill>
              <a:schemeClr val="tx1"/>
            </a:solidFill>
            <a:miter lim="800000"/>
            <a:headEnd/>
            <a:tailEnd/>
          </a:ln>
        </p:spPr>
        <p:txBody>
          <a:bodyPr wrap="none" anchor="ctr"/>
          <a:lstStyle/>
          <a:p>
            <a:endParaRPr lang="en-US"/>
          </a:p>
        </p:txBody>
      </p:sp>
      <p:sp>
        <p:nvSpPr>
          <p:cNvPr id="49164" name="Text Box 12"/>
          <p:cNvSpPr txBox="1">
            <a:spLocks noChangeArrowheads="1"/>
          </p:cNvSpPr>
          <p:nvPr/>
        </p:nvSpPr>
        <p:spPr bwMode="auto">
          <a:xfrm>
            <a:off x="2971800" y="1705428"/>
            <a:ext cx="5486400" cy="396875"/>
          </a:xfrm>
          <a:prstGeom prst="rect">
            <a:avLst/>
          </a:prstGeom>
          <a:solidFill>
            <a:srgbClr val="CCCCFF"/>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spcBef>
                <a:spcPct val="50000"/>
              </a:spcBef>
            </a:pPr>
            <a:r>
              <a:rPr lang="en-US" sz="2000" dirty="0">
                <a:solidFill>
                  <a:srgbClr val="009900"/>
                </a:solidFill>
              </a:rPr>
              <a:t>Internal Economies of Scale &amp; Int. Trade</a:t>
            </a:r>
          </a:p>
        </p:txBody>
      </p:sp>
      <p:sp>
        <p:nvSpPr>
          <p:cNvPr id="2" name="Rectangle 1"/>
          <p:cNvSpPr/>
          <p:nvPr/>
        </p:nvSpPr>
        <p:spPr>
          <a:xfrm>
            <a:off x="582613" y="2057400"/>
            <a:ext cx="7743825" cy="4647426"/>
          </a:xfrm>
          <a:prstGeom prst="rect">
            <a:avLst/>
          </a:prstGeom>
        </p:spPr>
        <p:txBody>
          <a:bodyPr>
            <a:spAutoFit/>
          </a:bodyPr>
          <a:lstStyle/>
          <a:p>
            <a:pPr>
              <a:buClr>
                <a:srgbClr val="000000"/>
              </a:buClr>
              <a:defRPr/>
            </a:pPr>
            <a:r>
              <a:rPr lang="en-US" sz="2800" u="sng" dirty="0">
                <a:solidFill>
                  <a:srgbClr val="0000FF"/>
                </a:solidFill>
                <a:latin typeface="Browallia New" pitchFamily="34" charset="-34"/>
                <a:cs typeface="Browallia New" pitchFamily="34" charset="-34"/>
                <a:sym typeface="Angsana New Bold" charset="-34"/>
              </a:rPr>
              <a:t>External Economies of </a:t>
            </a:r>
            <a:r>
              <a:rPr lang="en-US" sz="2800" u="sng" dirty="0" smtClean="0">
                <a:solidFill>
                  <a:srgbClr val="0000FF"/>
                </a:solidFill>
                <a:latin typeface="Browallia New" pitchFamily="34" charset="-34"/>
                <a:cs typeface="Browallia New" pitchFamily="34" charset="-34"/>
                <a:sym typeface="Angsana New Bold" charset="-34"/>
              </a:rPr>
              <a:t>scale</a:t>
            </a:r>
          </a:p>
          <a:p>
            <a:pPr>
              <a:buClr>
                <a:srgbClr val="000000"/>
              </a:buClr>
              <a:defRPr/>
            </a:pPr>
            <a:endParaRPr lang="en-US" sz="800" u="sng" dirty="0">
              <a:solidFill>
                <a:srgbClr val="0000FF"/>
              </a:solidFill>
              <a:latin typeface="Browallia New" pitchFamily="34" charset="-34"/>
              <a:ea typeface="ヒラギノ角ゴ ProN W6" charset="-128"/>
              <a:cs typeface="Browallia New" pitchFamily="34" charset="-34"/>
              <a:sym typeface="Angsana New Bold" charset="-34"/>
            </a:endParaRPr>
          </a:p>
          <a:p>
            <a:pPr marL="742950" lvl="1" indent="-285750">
              <a:buClr>
                <a:srgbClr val="000000"/>
              </a:buClr>
              <a:buFont typeface="Wingdings" pitchFamily="2" charset="2"/>
              <a:buChar char="ü"/>
              <a:defRPr/>
            </a:pPr>
            <a:r>
              <a:rPr lang="en-US" sz="2800" b="0" dirty="0">
                <a:latin typeface="Browallia New" pitchFamily="34" charset="-34"/>
                <a:cs typeface="Browallia New" pitchFamily="34" charset="-34"/>
              </a:rPr>
              <a:t>The cost per unit depends on the size of the industry but not necessarily on the size of any one firm</a:t>
            </a:r>
            <a:r>
              <a:rPr lang="en-US" sz="2800" b="0" dirty="0" smtClean="0">
                <a:latin typeface="Browallia New" pitchFamily="34" charset="-34"/>
                <a:cs typeface="Browallia New" pitchFamily="34" charset="-34"/>
              </a:rPr>
              <a:t>.</a:t>
            </a:r>
            <a:endParaRPr lang="en-US" sz="2800" b="0" dirty="0">
              <a:latin typeface="Browallia New" pitchFamily="34" charset="-34"/>
              <a:cs typeface="Browallia New" pitchFamily="34" charset="-34"/>
            </a:endParaRPr>
          </a:p>
          <a:p>
            <a:pPr marL="742950" lvl="1" indent="-285750">
              <a:buClr>
                <a:srgbClr val="000000"/>
              </a:buClr>
              <a:buFont typeface="Wingdings" pitchFamily="2" charset="2"/>
              <a:buChar char="ü"/>
              <a:defRPr/>
            </a:pPr>
            <a:r>
              <a:rPr lang="en-US" sz="2800" b="0" dirty="0">
                <a:latin typeface="Browallia New" pitchFamily="34" charset="-34"/>
                <a:cs typeface="Browallia New" pitchFamily="34" charset="-34"/>
              </a:rPr>
              <a:t>An industry will typically consist of many small firms and be perfectly competitive</a:t>
            </a:r>
            <a:r>
              <a:rPr lang="en-US" sz="2800" b="0" dirty="0" smtClean="0">
                <a:latin typeface="Browallia New" pitchFamily="34" charset="-34"/>
                <a:cs typeface="Browallia New" pitchFamily="34" charset="-34"/>
              </a:rPr>
              <a:t>.</a:t>
            </a:r>
            <a:endParaRPr lang="en-US" sz="2800" dirty="0">
              <a:latin typeface="Browallia New" pitchFamily="34" charset="-34"/>
              <a:cs typeface="Browallia New" pitchFamily="34" charset="-34"/>
            </a:endParaRPr>
          </a:p>
          <a:p>
            <a:pPr>
              <a:buClr>
                <a:srgbClr val="000000"/>
              </a:buClr>
              <a:defRPr/>
            </a:pPr>
            <a:r>
              <a:rPr lang="en-US" sz="2800" u="sng" dirty="0">
                <a:solidFill>
                  <a:srgbClr val="0000FF"/>
                </a:solidFill>
                <a:latin typeface="Browallia New" pitchFamily="34" charset="-34"/>
                <a:cs typeface="Browallia New" pitchFamily="34" charset="-34"/>
                <a:sym typeface="Angsana New Bold" charset="-34"/>
              </a:rPr>
              <a:t>Internal Economies of scale</a:t>
            </a:r>
          </a:p>
          <a:p>
            <a:pPr>
              <a:buClr>
                <a:srgbClr val="000000"/>
              </a:buClr>
              <a:defRPr/>
            </a:pPr>
            <a:endParaRPr lang="en-US" sz="800" u="sng" dirty="0">
              <a:solidFill>
                <a:srgbClr val="0000FF"/>
              </a:solidFill>
              <a:latin typeface="Browallia New" pitchFamily="34" charset="-34"/>
              <a:ea typeface="ヒラギノ角ゴ ProN W6" charset="-128"/>
              <a:cs typeface="Browallia New" pitchFamily="34" charset="-34"/>
              <a:sym typeface="Angsana New Bold" charset="-34"/>
            </a:endParaRPr>
          </a:p>
          <a:p>
            <a:pPr marL="742950" lvl="1" indent="-285750">
              <a:buClr>
                <a:srgbClr val="000000"/>
              </a:buClr>
              <a:buFont typeface="Wingdings" pitchFamily="2" charset="2"/>
              <a:buChar char="ü"/>
              <a:defRPr/>
            </a:pPr>
            <a:r>
              <a:rPr lang="en-US" sz="2800" b="0" dirty="0">
                <a:latin typeface="Browallia New" pitchFamily="34" charset="-34"/>
                <a:cs typeface="Browallia New" pitchFamily="34" charset="-34"/>
              </a:rPr>
              <a:t>The cost per unit depends on the size of an individual firm but not necessarily on that of the industry</a:t>
            </a:r>
            <a:r>
              <a:rPr lang="en-US" sz="2800" b="0" dirty="0" smtClean="0">
                <a:latin typeface="Browallia New" pitchFamily="34" charset="-34"/>
                <a:cs typeface="Browallia New" pitchFamily="34" charset="-34"/>
              </a:rPr>
              <a:t>.</a:t>
            </a:r>
            <a:endParaRPr lang="en-US" sz="2800" b="0" dirty="0">
              <a:latin typeface="Browallia New" pitchFamily="34" charset="-34"/>
              <a:cs typeface="Browallia New" pitchFamily="34" charset="-34"/>
            </a:endParaRPr>
          </a:p>
          <a:p>
            <a:pPr marL="742950" lvl="1" indent="-285750">
              <a:buClr>
                <a:srgbClr val="000000"/>
              </a:buClr>
              <a:buFont typeface="Wingdings" pitchFamily="2" charset="2"/>
              <a:buChar char="ü"/>
              <a:defRPr/>
            </a:pPr>
            <a:r>
              <a:rPr lang="en-US" sz="2800" b="0" dirty="0">
                <a:latin typeface="Browallia New" pitchFamily="34" charset="-34"/>
                <a:cs typeface="Browallia New" pitchFamily="34" charset="-34"/>
              </a:rPr>
              <a:t>The market structure will be imperfectly competitive with large firms having a cost advantage over small.</a:t>
            </a:r>
          </a:p>
        </p:txBody>
      </p:sp>
      <p:sp>
        <p:nvSpPr>
          <p:cNvPr id="21514"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36671588-E7B5-4BB7-A22A-3BBFA1EDE838}" type="slidenum">
              <a:rPr lang="en-US" sz="1400" b="0" smtClean="0">
                <a:cs typeface="Angsana New" pitchFamily="18" charset="-34"/>
              </a:rPr>
              <a:pPr eaLnBrk="1" hangingPunct="1"/>
              <a:t>67</a:t>
            </a:fld>
            <a:endParaRPr lang="en-US" sz="1400" b="0" smtClean="0">
              <a:cs typeface="Angsana New" pitchFamily="18" charset="-34"/>
            </a:endParaRPr>
          </a:p>
        </p:txBody>
      </p:sp>
      <p:sp>
        <p:nvSpPr>
          <p:cNvPr id="11" name="Rectangle 10"/>
          <p:cNvSpPr/>
          <p:nvPr/>
        </p:nvSpPr>
        <p:spPr>
          <a:xfrm>
            <a:off x="-21318" y="533400"/>
            <a:ext cx="9317718" cy="461665"/>
          </a:xfrm>
          <a:prstGeom prst="rect">
            <a:avLst/>
          </a:prstGeom>
        </p:spPr>
        <p:txBody>
          <a:bodyPr wrap="square">
            <a:spAutoFit/>
          </a:bodyPr>
          <a:lstStyle/>
          <a:p>
            <a:pPr eaLnBrk="1" hangingPunct="1">
              <a:lnSpc>
                <a:spcPct val="80000"/>
              </a:lnSpc>
              <a:buClr>
                <a:srgbClr val="000000"/>
              </a:buClr>
              <a:defRPr/>
            </a:pPr>
            <a:r>
              <a:rPr lang="en-US" sz="3000" dirty="0" smtClean="0">
                <a:latin typeface="Browallia New" pitchFamily="34" charset="-34"/>
                <a:cs typeface="Browallia New" pitchFamily="34" charset="-34"/>
              </a:rPr>
              <a:t>Note: H-O assumes </a:t>
            </a:r>
            <a:r>
              <a:rPr lang="en-US" sz="3000" dirty="0" smtClean="0">
                <a:solidFill>
                  <a:srgbClr val="0000FF"/>
                </a:solidFill>
                <a:latin typeface="Browallia New" pitchFamily="34" charset="-34"/>
                <a:cs typeface="Browallia New" pitchFamily="34" charset="-34"/>
              </a:rPr>
              <a:t>CRTS </a:t>
            </a:r>
            <a:r>
              <a:rPr lang="en-US" sz="3000" dirty="0">
                <a:latin typeface="Browallia New" pitchFamily="34" charset="-34"/>
                <a:cs typeface="Browallia New" pitchFamily="34" charset="-34"/>
              </a:rPr>
              <a:t>technology </a:t>
            </a:r>
            <a:r>
              <a:rPr lang="en-US" sz="3000" dirty="0" smtClean="0">
                <a:latin typeface="Browallia New" pitchFamily="34" charset="-34"/>
                <a:cs typeface="Browallia New" pitchFamily="34" charset="-34"/>
              </a:rPr>
              <a:t>(</a:t>
            </a:r>
            <a:r>
              <a:rPr lang="en-US" sz="3000" dirty="0">
                <a:latin typeface="Browallia New" pitchFamily="34" charset="-34"/>
                <a:cs typeface="Browallia New" pitchFamily="34" charset="-34"/>
              </a:rPr>
              <a:t>which implies no economies of scale</a:t>
            </a:r>
            <a:r>
              <a:rPr lang="en-US" sz="3000" dirty="0" smtClean="0">
                <a:latin typeface="Browallia New" pitchFamily="34" charset="-34"/>
                <a:cs typeface="Browallia New" pitchFamily="34" charset="-34"/>
              </a:rPr>
              <a:t>)</a:t>
            </a:r>
            <a:endParaRPr lang="en-US" sz="3000" dirty="0">
              <a:latin typeface="Browallia New" pitchFamily="34" charset="-34"/>
              <a:cs typeface="Browallia New" pitchFamily="34" charset="-34"/>
            </a:endParaRPr>
          </a:p>
        </p:txBody>
      </p:sp>
    </p:spTree>
    <p:extLst>
      <p:ext uri="{BB962C8B-B14F-4D97-AF65-F5344CB8AC3E}">
        <p14:creationId xmlns:p14="http://schemas.microsoft.com/office/powerpoint/2010/main" val="1286031507"/>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9155">
                                            <p:txEl>
                                              <p:pRg st="0" end="0"/>
                                            </p:txEl>
                                          </p:spTgt>
                                        </p:tgtEl>
                                        <p:attrNameLst>
                                          <p:attrName>style.visibility</p:attrName>
                                        </p:attrNameLst>
                                      </p:cBhvr>
                                      <p:to>
                                        <p:strVal val="visible"/>
                                      </p:to>
                                    </p:set>
                                    <p:animEffect transition="in" filter="blinds(horizontal)">
                                      <p:cBhvr>
                                        <p:cTn id="7" dur="500"/>
                                        <p:tgtEl>
                                          <p:spTgt spid="491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9160"/>
                                        </p:tgtEl>
                                        <p:attrNameLst>
                                          <p:attrName>style.visibility</p:attrName>
                                        </p:attrNameLst>
                                      </p:cBhvr>
                                      <p:to>
                                        <p:strVal val="visible"/>
                                      </p:to>
                                    </p:set>
                                    <p:animEffect transition="in" filter="blinds(horizontal)">
                                      <p:cBhvr>
                                        <p:cTn id="12" dur="500"/>
                                        <p:tgtEl>
                                          <p:spTgt spid="4916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9162"/>
                                        </p:tgtEl>
                                        <p:attrNameLst>
                                          <p:attrName>style.visibility</p:attrName>
                                        </p:attrNameLst>
                                      </p:cBhvr>
                                      <p:to>
                                        <p:strVal val="visible"/>
                                      </p:to>
                                    </p:set>
                                    <p:animEffect transition="in" filter="blinds(horizontal)">
                                      <p:cBhvr>
                                        <p:cTn id="17" dur="500"/>
                                        <p:tgtEl>
                                          <p:spTgt spid="4916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9155">
                                            <p:txEl>
                                              <p:pRg st="1" end="1"/>
                                            </p:txEl>
                                          </p:spTgt>
                                        </p:tgtEl>
                                        <p:attrNameLst>
                                          <p:attrName>style.visibility</p:attrName>
                                        </p:attrNameLst>
                                      </p:cBhvr>
                                      <p:to>
                                        <p:strVal val="visible"/>
                                      </p:to>
                                    </p:set>
                                    <p:animEffect transition="in" filter="blinds(horizontal)">
                                      <p:cBhvr>
                                        <p:cTn id="22" dur="500"/>
                                        <p:tgtEl>
                                          <p:spTgt spid="49155">
                                            <p:txEl>
                                              <p:pRg st="1" end="1"/>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9163"/>
                                        </p:tgtEl>
                                        <p:attrNameLst>
                                          <p:attrName>style.visibility</p:attrName>
                                        </p:attrNameLst>
                                      </p:cBhvr>
                                      <p:to>
                                        <p:strVal val="visible"/>
                                      </p:to>
                                    </p:set>
                                    <p:animEffect transition="in" filter="blinds(horizontal)">
                                      <p:cBhvr>
                                        <p:cTn id="27" dur="500"/>
                                        <p:tgtEl>
                                          <p:spTgt spid="49163"/>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49164"/>
                                        </p:tgtEl>
                                        <p:attrNameLst>
                                          <p:attrName>style.visibility</p:attrName>
                                        </p:attrNameLst>
                                      </p:cBhvr>
                                      <p:to>
                                        <p:strVal val="visible"/>
                                      </p:to>
                                    </p:set>
                                    <p:animEffect transition="in" filter="blinds(horizontal)">
                                      <p:cBhvr>
                                        <p:cTn id="32" dur="500"/>
                                        <p:tgtEl>
                                          <p:spTgt spid="4916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
                                            <p:txEl>
                                              <p:pRg st="0" end="0"/>
                                            </p:txEl>
                                          </p:spTgt>
                                        </p:tgtEl>
                                        <p:attrNameLst>
                                          <p:attrName>style.visibility</p:attrName>
                                        </p:attrNameLst>
                                      </p:cBhvr>
                                      <p:to>
                                        <p:strVal val="visible"/>
                                      </p:to>
                                    </p:set>
                                    <p:animEffect transition="in" filter="fade">
                                      <p:cBhvr>
                                        <p:cTn id="37" dur="500"/>
                                        <p:tgtEl>
                                          <p:spTgt spid="2">
                                            <p:txEl>
                                              <p:pRg st="0" end="0"/>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2">
                                            <p:txEl>
                                              <p:pRg st="2" end="2"/>
                                            </p:txEl>
                                          </p:spTgt>
                                        </p:tgtEl>
                                        <p:attrNameLst>
                                          <p:attrName>style.visibility</p:attrName>
                                        </p:attrNameLst>
                                      </p:cBhvr>
                                      <p:to>
                                        <p:strVal val="visible"/>
                                      </p:to>
                                    </p:set>
                                    <p:animEffect transition="in" filter="fade">
                                      <p:cBhvr>
                                        <p:cTn id="42" dur="500"/>
                                        <p:tgtEl>
                                          <p:spTgt spid="2">
                                            <p:txEl>
                                              <p:pRg st="2" end="2"/>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2">
                                            <p:txEl>
                                              <p:pRg st="3" end="3"/>
                                            </p:txEl>
                                          </p:spTgt>
                                        </p:tgtEl>
                                        <p:attrNameLst>
                                          <p:attrName>style.visibility</p:attrName>
                                        </p:attrNameLst>
                                      </p:cBhvr>
                                      <p:to>
                                        <p:strVal val="visible"/>
                                      </p:to>
                                    </p:set>
                                    <p:animEffect transition="in" filter="fade">
                                      <p:cBhvr>
                                        <p:cTn id="47" dur="500"/>
                                        <p:tgtEl>
                                          <p:spTgt spid="2">
                                            <p:txEl>
                                              <p:pRg st="3" end="3"/>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10" presetClass="entr" presetSubtype="0" fill="hold" nodeType="clickEffect">
                                  <p:stCondLst>
                                    <p:cond delay="0"/>
                                  </p:stCondLst>
                                  <p:childTnLst>
                                    <p:set>
                                      <p:cBhvr>
                                        <p:cTn id="51" dur="1" fill="hold">
                                          <p:stCondLst>
                                            <p:cond delay="0"/>
                                          </p:stCondLst>
                                        </p:cTn>
                                        <p:tgtEl>
                                          <p:spTgt spid="2">
                                            <p:txEl>
                                              <p:pRg st="4" end="4"/>
                                            </p:txEl>
                                          </p:spTgt>
                                        </p:tgtEl>
                                        <p:attrNameLst>
                                          <p:attrName>style.visibility</p:attrName>
                                        </p:attrNameLst>
                                      </p:cBhvr>
                                      <p:to>
                                        <p:strVal val="visible"/>
                                      </p:to>
                                    </p:set>
                                    <p:animEffect transition="in" filter="fade">
                                      <p:cBhvr>
                                        <p:cTn id="52" dur="500"/>
                                        <p:tgtEl>
                                          <p:spTgt spid="2">
                                            <p:txEl>
                                              <p:pRg st="4" end="4"/>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0" presetClass="entr" presetSubtype="0" fill="hold" nodeType="clickEffect">
                                  <p:stCondLst>
                                    <p:cond delay="0"/>
                                  </p:stCondLst>
                                  <p:childTnLst>
                                    <p:set>
                                      <p:cBhvr>
                                        <p:cTn id="56" dur="1" fill="hold">
                                          <p:stCondLst>
                                            <p:cond delay="0"/>
                                          </p:stCondLst>
                                        </p:cTn>
                                        <p:tgtEl>
                                          <p:spTgt spid="2">
                                            <p:txEl>
                                              <p:pRg st="6" end="6"/>
                                            </p:txEl>
                                          </p:spTgt>
                                        </p:tgtEl>
                                        <p:attrNameLst>
                                          <p:attrName>style.visibility</p:attrName>
                                        </p:attrNameLst>
                                      </p:cBhvr>
                                      <p:to>
                                        <p:strVal val="visible"/>
                                      </p:to>
                                    </p:set>
                                    <p:animEffect transition="in" filter="fade">
                                      <p:cBhvr>
                                        <p:cTn id="57" dur="500"/>
                                        <p:tgtEl>
                                          <p:spTgt spid="2">
                                            <p:txEl>
                                              <p:pRg st="6" end="6"/>
                                            </p:txEl>
                                          </p:spTgt>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10" presetClass="entr" presetSubtype="0" fill="hold" nodeType="clickEffect">
                                  <p:stCondLst>
                                    <p:cond delay="0"/>
                                  </p:stCondLst>
                                  <p:childTnLst>
                                    <p:set>
                                      <p:cBhvr>
                                        <p:cTn id="61" dur="1" fill="hold">
                                          <p:stCondLst>
                                            <p:cond delay="0"/>
                                          </p:stCondLst>
                                        </p:cTn>
                                        <p:tgtEl>
                                          <p:spTgt spid="2">
                                            <p:txEl>
                                              <p:pRg st="7" end="7"/>
                                            </p:txEl>
                                          </p:spTgt>
                                        </p:tgtEl>
                                        <p:attrNameLst>
                                          <p:attrName>style.visibility</p:attrName>
                                        </p:attrNameLst>
                                      </p:cBhvr>
                                      <p:to>
                                        <p:strVal val="visible"/>
                                      </p:to>
                                    </p:set>
                                    <p:animEffect transition="in" filter="fade">
                                      <p:cBhvr>
                                        <p:cTn id="62"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0" grpId="0" animBg="1"/>
      <p:bldP spid="49162" grpId="0" animBg="1"/>
      <p:bldP spid="49163" grpId="0" animBg="1"/>
      <p:bldP spid="49164"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Title 1"/>
          <p:cNvSpPr>
            <a:spLocks noGrp="1"/>
          </p:cNvSpPr>
          <p:nvPr>
            <p:ph type="title"/>
          </p:nvPr>
        </p:nvSpPr>
        <p:spPr>
          <a:xfrm>
            <a:off x="304800" y="228600"/>
            <a:ext cx="6870700" cy="685800"/>
          </a:xfrm>
        </p:spPr>
        <p:txBody>
          <a:bodyPr/>
          <a:lstStyle/>
          <a:p>
            <a:pPr algn="l"/>
            <a:r>
              <a:rPr lang="en-US" sz="3600" b="1" dirty="0" smtClean="0">
                <a:solidFill>
                  <a:srgbClr val="0000CC"/>
                </a:solidFill>
                <a:latin typeface="Browallia New" pitchFamily="34" charset="-34"/>
                <a:cs typeface="Browallia New" pitchFamily="34" charset="-34"/>
              </a:rPr>
              <a:t>2.5.3 Dumping</a:t>
            </a:r>
            <a:endParaRPr lang="th-TH" sz="3600" b="1" dirty="0" smtClean="0">
              <a:solidFill>
                <a:srgbClr val="0000CC"/>
              </a:solidFill>
              <a:latin typeface="Browallia New" pitchFamily="34" charset="-34"/>
              <a:cs typeface="Browallia New" pitchFamily="34" charset="-34"/>
            </a:endParaRPr>
          </a:p>
        </p:txBody>
      </p:sp>
      <p:sp>
        <p:nvSpPr>
          <p:cNvPr id="38915" name="Content Placeholder 2"/>
          <p:cNvSpPr>
            <a:spLocks noGrp="1"/>
          </p:cNvSpPr>
          <p:nvPr>
            <p:ph idx="1"/>
          </p:nvPr>
        </p:nvSpPr>
        <p:spPr>
          <a:xfrm>
            <a:off x="304800" y="4876800"/>
            <a:ext cx="7696200" cy="1219200"/>
          </a:xfrm>
        </p:spPr>
        <p:txBody>
          <a:bodyPr/>
          <a:lstStyle/>
          <a:p>
            <a:pPr>
              <a:buFont typeface="Courier New" pitchFamily="49" charset="0"/>
              <a:buChar char="o"/>
            </a:pPr>
            <a:r>
              <a:rPr lang="en-US" dirty="0" smtClean="0">
                <a:latin typeface="Browallia New" pitchFamily="34" charset="-34"/>
                <a:cs typeface="Browallia New" pitchFamily="34" charset="-34"/>
              </a:rPr>
              <a:t>Monopoly dumping</a:t>
            </a:r>
          </a:p>
          <a:p>
            <a:pPr>
              <a:buFont typeface="Courier New" pitchFamily="49" charset="0"/>
              <a:buChar char="o"/>
            </a:pPr>
            <a:r>
              <a:rPr lang="en-US" dirty="0" smtClean="0">
                <a:latin typeface="Browallia New" pitchFamily="34" charset="-34"/>
                <a:cs typeface="Browallia New" pitchFamily="34" charset="-34"/>
              </a:rPr>
              <a:t>Reciprocal dumping</a:t>
            </a:r>
            <a:endParaRPr lang="th-TH" dirty="0" smtClean="0">
              <a:latin typeface="Browallia New" pitchFamily="34" charset="-34"/>
              <a:cs typeface="Browallia New" pitchFamily="34" charset="-34"/>
            </a:endParaRPr>
          </a:p>
        </p:txBody>
      </p:sp>
      <p:sp>
        <p:nvSpPr>
          <p:cNvPr id="3891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3ADC6B26-1122-419B-A9BA-CF26C93B2CCA}" type="slidenum">
              <a:rPr lang="en-US" sz="1400" b="0" smtClean="0">
                <a:cs typeface="Angsana New" pitchFamily="18" charset="-34"/>
              </a:rPr>
              <a:pPr eaLnBrk="1" hangingPunct="1"/>
              <a:t>68</a:t>
            </a:fld>
            <a:endParaRPr lang="en-US" sz="1400" b="0" smtClean="0">
              <a:cs typeface="Angsana New" pitchFamily="18" charset="-34"/>
            </a:endParaRPr>
          </a:p>
        </p:txBody>
      </p:sp>
      <p:sp>
        <p:nvSpPr>
          <p:cNvPr id="2" name="Rectangle 1"/>
          <p:cNvSpPr/>
          <p:nvPr/>
        </p:nvSpPr>
        <p:spPr>
          <a:xfrm>
            <a:off x="304800" y="928914"/>
            <a:ext cx="8534400" cy="1569660"/>
          </a:xfrm>
          <a:prstGeom prst="rect">
            <a:avLst/>
          </a:prstGeom>
        </p:spPr>
        <p:txBody>
          <a:bodyPr wrap="square">
            <a:spAutoFit/>
          </a:bodyPr>
          <a:lstStyle/>
          <a:p>
            <a:pPr lvl="1" indent="-457200">
              <a:buClr>
                <a:srgbClr val="000000"/>
              </a:buClr>
              <a:buFont typeface="Courier New" pitchFamily="49" charset="0"/>
              <a:buChar char="o"/>
              <a:defRPr/>
            </a:pPr>
            <a:r>
              <a:rPr lang="en-US" sz="3200" dirty="0">
                <a:latin typeface="Browallia New" pitchFamily="34" charset="-34"/>
                <a:cs typeface="Browallia New" pitchFamily="34" charset="-34"/>
              </a:rPr>
              <a:t>Dumping occurs when a firm sells a product abroad at </a:t>
            </a:r>
            <a:r>
              <a:rPr lang="en-US" sz="3200" dirty="0">
                <a:solidFill>
                  <a:srgbClr val="C00000"/>
                </a:solidFill>
                <a:latin typeface="Browallia New" pitchFamily="34" charset="-34"/>
                <a:cs typeface="Browallia New" pitchFamily="34" charset="-34"/>
              </a:rPr>
              <a:t>a price</a:t>
            </a:r>
            <a:r>
              <a:rPr lang="en-US" sz="3200" dirty="0">
                <a:latin typeface="Browallia New" pitchFamily="34" charset="-34"/>
                <a:cs typeface="Browallia New" pitchFamily="34" charset="-34"/>
              </a:rPr>
              <a:t> that is </a:t>
            </a:r>
            <a:r>
              <a:rPr lang="en-US" sz="3200" dirty="0">
                <a:solidFill>
                  <a:srgbClr val="C00000"/>
                </a:solidFill>
                <a:latin typeface="Browallia New" pitchFamily="34" charset="-34"/>
                <a:cs typeface="Browallia New" pitchFamily="34" charset="-34"/>
              </a:rPr>
              <a:t>either less than the price it charges in its local market, or less than its average cost </a:t>
            </a:r>
            <a:r>
              <a:rPr lang="en-US" sz="3200" dirty="0">
                <a:latin typeface="Browallia New" pitchFamily="34" charset="-34"/>
                <a:cs typeface="Browallia New" pitchFamily="34" charset="-34"/>
              </a:rPr>
              <a:t>to produce the product</a:t>
            </a:r>
            <a:r>
              <a:rPr lang="en-US" sz="3200" dirty="0" smtClean="0">
                <a:latin typeface="Browallia New" pitchFamily="34" charset="-34"/>
                <a:cs typeface="Browallia New" pitchFamily="34" charset="-34"/>
              </a:rPr>
              <a:t>.</a:t>
            </a:r>
          </a:p>
        </p:txBody>
      </p:sp>
      <p:sp>
        <p:nvSpPr>
          <p:cNvPr id="6" name="Rectangle 5"/>
          <p:cNvSpPr/>
          <p:nvPr/>
        </p:nvSpPr>
        <p:spPr>
          <a:xfrm>
            <a:off x="304800" y="2557705"/>
            <a:ext cx="7620000" cy="584775"/>
          </a:xfrm>
          <a:prstGeom prst="rect">
            <a:avLst/>
          </a:prstGeom>
        </p:spPr>
        <p:txBody>
          <a:bodyPr wrap="square">
            <a:spAutoFit/>
          </a:bodyPr>
          <a:lstStyle/>
          <a:p>
            <a:pPr lvl="1" indent="-457200">
              <a:buClr>
                <a:srgbClr val="000000"/>
              </a:buClr>
              <a:buFont typeface="Courier New" pitchFamily="49" charset="0"/>
              <a:buChar char="o"/>
              <a:defRPr/>
            </a:pPr>
            <a:r>
              <a:rPr lang="en-US" sz="3200" dirty="0" smtClean="0">
                <a:latin typeface="Browallia New" pitchFamily="34" charset="-34"/>
                <a:cs typeface="Browallia New" pitchFamily="34" charset="-34"/>
              </a:rPr>
              <a:t>Why any firm want to do that?</a:t>
            </a:r>
          </a:p>
        </p:txBody>
      </p:sp>
      <p:sp>
        <p:nvSpPr>
          <p:cNvPr id="7" name="Content Placeholder 2"/>
          <p:cNvSpPr txBox="1">
            <a:spLocks/>
          </p:cNvSpPr>
          <p:nvPr/>
        </p:nvSpPr>
        <p:spPr bwMode="auto">
          <a:xfrm>
            <a:off x="914400" y="3165900"/>
            <a:ext cx="7696200" cy="1710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a:lstStyle>
          <a:p>
            <a:pPr>
              <a:buFont typeface="Wingdings" pitchFamily="2" charset="2"/>
              <a:buChar char="ü"/>
            </a:pPr>
            <a:r>
              <a:rPr lang="en-US" dirty="0" smtClean="0">
                <a:solidFill>
                  <a:srgbClr val="003399"/>
                </a:solidFill>
                <a:latin typeface="Browallia New" pitchFamily="34" charset="-34"/>
                <a:cs typeface="Browallia New" pitchFamily="34" charset="-34"/>
              </a:rPr>
              <a:t>To gain market share in the host country market</a:t>
            </a:r>
          </a:p>
          <a:p>
            <a:pPr>
              <a:buFont typeface="Wingdings" pitchFamily="2" charset="2"/>
              <a:buChar char="ü"/>
            </a:pPr>
            <a:r>
              <a:rPr lang="en-US" dirty="0" smtClean="0">
                <a:solidFill>
                  <a:srgbClr val="003399"/>
                </a:solidFill>
                <a:latin typeface="Browallia New" pitchFamily="34" charset="-34"/>
                <a:cs typeface="Browallia New" pitchFamily="34" charset="-34"/>
              </a:rPr>
              <a:t>Then drives competitors out of that market</a:t>
            </a:r>
          </a:p>
          <a:p>
            <a:pPr>
              <a:buFont typeface="Wingdings" pitchFamily="2" charset="2"/>
              <a:buChar char="ü"/>
            </a:pPr>
            <a:r>
              <a:rPr lang="en-US" dirty="0" smtClean="0">
                <a:solidFill>
                  <a:srgbClr val="003399"/>
                </a:solidFill>
                <a:latin typeface="Browallia New" pitchFamily="34" charset="-34"/>
                <a:cs typeface="Browallia New" pitchFamily="34" charset="-34"/>
              </a:rPr>
              <a:t>Finally, the firm can exercise monopoly power</a:t>
            </a:r>
          </a:p>
        </p:txBody>
      </p:sp>
    </p:spTree>
    <p:extLst>
      <p:ext uri="{BB962C8B-B14F-4D97-AF65-F5344CB8AC3E}">
        <p14:creationId xmlns:p14="http://schemas.microsoft.com/office/powerpoint/2010/main" val="85869068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Effect transition="in" filter="fade">
                                      <p:cBhvr>
                                        <p:cTn id="17" dur="500"/>
                                        <p:tgtEl>
                                          <p:spTgt spid="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Effect transition="in" filter="fade">
                                      <p:cBhvr>
                                        <p:cTn id="22" dur="500"/>
                                        <p:tgtEl>
                                          <p:spTgt spid="7">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xEl>
                                              <p:pRg st="2" end="2"/>
                                            </p:txEl>
                                          </p:spTgt>
                                        </p:tgtEl>
                                        <p:attrNameLst>
                                          <p:attrName>style.visibility</p:attrName>
                                        </p:attrNameLst>
                                      </p:cBhvr>
                                      <p:to>
                                        <p:strVal val="visible"/>
                                      </p:to>
                                    </p:set>
                                    <p:animEffect transition="in" filter="fade">
                                      <p:cBhvr>
                                        <p:cTn id="2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build="p"/>
    </p:bldLst>
  </p:timing>
</p:sld>
</file>

<file path=ppt/slides/slide69.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228600" y="228600"/>
            <a:ext cx="7924800" cy="1143000"/>
          </a:xfrm>
          <a:gradFill rotWithShape="0">
            <a:gsLst>
              <a:gs pos="0">
                <a:srgbClr val="FFFFFF"/>
              </a:gs>
              <a:gs pos="100000">
                <a:srgbClr val="FFFFFF"/>
              </a:gs>
            </a:gsLst>
            <a:lin ang="5400000"/>
          </a:gradFill>
        </p:spPr>
        <p:txBody>
          <a:bodyPr rIns="132080"/>
          <a:lstStyle/>
          <a:p>
            <a:pPr algn="l" eaLnBrk="1" hangingPunct="1"/>
            <a:r>
              <a:rPr lang="en-US" sz="3600" b="1" dirty="0" smtClean="0">
                <a:solidFill>
                  <a:srgbClr val="0000CC"/>
                </a:solidFill>
                <a:latin typeface="Browallia New" pitchFamily="34" charset="-34"/>
                <a:cs typeface="Browallia New" pitchFamily="34" charset="-34"/>
              </a:rPr>
              <a:t>2.5.4 The Imitation Lag Hypothesis and The Product Cycle Theory</a:t>
            </a:r>
          </a:p>
        </p:txBody>
      </p:sp>
      <p:sp>
        <p:nvSpPr>
          <p:cNvPr id="7171" name="Rectangle 3"/>
          <p:cNvSpPr>
            <a:spLocks noGrp="1" noChangeArrowheads="1"/>
          </p:cNvSpPr>
          <p:nvPr>
            <p:ph type="body" idx="1"/>
          </p:nvPr>
        </p:nvSpPr>
        <p:spPr>
          <a:xfrm>
            <a:off x="685800" y="1676400"/>
            <a:ext cx="8458200" cy="2133600"/>
          </a:xfrm>
        </p:spPr>
        <p:txBody>
          <a:bodyPr rIns="132080"/>
          <a:lstStyle/>
          <a:p>
            <a:pPr marL="0" indent="0" eaLnBrk="1" hangingPunct="1">
              <a:buClr>
                <a:srgbClr val="000000"/>
              </a:buClr>
              <a:buFontTx/>
              <a:buNone/>
            </a:pPr>
            <a:r>
              <a:rPr lang="en-US" dirty="0" smtClean="0">
                <a:latin typeface="Browallia New" pitchFamily="34" charset="-34"/>
                <a:cs typeface="Browallia New" pitchFamily="34" charset="-34"/>
              </a:rPr>
              <a:t>This group of theories concern about the dynamic comparative advantage which changes over time </a:t>
            </a:r>
          </a:p>
        </p:txBody>
      </p:sp>
      <p:sp>
        <p:nvSpPr>
          <p:cNvPr id="61444"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C591F08A-58B1-47ED-896F-843D49B3C044}" type="slidenum">
              <a:rPr lang="en-US" sz="1400" b="0" smtClean="0">
                <a:cs typeface="Angsana New" pitchFamily="18" charset="-34"/>
              </a:rPr>
              <a:pPr eaLnBrk="1" hangingPunct="1"/>
              <a:t>69</a:t>
            </a:fld>
            <a:endParaRPr lang="en-US" sz="1400" b="0" smtClean="0">
              <a:cs typeface="Angsana New" pitchFamily="18" charset="-34"/>
            </a:endParaRPr>
          </a:p>
        </p:txBody>
      </p:sp>
    </p:spTree>
    <p:extLst>
      <p:ext uri="{BB962C8B-B14F-4D97-AF65-F5344CB8AC3E}">
        <p14:creationId xmlns:p14="http://schemas.microsoft.com/office/powerpoint/2010/main" val="3245864056"/>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717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bldLvl="5" autoUpdateAnimBg="0"/>
    </p:bldLst>
  </p:timing>
</p:sld>
</file>

<file path=ppt/slides/slide70.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0" y="152400"/>
            <a:ext cx="9144000" cy="609600"/>
          </a:xfrm>
          <a:gradFill rotWithShape="0">
            <a:gsLst>
              <a:gs pos="0">
                <a:srgbClr val="FFFFFF"/>
              </a:gs>
              <a:gs pos="100000">
                <a:srgbClr val="FFFFFF"/>
              </a:gs>
            </a:gsLst>
            <a:lin ang="5400000"/>
          </a:gradFill>
        </p:spPr>
        <p:txBody>
          <a:bodyPr rIns="132080"/>
          <a:lstStyle/>
          <a:p>
            <a:pPr algn="l" eaLnBrk="1" hangingPunct="1"/>
            <a:r>
              <a:rPr lang="en-US" sz="3200" b="1" dirty="0" smtClean="0">
                <a:solidFill>
                  <a:srgbClr val="0000CC"/>
                </a:solidFill>
                <a:latin typeface="Browallia New" pitchFamily="34" charset="-34"/>
                <a:cs typeface="Browallia New" pitchFamily="34" charset="-34"/>
              </a:rPr>
              <a:t>The Imitation Lag Hypothesis (Michael Posner)</a:t>
            </a:r>
          </a:p>
        </p:txBody>
      </p:sp>
      <p:sp>
        <p:nvSpPr>
          <p:cNvPr id="2" name="TextBox 1"/>
          <p:cNvSpPr txBox="1"/>
          <p:nvPr/>
        </p:nvSpPr>
        <p:spPr>
          <a:xfrm>
            <a:off x="152400" y="838200"/>
            <a:ext cx="8534400" cy="3877985"/>
          </a:xfrm>
          <a:prstGeom prst="rect">
            <a:avLst/>
          </a:prstGeom>
          <a:noFill/>
        </p:spPr>
        <p:txBody>
          <a:bodyPr>
            <a:spAutoFit/>
          </a:bodyPr>
          <a:lstStyle/>
          <a:p>
            <a:pPr marL="285750" indent="-285750">
              <a:buFont typeface="Courier New" pitchFamily="49" charset="0"/>
              <a:buChar char="o"/>
              <a:defRPr/>
            </a:pPr>
            <a:r>
              <a:rPr lang="en-US" sz="2800" b="0" dirty="0">
                <a:latin typeface="Browallia New" pitchFamily="34" charset="-34"/>
                <a:cs typeface="Browallia New" pitchFamily="34" charset="-34"/>
              </a:rPr>
              <a:t>When a new product is invented in country A, there are two sorts of lags that delay the production of the good in country B</a:t>
            </a:r>
          </a:p>
          <a:p>
            <a:pPr>
              <a:defRPr/>
            </a:pPr>
            <a:endParaRPr lang="en-US" sz="1400" b="0" dirty="0">
              <a:latin typeface="Browallia New" pitchFamily="34" charset="-34"/>
              <a:cs typeface="Browallia New" pitchFamily="34" charset="-34"/>
            </a:endParaRPr>
          </a:p>
          <a:p>
            <a:pPr marL="800100" lvl="1" indent="-342900">
              <a:buFont typeface="Wingdings" pitchFamily="2" charset="2"/>
              <a:buChar char="ü"/>
              <a:defRPr/>
            </a:pPr>
            <a:r>
              <a:rPr lang="en-US" sz="2800" dirty="0">
                <a:solidFill>
                  <a:srgbClr val="009900"/>
                </a:solidFill>
                <a:latin typeface="Browallia New" pitchFamily="34" charset="-34"/>
                <a:cs typeface="Browallia New" pitchFamily="34" charset="-34"/>
              </a:rPr>
              <a:t>Imitation lag</a:t>
            </a:r>
            <a:r>
              <a:rPr lang="en-US" sz="2800" b="0" dirty="0">
                <a:latin typeface="Browallia New" pitchFamily="34" charset="-34"/>
                <a:cs typeface="Browallia New" pitchFamily="34" charset="-34"/>
              </a:rPr>
              <a:t>: There is a delay in transmission or diffusion of technology from country A to country B.</a:t>
            </a:r>
          </a:p>
          <a:p>
            <a:pPr lvl="1">
              <a:defRPr/>
            </a:pPr>
            <a:r>
              <a:rPr lang="en-US" sz="2800" b="0" dirty="0">
                <a:latin typeface="Browallia New" pitchFamily="34" charset="-34"/>
                <a:cs typeface="Browallia New" pitchFamily="34" charset="-34"/>
              </a:rPr>
              <a:t>    ---- Relax assumption of H-O that both countries </a:t>
            </a:r>
          </a:p>
          <a:p>
            <a:pPr lvl="1">
              <a:defRPr/>
            </a:pPr>
            <a:r>
              <a:rPr lang="en-US" sz="2800" b="0" dirty="0">
                <a:latin typeface="Browallia New" pitchFamily="34" charset="-34"/>
                <a:cs typeface="Browallia New" pitchFamily="34" charset="-34"/>
              </a:rPr>
              <a:t>    have the same technologies </a:t>
            </a:r>
            <a:r>
              <a:rPr lang="en-US" sz="2800" b="0" dirty="0" smtClean="0">
                <a:latin typeface="Browallia New" pitchFamily="34" charset="-34"/>
                <a:cs typeface="Browallia New" pitchFamily="34" charset="-34"/>
              </a:rPr>
              <a:t>-----</a:t>
            </a:r>
          </a:p>
          <a:p>
            <a:pPr lvl="1">
              <a:defRPr/>
            </a:pPr>
            <a:endParaRPr lang="en-US" sz="800" b="0" dirty="0">
              <a:latin typeface="Browallia New" pitchFamily="34" charset="-34"/>
              <a:cs typeface="Browallia New" pitchFamily="34" charset="-34"/>
            </a:endParaRPr>
          </a:p>
          <a:p>
            <a:pPr marL="800100" lvl="1" indent="-342900">
              <a:buFont typeface="Wingdings" pitchFamily="2" charset="2"/>
              <a:buChar char="ü"/>
              <a:defRPr/>
            </a:pPr>
            <a:r>
              <a:rPr lang="en-US" sz="2800" dirty="0">
                <a:solidFill>
                  <a:srgbClr val="009900"/>
                </a:solidFill>
                <a:latin typeface="Browallia New" pitchFamily="34" charset="-34"/>
                <a:cs typeface="Browallia New" pitchFamily="34" charset="-34"/>
              </a:rPr>
              <a:t>Demand lag</a:t>
            </a:r>
            <a:r>
              <a:rPr lang="en-US" sz="2800" b="0" dirty="0">
                <a:latin typeface="Browallia New" pitchFamily="34" charset="-34"/>
                <a:cs typeface="Browallia New" pitchFamily="34" charset="-34"/>
              </a:rPr>
              <a:t>: There is a delay in consumer acceptance in country B after the new product is introduced in country A.</a:t>
            </a:r>
          </a:p>
        </p:txBody>
      </p:sp>
      <p:sp>
        <p:nvSpPr>
          <p:cNvPr id="62468"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0A961718-1FE4-4F08-AE1E-AAB2409F353D}" type="slidenum">
              <a:rPr lang="en-US" sz="1400" b="0" smtClean="0">
                <a:cs typeface="Angsana New" pitchFamily="18" charset="-34"/>
              </a:rPr>
              <a:pPr eaLnBrk="1" hangingPunct="1"/>
              <a:t>70</a:t>
            </a:fld>
            <a:endParaRPr lang="en-US" sz="1400" b="0" smtClean="0">
              <a:cs typeface="Angsana New" pitchFamily="18" charset="-34"/>
            </a:endParaRPr>
          </a:p>
        </p:txBody>
      </p:sp>
    </p:spTree>
    <p:extLst>
      <p:ext uri="{BB962C8B-B14F-4D97-AF65-F5344CB8AC3E}">
        <p14:creationId xmlns:p14="http://schemas.microsoft.com/office/powerpoint/2010/main" val="293057298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fade">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14288" y="304800"/>
            <a:ext cx="9144000" cy="609600"/>
          </a:xfrm>
          <a:gradFill rotWithShape="0">
            <a:gsLst>
              <a:gs pos="0">
                <a:srgbClr val="FFFFFF"/>
              </a:gs>
              <a:gs pos="100000">
                <a:srgbClr val="FFFFFF"/>
              </a:gs>
            </a:gsLst>
            <a:lin ang="5400000"/>
          </a:gradFill>
        </p:spPr>
        <p:txBody>
          <a:bodyPr rIns="132080"/>
          <a:lstStyle/>
          <a:p>
            <a:pPr algn="l" eaLnBrk="1" hangingPunct="1"/>
            <a:r>
              <a:rPr lang="en-US" sz="4000" dirty="0" smtClean="0">
                <a:solidFill>
                  <a:srgbClr val="0000CC"/>
                </a:solidFill>
                <a:latin typeface="Browallia New" pitchFamily="34" charset="-34"/>
                <a:cs typeface="Browallia New" pitchFamily="34" charset="-34"/>
              </a:rPr>
              <a:t>The Imitation Lag Hypothesis (Michael Posner)</a:t>
            </a:r>
          </a:p>
        </p:txBody>
      </p:sp>
      <p:sp>
        <p:nvSpPr>
          <p:cNvPr id="2" name="TextBox 1"/>
          <p:cNvSpPr txBox="1"/>
          <p:nvPr/>
        </p:nvSpPr>
        <p:spPr>
          <a:xfrm>
            <a:off x="319088" y="1046767"/>
            <a:ext cx="8534400" cy="1569660"/>
          </a:xfrm>
          <a:prstGeom prst="rect">
            <a:avLst/>
          </a:prstGeom>
          <a:noFill/>
        </p:spPr>
        <p:txBody>
          <a:bodyPr>
            <a:spAutoFit/>
          </a:bodyPr>
          <a:lstStyle/>
          <a:p>
            <a:pPr marL="285750" indent="-285750">
              <a:buFont typeface="Courier New" pitchFamily="49" charset="0"/>
              <a:buChar char="o"/>
              <a:defRPr/>
            </a:pPr>
            <a:r>
              <a:rPr lang="en-US" sz="3200" b="0" dirty="0">
                <a:latin typeface="Browallia New" pitchFamily="34" charset="-34"/>
                <a:cs typeface="Browallia New" pitchFamily="34" charset="-34"/>
              </a:rPr>
              <a:t>Suppose USA first invent and produce the good, and suppose</a:t>
            </a:r>
          </a:p>
          <a:p>
            <a:pPr marL="1257300" lvl="2" indent="-342900">
              <a:buFont typeface="Wingdings" pitchFamily="2" charset="2"/>
              <a:buChar char="ü"/>
              <a:defRPr/>
            </a:pPr>
            <a:r>
              <a:rPr lang="en-US" sz="3200" b="0" dirty="0">
                <a:latin typeface="Browallia New" pitchFamily="34" charset="-34"/>
                <a:cs typeface="Browallia New" pitchFamily="34" charset="-34"/>
              </a:rPr>
              <a:t>Imitation lag = 3 years</a:t>
            </a:r>
          </a:p>
          <a:p>
            <a:pPr marL="1257300" lvl="2" indent="-342900">
              <a:buFont typeface="Wingdings" pitchFamily="2" charset="2"/>
              <a:buChar char="ü"/>
              <a:defRPr/>
            </a:pPr>
            <a:r>
              <a:rPr lang="en-US" sz="3200" b="0" dirty="0">
                <a:latin typeface="Browallia New" pitchFamily="34" charset="-34"/>
                <a:cs typeface="Browallia New" pitchFamily="34" charset="-34"/>
              </a:rPr>
              <a:t>Demand lag = 1 year</a:t>
            </a:r>
          </a:p>
        </p:txBody>
      </p:sp>
      <p:cxnSp>
        <p:nvCxnSpPr>
          <p:cNvPr id="4" name="Straight Connector 3"/>
          <p:cNvCxnSpPr>
            <a:cxnSpLocks noChangeShapeType="1"/>
          </p:cNvCxnSpPr>
          <p:nvPr/>
        </p:nvCxnSpPr>
        <p:spPr bwMode="auto">
          <a:xfrm>
            <a:off x="914400" y="4343400"/>
            <a:ext cx="7010400"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6" name="Straight Connector 5"/>
          <p:cNvCxnSpPr>
            <a:cxnSpLocks noChangeShapeType="1"/>
          </p:cNvCxnSpPr>
          <p:nvPr/>
        </p:nvCxnSpPr>
        <p:spPr bwMode="auto">
          <a:xfrm>
            <a:off x="914400" y="4343400"/>
            <a:ext cx="0" cy="304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 name="Straight Connector 7"/>
          <p:cNvCxnSpPr>
            <a:cxnSpLocks noChangeShapeType="1"/>
          </p:cNvCxnSpPr>
          <p:nvPr/>
        </p:nvCxnSpPr>
        <p:spPr bwMode="auto">
          <a:xfrm>
            <a:off x="2057400" y="4343400"/>
            <a:ext cx="0" cy="304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1" name="Straight Connector 10"/>
          <p:cNvCxnSpPr>
            <a:cxnSpLocks noChangeShapeType="1"/>
          </p:cNvCxnSpPr>
          <p:nvPr/>
        </p:nvCxnSpPr>
        <p:spPr bwMode="auto">
          <a:xfrm>
            <a:off x="3214688" y="4343400"/>
            <a:ext cx="0" cy="304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2" name="Straight Connector 11"/>
          <p:cNvCxnSpPr>
            <a:cxnSpLocks noChangeShapeType="1"/>
          </p:cNvCxnSpPr>
          <p:nvPr/>
        </p:nvCxnSpPr>
        <p:spPr bwMode="auto">
          <a:xfrm>
            <a:off x="4433888" y="4343400"/>
            <a:ext cx="0" cy="3048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0" name="TextBox 9"/>
          <p:cNvSpPr txBox="1">
            <a:spLocks noChangeArrowheads="1"/>
          </p:cNvSpPr>
          <p:nvPr/>
        </p:nvSpPr>
        <p:spPr bwMode="auto">
          <a:xfrm>
            <a:off x="762000" y="4760913"/>
            <a:ext cx="304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1800" b="0"/>
              <a:t>0</a:t>
            </a:r>
            <a:endParaRPr lang="th-TH" sz="1800" b="0"/>
          </a:p>
        </p:txBody>
      </p:sp>
      <p:sp>
        <p:nvSpPr>
          <p:cNvPr id="15" name="TextBox 14"/>
          <p:cNvSpPr txBox="1">
            <a:spLocks noChangeArrowheads="1"/>
          </p:cNvSpPr>
          <p:nvPr/>
        </p:nvSpPr>
        <p:spPr bwMode="auto">
          <a:xfrm>
            <a:off x="1905000" y="4760913"/>
            <a:ext cx="304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1800" b="0"/>
              <a:t>1</a:t>
            </a:r>
            <a:endParaRPr lang="th-TH" sz="1800" b="0"/>
          </a:p>
        </p:txBody>
      </p:sp>
      <p:sp>
        <p:nvSpPr>
          <p:cNvPr id="16" name="TextBox 15"/>
          <p:cNvSpPr txBox="1">
            <a:spLocks noChangeArrowheads="1"/>
          </p:cNvSpPr>
          <p:nvPr/>
        </p:nvSpPr>
        <p:spPr bwMode="auto">
          <a:xfrm>
            <a:off x="3062288" y="4760913"/>
            <a:ext cx="304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1800" b="0"/>
              <a:t>2</a:t>
            </a:r>
            <a:endParaRPr lang="th-TH" sz="1800" b="0"/>
          </a:p>
        </p:txBody>
      </p:sp>
      <p:sp>
        <p:nvSpPr>
          <p:cNvPr id="17" name="TextBox 16"/>
          <p:cNvSpPr txBox="1">
            <a:spLocks noChangeArrowheads="1"/>
          </p:cNvSpPr>
          <p:nvPr/>
        </p:nvSpPr>
        <p:spPr bwMode="auto">
          <a:xfrm>
            <a:off x="4281488" y="4779963"/>
            <a:ext cx="304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1800" b="0"/>
              <a:t>3</a:t>
            </a:r>
            <a:endParaRPr lang="th-TH" sz="1800" b="0"/>
          </a:p>
        </p:txBody>
      </p:sp>
      <p:cxnSp>
        <p:nvCxnSpPr>
          <p:cNvPr id="14" name="Straight Arrow Connector 13"/>
          <p:cNvCxnSpPr>
            <a:cxnSpLocks noChangeShapeType="1"/>
          </p:cNvCxnSpPr>
          <p:nvPr/>
        </p:nvCxnSpPr>
        <p:spPr bwMode="auto">
          <a:xfrm>
            <a:off x="2057400" y="3968750"/>
            <a:ext cx="4343400" cy="0"/>
          </a:xfrm>
          <a:prstGeom prst="straightConnector1">
            <a:avLst/>
          </a:prstGeom>
          <a:noFill/>
          <a:ln w="25400" algn="ctr">
            <a:solidFill>
              <a:srgbClr val="0000CC"/>
            </a:solidFill>
            <a:round/>
            <a:headEnd/>
            <a:tailEnd type="arrow" w="med" len="med"/>
          </a:ln>
          <a:extLst>
            <a:ext uri="{909E8E84-426E-40DD-AFC4-6F175D3DCCD1}">
              <a14:hiddenFill xmlns:a14="http://schemas.microsoft.com/office/drawing/2010/main">
                <a:noFill/>
              </a14:hiddenFill>
            </a:ext>
          </a:extLst>
        </p:spPr>
      </p:cxnSp>
      <p:cxnSp>
        <p:nvCxnSpPr>
          <p:cNvPr id="20" name="Straight Connector 19"/>
          <p:cNvCxnSpPr>
            <a:cxnSpLocks noChangeShapeType="1"/>
          </p:cNvCxnSpPr>
          <p:nvPr/>
        </p:nvCxnSpPr>
        <p:spPr bwMode="auto">
          <a:xfrm>
            <a:off x="2057400" y="3836988"/>
            <a:ext cx="0" cy="304800"/>
          </a:xfrm>
          <a:prstGeom prst="line">
            <a:avLst/>
          </a:prstGeom>
          <a:noFill/>
          <a:ln w="25400" algn="ctr">
            <a:solidFill>
              <a:srgbClr val="0000CC"/>
            </a:solidFill>
            <a:round/>
            <a:headEnd/>
            <a:tailEnd/>
          </a:ln>
          <a:extLst>
            <a:ext uri="{909E8E84-426E-40DD-AFC4-6F175D3DCCD1}">
              <a14:hiddenFill xmlns:a14="http://schemas.microsoft.com/office/drawing/2010/main">
                <a:noFill/>
              </a14:hiddenFill>
            </a:ext>
          </a:extLst>
        </p:spPr>
      </p:cxnSp>
      <p:sp>
        <p:nvSpPr>
          <p:cNvPr id="21" name="TextBox 20"/>
          <p:cNvSpPr txBox="1">
            <a:spLocks noChangeArrowheads="1"/>
          </p:cNvSpPr>
          <p:nvPr/>
        </p:nvSpPr>
        <p:spPr bwMode="auto">
          <a:xfrm>
            <a:off x="3062288" y="3432175"/>
            <a:ext cx="21336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2400">
                <a:solidFill>
                  <a:srgbClr val="0000CC"/>
                </a:solidFill>
              </a:rPr>
              <a:t>consumption</a:t>
            </a:r>
            <a:endParaRPr lang="th-TH" sz="2400">
              <a:solidFill>
                <a:srgbClr val="0000CC"/>
              </a:solidFill>
            </a:endParaRPr>
          </a:p>
        </p:txBody>
      </p:sp>
      <p:cxnSp>
        <p:nvCxnSpPr>
          <p:cNvPr id="22" name="Straight Connector 21"/>
          <p:cNvCxnSpPr>
            <a:cxnSpLocks noChangeShapeType="1"/>
          </p:cNvCxnSpPr>
          <p:nvPr/>
        </p:nvCxnSpPr>
        <p:spPr bwMode="auto">
          <a:xfrm>
            <a:off x="4433888" y="3030538"/>
            <a:ext cx="0" cy="304800"/>
          </a:xfrm>
          <a:prstGeom prst="line">
            <a:avLst/>
          </a:prstGeom>
          <a:noFill/>
          <a:ln w="25400" algn="ctr">
            <a:solidFill>
              <a:srgbClr val="008000"/>
            </a:solidFill>
            <a:round/>
            <a:headEnd/>
            <a:tailEnd/>
          </a:ln>
          <a:extLst>
            <a:ext uri="{909E8E84-426E-40DD-AFC4-6F175D3DCCD1}">
              <a14:hiddenFill xmlns:a14="http://schemas.microsoft.com/office/drawing/2010/main">
                <a:noFill/>
              </a14:hiddenFill>
            </a:ext>
          </a:extLst>
        </p:spPr>
      </p:cxnSp>
      <p:cxnSp>
        <p:nvCxnSpPr>
          <p:cNvPr id="23" name="Straight Arrow Connector 22"/>
          <p:cNvCxnSpPr>
            <a:cxnSpLocks noChangeShapeType="1"/>
          </p:cNvCxnSpPr>
          <p:nvPr/>
        </p:nvCxnSpPr>
        <p:spPr bwMode="auto">
          <a:xfrm>
            <a:off x="4433888" y="3182938"/>
            <a:ext cx="3643312" cy="0"/>
          </a:xfrm>
          <a:prstGeom prst="straightConnector1">
            <a:avLst/>
          </a:prstGeom>
          <a:noFill/>
          <a:ln w="25400" algn="ctr">
            <a:solidFill>
              <a:srgbClr val="008000"/>
            </a:solidFill>
            <a:round/>
            <a:headEnd/>
            <a:tailEnd type="arrow" w="med" len="med"/>
          </a:ln>
          <a:extLst>
            <a:ext uri="{909E8E84-426E-40DD-AFC4-6F175D3DCCD1}">
              <a14:hiddenFill xmlns:a14="http://schemas.microsoft.com/office/drawing/2010/main">
                <a:noFill/>
              </a14:hiddenFill>
            </a:ext>
          </a:extLst>
        </p:spPr>
      </p:cxnSp>
      <p:sp>
        <p:nvSpPr>
          <p:cNvPr id="25" name="TextBox 24"/>
          <p:cNvSpPr txBox="1">
            <a:spLocks noChangeArrowheads="1"/>
          </p:cNvSpPr>
          <p:nvPr/>
        </p:nvSpPr>
        <p:spPr bwMode="auto">
          <a:xfrm>
            <a:off x="5334000" y="2627313"/>
            <a:ext cx="2133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2400">
                <a:solidFill>
                  <a:srgbClr val="008000"/>
                </a:solidFill>
              </a:rPr>
              <a:t>production</a:t>
            </a:r>
            <a:endParaRPr lang="th-TH" sz="2400">
              <a:solidFill>
                <a:srgbClr val="008000"/>
              </a:solidFill>
            </a:endParaRPr>
          </a:p>
        </p:txBody>
      </p:sp>
      <p:sp>
        <p:nvSpPr>
          <p:cNvPr id="19" name="Right Brace 18"/>
          <p:cNvSpPr/>
          <p:nvPr/>
        </p:nvSpPr>
        <p:spPr bwMode="auto">
          <a:xfrm>
            <a:off x="3008169" y="4148282"/>
            <a:ext cx="412172" cy="2298700"/>
          </a:xfrm>
          <a:prstGeom prst="rightBrace">
            <a:avLst/>
          </a:prstGeom>
          <a:noFill/>
          <a:ln w="25400" cap="flat" cmpd="sng" algn="ctr">
            <a:solidFill>
              <a:srgbClr val="FF0000"/>
            </a:solidFill>
            <a:prstDash val="solid"/>
            <a:round/>
            <a:headEnd type="none" w="med" len="med"/>
            <a:tailEnd type="none" w="med" len="med"/>
          </a:ln>
          <a:effectLst/>
          <a:scene3d>
            <a:camera prst="orthographicFront">
              <a:rot lat="0" lon="0" rev="16200000"/>
            </a:camera>
            <a:lightRig rig="threePt" dir="t"/>
          </a:scene3d>
        </p:spPr>
        <p:txBody>
          <a:bodyPr wrap="none" anchor="ctr"/>
          <a:lstStyle/>
          <a:p>
            <a:pPr>
              <a:defRPr/>
            </a:pPr>
            <a:endParaRPr lang="th-TH">
              <a:cs typeface="Arial" charset="0"/>
            </a:endParaRPr>
          </a:p>
        </p:txBody>
      </p:sp>
      <p:sp>
        <p:nvSpPr>
          <p:cNvPr id="27" name="TextBox 26"/>
          <p:cNvSpPr txBox="1">
            <a:spLocks noChangeArrowheads="1"/>
          </p:cNvSpPr>
          <p:nvPr/>
        </p:nvSpPr>
        <p:spPr bwMode="auto">
          <a:xfrm>
            <a:off x="1981200" y="5570538"/>
            <a:ext cx="26050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2400">
                <a:solidFill>
                  <a:srgbClr val="FF0000"/>
                </a:solidFill>
              </a:rPr>
              <a:t>Thailand import from USA</a:t>
            </a:r>
            <a:endParaRPr lang="th-TH" sz="2400">
              <a:solidFill>
                <a:srgbClr val="FF0000"/>
              </a:solidFill>
            </a:endParaRPr>
          </a:p>
        </p:txBody>
      </p:sp>
      <p:sp>
        <p:nvSpPr>
          <p:cNvPr id="63509" name="Slide Number Placeholder 2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169DD899-A9AA-47E4-95D9-BEB7F039E103}" type="slidenum">
              <a:rPr lang="en-US" sz="1400" b="0" smtClean="0">
                <a:cs typeface="Angsana New" pitchFamily="18" charset="-34"/>
              </a:rPr>
              <a:pPr eaLnBrk="1" hangingPunct="1"/>
              <a:t>71</a:t>
            </a:fld>
            <a:endParaRPr lang="en-US" sz="1400" b="0" smtClean="0">
              <a:cs typeface="Angsana New" pitchFamily="18" charset="-34"/>
            </a:endParaRPr>
          </a:p>
        </p:txBody>
      </p:sp>
    </p:spTree>
    <p:extLst>
      <p:ext uri="{BB962C8B-B14F-4D97-AF65-F5344CB8AC3E}">
        <p14:creationId xmlns:p14="http://schemas.microsoft.com/office/powerpoint/2010/main" val="3329236452"/>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par>
                                <p:cTn id="32" presetID="10" presetClass="entr" presetSubtype="0"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10" presetClass="entr" presetSubtype="0" fill="hold" nodeType="click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par>
                                <p:cTn id="52" presetID="10" presetClass="entr" presetSubtype="0"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fade">
                                      <p:cBhvr>
                                        <p:cTn id="54" dur="500"/>
                                        <p:tgtEl>
                                          <p:spTgt spid="14"/>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0" presetClass="entr" presetSubtype="0" fill="hold" grpId="0" nodeType="click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10" presetClass="entr" presetSubtype="0" fill="hold" nodeType="click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10" presetClass="entr" presetSubtype="0"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500"/>
                                        <p:tgtEl>
                                          <p:spTgt spid="23"/>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fade">
                                      <p:cBhvr>
                                        <p:cTn id="72" dur="500"/>
                                        <p:tgtEl>
                                          <p:spTgt spid="25"/>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10" presetClass="entr" presetSubtype="0" fill="hold" nodeType="click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fade">
                                      <p:cBhvr>
                                        <p:cTn id="77" dur="500"/>
                                        <p:tgtEl>
                                          <p:spTgt spid="19"/>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7"/>
                                        </p:tgtEl>
                                        <p:attrNameLst>
                                          <p:attrName>style.visibility</p:attrName>
                                        </p:attrNameLst>
                                      </p:cBhvr>
                                      <p:to>
                                        <p:strVal val="visible"/>
                                      </p:to>
                                    </p:set>
                                    <p:animEffect transition="in" filter="fade">
                                      <p:cBhvr>
                                        <p:cTn id="8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0"/>
      <p:bldP spid="16" grpId="0"/>
      <p:bldP spid="17" grpId="0"/>
      <p:bldP spid="21" grpId="0"/>
      <p:bldP spid="25" grpId="0"/>
      <p:bldP spid="27" grpId="0"/>
    </p:bldLst>
  </p:timing>
</p:sld>
</file>

<file path=ppt/slides/slide7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152400" y="152400"/>
            <a:ext cx="7467600" cy="685800"/>
          </a:xfrm>
          <a:gradFill rotWithShape="0">
            <a:gsLst>
              <a:gs pos="0">
                <a:srgbClr val="FFFFFF"/>
              </a:gs>
              <a:gs pos="100000">
                <a:srgbClr val="FFFFFF"/>
              </a:gs>
            </a:gsLst>
            <a:lin ang="5400000"/>
          </a:gradFill>
        </p:spPr>
        <p:txBody>
          <a:bodyPr rIns="132080"/>
          <a:lstStyle/>
          <a:p>
            <a:pPr algn="l" eaLnBrk="1" hangingPunct="1"/>
            <a:r>
              <a:rPr lang="en-US" sz="4000" b="1" dirty="0" smtClean="0">
                <a:solidFill>
                  <a:srgbClr val="0000CC"/>
                </a:solidFill>
                <a:latin typeface="Browallia New" pitchFamily="34" charset="-34"/>
                <a:cs typeface="Browallia New" pitchFamily="34" charset="-34"/>
              </a:rPr>
              <a:t>The Product Cycle Theory</a:t>
            </a:r>
          </a:p>
        </p:txBody>
      </p:sp>
      <p:sp>
        <p:nvSpPr>
          <p:cNvPr id="8195" name="Rectangle 3"/>
          <p:cNvSpPr>
            <a:spLocks noGrp="1" noChangeArrowheads="1"/>
          </p:cNvSpPr>
          <p:nvPr>
            <p:ph type="body" idx="1"/>
          </p:nvPr>
        </p:nvSpPr>
        <p:spPr>
          <a:xfrm>
            <a:off x="228600" y="990600"/>
            <a:ext cx="8763000" cy="4648200"/>
          </a:xfrm>
        </p:spPr>
        <p:txBody>
          <a:bodyPr rIns="132080"/>
          <a:lstStyle/>
          <a:p>
            <a:pPr marL="0" indent="0" eaLnBrk="1" hangingPunct="1">
              <a:buClr>
                <a:srgbClr val="000000"/>
              </a:buClr>
              <a:buFontTx/>
              <a:buNone/>
              <a:defRPr/>
            </a:pPr>
            <a:r>
              <a:rPr lang="en-US" dirty="0" smtClean="0">
                <a:latin typeface="Browallia New" pitchFamily="34" charset="-34"/>
                <a:cs typeface="Browallia New" pitchFamily="34" charset="-34"/>
              </a:rPr>
              <a:t>The Product Cycle Theory (Raymond Vernon):  the life cycle of the new product has 3 stages</a:t>
            </a:r>
          </a:p>
          <a:p>
            <a:pPr marL="0" indent="0" eaLnBrk="1" hangingPunct="1">
              <a:buClr>
                <a:srgbClr val="000000"/>
              </a:buClr>
              <a:buFontTx/>
              <a:buNone/>
              <a:defRPr/>
            </a:pPr>
            <a:endParaRPr lang="en-US" sz="1400" dirty="0" smtClean="0">
              <a:latin typeface="Browallia New" pitchFamily="34" charset="-34"/>
              <a:cs typeface="Browallia New" pitchFamily="34" charset="-34"/>
            </a:endParaRPr>
          </a:p>
          <a:p>
            <a:pPr marL="782638" lvl="1" eaLnBrk="1" hangingPunct="1">
              <a:buClr>
                <a:srgbClr val="000000"/>
              </a:buClr>
              <a:defRPr/>
            </a:pPr>
            <a:r>
              <a:rPr lang="en-US" sz="3200" dirty="0" smtClean="0">
                <a:latin typeface="Browallia New" pitchFamily="34" charset="-34"/>
                <a:cs typeface="Browallia New" pitchFamily="34" charset="-34"/>
              </a:rPr>
              <a:t>New product stage</a:t>
            </a:r>
          </a:p>
          <a:p>
            <a:pPr marL="496888" lvl="1" indent="0" eaLnBrk="1" hangingPunct="1">
              <a:buClr>
                <a:srgbClr val="000000"/>
              </a:buClr>
              <a:buFontTx/>
              <a:buNone/>
              <a:defRPr/>
            </a:pPr>
            <a:endParaRPr lang="en-US" sz="800" dirty="0" smtClean="0">
              <a:latin typeface="Browallia New" pitchFamily="34" charset="-34"/>
              <a:cs typeface="Browallia New" pitchFamily="34" charset="-34"/>
            </a:endParaRPr>
          </a:p>
          <a:p>
            <a:pPr marL="782638" lvl="1" eaLnBrk="1" hangingPunct="1">
              <a:buClr>
                <a:srgbClr val="000000"/>
              </a:buClr>
              <a:defRPr/>
            </a:pPr>
            <a:r>
              <a:rPr lang="en-US" sz="3200" dirty="0" smtClean="0">
                <a:latin typeface="Browallia New" pitchFamily="34" charset="-34"/>
                <a:cs typeface="Browallia New" pitchFamily="34" charset="-34"/>
              </a:rPr>
              <a:t>Maturing product stage</a:t>
            </a:r>
          </a:p>
          <a:p>
            <a:pPr marL="496888" lvl="1" indent="0" eaLnBrk="1" hangingPunct="1">
              <a:buClr>
                <a:srgbClr val="000000"/>
              </a:buClr>
              <a:buFontTx/>
              <a:buNone/>
              <a:defRPr/>
            </a:pPr>
            <a:endParaRPr lang="en-US" sz="800" dirty="0" smtClean="0">
              <a:latin typeface="Browallia New" pitchFamily="34" charset="-34"/>
              <a:cs typeface="Browallia New" pitchFamily="34" charset="-34"/>
            </a:endParaRPr>
          </a:p>
          <a:p>
            <a:pPr marL="782638" lvl="1" eaLnBrk="1" hangingPunct="1">
              <a:buClr>
                <a:srgbClr val="000000"/>
              </a:buClr>
              <a:defRPr/>
            </a:pPr>
            <a:r>
              <a:rPr lang="en-US" sz="3200" dirty="0" smtClean="0">
                <a:latin typeface="Browallia New" pitchFamily="34" charset="-34"/>
                <a:cs typeface="Browallia New" pitchFamily="34" charset="-34"/>
              </a:rPr>
              <a:t>Standardized product stage</a:t>
            </a:r>
          </a:p>
        </p:txBody>
      </p:sp>
      <p:sp>
        <p:nvSpPr>
          <p:cNvPr id="64516" name="Rectangle 5"/>
          <p:cNvSpPr>
            <a:spLocks/>
          </p:cNvSpPr>
          <p:nvPr/>
        </p:nvSpPr>
        <p:spPr bwMode="auto">
          <a:xfrm>
            <a:off x="7239000" y="6400800"/>
            <a:ext cx="19177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p>
            <a:pPr marL="39688" algn="r"/>
            <a:r>
              <a:rPr lang="en-US" sz="2600">
                <a:cs typeface="Angsana New Italic" charset="-34"/>
              </a:rPr>
              <a:t>6</a:t>
            </a:r>
          </a:p>
        </p:txBody>
      </p:sp>
      <p:sp>
        <p:nvSpPr>
          <p:cNvPr id="64517"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069A9D09-21DA-4CCB-8044-1A9D7EE83A28}" type="slidenum">
              <a:rPr lang="en-US" sz="1400" b="0" smtClean="0">
                <a:cs typeface="Angsana New" pitchFamily="18" charset="-34"/>
              </a:rPr>
              <a:pPr eaLnBrk="1" hangingPunct="1"/>
              <a:t>72</a:t>
            </a:fld>
            <a:endParaRPr lang="en-US" sz="1400" b="0" smtClean="0">
              <a:cs typeface="Angsana New" pitchFamily="18" charset="-34"/>
            </a:endParaRPr>
          </a:p>
        </p:txBody>
      </p:sp>
    </p:spTree>
    <p:extLst>
      <p:ext uri="{BB962C8B-B14F-4D97-AF65-F5344CB8AC3E}">
        <p14:creationId xmlns:p14="http://schemas.microsoft.com/office/powerpoint/2010/main" val="187737225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1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19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19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819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bldLvl="5"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a:xfrm>
            <a:off x="152400" y="76200"/>
            <a:ext cx="7467600" cy="685800"/>
          </a:xfrm>
          <a:gradFill rotWithShape="0">
            <a:gsLst>
              <a:gs pos="0">
                <a:srgbClr val="FFFFFF"/>
              </a:gs>
              <a:gs pos="100000">
                <a:srgbClr val="FFFFFF"/>
              </a:gs>
            </a:gsLst>
            <a:lin ang="5400000"/>
          </a:gradFill>
        </p:spPr>
        <p:txBody>
          <a:bodyPr rIns="132080"/>
          <a:lstStyle/>
          <a:p>
            <a:pPr algn="l" eaLnBrk="1" hangingPunct="1"/>
            <a:r>
              <a:rPr lang="en-US" sz="4000" b="1" dirty="0" smtClean="0">
                <a:solidFill>
                  <a:srgbClr val="0000FF"/>
                </a:solidFill>
                <a:latin typeface="Browallia New" pitchFamily="34" charset="-34"/>
                <a:cs typeface="Browallia New" pitchFamily="34" charset="-34"/>
              </a:rPr>
              <a:t>The Product Cycle Theory</a:t>
            </a:r>
          </a:p>
        </p:txBody>
      </p:sp>
      <p:sp>
        <p:nvSpPr>
          <p:cNvPr id="8195" name="Rectangle 3"/>
          <p:cNvSpPr>
            <a:spLocks noGrp="1" noChangeArrowheads="1"/>
          </p:cNvSpPr>
          <p:nvPr>
            <p:ph type="body" idx="1"/>
          </p:nvPr>
        </p:nvSpPr>
        <p:spPr>
          <a:xfrm>
            <a:off x="304800" y="1016000"/>
            <a:ext cx="8305800" cy="3937000"/>
          </a:xfrm>
        </p:spPr>
        <p:txBody>
          <a:bodyPr rIns="132080"/>
          <a:lstStyle/>
          <a:p>
            <a:pPr eaLnBrk="1" hangingPunct="1">
              <a:buClr>
                <a:srgbClr val="000000"/>
              </a:buClr>
              <a:buFont typeface="Courier New" pitchFamily="49" charset="0"/>
              <a:buChar char="o"/>
              <a:defRPr/>
            </a:pPr>
            <a:r>
              <a:rPr lang="en-US" sz="4000" b="1" dirty="0" smtClean="0">
                <a:solidFill>
                  <a:srgbClr val="008000"/>
                </a:solidFill>
                <a:latin typeface="Browallia New" pitchFamily="34" charset="-34"/>
                <a:cs typeface="Browallia New" pitchFamily="34" charset="-34"/>
              </a:rPr>
              <a:t>New product stage:</a:t>
            </a:r>
          </a:p>
          <a:p>
            <a:pPr marL="0" indent="0" eaLnBrk="1" hangingPunct="1">
              <a:buClr>
                <a:srgbClr val="000000"/>
              </a:buClr>
              <a:buFontTx/>
              <a:buNone/>
              <a:defRPr/>
            </a:pPr>
            <a:endParaRPr lang="en-US" sz="800" b="1" dirty="0" smtClean="0">
              <a:solidFill>
                <a:srgbClr val="008000"/>
              </a:solidFill>
            </a:endParaRPr>
          </a:p>
          <a:p>
            <a:pPr marL="782638" lvl="1" eaLnBrk="1" hangingPunct="1">
              <a:buClr>
                <a:srgbClr val="000000"/>
              </a:buClr>
              <a:defRPr/>
            </a:pPr>
            <a:r>
              <a:rPr lang="en-US" sz="4000" dirty="0" smtClean="0"/>
              <a:t>The product is produced and consumed only in Developed countries (DCs) where the demand is located.  </a:t>
            </a:r>
          </a:p>
          <a:p>
            <a:pPr marL="496888" lvl="1" indent="0" eaLnBrk="1" hangingPunct="1">
              <a:buClr>
                <a:srgbClr val="000000"/>
              </a:buClr>
              <a:buFontTx/>
              <a:buNone/>
              <a:defRPr/>
            </a:pPr>
            <a:endParaRPr lang="en-US" sz="800" dirty="0" smtClean="0"/>
          </a:p>
          <a:p>
            <a:pPr marL="782638" lvl="1" eaLnBrk="1" hangingPunct="1">
              <a:buClr>
                <a:srgbClr val="000000"/>
              </a:buClr>
              <a:defRPr/>
            </a:pPr>
            <a:r>
              <a:rPr lang="en-US" sz="4000" dirty="0" smtClean="0"/>
              <a:t>No international trade.</a:t>
            </a:r>
          </a:p>
        </p:txBody>
      </p:sp>
      <p:sp>
        <p:nvSpPr>
          <p:cNvPr id="65540"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7281F338-DDD4-4730-AA2A-75180A362E00}" type="slidenum">
              <a:rPr lang="en-US" sz="1400" b="0" smtClean="0">
                <a:cs typeface="Angsana New" pitchFamily="18" charset="-34"/>
              </a:rPr>
              <a:pPr eaLnBrk="1" hangingPunct="1"/>
              <a:t>73</a:t>
            </a:fld>
            <a:endParaRPr lang="en-US" sz="1400" b="0" smtClean="0">
              <a:cs typeface="Angsana New" pitchFamily="18" charset="-34"/>
            </a:endParaRPr>
          </a:p>
        </p:txBody>
      </p:sp>
    </p:spTree>
    <p:extLst>
      <p:ext uri="{BB962C8B-B14F-4D97-AF65-F5344CB8AC3E}">
        <p14:creationId xmlns:p14="http://schemas.microsoft.com/office/powerpoint/2010/main" val="218617337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19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19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819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bldLvl="5" autoUpdateAnimBg="0"/>
    </p:bldLst>
  </p:timing>
</p:sld>
</file>

<file path=ppt/slides/slide7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228600" y="762000"/>
            <a:ext cx="8915400" cy="4953000"/>
          </a:xfrm>
        </p:spPr>
        <p:txBody>
          <a:bodyPr rIns="132080"/>
          <a:lstStyle/>
          <a:p>
            <a:pPr eaLnBrk="1" hangingPunct="1">
              <a:buClr>
                <a:srgbClr val="000000"/>
              </a:buClr>
              <a:buFont typeface="Courier New" pitchFamily="49" charset="0"/>
              <a:buChar char="o"/>
            </a:pPr>
            <a:r>
              <a:rPr lang="en-US" sz="3600" b="1" dirty="0" smtClean="0">
                <a:solidFill>
                  <a:srgbClr val="008000"/>
                </a:solidFill>
                <a:latin typeface="Browallia New" pitchFamily="34" charset="-34"/>
                <a:cs typeface="Browallia New" pitchFamily="34" charset="-34"/>
              </a:rPr>
              <a:t>Maturing product stage: </a:t>
            </a:r>
          </a:p>
          <a:p>
            <a:pPr marL="782638" lvl="1" eaLnBrk="1" hangingPunct="1">
              <a:buClr>
                <a:srgbClr val="000000"/>
              </a:buClr>
            </a:pPr>
            <a:r>
              <a:rPr lang="en-US" sz="3200" dirty="0" smtClean="0">
                <a:latin typeface="Browallia New" pitchFamily="34" charset="-34"/>
                <a:cs typeface="Browallia New" pitchFamily="34" charset="-34"/>
              </a:rPr>
              <a:t>product standards start to emerge and mass production process and economies of scale start to be realized.  </a:t>
            </a:r>
          </a:p>
          <a:p>
            <a:pPr marL="782638" lvl="1" eaLnBrk="1" hangingPunct="1">
              <a:buClr>
                <a:srgbClr val="000000"/>
              </a:buClr>
            </a:pPr>
            <a:r>
              <a:rPr lang="en-US" sz="3200" dirty="0" smtClean="0">
                <a:latin typeface="Browallia New" pitchFamily="34" charset="-34"/>
                <a:cs typeface="Browallia New" pitchFamily="34" charset="-34"/>
              </a:rPr>
              <a:t>Foreign demand in other DCs starts to grow.  </a:t>
            </a:r>
            <a:r>
              <a:rPr lang="en-US" sz="3200" dirty="0" smtClean="0">
                <a:solidFill>
                  <a:srgbClr val="3333CC"/>
                </a:solidFill>
                <a:latin typeface="Browallia New" pitchFamily="34" charset="-34"/>
                <a:cs typeface="Browallia New" pitchFamily="34" charset="-34"/>
              </a:rPr>
              <a:t>There is export from the original DC to other DCs</a:t>
            </a:r>
            <a:r>
              <a:rPr lang="en-US" sz="3200" dirty="0" smtClean="0">
                <a:latin typeface="Browallia New" pitchFamily="34" charset="-34"/>
                <a:cs typeface="Browallia New" pitchFamily="34" charset="-34"/>
              </a:rPr>
              <a:t>.</a:t>
            </a:r>
          </a:p>
          <a:p>
            <a:pPr marL="782638" lvl="1" eaLnBrk="1" hangingPunct="1">
              <a:buClr>
                <a:srgbClr val="000000"/>
              </a:buClr>
            </a:pPr>
            <a:r>
              <a:rPr lang="en-US" sz="3200" dirty="0" smtClean="0">
                <a:latin typeface="Browallia New" pitchFamily="34" charset="-34"/>
                <a:cs typeface="Browallia New" pitchFamily="34" charset="-34"/>
              </a:rPr>
              <a:t>The original DC starts to invest in other DCs to lower the production costs via FDI.  Exports from the original DC are displaced by the production in these new production sites. </a:t>
            </a:r>
          </a:p>
          <a:p>
            <a:pPr marL="782638" lvl="1" eaLnBrk="1" hangingPunct="1">
              <a:buClr>
                <a:srgbClr val="000000"/>
              </a:buClr>
            </a:pPr>
            <a:r>
              <a:rPr lang="en-US" sz="3200" dirty="0" smtClean="0">
                <a:latin typeface="Browallia New" pitchFamily="34" charset="-34"/>
                <a:cs typeface="Browallia New" pitchFamily="34" charset="-34"/>
              </a:rPr>
              <a:t>The original DC may start to import from these new plants.</a:t>
            </a:r>
          </a:p>
        </p:txBody>
      </p:sp>
      <p:sp>
        <p:nvSpPr>
          <p:cNvPr id="66564"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405639E4-A91F-4DE9-BDC3-15730FF247D2}" type="slidenum">
              <a:rPr lang="en-US" sz="1400" b="0" smtClean="0">
                <a:cs typeface="Angsana New" pitchFamily="18" charset="-34"/>
              </a:rPr>
              <a:pPr eaLnBrk="1" hangingPunct="1"/>
              <a:t>74</a:t>
            </a:fld>
            <a:endParaRPr lang="en-US" sz="1400" b="0" smtClean="0">
              <a:cs typeface="Angsana New" pitchFamily="18" charset="-34"/>
            </a:endParaRPr>
          </a:p>
        </p:txBody>
      </p:sp>
      <p:sp>
        <p:nvSpPr>
          <p:cNvPr id="6" name="Rectangle 2"/>
          <p:cNvSpPr>
            <a:spLocks noGrp="1" noChangeArrowheads="1"/>
          </p:cNvSpPr>
          <p:nvPr>
            <p:ph type="title"/>
          </p:nvPr>
        </p:nvSpPr>
        <p:spPr>
          <a:xfrm>
            <a:off x="152400" y="152400"/>
            <a:ext cx="7467600" cy="685800"/>
          </a:xfrm>
          <a:gradFill rotWithShape="0">
            <a:gsLst>
              <a:gs pos="0">
                <a:srgbClr val="FFFFFF"/>
              </a:gs>
              <a:gs pos="100000">
                <a:srgbClr val="FFFFFF"/>
              </a:gs>
            </a:gsLst>
            <a:lin ang="5400000"/>
          </a:gradFill>
        </p:spPr>
        <p:txBody>
          <a:bodyPr rIns="132080"/>
          <a:lstStyle/>
          <a:p>
            <a:pPr algn="l" eaLnBrk="1" hangingPunct="1"/>
            <a:r>
              <a:rPr lang="en-US" sz="4000" b="1" dirty="0" smtClean="0">
                <a:solidFill>
                  <a:srgbClr val="0000CC"/>
                </a:solidFill>
                <a:latin typeface="Browallia New" pitchFamily="34" charset="-34"/>
                <a:cs typeface="Browallia New" pitchFamily="34" charset="-34"/>
              </a:rPr>
              <a:t>The Product Cycle Theory</a:t>
            </a:r>
          </a:p>
        </p:txBody>
      </p:sp>
    </p:spTree>
    <p:extLst>
      <p:ext uri="{BB962C8B-B14F-4D97-AF65-F5344CB8AC3E}">
        <p14:creationId xmlns:p14="http://schemas.microsoft.com/office/powerpoint/2010/main" val="139705816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21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21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921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921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92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bldLvl="5"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243" name="Rectangle 3"/>
          <p:cNvSpPr>
            <a:spLocks noGrp="1" noChangeArrowheads="1"/>
          </p:cNvSpPr>
          <p:nvPr>
            <p:ph type="body" idx="1"/>
          </p:nvPr>
        </p:nvSpPr>
        <p:spPr>
          <a:xfrm>
            <a:off x="304800" y="990600"/>
            <a:ext cx="8458200" cy="4343400"/>
          </a:xfrm>
        </p:spPr>
        <p:txBody>
          <a:bodyPr rIns="132080"/>
          <a:lstStyle/>
          <a:p>
            <a:pPr eaLnBrk="1" hangingPunct="1">
              <a:buClr>
                <a:srgbClr val="000000"/>
              </a:buClr>
              <a:buFont typeface="Courier New" pitchFamily="49" charset="0"/>
              <a:buChar char="o"/>
              <a:defRPr/>
            </a:pPr>
            <a:r>
              <a:rPr lang="en-US" sz="3600" b="1" dirty="0" smtClean="0">
                <a:solidFill>
                  <a:srgbClr val="008000"/>
                </a:solidFill>
                <a:latin typeface="Browallia New" pitchFamily="34" charset="-34"/>
                <a:cs typeface="Browallia New" pitchFamily="34" charset="-34"/>
              </a:rPr>
              <a:t>Standardized product stage:</a:t>
            </a:r>
          </a:p>
          <a:p>
            <a:pPr marL="0" indent="0" eaLnBrk="1" hangingPunct="1">
              <a:buClr>
                <a:srgbClr val="000000"/>
              </a:buClr>
              <a:buFontTx/>
              <a:buNone/>
              <a:defRPr/>
            </a:pPr>
            <a:endParaRPr lang="en-US" sz="1400" b="1" dirty="0" smtClean="0">
              <a:solidFill>
                <a:srgbClr val="008000"/>
              </a:solidFill>
              <a:latin typeface="Browallia New" pitchFamily="34" charset="-34"/>
              <a:cs typeface="Browallia New" pitchFamily="34" charset="-34"/>
            </a:endParaRPr>
          </a:p>
          <a:p>
            <a:pPr marL="782638" lvl="1" eaLnBrk="1" hangingPunct="1">
              <a:buClr>
                <a:srgbClr val="000000"/>
              </a:buClr>
              <a:defRPr/>
            </a:pPr>
            <a:r>
              <a:rPr lang="en-US" sz="3200" dirty="0" smtClean="0">
                <a:latin typeface="Browallia New" pitchFamily="34" charset="-34"/>
                <a:cs typeface="Browallia New" pitchFamily="34" charset="-34"/>
              </a:rPr>
              <a:t>Product characteristics and production process are well known.</a:t>
            </a:r>
          </a:p>
          <a:p>
            <a:pPr marL="496888" lvl="1" indent="0" eaLnBrk="1" hangingPunct="1">
              <a:buClr>
                <a:srgbClr val="000000"/>
              </a:buClr>
              <a:buFontTx/>
              <a:buNone/>
              <a:defRPr/>
            </a:pPr>
            <a:endParaRPr lang="en-US" sz="800" dirty="0" smtClean="0">
              <a:latin typeface="Browallia New" pitchFamily="34" charset="-34"/>
              <a:cs typeface="Browallia New" pitchFamily="34" charset="-34"/>
            </a:endParaRPr>
          </a:p>
          <a:p>
            <a:pPr marL="782638" lvl="1" eaLnBrk="1" hangingPunct="1">
              <a:buClr>
                <a:srgbClr val="000000"/>
              </a:buClr>
              <a:defRPr/>
            </a:pPr>
            <a:r>
              <a:rPr lang="en-US" sz="3200" dirty="0" smtClean="0">
                <a:latin typeface="Browallia New" pitchFamily="34" charset="-34"/>
                <a:cs typeface="Browallia New" pitchFamily="34" charset="-34"/>
              </a:rPr>
              <a:t>Production may shift to the developing countries (LDCs) to utilize lower labor costs.</a:t>
            </a:r>
          </a:p>
          <a:p>
            <a:pPr marL="496888" lvl="1" indent="0" eaLnBrk="1" hangingPunct="1">
              <a:buClr>
                <a:srgbClr val="000000"/>
              </a:buClr>
              <a:buFontTx/>
              <a:buNone/>
              <a:defRPr/>
            </a:pPr>
            <a:endParaRPr lang="en-US" sz="800" dirty="0" smtClean="0">
              <a:latin typeface="Browallia New" pitchFamily="34" charset="-34"/>
              <a:cs typeface="Browallia New" pitchFamily="34" charset="-34"/>
            </a:endParaRPr>
          </a:p>
          <a:p>
            <a:pPr marL="782638" lvl="1" eaLnBrk="1" hangingPunct="1">
              <a:buClr>
                <a:srgbClr val="000000"/>
              </a:buClr>
              <a:defRPr/>
            </a:pPr>
            <a:r>
              <a:rPr lang="en-US" sz="3200" dirty="0" smtClean="0">
                <a:latin typeface="Browallia New" pitchFamily="34" charset="-34"/>
                <a:cs typeface="Browallia New" pitchFamily="34" charset="-34"/>
              </a:rPr>
              <a:t>LDCs export the product to DCs.</a:t>
            </a:r>
          </a:p>
        </p:txBody>
      </p:sp>
      <p:sp>
        <p:nvSpPr>
          <p:cNvPr id="67588"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7E908520-C40F-48FE-9ABA-2EAFA1050F4D}" type="slidenum">
              <a:rPr lang="en-US" sz="1400" b="0" smtClean="0">
                <a:cs typeface="Angsana New" pitchFamily="18" charset="-34"/>
              </a:rPr>
              <a:pPr eaLnBrk="1" hangingPunct="1"/>
              <a:t>75</a:t>
            </a:fld>
            <a:endParaRPr lang="en-US" sz="1400" b="0" smtClean="0">
              <a:cs typeface="Angsana New" pitchFamily="18" charset="-34"/>
            </a:endParaRPr>
          </a:p>
        </p:txBody>
      </p:sp>
      <p:sp>
        <p:nvSpPr>
          <p:cNvPr id="6" name="Rectangle 2"/>
          <p:cNvSpPr>
            <a:spLocks noGrp="1" noChangeArrowheads="1"/>
          </p:cNvSpPr>
          <p:nvPr>
            <p:ph type="title"/>
          </p:nvPr>
        </p:nvSpPr>
        <p:spPr>
          <a:xfrm>
            <a:off x="152400" y="152400"/>
            <a:ext cx="7467600" cy="685800"/>
          </a:xfrm>
          <a:gradFill rotWithShape="0">
            <a:gsLst>
              <a:gs pos="0">
                <a:srgbClr val="FFFFFF"/>
              </a:gs>
              <a:gs pos="100000">
                <a:srgbClr val="FFFFFF"/>
              </a:gs>
            </a:gsLst>
            <a:lin ang="5400000"/>
          </a:gradFill>
        </p:spPr>
        <p:txBody>
          <a:bodyPr rIns="132080"/>
          <a:lstStyle/>
          <a:p>
            <a:pPr algn="l" eaLnBrk="1" hangingPunct="1"/>
            <a:r>
              <a:rPr lang="en-US" sz="4000" b="1" dirty="0" smtClean="0">
                <a:solidFill>
                  <a:srgbClr val="0000CC"/>
                </a:solidFill>
                <a:latin typeface="Browallia New" pitchFamily="34" charset="-34"/>
                <a:cs typeface="Browallia New" pitchFamily="34" charset="-34"/>
              </a:rPr>
              <a:t>The Product Cycle Theory</a:t>
            </a:r>
          </a:p>
        </p:txBody>
      </p:sp>
    </p:spTree>
    <p:extLst>
      <p:ext uri="{BB962C8B-B14F-4D97-AF65-F5344CB8AC3E}">
        <p14:creationId xmlns:p14="http://schemas.microsoft.com/office/powerpoint/2010/main" val="2439791843"/>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024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1024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1024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1024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build="p" bldLvl="5" autoUpdateAnimBg="0"/>
    </p:bld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Group 4"/>
          <p:cNvGrpSpPr>
            <a:grpSpLocks/>
          </p:cNvGrpSpPr>
          <p:nvPr/>
        </p:nvGrpSpPr>
        <p:grpSpPr bwMode="auto">
          <a:xfrm>
            <a:off x="5053013" y="1385888"/>
            <a:ext cx="2185987" cy="5307012"/>
            <a:chOff x="0" y="0"/>
            <a:chExt cx="1377" cy="3343"/>
          </a:xfrm>
        </p:grpSpPr>
        <p:sp>
          <p:nvSpPr>
            <p:cNvPr id="68633" name="Freeform 5"/>
            <p:cNvSpPr>
              <a:spLocks/>
            </p:cNvSpPr>
            <p:nvPr/>
          </p:nvSpPr>
          <p:spPr bwMode="auto">
            <a:xfrm>
              <a:off x="0" y="0"/>
              <a:ext cx="1092" cy="117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1600"/>
                <a:gd name="T40" fmla="*/ 0 h 21600"/>
                <a:gd name="T41" fmla="*/ 21600 w 21600"/>
                <a:gd name="T42" fmla="*/ 21600 h 2160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1600" h="21600">
                  <a:moveTo>
                    <a:pt x="21284" y="21600"/>
                  </a:moveTo>
                  <a:lnTo>
                    <a:pt x="18316" y="15626"/>
                  </a:lnTo>
                  <a:lnTo>
                    <a:pt x="14895" y="12188"/>
                  </a:lnTo>
                  <a:lnTo>
                    <a:pt x="11393" y="9191"/>
                  </a:lnTo>
                  <a:lnTo>
                    <a:pt x="6349" y="6894"/>
                  </a:lnTo>
                  <a:lnTo>
                    <a:pt x="3303" y="5515"/>
                  </a:lnTo>
                  <a:lnTo>
                    <a:pt x="0" y="4743"/>
                  </a:lnTo>
                  <a:lnTo>
                    <a:pt x="8248" y="2482"/>
                  </a:lnTo>
                  <a:lnTo>
                    <a:pt x="12046" y="1066"/>
                  </a:lnTo>
                  <a:lnTo>
                    <a:pt x="16991" y="607"/>
                  </a:lnTo>
                  <a:lnTo>
                    <a:pt x="18811" y="294"/>
                  </a:lnTo>
                  <a:lnTo>
                    <a:pt x="20295" y="0"/>
                  </a:lnTo>
                  <a:lnTo>
                    <a:pt x="21600" y="20993"/>
                  </a:lnTo>
                </a:path>
              </a:pathLst>
            </a:custGeom>
            <a:solidFill>
              <a:srgbClr val="FF99CC"/>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th-TH"/>
            </a:p>
          </p:txBody>
        </p:sp>
        <p:sp>
          <p:nvSpPr>
            <p:cNvPr id="68634" name="Rectangle 6"/>
            <p:cNvSpPr>
              <a:spLocks/>
            </p:cNvSpPr>
            <p:nvPr/>
          </p:nvSpPr>
          <p:spPr bwMode="auto">
            <a:xfrm>
              <a:off x="33" y="2823"/>
              <a:ext cx="1256"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p>
              <a:pPr marL="39688" algn="ctr">
                <a:lnSpc>
                  <a:spcPct val="70000"/>
                </a:lnSpc>
              </a:pPr>
              <a:r>
                <a:rPr lang="en-US" sz="2800">
                  <a:latin typeface="Angsana New" pitchFamily="18" charset="-34"/>
                  <a:cs typeface="Angsana New" pitchFamily="18" charset="-34"/>
                  <a:sym typeface="Angsana New" pitchFamily="18" charset="-34"/>
                </a:rPr>
                <a:t>Standardized product stage</a:t>
              </a:r>
            </a:p>
          </p:txBody>
        </p:sp>
        <p:sp>
          <p:nvSpPr>
            <p:cNvPr id="68635" name="Rectangle 7"/>
            <p:cNvSpPr>
              <a:spLocks/>
            </p:cNvSpPr>
            <p:nvPr/>
          </p:nvSpPr>
          <p:spPr bwMode="auto">
            <a:xfrm>
              <a:off x="465" y="87"/>
              <a:ext cx="557"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39688"/>
              <a:r>
                <a:rPr lang="en-US" sz="2800">
                  <a:latin typeface="Angsana New" pitchFamily="18" charset="-34"/>
                  <a:cs typeface="Angsana New" pitchFamily="18" charset="-34"/>
                  <a:sym typeface="Angsana New" pitchFamily="18" charset="-34"/>
                </a:rPr>
                <a:t>Imports</a:t>
              </a:r>
            </a:p>
          </p:txBody>
        </p:sp>
        <p:sp>
          <p:nvSpPr>
            <p:cNvPr id="68636" name="Freeform 8"/>
            <p:cNvSpPr>
              <a:spLocks/>
            </p:cNvSpPr>
            <p:nvPr/>
          </p:nvSpPr>
          <p:spPr bwMode="auto">
            <a:xfrm rot="-5400000">
              <a:off x="655" y="2149"/>
              <a:ext cx="111" cy="133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th-TH"/>
            </a:p>
          </p:txBody>
        </p:sp>
      </p:grpSp>
      <p:grpSp>
        <p:nvGrpSpPr>
          <p:cNvPr id="3" name="Group 9"/>
          <p:cNvGrpSpPr>
            <a:grpSpLocks/>
          </p:cNvGrpSpPr>
          <p:nvPr/>
        </p:nvGrpSpPr>
        <p:grpSpPr bwMode="auto">
          <a:xfrm>
            <a:off x="2303463" y="1536700"/>
            <a:ext cx="2754312" cy="5153025"/>
            <a:chOff x="0" y="0"/>
            <a:chExt cx="1735" cy="3245"/>
          </a:xfrm>
        </p:grpSpPr>
        <p:sp>
          <p:nvSpPr>
            <p:cNvPr id="68628" name="AutoShape 10"/>
            <p:cNvSpPr>
              <a:spLocks/>
            </p:cNvSpPr>
            <p:nvPr/>
          </p:nvSpPr>
          <p:spPr bwMode="auto">
            <a:xfrm>
              <a:off x="37" y="12"/>
              <a:ext cx="1679" cy="161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600"/>
                <a:gd name="T46" fmla="*/ 0 h 21600"/>
                <a:gd name="T47" fmla="*/ 21600 w 21600"/>
                <a:gd name="T48" fmla="*/ 21600 h 2160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600" h="21600">
                  <a:moveTo>
                    <a:pt x="0" y="21600"/>
                  </a:moveTo>
                  <a:lnTo>
                    <a:pt x="2470" y="17095"/>
                  </a:lnTo>
                  <a:lnTo>
                    <a:pt x="4323" y="11946"/>
                  </a:lnTo>
                  <a:lnTo>
                    <a:pt x="7410" y="6798"/>
                  </a:lnTo>
                  <a:lnTo>
                    <a:pt x="10498" y="3580"/>
                  </a:lnTo>
                  <a:lnTo>
                    <a:pt x="12968" y="1006"/>
                  </a:lnTo>
                  <a:lnTo>
                    <a:pt x="13984" y="0"/>
                  </a:lnTo>
                  <a:lnTo>
                    <a:pt x="17303" y="778"/>
                  </a:lnTo>
                  <a:lnTo>
                    <a:pt x="21600" y="2011"/>
                  </a:lnTo>
                  <a:lnTo>
                    <a:pt x="16132" y="4585"/>
                  </a:lnTo>
                  <a:lnTo>
                    <a:pt x="12054" y="7374"/>
                  </a:lnTo>
                  <a:lnTo>
                    <a:pt x="8195" y="11853"/>
                  </a:lnTo>
                  <a:lnTo>
                    <a:pt x="5300" y="15084"/>
                  </a:lnTo>
                  <a:lnTo>
                    <a:pt x="0" y="21600"/>
                  </a:lnTo>
                  <a:close/>
                  <a:moveTo>
                    <a:pt x="0" y="21600"/>
                  </a:moveTo>
                </a:path>
              </a:pathLst>
            </a:custGeom>
            <a:solidFill>
              <a:srgbClr val="66FF99"/>
            </a:solidFill>
            <a:ln w="9525">
              <a:solidFill>
                <a:schemeClr val="tx1"/>
              </a:solidFill>
              <a:round/>
              <a:headEnd/>
              <a:tailEnd/>
            </a:ln>
          </p:spPr>
          <p:txBody>
            <a:bodyPr lIns="0" tIns="0" rIns="0" bIns="0"/>
            <a:lstStyle/>
            <a:p>
              <a:endParaRPr lang="th-TH"/>
            </a:p>
          </p:txBody>
        </p:sp>
        <p:sp>
          <p:nvSpPr>
            <p:cNvPr id="68629" name="Line 11"/>
            <p:cNvSpPr>
              <a:spLocks noChangeShapeType="1"/>
            </p:cNvSpPr>
            <p:nvPr/>
          </p:nvSpPr>
          <p:spPr bwMode="auto">
            <a:xfrm flipH="1">
              <a:off x="1734" y="175"/>
              <a:ext cx="1" cy="2438"/>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lIns="0" tIns="0" rIns="0" bIns="0"/>
            <a:lstStyle/>
            <a:p>
              <a:endParaRPr lang="th-TH"/>
            </a:p>
          </p:txBody>
        </p:sp>
        <p:sp>
          <p:nvSpPr>
            <p:cNvPr id="68630" name="Rectangle 12"/>
            <p:cNvSpPr>
              <a:spLocks/>
            </p:cNvSpPr>
            <p:nvPr/>
          </p:nvSpPr>
          <p:spPr bwMode="auto">
            <a:xfrm>
              <a:off x="421" y="2725"/>
              <a:ext cx="1160"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p>
              <a:pPr marL="39688" algn="ctr">
                <a:lnSpc>
                  <a:spcPct val="70000"/>
                </a:lnSpc>
              </a:pPr>
              <a:r>
                <a:rPr lang="en-US" sz="2800">
                  <a:latin typeface="Angsana New" pitchFamily="18" charset="-34"/>
                  <a:cs typeface="Angsana New" pitchFamily="18" charset="-34"/>
                  <a:sym typeface="Angsana New" pitchFamily="18" charset="-34"/>
                </a:rPr>
                <a:t>Maturing product stage</a:t>
              </a:r>
            </a:p>
          </p:txBody>
        </p:sp>
        <p:sp>
          <p:nvSpPr>
            <p:cNvPr id="68631" name="Rectangle 13"/>
            <p:cNvSpPr>
              <a:spLocks/>
            </p:cNvSpPr>
            <p:nvPr/>
          </p:nvSpPr>
          <p:spPr bwMode="auto">
            <a:xfrm rot="-1920000">
              <a:off x="752" y="133"/>
              <a:ext cx="599"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39688"/>
              <a:r>
                <a:rPr lang="en-US" sz="2800">
                  <a:latin typeface="Angsana New Bold" charset="-34"/>
                  <a:cs typeface="Angsana New Bold" charset="-34"/>
                  <a:sym typeface="Angsana New Bold" charset="-34"/>
                </a:rPr>
                <a:t>Exports</a:t>
              </a:r>
            </a:p>
          </p:txBody>
        </p:sp>
        <p:sp>
          <p:nvSpPr>
            <p:cNvPr id="68632" name="Freeform 14"/>
            <p:cNvSpPr>
              <a:spLocks/>
            </p:cNvSpPr>
            <p:nvPr/>
          </p:nvSpPr>
          <p:spPr bwMode="auto">
            <a:xfrm rot="-5400000">
              <a:off x="827" y="1837"/>
              <a:ext cx="63" cy="171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th-TH"/>
            </a:p>
          </p:txBody>
        </p:sp>
      </p:grpSp>
      <p:sp>
        <p:nvSpPr>
          <p:cNvPr id="68613" name="Line 15"/>
          <p:cNvSpPr>
            <a:spLocks noChangeShapeType="1"/>
          </p:cNvSpPr>
          <p:nvPr/>
        </p:nvSpPr>
        <p:spPr bwMode="auto">
          <a:xfrm rot="10800000" flipH="1">
            <a:off x="990600" y="1524000"/>
            <a:ext cx="1588" cy="41910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0" tIns="0" rIns="0" bIns="0"/>
          <a:lstStyle/>
          <a:p>
            <a:endParaRPr lang="th-TH"/>
          </a:p>
        </p:txBody>
      </p:sp>
      <p:sp>
        <p:nvSpPr>
          <p:cNvPr id="68614" name="Line 16"/>
          <p:cNvSpPr>
            <a:spLocks noChangeShapeType="1"/>
          </p:cNvSpPr>
          <p:nvPr/>
        </p:nvSpPr>
        <p:spPr bwMode="auto">
          <a:xfrm>
            <a:off x="990600" y="5715000"/>
            <a:ext cx="6248400" cy="1588"/>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lIns="0" tIns="0" rIns="0" bIns="0"/>
          <a:lstStyle/>
          <a:p>
            <a:endParaRPr lang="th-TH"/>
          </a:p>
        </p:txBody>
      </p:sp>
      <p:sp>
        <p:nvSpPr>
          <p:cNvPr id="68615" name="Rectangle 17"/>
          <p:cNvSpPr>
            <a:spLocks/>
          </p:cNvSpPr>
          <p:nvPr/>
        </p:nvSpPr>
        <p:spPr bwMode="auto">
          <a:xfrm>
            <a:off x="303213" y="990600"/>
            <a:ext cx="30781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p>
            <a:pPr marL="39688">
              <a:spcBef>
                <a:spcPts val="1650"/>
              </a:spcBef>
            </a:pPr>
            <a:r>
              <a:rPr lang="en-US" sz="2800">
                <a:latin typeface="Angsana New" pitchFamily="18" charset="-34"/>
                <a:cs typeface="Angsana New" pitchFamily="18" charset="-34"/>
                <a:sym typeface="Angsana New" pitchFamily="18" charset="-34"/>
              </a:rPr>
              <a:t>Production and consumption</a:t>
            </a:r>
          </a:p>
        </p:txBody>
      </p:sp>
      <p:grpSp>
        <p:nvGrpSpPr>
          <p:cNvPr id="4" name="Group 18"/>
          <p:cNvGrpSpPr>
            <a:grpSpLocks/>
          </p:cNvGrpSpPr>
          <p:nvPr/>
        </p:nvGrpSpPr>
        <p:grpSpPr bwMode="auto">
          <a:xfrm>
            <a:off x="990600" y="990600"/>
            <a:ext cx="7743825" cy="4722813"/>
            <a:chOff x="0" y="0"/>
            <a:chExt cx="4878" cy="2975"/>
          </a:xfrm>
        </p:grpSpPr>
        <p:sp>
          <p:nvSpPr>
            <p:cNvPr id="68626" name="Freeform 19"/>
            <p:cNvSpPr>
              <a:spLocks/>
            </p:cNvSpPr>
            <p:nvPr/>
          </p:nvSpPr>
          <p:spPr bwMode="auto">
            <a:xfrm>
              <a:off x="0" y="239"/>
              <a:ext cx="3593" cy="273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 name="T15" fmla="*/ 0 w 21600"/>
                <a:gd name="T16" fmla="*/ 0 h 21600"/>
                <a:gd name="T17" fmla="*/ 21600 w 21600"/>
                <a:gd name="T18" fmla="*/ 21600 h 21600"/>
              </a:gdLst>
              <a:ahLst/>
              <a:cxnLst>
                <a:cxn ang="T10">
                  <a:pos x="T0" y="T1"/>
                </a:cxn>
                <a:cxn ang="T11">
                  <a:pos x="T2" y="T3"/>
                </a:cxn>
                <a:cxn ang="T12">
                  <a:pos x="T4" y="T5"/>
                </a:cxn>
                <a:cxn ang="T13">
                  <a:pos x="T6" y="T7"/>
                </a:cxn>
                <a:cxn ang="T14">
                  <a:pos x="T8" y="T9"/>
                </a:cxn>
              </a:cxnLst>
              <a:rect l="T15" t="T16" r="T17" b="T18"/>
              <a:pathLst>
                <a:path w="21600" h="21600">
                  <a:moveTo>
                    <a:pt x="0" y="21600"/>
                  </a:moveTo>
                  <a:cubicBezTo>
                    <a:pt x="1966" y="18758"/>
                    <a:pt x="3914" y="15695"/>
                    <a:pt x="5825" y="12884"/>
                  </a:cubicBezTo>
                  <a:cubicBezTo>
                    <a:pt x="7731" y="10074"/>
                    <a:pt x="9529" y="6695"/>
                    <a:pt x="11464" y="4745"/>
                  </a:cubicBezTo>
                  <a:cubicBezTo>
                    <a:pt x="13400" y="2795"/>
                    <a:pt x="15727" y="1974"/>
                    <a:pt x="17416" y="1184"/>
                  </a:cubicBezTo>
                  <a:cubicBezTo>
                    <a:pt x="19105" y="395"/>
                    <a:pt x="20728" y="245"/>
                    <a:pt x="21600" y="0"/>
                  </a:cubicBez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th-TH"/>
            </a:p>
          </p:txBody>
        </p:sp>
        <p:sp>
          <p:nvSpPr>
            <p:cNvPr id="68627" name="Rectangle 20"/>
            <p:cNvSpPr>
              <a:spLocks/>
            </p:cNvSpPr>
            <p:nvPr/>
          </p:nvSpPr>
          <p:spPr bwMode="auto">
            <a:xfrm>
              <a:off x="3589" y="0"/>
              <a:ext cx="1289"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39688"/>
              <a:r>
                <a:rPr lang="en-US" sz="2800">
                  <a:latin typeface="Angsana New" pitchFamily="18" charset="-34"/>
                  <a:cs typeface="Angsana New" pitchFamily="18" charset="-34"/>
                  <a:sym typeface="Angsana New" pitchFamily="18" charset="-34"/>
                </a:rPr>
                <a:t>Consumption in DC</a:t>
              </a:r>
            </a:p>
          </p:txBody>
        </p:sp>
      </p:grpSp>
      <p:grpSp>
        <p:nvGrpSpPr>
          <p:cNvPr id="5" name="Group 21"/>
          <p:cNvGrpSpPr>
            <a:grpSpLocks/>
          </p:cNvGrpSpPr>
          <p:nvPr/>
        </p:nvGrpSpPr>
        <p:grpSpPr bwMode="auto">
          <a:xfrm>
            <a:off x="990600" y="1536700"/>
            <a:ext cx="6838950" cy="4135438"/>
            <a:chOff x="0" y="0"/>
            <a:chExt cx="4308" cy="2604"/>
          </a:xfrm>
        </p:grpSpPr>
        <p:sp>
          <p:nvSpPr>
            <p:cNvPr id="68624" name="Freeform 22"/>
            <p:cNvSpPr>
              <a:spLocks/>
            </p:cNvSpPr>
            <p:nvPr/>
          </p:nvSpPr>
          <p:spPr bwMode="auto">
            <a:xfrm>
              <a:off x="0" y="0"/>
              <a:ext cx="3650" cy="2604"/>
            </a:xfrm>
            <a:custGeom>
              <a:avLst/>
              <a:gdLst>
                <a:gd name="T0" fmla="*/ 0 w 21600"/>
                <a:gd name="T1" fmla="*/ 0 h 21384"/>
                <a:gd name="T2" fmla="*/ 0 w 21600"/>
                <a:gd name="T3" fmla="*/ 0 h 21384"/>
                <a:gd name="T4" fmla="*/ 0 w 21600"/>
                <a:gd name="T5" fmla="*/ 0 h 21384"/>
                <a:gd name="T6" fmla="*/ 0 w 21600"/>
                <a:gd name="T7" fmla="*/ 0 h 21384"/>
                <a:gd name="T8" fmla="*/ 0 w 21600"/>
                <a:gd name="T9" fmla="*/ 0 h 21384"/>
                <a:gd name="T10" fmla="*/ 0 w 21600"/>
                <a:gd name="T11" fmla="*/ 0 h 21384"/>
                <a:gd name="T12" fmla="*/ 0 w 21600"/>
                <a:gd name="T13" fmla="*/ 0 h 21384"/>
                <a:gd name="T14" fmla="*/ 0 w 21600"/>
                <a:gd name="T15" fmla="*/ 0 h 21384"/>
                <a:gd name="T16" fmla="*/ 0 60000 65536"/>
                <a:gd name="T17" fmla="*/ 0 60000 65536"/>
                <a:gd name="T18" fmla="*/ 0 60000 65536"/>
                <a:gd name="T19" fmla="*/ 0 60000 65536"/>
                <a:gd name="T20" fmla="*/ 0 60000 65536"/>
                <a:gd name="T21" fmla="*/ 0 60000 65536"/>
                <a:gd name="T22" fmla="*/ 0 60000 65536"/>
                <a:gd name="T23" fmla="*/ 0 60000 65536"/>
                <a:gd name="T24" fmla="*/ 0 w 21600"/>
                <a:gd name="T25" fmla="*/ 0 h 21384"/>
                <a:gd name="T26" fmla="*/ 21600 w 21600"/>
                <a:gd name="T27" fmla="*/ 21384 h 213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384">
                  <a:moveTo>
                    <a:pt x="0" y="21384"/>
                  </a:moveTo>
                  <a:cubicBezTo>
                    <a:pt x="805" y="20128"/>
                    <a:pt x="3492" y="16581"/>
                    <a:pt x="4841" y="13856"/>
                  </a:cubicBezTo>
                  <a:cubicBezTo>
                    <a:pt x="6190" y="11130"/>
                    <a:pt x="7007" y="7239"/>
                    <a:pt x="8084" y="5030"/>
                  </a:cubicBezTo>
                  <a:cubicBezTo>
                    <a:pt x="9161" y="2822"/>
                    <a:pt x="10617" y="1377"/>
                    <a:pt x="11291" y="580"/>
                  </a:cubicBezTo>
                  <a:cubicBezTo>
                    <a:pt x="11966" y="-216"/>
                    <a:pt x="11137" y="-52"/>
                    <a:pt x="12132" y="244"/>
                  </a:cubicBezTo>
                  <a:cubicBezTo>
                    <a:pt x="13126" y="539"/>
                    <a:pt x="15931" y="1483"/>
                    <a:pt x="17262" y="2362"/>
                  </a:cubicBezTo>
                  <a:cubicBezTo>
                    <a:pt x="18594" y="3240"/>
                    <a:pt x="19399" y="4398"/>
                    <a:pt x="20121" y="5514"/>
                  </a:cubicBezTo>
                  <a:cubicBezTo>
                    <a:pt x="20843" y="6631"/>
                    <a:pt x="21292" y="8330"/>
                    <a:pt x="21600" y="9069"/>
                  </a:cubicBez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th-TH"/>
            </a:p>
          </p:txBody>
        </p:sp>
        <p:sp>
          <p:nvSpPr>
            <p:cNvPr id="68625" name="Rectangle 23"/>
            <p:cNvSpPr>
              <a:spLocks/>
            </p:cNvSpPr>
            <p:nvPr/>
          </p:nvSpPr>
          <p:spPr bwMode="auto">
            <a:xfrm>
              <a:off x="3168" y="999"/>
              <a:ext cx="1140" cy="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39688"/>
              <a:r>
                <a:rPr lang="en-US" sz="2800">
                  <a:latin typeface="Angsana New" pitchFamily="18" charset="-34"/>
                  <a:cs typeface="Angsana New" pitchFamily="18" charset="-34"/>
                  <a:sym typeface="Angsana New" pitchFamily="18" charset="-34"/>
                </a:rPr>
                <a:t>Production in DC</a:t>
              </a:r>
            </a:p>
          </p:txBody>
        </p:sp>
      </p:grpSp>
      <p:grpSp>
        <p:nvGrpSpPr>
          <p:cNvPr id="6" name="Group 24"/>
          <p:cNvGrpSpPr>
            <a:grpSpLocks/>
          </p:cNvGrpSpPr>
          <p:nvPr/>
        </p:nvGrpSpPr>
        <p:grpSpPr bwMode="auto">
          <a:xfrm>
            <a:off x="914400" y="4191000"/>
            <a:ext cx="1460500" cy="2498725"/>
            <a:chOff x="0" y="0"/>
            <a:chExt cx="920" cy="1574"/>
          </a:xfrm>
        </p:grpSpPr>
        <p:sp>
          <p:nvSpPr>
            <p:cNvPr id="68621" name="Line 25"/>
            <p:cNvSpPr>
              <a:spLocks noChangeShapeType="1"/>
            </p:cNvSpPr>
            <p:nvPr/>
          </p:nvSpPr>
          <p:spPr bwMode="auto">
            <a:xfrm>
              <a:off x="864" y="0"/>
              <a:ext cx="1" cy="96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lIns="0" tIns="0" rIns="0" bIns="0"/>
            <a:lstStyle/>
            <a:p>
              <a:endParaRPr lang="th-TH"/>
            </a:p>
          </p:txBody>
        </p:sp>
        <p:sp>
          <p:nvSpPr>
            <p:cNvPr id="68622" name="Rectangle 26"/>
            <p:cNvSpPr>
              <a:spLocks/>
            </p:cNvSpPr>
            <p:nvPr/>
          </p:nvSpPr>
          <p:spPr bwMode="auto">
            <a:xfrm>
              <a:off x="0" y="1054"/>
              <a:ext cx="920" cy="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p>
              <a:pPr marL="39688" algn="ctr">
                <a:lnSpc>
                  <a:spcPct val="70000"/>
                </a:lnSpc>
              </a:pPr>
              <a:r>
                <a:rPr lang="en-US" sz="2800">
                  <a:latin typeface="Angsana New" pitchFamily="18" charset="-34"/>
                  <a:cs typeface="Angsana New" pitchFamily="18" charset="-34"/>
                  <a:sym typeface="Angsana New" pitchFamily="18" charset="-34"/>
                </a:rPr>
                <a:t>New product stage</a:t>
              </a:r>
            </a:p>
          </p:txBody>
        </p:sp>
        <p:sp>
          <p:nvSpPr>
            <p:cNvPr id="68623" name="Freeform 27"/>
            <p:cNvSpPr>
              <a:spLocks/>
            </p:cNvSpPr>
            <p:nvPr/>
          </p:nvSpPr>
          <p:spPr bwMode="auto">
            <a:xfrm rot="-5400000">
              <a:off x="406" y="646"/>
              <a:ext cx="111" cy="8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 name="T21" fmla="*/ 0 w 21600"/>
                <a:gd name="T22" fmla="*/ 0 h 21600"/>
                <a:gd name="T23" fmla="*/ 21600 w 21600"/>
                <a:gd name="T24" fmla="*/ 21600 h 216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1600" h="21600">
                  <a:moveTo>
                    <a:pt x="21600" y="0"/>
                  </a:moveTo>
                  <a:cubicBezTo>
                    <a:pt x="15635" y="0"/>
                    <a:pt x="10800" y="806"/>
                    <a:pt x="10800" y="1800"/>
                  </a:cubicBezTo>
                  <a:lnTo>
                    <a:pt x="10800" y="9000"/>
                  </a:lnTo>
                  <a:cubicBezTo>
                    <a:pt x="10800" y="9994"/>
                    <a:pt x="5965" y="10800"/>
                    <a:pt x="0" y="10800"/>
                  </a:cubicBezTo>
                  <a:cubicBezTo>
                    <a:pt x="5965" y="10800"/>
                    <a:pt x="10800" y="11606"/>
                    <a:pt x="10800" y="12600"/>
                  </a:cubicBezTo>
                  <a:lnTo>
                    <a:pt x="10800" y="19800"/>
                  </a:lnTo>
                  <a:cubicBezTo>
                    <a:pt x="10800" y="20794"/>
                    <a:pt x="15635" y="21600"/>
                    <a:pt x="21600" y="21600"/>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lIns="0" tIns="0" rIns="0" bIns="0"/>
            <a:lstStyle/>
            <a:p>
              <a:endParaRPr lang="th-TH"/>
            </a:p>
          </p:txBody>
        </p:sp>
      </p:grpSp>
      <p:sp>
        <p:nvSpPr>
          <p:cNvPr id="68619" name="Rectangle 28"/>
          <p:cNvSpPr>
            <a:spLocks/>
          </p:cNvSpPr>
          <p:nvPr/>
        </p:nvSpPr>
        <p:spPr bwMode="auto">
          <a:xfrm>
            <a:off x="7239000" y="5410200"/>
            <a:ext cx="649288"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39688"/>
            <a:r>
              <a:rPr lang="en-US" sz="2800">
                <a:latin typeface="Angsana New" pitchFamily="18" charset="-34"/>
                <a:cs typeface="Angsana New" pitchFamily="18" charset="-34"/>
                <a:sym typeface="Angsana New" pitchFamily="18" charset="-34"/>
              </a:rPr>
              <a:t>Time</a:t>
            </a:r>
          </a:p>
        </p:txBody>
      </p:sp>
      <p:sp>
        <p:nvSpPr>
          <p:cNvPr id="68620"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F851A9C5-581A-4084-97FC-6BEF7D4D30E5}" type="slidenum">
              <a:rPr lang="en-US" sz="1400" b="0" smtClean="0">
                <a:cs typeface="Angsana New" pitchFamily="18" charset="-34"/>
              </a:rPr>
              <a:pPr eaLnBrk="1" hangingPunct="1"/>
              <a:t>76</a:t>
            </a:fld>
            <a:endParaRPr lang="en-US" sz="1400" b="0" smtClean="0">
              <a:cs typeface="Angsana New" pitchFamily="18" charset="-34"/>
            </a:endParaRPr>
          </a:p>
        </p:txBody>
      </p:sp>
      <p:sp>
        <p:nvSpPr>
          <p:cNvPr id="30" name="Rectangle 2"/>
          <p:cNvSpPr>
            <a:spLocks noGrp="1" noChangeArrowheads="1"/>
          </p:cNvSpPr>
          <p:nvPr>
            <p:ph type="title"/>
          </p:nvPr>
        </p:nvSpPr>
        <p:spPr>
          <a:xfrm>
            <a:off x="152400" y="152400"/>
            <a:ext cx="7467600" cy="685800"/>
          </a:xfrm>
          <a:gradFill rotWithShape="0">
            <a:gsLst>
              <a:gs pos="0">
                <a:srgbClr val="FFFFFF"/>
              </a:gs>
              <a:gs pos="100000">
                <a:srgbClr val="FFFFFF"/>
              </a:gs>
            </a:gsLst>
            <a:lin ang="5400000"/>
          </a:gradFill>
        </p:spPr>
        <p:txBody>
          <a:bodyPr rIns="132080"/>
          <a:lstStyle/>
          <a:p>
            <a:pPr algn="l" eaLnBrk="1" hangingPunct="1"/>
            <a:r>
              <a:rPr lang="en-US" sz="4000" b="1" dirty="0" smtClean="0">
                <a:solidFill>
                  <a:srgbClr val="0000CC"/>
                </a:solidFill>
                <a:latin typeface="Browallia New" pitchFamily="34" charset="-34"/>
                <a:cs typeface="Browallia New" pitchFamily="34" charset="-34"/>
              </a:rPr>
              <a:t>The Product Cycle Theory</a:t>
            </a:r>
          </a:p>
        </p:txBody>
      </p:sp>
    </p:spTree>
    <p:extLst>
      <p:ext uri="{BB962C8B-B14F-4D97-AF65-F5344CB8AC3E}">
        <p14:creationId xmlns:p14="http://schemas.microsoft.com/office/powerpoint/2010/main" val="163485162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499"/>
                                          </p:stCondLst>
                                        </p:cTn>
                                        <p:tgtEl>
                                          <p:spTgt spid="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499"/>
                                          </p:stCondLst>
                                        </p:cTn>
                                        <p:tgtEl>
                                          <p:spTgt spid="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381000" y="1066800"/>
            <a:ext cx="8305800" cy="4648200"/>
          </a:xfrm>
        </p:spPr>
        <p:txBody>
          <a:bodyPr/>
          <a:lstStyle/>
          <a:p>
            <a:pPr eaLnBrk="1" hangingPunct="1">
              <a:buFont typeface="Courier New" pitchFamily="49" charset="0"/>
              <a:buChar char="o"/>
              <a:defRPr/>
            </a:pPr>
            <a:r>
              <a:rPr lang="en-US" sz="2400" dirty="0" smtClean="0">
                <a:latin typeface="Arial" pitchFamily="34" charset="0"/>
              </a:rPr>
              <a:t>In the H-O model, the pattern of trade is determined by relative resource endowments.</a:t>
            </a:r>
          </a:p>
          <a:p>
            <a:pPr marL="0" indent="0" eaLnBrk="1" hangingPunct="1">
              <a:buFontTx/>
              <a:buNone/>
              <a:defRPr/>
            </a:pPr>
            <a:endParaRPr lang="en-US" sz="24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A model by Linder (1961) focuses mainly on the demand side.</a:t>
            </a:r>
          </a:p>
          <a:p>
            <a:pPr marL="0" indent="0" eaLnBrk="1" hangingPunct="1">
              <a:buFontTx/>
              <a:buNone/>
              <a:defRPr/>
            </a:pPr>
            <a:endParaRPr lang="en-US" sz="24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Basic idea is that a country produces stuff to satisfy domestic demand; these goods will be likely exports (and imports, too).</a:t>
            </a:r>
          </a:p>
        </p:txBody>
      </p:sp>
      <p:sp>
        <p:nvSpPr>
          <p:cNvPr id="69635" name="Rectangle 2"/>
          <p:cNvSpPr>
            <a:spLocks noGrp="1" noChangeArrowheads="1"/>
          </p:cNvSpPr>
          <p:nvPr>
            <p:ph type="title"/>
          </p:nvPr>
        </p:nvSpPr>
        <p:spPr>
          <a:xfrm>
            <a:off x="304800" y="228600"/>
            <a:ext cx="7467600" cy="685800"/>
          </a:xfrm>
          <a:gradFill rotWithShape="0">
            <a:gsLst>
              <a:gs pos="0">
                <a:srgbClr val="FFFFFF"/>
              </a:gs>
              <a:gs pos="100000">
                <a:srgbClr val="FFFFFF"/>
              </a:gs>
            </a:gsLst>
            <a:lin ang="5400000"/>
          </a:gradFill>
        </p:spPr>
        <p:txBody>
          <a:bodyPr rIns="132080"/>
          <a:lstStyle/>
          <a:p>
            <a:pPr algn="l" eaLnBrk="1" hangingPunct="1"/>
            <a:r>
              <a:rPr lang="en-US" sz="3600" b="1" dirty="0" smtClean="0">
                <a:solidFill>
                  <a:srgbClr val="0000FF"/>
                </a:solidFill>
                <a:latin typeface="Arial" pitchFamily="34" charset="0"/>
                <a:cs typeface="Arial" pitchFamily="34" charset="0"/>
              </a:rPr>
              <a:t>The Linder Theory</a:t>
            </a:r>
          </a:p>
        </p:txBody>
      </p:sp>
      <p:sp>
        <p:nvSpPr>
          <p:cNvPr id="6963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2B342CEB-7E0C-47E0-96C9-6A02DDDB4847}" type="slidenum">
              <a:rPr lang="en-US" sz="1400" b="0" smtClean="0">
                <a:cs typeface="Angsana New" pitchFamily="18" charset="-34"/>
              </a:rPr>
              <a:pPr eaLnBrk="1" hangingPunct="1"/>
              <a:t>77</a:t>
            </a:fld>
            <a:endParaRPr lang="en-US" sz="1400" b="0" smtClean="0">
              <a:cs typeface="Angsana New" pitchFamily="18" charset="-34"/>
            </a:endParaRPr>
          </a:p>
        </p:txBody>
      </p:sp>
    </p:spTree>
    <p:custDataLst>
      <p:tags r:id="rId1"/>
    </p:custDataLst>
    <p:extLst>
      <p:ext uri="{BB962C8B-B14F-4D97-AF65-F5344CB8AC3E}">
        <p14:creationId xmlns:p14="http://schemas.microsoft.com/office/powerpoint/2010/main" val="2416548678"/>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 calcmode="lin" valueType="num">
                                      <p:cBhvr additive="base">
                                        <p:cTn id="7" dur="500" fill="hold"/>
                                        <p:tgtEl>
                                          <p:spTgt spid="1433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143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4339">
                                            <p:txEl>
                                              <p:pRg st="2" end="2"/>
                                            </p:txEl>
                                          </p:spTgt>
                                        </p:tgtEl>
                                        <p:attrNameLst>
                                          <p:attrName>style.visibility</p:attrName>
                                        </p:attrNameLst>
                                      </p:cBhvr>
                                      <p:to>
                                        <p:strVal val="visible"/>
                                      </p:to>
                                    </p:set>
                                    <p:anim calcmode="lin" valueType="num">
                                      <p:cBhvr additive="base">
                                        <p:cTn id="13" dur="500" fill="hold"/>
                                        <p:tgtEl>
                                          <p:spTgt spid="14339">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143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4339">
                                            <p:txEl>
                                              <p:pRg st="4" end="4"/>
                                            </p:txEl>
                                          </p:spTgt>
                                        </p:tgtEl>
                                        <p:attrNameLst>
                                          <p:attrName>style.visibility</p:attrName>
                                        </p:attrNameLst>
                                      </p:cBhvr>
                                      <p:to>
                                        <p:strVal val="visible"/>
                                      </p:to>
                                    </p:set>
                                    <p:anim calcmode="lin" valueType="num">
                                      <p:cBhvr additive="base">
                                        <p:cTn id="19" dur="500" fill="hold"/>
                                        <p:tgtEl>
                                          <p:spTgt spid="14339">
                                            <p:txEl>
                                              <p:pRg st="4" end="4"/>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1433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7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0658" name="Line 3"/>
          <p:cNvSpPr>
            <a:spLocks noChangeShapeType="1"/>
          </p:cNvSpPr>
          <p:nvPr/>
        </p:nvSpPr>
        <p:spPr bwMode="auto">
          <a:xfrm>
            <a:off x="2667000" y="3657600"/>
            <a:ext cx="419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59" name="Text Box 4"/>
          <p:cNvSpPr txBox="1">
            <a:spLocks noChangeArrowheads="1"/>
          </p:cNvSpPr>
          <p:nvPr/>
        </p:nvSpPr>
        <p:spPr bwMode="auto">
          <a:xfrm>
            <a:off x="304800" y="2590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A</a:t>
            </a:r>
          </a:p>
        </p:txBody>
      </p:sp>
      <p:sp>
        <p:nvSpPr>
          <p:cNvPr id="70660" name="Text Box 5"/>
          <p:cNvSpPr txBox="1">
            <a:spLocks noChangeArrowheads="1"/>
          </p:cNvSpPr>
          <p:nvPr/>
        </p:nvSpPr>
        <p:spPr bwMode="auto">
          <a:xfrm>
            <a:off x="1447800" y="2590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B</a:t>
            </a:r>
          </a:p>
        </p:txBody>
      </p:sp>
      <p:sp>
        <p:nvSpPr>
          <p:cNvPr id="70661" name="Text Box 6"/>
          <p:cNvSpPr txBox="1">
            <a:spLocks noChangeArrowheads="1"/>
          </p:cNvSpPr>
          <p:nvPr/>
        </p:nvSpPr>
        <p:spPr bwMode="auto">
          <a:xfrm>
            <a:off x="2514600" y="2590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C</a:t>
            </a:r>
          </a:p>
        </p:txBody>
      </p:sp>
      <p:sp>
        <p:nvSpPr>
          <p:cNvPr id="70662" name="Text Box 7"/>
          <p:cNvSpPr txBox="1">
            <a:spLocks noChangeArrowheads="1"/>
          </p:cNvSpPr>
          <p:nvPr/>
        </p:nvSpPr>
        <p:spPr bwMode="auto">
          <a:xfrm>
            <a:off x="3505200" y="2590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D</a:t>
            </a:r>
          </a:p>
        </p:txBody>
      </p:sp>
      <p:sp>
        <p:nvSpPr>
          <p:cNvPr id="70663" name="Text Box 8"/>
          <p:cNvSpPr txBox="1">
            <a:spLocks noChangeArrowheads="1"/>
          </p:cNvSpPr>
          <p:nvPr/>
        </p:nvSpPr>
        <p:spPr bwMode="auto">
          <a:xfrm>
            <a:off x="4267200" y="2590800"/>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0664" name="Line 9"/>
          <p:cNvSpPr>
            <a:spLocks noChangeShapeType="1"/>
          </p:cNvSpPr>
          <p:nvPr/>
        </p:nvSpPr>
        <p:spPr bwMode="auto">
          <a:xfrm>
            <a:off x="4495800" y="4800600"/>
            <a:ext cx="4267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65" name="Line 10"/>
          <p:cNvSpPr>
            <a:spLocks noChangeShapeType="1"/>
          </p:cNvSpPr>
          <p:nvPr/>
        </p:nvSpPr>
        <p:spPr bwMode="auto">
          <a:xfrm>
            <a:off x="381000" y="2514600"/>
            <a:ext cx="419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66" name="Line 11"/>
          <p:cNvSpPr>
            <a:spLocks noChangeShapeType="1"/>
          </p:cNvSpPr>
          <p:nvPr/>
        </p:nvSpPr>
        <p:spPr bwMode="auto">
          <a:xfrm>
            <a:off x="457200" y="23622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67" name="Line 12"/>
          <p:cNvSpPr>
            <a:spLocks noChangeShapeType="1"/>
          </p:cNvSpPr>
          <p:nvPr/>
        </p:nvSpPr>
        <p:spPr bwMode="auto">
          <a:xfrm>
            <a:off x="44958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68" name="Line 13"/>
          <p:cNvSpPr>
            <a:spLocks noChangeShapeType="1"/>
          </p:cNvSpPr>
          <p:nvPr/>
        </p:nvSpPr>
        <p:spPr bwMode="auto">
          <a:xfrm>
            <a:off x="26670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69" name="Line 14"/>
          <p:cNvSpPr>
            <a:spLocks noChangeShapeType="1"/>
          </p:cNvSpPr>
          <p:nvPr/>
        </p:nvSpPr>
        <p:spPr bwMode="auto">
          <a:xfrm>
            <a:off x="16002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70" name="Line 15"/>
          <p:cNvSpPr>
            <a:spLocks noChangeShapeType="1"/>
          </p:cNvSpPr>
          <p:nvPr/>
        </p:nvSpPr>
        <p:spPr bwMode="auto">
          <a:xfrm>
            <a:off x="36576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71" name="Line 16"/>
          <p:cNvSpPr>
            <a:spLocks noChangeShapeType="1"/>
          </p:cNvSpPr>
          <p:nvPr/>
        </p:nvSpPr>
        <p:spPr bwMode="auto">
          <a:xfrm>
            <a:off x="36576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72" name="Line 17"/>
          <p:cNvSpPr>
            <a:spLocks noChangeShapeType="1"/>
          </p:cNvSpPr>
          <p:nvPr/>
        </p:nvSpPr>
        <p:spPr bwMode="auto">
          <a:xfrm>
            <a:off x="4495800" y="35052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73" name="Line 18"/>
          <p:cNvSpPr>
            <a:spLocks noChangeShapeType="1"/>
          </p:cNvSpPr>
          <p:nvPr/>
        </p:nvSpPr>
        <p:spPr bwMode="auto">
          <a:xfrm>
            <a:off x="26670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74" name="Text Box 19"/>
          <p:cNvSpPr txBox="1">
            <a:spLocks noChangeArrowheads="1"/>
          </p:cNvSpPr>
          <p:nvPr/>
        </p:nvSpPr>
        <p:spPr bwMode="auto">
          <a:xfrm>
            <a:off x="2514600" y="3733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C</a:t>
            </a:r>
          </a:p>
        </p:txBody>
      </p:sp>
      <p:sp>
        <p:nvSpPr>
          <p:cNvPr id="70675" name="Text Box 20"/>
          <p:cNvSpPr txBox="1">
            <a:spLocks noChangeArrowheads="1"/>
          </p:cNvSpPr>
          <p:nvPr/>
        </p:nvSpPr>
        <p:spPr bwMode="auto">
          <a:xfrm>
            <a:off x="3505200" y="3733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D</a:t>
            </a:r>
          </a:p>
        </p:txBody>
      </p:sp>
      <p:sp>
        <p:nvSpPr>
          <p:cNvPr id="70676" name="Text Box 21"/>
          <p:cNvSpPr txBox="1">
            <a:spLocks noChangeArrowheads="1"/>
          </p:cNvSpPr>
          <p:nvPr/>
        </p:nvSpPr>
        <p:spPr bwMode="auto">
          <a:xfrm>
            <a:off x="4267200" y="3733800"/>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0677" name="Line 22"/>
          <p:cNvSpPr>
            <a:spLocks noChangeShapeType="1"/>
          </p:cNvSpPr>
          <p:nvPr/>
        </p:nvSpPr>
        <p:spPr bwMode="auto">
          <a:xfrm>
            <a:off x="67056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78" name="Line 23"/>
          <p:cNvSpPr>
            <a:spLocks noChangeShapeType="1"/>
          </p:cNvSpPr>
          <p:nvPr/>
        </p:nvSpPr>
        <p:spPr bwMode="auto">
          <a:xfrm>
            <a:off x="57150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79" name="Text Box 24"/>
          <p:cNvSpPr txBox="1">
            <a:spLocks noChangeArrowheads="1"/>
          </p:cNvSpPr>
          <p:nvPr/>
        </p:nvSpPr>
        <p:spPr bwMode="auto">
          <a:xfrm>
            <a:off x="5562600" y="3733800"/>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F</a:t>
            </a:r>
          </a:p>
        </p:txBody>
      </p:sp>
      <p:sp>
        <p:nvSpPr>
          <p:cNvPr id="70680" name="Text Box 25"/>
          <p:cNvSpPr txBox="1">
            <a:spLocks noChangeArrowheads="1"/>
          </p:cNvSpPr>
          <p:nvPr/>
        </p:nvSpPr>
        <p:spPr bwMode="auto">
          <a:xfrm>
            <a:off x="6461125" y="36988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G</a:t>
            </a:r>
          </a:p>
        </p:txBody>
      </p:sp>
      <p:sp>
        <p:nvSpPr>
          <p:cNvPr id="70681" name="Line 26"/>
          <p:cNvSpPr>
            <a:spLocks noChangeShapeType="1"/>
          </p:cNvSpPr>
          <p:nvPr/>
        </p:nvSpPr>
        <p:spPr bwMode="auto">
          <a:xfrm>
            <a:off x="44958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82" name="Line 27"/>
          <p:cNvSpPr>
            <a:spLocks noChangeShapeType="1"/>
          </p:cNvSpPr>
          <p:nvPr/>
        </p:nvSpPr>
        <p:spPr bwMode="auto">
          <a:xfrm>
            <a:off x="57150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83" name="Line 28"/>
          <p:cNvSpPr>
            <a:spLocks noChangeShapeType="1"/>
          </p:cNvSpPr>
          <p:nvPr/>
        </p:nvSpPr>
        <p:spPr bwMode="auto">
          <a:xfrm>
            <a:off x="67056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84" name="Line 29"/>
          <p:cNvSpPr>
            <a:spLocks noChangeShapeType="1"/>
          </p:cNvSpPr>
          <p:nvPr/>
        </p:nvSpPr>
        <p:spPr bwMode="auto">
          <a:xfrm>
            <a:off x="86106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85" name="Line 30"/>
          <p:cNvSpPr>
            <a:spLocks noChangeShapeType="1"/>
          </p:cNvSpPr>
          <p:nvPr/>
        </p:nvSpPr>
        <p:spPr bwMode="auto">
          <a:xfrm>
            <a:off x="77724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0686" name="Text Box 31"/>
          <p:cNvSpPr txBox="1">
            <a:spLocks noChangeArrowheads="1"/>
          </p:cNvSpPr>
          <p:nvPr/>
        </p:nvSpPr>
        <p:spPr bwMode="auto">
          <a:xfrm>
            <a:off x="4327525" y="4918075"/>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0687" name="Text Box 32"/>
          <p:cNvSpPr txBox="1">
            <a:spLocks noChangeArrowheads="1"/>
          </p:cNvSpPr>
          <p:nvPr/>
        </p:nvSpPr>
        <p:spPr bwMode="auto">
          <a:xfrm>
            <a:off x="5470525" y="4918075"/>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F</a:t>
            </a:r>
          </a:p>
        </p:txBody>
      </p:sp>
      <p:sp>
        <p:nvSpPr>
          <p:cNvPr id="70688" name="Text Box 33"/>
          <p:cNvSpPr txBox="1">
            <a:spLocks noChangeArrowheads="1"/>
          </p:cNvSpPr>
          <p:nvPr/>
        </p:nvSpPr>
        <p:spPr bwMode="auto">
          <a:xfrm>
            <a:off x="6461125" y="48418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G</a:t>
            </a:r>
          </a:p>
        </p:txBody>
      </p:sp>
      <p:sp>
        <p:nvSpPr>
          <p:cNvPr id="70689" name="Text Box 34"/>
          <p:cNvSpPr txBox="1">
            <a:spLocks noChangeArrowheads="1"/>
          </p:cNvSpPr>
          <p:nvPr/>
        </p:nvSpPr>
        <p:spPr bwMode="auto">
          <a:xfrm>
            <a:off x="7604125" y="49180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H</a:t>
            </a:r>
          </a:p>
        </p:txBody>
      </p:sp>
      <p:sp>
        <p:nvSpPr>
          <p:cNvPr id="70690" name="Text Box 35"/>
          <p:cNvSpPr txBox="1">
            <a:spLocks noChangeArrowheads="1"/>
          </p:cNvSpPr>
          <p:nvPr/>
        </p:nvSpPr>
        <p:spPr bwMode="auto">
          <a:xfrm>
            <a:off x="8366125" y="4918075"/>
            <a:ext cx="303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J</a:t>
            </a:r>
          </a:p>
        </p:txBody>
      </p:sp>
      <p:sp>
        <p:nvSpPr>
          <p:cNvPr id="70691" name="Text Box 36"/>
          <p:cNvSpPr txBox="1">
            <a:spLocks noChangeArrowheads="1"/>
          </p:cNvSpPr>
          <p:nvPr/>
        </p:nvSpPr>
        <p:spPr bwMode="auto">
          <a:xfrm>
            <a:off x="0" y="2286000"/>
            <a:ext cx="303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a:t>
            </a:r>
          </a:p>
        </p:txBody>
      </p:sp>
      <p:sp>
        <p:nvSpPr>
          <p:cNvPr id="70692" name="Text Box 37"/>
          <p:cNvSpPr txBox="1">
            <a:spLocks noChangeArrowheads="1"/>
          </p:cNvSpPr>
          <p:nvPr/>
        </p:nvSpPr>
        <p:spPr bwMode="auto">
          <a:xfrm>
            <a:off x="2057400" y="3429000"/>
            <a:ext cx="422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II</a:t>
            </a:r>
          </a:p>
        </p:txBody>
      </p:sp>
      <p:sp>
        <p:nvSpPr>
          <p:cNvPr id="70693" name="Text Box 38"/>
          <p:cNvSpPr txBox="1">
            <a:spLocks noChangeArrowheads="1"/>
          </p:cNvSpPr>
          <p:nvPr/>
        </p:nvSpPr>
        <p:spPr bwMode="auto">
          <a:xfrm>
            <a:off x="3794125" y="4613275"/>
            <a:ext cx="5413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III</a:t>
            </a:r>
          </a:p>
        </p:txBody>
      </p:sp>
      <p:sp>
        <p:nvSpPr>
          <p:cNvPr id="31783" name="Text Box 39"/>
          <p:cNvSpPr txBox="1">
            <a:spLocks noChangeArrowheads="1"/>
          </p:cNvSpPr>
          <p:nvPr/>
        </p:nvSpPr>
        <p:spPr bwMode="auto">
          <a:xfrm>
            <a:off x="5156200" y="1066800"/>
            <a:ext cx="3454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solidFill>
                  <a:srgbClr val="008000"/>
                </a:solidFill>
                <a:latin typeface="Times New Roman" pitchFamily="18" charset="0"/>
              </a:rPr>
              <a:t>What products will country I and II trade? </a:t>
            </a:r>
          </a:p>
        </p:txBody>
      </p:sp>
      <p:sp>
        <p:nvSpPr>
          <p:cNvPr id="31784" name="Line 40"/>
          <p:cNvSpPr>
            <a:spLocks noChangeShapeType="1"/>
          </p:cNvSpPr>
          <p:nvPr/>
        </p:nvSpPr>
        <p:spPr bwMode="auto">
          <a:xfrm>
            <a:off x="4495800" y="2057400"/>
            <a:ext cx="0" cy="24384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31785" name="Line 41"/>
          <p:cNvSpPr>
            <a:spLocks noChangeShapeType="1"/>
          </p:cNvSpPr>
          <p:nvPr/>
        </p:nvSpPr>
        <p:spPr bwMode="auto">
          <a:xfrm>
            <a:off x="2667000" y="2133600"/>
            <a:ext cx="0" cy="22860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2" name="TextBox 41"/>
          <p:cNvSpPr txBox="1">
            <a:spLocks noChangeArrowheads="1"/>
          </p:cNvSpPr>
          <p:nvPr/>
        </p:nvSpPr>
        <p:spPr bwMode="auto">
          <a:xfrm>
            <a:off x="5214938" y="2133600"/>
            <a:ext cx="17938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solidFill>
                  <a:srgbClr val="C00000"/>
                </a:solidFill>
                <a:latin typeface="Times New Roman" pitchFamily="18" charset="0"/>
              </a:rPr>
              <a:t>C, D, and E.</a:t>
            </a:r>
          </a:p>
        </p:txBody>
      </p:sp>
      <p:sp>
        <p:nvSpPr>
          <p:cNvPr id="70699"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E6EA3382-453C-43D8-B500-12F45CD3B5BF}" type="slidenum">
              <a:rPr lang="en-US" sz="1400" b="0" smtClean="0">
                <a:cs typeface="Angsana New" pitchFamily="18" charset="-34"/>
              </a:rPr>
              <a:pPr eaLnBrk="1" hangingPunct="1"/>
              <a:t>78</a:t>
            </a:fld>
            <a:endParaRPr lang="en-US" sz="1400" b="0" smtClean="0">
              <a:cs typeface="Angsana New" pitchFamily="18" charset="-34"/>
            </a:endParaRPr>
          </a:p>
        </p:txBody>
      </p:sp>
      <p:sp>
        <p:nvSpPr>
          <p:cNvPr id="45" name="Rectangle 2"/>
          <p:cNvSpPr>
            <a:spLocks noGrp="1" noChangeArrowheads="1"/>
          </p:cNvSpPr>
          <p:nvPr>
            <p:ph type="title"/>
          </p:nvPr>
        </p:nvSpPr>
        <p:spPr>
          <a:xfrm>
            <a:off x="304800" y="228600"/>
            <a:ext cx="7467600" cy="685800"/>
          </a:xfrm>
          <a:gradFill rotWithShape="0">
            <a:gsLst>
              <a:gs pos="0">
                <a:srgbClr val="FFFFFF"/>
              </a:gs>
              <a:gs pos="100000">
                <a:srgbClr val="FFFFFF"/>
              </a:gs>
            </a:gsLst>
            <a:lin ang="5400000"/>
          </a:gradFill>
        </p:spPr>
        <p:txBody>
          <a:bodyPr rIns="132080"/>
          <a:lstStyle/>
          <a:p>
            <a:pPr algn="l" eaLnBrk="1" hangingPunct="1"/>
            <a:r>
              <a:rPr lang="en-US" sz="2800" b="1" dirty="0" smtClean="0">
                <a:solidFill>
                  <a:srgbClr val="0000FF"/>
                </a:solidFill>
                <a:latin typeface="Arial" pitchFamily="34" charset="0"/>
                <a:cs typeface="Arial" pitchFamily="34" charset="0"/>
              </a:rPr>
              <a:t>The Linder Theory: An example</a:t>
            </a:r>
          </a:p>
        </p:txBody>
      </p:sp>
    </p:spTree>
    <p:custDataLst>
      <p:tags r:id="rId1"/>
    </p:custDataLst>
    <p:extLst>
      <p:ext uri="{BB962C8B-B14F-4D97-AF65-F5344CB8AC3E}">
        <p14:creationId xmlns:p14="http://schemas.microsoft.com/office/powerpoint/2010/main" val="3915774451"/>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83"/>
                                        </p:tgtEl>
                                        <p:attrNameLst>
                                          <p:attrName>style.visibility</p:attrName>
                                        </p:attrNameLst>
                                      </p:cBhvr>
                                      <p:to>
                                        <p:strVal val="visible"/>
                                      </p:to>
                                    </p:set>
                                    <p:anim calcmode="lin" valueType="num">
                                      <p:cBhvr additive="base">
                                        <p:cTn id="7" dur="500" fill="hold"/>
                                        <p:tgtEl>
                                          <p:spTgt spid="31783"/>
                                        </p:tgtEl>
                                        <p:attrNameLst>
                                          <p:attrName>ppt_x</p:attrName>
                                        </p:attrNameLst>
                                      </p:cBhvr>
                                      <p:tavLst>
                                        <p:tav tm="0">
                                          <p:val>
                                            <p:strVal val="#ppt_x"/>
                                          </p:val>
                                        </p:tav>
                                        <p:tav tm="100000">
                                          <p:val>
                                            <p:strVal val="#ppt_x"/>
                                          </p:val>
                                        </p:tav>
                                      </p:tavLst>
                                    </p:anim>
                                    <p:anim calcmode="lin" valueType="num">
                                      <p:cBhvr additive="base">
                                        <p:cTn id="8" dur="500" fill="hold"/>
                                        <p:tgtEl>
                                          <p:spTgt spid="3178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31784"/>
                                        </p:tgtEl>
                                        <p:attrNameLst>
                                          <p:attrName>style.visibility</p:attrName>
                                        </p:attrNameLst>
                                      </p:cBhvr>
                                      <p:to>
                                        <p:strVal val="visible"/>
                                      </p:to>
                                    </p:set>
                                    <p:animEffect transition="in" filter="checkerboard(across)">
                                      <p:cBhvr>
                                        <p:cTn id="13" dur="500"/>
                                        <p:tgtEl>
                                          <p:spTgt spid="3178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1785"/>
                                        </p:tgtEl>
                                        <p:attrNameLst>
                                          <p:attrName>style.visibility</p:attrName>
                                        </p:attrNameLst>
                                      </p:cBhvr>
                                      <p:to>
                                        <p:strVal val="visible"/>
                                      </p:to>
                                    </p:set>
                                    <p:animEffect transition="in" filter="checkerboard(across)">
                                      <p:cBhvr>
                                        <p:cTn id="18" dur="500"/>
                                        <p:tgtEl>
                                          <p:spTgt spid="3178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83" grpId="0"/>
      <p:bldP spid="31784" grpId="0" animBg="1"/>
      <p:bldP spid="31785" grpId="0" animBg="1"/>
      <p:bldP spid="42" grpId="0"/>
    </p:bldLst>
  </p:timing>
</p:sld>
</file>

<file path=ppt/slides/slide7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682" name="Line 3"/>
          <p:cNvSpPr>
            <a:spLocks noChangeShapeType="1"/>
          </p:cNvSpPr>
          <p:nvPr/>
        </p:nvSpPr>
        <p:spPr bwMode="auto">
          <a:xfrm>
            <a:off x="2667000" y="3657600"/>
            <a:ext cx="419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83" name="Text Box 4"/>
          <p:cNvSpPr txBox="1">
            <a:spLocks noChangeArrowheads="1"/>
          </p:cNvSpPr>
          <p:nvPr/>
        </p:nvSpPr>
        <p:spPr bwMode="auto">
          <a:xfrm>
            <a:off x="304800" y="2590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A</a:t>
            </a:r>
          </a:p>
        </p:txBody>
      </p:sp>
      <p:sp>
        <p:nvSpPr>
          <p:cNvPr id="71684" name="Text Box 5"/>
          <p:cNvSpPr txBox="1">
            <a:spLocks noChangeArrowheads="1"/>
          </p:cNvSpPr>
          <p:nvPr/>
        </p:nvSpPr>
        <p:spPr bwMode="auto">
          <a:xfrm>
            <a:off x="1447800" y="2590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B</a:t>
            </a:r>
          </a:p>
        </p:txBody>
      </p:sp>
      <p:sp>
        <p:nvSpPr>
          <p:cNvPr id="71685" name="Text Box 6"/>
          <p:cNvSpPr txBox="1">
            <a:spLocks noChangeArrowheads="1"/>
          </p:cNvSpPr>
          <p:nvPr/>
        </p:nvSpPr>
        <p:spPr bwMode="auto">
          <a:xfrm>
            <a:off x="2514600" y="2590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C</a:t>
            </a:r>
          </a:p>
        </p:txBody>
      </p:sp>
      <p:sp>
        <p:nvSpPr>
          <p:cNvPr id="71686" name="Text Box 7"/>
          <p:cNvSpPr txBox="1">
            <a:spLocks noChangeArrowheads="1"/>
          </p:cNvSpPr>
          <p:nvPr/>
        </p:nvSpPr>
        <p:spPr bwMode="auto">
          <a:xfrm>
            <a:off x="3505200" y="2590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D</a:t>
            </a:r>
          </a:p>
        </p:txBody>
      </p:sp>
      <p:sp>
        <p:nvSpPr>
          <p:cNvPr id="71687" name="Text Box 8"/>
          <p:cNvSpPr txBox="1">
            <a:spLocks noChangeArrowheads="1"/>
          </p:cNvSpPr>
          <p:nvPr/>
        </p:nvSpPr>
        <p:spPr bwMode="auto">
          <a:xfrm>
            <a:off x="4267200" y="2590800"/>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1688" name="Line 9"/>
          <p:cNvSpPr>
            <a:spLocks noChangeShapeType="1"/>
          </p:cNvSpPr>
          <p:nvPr/>
        </p:nvSpPr>
        <p:spPr bwMode="auto">
          <a:xfrm>
            <a:off x="4495800" y="4800600"/>
            <a:ext cx="4267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89" name="Line 10"/>
          <p:cNvSpPr>
            <a:spLocks noChangeShapeType="1"/>
          </p:cNvSpPr>
          <p:nvPr/>
        </p:nvSpPr>
        <p:spPr bwMode="auto">
          <a:xfrm>
            <a:off x="381000" y="2514600"/>
            <a:ext cx="419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0" name="Line 11"/>
          <p:cNvSpPr>
            <a:spLocks noChangeShapeType="1"/>
          </p:cNvSpPr>
          <p:nvPr/>
        </p:nvSpPr>
        <p:spPr bwMode="auto">
          <a:xfrm>
            <a:off x="457200" y="23622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1" name="Line 12"/>
          <p:cNvSpPr>
            <a:spLocks noChangeShapeType="1"/>
          </p:cNvSpPr>
          <p:nvPr/>
        </p:nvSpPr>
        <p:spPr bwMode="auto">
          <a:xfrm>
            <a:off x="44958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2" name="Line 13"/>
          <p:cNvSpPr>
            <a:spLocks noChangeShapeType="1"/>
          </p:cNvSpPr>
          <p:nvPr/>
        </p:nvSpPr>
        <p:spPr bwMode="auto">
          <a:xfrm>
            <a:off x="26670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3" name="Line 14"/>
          <p:cNvSpPr>
            <a:spLocks noChangeShapeType="1"/>
          </p:cNvSpPr>
          <p:nvPr/>
        </p:nvSpPr>
        <p:spPr bwMode="auto">
          <a:xfrm>
            <a:off x="16002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4" name="Line 15"/>
          <p:cNvSpPr>
            <a:spLocks noChangeShapeType="1"/>
          </p:cNvSpPr>
          <p:nvPr/>
        </p:nvSpPr>
        <p:spPr bwMode="auto">
          <a:xfrm>
            <a:off x="36576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5" name="Line 16"/>
          <p:cNvSpPr>
            <a:spLocks noChangeShapeType="1"/>
          </p:cNvSpPr>
          <p:nvPr/>
        </p:nvSpPr>
        <p:spPr bwMode="auto">
          <a:xfrm>
            <a:off x="36576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6" name="Line 17"/>
          <p:cNvSpPr>
            <a:spLocks noChangeShapeType="1"/>
          </p:cNvSpPr>
          <p:nvPr/>
        </p:nvSpPr>
        <p:spPr bwMode="auto">
          <a:xfrm>
            <a:off x="4495800" y="35052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7" name="Line 18"/>
          <p:cNvSpPr>
            <a:spLocks noChangeShapeType="1"/>
          </p:cNvSpPr>
          <p:nvPr/>
        </p:nvSpPr>
        <p:spPr bwMode="auto">
          <a:xfrm>
            <a:off x="26670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698" name="Text Box 19"/>
          <p:cNvSpPr txBox="1">
            <a:spLocks noChangeArrowheads="1"/>
          </p:cNvSpPr>
          <p:nvPr/>
        </p:nvSpPr>
        <p:spPr bwMode="auto">
          <a:xfrm>
            <a:off x="2514600" y="3733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C</a:t>
            </a:r>
          </a:p>
        </p:txBody>
      </p:sp>
      <p:sp>
        <p:nvSpPr>
          <p:cNvPr id="71699" name="Text Box 20"/>
          <p:cNvSpPr txBox="1">
            <a:spLocks noChangeArrowheads="1"/>
          </p:cNvSpPr>
          <p:nvPr/>
        </p:nvSpPr>
        <p:spPr bwMode="auto">
          <a:xfrm>
            <a:off x="3505200" y="3733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D</a:t>
            </a:r>
          </a:p>
        </p:txBody>
      </p:sp>
      <p:sp>
        <p:nvSpPr>
          <p:cNvPr id="71700" name="Text Box 21"/>
          <p:cNvSpPr txBox="1">
            <a:spLocks noChangeArrowheads="1"/>
          </p:cNvSpPr>
          <p:nvPr/>
        </p:nvSpPr>
        <p:spPr bwMode="auto">
          <a:xfrm>
            <a:off x="4267200" y="3733800"/>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1701" name="Line 22"/>
          <p:cNvSpPr>
            <a:spLocks noChangeShapeType="1"/>
          </p:cNvSpPr>
          <p:nvPr/>
        </p:nvSpPr>
        <p:spPr bwMode="auto">
          <a:xfrm>
            <a:off x="67056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02" name="Line 23"/>
          <p:cNvSpPr>
            <a:spLocks noChangeShapeType="1"/>
          </p:cNvSpPr>
          <p:nvPr/>
        </p:nvSpPr>
        <p:spPr bwMode="auto">
          <a:xfrm>
            <a:off x="57150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03" name="Text Box 24"/>
          <p:cNvSpPr txBox="1">
            <a:spLocks noChangeArrowheads="1"/>
          </p:cNvSpPr>
          <p:nvPr/>
        </p:nvSpPr>
        <p:spPr bwMode="auto">
          <a:xfrm>
            <a:off x="5562600" y="3733800"/>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F</a:t>
            </a:r>
          </a:p>
        </p:txBody>
      </p:sp>
      <p:sp>
        <p:nvSpPr>
          <p:cNvPr id="71704" name="Text Box 25"/>
          <p:cNvSpPr txBox="1">
            <a:spLocks noChangeArrowheads="1"/>
          </p:cNvSpPr>
          <p:nvPr/>
        </p:nvSpPr>
        <p:spPr bwMode="auto">
          <a:xfrm>
            <a:off x="6461125" y="36988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G</a:t>
            </a:r>
          </a:p>
        </p:txBody>
      </p:sp>
      <p:sp>
        <p:nvSpPr>
          <p:cNvPr id="71705" name="Line 26"/>
          <p:cNvSpPr>
            <a:spLocks noChangeShapeType="1"/>
          </p:cNvSpPr>
          <p:nvPr/>
        </p:nvSpPr>
        <p:spPr bwMode="auto">
          <a:xfrm>
            <a:off x="44958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06" name="Line 27"/>
          <p:cNvSpPr>
            <a:spLocks noChangeShapeType="1"/>
          </p:cNvSpPr>
          <p:nvPr/>
        </p:nvSpPr>
        <p:spPr bwMode="auto">
          <a:xfrm>
            <a:off x="57150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07" name="Line 28"/>
          <p:cNvSpPr>
            <a:spLocks noChangeShapeType="1"/>
          </p:cNvSpPr>
          <p:nvPr/>
        </p:nvSpPr>
        <p:spPr bwMode="auto">
          <a:xfrm>
            <a:off x="67056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08" name="Line 29"/>
          <p:cNvSpPr>
            <a:spLocks noChangeShapeType="1"/>
          </p:cNvSpPr>
          <p:nvPr/>
        </p:nvSpPr>
        <p:spPr bwMode="auto">
          <a:xfrm>
            <a:off x="86106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09" name="Line 30"/>
          <p:cNvSpPr>
            <a:spLocks noChangeShapeType="1"/>
          </p:cNvSpPr>
          <p:nvPr/>
        </p:nvSpPr>
        <p:spPr bwMode="auto">
          <a:xfrm>
            <a:off x="77724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1710" name="Text Box 31"/>
          <p:cNvSpPr txBox="1">
            <a:spLocks noChangeArrowheads="1"/>
          </p:cNvSpPr>
          <p:nvPr/>
        </p:nvSpPr>
        <p:spPr bwMode="auto">
          <a:xfrm>
            <a:off x="4327525" y="4918075"/>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1711" name="Text Box 32"/>
          <p:cNvSpPr txBox="1">
            <a:spLocks noChangeArrowheads="1"/>
          </p:cNvSpPr>
          <p:nvPr/>
        </p:nvSpPr>
        <p:spPr bwMode="auto">
          <a:xfrm>
            <a:off x="5470525" y="4918075"/>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F</a:t>
            </a:r>
          </a:p>
        </p:txBody>
      </p:sp>
      <p:sp>
        <p:nvSpPr>
          <p:cNvPr id="71712" name="Text Box 33"/>
          <p:cNvSpPr txBox="1">
            <a:spLocks noChangeArrowheads="1"/>
          </p:cNvSpPr>
          <p:nvPr/>
        </p:nvSpPr>
        <p:spPr bwMode="auto">
          <a:xfrm>
            <a:off x="6473825" y="49149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G</a:t>
            </a:r>
          </a:p>
        </p:txBody>
      </p:sp>
      <p:sp>
        <p:nvSpPr>
          <p:cNvPr id="71713" name="Text Box 34"/>
          <p:cNvSpPr txBox="1">
            <a:spLocks noChangeArrowheads="1"/>
          </p:cNvSpPr>
          <p:nvPr/>
        </p:nvSpPr>
        <p:spPr bwMode="auto">
          <a:xfrm>
            <a:off x="7604125" y="49180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H</a:t>
            </a:r>
          </a:p>
        </p:txBody>
      </p:sp>
      <p:sp>
        <p:nvSpPr>
          <p:cNvPr id="71714" name="Text Box 35"/>
          <p:cNvSpPr txBox="1">
            <a:spLocks noChangeArrowheads="1"/>
          </p:cNvSpPr>
          <p:nvPr/>
        </p:nvSpPr>
        <p:spPr bwMode="auto">
          <a:xfrm>
            <a:off x="8366125" y="4918075"/>
            <a:ext cx="303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J</a:t>
            </a:r>
          </a:p>
        </p:txBody>
      </p:sp>
      <p:sp>
        <p:nvSpPr>
          <p:cNvPr id="71715" name="Text Box 36"/>
          <p:cNvSpPr txBox="1">
            <a:spLocks noChangeArrowheads="1"/>
          </p:cNvSpPr>
          <p:nvPr/>
        </p:nvSpPr>
        <p:spPr bwMode="auto">
          <a:xfrm>
            <a:off x="0" y="2286000"/>
            <a:ext cx="303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a:t>
            </a:r>
          </a:p>
        </p:txBody>
      </p:sp>
      <p:sp>
        <p:nvSpPr>
          <p:cNvPr id="71716" name="Text Box 37"/>
          <p:cNvSpPr txBox="1">
            <a:spLocks noChangeArrowheads="1"/>
          </p:cNvSpPr>
          <p:nvPr/>
        </p:nvSpPr>
        <p:spPr bwMode="auto">
          <a:xfrm>
            <a:off x="2057400" y="3429000"/>
            <a:ext cx="422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II</a:t>
            </a:r>
          </a:p>
        </p:txBody>
      </p:sp>
      <p:sp>
        <p:nvSpPr>
          <p:cNvPr id="71717" name="Text Box 38"/>
          <p:cNvSpPr txBox="1">
            <a:spLocks noChangeArrowheads="1"/>
          </p:cNvSpPr>
          <p:nvPr/>
        </p:nvSpPr>
        <p:spPr bwMode="auto">
          <a:xfrm>
            <a:off x="3794125" y="4613275"/>
            <a:ext cx="5413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III</a:t>
            </a:r>
          </a:p>
        </p:txBody>
      </p:sp>
      <p:sp>
        <p:nvSpPr>
          <p:cNvPr id="31783" name="Text Box 39"/>
          <p:cNvSpPr txBox="1">
            <a:spLocks noChangeArrowheads="1"/>
          </p:cNvSpPr>
          <p:nvPr/>
        </p:nvSpPr>
        <p:spPr bwMode="auto">
          <a:xfrm>
            <a:off x="5189538" y="1219200"/>
            <a:ext cx="35734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solidFill>
                  <a:srgbClr val="008000"/>
                </a:solidFill>
                <a:latin typeface="Times New Roman" pitchFamily="18" charset="0"/>
              </a:rPr>
              <a:t>What products will country II and III trade? </a:t>
            </a:r>
          </a:p>
        </p:txBody>
      </p:sp>
      <p:sp>
        <p:nvSpPr>
          <p:cNvPr id="31784" name="Line 40"/>
          <p:cNvSpPr>
            <a:spLocks noChangeShapeType="1"/>
          </p:cNvSpPr>
          <p:nvPr/>
        </p:nvSpPr>
        <p:spPr bwMode="auto">
          <a:xfrm>
            <a:off x="4495800" y="3200400"/>
            <a:ext cx="0" cy="24384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31785" name="Line 41"/>
          <p:cNvSpPr>
            <a:spLocks noChangeShapeType="1"/>
          </p:cNvSpPr>
          <p:nvPr/>
        </p:nvSpPr>
        <p:spPr bwMode="auto">
          <a:xfrm>
            <a:off x="6705600" y="3276600"/>
            <a:ext cx="0" cy="22860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2" name="TextBox 41"/>
          <p:cNvSpPr txBox="1">
            <a:spLocks noChangeArrowheads="1"/>
          </p:cNvSpPr>
          <p:nvPr/>
        </p:nvSpPr>
        <p:spPr bwMode="auto">
          <a:xfrm>
            <a:off x="5226050" y="2351088"/>
            <a:ext cx="17462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dirty="0">
                <a:solidFill>
                  <a:srgbClr val="C00000"/>
                </a:solidFill>
                <a:latin typeface="Times New Roman" pitchFamily="18" charset="0"/>
              </a:rPr>
              <a:t>E, F, and G.</a:t>
            </a:r>
          </a:p>
        </p:txBody>
      </p:sp>
      <p:sp>
        <p:nvSpPr>
          <p:cNvPr id="71723"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FEFE5743-F91C-49F6-AA78-EA2770073708}" type="slidenum">
              <a:rPr lang="en-US" sz="1400" b="0" smtClean="0">
                <a:cs typeface="Angsana New" pitchFamily="18" charset="-34"/>
              </a:rPr>
              <a:pPr eaLnBrk="1" hangingPunct="1"/>
              <a:t>79</a:t>
            </a:fld>
            <a:endParaRPr lang="en-US" sz="1400" b="0" smtClean="0">
              <a:cs typeface="Angsana New" pitchFamily="18" charset="-34"/>
            </a:endParaRPr>
          </a:p>
        </p:txBody>
      </p:sp>
      <p:sp>
        <p:nvSpPr>
          <p:cNvPr id="45" name="Rectangle 2"/>
          <p:cNvSpPr>
            <a:spLocks noGrp="1" noChangeArrowheads="1"/>
          </p:cNvSpPr>
          <p:nvPr>
            <p:ph type="title"/>
          </p:nvPr>
        </p:nvSpPr>
        <p:spPr>
          <a:xfrm>
            <a:off x="304800" y="228600"/>
            <a:ext cx="7467600" cy="685800"/>
          </a:xfrm>
          <a:gradFill rotWithShape="0">
            <a:gsLst>
              <a:gs pos="0">
                <a:srgbClr val="FFFFFF"/>
              </a:gs>
              <a:gs pos="100000">
                <a:srgbClr val="FFFFFF"/>
              </a:gs>
            </a:gsLst>
            <a:lin ang="5400000"/>
          </a:gradFill>
        </p:spPr>
        <p:txBody>
          <a:bodyPr rIns="132080"/>
          <a:lstStyle/>
          <a:p>
            <a:pPr algn="l" eaLnBrk="1" hangingPunct="1"/>
            <a:r>
              <a:rPr lang="en-US" sz="2800" b="1" dirty="0" smtClean="0">
                <a:solidFill>
                  <a:srgbClr val="0000FF"/>
                </a:solidFill>
                <a:latin typeface="Arial" pitchFamily="34" charset="0"/>
                <a:cs typeface="Arial" pitchFamily="34" charset="0"/>
              </a:rPr>
              <a:t>The Linder Theory: An example</a:t>
            </a:r>
          </a:p>
        </p:txBody>
      </p:sp>
    </p:spTree>
    <p:custDataLst>
      <p:tags r:id="rId1"/>
    </p:custDataLst>
    <p:extLst>
      <p:ext uri="{BB962C8B-B14F-4D97-AF65-F5344CB8AC3E}">
        <p14:creationId xmlns:p14="http://schemas.microsoft.com/office/powerpoint/2010/main" val="1019056639"/>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1783"/>
                                        </p:tgtEl>
                                        <p:attrNameLst>
                                          <p:attrName>style.visibility</p:attrName>
                                        </p:attrNameLst>
                                      </p:cBhvr>
                                      <p:to>
                                        <p:strVal val="visible"/>
                                      </p:to>
                                    </p:set>
                                    <p:anim calcmode="lin" valueType="num">
                                      <p:cBhvr additive="base">
                                        <p:cTn id="7" dur="500" fill="hold"/>
                                        <p:tgtEl>
                                          <p:spTgt spid="31783"/>
                                        </p:tgtEl>
                                        <p:attrNameLst>
                                          <p:attrName>ppt_x</p:attrName>
                                        </p:attrNameLst>
                                      </p:cBhvr>
                                      <p:tavLst>
                                        <p:tav tm="0">
                                          <p:val>
                                            <p:strVal val="#ppt_x"/>
                                          </p:val>
                                        </p:tav>
                                        <p:tav tm="100000">
                                          <p:val>
                                            <p:strVal val="#ppt_x"/>
                                          </p:val>
                                        </p:tav>
                                      </p:tavLst>
                                    </p:anim>
                                    <p:anim calcmode="lin" valueType="num">
                                      <p:cBhvr additive="base">
                                        <p:cTn id="8" dur="500" fill="hold"/>
                                        <p:tgtEl>
                                          <p:spTgt spid="3178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31784"/>
                                        </p:tgtEl>
                                        <p:attrNameLst>
                                          <p:attrName>style.visibility</p:attrName>
                                        </p:attrNameLst>
                                      </p:cBhvr>
                                      <p:to>
                                        <p:strVal val="visible"/>
                                      </p:to>
                                    </p:set>
                                    <p:animEffect transition="in" filter="checkerboard(across)">
                                      <p:cBhvr>
                                        <p:cTn id="13" dur="500"/>
                                        <p:tgtEl>
                                          <p:spTgt spid="31784"/>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31785"/>
                                        </p:tgtEl>
                                        <p:attrNameLst>
                                          <p:attrName>style.visibility</p:attrName>
                                        </p:attrNameLst>
                                      </p:cBhvr>
                                      <p:to>
                                        <p:strVal val="visible"/>
                                      </p:to>
                                    </p:set>
                                    <p:animEffect transition="in" filter="checkerboard(across)">
                                      <p:cBhvr>
                                        <p:cTn id="18" dur="500"/>
                                        <p:tgtEl>
                                          <p:spTgt spid="3178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500" fill="hold"/>
                                        <p:tgtEl>
                                          <p:spTgt spid="42"/>
                                        </p:tgtEl>
                                        <p:attrNameLst>
                                          <p:attrName>ppt_x</p:attrName>
                                        </p:attrNameLst>
                                      </p:cBhvr>
                                      <p:tavLst>
                                        <p:tav tm="0">
                                          <p:val>
                                            <p:strVal val="#ppt_x"/>
                                          </p:val>
                                        </p:tav>
                                        <p:tav tm="100000">
                                          <p:val>
                                            <p:strVal val="#ppt_x"/>
                                          </p:val>
                                        </p:tav>
                                      </p:tavLst>
                                    </p:anim>
                                    <p:anim calcmode="lin" valueType="num">
                                      <p:cBhvr additive="base">
                                        <p:cTn id="24"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83" grpId="0"/>
      <p:bldP spid="31784" grpId="0" animBg="1"/>
      <p:bldP spid="31785" grpId="0" animBg="1"/>
      <p:bldP spid="42" grpId="0"/>
    </p:bldLst>
  </p:timing>
</p:sld>
</file>

<file path=ppt/slides/slide8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706" name="Line 3"/>
          <p:cNvSpPr>
            <a:spLocks noChangeShapeType="1"/>
          </p:cNvSpPr>
          <p:nvPr/>
        </p:nvSpPr>
        <p:spPr bwMode="auto">
          <a:xfrm>
            <a:off x="2667000" y="3657600"/>
            <a:ext cx="419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07" name="Text Box 4"/>
          <p:cNvSpPr txBox="1">
            <a:spLocks noChangeArrowheads="1"/>
          </p:cNvSpPr>
          <p:nvPr/>
        </p:nvSpPr>
        <p:spPr bwMode="auto">
          <a:xfrm>
            <a:off x="304800" y="2590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A</a:t>
            </a:r>
          </a:p>
        </p:txBody>
      </p:sp>
      <p:sp>
        <p:nvSpPr>
          <p:cNvPr id="72708" name="Text Box 5"/>
          <p:cNvSpPr txBox="1">
            <a:spLocks noChangeArrowheads="1"/>
          </p:cNvSpPr>
          <p:nvPr/>
        </p:nvSpPr>
        <p:spPr bwMode="auto">
          <a:xfrm>
            <a:off x="1447800" y="2590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B</a:t>
            </a:r>
          </a:p>
        </p:txBody>
      </p:sp>
      <p:sp>
        <p:nvSpPr>
          <p:cNvPr id="72709" name="Text Box 6"/>
          <p:cNvSpPr txBox="1">
            <a:spLocks noChangeArrowheads="1"/>
          </p:cNvSpPr>
          <p:nvPr/>
        </p:nvSpPr>
        <p:spPr bwMode="auto">
          <a:xfrm>
            <a:off x="2514600" y="2590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C</a:t>
            </a:r>
          </a:p>
        </p:txBody>
      </p:sp>
      <p:sp>
        <p:nvSpPr>
          <p:cNvPr id="72710" name="Text Box 7"/>
          <p:cNvSpPr txBox="1">
            <a:spLocks noChangeArrowheads="1"/>
          </p:cNvSpPr>
          <p:nvPr/>
        </p:nvSpPr>
        <p:spPr bwMode="auto">
          <a:xfrm>
            <a:off x="3505200" y="2590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D</a:t>
            </a:r>
          </a:p>
        </p:txBody>
      </p:sp>
      <p:sp>
        <p:nvSpPr>
          <p:cNvPr id="72711" name="Text Box 8"/>
          <p:cNvSpPr txBox="1">
            <a:spLocks noChangeArrowheads="1"/>
          </p:cNvSpPr>
          <p:nvPr/>
        </p:nvSpPr>
        <p:spPr bwMode="auto">
          <a:xfrm>
            <a:off x="4267200" y="2590800"/>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2712" name="Line 9"/>
          <p:cNvSpPr>
            <a:spLocks noChangeShapeType="1"/>
          </p:cNvSpPr>
          <p:nvPr/>
        </p:nvSpPr>
        <p:spPr bwMode="auto">
          <a:xfrm>
            <a:off x="4495800" y="4800600"/>
            <a:ext cx="4267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13" name="Line 10"/>
          <p:cNvSpPr>
            <a:spLocks noChangeShapeType="1"/>
          </p:cNvSpPr>
          <p:nvPr/>
        </p:nvSpPr>
        <p:spPr bwMode="auto">
          <a:xfrm>
            <a:off x="381000" y="2514600"/>
            <a:ext cx="41910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14" name="Line 11"/>
          <p:cNvSpPr>
            <a:spLocks noChangeShapeType="1"/>
          </p:cNvSpPr>
          <p:nvPr/>
        </p:nvSpPr>
        <p:spPr bwMode="auto">
          <a:xfrm>
            <a:off x="457200" y="23622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15" name="Line 12"/>
          <p:cNvSpPr>
            <a:spLocks noChangeShapeType="1"/>
          </p:cNvSpPr>
          <p:nvPr/>
        </p:nvSpPr>
        <p:spPr bwMode="auto">
          <a:xfrm>
            <a:off x="44958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16" name="Line 13"/>
          <p:cNvSpPr>
            <a:spLocks noChangeShapeType="1"/>
          </p:cNvSpPr>
          <p:nvPr/>
        </p:nvSpPr>
        <p:spPr bwMode="auto">
          <a:xfrm>
            <a:off x="26670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17" name="Line 14"/>
          <p:cNvSpPr>
            <a:spLocks noChangeShapeType="1"/>
          </p:cNvSpPr>
          <p:nvPr/>
        </p:nvSpPr>
        <p:spPr bwMode="auto">
          <a:xfrm>
            <a:off x="16002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18" name="Line 15"/>
          <p:cNvSpPr>
            <a:spLocks noChangeShapeType="1"/>
          </p:cNvSpPr>
          <p:nvPr/>
        </p:nvSpPr>
        <p:spPr bwMode="auto">
          <a:xfrm>
            <a:off x="3657600" y="2438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19" name="Line 16"/>
          <p:cNvSpPr>
            <a:spLocks noChangeShapeType="1"/>
          </p:cNvSpPr>
          <p:nvPr/>
        </p:nvSpPr>
        <p:spPr bwMode="auto">
          <a:xfrm>
            <a:off x="36576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20" name="Line 17"/>
          <p:cNvSpPr>
            <a:spLocks noChangeShapeType="1"/>
          </p:cNvSpPr>
          <p:nvPr/>
        </p:nvSpPr>
        <p:spPr bwMode="auto">
          <a:xfrm>
            <a:off x="4495800" y="3505200"/>
            <a:ext cx="0" cy="304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21" name="Line 18"/>
          <p:cNvSpPr>
            <a:spLocks noChangeShapeType="1"/>
          </p:cNvSpPr>
          <p:nvPr/>
        </p:nvSpPr>
        <p:spPr bwMode="auto">
          <a:xfrm>
            <a:off x="26670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22" name="Text Box 19"/>
          <p:cNvSpPr txBox="1">
            <a:spLocks noChangeArrowheads="1"/>
          </p:cNvSpPr>
          <p:nvPr/>
        </p:nvSpPr>
        <p:spPr bwMode="auto">
          <a:xfrm>
            <a:off x="2514600" y="3733800"/>
            <a:ext cx="38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C</a:t>
            </a:r>
          </a:p>
        </p:txBody>
      </p:sp>
      <p:sp>
        <p:nvSpPr>
          <p:cNvPr id="72723" name="Text Box 20"/>
          <p:cNvSpPr txBox="1">
            <a:spLocks noChangeArrowheads="1"/>
          </p:cNvSpPr>
          <p:nvPr/>
        </p:nvSpPr>
        <p:spPr bwMode="auto">
          <a:xfrm>
            <a:off x="3505200" y="3733800"/>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D</a:t>
            </a:r>
          </a:p>
        </p:txBody>
      </p:sp>
      <p:sp>
        <p:nvSpPr>
          <p:cNvPr id="72724" name="Text Box 21"/>
          <p:cNvSpPr txBox="1">
            <a:spLocks noChangeArrowheads="1"/>
          </p:cNvSpPr>
          <p:nvPr/>
        </p:nvSpPr>
        <p:spPr bwMode="auto">
          <a:xfrm>
            <a:off x="4267200" y="3733800"/>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2725" name="Line 22"/>
          <p:cNvSpPr>
            <a:spLocks noChangeShapeType="1"/>
          </p:cNvSpPr>
          <p:nvPr/>
        </p:nvSpPr>
        <p:spPr bwMode="auto">
          <a:xfrm>
            <a:off x="67056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26" name="Line 23"/>
          <p:cNvSpPr>
            <a:spLocks noChangeShapeType="1"/>
          </p:cNvSpPr>
          <p:nvPr/>
        </p:nvSpPr>
        <p:spPr bwMode="auto">
          <a:xfrm>
            <a:off x="5715000" y="3581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27" name="Text Box 24"/>
          <p:cNvSpPr txBox="1">
            <a:spLocks noChangeArrowheads="1"/>
          </p:cNvSpPr>
          <p:nvPr/>
        </p:nvSpPr>
        <p:spPr bwMode="auto">
          <a:xfrm>
            <a:off x="5562600" y="3733800"/>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F</a:t>
            </a:r>
          </a:p>
        </p:txBody>
      </p:sp>
      <p:sp>
        <p:nvSpPr>
          <p:cNvPr id="72728" name="Text Box 25"/>
          <p:cNvSpPr txBox="1">
            <a:spLocks noChangeArrowheads="1"/>
          </p:cNvSpPr>
          <p:nvPr/>
        </p:nvSpPr>
        <p:spPr bwMode="auto">
          <a:xfrm>
            <a:off x="6461125" y="36988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G</a:t>
            </a:r>
          </a:p>
        </p:txBody>
      </p:sp>
      <p:sp>
        <p:nvSpPr>
          <p:cNvPr id="72729" name="Line 26"/>
          <p:cNvSpPr>
            <a:spLocks noChangeShapeType="1"/>
          </p:cNvSpPr>
          <p:nvPr/>
        </p:nvSpPr>
        <p:spPr bwMode="auto">
          <a:xfrm>
            <a:off x="44958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30" name="Line 27"/>
          <p:cNvSpPr>
            <a:spLocks noChangeShapeType="1"/>
          </p:cNvSpPr>
          <p:nvPr/>
        </p:nvSpPr>
        <p:spPr bwMode="auto">
          <a:xfrm>
            <a:off x="57150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31" name="Line 28"/>
          <p:cNvSpPr>
            <a:spLocks noChangeShapeType="1"/>
          </p:cNvSpPr>
          <p:nvPr/>
        </p:nvSpPr>
        <p:spPr bwMode="auto">
          <a:xfrm>
            <a:off x="67056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32" name="Line 29"/>
          <p:cNvSpPr>
            <a:spLocks noChangeShapeType="1"/>
          </p:cNvSpPr>
          <p:nvPr/>
        </p:nvSpPr>
        <p:spPr bwMode="auto">
          <a:xfrm>
            <a:off x="86106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33" name="Line 30"/>
          <p:cNvSpPr>
            <a:spLocks noChangeShapeType="1"/>
          </p:cNvSpPr>
          <p:nvPr/>
        </p:nvSpPr>
        <p:spPr bwMode="auto">
          <a:xfrm>
            <a:off x="7772400" y="4724400"/>
            <a:ext cx="0" cy="2286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72734" name="Text Box 31"/>
          <p:cNvSpPr txBox="1">
            <a:spLocks noChangeArrowheads="1"/>
          </p:cNvSpPr>
          <p:nvPr/>
        </p:nvSpPr>
        <p:spPr bwMode="auto">
          <a:xfrm>
            <a:off x="4327525" y="4918075"/>
            <a:ext cx="3698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E</a:t>
            </a:r>
          </a:p>
        </p:txBody>
      </p:sp>
      <p:sp>
        <p:nvSpPr>
          <p:cNvPr id="72735" name="Text Box 32"/>
          <p:cNvSpPr txBox="1">
            <a:spLocks noChangeArrowheads="1"/>
          </p:cNvSpPr>
          <p:nvPr/>
        </p:nvSpPr>
        <p:spPr bwMode="auto">
          <a:xfrm>
            <a:off x="5470525" y="4918075"/>
            <a:ext cx="3540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F</a:t>
            </a:r>
          </a:p>
        </p:txBody>
      </p:sp>
      <p:sp>
        <p:nvSpPr>
          <p:cNvPr id="72736" name="Text Box 33"/>
          <p:cNvSpPr txBox="1">
            <a:spLocks noChangeArrowheads="1"/>
          </p:cNvSpPr>
          <p:nvPr/>
        </p:nvSpPr>
        <p:spPr bwMode="auto">
          <a:xfrm>
            <a:off x="6461125" y="48418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G</a:t>
            </a:r>
          </a:p>
        </p:txBody>
      </p:sp>
      <p:sp>
        <p:nvSpPr>
          <p:cNvPr id="72737" name="Text Box 34"/>
          <p:cNvSpPr txBox="1">
            <a:spLocks noChangeArrowheads="1"/>
          </p:cNvSpPr>
          <p:nvPr/>
        </p:nvSpPr>
        <p:spPr bwMode="auto">
          <a:xfrm>
            <a:off x="7604125" y="4918075"/>
            <a:ext cx="4048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H</a:t>
            </a:r>
          </a:p>
        </p:txBody>
      </p:sp>
      <p:sp>
        <p:nvSpPr>
          <p:cNvPr id="72738" name="Text Box 35"/>
          <p:cNvSpPr txBox="1">
            <a:spLocks noChangeArrowheads="1"/>
          </p:cNvSpPr>
          <p:nvPr/>
        </p:nvSpPr>
        <p:spPr bwMode="auto">
          <a:xfrm>
            <a:off x="8366125" y="4918075"/>
            <a:ext cx="303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J</a:t>
            </a:r>
          </a:p>
        </p:txBody>
      </p:sp>
      <p:sp>
        <p:nvSpPr>
          <p:cNvPr id="72739" name="Text Box 36"/>
          <p:cNvSpPr txBox="1">
            <a:spLocks noChangeArrowheads="1"/>
          </p:cNvSpPr>
          <p:nvPr/>
        </p:nvSpPr>
        <p:spPr bwMode="auto">
          <a:xfrm>
            <a:off x="0" y="2286000"/>
            <a:ext cx="30321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a:t>
            </a:r>
          </a:p>
        </p:txBody>
      </p:sp>
      <p:sp>
        <p:nvSpPr>
          <p:cNvPr id="72740" name="Text Box 37"/>
          <p:cNvSpPr txBox="1">
            <a:spLocks noChangeArrowheads="1"/>
          </p:cNvSpPr>
          <p:nvPr/>
        </p:nvSpPr>
        <p:spPr bwMode="auto">
          <a:xfrm>
            <a:off x="2057400" y="3429000"/>
            <a:ext cx="4222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II</a:t>
            </a:r>
          </a:p>
        </p:txBody>
      </p:sp>
      <p:sp>
        <p:nvSpPr>
          <p:cNvPr id="72741" name="Text Box 38"/>
          <p:cNvSpPr txBox="1">
            <a:spLocks noChangeArrowheads="1"/>
          </p:cNvSpPr>
          <p:nvPr/>
        </p:nvSpPr>
        <p:spPr bwMode="auto">
          <a:xfrm>
            <a:off x="3794125" y="4613275"/>
            <a:ext cx="5413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latin typeface="Times New Roman" pitchFamily="18" charset="0"/>
              </a:rPr>
              <a:t>III</a:t>
            </a:r>
          </a:p>
        </p:txBody>
      </p:sp>
      <p:sp>
        <p:nvSpPr>
          <p:cNvPr id="33831" name="Text Box 39"/>
          <p:cNvSpPr txBox="1">
            <a:spLocks noChangeArrowheads="1"/>
          </p:cNvSpPr>
          <p:nvPr/>
        </p:nvSpPr>
        <p:spPr bwMode="auto">
          <a:xfrm>
            <a:off x="5130800" y="1165225"/>
            <a:ext cx="353853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solidFill>
                  <a:srgbClr val="008000"/>
                </a:solidFill>
                <a:latin typeface="Times New Roman" pitchFamily="18" charset="0"/>
              </a:rPr>
              <a:t>What products will country I and III trade? </a:t>
            </a:r>
          </a:p>
        </p:txBody>
      </p:sp>
      <p:sp>
        <p:nvSpPr>
          <p:cNvPr id="33832" name="Line 40"/>
          <p:cNvSpPr>
            <a:spLocks noChangeShapeType="1"/>
          </p:cNvSpPr>
          <p:nvPr/>
        </p:nvSpPr>
        <p:spPr bwMode="auto">
          <a:xfrm>
            <a:off x="4495800" y="1981200"/>
            <a:ext cx="0" cy="3657600"/>
          </a:xfrm>
          <a:prstGeom prst="line">
            <a:avLst/>
          </a:prstGeom>
          <a:noFill/>
          <a:ln w="9525">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th-TH"/>
          </a:p>
        </p:txBody>
      </p:sp>
      <p:sp>
        <p:nvSpPr>
          <p:cNvPr id="41" name="TextBox 40"/>
          <p:cNvSpPr txBox="1">
            <a:spLocks noChangeArrowheads="1"/>
          </p:cNvSpPr>
          <p:nvPr/>
        </p:nvSpPr>
        <p:spPr bwMode="auto">
          <a:xfrm>
            <a:off x="5102225" y="2206625"/>
            <a:ext cx="10906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r>
              <a:rPr lang="en-US" sz="2400">
                <a:solidFill>
                  <a:srgbClr val="C00000"/>
                </a:solidFill>
                <a:latin typeface="Times New Roman" pitchFamily="18" charset="0"/>
              </a:rPr>
              <a:t>E only.</a:t>
            </a:r>
          </a:p>
        </p:txBody>
      </p:sp>
      <p:sp>
        <p:nvSpPr>
          <p:cNvPr id="72745" name="Rectangle 2"/>
          <p:cNvSpPr>
            <a:spLocks noGrp="1" noChangeArrowheads="1"/>
          </p:cNvSpPr>
          <p:nvPr>
            <p:ph type="title"/>
          </p:nvPr>
        </p:nvSpPr>
        <p:spPr>
          <a:xfrm>
            <a:off x="150813" y="228600"/>
            <a:ext cx="7467600" cy="685800"/>
          </a:xfrm>
          <a:gradFill rotWithShape="0">
            <a:gsLst>
              <a:gs pos="0">
                <a:srgbClr val="FFFFFF"/>
              </a:gs>
              <a:gs pos="100000">
                <a:srgbClr val="FFFFFF"/>
              </a:gs>
            </a:gsLst>
            <a:lin ang="5400000"/>
          </a:gradFill>
        </p:spPr>
        <p:txBody>
          <a:bodyPr rIns="132080"/>
          <a:lstStyle/>
          <a:p>
            <a:pPr algn="l" eaLnBrk="1" hangingPunct="1"/>
            <a:r>
              <a:rPr lang="en-US" sz="3200" b="1" smtClean="0">
                <a:solidFill>
                  <a:srgbClr val="0000FF"/>
                </a:solidFill>
              </a:rPr>
              <a:t>The Linder Theory: An example</a:t>
            </a:r>
          </a:p>
        </p:txBody>
      </p:sp>
      <p:sp>
        <p:nvSpPr>
          <p:cNvPr id="72746"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1294AE7B-265E-488F-BD6B-0857F12E9F61}" type="slidenum">
              <a:rPr lang="en-US" sz="1400" b="0" smtClean="0">
                <a:cs typeface="Angsana New" pitchFamily="18" charset="-34"/>
              </a:rPr>
              <a:pPr eaLnBrk="1" hangingPunct="1"/>
              <a:t>80</a:t>
            </a:fld>
            <a:endParaRPr lang="en-US" sz="1400" b="0" smtClean="0">
              <a:cs typeface="Angsana New" pitchFamily="18" charset="-34"/>
            </a:endParaRPr>
          </a:p>
        </p:txBody>
      </p:sp>
    </p:spTree>
    <p:custDataLst>
      <p:tags r:id="rId1"/>
    </p:custDataLst>
    <p:extLst>
      <p:ext uri="{BB962C8B-B14F-4D97-AF65-F5344CB8AC3E}">
        <p14:creationId xmlns:p14="http://schemas.microsoft.com/office/powerpoint/2010/main" val="2377745645"/>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3831"/>
                                        </p:tgtEl>
                                        <p:attrNameLst>
                                          <p:attrName>style.visibility</p:attrName>
                                        </p:attrNameLst>
                                      </p:cBhvr>
                                      <p:to>
                                        <p:strVal val="visible"/>
                                      </p:to>
                                    </p:set>
                                    <p:anim calcmode="lin" valueType="num">
                                      <p:cBhvr additive="base">
                                        <p:cTn id="7" dur="500" fill="hold"/>
                                        <p:tgtEl>
                                          <p:spTgt spid="33831"/>
                                        </p:tgtEl>
                                        <p:attrNameLst>
                                          <p:attrName>ppt_x</p:attrName>
                                        </p:attrNameLst>
                                      </p:cBhvr>
                                      <p:tavLst>
                                        <p:tav tm="0">
                                          <p:val>
                                            <p:strVal val="#ppt_x"/>
                                          </p:val>
                                        </p:tav>
                                        <p:tav tm="100000">
                                          <p:val>
                                            <p:strVal val="#ppt_x"/>
                                          </p:val>
                                        </p:tav>
                                      </p:tavLst>
                                    </p:anim>
                                    <p:anim calcmode="lin" valueType="num">
                                      <p:cBhvr additive="base">
                                        <p:cTn id="8" dur="500" fill="hold"/>
                                        <p:tgtEl>
                                          <p:spTgt spid="3383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grpId="0" nodeType="clickEffect">
                                  <p:stCondLst>
                                    <p:cond delay="0"/>
                                  </p:stCondLst>
                                  <p:childTnLst>
                                    <p:set>
                                      <p:cBhvr>
                                        <p:cTn id="12" dur="1" fill="hold">
                                          <p:stCondLst>
                                            <p:cond delay="0"/>
                                          </p:stCondLst>
                                        </p:cTn>
                                        <p:tgtEl>
                                          <p:spTgt spid="33832"/>
                                        </p:tgtEl>
                                        <p:attrNameLst>
                                          <p:attrName>style.visibility</p:attrName>
                                        </p:attrNameLst>
                                      </p:cBhvr>
                                      <p:to>
                                        <p:strVal val="visible"/>
                                      </p:to>
                                    </p:set>
                                    <p:animEffect transition="in" filter="diamond(in)">
                                      <p:cBhvr>
                                        <p:cTn id="13" dur="2000"/>
                                        <p:tgtEl>
                                          <p:spTgt spid="3383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1"/>
                                        </p:tgtEl>
                                        <p:attrNameLst>
                                          <p:attrName>style.visibility</p:attrName>
                                        </p:attrNameLst>
                                      </p:cBhvr>
                                      <p:to>
                                        <p:strVal val="visible"/>
                                      </p:to>
                                    </p:set>
                                    <p:anim calcmode="lin" valueType="num">
                                      <p:cBhvr additive="base">
                                        <p:cTn id="18" dur="500" fill="hold"/>
                                        <p:tgtEl>
                                          <p:spTgt spid="41"/>
                                        </p:tgtEl>
                                        <p:attrNameLst>
                                          <p:attrName>ppt_x</p:attrName>
                                        </p:attrNameLst>
                                      </p:cBhvr>
                                      <p:tavLst>
                                        <p:tav tm="0">
                                          <p:val>
                                            <p:strVal val="#ppt_x"/>
                                          </p:val>
                                        </p:tav>
                                        <p:tav tm="100000">
                                          <p:val>
                                            <p:strVal val="#ppt_x"/>
                                          </p:val>
                                        </p:tav>
                                      </p:tavLst>
                                    </p:anim>
                                    <p:anim calcmode="lin" valueType="num">
                                      <p:cBhvr additive="base">
                                        <p:cTn id="19"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31" grpId="0"/>
      <p:bldP spid="33832" grpId="0" animBg="1"/>
      <p:bldP spid="41" grpId="0"/>
    </p:bldLst>
  </p:timing>
</p:sld>
</file>

<file path=ppt/slides/slide81.xml><?xml version="1.0" encoding="utf-8"?>
<p:sld xmlns:a="http://schemas.openxmlformats.org/drawingml/2006/main" xmlns:r="http://schemas.openxmlformats.org/officeDocument/2006/relationships" xmlns:p="http://schemas.openxmlformats.org/presentationml/2006/main" showMasterSp="0" showMasterPhAnim="0">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5603" name="Rectangle 3"/>
          <p:cNvSpPr>
            <a:spLocks noGrp="1" noChangeArrowheads="1"/>
          </p:cNvSpPr>
          <p:nvPr>
            <p:ph idx="1"/>
          </p:nvPr>
        </p:nvSpPr>
        <p:spPr>
          <a:xfrm>
            <a:off x="533400" y="1371600"/>
            <a:ext cx="7696200" cy="3657600"/>
          </a:xfrm>
        </p:spPr>
        <p:txBody>
          <a:bodyPr/>
          <a:lstStyle/>
          <a:p>
            <a:pPr eaLnBrk="1" hangingPunct="1">
              <a:buFont typeface="Courier New" pitchFamily="49" charset="0"/>
              <a:buChar char="o"/>
              <a:defRPr/>
            </a:pPr>
            <a:r>
              <a:rPr lang="en-US" sz="2800" dirty="0" smtClean="0">
                <a:latin typeface="Arial" pitchFamily="34" charset="0"/>
              </a:rPr>
              <a:t>So trade will involve goods for which there is </a:t>
            </a:r>
            <a:r>
              <a:rPr lang="en-US" sz="2800" u="sng" dirty="0" smtClean="0">
                <a:latin typeface="Arial" pitchFamily="34" charset="0"/>
              </a:rPr>
              <a:t>overlapping demand</a:t>
            </a:r>
            <a:r>
              <a:rPr lang="en-US" sz="2800" dirty="0" smtClean="0">
                <a:latin typeface="Arial" pitchFamily="34" charset="0"/>
              </a:rPr>
              <a:t>.</a:t>
            </a:r>
          </a:p>
          <a:p>
            <a:pPr marL="0" indent="0" eaLnBrk="1" hangingPunct="1">
              <a:buFontTx/>
              <a:buNone/>
              <a:defRPr/>
            </a:pPr>
            <a:endParaRPr lang="en-US" sz="2800" dirty="0" smtClean="0">
              <a:latin typeface="Arial" pitchFamily="34" charset="0"/>
            </a:endParaRPr>
          </a:p>
          <a:p>
            <a:pPr eaLnBrk="1" hangingPunct="1">
              <a:buFont typeface="Courier New" pitchFamily="49" charset="0"/>
              <a:buChar char="o"/>
              <a:defRPr/>
            </a:pPr>
            <a:r>
              <a:rPr lang="en-US" sz="2800" dirty="0" smtClean="0">
                <a:latin typeface="Arial" pitchFamily="34" charset="0"/>
              </a:rPr>
              <a:t>Implication: trade should be most intense between countries with similar levels of per capita income.</a:t>
            </a:r>
          </a:p>
        </p:txBody>
      </p:sp>
      <p:sp>
        <p:nvSpPr>
          <p:cNvPr id="76803" name="Rectangle 2"/>
          <p:cNvSpPr txBox="1">
            <a:spLocks noChangeArrowheads="1"/>
          </p:cNvSpPr>
          <p:nvPr/>
        </p:nvSpPr>
        <p:spPr bwMode="auto">
          <a:xfrm>
            <a:off x="381000" y="228600"/>
            <a:ext cx="7467600" cy="685800"/>
          </a:xfrm>
          <a:prstGeom prst="rect">
            <a:avLst/>
          </a:prstGeom>
          <a:gradFill rotWithShape="0">
            <a:gsLst>
              <a:gs pos="0">
                <a:srgbClr val="FFFFFF"/>
              </a:gs>
              <a:gs pos="100000">
                <a:srgbClr val="FFFFFF"/>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rIns="132080" anchor="b"/>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3200">
                <a:solidFill>
                  <a:srgbClr val="0000FF"/>
                </a:solidFill>
              </a:rPr>
              <a:t>The Linder Theory: An example</a:t>
            </a:r>
          </a:p>
        </p:txBody>
      </p:sp>
      <p:sp>
        <p:nvSpPr>
          <p:cNvPr id="76804"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15D442E5-2571-4852-A902-CFF5D901A047}" type="slidenum">
              <a:rPr lang="en-US" sz="1400" b="0" smtClean="0">
                <a:cs typeface="Angsana New" pitchFamily="18" charset="-34"/>
              </a:rPr>
              <a:pPr eaLnBrk="1" hangingPunct="1"/>
              <a:t>81</a:t>
            </a:fld>
            <a:endParaRPr lang="en-US" sz="1400" b="0" smtClean="0">
              <a:cs typeface="Angsana New" pitchFamily="18" charset="-34"/>
            </a:endParaRPr>
          </a:p>
        </p:txBody>
      </p:sp>
    </p:spTree>
    <p:custDataLst>
      <p:tags r:id="rId1"/>
    </p:custDataLst>
    <p:extLst>
      <p:ext uri="{BB962C8B-B14F-4D97-AF65-F5344CB8AC3E}">
        <p14:creationId xmlns:p14="http://schemas.microsoft.com/office/powerpoint/2010/main" val="2370560825"/>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 calcmode="lin" valueType="num">
                                      <p:cBhvr additive="base">
                                        <p:cTn id="7" dur="500" fill="hold"/>
                                        <p:tgtEl>
                                          <p:spTgt spid="2560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560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5603">
                                            <p:txEl>
                                              <p:pRg st="2" end="2"/>
                                            </p:txEl>
                                          </p:spTgt>
                                        </p:tgtEl>
                                        <p:attrNameLst>
                                          <p:attrName>style.visibility</p:attrName>
                                        </p:attrNameLst>
                                      </p:cBhvr>
                                      <p:to>
                                        <p:strVal val="visible"/>
                                      </p:to>
                                    </p:set>
                                    <p:anim calcmode="lin" valueType="num">
                                      <p:cBhvr additive="base">
                                        <p:cTn id="13" dur="500" fill="hold"/>
                                        <p:tgtEl>
                                          <p:spTgt spid="25603">
                                            <p:txEl>
                                              <p:pRg st="2" end="2"/>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560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autoUpdateAnimBg="0"/>
    </p:bldLst>
  </p:timing>
</p:sld>
</file>

<file path=ppt/slides/slide82.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381000" y="1143000"/>
            <a:ext cx="8001000" cy="4495800"/>
          </a:xfrm>
        </p:spPr>
        <p:txBody>
          <a:bodyPr/>
          <a:lstStyle/>
          <a:p>
            <a:pPr eaLnBrk="1" hangingPunct="1">
              <a:buFont typeface="Courier New" pitchFamily="49" charset="0"/>
              <a:buChar char="o"/>
              <a:defRPr/>
            </a:pPr>
            <a:r>
              <a:rPr lang="en-US" sz="2800" dirty="0" smtClean="0">
                <a:latin typeface="Arial" pitchFamily="34" charset="0"/>
              </a:rPr>
              <a:t>This theory would explain two things that H-O cannot:</a:t>
            </a:r>
          </a:p>
          <a:p>
            <a:pPr marL="0" indent="0" eaLnBrk="1" hangingPunct="1">
              <a:buFontTx/>
              <a:buNone/>
              <a:defRPr/>
            </a:pPr>
            <a:endParaRPr lang="en-US" sz="1800" dirty="0" smtClean="0">
              <a:latin typeface="Arial" pitchFamily="34" charset="0"/>
            </a:endParaRPr>
          </a:p>
          <a:p>
            <a:pPr lvl="1" eaLnBrk="1" hangingPunct="1">
              <a:defRPr/>
            </a:pPr>
            <a:r>
              <a:rPr lang="en-US" dirty="0" smtClean="0">
                <a:latin typeface="Arial" pitchFamily="34" charset="0"/>
              </a:rPr>
              <a:t>why most trade is between the industrialized countries, which all have (presumably) very similar resource endowments.</a:t>
            </a:r>
          </a:p>
          <a:p>
            <a:pPr marL="457200" lvl="1" indent="0" eaLnBrk="1" hangingPunct="1">
              <a:buFontTx/>
              <a:buNone/>
              <a:defRPr/>
            </a:pPr>
            <a:endParaRPr lang="en-US" sz="1400" dirty="0" smtClean="0">
              <a:latin typeface="Arial" pitchFamily="34" charset="0"/>
            </a:endParaRPr>
          </a:p>
          <a:p>
            <a:pPr lvl="1" eaLnBrk="1" hangingPunct="1">
              <a:defRPr/>
            </a:pPr>
            <a:r>
              <a:rPr lang="en-US" dirty="0" smtClean="0">
                <a:latin typeface="Arial" pitchFamily="34" charset="0"/>
              </a:rPr>
              <a:t>why a country might import and export the same product (intra-industry trade).</a:t>
            </a:r>
          </a:p>
        </p:txBody>
      </p:sp>
      <p:sp>
        <p:nvSpPr>
          <p:cNvPr id="77827" name="Rectangle 2"/>
          <p:cNvSpPr txBox="1">
            <a:spLocks noChangeArrowheads="1"/>
          </p:cNvSpPr>
          <p:nvPr/>
        </p:nvSpPr>
        <p:spPr bwMode="auto">
          <a:xfrm>
            <a:off x="381000" y="228600"/>
            <a:ext cx="7467600" cy="685800"/>
          </a:xfrm>
          <a:prstGeom prst="rect">
            <a:avLst/>
          </a:prstGeom>
          <a:gradFill rotWithShape="0">
            <a:gsLst>
              <a:gs pos="0">
                <a:srgbClr val="FFFFFF"/>
              </a:gs>
              <a:gs pos="100000">
                <a:srgbClr val="FFFFFF"/>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rIns="132080" anchor="b"/>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3200">
                <a:solidFill>
                  <a:srgbClr val="0000FF"/>
                </a:solidFill>
              </a:rPr>
              <a:t>The Linder Theory: An example</a:t>
            </a:r>
          </a:p>
        </p:txBody>
      </p:sp>
      <p:sp>
        <p:nvSpPr>
          <p:cNvPr id="77828"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BF2A0456-4075-4A27-BCFB-830CC40782A4}" type="slidenum">
              <a:rPr lang="en-US" sz="1400" b="0" smtClean="0">
                <a:cs typeface="Angsana New" pitchFamily="18" charset="-34"/>
              </a:rPr>
              <a:pPr eaLnBrk="1" hangingPunct="1"/>
              <a:t>82</a:t>
            </a:fld>
            <a:endParaRPr lang="en-US" sz="1400" b="0" smtClean="0">
              <a:cs typeface="Angsana New" pitchFamily="18" charset="-34"/>
            </a:endParaRPr>
          </a:p>
        </p:txBody>
      </p:sp>
    </p:spTree>
    <p:custDataLst>
      <p:tags r:id="rId1"/>
    </p:custDataLst>
    <p:extLst>
      <p:ext uri="{BB962C8B-B14F-4D97-AF65-F5344CB8AC3E}">
        <p14:creationId xmlns:p14="http://schemas.microsoft.com/office/powerpoint/2010/main" val="2003775511"/>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Effect transition="in" filter="fade">
                                      <p:cBhvr>
                                        <p:cTn id="7" dur="500"/>
                                        <p:tgtEl>
                                          <p:spTgt spid="276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7651">
                                            <p:txEl>
                                              <p:pRg st="4" end="4"/>
                                            </p:txEl>
                                          </p:spTgt>
                                        </p:tgtEl>
                                        <p:attrNameLst>
                                          <p:attrName>style.visibility</p:attrName>
                                        </p:attrNameLst>
                                      </p:cBhvr>
                                      <p:to>
                                        <p:strVal val="visible"/>
                                      </p:to>
                                    </p:set>
                                    <p:animEffect transition="in" filter="fade">
                                      <p:cBhvr>
                                        <p:cTn id="12" dur="500"/>
                                        <p:tgtEl>
                                          <p:spTgt spid="2765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533400" y="1143000"/>
            <a:ext cx="7924800" cy="4495800"/>
          </a:xfrm>
        </p:spPr>
        <p:txBody>
          <a:bodyPr/>
          <a:lstStyle/>
          <a:p>
            <a:pPr eaLnBrk="1" hangingPunct="1">
              <a:buFont typeface="Courier New" pitchFamily="49" charset="0"/>
              <a:buChar char="o"/>
              <a:defRPr/>
            </a:pPr>
            <a:r>
              <a:rPr lang="en-US" sz="2800" dirty="0" smtClean="0">
                <a:latin typeface="Arial" pitchFamily="34" charset="0"/>
              </a:rPr>
              <a:t>The theory has been subjected to a barrage of tests.</a:t>
            </a:r>
          </a:p>
          <a:p>
            <a:pPr marL="0" indent="0" eaLnBrk="1" hangingPunct="1">
              <a:buFontTx/>
              <a:buNone/>
              <a:defRPr/>
            </a:pPr>
            <a:endParaRPr lang="en-US" sz="2400" dirty="0" smtClean="0">
              <a:latin typeface="Arial" pitchFamily="34" charset="0"/>
            </a:endParaRPr>
          </a:p>
          <a:p>
            <a:pPr lvl="1" eaLnBrk="1" hangingPunct="1">
              <a:defRPr/>
            </a:pPr>
            <a:r>
              <a:rPr lang="en-US" sz="2400" dirty="0" smtClean="0">
                <a:latin typeface="Arial" pitchFamily="34" charset="0"/>
              </a:rPr>
              <a:t>Sailors, et al. (1973), </a:t>
            </a:r>
            <a:r>
              <a:rPr lang="en-US" sz="2400" dirty="0" err="1" smtClean="0">
                <a:latin typeface="Arial" pitchFamily="34" charset="0"/>
              </a:rPr>
              <a:t>Thursby</a:t>
            </a:r>
            <a:r>
              <a:rPr lang="en-US" sz="2400" dirty="0" smtClean="0">
                <a:latin typeface="Arial" pitchFamily="34" charset="0"/>
              </a:rPr>
              <a:t> and </a:t>
            </a:r>
            <a:r>
              <a:rPr lang="en-US" sz="2400" dirty="0" err="1" smtClean="0">
                <a:latin typeface="Arial" pitchFamily="34" charset="0"/>
              </a:rPr>
              <a:t>Thursby</a:t>
            </a:r>
            <a:r>
              <a:rPr lang="en-US" sz="2400" dirty="0" smtClean="0">
                <a:latin typeface="Arial" pitchFamily="34" charset="0"/>
              </a:rPr>
              <a:t> (1987), and McPherson, </a:t>
            </a:r>
            <a:r>
              <a:rPr lang="en-US" sz="2400" dirty="0" err="1" smtClean="0">
                <a:latin typeface="Arial" pitchFamily="34" charset="0"/>
              </a:rPr>
              <a:t>Redfearn</a:t>
            </a:r>
            <a:r>
              <a:rPr lang="en-US" sz="2400" dirty="0" smtClean="0">
                <a:latin typeface="Arial" pitchFamily="34" charset="0"/>
              </a:rPr>
              <a:t> and </a:t>
            </a:r>
            <a:r>
              <a:rPr lang="en-US" sz="2400" dirty="0" err="1" smtClean="0">
                <a:latin typeface="Arial" pitchFamily="34" charset="0"/>
              </a:rPr>
              <a:t>Tieslau</a:t>
            </a:r>
            <a:r>
              <a:rPr lang="en-US" sz="2400" dirty="0" smtClean="0">
                <a:latin typeface="Arial" pitchFamily="34" charset="0"/>
              </a:rPr>
              <a:t> (2000) and others found evidence to support the Linder theory.</a:t>
            </a:r>
          </a:p>
          <a:p>
            <a:pPr marL="457200" lvl="1" indent="0" eaLnBrk="1" hangingPunct="1">
              <a:buFontTx/>
              <a:buNone/>
              <a:defRPr/>
            </a:pPr>
            <a:endParaRPr lang="en-US" sz="2400" dirty="0" smtClean="0">
              <a:latin typeface="Arial" pitchFamily="34" charset="0"/>
            </a:endParaRPr>
          </a:p>
          <a:p>
            <a:pPr lvl="1" eaLnBrk="1" hangingPunct="1">
              <a:defRPr/>
            </a:pPr>
            <a:r>
              <a:rPr lang="en-US" sz="2400" dirty="0" err="1" smtClean="0">
                <a:latin typeface="Arial" pitchFamily="34" charset="0"/>
              </a:rPr>
              <a:t>Hoftyzer</a:t>
            </a:r>
            <a:r>
              <a:rPr lang="en-US" sz="2400" dirty="0" smtClean="0">
                <a:latin typeface="Arial" pitchFamily="34" charset="0"/>
              </a:rPr>
              <a:t> (1984), Kennedy and McHugh (1983) and others found evidence against the theory.</a:t>
            </a:r>
          </a:p>
          <a:p>
            <a:pPr lvl="1" eaLnBrk="1" hangingPunct="1">
              <a:defRPr/>
            </a:pPr>
            <a:endParaRPr lang="en-US" sz="2400" dirty="0" smtClean="0">
              <a:latin typeface="Arial" pitchFamily="34" charset="0"/>
            </a:endParaRPr>
          </a:p>
        </p:txBody>
      </p:sp>
      <p:sp>
        <p:nvSpPr>
          <p:cNvPr id="78851" name="Rectangle 2"/>
          <p:cNvSpPr txBox="1">
            <a:spLocks noChangeArrowheads="1"/>
          </p:cNvSpPr>
          <p:nvPr/>
        </p:nvSpPr>
        <p:spPr bwMode="auto">
          <a:xfrm>
            <a:off x="381000" y="228600"/>
            <a:ext cx="7467600" cy="685800"/>
          </a:xfrm>
          <a:prstGeom prst="rect">
            <a:avLst/>
          </a:prstGeom>
          <a:gradFill rotWithShape="0">
            <a:gsLst>
              <a:gs pos="0">
                <a:srgbClr val="FFFFFF"/>
              </a:gs>
              <a:gs pos="100000">
                <a:srgbClr val="FFFFFF"/>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rIns="132080" anchor="b"/>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3200">
                <a:solidFill>
                  <a:srgbClr val="0000FF"/>
                </a:solidFill>
              </a:rPr>
              <a:t>The Linder Theory: An example</a:t>
            </a:r>
          </a:p>
        </p:txBody>
      </p:sp>
      <p:sp>
        <p:nvSpPr>
          <p:cNvPr id="78852"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CF6D9BF8-E342-4E6A-BDD9-0D3041830796}" type="slidenum">
              <a:rPr lang="en-US" sz="1400" b="0" smtClean="0">
                <a:cs typeface="Angsana New" pitchFamily="18" charset="-34"/>
              </a:rPr>
              <a:pPr eaLnBrk="1" hangingPunct="1"/>
              <a:t>83</a:t>
            </a:fld>
            <a:endParaRPr lang="en-US" sz="1400" b="0" smtClean="0">
              <a:cs typeface="Angsana New" pitchFamily="18" charset="-34"/>
            </a:endParaRPr>
          </a:p>
        </p:txBody>
      </p:sp>
    </p:spTree>
    <p:custDataLst>
      <p:tags r:id="rId1"/>
    </p:custDataLst>
    <p:extLst>
      <p:ext uri="{BB962C8B-B14F-4D97-AF65-F5344CB8AC3E}">
        <p14:creationId xmlns:p14="http://schemas.microsoft.com/office/powerpoint/2010/main" val="4060126858"/>
      </p:ext>
    </p:extLst>
  </p:cSld>
  <p:clrMapOvr>
    <a:masterClrMapping/>
  </p:clrMapOvr>
  <p:transition spd="med"/>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533400" y="1143000"/>
            <a:ext cx="7924800" cy="5105400"/>
          </a:xfrm>
        </p:spPr>
        <p:txBody>
          <a:bodyPr/>
          <a:lstStyle/>
          <a:p>
            <a:pPr eaLnBrk="1" hangingPunct="1">
              <a:buFont typeface="Courier New" pitchFamily="49" charset="0"/>
              <a:buChar char="o"/>
            </a:pPr>
            <a:r>
              <a:rPr lang="en-US" sz="2400" smtClean="0">
                <a:latin typeface="Arial" pitchFamily="34" charset="0"/>
              </a:rPr>
              <a:t>The focus is on explaining trade volume (does not focus on the composition of trade)</a:t>
            </a:r>
          </a:p>
          <a:p>
            <a:pPr eaLnBrk="1" hangingPunct="1">
              <a:buFont typeface="Courier New" pitchFamily="49" charset="0"/>
              <a:buChar char="o"/>
            </a:pPr>
            <a:r>
              <a:rPr lang="en-US" sz="2400" smtClean="0">
                <a:latin typeface="Arial" pitchFamily="34" charset="0"/>
              </a:rPr>
              <a:t>The model uses equation to predict the volume of trade on bilateral basis between any two countries</a:t>
            </a:r>
          </a:p>
          <a:p>
            <a:pPr eaLnBrk="1" hangingPunct="1">
              <a:buFont typeface="Courier New" pitchFamily="49" charset="0"/>
              <a:buChar char="o"/>
            </a:pPr>
            <a:r>
              <a:rPr lang="en-US" sz="2400" smtClean="0">
                <a:latin typeface="Arial" pitchFamily="34" charset="0"/>
              </a:rPr>
              <a:t>Variables normally put in the equation to explain the size of trade or flow of exports from a country A to country B are</a:t>
            </a:r>
          </a:p>
          <a:p>
            <a:pPr lvl="1" eaLnBrk="1" hangingPunct="1"/>
            <a:r>
              <a:rPr lang="en-US" sz="2400" smtClean="0">
                <a:latin typeface="Arial" pitchFamily="34" charset="0"/>
              </a:rPr>
              <a:t>National income variable for country B </a:t>
            </a:r>
          </a:p>
          <a:p>
            <a:pPr lvl="1" eaLnBrk="1" hangingPunct="1"/>
            <a:r>
              <a:rPr lang="en-US" sz="2400" smtClean="0">
                <a:latin typeface="Arial" pitchFamily="34" charset="0"/>
              </a:rPr>
              <a:t>National income variable for country A</a:t>
            </a:r>
          </a:p>
          <a:p>
            <a:pPr lvl="1" eaLnBrk="1" hangingPunct="1"/>
            <a:r>
              <a:rPr lang="en-US" sz="2400" smtClean="0">
                <a:latin typeface="Arial" pitchFamily="34" charset="0"/>
              </a:rPr>
              <a:t>Measures of distance between country A and B </a:t>
            </a:r>
          </a:p>
          <a:p>
            <a:pPr lvl="1" eaLnBrk="1" hangingPunct="1"/>
            <a:r>
              <a:rPr lang="en-US" sz="2400" smtClean="0">
                <a:latin typeface="Arial" pitchFamily="34" charset="0"/>
              </a:rPr>
              <a:t>Some other variables such as population size, economic integration arrangement etc.</a:t>
            </a:r>
          </a:p>
          <a:p>
            <a:pPr lvl="1" eaLnBrk="1" hangingPunct="1"/>
            <a:endParaRPr lang="en-US" sz="2400" smtClean="0">
              <a:latin typeface="Arial" pitchFamily="34" charset="0"/>
            </a:endParaRPr>
          </a:p>
        </p:txBody>
      </p:sp>
      <p:sp>
        <p:nvSpPr>
          <p:cNvPr id="79875" name="Rectangle 2"/>
          <p:cNvSpPr txBox="1">
            <a:spLocks noChangeArrowheads="1"/>
          </p:cNvSpPr>
          <p:nvPr/>
        </p:nvSpPr>
        <p:spPr bwMode="auto">
          <a:xfrm>
            <a:off x="381000" y="228600"/>
            <a:ext cx="7467600" cy="685800"/>
          </a:xfrm>
          <a:prstGeom prst="rect">
            <a:avLst/>
          </a:prstGeom>
          <a:gradFill rotWithShape="0">
            <a:gsLst>
              <a:gs pos="0">
                <a:srgbClr val="FFFFFF"/>
              </a:gs>
              <a:gs pos="100000">
                <a:srgbClr val="FFFFFF"/>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rIns="132080" anchor="b"/>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3200" dirty="0" smtClean="0">
                <a:solidFill>
                  <a:srgbClr val="0000FF"/>
                </a:solidFill>
              </a:rPr>
              <a:t>Gravity </a:t>
            </a:r>
            <a:r>
              <a:rPr lang="en-US" sz="3200" dirty="0">
                <a:solidFill>
                  <a:srgbClr val="0000FF"/>
                </a:solidFill>
              </a:rPr>
              <a:t>Model</a:t>
            </a:r>
          </a:p>
        </p:txBody>
      </p:sp>
      <p:sp>
        <p:nvSpPr>
          <p:cNvPr id="2" name="TextBox 1"/>
          <p:cNvSpPr txBox="1">
            <a:spLocks noChangeArrowheads="1"/>
          </p:cNvSpPr>
          <p:nvPr/>
        </p:nvSpPr>
        <p:spPr bwMode="auto">
          <a:xfrm>
            <a:off x="6705600" y="3886200"/>
            <a:ext cx="609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2400">
                <a:solidFill>
                  <a:schemeClr val="tx2"/>
                </a:solidFill>
              </a:rPr>
              <a:t>(+)</a:t>
            </a:r>
            <a:endParaRPr lang="th-TH" sz="2400">
              <a:solidFill>
                <a:schemeClr val="tx2"/>
              </a:solidFill>
            </a:endParaRPr>
          </a:p>
        </p:txBody>
      </p:sp>
      <p:sp>
        <p:nvSpPr>
          <p:cNvPr id="6" name="TextBox 5"/>
          <p:cNvSpPr txBox="1">
            <a:spLocks noChangeArrowheads="1"/>
          </p:cNvSpPr>
          <p:nvPr/>
        </p:nvSpPr>
        <p:spPr bwMode="auto">
          <a:xfrm>
            <a:off x="6705600" y="4354513"/>
            <a:ext cx="6096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2400">
                <a:solidFill>
                  <a:schemeClr val="tx2"/>
                </a:solidFill>
              </a:rPr>
              <a:t>(+)</a:t>
            </a:r>
            <a:endParaRPr lang="th-TH" sz="2400">
              <a:solidFill>
                <a:schemeClr val="tx2"/>
              </a:solidFill>
            </a:endParaRPr>
          </a:p>
        </p:txBody>
      </p:sp>
      <p:sp>
        <p:nvSpPr>
          <p:cNvPr id="79878" name="TextBox 6"/>
          <p:cNvSpPr txBox="1">
            <a:spLocks noChangeArrowheads="1"/>
          </p:cNvSpPr>
          <p:nvPr/>
        </p:nvSpPr>
        <p:spPr bwMode="auto">
          <a:xfrm>
            <a:off x="7862888" y="4816475"/>
            <a:ext cx="609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2400">
                <a:solidFill>
                  <a:schemeClr val="tx2"/>
                </a:solidFill>
              </a:rPr>
              <a:t>(-)</a:t>
            </a:r>
            <a:endParaRPr lang="th-TH" sz="2400">
              <a:solidFill>
                <a:schemeClr val="tx2"/>
              </a:solidFill>
            </a:endParaRPr>
          </a:p>
        </p:txBody>
      </p:sp>
      <p:sp>
        <p:nvSpPr>
          <p:cNvPr id="79879"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001873BA-F735-48E7-8F89-D5795B9BA062}" type="slidenum">
              <a:rPr lang="en-US" sz="1400" b="0" smtClean="0">
                <a:cs typeface="Angsana New" pitchFamily="18" charset="-34"/>
              </a:rPr>
              <a:pPr eaLnBrk="1" hangingPunct="1"/>
              <a:t>84</a:t>
            </a:fld>
            <a:endParaRPr lang="en-US" sz="1400" b="0" smtClean="0">
              <a:cs typeface="Angsana New" pitchFamily="18" charset="-34"/>
            </a:endParaRPr>
          </a:p>
        </p:txBody>
      </p:sp>
    </p:spTree>
    <p:custDataLst>
      <p:tags r:id="rId1"/>
    </p:custDataLst>
    <p:extLst>
      <p:ext uri="{BB962C8B-B14F-4D97-AF65-F5344CB8AC3E}">
        <p14:creationId xmlns:p14="http://schemas.microsoft.com/office/powerpoint/2010/main" val="413232831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fade">
                                      <p:cBhvr>
                                        <p:cTn id="7" dur="500"/>
                                        <p:tgtEl>
                                          <p:spTgt spid="286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8675">
                                            <p:txEl>
                                              <p:pRg st="1" end="1"/>
                                            </p:txEl>
                                          </p:spTgt>
                                        </p:tgtEl>
                                        <p:attrNameLst>
                                          <p:attrName>style.visibility</p:attrName>
                                        </p:attrNameLst>
                                      </p:cBhvr>
                                      <p:to>
                                        <p:strVal val="visible"/>
                                      </p:to>
                                    </p:set>
                                    <p:animEffect transition="in" filter="fade">
                                      <p:cBhvr>
                                        <p:cTn id="12" dur="500"/>
                                        <p:tgtEl>
                                          <p:spTgt spid="286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8675">
                                            <p:txEl>
                                              <p:pRg st="2" end="2"/>
                                            </p:txEl>
                                          </p:spTgt>
                                        </p:tgtEl>
                                        <p:attrNameLst>
                                          <p:attrName>style.visibility</p:attrName>
                                        </p:attrNameLst>
                                      </p:cBhvr>
                                      <p:to>
                                        <p:strVal val="visible"/>
                                      </p:to>
                                    </p:set>
                                    <p:animEffect transition="in" filter="fade">
                                      <p:cBhvr>
                                        <p:cTn id="17" dur="500"/>
                                        <p:tgtEl>
                                          <p:spTgt spid="2867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8675">
                                            <p:txEl>
                                              <p:pRg st="3" end="3"/>
                                            </p:txEl>
                                          </p:spTgt>
                                        </p:tgtEl>
                                        <p:attrNameLst>
                                          <p:attrName>style.visibility</p:attrName>
                                        </p:attrNameLst>
                                      </p:cBhvr>
                                      <p:to>
                                        <p:strVal val="visible"/>
                                      </p:to>
                                    </p:set>
                                    <p:animEffect transition="in" filter="fade">
                                      <p:cBhvr>
                                        <p:cTn id="22" dur="500"/>
                                        <p:tgtEl>
                                          <p:spTgt spid="2867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8675">
                                            <p:txEl>
                                              <p:pRg st="4" end="4"/>
                                            </p:txEl>
                                          </p:spTgt>
                                        </p:tgtEl>
                                        <p:attrNameLst>
                                          <p:attrName>style.visibility</p:attrName>
                                        </p:attrNameLst>
                                      </p:cBhvr>
                                      <p:to>
                                        <p:strVal val="visible"/>
                                      </p:to>
                                    </p:set>
                                    <p:animEffect transition="in" filter="fade">
                                      <p:cBhvr>
                                        <p:cTn id="32" dur="500"/>
                                        <p:tgtEl>
                                          <p:spTgt spid="28675">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500"/>
                                        <p:tgtEl>
                                          <p:spTgt spid="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28675">
                                            <p:txEl>
                                              <p:pRg st="5" end="5"/>
                                            </p:txEl>
                                          </p:spTgt>
                                        </p:tgtEl>
                                        <p:attrNameLst>
                                          <p:attrName>style.visibility</p:attrName>
                                        </p:attrNameLst>
                                      </p:cBhvr>
                                      <p:to>
                                        <p:strVal val="visible"/>
                                      </p:to>
                                    </p:set>
                                    <p:animEffect transition="in" filter="fade">
                                      <p:cBhvr>
                                        <p:cTn id="42" dur="500"/>
                                        <p:tgtEl>
                                          <p:spTgt spid="28675">
                                            <p:txEl>
                                              <p:pRg st="5" end="5"/>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28675">
                                            <p:txEl>
                                              <p:pRg st="6" end="6"/>
                                            </p:txEl>
                                          </p:spTgt>
                                        </p:tgtEl>
                                        <p:attrNameLst>
                                          <p:attrName>style.visibility</p:attrName>
                                        </p:attrNameLst>
                                      </p:cBhvr>
                                      <p:to>
                                        <p:strVal val="visible"/>
                                      </p:to>
                                    </p:set>
                                    <p:animEffect transition="in" filter="fade">
                                      <p:cBhvr>
                                        <p:cTn id="47" dur="500"/>
                                        <p:tgtEl>
                                          <p:spTgt spid="2867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8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123" name="Rectangle 3"/>
          <p:cNvSpPr>
            <a:spLocks noGrp="1" noChangeArrowheads="1"/>
          </p:cNvSpPr>
          <p:nvPr>
            <p:ph type="body" idx="1"/>
          </p:nvPr>
        </p:nvSpPr>
        <p:spPr>
          <a:xfrm>
            <a:off x="304800" y="838200"/>
            <a:ext cx="8839200" cy="2895600"/>
          </a:xfrm>
        </p:spPr>
        <p:txBody>
          <a:bodyPr rIns="132080"/>
          <a:lstStyle/>
          <a:p>
            <a:pPr eaLnBrk="1" hangingPunct="1">
              <a:buClr>
                <a:srgbClr val="000000"/>
              </a:buClr>
              <a:buFont typeface="Courier New" pitchFamily="49" charset="0"/>
              <a:buChar char="o"/>
              <a:defRPr/>
            </a:pPr>
            <a:r>
              <a:rPr lang="en-US" sz="2400" dirty="0" smtClean="0">
                <a:latin typeface="Arial" pitchFamily="34" charset="0"/>
              </a:rPr>
              <a:t>Classical, neoclassical to H-O trade theories tend to emphasize on trade in different goods or inter-industry trade between developed and developing countries.  </a:t>
            </a:r>
          </a:p>
          <a:p>
            <a:pPr marL="0" indent="0" eaLnBrk="1" hangingPunct="1">
              <a:buClr>
                <a:srgbClr val="000000"/>
              </a:buClr>
              <a:buFontTx/>
              <a:buNone/>
              <a:defRPr/>
            </a:pPr>
            <a:endParaRPr lang="en-US" sz="1000" dirty="0" smtClean="0">
              <a:latin typeface="Arial" pitchFamily="34" charset="0"/>
            </a:endParaRPr>
          </a:p>
          <a:p>
            <a:pPr eaLnBrk="1" hangingPunct="1">
              <a:buClr>
                <a:srgbClr val="000000"/>
              </a:buClr>
              <a:buFont typeface="Courier New" pitchFamily="49" charset="0"/>
              <a:buChar char="o"/>
              <a:defRPr/>
            </a:pPr>
            <a:r>
              <a:rPr lang="en-US" sz="2400" dirty="0" smtClean="0">
                <a:latin typeface="Arial" pitchFamily="34" charset="0"/>
              </a:rPr>
              <a:t>But most trade between developed countries involve goods in the same industry or intra-industry trade. (cars, vine, etc.)</a:t>
            </a:r>
          </a:p>
          <a:p>
            <a:pPr marL="0" indent="0" eaLnBrk="1" hangingPunct="1">
              <a:buClr>
                <a:srgbClr val="000000"/>
              </a:buClr>
              <a:buFontTx/>
              <a:buNone/>
              <a:defRPr/>
            </a:pPr>
            <a:endParaRPr lang="en-US" sz="1000" dirty="0" smtClean="0">
              <a:latin typeface="Arial" pitchFamily="34" charset="0"/>
            </a:endParaRPr>
          </a:p>
          <a:p>
            <a:pPr eaLnBrk="1" hangingPunct="1">
              <a:buClr>
                <a:srgbClr val="000000"/>
              </a:buClr>
              <a:buFont typeface="Courier New" pitchFamily="49" charset="0"/>
              <a:buChar char="o"/>
              <a:defRPr/>
            </a:pPr>
            <a:r>
              <a:rPr lang="en-US" sz="2400" dirty="0" smtClean="0">
                <a:latin typeface="Arial" pitchFamily="34" charset="0"/>
              </a:rPr>
              <a:t>The </a:t>
            </a:r>
            <a:r>
              <a:rPr lang="en-US" sz="2400" b="1" dirty="0" err="1" smtClean="0">
                <a:solidFill>
                  <a:srgbClr val="008000"/>
                </a:solidFill>
                <a:latin typeface="Arial" pitchFamily="34" charset="0"/>
              </a:rPr>
              <a:t>Grubel</a:t>
            </a:r>
            <a:r>
              <a:rPr lang="en-US" sz="2400" b="1" dirty="0" smtClean="0">
                <a:solidFill>
                  <a:srgbClr val="008000"/>
                </a:solidFill>
                <a:latin typeface="Arial" pitchFamily="34" charset="0"/>
              </a:rPr>
              <a:t>-Lloyd (GL) index</a:t>
            </a:r>
          </a:p>
        </p:txBody>
      </p:sp>
      <p:sp>
        <p:nvSpPr>
          <p:cNvPr id="5127" name="Rectangle 7"/>
          <p:cNvSpPr>
            <a:spLocks/>
          </p:cNvSpPr>
          <p:nvPr/>
        </p:nvSpPr>
        <p:spPr bwMode="auto">
          <a:xfrm>
            <a:off x="762000" y="5065713"/>
            <a:ext cx="85344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spAutoFit/>
          </a:bodyPr>
          <a:lstStyle/>
          <a:p>
            <a:pPr marL="39687">
              <a:buClr>
                <a:srgbClr val="000000"/>
              </a:buClr>
              <a:buSzPct val="100000"/>
              <a:defRPr/>
            </a:pPr>
            <a:r>
              <a:rPr lang="en-US" sz="2000" b="0" dirty="0">
                <a:solidFill>
                  <a:srgbClr val="0000CC"/>
                </a:solidFill>
                <a:latin typeface="Arial" pitchFamily="34" charset="0"/>
                <a:cs typeface="Arial" pitchFamily="34" charset="0"/>
                <a:sym typeface="Angsana New" pitchFamily="18" charset="-34"/>
              </a:rPr>
              <a:t>X</a:t>
            </a:r>
            <a:r>
              <a:rPr lang="en-US" sz="2000" b="0" baseline="-25000" dirty="0">
                <a:solidFill>
                  <a:srgbClr val="0000CC"/>
                </a:solidFill>
                <a:latin typeface="Arial" pitchFamily="34" charset="0"/>
                <a:cs typeface="Arial" pitchFamily="34" charset="0"/>
                <a:sym typeface="Angsana New" pitchFamily="18" charset="-34"/>
              </a:rPr>
              <a:t>i</a:t>
            </a:r>
            <a:r>
              <a:rPr lang="en-US" sz="2000" b="0" dirty="0">
                <a:solidFill>
                  <a:srgbClr val="0000CC"/>
                </a:solidFill>
                <a:latin typeface="Arial" pitchFamily="34" charset="0"/>
                <a:cs typeface="Arial" pitchFamily="34" charset="0"/>
                <a:sym typeface="Angsana New" pitchFamily="18" charset="-34"/>
              </a:rPr>
              <a:t> and </a:t>
            </a:r>
            <a:r>
              <a:rPr lang="en-US" sz="2000" b="0" dirty="0" err="1">
                <a:solidFill>
                  <a:srgbClr val="0000CC"/>
                </a:solidFill>
                <a:latin typeface="Arial" pitchFamily="34" charset="0"/>
                <a:cs typeface="Arial" pitchFamily="34" charset="0"/>
                <a:sym typeface="Angsana New" pitchFamily="18" charset="-34"/>
              </a:rPr>
              <a:t>M</a:t>
            </a:r>
            <a:r>
              <a:rPr lang="en-US" sz="2000" b="0" baseline="-25000" dirty="0" err="1">
                <a:solidFill>
                  <a:srgbClr val="0000CC"/>
                </a:solidFill>
                <a:latin typeface="Arial" pitchFamily="34" charset="0"/>
                <a:cs typeface="Arial" pitchFamily="34" charset="0"/>
                <a:sym typeface="Angsana New" pitchFamily="18" charset="-34"/>
              </a:rPr>
              <a:t>i</a:t>
            </a:r>
            <a:r>
              <a:rPr lang="en-US" sz="2000" b="0" baseline="-25000" dirty="0">
                <a:solidFill>
                  <a:srgbClr val="0000CC"/>
                </a:solidFill>
                <a:latin typeface="Arial" pitchFamily="34" charset="0"/>
                <a:cs typeface="Arial" pitchFamily="34" charset="0"/>
                <a:sym typeface="Angsana New" pitchFamily="18" charset="-34"/>
              </a:rPr>
              <a:t> </a:t>
            </a:r>
            <a:r>
              <a:rPr lang="en-US" sz="2000" b="0" dirty="0">
                <a:solidFill>
                  <a:srgbClr val="0000CC"/>
                </a:solidFill>
                <a:latin typeface="Arial" pitchFamily="34" charset="0"/>
                <a:cs typeface="Arial" pitchFamily="34" charset="0"/>
                <a:sym typeface="Angsana New" pitchFamily="18" charset="-34"/>
              </a:rPr>
              <a:t>are export and import good in the same industry (industry i) </a:t>
            </a:r>
          </a:p>
        </p:txBody>
      </p:sp>
      <p:graphicFrame>
        <p:nvGraphicFramePr>
          <p:cNvPr id="3" name="Object 2"/>
          <p:cNvGraphicFramePr>
            <a:graphicFrameLocks noChangeAspect="1"/>
          </p:cNvGraphicFramePr>
          <p:nvPr/>
        </p:nvGraphicFramePr>
        <p:xfrm>
          <a:off x="2033588" y="3733800"/>
          <a:ext cx="3454400" cy="1311275"/>
        </p:xfrm>
        <a:graphic>
          <a:graphicData uri="http://schemas.openxmlformats.org/presentationml/2006/ole">
            <mc:AlternateContent xmlns:mc="http://schemas.openxmlformats.org/markup-compatibility/2006">
              <mc:Choice xmlns:v="urn:schemas-microsoft-com:vml" Requires="v">
                <p:oleObj spid="_x0000_s75792" name="Equation" r:id="rId3" imgW="1422400" imgH="622300" progId="Equation.DSMT4">
                  <p:embed/>
                </p:oleObj>
              </mc:Choice>
              <mc:Fallback>
                <p:oleObj name="Equation" r:id="rId3" imgW="1422400" imgH="6223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33588" y="3733800"/>
                        <a:ext cx="3454400" cy="13112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0901" name="Rectangle 2"/>
          <p:cNvSpPr txBox="1">
            <a:spLocks noChangeArrowheads="1"/>
          </p:cNvSpPr>
          <p:nvPr/>
        </p:nvSpPr>
        <p:spPr bwMode="auto">
          <a:xfrm>
            <a:off x="26988" y="6350"/>
            <a:ext cx="7467600" cy="685800"/>
          </a:xfrm>
          <a:prstGeom prst="rect">
            <a:avLst/>
          </a:prstGeom>
          <a:gradFill rotWithShape="0">
            <a:gsLst>
              <a:gs pos="0">
                <a:srgbClr val="FFFFFF"/>
              </a:gs>
              <a:gs pos="100000">
                <a:srgbClr val="FFFFFF"/>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rIns="132080" anchor="b"/>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3200" dirty="0" smtClean="0">
                <a:solidFill>
                  <a:srgbClr val="0000FF"/>
                </a:solidFill>
              </a:rPr>
              <a:t>Intra-industry </a:t>
            </a:r>
            <a:r>
              <a:rPr lang="en-US" sz="3200" dirty="0">
                <a:solidFill>
                  <a:srgbClr val="0000FF"/>
                </a:solidFill>
              </a:rPr>
              <a:t>trade</a:t>
            </a:r>
          </a:p>
        </p:txBody>
      </p:sp>
      <p:sp>
        <p:nvSpPr>
          <p:cNvPr id="11" name="Rectangle 7"/>
          <p:cNvSpPr>
            <a:spLocks/>
          </p:cNvSpPr>
          <p:nvPr/>
        </p:nvSpPr>
        <p:spPr bwMode="auto">
          <a:xfrm>
            <a:off x="304800" y="5632450"/>
            <a:ext cx="271452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611187" indent="-571500">
              <a:buClr>
                <a:srgbClr val="000000"/>
              </a:buClr>
              <a:buSzPct val="100000"/>
              <a:buFont typeface="Courier New" pitchFamily="49" charset="0"/>
              <a:buChar char="o"/>
              <a:defRPr/>
            </a:pPr>
            <a:r>
              <a:rPr lang="en-US" sz="3200" b="0" dirty="0">
                <a:latin typeface="+mn-lt"/>
                <a:cs typeface="Angsana New" pitchFamily="18" charset="-34"/>
                <a:sym typeface="Angsana New" pitchFamily="18" charset="-34"/>
              </a:rPr>
              <a:t>If  X</a:t>
            </a:r>
            <a:r>
              <a:rPr lang="en-US" sz="3200" b="0" baseline="-25000" dirty="0">
                <a:latin typeface="+mn-lt"/>
                <a:cs typeface="Angsana New" pitchFamily="18" charset="-34"/>
                <a:sym typeface="Angsana New" pitchFamily="18" charset="-34"/>
              </a:rPr>
              <a:t>i</a:t>
            </a:r>
            <a:r>
              <a:rPr lang="en-US" sz="3200" b="0" dirty="0">
                <a:latin typeface="+mn-lt"/>
                <a:cs typeface="Angsana New" pitchFamily="18" charset="-34"/>
                <a:sym typeface="Angsana New" pitchFamily="18" charset="-34"/>
              </a:rPr>
              <a:t> = 0 or </a:t>
            </a:r>
            <a:r>
              <a:rPr lang="en-US" sz="3200" b="0" dirty="0" err="1">
                <a:latin typeface="+mn-lt"/>
                <a:cs typeface="Angsana New" pitchFamily="18" charset="-34"/>
                <a:sym typeface="Angsana New" pitchFamily="18" charset="-34"/>
              </a:rPr>
              <a:t>M</a:t>
            </a:r>
            <a:r>
              <a:rPr lang="en-US" sz="3200" b="0" baseline="-25000" dirty="0" err="1">
                <a:latin typeface="+mn-lt"/>
                <a:cs typeface="Angsana New" pitchFamily="18" charset="-34"/>
                <a:sym typeface="Angsana New" pitchFamily="18" charset="-34"/>
              </a:rPr>
              <a:t>i</a:t>
            </a:r>
            <a:r>
              <a:rPr lang="en-US" sz="3200" b="0" dirty="0">
                <a:latin typeface="+mn-lt"/>
                <a:cs typeface="Angsana New" pitchFamily="18" charset="-34"/>
                <a:sym typeface="Angsana New" pitchFamily="18" charset="-34"/>
              </a:rPr>
              <a:t> = 0</a:t>
            </a:r>
          </a:p>
        </p:txBody>
      </p:sp>
      <p:sp>
        <p:nvSpPr>
          <p:cNvPr id="12" name="AutoShape 10"/>
          <p:cNvSpPr>
            <a:spLocks noChangeArrowheads="1"/>
          </p:cNvSpPr>
          <p:nvPr/>
        </p:nvSpPr>
        <p:spPr bwMode="auto">
          <a:xfrm>
            <a:off x="2908527" y="5733593"/>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13" name="AutoShape 10"/>
          <p:cNvSpPr>
            <a:spLocks noChangeArrowheads="1"/>
          </p:cNvSpPr>
          <p:nvPr/>
        </p:nvSpPr>
        <p:spPr bwMode="auto">
          <a:xfrm>
            <a:off x="2667000" y="6276975"/>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14" name="Rectangle 7"/>
          <p:cNvSpPr>
            <a:spLocks/>
          </p:cNvSpPr>
          <p:nvPr/>
        </p:nvSpPr>
        <p:spPr bwMode="auto">
          <a:xfrm>
            <a:off x="3422424" y="5619750"/>
            <a:ext cx="89832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39687">
              <a:buClr>
                <a:srgbClr val="000000"/>
              </a:buClr>
              <a:buSzPct val="100000"/>
              <a:defRPr/>
            </a:pPr>
            <a:r>
              <a:rPr lang="en-US" sz="3200" b="0" dirty="0" err="1">
                <a:latin typeface="+mn-lt"/>
                <a:cs typeface="Angsana New" pitchFamily="18" charset="-34"/>
                <a:sym typeface="Angsana New" pitchFamily="18" charset="-34"/>
              </a:rPr>
              <a:t>IIT</a:t>
            </a:r>
            <a:r>
              <a:rPr lang="en-US" sz="3200" b="0" baseline="-25000" dirty="0" err="1">
                <a:latin typeface="+mn-lt"/>
                <a:cs typeface="Angsana New" pitchFamily="18" charset="-34"/>
                <a:sym typeface="Angsana New" pitchFamily="18" charset="-34"/>
              </a:rPr>
              <a:t>i</a:t>
            </a:r>
            <a:r>
              <a:rPr lang="en-US" sz="3200" b="0" dirty="0">
                <a:latin typeface="+mn-lt"/>
                <a:cs typeface="Angsana New" pitchFamily="18" charset="-34"/>
                <a:sym typeface="Angsana New" pitchFamily="18" charset="-34"/>
              </a:rPr>
              <a:t> = 0</a:t>
            </a:r>
          </a:p>
        </p:txBody>
      </p:sp>
      <p:sp>
        <p:nvSpPr>
          <p:cNvPr id="15" name="Rectangle 7"/>
          <p:cNvSpPr>
            <a:spLocks/>
          </p:cNvSpPr>
          <p:nvPr/>
        </p:nvSpPr>
        <p:spPr bwMode="auto">
          <a:xfrm>
            <a:off x="304800" y="6234113"/>
            <a:ext cx="165333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611187" indent="-571500">
              <a:buClr>
                <a:srgbClr val="000000"/>
              </a:buClr>
              <a:buSzPct val="100000"/>
              <a:buFont typeface="Courier New" pitchFamily="49" charset="0"/>
              <a:buChar char="o"/>
              <a:defRPr/>
            </a:pPr>
            <a:r>
              <a:rPr lang="en-US" sz="2800" b="0" dirty="0">
                <a:latin typeface="+mn-lt"/>
                <a:cs typeface="Angsana New" pitchFamily="18" charset="-34"/>
                <a:sym typeface="Angsana New" pitchFamily="18" charset="-34"/>
              </a:rPr>
              <a:t>If  X</a:t>
            </a:r>
            <a:r>
              <a:rPr lang="en-US" sz="2800" b="0" baseline="-25000" dirty="0">
                <a:latin typeface="+mn-lt"/>
                <a:cs typeface="Angsana New" pitchFamily="18" charset="-34"/>
                <a:sym typeface="Angsana New" pitchFamily="18" charset="-34"/>
              </a:rPr>
              <a:t>i</a:t>
            </a:r>
            <a:r>
              <a:rPr lang="en-US" sz="2800" b="0" dirty="0">
                <a:latin typeface="+mn-lt"/>
                <a:cs typeface="Angsana New" pitchFamily="18" charset="-34"/>
                <a:sym typeface="Angsana New" pitchFamily="18" charset="-34"/>
              </a:rPr>
              <a:t> = </a:t>
            </a:r>
            <a:r>
              <a:rPr lang="en-US" sz="2800" b="0" dirty="0" err="1">
                <a:latin typeface="+mn-lt"/>
                <a:cs typeface="Angsana New" pitchFamily="18" charset="-34"/>
                <a:sym typeface="Angsana New" pitchFamily="18" charset="-34"/>
              </a:rPr>
              <a:t>M</a:t>
            </a:r>
            <a:r>
              <a:rPr lang="en-US" sz="2800" b="0" baseline="-25000" dirty="0" err="1">
                <a:latin typeface="+mn-lt"/>
                <a:cs typeface="Angsana New" pitchFamily="18" charset="-34"/>
                <a:sym typeface="Angsana New" pitchFamily="18" charset="-34"/>
              </a:rPr>
              <a:t>i</a:t>
            </a:r>
            <a:endParaRPr lang="en-US" sz="2800" b="0" dirty="0">
              <a:latin typeface="+mn-lt"/>
              <a:cs typeface="Angsana New" pitchFamily="18" charset="-34"/>
              <a:sym typeface="Angsana New" pitchFamily="18" charset="-34"/>
            </a:endParaRPr>
          </a:p>
        </p:txBody>
      </p:sp>
      <p:sp>
        <p:nvSpPr>
          <p:cNvPr id="16" name="AutoShape 10"/>
          <p:cNvSpPr>
            <a:spLocks noChangeArrowheads="1"/>
          </p:cNvSpPr>
          <p:nvPr/>
        </p:nvSpPr>
        <p:spPr bwMode="auto">
          <a:xfrm>
            <a:off x="4495800" y="5751671"/>
            <a:ext cx="304800" cy="228600"/>
          </a:xfrm>
          <a:prstGeom prst="rightArrow">
            <a:avLst>
              <a:gd name="adj1" fmla="val 50000"/>
              <a:gd name="adj2" fmla="val 33333"/>
            </a:avLst>
          </a:prstGeom>
          <a:solidFill>
            <a:schemeClr val="accent1"/>
          </a:solidFill>
          <a:ln w="9525">
            <a:solidFill>
              <a:schemeClr val="tx1"/>
            </a:solidFill>
            <a:miter lim="800000"/>
            <a:headEnd/>
            <a:tailEnd/>
          </a:ln>
        </p:spPr>
        <p:txBody>
          <a:bodyPr wrap="none" anchor="ctr"/>
          <a:lstStyle/>
          <a:p>
            <a:endParaRPr lang="th-TH"/>
          </a:p>
        </p:txBody>
      </p:sp>
      <p:sp>
        <p:nvSpPr>
          <p:cNvPr id="17" name="Rectangle 7"/>
          <p:cNvSpPr>
            <a:spLocks/>
          </p:cNvSpPr>
          <p:nvPr/>
        </p:nvSpPr>
        <p:spPr bwMode="auto">
          <a:xfrm>
            <a:off x="5029200" y="5601671"/>
            <a:ext cx="256704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39687">
              <a:buClr>
                <a:srgbClr val="000000"/>
              </a:buClr>
              <a:buSzPct val="100000"/>
              <a:defRPr/>
            </a:pPr>
            <a:r>
              <a:rPr lang="en-US" sz="3200" b="0" dirty="0">
                <a:latin typeface="+mn-lt"/>
                <a:cs typeface="Angsana New" pitchFamily="18" charset="-34"/>
                <a:sym typeface="Angsana New" pitchFamily="18" charset="-34"/>
              </a:rPr>
              <a:t>No intra-industry trade</a:t>
            </a:r>
          </a:p>
        </p:txBody>
      </p:sp>
      <p:sp>
        <p:nvSpPr>
          <p:cNvPr id="18" name="Rectangle 7"/>
          <p:cNvSpPr>
            <a:spLocks/>
          </p:cNvSpPr>
          <p:nvPr/>
        </p:nvSpPr>
        <p:spPr bwMode="auto">
          <a:xfrm>
            <a:off x="3132138" y="6216650"/>
            <a:ext cx="79573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0" tIns="0" rIns="40639" bIns="0">
            <a:spAutoFit/>
          </a:bodyPr>
          <a:lstStyle/>
          <a:p>
            <a:pPr marL="39687">
              <a:buClr>
                <a:srgbClr val="000000"/>
              </a:buClr>
              <a:buSzPct val="100000"/>
              <a:defRPr/>
            </a:pPr>
            <a:r>
              <a:rPr lang="en-US" sz="2800" b="0" dirty="0" err="1">
                <a:latin typeface="+mn-lt"/>
                <a:cs typeface="Angsana New" pitchFamily="18" charset="-34"/>
                <a:sym typeface="Angsana New" pitchFamily="18" charset="-34"/>
              </a:rPr>
              <a:t>IIT</a:t>
            </a:r>
            <a:r>
              <a:rPr lang="en-US" sz="2800" b="0" baseline="-25000" dirty="0" err="1">
                <a:latin typeface="+mn-lt"/>
                <a:cs typeface="Angsana New" pitchFamily="18" charset="-34"/>
                <a:sym typeface="Angsana New" pitchFamily="18" charset="-34"/>
              </a:rPr>
              <a:t>i</a:t>
            </a:r>
            <a:r>
              <a:rPr lang="en-US" sz="2800" b="0" dirty="0">
                <a:latin typeface="+mn-lt"/>
                <a:cs typeface="Angsana New" pitchFamily="18" charset="-34"/>
                <a:sym typeface="Angsana New" pitchFamily="18" charset="-34"/>
              </a:rPr>
              <a:t> = 1</a:t>
            </a:r>
          </a:p>
        </p:txBody>
      </p:sp>
      <p:sp>
        <p:nvSpPr>
          <p:cNvPr id="80910" name="Slide Number Placeholder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FB070AB0-51C9-436E-9842-12BD7D1858FA}" type="slidenum">
              <a:rPr lang="en-US" sz="1400" b="0" smtClean="0">
                <a:cs typeface="Angsana New" pitchFamily="18" charset="-34"/>
              </a:rPr>
              <a:pPr eaLnBrk="1" hangingPunct="1"/>
              <a:t>85</a:t>
            </a:fld>
            <a:endParaRPr lang="en-US" sz="1400" b="0" smtClean="0">
              <a:cs typeface="Angsana New" pitchFamily="18" charset="-34"/>
            </a:endParaRPr>
          </a:p>
        </p:txBody>
      </p:sp>
    </p:spTree>
    <p:extLst>
      <p:ext uri="{BB962C8B-B14F-4D97-AF65-F5344CB8AC3E}">
        <p14:creationId xmlns:p14="http://schemas.microsoft.com/office/powerpoint/2010/main" val="3250980757"/>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12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123">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499"/>
                                          </p:stCondLst>
                                        </p:cTn>
                                        <p:tgtEl>
                                          <p:spTgt spid="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127">
                                            <p:txEl>
                                              <p:pRg st="0" end="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11">
                                            <p:txEl>
                                              <p:pRg st="0" end="0"/>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grpId="0" nodeType="clickEffect">
                                  <p:stCondLst>
                                    <p:cond delay="0"/>
                                  </p:stCondLst>
                                  <p:childTnLst>
                                    <p:set>
                                      <p:cBhvr>
                                        <p:cTn id="35" dur="1" fill="hold">
                                          <p:stCondLst>
                                            <p:cond delay="499"/>
                                          </p:stCondLst>
                                        </p:cTn>
                                        <p:tgtEl>
                                          <p:spTgt spid="14">
                                            <p:txEl>
                                              <p:pRg st="0" end="0"/>
                                            </p:txEl>
                                          </p:spTgt>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17">
                                            <p:txEl>
                                              <p:pRg st="0" end="0"/>
                                            </p:txEl>
                                          </p:spTgt>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499"/>
                                          </p:stCondLst>
                                        </p:cTn>
                                        <p:tgtEl>
                                          <p:spTgt spid="15">
                                            <p:txEl>
                                              <p:pRg st="0" end="0"/>
                                            </p:txEl>
                                          </p:spTgt>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fade">
                                      <p:cBhvr>
                                        <p:cTn id="53" dur="500"/>
                                        <p:tgtEl>
                                          <p:spTgt spid="13"/>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1" presetClass="entr" presetSubtype="0" fill="hold" grpId="0" nodeType="clickEffect">
                                  <p:stCondLst>
                                    <p:cond delay="0"/>
                                  </p:stCondLst>
                                  <p:childTnLst>
                                    <p:set>
                                      <p:cBhvr>
                                        <p:cTn id="57" dur="1" fill="hold">
                                          <p:stCondLst>
                                            <p:cond delay="499"/>
                                          </p:stCondLst>
                                        </p:cTn>
                                        <p:tgtEl>
                                          <p:spTgt spid="1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autoUpdateAnimBg="0"/>
      <p:bldP spid="5127" grpId="0" build="p" autoUpdateAnimBg="0"/>
      <p:bldP spid="11" grpId="0" build="p" autoUpdateAnimBg="0"/>
      <p:bldP spid="12" grpId="0" animBg="1"/>
      <p:bldP spid="13" grpId="0" animBg="1"/>
      <p:bldP spid="14" grpId="0" build="p" autoUpdateAnimBg="0"/>
      <p:bldP spid="15" grpId="0" build="p" autoUpdateAnimBg="0"/>
      <p:bldP spid="16" grpId="0" animBg="1"/>
      <p:bldP spid="17" grpId="0" build="p" autoUpdateAnimBg="0"/>
      <p:bldP spid="18" grpId="0" build="p" autoUpdateAnimBg="0"/>
    </p:bldLst>
  </p:timing>
</p:sld>
</file>

<file path=ppt/slides/slide86.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228600" y="685800"/>
            <a:ext cx="8458200" cy="6019800"/>
          </a:xfrm>
        </p:spPr>
        <p:txBody>
          <a:bodyPr/>
          <a:lstStyle/>
          <a:p>
            <a:pPr marL="0" indent="0" eaLnBrk="1" hangingPunct="1">
              <a:buFontTx/>
              <a:buNone/>
              <a:defRPr/>
            </a:pPr>
            <a:r>
              <a:rPr lang="en-US" sz="2800" b="1" dirty="0" smtClean="0">
                <a:solidFill>
                  <a:srgbClr val="008000"/>
                </a:solidFill>
                <a:latin typeface="Arial" pitchFamily="34" charset="0"/>
              </a:rPr>
              <a:t>Possible reasons for intra-industry trade </a:t>
            </a:r>
          </a:p>
          <a:p>
            <a:pPr marL="0" indent="0" eaLnBrk="1" hangingPunct="1">
              <a:buFontTx/>
              <a:buNone/>
              <a:defRPr/>
            </a:pPr>
            <a:r>
              <a:rPr lang="en-US" sz="2000" b="1" dirty="0" smtClean="0">
                <a:solidFill>
                  <a:srgbClr val="008000"/>
                </a:solidFill>
                <a:latin typeface="Arial" pitchFamily="34" charset="0"/>
              </a:rPr>
              <a:t>(AFC, </a:t>
            </a:r>
            <a:r>
              <a:rPr lang="en-US" sz="2000" b="1" dirty="0" err="1" smtClean="0">
                <a:solidFill>
                  <a:srgbClr val="008000"/>
                </a:solidFill>
                <a:latin typeface="Arial" pitchFamily="34" charset="0"/>
              </a:rPr>
              <a:t>ch.</a:t>
            </a:r>
            <a:r>
              <a:rPr lang="en-US" sz="2000" b="1" dirty="0" smtClean="0">
                <a:solidFill>
                  <a:srgbClr val="008000"/>
                </a:solidFill>
                <a:latin typeface="Arial" pitchFamily="34" charset="0"/>
              </a:rPr>
              <a:t> 10 p. 194-196) </a:t>
            </a:r>
          </a:p>
          <a:p>
            <a:pPr marL="0" indent="0" eaLnBrk="1" hangingPunct="1">
              <a:buFontTx/>
              <a:buNone/>
              <a:defRPr/>
            </a:pPr>
            <a:endParaRPr lang="en-US" sz="10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Product differentiation</a:t>
            </a:r>
          </a:p>
          <a:p>
            <a:pPr marL="0" indent="0" eaLnBrk="1" hangingPunct="1">
              <a:buFontTx/>
              <a:buNone/>
              <a:defRPr/>
            </a:pPr>
            <a:endParaRPr lang="en-US" sz="8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Transportation costs</a:t>
            </a:r>
          </a:p>
          <a:p>
            <a:pPr marL="0" indent="0" eaLnBrk="1" hangingPunct="1">
              <a:buFontTx/>
              <a:buNone/>
              <a:defRPr/>
            </a:pPr>
            <a:endParaRPr lang="en-US" sz="8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Dynamic economies of scale --- learning by doing</a:t>
            </a:r>
          </a:p>
          <a:p>
            <a:pPr marL="0" indent="0" eaLnBrk="1" hangingPunct="1">
              <a:buFontTx/>
              <a:buNone/>
              <a:defRPr/>
            </a:pPr>
            <a:endParaRPr lang="en-US" sz="8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Degree of product aggregation</a:t>
            </a:r>
          </a:p>
          <a:p>
            <a:pPr marL="0" indent="0" eaLnBrk="1" hangingPunct="1">
              <a:buFontTx/>
              <a:buNone/>
              <a:defRPr/>
            </a:pPr>
            <a:endParaRPr lang="en-US" sz="8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Differing income distributions in countries (see graph in the next slide)</a:t>
            </a:r>
          </a:p>
          <a:p>
            <a:pPr marL="0" indent="0" eaLnBrk="1" hangingPunct="1">
              <a:buFontTx/>
              <a:buNone/>
              <a:defRPr/>
            </a:pPr>
            <a:endParaRPr lang="en-US" sz="800" dirty="0" smtClean="0">
              <a:latin typeface="Arial" pitchFamily="34" charset="0"/>
            </a:endParaRPr>
          </a:p>
          <a:p>
            <a:pPr eaLnBrk="1" hangingPunct="1">
              <a:buFont typeface="Courier New" pitchFamily="49" charset="0"/>
              <a:buChar char="o"/>
              <a:defRPr/>
            </a:pPr>
            <a:r>
              <a:rPr lang="en-US" sz="2400" dirty="0" smtClean="0">
                <a:latin typeface="Arial" pitchFamily="34" charset="0"/>
              </a:rPr>
              <a:t>Differing factor endowment and product variety (Mary intra-industry trade with H-O</a:t>
            </a:r>
          </a:p>
          <a:p>
            <a:pPr lvl="1" eaLnBrk="1" hangingPunct="1">
              <a:buFont typeface="Wingdings" pitchFamily="2" charset="2"/>
              <a:buChar char="ü"/>
              <a:defRPr/>
            </a:pPr>
            <a:r>
              <a:rPr lang="en-US" sz="2000" dirty="0" smtClean="0">
                <a:latin typeface="Arial" pitchFamily="34" charset="0"/>
              </a:rPr>
              <a:t>Different varieties of a good are exported by countries with different relative factor endowments.</a:t>
            </a:r>
          </a:p>
          <a:p>
            <a:pPr eaLnBrk="1" hangingPunct="1">
              <a:buFont typeface="Courier New" pitchFamily="49" charset="0"/>
              <a:buChar char="o"/>
              <a:defRPr/>
            </a:pPr>
            <a:endParaRPr lang="en-US" sz="2400" dirty="0" smtClean="0">
              <a:latin typeface="Arial" pitchFamily="34" charset="0"/>
            </a:endParaRPr>
          </a:p>
        </p:txBody>
      </p:sp>
      <p:sp>
        <p:nvSpPr>
          <p:cNvPr id="81923" name="Slide Number Placeholder 2"/>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5B9E5824-C398-44C1-81A9-6B47D6E62E2B}" type="slidenum">
              <a:rPr lang="en-US" sz="1400" b="0" smtClean="0">
                <a:cs typeface="Angsana New" pitchFamily="18" charset="-34"/>
              </a:rPr>
              <a:pPr eaLnBrk="1" hangingPunct="1"/>
              <a:t>86</a:t>
            </a:fld>
            <a:endParaRPr lang="en-US" sz="1400" b="0" smtClean="0">
              <a:cs typeface="Angsana New" pitchFamily="18" charset="-34"/>
            </a:endParaRPr>
          </a:p>
        </p:txBody>
      </p:sp>
      <p:sp>
        <p:nvSpPr>
          <p:cNvPr id="81924" name="Rectangle 2"/>
          <p:cNvSpPr txBox="1">
            <a:spLocks noChangeArrowheads="1"/>
          </p:cNvSpPr>
          <p:nvPr/>
        </p:nvSpPr>
        <p:spPr bwMode="auto">
          <a:xfrm>
            <a:off x="76200" y="0"/>
            <a:ext cx="7467600" cy="685800"/>
          </a:xfrm>
          <a:prstGeom prst="rect">
            <a:avLst/>
          </a:prstGeom>
          <a:gradFill rotWithShape="0">
            <a:gsLst>
              <a:gs pos="0">
                <a:srgbClr val="FFFFFF"/>
              </a:gs>
              <a:gs pos="100000">
                <a:srgbClr val="FFFFFF"/>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rIns="132080" anchor="b"/>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r>
              <a:rPr lang="en-US" sz="3200" dirty="0" smtClean="0">
                <a:solidFill>
                  <a:srgbClr val="0000FF"/>
                </a:solidFill>
              </a:rPr>
              <a:t>Intra-industry </a:t>
            </a:r>
            <a:r>
              <a:rPr lang="en-US" sz="3200" dirty="0">
                <a:solidFill>
                  <a:srgbClr val="0000FF"/>
                </a:solidFill>
              </a:rPr>
              <a:t>trade</a:t>
            </a:r>
          </a:p>
        </p:txBody>
      </p:sp>
    </p:spTree>
    <p:custDataLst>
      <p:tags r:id="rId1"/>
    </p:custDataLst>
    <p:extLst>
      <p:ext uri="{BB962C8B-B14F-4D97-AF65-F5344CB8AC3E}">
        <p14:creationId xmlns:p14="http://schemas.microsoft.com/office/powerpoint/2010/main" val="685259591"/>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fade">
                                      <p:cBhvr>
                                        <p:cTn id="7" dur="500"/>
                                        <p:tgtEl>
                                          <p:spTgt spid="286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8675">
                                            <p:txEl>
                                              <p:pRg st="1" end="1"/>
                                            </p:txEl>
                                          </p:spTgt>
                                        </p:tgtEl>
                                        <p:attrNameLst>
                                          <p:attrName>style.visibility</p:attrName>
                                        </p:attrNameLst>
                                      </p:cBhvr>
                                      <p:to>
                                        <p:strVal val="visible"/>
                                      </p:to>
                                    </p:set>
                                    <p:animEffect transition="in" filter="fade">
                                      <p:cBhvr>
                                        <p:cTn id="12" dur="500"/>
                                        <p:tgtEl>
                                          <p:spTgt spid="2867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8675">
                                            <p:txEl>
                                              <p:pRg st="3" end="3"/>
                                            </p:txEl>
                                          </p:spTgt>
                                        </p:tgtEl>
                                        <p:attrNameLst>
                                          <p:attrName>style.visibility</p:attrName>
                                        </p:attrNameLst>
                                      </p:cBhvr>
                                      <p:to>
                                        <p:strVal val="visible"/>
                                      </p:to>
                                    </p:set>
                                    <p:animEffect transition="in" filter="fade">
                                      <p:cBhvr>
                                        <p:cTn id="17" dur="500"/>
                                        <p:tgtEl>
                                          <p:spTgt spid="2867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8675">
                                            <p:txEl>
                                              <p:pRg st="5" end="5"/>
                                            </p:txEl>
                                          </p:spTgt>
                                        </p:tgtEl>
                                        <p:attrNameLst>
                                          <p:attrName>style.visibility</p:attrName>
                                        </p:attrNameLst>
                                      </p:cBhvr>
                                      <p:to>
                                        <p:strVal val="visible"/>
                                      </p:to>
                                    </p:set>
                                    <p:animEffect transition="in" filter="fade">
                                      <p:cBhvr>
                                        <p:cTn id="22" dur="500"/>
                                        <p:tgtEl>
                                          <p:spTgt spid="28675">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8675">
                                            <p:txEl>
                                              <p:pRg st="7" end="7"/>
                                            </p:txEl>
                                          </p:spTgt>
                                        </p:tgtEl>
                                        <p:attrNameLst>
                                          <p:attrName>style.visibility</p:attrName>
                                        </p:attrNameLst>
                                      </p:cBhvr>
                                      <p:to>
                                        <p:strVal val="visible"/>
                                      </p:to>
                                    </p:set>
                                    <p:animEffect transition="in" filter="fade">
                                      <p:cBhvr>
                                        <p:cTn id="27" dur="500"/>
                                        <p:tgtEl>
                                          <p:spTgt spid="28675">
                                            <p:txEl>
                                              <p:pRg st="7" end="7"/>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8675">
                                            <p:txEl>
                                              <p:pRg st="9" end="9"/>
                                            </p:txEl>
                                          </p:spTgt>
                                        </p:tgtEl>
                                        <p:attrNameLst>
                                          <p:attrName>style.visibility</p:attrName>
                                        </p:attrNameLst>
                                      </p:cBhvr>
                                      <p:to>
                                        <p:strVal val="visible"/>
                                      </p:to>
                                    </p:set>
                                    <p:animEffect transition="in" filter="fade">
                                      <p:cBhvr>
                                        <p:cTn id="32" dur="500"/>
                                        <p:tgtEl>
                                          <p:spTgt spid="28675">
                                            <p:txEl>
                                              <p:pRg st="9" end="9"/>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0" presetClass="entr" presetSubtype="0" fill="hold" nodeType="clickEffect">
                                  <p:stCondLst>
                                    <p:cond delay="0"/>
                                  </p:stCondLst>
                                  <p:childTnLst>
                                    <p:set>
                                      <p:cBhvr>
                                        <p:cTn id="36" dur="1" fill="hold">
                                          <p:stCondLst>
                                            <p:cond delay="0"/>
                                          </p:stCondLst>
                                        </p:cTn>
                                        <p:tgtEl>
                                          <p:spTgt spid="28675">
                                            <p:txEl>
                                              <p:pRg st="11" end="11"/>
                                            </p:txEl>
                                          </p:spTgt>
                                        </p:tgtEl>
                                        <p:attrNameLst>
                                          <p:attrName>style.visibility</p:attrName>
                                        </p:attrNameLst>
                                      </p:cBhvr>
                                      <p:to>
                                        <p:strVal val="visible"/>
                                      </p:to>
                                    </p:set>
                                    <p:animEffect transition="in" filter="fade">
                                      <p:cBhvr>
                                        <p:cTn id="37" dur="500"/>
                                        <p:tgtEl>
                                          <p:spTgt spid="28675">
                                            <p:txEl>
                                              <p:pRg st="11" end="11"/>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0" presetClass="entr" presetSubtype="0" fill="hold" nodeType="clickEffect">
                                  <p:stCondLst>
                                    <p:cond delay="0"/>
                                  </p:stCondLst>
                                  <p:childTnLst>
                                    <p:set>
                                      <p:cBhvr>
                                        <p:cTn id="41" dur="1" fill="hold">
                                          <p:stCondLst>
                                            <p:cond delay="0"/>
                                          </p:stCondLst>
                                        </p:cTn>
                                        <p:tgtEl>
                                          <p:spTgt spid="28675">
                                            <p:txEl>
                                              <p:pRg st="13" end="13"/>
                                            </p:txEl>
                                          </p:spTgt>
                                        </p:tgtEl>
                                        <p:attrNameLst>
                                          <p:attrName>style.visibility</p:attrName>
                                        </p:attrNameLst>
                                      </p:cBhvr>
                                      <p:to>
                                        <p:strVal val="visible"/>
                                      </p:to>
                                    </p:set>
                                    <p:animEffect transition="in" filter="fade">
                                      <p:cBhvr>
                                        <p:cTn id="42" dur="500"/>
                                        <p:tgtEl>
                                          <p:spTgt spid="28675">
                                            <p:txEl>
                                              <p:pRg st="13" end="13"/>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10" presetClass="entr" presetSubtype="0" fill="hold" nodeType="clickEffect">
                                  <p:stCondLst>
                                    <p:cond delay="0"/>
                                  </p:stCondLst>
                                  <p:childTnLst>
                                    <p:set>
                                      <p:cBhvr>
                                        <p:cTn id="46" dur="1" fill="hold">
                                          <p:stCondLst>
                                            <p:cond delay="0"/>
                                          </p:stCondLst>
                                        </p:cTn>
                                        <p:tgtEl>
                                          <p:spTgt spid="28675">
                                            <p:txEl>
                                              <p:pRg st="14" end="14"/>
                                            </p:txEl>
                                          </p:spTgt>
                                        </p:tgtEl>
                                        <p:attrNameLst>
                                          <p:attrName>style.visibility</p:attrName>
                                        </p:attrNameLst>
                                      </p:cBhvr>
                                      <p:to>
                                        <p:strVal val="visible"/>
                                      </p:to>
                                    </p:set>
                                    <p:animEffect transition="in" filter="fade">
                                      <p:cBhvr>
                                        <p:cTn id="47" dur="500"/>
                                        <p:tgtEl>
                                          <p:spTgt spid="28675">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685800" y="76200"/>
            <a:ext cx="7620000" cy="685800"/>
          </a:xfrm>
          <a:gradFill rotWithShape="0">
            <a:gsLst>
              <a:gs pos="0">
                <a:srgbClr val="FFFFFF"/>
              </a:gs>
              <a:gs pos="100000">
                <a:srgbClr val="FFFFFF"/>
              </a:gs>
            </a:gsLst>
            <a:lin ang="5400000"/>
          </a:gradFill>
        </p:spPr>
        <p:txBody>
          <a:bodyPr rIns="132080"/>
          <a:lstStyle/>
          <a:p>
            <a:pPr eaLnBrk="1" hangingPunct="1"/>
            <a:r>
              <a:rPr lang="en-US" sz="3200" smtClean="0">
                <a:solidFill>
                  <a:srgbClr val="0000FF"/>
                </a:solidFill>
              </a:rPr>
              <a:t>Intra-industry Trade: GL index</a:t>
            </a:r>
          </a:p>
        </p:txBody>
      </p:sp>
      <p:sp>
        <p:nvSpPr>
          <p:cNvPr id="84995" name="Rectangle 3"/>
          <p:cNvSpPr>
            <a:spLocks/>
          </p:cNvSpPr>
          <p:nvPr/>
        </p:nvSpPr>
        <p:spPr bwMode="auto">
          <a:xfrm>
            <a:off x="3124200" y="6248400"/>
            <a:ext cx="29083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p>
            <a:pPr marL="39688" algn="ctr"/>
            <a:r>
              <a:rPr lang="en-US" sz="2600">
                <a:cs typeface="Angsana New Italic" charset="-34"/>
              </a:rPr>
              <a:t>Chayun Tanti</a:t>
            </a:r>
          </a:p>
        </p:txBody>
      </p:sp>
      <p:pic>
        <p:nvPicPr>
          <p:cNvPr id="84996" name="Picture 9"/>
          <p:cNvPicPr>
            <a:picLocks noChangeAspect="1"/>
          </p:cNvPicPr>
          <p:nvPr/>
        </p:nvPicPr>
        <p:blipFill>
          <a:blip r:embed="rId2">
            <a:extLst>
              <a:ext uri="{28A0092B-C50C-407E-A947-70E740481C1C}">
                <a14:useLocalDpi xmlns:a14="http://schemas.microsoft.com/office/drawing/2010/main" val="0"/>
              </a:ext>
            </a:extLst>
          </a:blip>
          <a:srcRect l="2394" r="2394" b="5554"/>
          <a:stretch>
            <a:fillRect/>
          </a:stretch>
        </p:blipFill>
        <p:spPr bwMode="auto">
          <a:xfrm>
            <a:off x="76200" y="762000"/>
            <a:ext cx="8285163" cy="606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7" name="Slide Number Placeholder 1"/>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b="1">
                <a:solidFill>
                  <a:schemeClr val="tx1"/>
                </a:solidFill>
                <a:latin typeface="Comic Sans MS" pitchFamily="66" charset="0"/>
                <a:cs typeface="Arial" pitchFamily="34" charset="0"/>
              </a:defRPr>
            </a:lvl1pPr>
            <a:lvl2pPr marL="742950" indent="-285750" eaLnBrk="0" hangingPunct="0">
              <a:defRPr sz="2800" b="1">
                <a:solidFill>
                  <a:schemeClr val="tx1"/>
                </a:solidFill>
                <a:latin typeface="Comic Sans MS" pitchFamily="66" charset="0"/>
                <a:cs typeface="Arial" pitchFamily="34" charset="0"/>
              </a:defRPr>
            </a:lvl2pPr>
            <a:lvl3pPr marL="1143000" indent="-228600" eaLnBrk="0" hangingPunct="0">
              <a:defRPr sz="2800" b="1">
                <a:solidFill>
                  <a:schemeClr val="tx1"/>
                </a:solidFill>
                <a:latin typeface="Comic Sans MS" pitchFamily="66" charset="0"/>
                <a:cs typeface="Arial" pitchFamily="34" charset="0"/>
              </a:defRPr>
            </a:lvl3pPr>
            <a:lvl4pPr marL="1600200" indent="-228600" eaLnBrk="0" hangingPunct="0">
              <a:defRPr sz="2800" b="1">
                <a:solidFill>
                  <a:schemeClr val="tx1"/>
                </a:solidFill>
                <a:latin typeface="Comic Sans MS" pitchFamily="66" charset="0"/>
                <a:cs typeface="Arial" pitchFamily="34" charset="0"/>
              </a:defRPr>
            </a:lvl4pPr>
            <a:lvl5pPr marL="2057400" indent="-228600" eaLnBrk="0" hangingPunct="0">
              <a:defRPr sz="2800" b="1">
                <a:solidFill>
                  <a:schemeClr val="tx1"/>
                </a:solidFill>
                <a:latin typeface="Comic Sans MS" pitchFamily="66" charset="0"/>
                <a:cs typeface="Arial" pitchFamily="34" charset="0"/>
              </a:defRPr>
            </a:lvl5pPr>
            <a:lvl6pPr marL="2514600" indent="-228600" eaLnBrk="0" fontAlgn="base" hangingPunct="0">
              <a:spcBef>
                <a:spcPct val="0"/>
              </a:spcBef>
              <a:spcAft>
                <a:spcPct val="0"/>
              </a:spcAft>
              <a:defRPr sz="2800" b="1">
                <a:solidFill>
                  <a:schemeClr val="tx1"/>
                </a:solidFill>
                <a:latin typeface="Comic Sans MS" pitchFamily="66" charset="0"/>
                <a:cs typeface="Arial" pitchFamily="34" charset="0"/>
              </a:defRPr>
            </a:lvl6pPr>
            <a:lvl7pPr marL="2971800" indent="-228600" eaLnBrk="0" fontAlgn="base" hangingPunct="0">
              <a:spcBef>
                <a:spcPct val="0"/>
              </a:spcBef>
              <a:spcAft>
                <a:spcPct val="0"/>
              </a:spcAft>
              <a:defRPr sz="2800" b="1">
                <a:solidFill>
                  <a:schemeClr val="tx1"/>
                </a:solidFill>
                <a:latin typeface="Comic Sans MS" pitchFamily="66" charset="0"/>
                <a:cs typeface="Arial" pitchFamily="34" charset="0"/>
              </a:defRPr>
            </a:lvl7pPr>
            <a:lvl8pPr marL="3429000" indent="-228600" eaLnBrk="0" fontAlgn="base" hangingPunct="0">
              <a:spcBef>
                <a:spcPct val="0"/>
              </a:spcBef>
              <a:spcAft>
                <a:spcPct val="0"/>
              </a:spcAft>
              <a:defRPr sz="2800" b="1">
                <a:solidFill>
                  <a:schemeClr val="tx1"/>
                </a:solidFill>
                <a:latin typeface="Comic Sans MS" pitchFamily="66" charset="0"/>
                <a:cs typeface="Arial" pitchFamily="34" charset="0"/>
              </a:defRPr>
            </a:lvl8pPr>
            <a:lvl9pPr marL="3886200" indent="-228600" eaLnBrk="0" fontAlgn="base" hangingPunct="0">
              <a:spcBef>
                <a:spcPct val="0"/>
              </a:spcBef>
              <a:spcAft>
                <a:spcPct val="0"/>
              </a:spcAft>
              <a:defRPr sz="2800" b="1">
                <a:solidFill>
                  <a:schemeClr val="tx1"/>
                </a:solidFill>
                <a:latin typeface="Comic Sans MS" pitchFamily="66" charset="0"/>
                <a:cs typeface="Arial" pitchFamily="34" charset="0"/>
              </a:defRPr>
            </a:lvl9pPr>
          </a:lstStyle>
          <a:p>
            <a:pPr eaLnBrk="1" hangingPunct="1"/>
            <a:fld id="{53AF92C1-3658-4FA6-802F-014941DFE8CB}" type="slidenum">
              <a:rPr lang="en-US" sz="1400" b="0" smtClean="0">
                <a:cs typeface="Angsana New" pitchFamily="18" charset="-34"/>
              </a:rPr>
              <a:pPr eaLnBrk="1" hangingPunct="1"/>
              <a:t>87</a:t>
            </a:fld>
            <a:endParaRPr lang="en-US" sz="1400" b="0" smtClean="0">
              <a:cs typeface="Angsana New" pitchFamily="18" charset="-34"/>
            </a:endParaRPr>
          </a:p>
        </p:txBody>
      </p:sp>
    </p:spTree>
    <p:extLst>
      <p:ext uri="{BB962C8B-B14F-4D97-AF65-F5344CB8AC3E}">
        <p14:creationId xmlns:p14="http://schemas.microsoft.com/office/powerpoint/2010/main" val="3619045892"/>
      </p:ext>
    </p:extLst>
  </p:cSld>
  <p:clrMapOvr>
    <a:masterClrMapping/>
  </p:clrMapOvr>
  <p:transition spd="med"/>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4.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5.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6.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7.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8.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9.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10.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Crayons">
  <a:themeElements>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fontScheme name="Crayons">
      <a:majorFont>
        <a:latin typeface="Angsana New"/>
        <a:ea typeface=""/>
        <a:cs typeface="Angsana New"/>
      </a:majorFont>
      <a:minorFont>
        <a:latin typeface="Angsana New"/>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rayons 1">
        <a:dk1>
          <a:srgbClr val="000000"/>
        </a:dk1>
        <a:lt1>
          <a:srgbClr val="FFFFFF"/>
        </a:lt1>
        <a:dk2>
          <a:srgbClr val="FF0000"/>
        </a:dk2>
        <a:lt2>
          <a:srgbClr val="FFB800"/>
        </a:lt2>
        <a:accent1>
          <a:srgbClr val="FFEF66"/>
        </a:accent1>
        <a:accent2>
          <a:srgbClr val="000000"/>
        </a:accent2>
        <a:accent3>
          <a:srgbClr val="FFFFFF"/>
        </a:accent3>
        <a:accent4>
          <a:srgbClr val="000000"/>
        </a:accent4>
        <a:accent5>
          <a:srgbClr val="FFF6B8"/>
        </a:accent5>
        <a:accent6>
          <a:srgbClr val="000000"/>
        </a:accent6>
        <a:hlink>
          <a:srgbClr val="00B200"/>
        </a:hlink>
        <a:folHlink>
          <a:srgbClr val="703DFF"/>
        </a:folHlink>
      </a:clrScheme>
      <a:clrMap bg1="lt1" tx1="dk1" bg2="lt2" tx2="dk2" accent1="accent1" accent2="accent2" accent3="accent3" accent4="accent4" accent5="accent5" accent6="accent6" hlink="hlink" folHlink="folHlink"/>
    </a:extraClrScheme>
    <a:extraClrScheme>
      <a:clrScheme name="Crayons 2">
        <a:dk1>
          <a:srgbClr val="000000"/>
        </a:dk1>
        <a:lt1>
          <a:srgbClr val="FFFFFF"/>
        </a:lt1>
        <a:dk2>
          <a:srgbClr val="000000"/>
        </a:dk2>
        <a:lt2>
          <a:srgbClr val="99CCFF"/>
        </a:lt2>
        <a:accent1>
          <a:srgbClr val="CCCCFF"/>
        </a:accent1>
        <a:accent2>
          <a:srgbClr val="000066"/>
        </a:accent2>
        <a:accent3>
          <a:srgbClr val="FFFFFF"/>
        </a:accent3>
        <a:accent4>
          <a:srgbClr val="000000"/>
        </a:accent4>
        <a:accent5>
          <a:srgbClr val="E2E2FF"/>
        </a:accent5>
        <a:accent6>
          <a:srgbClr val="00005C"/>
        </a:accent6>
        <a:hlink>
          <a:srgbClr val="00B200"/>
        </a:hlink>
        <a:folHlink>
          <a:srgbClr val="CCFF33"/>
        </a:folHlink>
      </a:clrScheme>
      <a:clrMap bg1="lt1" tx1="dk1" bg2="lt2" tx2="dk2" accent1="accent1" accent2="accent2" accent3="accent3" accent4="accent4" accent5="accent5" accent6="accent6" hlink="hlink" folHlink="folHlink"/>
    </a:extraClrScheme>
    <a:extraClrScheme>
      <a:clrScheme name="Crayons 3">
        <a:dk1>
          <a:srgbClr val="000000"/>
        </a:dk1>
        <a:lt1>
          <a:srgbClr val="FFFFFF"/>
        </a:lt1>
        <a:dk2>
          <a:srgbClr val="000000"/>
        </a:dk2>
        <a:lt2>
          <a:srgbClr val="3399FF"/>
        </a:lt2>
        <a:accent1>
          <a:srgbClr val="CCECFF"/>
        </a:accent1>
        <a:accent2>
          <a:srgbClr val="008080"/>
        </a:accent2>
        <a:accent3>
          <a:srgbClr val="FFFFFF"/>
        </a:accent3>
        <a:accent4>
          <a:srgbClr val="000000"/>
        </a:accent4>
        <a:accent5>
          <a:srgbClr val="E2F4FF"/>
        </a:accent5>
        <a:accent6>
          <a:srgbClr val="007373"/>
        </a:accent6>
        <a:hlink>
          <a:srgbClr val="009999"/>
        </a:hlink>
        <a:folHlink>
          <a:srgbClr val="3366CC"/>
        </a:folHlink>
      </a:clrScheme>
      <a:clrMap bg1="lt1" tx1="dk1" bg2="lt2" tx2="dk2" accent1="accent1" accent2="accent2" accent3="accent3" accent4="accent4" accent5="accent5" accent6="accent6" hlink="hlink" folHlink="folHlink"/>
    </a:extraClrScheme>
    <a:extraClrScheme>
      <a:clrScheme name="Crayons 4">
        <a:dk1>
          <a:srgbClr val="808000"/>
        </a:dk1>
        <a:lt1>
          <a:srgbClr val="FFFFFF"/>
        </a:lt1>
        <a:dk2>
          <a:srgbClr val="336600"/>
        </a:dk2>
        <a:lt2>
          <a:srgbClr val="FFFFFF"/>
        </a:lt2>
        <a:accent1>
          <a:srgbClr val="99CC00"/>
        </a:accent1>
        <a:accent2>
          <a:srgbClr val="003300"/>
        </a:accent2>
        <a:accent3>
          <a:srgbClr val="ADB8AA"/>
        </a:accent3>
        <a:accent4>
          <a:srgbClr val="DADADA"/>
        </a:accent4>
        <a:accent5>
          <a:srgbClr val="CAE2AA"/>
        </a:accent5>
        <a:accent6>
          <a:srgbClr val="002D00"/>
        </a:accent6>
        <a:hlink>
          <a:srgbClr val="CCCC00"/>
        </a:hlink>
        <a:folHlink>
          <a:srgbClr val="CCFF33"/>
        </a:folHlink>
      </a:clrScheme>
      <a:clrMap bg1="dk2" tx1="lt1" bg2="dk1" tx2="lt2" accent1="accent1" accent2="accent2" accent3="accent3" accent4="accent4" accent5="accent5" accent6="accent6" hlink="hlink" folHlink="folHlink"/>
    </a:extraClrScheme>
    <a:extraClrScheme>
      <a:clrScheme name="Crayons 5">
        <a:dk1>
          <a:srgbClr val="808080"/>
        </a:dk1>
        <a:lt1>
          <a:srgbClr val="FFFFFF"/>
        </a:lt1>
        <a:dk2>
          <a:srgbClr val="003366"/>
        </a:dk2>
        <a:lt2>
          <a:srgbClr val="CCECFF"/>
        </a:lt2>
        <a:accent1>
          <a:srgbClr val="33CCCC"/>
        </a:accent1>
        <a:accent2>
          <a:srgbClr val="006699"/>
        </a:accent2>
        <a:accent3>
          <a:srgbClr val="AAADB8"/>
        </a:accent3>
        <a:accent4>
          <a:srgbClr val="DADADA"/>
        </a:accent4>
        <a:accent5>
          <a:srgbClr val="ADE2E2"/>
        </a:accent5>
        <a:accent6>
          <a:srgbClr val="005C8A"/>
        </a:accent6>
        <a:hlink>
          <a:srgbClr val="00FFFF"/>
        </a:hlink>
        <a:folHlink>
          <a:srgbClr val="0000FF"/>
        </a:folHlink>
      </a:clrScheme>
      <a:clrMap bg1="dk2" tx1="lt1" bg2="dk1" tx2="lt2" accent1="accent1" accent2="accent2" accent3="accent3" accent4="accent4" accent5="accent5" accent6="accent6" hlink="hlink" folHlink="folHlink"/>
    </a:extraClrScheme>
    <a:extraClrScheme>
      <a:clrScheme name="Crayons 6">
        <a:dk1>
          <a:srgbClr val="6666FF"/>
        </a:dk1>
        <a:lt1>
          <a:srgbClr val="FFFFFF"/>
        </a:lt1>
        <a:dk2>
          <a:srgbClr val="000066"/>
        </a:dk2>
        <a:lt2>
          <a:srgbClr val="FFFFFF"/>
        </a:lt2>
        <a:accent1>
          <a:srgbClr val="33CCFF"/>
        </a:accent1>
        <a:accent2>
          <a:srgbClr val="0000FF"/>
        </a:accent2>
        <a:accent3>
          <a:srgbClr val="AAAAB8"/>
        </a:accent3>
        <a:accent4>
          <a:srgbClr val="DADADA"/>
        </a:accent4>
        <a:accent5>
          <a:srgbClr val="ADE2FF"/>
        </a:accent5>
        <a:accent6>
          <a:srgbClr val="0000E7"/>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Crayons 7">
        <a:dk1>
          <a:srgbClr val="000000"/>
        </a:dk1>
        <a:lt1>
          <a:srgbClr val="FFFFFF"/>
        </a:lt1>
        <a:dk2>
          <a:srgbClr val="800080"/>
        </a:dk2>
        <a:lt2>
          <a:srgbClr val="FFFFFF"/>
        </a:lt2>
        <a:accent1>
          <a:srgbClr val="CC66FF"/>
        </a:accent1>
        <a:accent2>
          <a:srgbClr val="990099"/>
        </a:accent2>
        <a:accent3>
          <a:srgbClr val="C0AAC0"/>
        </a:accent3>
        <a:accent4>
          <a:srgbClr val="DADADA"/>
        </a:accent4>
        <a:accent5>
          <a:srgbClr val="E2B8FF"/>
        </a:accent5>
        <a:accent6>
          <a:srgbClr val="8A008A"/>
        </a:accent6>
        <a:hlink>
          <a:srgbClr val="FF9900"/>
        </a:hlink>
        <a:folHlink>
          <a:srgbClr val="FF3300"/>
        </a:folHlink>
      </a:clrScheme>
      <a:clrMap bg1="dk2" tx1="lt1" bg2="dk1" tx2="lt2" accent1="accent1" accent2="accent2" accent3="accent3" accent4="accent4" accent5="accent5" accent6="accent6" hlink="hlink" folHlink="folHlink"/>
    </a:extraClrScheme>
    <a:extraClrScheme>
      <a:clrScheme name="Crayons 8">
        <a:dk1>
          <a:srgbClr val="FF3300"/>
        </a:dk1>
        <a:lt1>
          <a:srgbClr val="FFFFFF"/>
        </a:lt1>
        <a:dk2>
          <a:srgbClr val="800000"/>
        </a:dk2>
        <a:lt2>
          <a:srgbClr val="FFFFCC"/>
        </a:lt2>
        <a:accent1>
          <a:srgbClr val="FF7C80"/>
        </a:accent1>
        <a:accent2>
          <a:srgbClr val="990000"/>
        </a:accent2>
        <a:accent3>
          <a:srgbClr val="C0AAAA"/>
        </a:accent3>
        <a:accent4>
          <a:srgbClr val="DADADA"/>
        </a:accent4>
        <a:accent5>
          <a:srgbClr val="FFBFC0"/>
        </a:accent5>
        <a:accent6>
          <a:srgbClr val="8A0000"/>
        </a:accent6>
        <a:hlink>
          <a:srgbClr val="FF66CC"/>
        </a:hlink>
        <a:folHlink>
          <a:srgbClr val="FFCC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Mountain Top</Template>
  <TotalTime>7053</TotalTime>
  <Words>5349</Words>
  <Application>Microsoft Office PowerPoint</Application>
  <PresentationFormat>On-screen Show (4:3)</PresentationFormat>
  <Paragraphs>1173</Paragraphs>
  <Slides>87</Slides>
  <Notes>39</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87</vt:i4>
      </vt:variant>
    </vt:vector>
  </HeadingPairs>
  <TitlesOfParts>
    <vt:vector size="89" baseType="lpstr">
      <vt:lpstr>Crayons</vt:lpstr>
      <vt:lpstr>Equation</vt:lpstr>
      <vt:lpstr>Part 2</vt:lpstr>
      <vt:lpstr>Trade Theories</vt:lpstr>
      <vt:lpstr>2.1 Mercantilism</vt:lpstr>
      <vt:lpstr>2.1 Mercantilism</vt:lpstr>
      <vt:lpstr>The Challenge to Mercantilism</vt:lpstr>
      <vt:lpstr>David Hume’s mercantilism challenge (1975)        --- the price specie flow mechanism </vt:lpstr>
      <vt:lpstr>David Hume’s mercantilism challenge (1975)        --- the price specie flow mechanism </vt:lpstr>
      <vt:lpstr>Adam Smith’s mercantilism challenge        --- Absolute advantage and laissez faire</vt:lpstr>
      <vt:lpstr>2.2 Classical Trade Theory</vt:lpstr>
      <vt:lpstr>Principle of absolute advantage—Adam Smith</vt:lpstr>
      <vt:lpstr>Concept</vt:lpstr>
      <vt:lpstr>PowerPoint Presentation</vt:lpstr>
      <vt:lpstr>PowerPoint Presentation</vt:lpstr>
      <vt:lpstr>PowerPoint Presentation</vt:lpstr>
      <vt:lpstr>Limits to Adam Smith’s Absolute Advantage principle </vt:lpstr>
      <vt:lpstr>Principle of comparative advantage—David Ricardo</vt:lpstr>
      <vt:lpstr>2.4 Principle of comparative advantage---David Ricardo</vt:lpstr>
      <vt:lpstr>PowerPoint Presentation</vt:lpstr>
      <vt:lpstr>PowerPoint Presentation</vt:lpstr>
      <vt:lpstr>Extension of the classical trade model</vt:lpstr>
      <vt:lpstr>Test  of classical trade model</vt:lpstr>
      <vt:lpstr>Explanation of Classical trade model by Neo-Classic tools</vt:lpstr>
      <vt:lpstr>PowerPoint Presentation</vt:lpstr>
      <vt:lpstr>PowerPoint Presentation</vt:lpstr>
      <vt:lpstr>PowerPoint Presentation</vt:lpstr>
      <vt:lpstr>Gains from trade under constant cost case </vt:lpstr>
      <vt:lpstr>2.3 Neo-Classical Trade Theory </vt:lpstr>
      <vt:lpstr>PPC---Increasing opportunity cost case</vt:lpstr>
      <vt:lpstr>Community Indifference Curve, CIC)</vt:lpstr>
      <vt:lpstr>Community Indifference Curve, CIC)</vt:lpstr>
      <vt:lpstr>Community Indifference Curve, CIC)</vt:lpstr>
      <vt:lpstr>PowerPoint Presentation</vt:lpstr>
      <vt:lpstr> </vt:lpstr>
      <vt:lpstr> </vt:lpstr>
      <vt:lpstr>PowerPoint Presentation</vt:lpstr>
      <vt:lpstr>PowerPoint Presentation</vt:lpstr>
      <vt:lpstr>PowerPoint Presentation</vt:lpstr>
      <vt:lpstr>PowerPoint Presentation</vt:lpstr>
      <vt:lpstr>Heckscher-Ohlin Model assumptions</vt:lpstr>
      <vt:lpstr>Heckscher-Ohlin Model assumptions</vt:lpstr>
      <vt:lpstr>PowerPoint Presentation</vt:lpstr>
      <vt:lpstr>PowerPoint Presentation</vt:lpstr>
      <vt:lpstr>Heckscher-Ohlin Theorem</vt:lpstr>
      <vt:lpstr>4.7 Heckscher-Ohlin Theory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Testing the H-O model</vt:lpstr>
      <vt:lpstr>Leontief test</vt:lpstr>
      <vt:lpstr>Leontief test</vt:lpstr>
      <vt:lpstr>4.11.1 Leontief test</vt:lpstr>
      <vt:lpstr>Leontief test</vt:lpstr>
      <vt:lpstr>Leontief test</vt:lpstr>
      <vt:lpstr>Other tests of H-O</vt:lpstr>
      <vt:lpstr>Summary</vt:lpstr>
      <vt:lpstr>Summary</vt:lpstr>
      <vt:lpstr>Summary</vt:lpstr>
      <vt:lpstr>2.5 Alternative Theories</vt:lpstr>
      <vt:lpstr>2.5.1 The Specific Factor Model, SFM</vt:lpstr>
      <vt:lpstr>Assumptions in SFM</vt:lpstr>
      <vt:lpstr>Summarize: Effect of changes in relative product price on income distribution (of various owners of factors of productions)</vt:lpstr>
      <vt:lpstr>Compared H-O and SFM</vt:lpstr>
      <vt:lpstr>2.5.2 Economies of Scale</vt:lpstr>
      <vt:lpstr>2.5.3 Dumping</vt:lpstr>
      <vt:lpstr>2.5.4 The Imitation Lag Hypothesis and The Product Cycle Theory</vt:lpstr>
      <vt:lpstr>The Imitation Lag Hypothesis (Michael Posner)</vt:lpstr>
      <vt:lpstr>The Imitation Lag Hypothesis (Michael Posner)</vt:lpstr>
      <vt:lpstr>The Product Cycle Theory</vt:lpstr>
      <vt:lpstr>The Product Cycle Theory</vt:lpstr>
      <vt:lpstr>The Product Cycle Theory</vt:lpstr>
      <vt:lpstr>The Product Cycle Theory</vt:lpstr>
      <vt:lpstr>The Product Cycle Theory</vt:lpstr>
      <vt:lpstr>The Linder Theory</vt:lpstr>
      <vt:lpstr>The Linder Theory: An example</vt:lpstr>
      <vt:lpstr>The Linder Theory: An example</vt:lpstr>
      <vt:lpstr>The Linder Theory: An example</vt:lpstr>
      <vt:lpstr>PowerPoint Presentation</vt:lpstr>
      <vt:lpstr>PowerPoint Presentation</vt:lpstr>
      <vt:lpstr>PowerPoint Presentation</vt:lpstr>
      <vt:lpstr>PowerPoint Presentation</vt:lpstr>
      <vt:lpstr>PowerPoint Presentation</vt:lpstr>
      <vt:lpstr>PowerPoint Presentation</vt:lpstr>
      <vt:lpstr>Intra-industry Trade: GL index</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เศรษฐศาสตร์ระหว่างประเทศ</dc:title>
  <dc:creator>Pin</dc:creator>
  <cp:lastModifiedBy>Toshiba</cp:lastModifiedBy>
  <cp:revision>290</cp:revision>
  <cp:lastPrinted>2011-08-16T21:04:43Z</cp:lastPrinted>
  <dcterms:created xsi:type="dcterms:W3CDTF">2005-10-22T09:50:02Z</dcterms:created>
  <dcterms:modified xsi:type="dcterms:W3CDTF">2012-01-20T17:06:49Z</dcterms:modified>
</cp:coreProperties>
</file>