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4"/>
  </p:notesMasterIdLst>
  <p:sldIdLst>
    <p:sldId id="256" r:id="rId2"/>
    <p:sldId id="651" r:id="rId3"/>
    <p:sldId id="652" r:id="rId4"/>
    <p:sldId id="655" r:id="rId5"/>
    <p:sldId id="738" r:id="rId6"/>
    <p:sldId id="665" r:id="rId7"/>
    <p:sldId id="667" r:id="rId8"/>
    <p:sldId id="735" r:id="rId9"/>
    <p:sldId id="668" r:id="rId10"/>
    <p:sldId id="669" r:id="rId11"/>
    <p:sldId id="739" r:id="rId12"/>
    <p:sldId id="740" r:id="rId13"/>
    <p:sldId id="671" r:id="rId14"/>
    <p:sldId id="741" r:id="rId15"/>
    <p:sldId id="742" r:id="rId16"/>
    <p:sldId id="743" r:id="rId17"/>
    <p:sldId id="672" r:id="rId18"/>
    <p:sldId id="674" r:id="rId19"/>
    <p:sldId id="675" r:id="rId20"/>
    <p:sldId id="678" r:id="rId21"/>
    <p:sldId id="737" r:id="rId22"/>
    <p:sldId id="656" r:id="rId23"/>
    <p:sldId id="680" r:id="rId24"/>
    <p:sldId id="682" r:id="rId25"/>
    <p:sldId id="686" r:id="rId26"/>
    <p:sldId id="688" r:id="rId27"/>
    <p:sldId id="689" r:id="rId28"/>
    <p:sldId id="744" r:id="rId29"/>
    <p:sldId id="684" r:id="rId30"/>
    <p:sldId id="683" r:id="rId31"/>
    <p:sldId id="726" r:id="rId32"/>
    <p:sldId id="745" r:id="rId33"/>
    <p:sldId id="727" r:id="rId34"/>
    <p:sldId id="691" r:id="rId35"/>
    <p:sldId id="692" r:id="rId36"/>
    <p:sldId id="693" r:id="rId37"/>
    <p:sldId id="687" r:id="rId38"/>
    <p:sldId id="694" r:id="rId39"/>
    <p:sldId id="696" r:id="rId40"/>
    <p:sldId id="697" r:id="rId41"/>
    <p:sldId id="698" r:id="rId42"/>
    <p:sldId id="702" r:id="rId43"/>
    <p:sldId id="703" r:id="rId44"/>
    <p:sldId id="705" r:id="rId45"/>
    <p:sldId id="706" r:id="rId46"/>
    <p:sldId id="707" r:id="rId47"/>
    <p:sldId id="708" r:id="rId48"/>
    <p:sldId id="709" r:id="rId49"/>
    <p:sldId id="710" r:id="rId50"/>
    <p:sldId id="711" r:id="rId51"/>
    <p:sldId id="746" r:id="rId52"/>
    <p:sldId id="747" r:id="rId53"/>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3519" autoAdjust="0"/>
  </p:normalViewPr>
  <p:slideViewPr>
    <p:cSldViewPr>
      <p:cViewPr>
        <p:scale>
          <a:sx n="66" d="100"/>
          <a:sy n="66" d="100"/>
        </p:scale>
        <p:origin x="-1272" y="-1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 xmlns:p14="http://schemas.microsoft.com/office/powerpoint/2010/main" val="2863410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r>
              <a:rPr lang="en-US" smtClean="0"/>
              <a:t>12.</a:t>
            </a:r>
            <a:fld id="{E8ECB5CE-D2EA-4343-B82D-8E1C5F8958E7}" type="slidenum">
              <a:rPr lang="en-US" smtClean="0"/>
              <a:pPr/>
              <a:t>8</a:t>
            </a:fld>
            <a:endParaRPr lang="en-US" smtClean="0"/>
          </a:p>
        </p:txBody>
      </p:sp>
      <p:sp>
        <p:nvSpPr>
          <p:cNvPr id="53251" name="Rectangle 2"/>
          <p:cNvSpPr>
            <a:spLocks noGrp="1" noRot="1" noChangeAspect="1" noChangeArrowheads="1" noTextEdit="1"/>
          </p:cNvSpPr>
          <p:nvPr>
            <p:ph type="sldImg"/>
          </p:nvPr>
        </p:nvSpPr>
        <p:spPr>
          <a:xfrm>
            <a:off x="992188" y="768350"/>
            <a:ext cx="5114925" cy="3836988"/>
          </a:xfrm>
          <a:ln/>
        </p:spPr>
      </p:sp>
      <p:sp>
        <p:nvSpPr>
          <p:cNvPr id="53252" name="Rectangle 3"/>
          <p:cNvSpPr>
            <a:spLocks noGrp="1" noChangeArrowheads="1"/>
          </p:cNvSpPr>
          <p:nvPr>
            <p:ph type="body" idx="1"/>
          </p:nvPr>
        </p:nvSpPr>
        <p:spPr>
          <a:noFill/>
        </p:spPr>
        <p:txBody>
          <a:bodyPr/>
          <a:lstStyle/>
          <a:p>
            <a:pPr eaLnBrk="1" hangingPunct="1"/>
            <a:r>
              <a:rPr lang="en-US" i="1" smtClean="0"/>
              <a:t>Lecture Tip: </a:t>
            </a:r>
            <a:r>
              <a:rPr lang="en-US" smtClean="0"/>
              <a:t>Students are often surprised when they find that the two approaches typically result in different estimates. Suggest that it would be more surprising if the results were identical. Why? The underlying assumptions of the two approaches are very different. The constant growth model is a variant of a growing perpetuity model and requires that dividends are expected to grow at a constant rate forever and that the discount rate is greater than the growth rate. The SML approach requires assumptions of normality of returns and/or quadratic utility functions. It also requires the absence of taxes, transaction costs, and other market imperfections.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miter lim="800000"/>
            <a:headEnd/>
            <a:tailEnd/>
          </a:ln>
        </p:spPr>
        <p:txBody>
          <a:bodyPr/>
          <a:lstStyle/>
          <a:p>
            <a:r>
              <a:rPr lang="en-US" smtClean="0"/>
              <a:t>12.</a:t>
            </a:r>
            <a:fld id="{E2C076A2-0AE6-4EC8-B788-F836A3727B04}" type="slidenum">
              <a:rPr lang="en-US" smtClean="0"/>
              <a:pPr/>
              <a:t>28</a:t>
            </a:fld>
            <a:endParaRPr lang="en-US" smtClean="0"/>
          </a:p>
        </p:txBody>
      </p:sp>
      <p:sp>
        <p:nvSpPr>
          <p:cNvPr id="48131" name="Rectangle 2"/>
          <p:cNvSpPr>
            <a:spLocks noGrp="1" noRot="1" noChangeAspect="1" noChangeArrowheads="1" noTextEdit="1"/>
          </p:cNvSpPr>
          <p:nvPr>
            <p:ph type="sldImg"/>
          </p:nvPr>
        </p:nvSpPr>
        <p:spPr>
          <a:xfrm>
            <a:off x="992188" y="768350"/>
            <a:ext cx="5114925" cy="3836988"/>
          </a:xfrm>
          <a:ln/>
        </p:spPr>
      </p:sp>
      <p:sp>
        <p:nvSpPr>
          <p:cNvPr id="48132"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miter lim="800000"/>
            <a:headEnd/>
            <a:tailEnd/>
          </a:ln>
        </p:spPr>
        <p:txBody>
          <a:bodyPr/>
          <a:lstStyle/>
          <a:p>
            <a:r>
              <a:rPr lang="en-US" smtClean="0"/>
              <a:t>12.</a:t>
            </a:r>
            <a:fld id="{C02D4A25-369D-4D30-B3C7-25C77CFF3B38}" type="slidenum">
              <a:rPr lang="en-US" smtClean="0"/>
              <a:pPr/>
              <a:t>32</a:t>
            </a:fld>
            <a:endParaRPr lang="en-US" smtClean="0"/>
          </a:p>
        </p:txBody>
      </p:sp>
      <p:sp>
        <p:nvSpPr>
          <p:cNvPr id="49155" name="Rectangle 2"/>
          <p:cNvSpPr>
            <a:spLocks noGrp="1" noRot="1" noChangeAspect="1" noChangeArrowheads="1" noTextEdit="1"/>
          </p:cNvSpPr>
          <p:nvPr>
            <p:ph type="sldImg"/>
          </p:nvPr>
        </p:nvSpPr>
        <p:spPr>
          <a:xfrm>
            <a:off x="992188" y="768350"/>
            <a:ext cx="5114925" cy="3836988"/>
          </a:xfrm>
          <a:ln/>
        </p:spPr>
      </p:sp>
      <p:sp>
        <p:nvSpPr>
          <p:cNvPr id="49156" name="Rectangle 3"/>
          <p:cNvSpPr>
            <a:spLocks noGrp="1" noChangeArrowheads="1"/>
          </p:cNvSpPr>
          <p:nvPr>
            <p:ph type="body" idx="1"/>
          </p:nvPr>
        </p:nvSpPr>
        <p:spPr>
          <a:noFill/>
        </p:spPr>
        <p:txBody>
          <a:bodyPr/>
          <a:lstStyle/>
          <a:p>
            <a:pPr eaLnBrk="1" hangingPunct="1"/>
            <a:r>
              <a:rPr lang="en-US" smtClean="0"/>
              <a:t>Our historical growth rates are fairly close, so we could feel reasonably comfortable that the market will expect our dividend to grow at around 5.1%. Note that when we are computing our cost of equity, it is important to consider what the </a:t>
            </a:r>
            <a:r>
              <a:rPr lang="en-US" i="1" smtClean="0"/>
              <a:t>market</a:t>
            </a:r>
            <a:r>
              <a:rPr lang="en-US" smtClean="0"/>
              <a:t> expects our growth rate to be, not what we may know it to be internally. The market price is based on market expectations, not our private information. So, another way to estimate the market consensus estimate is to look at analysts’ forecasts and take an average.</a:t>
            </a:r>
          </a:p>
          <a:p>
            <a:pPr eaLnBrk="1" hangingPunct="1"/>
            <a:endParaRPr lang="en-US" smtClean="0"/>
          </a:p>
          <a:p>
            <a:pPr eaLnBrk="1" hangingPunct="1"/>
            <a:r>
              <a:rPr lang="en-US" i="1" smtClean="0"/>
              <a:t>Lecture Tip: </a:t>
            </a:r>
            <a:r>
              <a:rPr lang="en-US" smtClean="0"/>
              <a:t>It is noted in the text that there are other ways to compute the growth rate g. Rather than use the arithmetic mean, as in the example, the geometric mean (which implies a compound growth rate) can be used. OLS regression with the log of the dividends as the dependent variable and time as the independent variable is also an option. Another way to estimate g is to assume that the ROE and retention rate are constant. If this is the case, then g = ROE*retention rate. </a:t>
            </a:r>
          </a:p>
          <a:p>
            <a:pPr eaLnBrk="1" hangingPunct="1"/>
            <a:endParaRPr lang="en-US" smtClean="0"/>
          </a:p>
          <a:p>
            <a:pPr eaLnBrk="1" hangingPunct="1"/>
            <a:r>
              <a:rPr lang="en-US" i="1" smtClean="0"/>
              <a:t>Lecture Tip:</a:t>
            </a:r>
            <a:r>
              <a:rPr lang="en-US" b="1" i="1" smtClean="0"/>
              <a:t> </a:t>
            </a:r>
            <a:r>
              <a:rPr lang="en-US" smtClean="0"/>
              <a:t>Here’s a good real-world exercise to illustrate real-world growth rates. You can assign this as homework, or do it in class if your classroom has Internet access. Go to screen.yahoo.com/stocks.html and find the “Analysts Estimates Est. 5 Yr EPS growth” box, and click “up more than 20%”. In September of 2011, using the Dow Jones Industrials, only Intel shows up at 22.89%. A search using “up more than 10%” found 5 companies namely HP, IBM, Intel, Microsoft and McDonald.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dirty="0"/>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
        <p:nvSpPr>
          <p:cNvPr id="7" name="Rectangle 6"/>
          <p:cNvSpPr/>
          <p:nvPr userDrawn="1"/>
        </p:nvSpPr>
        <p:spPr>
          <a:xfrm>
            <a:off x="0" y="6000768"/>
            <a:ext cx="9144000" cy="8572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
        <p:nvSpPr>
          <p:cNvPr id="7" name="Rectangle 6"/>
          <p:cNvSpPr/>
          <p:nvPr userDrawn="1"/>
        </p:nvSpPr>
        <p:spPr>
          <a:xfrm>
            <a:off x="0" y="5857892"/>
            <a:ext cx="9144000" cy="10001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
        <p:nvSpPr>
          <p:cNvPr id="5" name="Rectangle 4"/>
          <p:cNvSpPr/>
          <p:nvPr userDrawn="1"/>
        </p:nvSpPr>
        <p:spPr>
          <a:xfrm>
            <a:off x="0" y="5857892"/>
            <a:ext cx="9144000" cy="10001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F4B355C7-3B96-4A52-BA3A-A81E64B4FD32}" type="slidenum">
              <a:rPr lang="en-US"/>
              <a:pPr>
                <a:defRPr/>
              </a:pPr>
              <a:t>‹#›</a:t>
            </a:fld>
            <a:endParaRPr lang="en-US"/>
          </a:p>
        </p:txBody>
      </p:sp>
      <p:sp>
        <p:nvSpPr>
          <p:cNvPr id="7" name="Rectangle 16"/>
          <p:cNvSpPr>
            <a:spLocks noGrp="1" noChangeArrowheads="1"/>
          </p:cNvSpPr>
          <p:nvPr>
            <p:ph type="dt" sz="half" idx="12"/>
          </p:nvPr>
        </p:nvSpPr>
        <p:spPr>
          <a:ln/>
        </p:spPr>
        <p:txBody>
          <a:bodyPr/>
          <a:lstStyle>
            <a:lvl1pPr>
              <a:defRPr/>
            </a:lvl1pPr>
          </a:lstStyle>
          <a:p>
            <a:pPr>
              <a:defRPr/>
            </a:pPr>
            <a:endParaRPr lang="en-US"/>
          </a:p>
        </p:txBody>
      </p:sp>
      <p:sp>
        <p:nvSpPr>
          <p:cNvPr id="8" name="Rectangle 7"/>
          <p:cNvSpPr/>
          <p:nvPr userDrawn="1"/>
        </p:nvSpPr>
        <p:spPr>
          <a:xfrm>
            <a:off x="0" y="6000768"/>
            <a:ext cx="9144000" cy="8572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4"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5"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5" r:id="rId12"/>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6.bin"/></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8.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oleObject" Target="../embeddings/oleObject11.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13.bin"/></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12.xml"/><Relationship Id="rId1" Type="http://schemas.openxmlformats.org/officeDocument/2006/relationships/vmlDrawing" Target="../drawings/vmlDrawing9.v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2.xml"/><Relationship Id="rId1" Type="http://schemas.openxmlformats.org/officeDocument/2006/relationships/vmlDrawing" Target="../drawings/vmlDrawing10.vml"/><Relationship Id="rId4" Type="http://schemas.openxmlformats.org/officeDocument/2006/relationships/oleObject" Target="../embeddings/oleObject15.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Microsoft_Office_Word_97_-_2003_Document2.doc"/><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14.v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Microsoft_Office_Word_97_-_2003_Document3.doc"/><Relationship Id="rId2" Type="http://schemas.openxmlformats.org/officeDocument/2006/relationships/slideLayout" Target="../slideLayouts/slideLayout2.xml"/><Relationship Id="rId1" Type="http://schemas.openxmlformats.org/officeDocument/2006/relationships/vmlDrawing" Target="../drawings/vmlDrawing15.v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685800"/>
            <a:ext cx="8382000" cy="1470025"/>
          </a:xfrm>
        </p:spPr>
        <p:txBody>
          <a:bodyPr/>
          <a:lstStyle/>
          <a:p>
            <a:pPr eaLnBrk="1" hangingPunct="1"/>
            <a:r>
              <a:rPr lang="en-US" dirty="0" smtClean="0">
                <a:solidFill>
                  <a:schemeClr val="tx1"/>
                </a:solidFill>
              </a:rPr>
              <a:t/>
            </a:r>
            <a:br>
              <a:rPr lang="en-US" dirty="0" smtClean="0">
                <a:solidFill>
                  <a:schemeClr val="tx1"/>
                </a:solidFill>
              </a:rPr>
            </a:br>
            <a:r>
              <a:rPr lang="en-US" dirty="0" smtClean="0">
                <a:solidFill>
                  <a:schemeClr val="tx1"/>
                </a:solidFill>
              </a:rPr>
              <a:t>Equity Analysis FN 451</a:t>
            </a:r>
            <a:endParaRPr lang="th-TH" dirty="0" smtClean="0">
              <a:solidFill>
                <a:schemeClr val="tx1"/>
              </a:solidFill>
            </a:endParaRPr>
          </a:p>
        </p:txBody>
      </p:sp>
      <p:sp>
        <p:nvSpPr>
          <p:cNvPr id="4099" name="Rectangle 3"/>
          <p:cNvSpPr>
            <a:spLocks noGrp="1" noChangeArrowheads="1"/>
          </p:cNvSpPr>
          <p:nvPr>
            <p:ph type="subTitle" idx="1"/>
          </p:nvPr>
        </p:nvSpPr>
        <p:spPr>
          <a:xfrm>
            <a:off x="838200" y="2590800"/>
            <a:ext cx="7162800" cy="2971800"/>
          </a:xfrm>
        </p:spPr>
        <p:txBody>
          <a:bodyPr/>
          <a:lstStyle/>
          <a:p>
            <a:pPr eaLnBrk="1" hangingPunct="1"/>
            <a:r>
              <a:rPr lang="en-US" dirty="0" smtClean="0"/>
              <a:t> - Economic and firm analysis and market environment</a:t>
            </a:r>
          </a:p>
          <a:p>
            <a:pPr eaLnBrk="1" hangingPunct="1"/>
            <a:r>
              <a:rPr lang="en-US" dirty="0" smtClean="0"/>
              <a:t>- </a:t>
            </a:r>
            <a:r>
              <a:rPr lang="en-US" b="1" dirty="0" smtClean="0"/>
              <a:t>Dividend discount models  </a:t>
            </a:r>
            <a:r>
              <a:rPr lang="en-US" dirty="0" smtClean="0"/>
              <a:t/>
            </a:r>
            <a:br>
              <a:rPr lang="en-US" dirty="0" smtClean="0"/>
            </a:br>
            <a:r>
              <a:rPr lang="en-US" dirty="0" smtClean="0"/>
              <a:t>- Discounted cash flow models</a:t>
            </a:r>
            <a:br>
              <a:rPr lang="en-US" dirty="0" smtClean="0"/>
            </a:br>
            <a:r>
              <a:rPr lang="en-US" dirty="0" smtClean="0"/>
              <a:t>- Market multiples </a:t>
            </a:r>
            <a:endParaRPr lang="en-US" altLang="zh-CN" dirty="0" smtClean="0">
              <a:ea typeface="SimSun" pitchFamily="2" charset="-122"/>
            </a:endParaRPr>
          </a:p>
        </p:txBody>
      </p:sp>
      <p:sp>
        <p:nvSpPr>
          <p:cNvPr id="2053" name="Line 5"/>
          <p:cNvSpPr>
            <a:spLocks noChangeShapeType="1"/>
          </p:cNvSpPr>
          <p:nvPr/>
        </p:nvSpPr>
        <p:spPr bwMode="auto">
          <a:xfrm>
            <a:off x="609600" y="2209800"/>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r>
              <a:rPr lang="en-US" sz="4600" dirty="0" smtClean="0"/>
              <a:t/>
            </a:r>
            <a:br>
              <a:rPr lang="en-US" sz="4600" dirty="0" smtClean="0"/>
            </a:br>
            <a:r>
              <a:rPr lang="en-US" sz="4600" dirty="0" smtClean="0"/>
              <a:t>Approaches of assets valuation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28596" y="0"/>
            <a:ext cx="8229600" cy="928670"/>
          </a:xfrm>
        </p:spPr>
        <p:txBody>
          <a:bodyPr/>
          <a:lstStyle/>
          <a:p>
            <a:pPr algn="ctr" eaLnBrk="1" hangingPunct="1"/>
            <a:r>
              <a:rPr lang="en-US" dirty="0" smtClean="0"/>
              <a:t>Basic DCF model</a:t>
            </a:r>
          </a:p>
        </p:txBody>
      </p:sp>
      <p:sp>
        <p:nvSpPr>
          <p:cNvPr id="28675" name="Rectangle 4"/>
          <p:cNvSpPr>
            <a:spLocks noGrp="1" noChangeArrowheads="1"/>
          </p:cNvSpPr>
          <p:nvPr>
            <p:ph type="body" idx="1"/>
          </p:nvPr>
        </p:nvSpPr>
        <p:spPr>
          <a:xfrm>
            <a:off x="571472" y="5286388"/>
            <a:ext cx="8229600" cy="1000132"/>
          </a:xfrm>
        </p:spPr>
        <p:style>
          <a:lnRef idx="2">
            <a:schemeClr val="accent1"/>
          </a:lnRef>
          <a:fillRef idx="1">
            <a:schemeClr val="lt1"/>
          </a:fillRef>
          <a:effectRef idx="0">
            <a:schemeClr val="accent1"/>
          </a:effectRef>
          <a:fontRef idx="minor">
            <a:schemeClr val="dk1"/>
          </a:fontRef>
        </p:style>
        <p:txBody>
          <a:bodyPr/>
          <a:lstStyle/>
          <a:p>
            <a:pPr marL="609600" indent="-609600" eaLnBrk="1" hangingPunct="1"/>
            <a:r>
              <a:rPr lang="en-US" sz="2200" dirty="0" smtClean="0"/>
              <a:t>Defining and forecasting CF’s</a:t>
            </a:r>
          </a:p>
          <a:p>
            <a:pPr marL="609600" indent="-609600" eaLnBrk="1" hangingPunct="1"/>
            <a:r>
              <a:rPr lang="en-US" sz="2200" dirty="0" smtClean="0"/>
              <a:t>Estimating appropriate discount rate</a:t>
            </a:r>
          </a:p>
        </p:txBody>
      </p:sp>
      <p:sp>
        <p:nvSpPr>
          <p:cNvPr id="4" name="Subtitle 3"/>
          <p:cNvSpPr txBox="1">
            <a:spLocks/>
          </p:cNvSpPr>
          <p:nvPr/>
        </p:nvSpPr>
        <p:spPr>
          <a:xfrm>
            <a:off x="357158" y="857232"/>
            <a:ext cx="8429684" cy="1571636"/>
          </a:xfrm>
          <a:prstGeom prst="rect">
            <a:avLst/>
          </a:prstGeom>
        </p:spPr>
        <p:txBody>
          <a:bodyPr vert="horz" lIns="45720" rIns="45720">
            <a:normAutofit lnSpcReduction="10000"/>
          </a:bodyPr>
          <a:lstStyle/>
          <a:p>
            <a:pPr marR="64008" lvl="0">
              <a:spcBef>
                <a:spcPts val="400"/>
              </a:spcBef>
              <a:buClr>
                <a:schemeClr val="accent1"/>
              </a:buClr>
              <a:buSzPct val="68000"/>
              <a:defRPr/>
            </a:pPr>
            <a:r>
              <a:rPr lang="en-US" sz="2500" b="1" dirty="0" smtClean="0">
                <a:solidFill>
                  <a:schemeClr val="tx1">
                    <a:lumMod val="95000"/>
                    <a:lumOff val="5000"/>
                  </a:schemeClr>
                </a:solidFill>
              </a:rPr>
              <a:t>Basis for all approaches of assets valuation: </a:t>
            </a:r>
          </a:p>
          <a:p>
            <a:pPr marR="64008" lvl="0">
              <a:spcBef>
                <a:spcPts val="400"/>
              </a:spcBef>
              <a:buClr>
                <a:schemeClr val="accent1"/>
              </a:buClr>
              <a:buSzPct val="68000"/>
              <a:defRPr/>
            </a:pPr>
            <a:r>
              <a:rPr lang="en-US" sz="2500" b="1" dirty="0" smtClean="0">
                <a:solidFill>
                  <a:schemeClr val="tx1">
                    <a:lumMod val="95000"/>
                    <a:lumOff val="5000"/>
                  </a:schemeClr>
                </a:solidFill>
              </a:rPr>
              <a:t>Why we buy most assets? </a:t>
            </a:r>
          </a:p>
          <a:p>
            <a:pPr marR="64008" lvl="0">
              <a:spcBef>
                <a:spcPts val="400"/>
              </a:spcBef>
              <a:buClr>
                <a:schemeClr val="accent1"/>
              </a:buClr>
              <a:buSzPct val="68000"/>
              <a:defRPr/>
            </a:pPr>
            <a:r>
              <a:rPr lang="en-US" sz="2500" dirty="0" smtClean="0">
                <a:solidFill>
                  <a:schemeClr val="tx1">
                    <a:lumMod val="95000"/>
                    <a:lumOff val="5000"/>
                  </a:schemeClr>
                </a:solidFill>
              </a:rPr>
              <a:t>….because we expect them to generate cash flows for us in the future.</a:t>
            </a:r>
            <a:endParaRPr kumimoji="0" lang="en-US" sz="2500" b="0" i="0" u="none" strike="noStrike" kern="1200" cap="none" spc="0" normalizeH="0" baseline="0" noProof="0" dirty="0" smtClean="0">
              <a:ln>
                <a:noFill/>
              </a:ln>
              <a:solidFill>
                <a:schemeClr val="tx1">
                  <a:lumMod val="95000"/>
                  <a:lumOff val="5000"/>
                </a:schemeClr>
              </a:solidFill>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tabLst/>
              <a:defRPr/>
            </a:pPr>
            <a:endParaRPr kumimoji="0" lang="en-US" sz="2500" b="0" i="0" u="none" strike="noStrike" kern="1200" cap="none" spc="0" normalizeH="0" baseline="0" noProof="0" dirty="0" smtClean="0">
              <a:ln>
                <a:noFill/>
              </a:ln>
              <a:solidFill>
                <a:schemeClr val="tx1">
                  <a:lumMod val="95000"/>
                  <a:lumOff val="5000"/>
                </a:schemeClr>
              </a:solidFill>
              <a:effectLst/>
              <a:uLnTx/>
              <a:uFillTx/>
              <a:latin typeface="+mn-lt"/>
              <a:ea typeface="+mn-ea"/>
              <a:cs typeface="+mn-cs"/>
            </a:endParaRPr>
          </a:p>
        </p:txBody>
      </p:sp>
      <p:graphicFrame>
        <p:nvGraphicFramePr>
          <p:cNvPr id="541697" name="Object 4"/>
          <p:cNvGraphicFramePr>
            <a:graphicFrameLocks noChangeAspect="1"/>
          </p:cNvGraphicFramePr>
          <p:nvPr/>
        </p:nvGraphicFramePr>
        <p:xfrm>
          <a:off x="2428860" y="3500438"/>
          <a:ext cx="3130550" cy="1428750"/>
        </p:xfrm>
        <a:graphic>
          <a:graphicData uri="http://schemas.openxmlformats.org/presentationml/2006/ole">
            <p:oleObj spid="_x0000_s541697" name="Microsoft Equation 3.0" r:id="rId3" imgW="952200" imgH="431640" progId="Equation.3">
              <p:embed/>
            </p:oleObj>
          </a:graphicData>
        </a:graphic>
      </p:graphicFrame>
      <p:sp>
        <p:nvSpPr>
          <p:cNvPr id="6" name="Rectangle 3"/>
          <p:cNvSpPr txBox="1">
            <a:spLocks noChangeArrowheads="1"/>
          </p:cNvSpPr>
          <p:nvPr/>
        </p:nvSpPr>
        <p:spPr bwMode="auto">
          <a:xfrm>
            <a:off x="428596" y="2571744"/>
            <a:ext cx="8229600" cy="11858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An asset’s value is the present value of its (expected) future cash flows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sz="25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7" name="Rectangle 3"/>
          <p:cNvSpPr txBox="1">
            <a:spLocks noChangeArrowheads="1"/>
          </p:cNvSpPr>
          <p:nvPr/>
        </p:nvSpPr>
        <p:spPr bwMode="auto">
          <a:xfrm>
            <a:off x="500034" y="4857760"/>
            <a:ext cx="8229600" cy="7143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500" b="1" i="0" u="none" strike="noStrike" kern="0" cap="none" spc="0" normalizeH="0" baseline="0" noProof="0" dirty="0" smtClean="0">
                <a:ln>
                  <a:noFill/>
                </a:ln>
                <a:solidFill>
                  <a:schemeClr val="tx1"/>
                </a:solidFill>
                <a:effectLst/>
                <a:uLnTx/>
                <a:uFillTx/>
                <a:latin typeface="+mn-lt"/>
                <a:ea typeface="+mn-ea"/>
                <a:cs typeface="+mn-cs"/>
              </a:rPr>
              <a:t>Challenges: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sz="2500" b="0"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0" y="214290"/>
            <a:ext cx="9144000" cy="857232"/>
          </a:xfrm>
        </p:spPr>
        <p:txBody>
          <a:bodyPr/>
          <a:lstStyle/>
          <a:p>
            <a:pPr algn="ctr" eaLnBrk="1" hangingPunct="1"/>
            <a:r>
              <a:rPr lang="en-US" sz="3800" dirty="0" smtClean="0"/>
              <a:t>Three alternative definitions of cash flow</a:t>
            </a:r>
          </a:p>
        </p:txBody>
      </p:sp>
      <p:sp>
        <p:nvSpPr>
          <p:cNvPr id="30723" name="Rectangle 3"/>
          <p:cNvSpPr>
            <a:spLocks noGrp="1" noChangeArrowheads="1"/>
          </p:cNvSpPr>
          <p:nvPr>
            <p:ph type="body" idx="1"/>
          </p:nvPr>
        </p:nvSpPr>
        <p:spPr>
          <a:xfrm>
            <a:off x="428596" y="1214422"/>
            <a:ext cx="8229600" cy="5000684"/>
          </a:xfrm>
        </p:spPr>
        <p:txBody>
          <a:bodyPr/>
          <a:lstStyle/>
          <a:p>
            <a:pPr eaLnBrk="1" hangingPunct="1"/>
            <a:r>
              <a:rPr lang="en-US" sz="2600" b="1" dirty="0" smtClean="0"/>
              <a:t>Dividend discount model:</a:t>
            </a:r>
          </a:p>
          <a:p>
            <a:pPr lvl="1" eaLnBrk="1" hangingPunct="1"/>
            <a:r>
              <a:rPr lang="en-US" sz="2300" dirty="0" smtClean="0"/>
              <a:t>The DDM defines cash flows as dividends.</a:t>
            </a:r>
          </a:p>
          <a:p>
            <a:pPr lvl="1" eaLnBrk="1" hangingPunct="1"/>
            <a:r>
              <a:rPr lang="en-US" sz="2300" dirty="0" smtClean="0"/>
              <a:t>An investor who buys and holds a share of stock receives cash flows only in the form of dividends.</a:t>
            </a:r>
          </a:p>
          <a:p>
            <a:pPr eaLnBrk="1" hangingPunct="1"/>
            <a:r>
              <a:rPr lang="en-US" sz="2600" b="1" dirty="0" smtClean="0"/>
              <a:t>Free cash flow model:</a:t>
            </a:r>
          </a:p>
          <a:p>
            <a:pPr lvl="1" eaLnBrk="1" hangingPunct="1"/>
            <a:r>
              <a:rPr lang="en-US" sz="2300" dirty="0" smtClean="0"/>
              <a:t>Free cash flows are the cash flows that are available (or free) for distribution to all investors </a:t>
            </a:r>
          </a:p>
          <a:p>
            <a:pPr eaLnBrk="1" hangingPunct="1"/>
            <a:r>
              <a:rPr lang="en-US" sz="2600" b="1" dirty="0" smtClean="0"/>
              <a:t>Residual income model:</a:t>
            </a:r>
          </a:p>
          <a:p>
            <a:pPr lvl="1" eaLnBrk="1" hangingPunct="1"/>
            <a:r>
              <a:rPr lang="en-US" sz="2300" dirty="0" smtClean="0"/>
              <a:t>A stock’s value is the book value per share plus the present value of expected future residual earnings</a:t>
            </a:r>
          </a:p>
          <a:p>
            <a:pPr eaLnBrk="1" hangingPunct="1"/>
            <a:endParaRPr lang="en-US" sz="25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eaLnBrk="1" hangingPunct="1"/>
            <a:r>
              <a:rPr lang="en-US" sz="4600" dirty="0" smtClean="0"/>
              <a:t/>
            </a:r>
            <a:br>
              <a:rPr lang="en-US" sz="4600" dirty="0" smtClean="0"/>
            </a:br>
            <a:r>
              <a:rPr lang="en-US" sz="4600" dirty="0" smtClean="0"/>
              <a:t>Estimating appropriate discount rate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28596" y="0"/>
            <a:ext cx="8229600" cy="857232"/>
          </a:xfrm>
        </p:spPr>
        <p:txBody>
          <a:bodyPr/>
          <a:lstStyle/>
          <a:p>
            <a:pPr eaLnBrk="1" hangingPunct="1"/>
            <a:r>
              <a:rPr lang="en-US" dirty="0" smtClean="0"/>
              <a:t>Discount rate determination</a:t>
            </a:r>
          </a:p>
        </p:txBody>
      </p:sp>
      <p:sp>
        <p:nvSpPr>
          <p:cNvPr id="40963" name="Rectangle 3"/>
          <p:cNvSpPr>
            <a:spLocks noGrp="1" noChangeArrowheads="1"/>
          </p:cNvSpPr>
          <p:nvPr>
            <p:ph type="body" idx="1"/>
          </p:nvPr>
        </p:nvSpPr>
        <p:spPr>
          <a:xfrm>
            <a:off x="285720" y="785794"/>
            <a:ext cx="8229600" cy="5572164"/>
          </a:xfrm>
        </p:spPr>
        <p:txBody>
          <a:bodyPr/>
          <a:lstStyle/>
          <a:p>
            <a:pPr lvl="1" eaLnBrk="1" hangingPunct="1"/>
            <a:r>
              <a:rPr lang="en-US" sz="2500" b="1" dirty="0" smtClean="0"/>
              <a:t>Discount rate: </a:t>
            </a:r>
            <a:r>
              <a:rPr lang="en-US" sz="2500" dirty="0" smtClean="0"/>
              <a:t>any rate used in finding the present value of a future cash flow</a:t>
            </a:r>
          </a:p>
          <a:p>
            <a:pPr lvl="1" eaLnBrk="1" hangingPunct="1"/>
            <a:r>
              <a:rPr lang="en-US" sz="2500" b="1" dirty="0" smtClean="0"/>
              <a:t>Required rate of return: </a:t>
            </a:r>
            <a:r>
              <a:rPr lang="en-US" sz="2500" dirty="0" smtClean="0"/>
              <a:t>minimum return required by investor to invest in an asset</a:t>
            </a:r>
          </a:p>
          <a:p>
            <a:pPr lvl="1" eaLnBrk="1" hangingPunct="1"/>
            <a:r>
              <a:rPr lang="en-US" sz="2500" b="1" dirty="0" smtClean="0"/>
              <a:t>Cost of equity: </a:t>
            </a:r>
            <a:r>
              <a:rPr lang="en-US" sz="2500" dirty="0" smtClean="0"/>
              <a:t>required rate of return on common stock</a:t>
            </a:r>
          </a:p>
          <a:p>
            <a:pPr lvl="1" eaLnBrk="1" hangingPunct="1"/>
            <a:r>
              <a:rPr lang="en-US" sz="2500" b="1" dirty="0" smtClean="0"/>
              <a:t>Cost of preferred stock: </a:t>
            </a:r>
            <a:r>
              <a:rPr lang="en-US" sz="2500" dirty="0" smtClean="0"/>
              <a:t>required rate of return on preferred stock</a:t>
            </a:r>
          </a:p>
          <a:p>
            <a:pPr lvl="1" eaLnBrk="1" hangingPunct="1"/>
            <a:r>
              <a:rPr lang="en-US" sz="2500" b="1" dirty="0" smtClean="0"/>
              <a:t>Cost of debt: </a:t>
            </a:r>
            <a:r>
              <a:rPr lang="en-US" sz="2500" dirty="0" smtClean="0"/>
              <a:t>required rate of return on debt securities</a:t>
            </a:r>
          </a:p>
          <a:p>
            <a:pPr lvl="1" eaLnBrk="1" hangingPunct="1"/>
            <a:r>
              <a:rPr lang="en-US" sz="2500" b="1" dirty="0" smtClean="0"/>
              <a:t>Weighted average cost of capital (WACC): </a:t>
            </a:r>
            <a:r>
              <a:rPr lang="en-US" sz="2500" dirty="0" smtClean="0"/>
              <a:t>the weighted average of the cost of equity, after-tax cost of debt, and cost of preferred stock</a:t>
            </a:r>
          </a:p>
          <a:p>
            <a:pPr lvl="1" eaLnBrk="1" hangingPunct="1"/>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14282" y="274638"/>
            <a:ext cx="8929718" cy="1143000"/>
          </a:xfrm>
        </p:spPr>
        <p:txBody>
          <a:bodyPr/>
          <a:lstStyle/>
          <a:p>
            <a:pPr algn="ctr" eaLnBrk="1" hangingPunct="1"/>
            <a:r>
              <a:rPr lang="en-US" sz="4000" dirty="0" smtClean="0"/>
              <a:t>Cost of Equity: Two major approaches for cost of equity</a:t>
            </a:r>
          </a:p>
        </p:txBody>
      </p:sp>
      <p:sp>
        <p:nvSpPr>
          <p:cNvPr id="43011" name="Rectangle 3"/>
          <p:cNvSpPr>
            <a:spLocks noGrp="1" noChangeArrowheads="1"/>
          </p:cNvSpPr>
          <p:nvPr>
            <p:ph type="body" idx="1"/>
          </p:nvPr>
        </p:nvSpPr>
        <p:spPr/>
        <p:txBody>
          <a:bodyPr/>
          <a:lstStyle/>
          <a:p>
            <a:pPr eaLnBrk="1" hangingPunct="1"/>
            <a:r>
              <a:rPr lang="en-US" dirty="0" smtClean="0"/>
              <a:t>Equilibrium models:</a:t>
            </a:r>
          </a:p>
          <a:p>
            <a:pPr lvl="1" eaLnBrk="1" hangingPunct="1"/>
            <a:r>
              <a:rPr lang="en-US" b="1" dirty="0" smtClean="0"/>
              <a:t>Capital asset pricing model (CAPM)</a:t>
            </a:r>
          </a:p>
          <a:p>
            <a:pPr lvl="1" eaLnBrk="1" hangingPunct="1"/>
            <a:r>
              <a:rPr lang="en-US" dirty="0" smtClean="0"/>
              <a:t>Arbitrage pricing theory (APT)</a:t>
            </a:r>
          </a:p>
          <a:p>
            <a:pPr eaLnBrk="1" hangingPunct="1"/>
            <a:endParaRPr lang="en-US" dirty="0" smtClean="0"/>
          </a:p>
          <a:p>
            <a:pPr eaLnBrk="1" hangingPunct="1"/>
            <a:r>
              <a:rPr lang="en-US" dirty="0" smtClean="0"/>
              <a:t>Bond yield plus risk premium method (BYPRP)</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214282" y="0"/>
            <a:ext cx="8643998" cy="838200"/>
          </a:xfrm>
        </p:spPr>
        <p:txBody>
          <a:bodyPr lIns="91422" tIns="45711" rIns="91422" bIns="45711"/>
          <a:lstStyle/>
          <a:p>
            <a:r>
              <a:rPr lang="en-US" sz="3600" dirty="0" smtClean="0"/>
              <a:t>Equilibrium models assumptions</a:t>
            </a:r>
            <a:endParaRPr lang="en-US" sz="3600" dirty="0"/>
          </a:p>
        </p:txBody>
      </p:sp>
      <p:sp>
        <p:nvSpPr>
          <p:cNvPr id="14340" name="Rectangle 4"/>
          <p:cNvSpPr>
            <a:spLocks noChangeArrowheads="1"/>
          </p:cNvSpPr>
          <p:nvPr/>
        </p:nvSpPr>
        <p:spPr bwMode="auto">
          <a:xfrm>
            <a:off x="8567738" y="6445250"/>
            <a:ext cx="463550" cy="260350"/>
          </a:xfrm>
          <a:prstGeom prst="rect">
            <a:avLst/>
          </a:prstGeom>
          <a:noFill/>
          <a:ln w="38100">
            <a:noFill/>
            <a:miter lim="800000"/>
            <a:headEnd/>
            <a:tailEnd/>
          </a:ln>
        </p:spPr>
        <p:txBody>
          <a:bodyPr wrap="none">
            <a:spAutoFit/>
          </a:bodyPr>
          <a:lstStyle/>
          <a:p>
            <a:pPr algn="ctr" eaLnBrk="1" hangingPunct="1"/>
            <a:r>
              <a:rPr lang="en-US" sz="1100"/>
              <a:t>14-</a:t>
            </a:r>
            <a:fld id="{A36FD26A-1ED0-450F-B381-FADBEE4311D5}" type="slidenum">
              <a:rPr lang="en-US" sz="1100"/>
              <a:pPr algn="ctr" eaLnBrk="1" hangingPunct="1"/>
              <a:t>8</a:t>
            </a:fld>
            <a:endParaRPr lang="en-US" sz="1100"/>
          </a:p>
        </p:txBody>
      </p:sp>
      <p:sp>
        <p:nvSpPr>
          <p:cNvPr id="5" name="Subtitle 3"/>
          <p:cNvSpPr txBox="1">
            <a:spLocks/>
          </p:cNvSpPr>
          <p:nvPr/>
        </p:nvSpPr>
        <p:spPr>
          <a:xfrm>
            <a:off x="428596" y="1000108"/>
            <a:ext cx="8429684" cy="5410200"/>
          </a:xfrm>
          <a:prstGeom prst="rect">
            <a:avLst/>
          </a:prstGeom>
          <a:noFill/>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342900" marR="0" lvl="0" indent="-342900" algn="l" defTabSz="914400" rtl="0" eaLnBrk="0" fontAlgn="base" latinLnBrk="0" hangingPunct="0">
              <a:lnSpc>
                <a:spcPct val="100000"/>
              </a:lnSpc>
              <a:spcBef>
                <a:spcPts val="18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Investors are rational mean-variance optimizers with homogeneous expectations.</a:t>
            </a:r>
          </a:p>
          <a:p>
            <a:pPr marL="342900" marR="0" lvl="0" indent="-342900" algn="l" defTabSz="914400" rtl="0" eaLnBrk="0" fontAlgn="base" latinLnBrk="0" hangingPunct="0">
              <a:lnSpc>
                <a:spcPct val="100000"/>
              </a:lnSpc>
              <a:spcBef>
                <a:spcPts val="18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The market is in a competitive equilibrium (i.e. the market price is the fair price) and no investors can manipulate the market;</a:t>
            </a:r>
          </a:p>
          <a:p>
            <a:pPr marL="342900" marR="0" lvl="0" indent="-342900" algn="l" defTabSz="914400" rtl="0" eaLnBrk="0" fontAlgn="base" latinLnBrk="0" hangingPunct="0">
              <a:lnSpc>
                <a:spcPct val="100000"/>
              </a:lnSpc>
              <a:spcBef>
                <a:spcPts val="18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All assets are tradable (all investors have the same assets to invest in);</a:t>
            </a:r>
          </a:p>
          <a:p>
            <a:pPr marL="342900" marR="0" lvl="0" indent="-342900" algn="l" defTabSz="914400" rtl="0" eaLnBrk="0" fontAlgn="base" latinLnBrk="0" hangingPunct="0">
              <a:lnSpc>
                <a:spcPct val="100000"/>
              </a:lnSpc>
              <a:spcBef>
                <a:spcPts val="18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No transaction costs, no taxation, investors are not limited in their borrowing and lending, Same interest rate for lending and borrowing (risk free rate of interest);</a:t>
            </a:r>
          </a:p>
          <a:p>
            <a:pPr marL="342900" marR="0" lvl="0" indent="-342900" algn="l" defTabSz="914400" rtl="0" eaLnBrk="0" fontAlgn="base" latinLnBrk="0" hangingPunct="0">
              <a:lnSpc>
                <a:spcPct val="100000"/>
              </a:lnSpc>
              <a:spcBef>
                <a:spcPts val="1800"/>
              </a:spcBef>
              <a:spcAft>
                <a:spcPct val="0"/>
              </a:spcAft>
              <a:buClrTx/>
              <a:buSzTx/>
              <a:buFontTx/>
              <a:buChar char="•"/>
              <a:tabLst/>
              <a:defRPr/>
            </a:pPr>
            <a:r>
              <a:rPr kumimoji="0" lang="en-US" sz="3200" b="0" i="0" u="none" strike="noStrike" kern="0" cap="none" spc="0" normalizeH="0" baseline="0" noProof="0" dirty="0" smtClean="0">
                <a:ln>
                  <a:noFill/>
                </a:ln>
                <a:solidFill>
                  <a:schemeClr val="tx1"/>
                </a:solidFill>
                <a:effectLst/>
                <a:uLnTx/>
                <a:uFillTx/>
                <a:latin typeface="+mn-lt"/>
                <a:ea typeface="+mn-ea"/>
                <a:cs typeface="+mn-cs"/>
              </a:rPr>
              <a:t>Single-period investment horizon (all investors are facing the same investments problems).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dirty="0" smtClean="0"/>
              <a:t>Capital asset pricing model </a:t>
            </a:r>
            <a:br>
              <a:rPr lang="en-US" dirty="0" smtClean="0"/>
            </a:br>
            <a:r>
              <a:rPr lang="en-US" dirty="0" smtClean="0"/>
              <a:t>(CAPM)</a:t>
            </a:r>
          </a:p>
        </p:txBody>
      </p:sp>
      <p:sp>
        <p:nvSpPr>
          <p:cNvPr id="44035" name="Rectangle 3"/>
          <p:cNvSpPr>
            <a:spLocks noGrp="1" noChangeArrowheads="1"/>
          </p:cNvSpPr>
          <p:nvPr>
            <p:ph type="body" idx="1"/>
          </p:nvPr>
        </p:nvSpPr>
        <p:spPr/>
        <p:txBody>
          <a:bodyPr/>
          <a:lstStyle/>
          <a:p>
            <a:pPr eaLnBrk="1" hangingPunct="1"/>
            <a:r>
              <a:rPr lang="en-US" dirty="0" smtClean="0"/>
              <a:t>Expected return is the risk-free rate plus a risk premium related to the asset’s beta:</a:t>
            </a:r>
          </a:p>
          <a:p>
            <a:pPr eaLnBrk="1" hangingPunct="1"/>
            <a:r>
              <a:rPr lang="en-US" dirty="0" smtClean="0"/>
              <a:t>E(</a:t>
            </a:r>
            <a:r>
              <a:rPr lang="en-US" dirty="0" err="1" smtClean="0"/>
              <a:t>R</a:t>
            </a:r>
            <a:r>
              <a:rPr lang="en-US" baseline="-25000" dirty="0" err="1" smtClean="0"/>
              <a:t>i</a:t>
            </a:r>
            <a:r>
              <a:rPr lang="en-US" dirty="0" smtClean="0"/>
              <a:t>) = R</a:t>
            </a:r>
            <a:r>
              <a:rPr lang="en-US" b="1" i="1" baseline="-25000" dirty="0" smtClean="0"/>
              <a:t>F</a:t>
            </a:r>
            <a:r>
              <a:rPr lang="en-US" dirty="0" smtClean="0"/>
              <a:t> + </a:t>
            </a:r>
            <a:r>
              <a:rPr lang="en-US" dirty="0" smtClean="0">
                <a:sym typeface="Symbol" pitchFamily="18" charset="2"/>
              </a:rPr>
              <a:t></a:t>
            </a:r>
            <a:r>
              <a:rPr lang="en-US" baseline="-25000" dirty="0" err="1" smtClean="0">
                <a:sym typeface="Symbol" pitchFamily="18" charset="2"/>
              </a:rPr>
              <a:t>i</a:t>
            </a:r>
            <a:r>
              <a:rPr lang="en-US" dirty="0" smtClean="0">
                <a:sym typeface="Symbol" pitchFamily="18" charset="2"/>
              </a:rPr>
              <a:t>[E(R</a:t>
            </a:r>
            <a:r>
              <a:rPr lang="en-US" baseline="-25000" dirty="0" smtClean="0">
                <a:sym typeface="Symbol" pitchFamily="18" charset="2"/>
              </a:rPr>
              <a:t>M</a:t>
            </a:r>
            <a:r>
              <a:rPr lang="en-US" dirty="0" smtClean="0">
                <a:sym typeface="Symbol" pitchFamily="18" charset="2"/>
              </a:rPr>
              <a:t>) – R</a:t>
            </a:r>
            <a:r>
              <a:rPr lang="en-US" baseline="-25000" dirty="0" smtClean="0">
                <a:sym typeface="Symbol" pitchFamily="18" charset="2"/>
              </a:rPr>
              <a:t>F</a:t>
            </a:r>
            <a:r>
              <a:rPr lang="en-US" dirty="0" smtClean="0">
                <a:sym typeface="Symbol" pitchFamily="18" charset="2"/>
              </a:rPr>
              <a:t>]</a:t>
            </a:r>
          </a:p>
          <a:p>
            <a:pPr eaLnBrk="1" hangingPunct="1"/>
            <a:endParaRPr lang="en-US" dirty="0" smtClean="0">
              <a:sym typeface="Symbol" pitchFamily="18" charset="2"/>
            </a:endParaRPr>
          </a:p>
          <a:p>
            <a:pPr eaLnBrk="1" hangingPunct="1"/>
            <a:r>
              <a:rPr lang="en-US" sz="2800" dirty="0" smtClean="0"/>
              <a:t>R</a:t>
            </a:r>
            <a:r>
              <a:rPr lang="en-US" sz="2800" b="1" i="1" baseline="-25000" dirty="0" smtClean="0"/>
              <a:t>F </a:t>
            </a:r>
            <a:r>
              <a:rPr lang="en-US" sz="2800" dirty="0" smtClean="0"/>
              <a:t>= Risk free rate</a:t>
            </a:r>
            <a:endParaRPr lang="en-US" sz="2800" dirty="0" smtClean="0">
              <a:sym typeface="Symbol" pitchFamily="18" charset="2"/>
            </a:endParaRPr>
          </a:p>
          <a:p>
            <a:pPr eaLnBrk="1" hangingPunct="1"/>
            <a:r>
              <a:rPr lang="en-US" sz="2800" dirty="0" smtClean="0">
                <a:sym typeface="Symbol" pitchFamily="18" charset="2"/>
              </a:rPr>
              <a:t>The beta is </a:t>
            </a:r>
            <a:r>
              <a:rPr lang="en-US" sz="2800" baseline="-25000" dirty="0" err="1" smtClean="0">
                <a:sym typeface="Symbol" pitchFamily="18" charset="2"/>
              </a:rPr>
              <a:t>i</a:t>
            </a:r>
            <a:r>
              <a:rPr lang="en-US" sz="2800" baseline="-25000" dirty="0" smtClean="0">
                <a:sym typeface="Symbol" pitchFamily="18" charset="2"/>
              </a:rPr>
              <a:t> </a:t>
            </a:r>
            <a:r>
              <a:rPr lang="en-US" sz="2800" dirty="0" smtClean="0">
                <a:sym typeface="Symbol" pitchFamily="18" charset="2"/>
              </a:rPr>
              <a:t>= </a:t>
            </a:r>
            <a:r>
              <a:rPr lang="en-US" sz="2800" dirty="0" err="1" smtClean="0">
                <a:sym typeface="Symbol" pitchFamily="18" charset="2"/>
              </a:rPr>
              <a:t>Cov</a:t>
            </a:r>
            <a:r>
              <a:rPr lang="en-US" sz="2800" dirty="0" smtClean="0">
                <a:sym typeface="Symbol" pitchFamily="18" charset="2"/>
              </a:rPr>
              <a:t>(</a:t>
            </a:r>
            <a:r>
              <a:rPr lang="en-US" sz="2800" dirty="0" err="1" smtClean="0">
                <a:sym typeface="Symbol" pitchFamily="18" charset="2"/>
              </a:rPr>
              <a:t>R</a:t>
            </a:r>
            <a:r>
              <a:rPr lang="en-US" sz="2800" baseline="-25000" dirty="0" err="1" smtClean="0">
                <a:sym typeface="Symbol" pitchFamily="18" charset="2"/>
              </a:rPr>
              <a:t>i</a:t>
            </a:r>
            <a:r>
              <a:rPr lang="en-US" sz="2800" dirty="0" err="1" smtClean="0">
                <a:sym typeface="Symbol" pitchFamily="18" charset="2"/>
              </a:rPr>
              <a:t>,R</a:t>
            </a:r>
            <a:r>
              <a:rPr lang="en-US" sz="2800" baseline="-25000" dirty="0" err="1" smtClean="0">
                <a:sym typeface="Symbol" pitchFamily="18" charset="2"/>
              </a:rPr>
              <a:t>M</a:t>
            </a:r>
            <a:r>
              <a:rPr lang="en-US" sz="2800" dirty="0" smtClean="0">
                <a:sym typeface="Symbol" pitchFamily="18" charset="2"/>
              </a:rPr>
              <a:t>)/</a:t>
            </a:r>
            <a:r>
              <a:rPr lang="en-US" sz="2800" dirty="0" err="1" smtClean="0">
                <a:sym typeface="Symbol" pitchFamily="18" charset="2"/>
              </a:rPr>
              <a:t>Var</a:t>
            </a:r>
            <a:r>
              <a:rPr lang="en-US" sz="2800" dirty="0" smtClean="0">
                <a:sym typeface="Symbol" pitchFamily="18" charset="2"/>
              </a:rPr>
              <a:t>(R</a:t>
            </a:r>
            <a:r>
              <a:rPr lang="en-US" sz="2800" baseline="-25000" dirty="0" smtClean="0">
                <a:sym typeface="Symbol" pitchFamily="18" charset="2"/>
              </a:rPr>
              <a:t>M</a:t>
            </a:r>
            <a:r>
              <a:rPr lang="en-US" sz="2800" dirty="0" smtClean="0">
                <a:sym typeface="Symbol" pitchFamily="18" charset="2"/>
              </a:rPr>
              <a:t>)</a:t>
            </a:r>
          </a:p>
          <a:p>
            <a:pPr eaLnBrk="1" hangingPunct="1"/>
            <a:r>
              <a:rPr lang="en-US" sz="2800" dirty="0" smtClean="0">
                <a:sym typeface="Symbol" pitchFamily="18" charset="2"/>
              </a:rPr>
              <a:t>[E(R</a:t>
            </a:r>
            <a:r>
              <a:rPr lang="en-US" sz="2800" baseline="-25000" dirty="0" smtClean="0">
                <a:sym typeface="Symbol" pitchFamily="18" charset="2"/>
              </a:rPr>
              <a:t>M</a:t>
            </a:r>
            <a:r>
              <a:rPr lang="en-US" sz="2800" dirty="0" smtClean="0">
                <a:sym typeface="Symbol" pitchFamily="18" charset="2"/>
              </a:rPr>
              <a:t>) – R</a:t>
            </a:r>
            <a:r>
              <a:rPr lang="en-US" sz="2800" baseline="-25000" dirty="0" smtClean="0">
                <a:sym typeface="Symbol" pitchFamily="18" charset="2"/>
              </a:rPr>
              <a:t>F</a:t>
            </a:r>
            <a:r>
              <a:rPr lang="en-US" sz="2800" dirty="0" smtClean="0">
                <a:sym typeface="Symbol" pitchFamily="18" charset="2"/>
              </a:rPr>
              <a:t>] is the market risk premium or the equity risk premium</a:t>
            </a:r>
          </a:p>
        </p:txBody>
      </p:sp>
      <p:sp>
        <p:nvSpPr>
          <p:cNvPr id="4" name="Rectangle 3"/>
          <p:cNvSpPr/>
          <p:nvPr/>
        </p:nvSpPr>
        <p:spPr>
          <a:xfrm>
            <a:off x="857224" y="2714620"/>
            <a:ext cx="5143536" cy="642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0" y="1500174"/>
            <a:ext cx="9144000" cy="4876800"/>
          </a:xfrm>
        </p:spPr>
        <p:txBody>
          <a:bodyPr/>
          <a:lstStyle/>
          <a:p>
            <a:pPr eaLnBrk="1" hangingPunct="1">
              <a:lnSpc>
                <a:spcPct val="90000"/>
              </a:lnSpc>
            </a:pPr>
            <a:r>
              <a:rPr lang="en-US" dirty="0" smtClean="0"/>
              <a:t>What do we use for the risk-free rate of return?</a:t>
            </a:r>
          </a:p>
          <a:p>
            <a:pPr lvl="1" eaLnBrk="1" hangingPunct="1">
              <a:lnSpc>
                <a:spcPct val="90000"/>
              </a:lnSpc>
            </a:pPr>
            <a:r>
              <a:rPr lang="en-US" dirty="0" smtClean="0"/>
              <a:t>Choice is often a </a:t>
            </a:r>
            <a:r>
              <a:rPr lang="en-US" b="1" dirty="0" smtClean="0"/>
              <a:t>short-term rate </a:t>
            </a:r>
            <a:r>
              <a:rPr lang="en-US" dirty="0" smtClean="0"/>
              <a:t>such as the 30-day T-bill rate or a long-term government bond rate.</a:t>
            </a:r>
          </a:p>
          <a:p>
            <a:pPr lvl="1" eaLnBrk="1" hangingPunct="1">
              <a:lnSpc>
                <a:spcPct val="90000"/>
              </a:lnSpc>
            </a:pPr>
            <a:r>
              <a:rPr lang="en-US" dirty="0" smtClean="0"/>
              <a:t>We usually match the </a:t>
            </a:r>
            <a:r>
              <a:rPr lang="en-US" b="1" dirty="0" smtClean="0"/>
              <a:t>duration of the bond rate with the investment period</a:t>
            </a:r>
            <a:r>
              <a:rPr lang="en-US" dirty="0" smtClean="0"/>
              <a:t>, so we use the long-term government bond rate.</a:t>
            </a:r>
          </a:p>
        </p:txBody>
      </p:sp>
      <p:sp>
        <p:nvSpPr>
          <p:cNvPr id="4" name="Title 3"/>
          <p:cNvSpPr>
            <a:spLocks noGrp="1"/>
          </p:cNvSpPr>
          <p:nvPr>
            <p:ph type="title"/>
          </p:nvPr>
        </p:nvSpPr>
        <p:spPr/>
        <p:txBody>
          <a:bodyPr/>
          <a:lstStyle/>
          <a:p>
            <a:r>
              <a:rPr lang="en-US" dirty="0" smtClean="0"/>
              <a:t>Risk-free rate of return</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ThaiBMA</a:t>
            </a:r>
            <a:r>
              <a:rPr lang="en-US" dirty="0" smtClean="0"/>
              <a:t> </a:t>
            </a:r>
            <a:br>
              <a:rPr lang="en-US" dirty="0" smtClean="0"/>
            </a:br>
            <a:r>
              <a:rPr lang="en-US" dirty="0" smtClean="0"/>
              <a:t>Government Bond Yield</a:t>
            </a:r>
            <a:endParaRPr lang="th-TH" dirty="0"/>
          </a:p>
        </p:txBody>
      </p:sp>
      <p:pic>
        <p:nvPicPr>
          <p:cNvPr id="587778" name="Picture 2"/>
          <p:cNvPicPr>
            <a:picLocks noChangeAspect="1" noChangeArrowheads="1"/>
          </p:cNvPicPr>
          <p:nvPr/>
        </p:nvPicPr>
        <p:blipFill>
          <a:blip r:embed="rId2"/>
          <a:srcRect/>
          <a:stretch>
            <a:fillRect/>
          </a:stretch>
        </p:blipFill>
        <p:spPr bwMode="auto">
          <a:xfrm>
            <a:off x="1500166" y="1357298"/>
            <a:ext cx="5857916" cy="5313252"/>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ThaiBMA</a:t>
            </a:r>
            <a:r>
              <a:rPr lang="en-US" dirty="0" smtClean="0"/>
              <a:t> </a:t>
            </a:r>
            <a:br>
              <a:rPr lang="en-US" dirty="0" smtClean="0"/>
            </a:br>
            <a:r>
              <a:rPr lang="en-US" dirty="0" smtClean="0"/>
              <a:t>Government Bond Yield</a:t>
            </a:r>
            <a:endParaRPr lang="th-TH" dirty="0"/>
          </a:p>
        </p:txBody>
      </p:sp>
      <p:pic>
        <p:nvPicPr>
          <p:cNvPr id="588802" name="Picture 2"/>
          <p:cNvPicPr>
            <a:picLocks noChangeAspect="1" noChangeArrowheads="1"/>
          </p:cNvPicPr>
          <p:nvPr/>
        </p:nvPicPr>
        <p:blipFill>
          <a:blip r:embed="rId2"/>
          <a:srcRect/>
          <a:stretch>
            <a:fillRect/>
          </a:stretch>
        </p:blipFill>
        <p:spPr bwMode="auto">
          <a:xfrm>
            <a:off x="857224" y="1500174"/>
            <a:ext cx="7500990" cy="5140539"/>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28596" y="0"/>
            <a:ext cx="8229600" cy="1143000"/>
          </a:xfrm>
        </p:spPr>
        <p:txBody>
          <a:bodyPr/>
          <a:lstStyle/>
          <a:p>
            <a:pPr eaLnBrk="1" hangingPunct="1"/>
            <a:r>
              <a:rPr lang="en-US" smtClean="0"/>
              <a:t>Equity risk premium</a:t>
            </a:r>
          </a:p>
        </p:txBody>
      </p:sp>
      <p:sp>
        <p:nvSpPr>
          <p:cNvPr id="47107" name="Rectangle 3"/>
          <p:cNvSpPr>
            <a:spLocks noGrp="1" noChangeArrowheads="1"/>
          </p:cNvSpPr>
          <p:nvPr>
            <p:ph type="body" idx="1"/>
          </p:nvPr>
        </p:nvSpPr>
        <p:spPr>
          <a:xfrm>
            <a:off x="0" y="1000108"/>
            <a:ext cx="9144000" cy="5357850"/>
          </a:xfrm>
        </p:spPr>
        <p:txBody>
          <a:bodyPr/>
          <a:lstStyle/>
          <a:p>
            <a:pPr eaLnBrk="1" hangingPunct="1"/>
            <a:r>
              <a:rPr lang="en-US" dirty="0" smtClean="0"/>
              <a:t>Historical estimates:  Average difference between equity market returns and government debt returns.</a:t>
            </a:r>
          </a:p>
          <a:p>
            <a:pPr eaLnBrk="1" hangingPunct="1"/>
            <a:r>
              <a:rPr lang="en-US" dirty="0" err="1" smtClean="0"/>
              <a:t>Expectational</a:t>
            </a:r>
            <a:r>
              <a:rPr lang="en-US" dirty="0" smtClean="0"/>
              <a:t> method is forward looking instead of historical</a:t>
            </a:r>
          </a:p>
          <a:p>
            <a:pPr eaLnBrk="1" hangingPunct="1">
              <a:buNone/>
            </a:pPr>
            <a:r>
              <a:rPr lang="en-US" dirty="0" smtClean="0"/>
              <a:t>   One common estimate of this type:</a:t>
            </a:r>
          </a:p>
          <a:p>
            <a:pPr lvl="1" eaLnBrk="1" hangingPunct="1"/>
            <a:r>
              <a:rPr lang="en-US" b="1" dirty="0" smtClean="0"/>
              <a:t>GGM equity risk premium estimate</a:t>
            </a:r>
          </a:p>
          <a:p>
            <a:pPr lvl="2" eaLnBrk="1" hangingPunct="1">
              <a:buFont typeface="Wingdings" pitchFamily="2" charset="2"/>
              <a:buNone/>
            </a:pPr>
            <a:r>
              <a:rPr lang="en-US" sz="2600" dirty="0" smtClean="0"/>
              <a:t>= (dividend yield on index based on year-ahead dividends + consensus long-term earnings growth rate) – (current long-term government bond</a:t>
            </a:r>
            <a:r>
              <a:rPr lang="en-US" dirty="0" smtClean="0"/>
              <a:t> </a:t>
            </a:r>
            <a:r>
              <a:rPr lang="en-US" sz="2600" dirty="0" smtClean="0"/>
              <a:t>yield)</a:t>
            </a:r>
          </a:p>
        </p:txBody>
      </p:sp>
      <p:sp>
        <p:nvSpPr>
          <p:cNvPr id="4" name="Rectangle 3"/>
          <p:cNvSpPr/>
          <p:nvPr/>
        </p:nvSpPr>
        <p:spPr>
          <a:xfrm>
            <a:off x="357158" y="4286256"/>
            <a:ext cx="8358246" cy="1785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8596" y="0"/>
            <a:ext cx="8229600" cy="1143000"/>
          </a:xfrm>
        </p:spPr>
        <p:txBody>
          <a:bodyPr/>
          <a:lstStyle/>
          <a:p>
            <a:r>
              <a:rPr lang="en-US" dirty="0" smtClean="0"/>
              <a:t>SET dividend yield</a:t>
            </a:r>
            <a:endParaRPr lang="th-TH" dirty="0"/>
          </a:p>
        </p:txBody>
      </p:sp>
      <p:pic>
        <p:nvPicPr>
          <p:cNvPr id="589826" name="Picture 2"/>
          <p:cNvPicPr>
            <a:picLocks noChangeAspect="1" noChangeArrowheads="1"/>
          </p:cNvPicPr>
          <p:nvPr/>
        </p:nvPicPr>
        <p:blipFill>
          <a:blip r:embed="rId2"/>
          <a:srcRect/>
          <a:stretch>
            <a:fillRect/>
          </a:stretch>
        </p:blipFill>
        <p:spPr bwMode="auto">
          <a:xfrm>
            <a:off x="785786" y="1142984"/>
            <a:ext cx="7358114" cy="4427081"/>
          </a:xfrm>
          <a:prstGeom prst="rect">
            <a:avLst/>
          </a:prstGeom>
          <a:noFill/>
          <a:ln w="9525">
            <a:noFill/>
            <a:miter lim="800000"/>
            <a:headEnd/>
            <a:tailEnd/>
          </a:ln>
          <a:effectLst/>
        </p:spPr>
      </p:pic>
      <p:sp>
        <p:nvSpPr>
          <p:cNvPr id="5" name="TextBox 4"/>
          <p:cNvSpPr txBox="1"/>
          <p:nvPr/>
        </p:nvSpPr>
        <p:spPr>
          <a:xfrm>
            <a:off x="785786" y="5643578"/>
            <a:ext cx="1680332" cy="323165"/>
          </a:xfrm>
          <a:prstGeom prst="rect">
            <a:avLst/>
          </a:prstGeom>
          <a:noFill/>
        </p:spPr>
        <p:txBody>
          <a:bodyPr wrap="none" rtlCol="0">
            <a:spAutoFit/>
          </a:bodyPr>
          <a:lstStyle/>
          <a:p>
            <a:r>
              <a:rPr lang="en-US" sz="1500" dirty="0" smtClean="0"/>
              <a:t>Source: SET.or.th</a:t>
            </a:r>
            <a:endParaRPr lang="th-TH" sz="15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0" y="1500174"/>
            <a:ext cx="9144000" cy="4876800"/>
          </a:xfrm>
        </p:spPr>
        <p:txBody>
          <a:bodyPr/>
          <a:lstStyle/>
          <a:p>
            <a:pPr eaLnBrk="1" hangingPunct="1">
              <a:lnSpc>
                <a:spcPct val="90000"/>
              </a:lnSpc>
            </a:pPr>
            <a:r>
              <a:rPr lang="en-US" dirty="0" smtClean="0"/>
              <a:t>  Calculate expected return on SET given:</a:t>
            </a:r>
          </a:p>
          <a:p>
            <a:pPr lvl="1" eaLnBrk="1" hangingPunct="1">
              <a:lnSpc>
                <a:spcPct val="90000"/>
              </a:lnSpc>
            </a:pPr>
            <a:r>
              <a:rPr lang="en-US" sz="2700" dirty="0" smtClean="0"/>
              <a:t>Risk free rate 2.75%</a:t>
            </a:r>
          </a:p>
          <a:p>
            <a:pPr lvl="1" eaLnBrk="1" hangingPunct="1">
              <a:lnSpc>
                <a:spcPct val="90000"/>
              </a:lnSpc>
            </a:pPr>
            <a:r>
              <a:rPr lang="en-US" sz="2700" dirty="0" smtClean="0"/>
              <a:t>Long term government bond yield 4.25%</a:t>
            </a:r>
          </a:p>
          <a:p>
            <a:pPr lvl="1" eaLnBrk="1" hangingPunct="1">
              <a:lnSpc>
                <a:spcPct val="90000"/>
              </a:lnSpc>
            </a:pPr>
            <a:r>
              <a:rPr lang="en-US" sz="2700" dirty="0" smtClean="0"/>
              <a:t>Year ahead dividend yield 3.00%</a:t>
            </a:r>
          </a:p>
          <a:p>
            <a:pPr lvl="1" eaLnBrk="1" hangingPunct="1">
              <a:lnSpc>
                <a:spcPct val="90000"/>
              </a:lnSpc>
            </a:pPr>
            <a:r>
              <a:rPr lang="en-US" sz="2700" dirty="0" smtClean="0"/>
              <a:t>SET consensus long-term earnings growth rate 14%</a:t>
            </a:r>
          </a:p>
          <a:p>
            <a:pPr lvl="1" eaLnBrk="1" hangingPunct="1">
              <a:lnSpc>
                <a:spcPct val="90000"/>
              </a:lnSpc>
            </a:pPr>
            <a:endParaRPr lang="en-US" sz="2700" dirty="0" smtClean="0"/>
          </a:p>
          <a:p>
            <a:pPr lvl="1" eaLnBrk="1" hangingPunct="1">
              <a:lnSpc>
                <a:spcPct val="90000"/>
              </a:lnSpc>
              <a:buNone/>
            </a:pPr>
            <a:r>
              <a:rPr lang="en-US" sz="2700" dirty="0" smtClean="0"/>
              <a:t>SET risk premium = 3.00% + 14% - 4.25% = 12.75%</a:t>
            </a:r>
          </a:p>
          <a:p>
            <a:pPr lvl="1" eaLnBrk="1" hangingPunct="1">
              <a:lnSpc>
                <a:spcPct val="90000"/>
              </a:lnSpc>
              <a:buNone/>
            </a:pPr>
            <a:r>
              <a:rPr lang="en-US" sz="2700" dirty="0" smtClean="0"/>
              <a:t>Expected return on SET = 2.75% + 12.75% = 15.50%</a:t>
            </a:r>
          </a:p>
          <a:p>
            <a:pPr lvl="1" eaLnBrk="1" hangingPunct="1">
              <a:lnSpc>
                <a:spcPct val="90000"/>
              </a:lnSpc>
              <a:buNone/>
            </a:pPr>
            <a:endParaRPr lang="en-US" sz="2700" dirty="0" smtClean="0"/>
          </a:p>
        </p:txBody>
      </p:sp>
      <p:sp>
        <p:nvSpPr>
          <p:cNvPr id="4" name="Title 3"/>
          <p:cNvSpPr>
            <a:spLocks noGrp="1"/>
          </p:cNvSpPr>
          <p:nvPr>
            <p:ph type="title"/>
          </p:nvPr>
        </p:nvSpPr>
        <p:spPr/>
        <p:txBody>
          <a:bodyPr/>
          <a:lstStyle/>
          <a:p>
            <a:r>
              <a:rPr lang="en-US" dirty="0" smtClean="0"/>
              <a:t>Example: Calculating </a:t>
            </a:r>
            <a:br>
              <a:rPr lang="en-US" dirty="0" smtClean="0"/>
            </a:br>
            <a:r>
              <a:rPr lang="en-US" dirty="0" smtClean="0"/>
              <a:t>equity risk premium using GGM </a:t>
            </a:r>
            <a:endParaRPr lang="th-TH" dirty="0"/>
          </a:p>
        </p:txBody>
      </p:sp>
      <p:sp>
        <p:nvSpPr>
          <p:cNvPr id="5" name="Rectangle 4"/>
          <p:cNvSpPr/>
          <p:nvPr/>
        </p:nvSpPr>
        <p:spPr>
          <a:xfrm>
            <a:off x="428596" y="4071942"/>
            <a:ext cx="8358246"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ight Arrow 5"/>
          <p:cNvSpPr/>
          <p:nvPr/>
        </p:nvSpPr>
        <p:spPr>
          <a:xfrm>
            <a:off x="0" y="1643050"/>
            <a:ext cx="642910"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0" y="1500174"/>
            <a:ext cx="9144000" cy="4876800"/>
          </a:xfrm>
        </p:spPr>
        <p:txBody>
          <a:bodyPr/>
          <a:lstStyle/>
          <a:p>
            <a:pPr eaLnBrk="1" hangingPunct="1">
              <a:lnSpc>
                <a:spcPct val="90000"/>
              </a:lnSpc>
            </a:pPr>
            <a:r>
              <a:rPr lang="en-US" dirty="0" smtClean="0"/>
              <a:t>  Calculate BBL’s cost of equity given:</a:t>
            </a:r>
          </a:p>
          <a:p>
            <a:pPr lvl="1" eaLnBrk="1" hangingPunct="1">
              <a:lnSpc>
                <a:spcPct val="90000"/>
              </a:lnSpc>
            </a:pPr>
            <a:r>
              <a:rPr lang="en-US" sz="2700" dirty="0" smtClean="0"/>
              <a:t>BBL’s beta 0.9</a:t>
            </a:r>
          </a:p>
          <a:p>
            <a:pPr lvl="1" eaLnBrk="1" hangingPunct="1">
              <a:lnSpc>
                <a:spcPct val="90000"/>
              </a:lnSpc>
            </a:pPr>
            <a:r>
              <a:rPr lang="en-US" sz="2700" dirty="0" smtClean="0"/>
              <a:t>Risk free rate 2.75%</a:t>
            </a:r>
          </a:p>
          <a:p>
            <a:pPr lvl="1" eaLnBrk="1" hangingPunct="1">
              <a:lnSpc>
                <a:spcPct val="90000"/>
              </a:lnSpc>
            </a:pPr>
            <a:r>
              <a:rPr lang="en-US" sz="2700" dirty="0" smtClean="0"/>
              <a:t>SET risk premium 12.75%</a:t>
            </a:r>
          </a:p>
          <a:p>
            <a:pPr lvl="1" eaLnBrk="1" hangingPunct="1">
              <a:lnSpc>
                <a:spcPct val="90000"/>
              </a:lnSpc>
            </a:pPr>
            <a:endParaRPr lang="en-US" sz="2700" dirty="0" smtClean="0"/>
          </a:p>
          <a:p>
            <a:pPr lvl="1" eaLnBrk="1" hangingPunct="1">
              <a:lnSpc>
                <a:spcPct val="90000"/>
              </a:lnSpc>
              <a:buNone/>
            </a:pPr>
            <a:r>
              <a:rPr lang="en-US" sz="2700" dirty="0" smtClean="0"/>
              <a:t>       </a:t>
            </a:r>
            <a:r>
              <a:rPr lang="en-US" sz="2700" dirty="0" err="1" smtClean="0"/>
              <a:t>ke</a:t>
            </a:r>
            <a:r>
              <a:rPr lang="en-US" sz="2700" dirty="0" smtClean="0"/>
              <a:t> = </a:t>
            </a:r>
            <a:r>
              <a:rPr lang="en-US" sz="2700" dirty="0" err="1" smtClean="0"/>
              <a:t>Rf</a:t>
            </a:r>
            <a:r>
              <a:rPr lang="en-US" sz="2700" dirty="0" smtClean="0"/>
              <a:t> + </a:t>
            </a:r>
            <a:r>
              <a:rPr lang="el-GR" sz="2700" dirty="0" smtClean="0"/>
              <a:t>β</a:t>
            </a:r>
            <a:r>
              <a:rPr lang="en-US" sz="2700" dirty="0" smtClean="0"/>
              <a:t> (</a:t>
            </a:r>
            <a:r>
              <a:rPr lang="en-US" sz="2700" dirty="0" err="1" smtClean="0"/>
              <a:t>Rm-Rf</a:t>
            </a:r>
            <a:r>
              <a:rPr lang="en-US" sz="2700" dirty="0" smtClean="0"/>
              <a:t>) = 2.75% + 0.9 (12.75%)</a:t>
            </a:r>
          </a:p>
          <a:p>
            <a:pPr lvl="1" eaLnBrk="1" hangingPunct="1">
              <a:lnSpc>
                <a:spcPct val="90000"/>
              </a:lnSpc>
              <a:buNone/>
            </a:pPr>
            <a:r>
              <a:rPr lang="en-US" sz="2700" dirty="0" smtClean="0"/>
              <a:t>            = 14.225%</a:t>
            </a:r>
          </a:p>
          <a:p>
            <a:pPr lvl="1" eaLnBrk="1" hangingPunct="1">
              <a:lnSpc>
                <a:spcPct val="90000"/>
              </a:lnSpc>
              <a:buNone/>
            </a:pPr>
            <a:endParaRPr lang="en-US" sz="2700" dirty="0" smtClean="0"/>
          </a:p>
        </p:txBody>
      </p:sp>
      <p:sp>
        <p:nvSpPr>
          <p:cNvPr id="4" name="Title 3"/>
          <p:cNvSpPr>
            <a:spLocks noGrp="1"/>
          </p:cNvSpPr>
          <p:nvPr>
            <p:ph type="title"/>
          </p:nvPr>
        </p:nvSpPr>
        <p:spPr/>
        <p:txBody>
          <a:bodyPr/>
          <a:lstStyle/>
          <a:p>
            <a:r>
              <a:rPr lang="en-US" dirty="0" smtClean="0"/>
              <a:t>Example: Calculating </a:t>
            </a:r>
            <a:br>
              <a:rPr lang="en-US" dirty="0" smtClean="0"/>
            </a:br>
            <a:r>
              <a:rPr lang="en-US" dirty="0" smtClean="0"/>
              <a:t>cost of equity using CAPM </a:t>
            </a:r>
            <a:endParaRPr lang="th-TH" dirty="0"/>
          </a:p>
        </p:txBody>
      </p:sp>
      <p:sp>
        <p:nvSpPr>
          <p:cNvPr id="6" name="Right Arrow 5"/>
          <p:cNvSpPr/>
          <p:nvPr/>
        </p:nvSpPr>
        <p:spPr>
          <a:xfrm>
            <a:off x="0" y="1643050"/>
            <a:ext cx="642910"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928662" y="3786190"/>
            <a:ext cx="7072362"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n-US" smtClean="0"/>
              <a:t>Arbitrage Pricing Theory (APT)</a:t>
            </a:r>
          </a:p>
        </p:txBody>
      </p:sp>
      <p:sp>
        <p:nvSpPr>
          <p:cNvPr id="48131" name="Rectangle 3"/>
          <p:cNvSpPr>
            <a:spLocks noGrp="1" noChangeArrowheads="1"/>
          </p:cNvSpPr>
          <p:nvPr>
            <p:ph type="body" idx="1"/>
          </p:nvPr>
        </p:nvSpPr>
        <p:spPr>
          <a:xfrm>
            <a:off x="214282" y="1500174"/>
            <a:ext cx="8686800" cy="4876800"/>
          </a:xfrm>
        </p:spPr>
        <p:txBody>
          <a:bodyPr/>
          <a:lstStyle/>
          <a:p>
            <a:pPr eaLnBrk="1" hangingPunct="1"/>
            <a:r>
              <a:rPr lang="en-US" dirty="0" smtClean="0"/>
              <a:t>CAPM adds a single risk premium to the risk-free rate.  APT models add a set of risk premiums to the risk-free rate:</a:t>
            </a:r>
          </a:p>
          <a:p>
            <a:pPr eaLnBrk="1" hangingPunct="1"/>
            <a:r>
              <a:rPr lang="en-US" dirty="0" smtClean="0"/>
              <a:t>E(</a:t>
            </a:r>
            <a:r>
              <a:rPr lang="en-US" dirty="0" err="1" smtClean="0"/>
              <a:t>R</a:t>
            </a:r>
            <a:r>
              <a:rPr lang="en-US" baseline="-25000" dirty="0" err="1" smtClean="0"/>
              <a:t>i</a:t>
            </a:r>
            <a:r>
              <a:rPr lang="en-US" dirty="0" smtClean="0"/>
              <a:t>) = R</a:t>
            </a:r>
            <a:r>
              <a:rPr lang="en-US" baseline="-25000" dirty="0" smtClean="0"/>
              <a:t>F</a:t>
            </a:r>
            <a:r>
              <a:rPr lang="en-US" dirty="0" smtClean="0"/>
              <a:t> + (Risk premium)</a:t>
            </a:r>
            <a:r>
              <a:rPr lang="en-US" baseline="-25000" dirty="0" smtClean="0"/>
              <a:t>1</a:t>
            </a:r>
            <a:r>
              <a:rPr lang="en-US" dirty="0" smtClean="0"/>
              <a:t>  </a:t>
            </a:r>
          </a:p>
          <a:p>
            <a:pPr eaLnBrk="1" hangingPunct="1">
              <a:buFont typeface="Wingdings" pitchFamily="2" charset="2"/>
              <a:buNone/>
            </a:pPr>
            <a:r>
              <a:rPr lang="en-US" dirty="0" smtClean="0"/>
              <a:t>	+ (Risk premium)</a:t>
            </a:r>
            <a:r>
              <a:rPr lang="en-US" baseline="-25000" dirty="0" smtClean="0"/>
              <a:t>2</a:t>
            </a:r>
            <a:r>
              <a:rPr lang="en-US" dirty="0" smtClean="0"/>
              <a:t> + … + (Risk premium)</a:t>
            </a:r>
            <a:r>
              <a:rPr lang="en-US" baseline="-25000" dirty="0" smtClean="0"/>
              <a:t>K</a:t>
            </a:r>
          </a:p>
          <a:p>
            <a:pPr eaLnBrk="1" hangingPunct="1"/>
            <a:r>
              <a:rPr lang="en-US" dirty="0" smtClean="0"/>
              <a:t>(Risk premium)</a:t>
            </a:r>
            <a:r>
              <a:rPr lang="en-US" baseline="-25000" dirty="0" err="1" smtClean="0"/>
              <a:t>i</a:t>
            </a:r>
            <a:r>
              <a:rPr lang="en-US" dirty="0" smtClean="0"/>
              <a:t> = (Factor sensitivity)</a:t>
            </a:r>
            <a:r>
              <a:rPr lang="en-US" baseline="-25000" dirty="0" err="1" smtClean="0"/>
              <a:t>i</a:t>
            </a:r>
            <a:r>
              <a:rPr lang="en-US" dirty="0" smtClean="0"/>
              <a:t> × (Factor risk premium)</a:t>
            </a:r>
            <a:r>
              <a:rPr lang="en-US" baseline="-25000" dirty="0" err="1" smtClean="0"/>
              <a:t>i</a:t>
            </a:r>
            <a:endParaRPr lang="en-US" dirty="0" smtClean="0"/>
          </a:p>
        </p:txBody>
      </p:sp>
      <p:sp>
        <p:nvSpPr>
          <p:cNvPr id="4" name="Rectangle 3"/>
          <p:cNvSpPr/>
          <p:nvPr/>
        </p:nvSpPr>
        <p:spPr>
          <a:xfrm>
            <a:off x="571472" y="3143248"/>
            <a:ext cx="8001056" cy="221457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357158" y="1142985"/>
            <a:ext cx="8229600" cy="4000528"/>
          </a:xfrm>
        </p:spPr>
        <p:txBody>
          <a:bodyPr/>
          <a:lstStyle/>
          <a:p>
            <a:pPr eaLnBrk="1" hangingPunct="1">
              <a:lnSpc>
                <a:spcPct val="90000"/>
              </a:lnSpc>
            </a:pPr>
            <a:r>
              <a:rPr lang="en-US" sz="2300" dirty="0" smtClean="0"/>
              <a:t>One popular model is the </a:t>
            </a:r>
            <a:r>
              <a:rPr lang="en-US" sz="2300" b="1" dirty="0" err="1" smtClean="0"/>
              <a:t>Fama</a:t>
            </a:r>
            <a:r>
              <a:rPr lang="en-US" sz="2300" b="1" dirty="0" smtClean="0"/>
              <a:t>-French three factor model</a:t>
            </a:r>
            <a:r>
              <a:rPr lang="en-US" sz="2300" dirty="0" smtClean="0"/>
              <a:t> using company-specific attributes:</a:t>
            </a:r>
          </a:p>
          <a:p>
            <a:pPr lvl="1" eaLnBrk="1" hangingPunct="1">
              <a:lnSpc>
                <a:spcPct val="85000"/>
              </a:lnSpc>
              <a:spcBef>
                <a:spcPct val="30000"/>
              </a:spcBef>
            </a:pPr>
            <a:r>
              <a:rPr lang="en-US" sz="2300" dirty="0" smtClean="0"/>
              <a:t>RMRF – return on </a:t>
            </a:r>
            <a:r>
              <a:rPr lang="en-US" sz="2300" b="1" dirty="0" smtClean="0"/>
              <a:t>equity index minus 30 day T-bills</a:t>
            </a:r>
          </a:p>
          <a:p>
            <a:pPr lvl="1" eaLnBrk="1" hangingPunct="1">
              <a:lnSpc>
                <a:spcPct val="85000"/>
              </a:lnSpc>
              <a:spcBef>
                <a:spcPct val="30000"/>
              </a:spcBef>
            </a:pPr>
            <a:r>
              <a:rPr lang="en-US" sz="2300" b="1" dirty="0" smtClean="0"/>
              <a:t>SMB (small minus big) </a:t>
            </a:r>
            <a:r>
              <a:rPr lang="en-US" sz="2300" dirty="0" smtClean="0"/>
              <a:t>– return on small cap portfolio minus return on large cap portfolio</a:t>
            </a:r>
          </a:p>
          <a:p>
            <a:pPr lvl="1" eaLnBrk="1" hangingPunct="1">
              <a:lnSpc>
                <a:spcPct val="85000"/>
              </a:lnSpc>
              <a:spcBef>
                <a:spcPct val="30000"/>
              </a:spcBef>
            </a:pPr>
            <a:r>
              <a:rPr lang="en-US" sz="2300" b="1" dirty="0" smtClean="0"/>
              <a:t>HML (high minus low) </a:t>
            </a:r>
            <a:r>
              <a:rPr lang="en-US" sz="2300" dirty="0" smtClean="0"/>
              <a:t>– return on high book-to-market portfolio minus return on low book-to-market portfolio</a:t>
            </a:r>
          </a:p>
        </p:txBody>
      </p:sp>
      <p:sp>
        <p:nvSpPr>
          <p:cNvPr id="4" name="Subtitle 3"/>
          <p:cNvSpPr txBox="1">
            <a:spLocks/>
          </p:cNvSpPr>
          <p:nvPr/>
        </p:nvSpPr>
        <p:spPr bwMode="auto">
          <a:xfrm>
            <a:off x="571472" y="5857892"/>
            <a:ext cx="8215370" cy="71438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l" defTabSz="914400" rtl="0" eaLnBrk="0" fontAlgn="base" latinLnBrk="0" hangingPunct="0">
              <a:lnSpc>
                <a:spcPct val="100000"/>
              </a:lnSpc>
              <a:spcBef>
                <a:spcPct val="20000"/>
              </a:spcBef>
              <a:spcAft>
                <a:spcPts val="600"/>
              </a:spcAft>
              <a:buClrTx/>
              <a:buSzTx/>
              <a:tabLst/>
              <a:defRPr/>
            </a:pPr>
            <a:r>
              <a:rPr kumimoji="0" lang="en-US" sz="1400" b="0" i="0" u="none" strike="noStrike" kern="0" cap="none" spc="0" normalizeH="0" baseline="0" noProof="0" dirty="0" smtClean="0">
                <a:ln>
                  <a:noFill/>
                </a:ln>
                <a:solidFill>
                  <a:schemeClr val="tx1"/>
                </a:solidFill>
                <a:effectLst/>
                <a:uLnTx/>
                <a:uFillTx/>
                <a:latin typeface="+mn-lt"/>
                <a:ea typeface="+mn-ea"/>
                <a:cs typeface="+mn-cs"/>
              </a:rPr>
              <a:t>SMB = the spread in returns between small market capitalization and big market capitalization stocks</a:t>
            </a:r>
          </a:p>
          <a:p>
            <a:pPr marL="342900" marR="0" lvl="0" indent="-342900" algn="l" defTabSz="914400" rtl="0" eaLnBrk="0" fontAlgn="base" latinLnBrk="0" hangingPunct="0">
              <a:lnSpc>
                <a:spcPct val="100000"/>
              </a:lnSpc>
              <a:spcBef>
                <a:spcPct val="20000"/>
              </a:spcBef>
              <a:spcAft>
                <a:spcPct val="0"/>
              </a:spcAft>
              <a:buClrTx/>
              <a:buSzTx/>
              <a:tabLst/>
              <a:defRPr/>
            </a:pPr>
            <a:r>
              <a:rPr kumimoji="0" lang="en-US" sz="1400" b="0" i="0" u="none" strike="noStrike" kern="0" cap="none" spc="0" normalizeH="0" baseline="0" noProof="0" dirty="0" smtClean="0">
                <a:ln>
                  <a:noFill/>
                </a:ln>
                <a:solidFill>
                  <a:schemeClr val="tx1"/>
                </a:solidFill>
                <a:effectLst/>
                <a:uLnTx/>
                <a:uFillTx/>
                <a:latin typeface="+mn-lt"/>
                <a:ea typeface="+mn-ea"/>
                <a:cs typeface="+mn-cs"/>
              </a:rPr>
              <a:t>HML = the spread in returns between value and growth stocks)</a:t>
            </a:r>
          </a:p>
        </p:txBody>
      </p:sp>
      <p:sp>
        <p:nvSpPr>
          <p:cNvPr id="6" name="Title 1"/>
          <p:cNvSpPr txBox="1">
            <a:spLocks/>
          </p:cNvSpPr>
          <p:nvPr/>
        </p:nvSpPr>
        <p:spPr bwMode="auto">
          <a:xfrm>
            <a:off x="214282" y="142852"/>
            <a:ext cx="8715436" cy="92869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noFill/>
                </a:ln>
                <a:solidFill>
                  <a:srgbClr val="CC0000"/>
                </a:solidFill>
                <a:effectLst/>
                <a:uLnTx/>
                <a:uFillTx/>
                <a:latin typeface="+mj-lt"/>
                <a:ea typeface="+mj-ea"/>
                <a:cs typeface="+mj-cs"/>
              </a:rPr>
              <a:t>APT model: </a:t>
            </a:r>
            <a:r>
              <a:rPr kumimoji="0" lang="en-US" sz="4400" b="0" i="0" u="none" strike="noStrike" kern="0" cap="none" spc="0" normalizeH="0" baseline="0" noProof="0" dirty="0" err="1" smtClean="0">
                <a:ln>
                  <a:noFill/>
                </a:ln>
                <a:solidFill>
                  <a:srgbClr val="CC0000"/>
                </a:solidFill>
                <a:effectLst/>
                <a:uLnTx/>
                <a:uFillTx/>
                <a:latin typeface="+mj-lt"/>
                <a:ea typeface="+mj-ea"/>
                <a:cs typeface="+mj-cs"/>
              </a:rPr>
              <a:t>Fama</a:t>
            </a:r>
            <a:r>
              <a:rPr kumimoji="0" lang="en-US" sz="4400" b="0" i="0" u="none" strike="noStrike" kern="0" cap="none" spc="0" normalizeH="0" baseline="0" noProof="0" dirty="0" smtClean="0">
                <a:ln>
                  <a:noFill/>
                </a:ln>
                <a:solidFill>
                  <a:srgbClr val="CC0000"/>
                </a:solidFill>
                <a:effectLst/>
                <a:uLnTx/>
                <a:uFillTx/>
                <a:latin typeface="+mj-lt"/>
                <a:ea typeface="+mj-ea"/>
                <a:cs typeface="+mj-cs"/>
              </a:rPr>
              <a:t> and French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noFill/>
                </a:ln>
                <a:solidFill>
                  <a:srgbClr val="CC0000"/>
                </a:solidFill>
                <a:effectLst/>
                <a:uLnTx/>
                <a:uFillTx/>
                <a:latin typeface="+mj-lt"/>
                <a:ea typeface="+mj-ea"/>
                <a:cs typeface="+mj-cs"/>
              </a:rPr>
              <a:t>Three Factors Model</a:t>
            </a:r>
            <a:endParaRPr kumimoji="0" lang="th-TH" sz="4400" b="0" i="0" u="none" strike="noStrike" kern="0" cap="none" spc="0" normalizeH="0" baseline="0" noProof="0" dirty="0">
              <a:ln>
                <a:noFill/>
              </a:ln>
              <a:solidFill>
                <a:srgbClr val="CC0000"/>
              </a:solidFill>
              <a:effectLst/>
              <a:uLnTx/>
              <a:uFillTx/>
              <a:latin typeface="+mj-lt"/>
              <a:ea typeface="+mj-ea"/>
              <a:cs typeface="+mj-cs"/>
            </a:endParaRPr>
          </a:p>
        </p:txBody>
      </p:sp>
      <p:sp>
        <p:nvSpPr>
          <p:cNvPr id="7" name="Subtitle 3"/>
          <p:cNvSpPr txBox="1">
            <a:spLocks/>
          </p:cNvSpPr>
          <p:nvPr/>
        </p:nvSpPr>
        <p:spPr bwMode="auto">
          <a:xfrm>
            <a:off x="642910" y="3714752"/>
            <a:ext cx="8215370" cy="22145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l" defTabSz="914400" rtl="0" eaLnBrk="0" fontAlgn="base" latinLnBrk="0" hangingPunct="0">
              <a:lnSpc>
                <a:spcPct val="100000"/>
              </a:lnSpc>
              <a:spcBef>
                <a:spcPct val="20000"/>
              </a:spcBef>
              <a:spcAft>
                <a:spcPct val="0"/>
              </a:spcAft>
              <a:buClrTx/>
              <a:buSzTx/>
              <a:tabLst/>
              <a:defRPr/>
            </a:pPr>
            <a:r>
              <a:rPr kumimoji="0" lang="en-US" sz="2500" b="1" i="0" u="none" strike="noStrike" kern="0" cap="none" spc="0" normalizeH="0" baseline="0" noProof="0" dirty="0" err="1" smtClean="0">
                <a:ln>
                  <a:noFill/>
                </a:ln>
                <a:solidFill>
                  <a:schemeClr val="tx1"/>
                </a:solidFill>
                <a:effectLst/>
                <a:uLnTx/>
                <a:uFillTx/>
                <a:latin typeface="+mn-lt"/>
                <a:ea typeface="+mn-ea"/>
                <a:cs typeface="+mn-cs"/>
              </a:rPr>
              <a:t>Fama</a:t>
            </a:r>
            <a:r>
              <a:rPr kumimoji="0" lang="en-US" sz="2500" b="1" i="0" u="none" strike="noStrike" kern="0" cap="none" spc="0" normalizeH="0" baseline="0" noProof="0" dirty="0" smtClean="0">
                <a:ln>
                  <a:noFill/>
                </a:ln>
                <a:solidFill>
                  <a:schemeClr val="tx1"/>
                </a:solidFill>
                <a:effectLst/>
                <a:uLnTx/>
                <a:uFillTx/>
                <a:latin typeface="+mn-lt"/>
                <a:ea typeface="+mn-ea"/>
                <a:cs typeface="+mn-cs"/>
              </a:rPr>
              <a:t> and French Three Factors Model: </a:t>
            </a:r>
          </a:p>
          <a:p>
            <a:pPr marL="342900" marR="0" lvl="0" indent="-342900" algn="l" defTabSz="914400" rtl="0" eaLnBrk="0" fontAlgn="base" latinLnBrk="0" hangingPunct="0">
              <a:lnSpc>
                <a:spcPct val="100000"/>
              </a:lnSpc>
              <a:spcBef>
                <a:spcPct val="20000"/>
              </a:spcBef>
              <a:spcAft>
                <a:spcPct val="0"/>
              </a:spcAft>
              <a:buClrTx/>
              <a:buSzTx/>
              <a:tabLst/>
              <a:defRPr/>
            </a:pPr>
            <a:r>
              <a:rPr kumimoji="0" lang="en-US" sz="2800" b="0" i="0" u="none" strike="noStrike" kern="0" cap="none" spc="0" normalizeH="0" baseline="0" noProof="0" dirty="0" err="1" smtClean="0">
                <a:ln>
                  <a:noFill/>
                </a:ln>
                <a:solidFill>
                  <a:schemeClr val="tx1"/>
                </a:solidFill>
                <a:effectLst/>
                <a:uLnTx/>
                <a:uFillTx/>
                <a:latin typeface="+mn-lt"/>
                <a:ea typeface="+mn-ea"/>
                <a:cs typeface="+mn-cs"/>
              </a:rPr>
              <a:t>K</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i</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err="1" smtClean="0">
                <a:ln>
                  <a:noFill/>
                </a:ln>
                <a:solidFill>
                  <a:schemeClr val="tx1"/>
                </a:solidFill>
                <a:effectLst/>
                <a:uLnTx/>
                <a:uFillTx/>
                <a:latin typeface="+mn-lt"/>
                <a:ea typeface="+mn-ea"/>
                <a:cs typeface="+mn-cs"/>
              </a:rPr>
              <a:t>R</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f</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err="1" smtClean="0">
                <a:ln>
                  <a:noFill/>
                </a:ln>
                <a:solidFill>
                  <a:schemeClr val="tx1"/>
                </a:solidFill>
                <a:effectLst/>
                <a:uLnTx/>
                <a:uFillTx/>
                <a:latin typeface="+mn-lt"/>
                <a:ea typeface="+mn-ea"/>
                <a:cs typeface="+mn-cs"/>
              </a:rPr>
              <a:t>β</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i</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smtClean="0">
                <a:ln>
                  <a:noFill/>
                </a:ln>
                <a:solidFill>
                  <a:schemeClr val="tx1"/>
                </a:solidFill>
                <a:effectLst/>
                <a:uLnTx/>
                <a:uFillTx/>
                <a:latin typeface="+mn-lt"/>
                <a:ea typeface="+mn-ea"/>
                <a:cs typeface="+mn-cs"/>
              </a:rPr>
              <a:t>* (k</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m   </a:t>
            </a:r>
            <a:r>
              <a:rPr kumimoji="0" lang="en-US" sz="2800" b="0" i="0" u="none" strike="noStrike" kern="0" cap="none" spc="0" normalizeH="0" baseline="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err="1" smtClean="0">
                <a:ln>
                  <a:noFill/>
                </a:ln>
                <a:solidFill>
                  <a:schemeClr val="tx1"/>
                </a:solidFill>
                <a:effectLst/>
                <a:uLnTx/>
                <a:uFillTx/>
                <a:latin typeface="+mn-lt"/>
                <a:ea typeface="+mn-ea"/>
                <a:cs typeface="+mn-cs"/>
              </a:rPr>
              <a:t>R</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f</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smtClean="0">
                <a:ln>
                  <a:noFill/>
                </a:ln>
                <a:solidFill>
                  <a:schemeClr val="tx1"/>
                </a:solidFill>
                <a:effectLst/>
                <a:uLnTx/>
                <a:uFillTx/>
                <a:latin typeface="+mn-lt"/>
                <a:ea typeface="+mn-ea"/>
                <a:cs typeface="+mn-cs"/>
              </a:rPr>
              <a:t>) + </a:t>
            </a:r>
            <a:r>
              <a:rPr kumimoji="0" lang="en-US" sz="2800" b="0" i="0" u="none" strike="noStrike" kern="0" cap="none" spc="0" normalizeH="0" baseline="0" noProof="0" dirty="0" err="1" smtClean="0">
                <a:ln>
                  <a:noFill/>
                </a:ln>
                <a:solidFill>
                  <a:schemeClr val="tx1"/>
                </a:solidFill>
                <a:effectLst/>
                <a:uLnTx/>
                <a:uFillTx/>
                <a:latin typeface="+mn-lt"/>
                <a:ea typeface="+mn-ea"/>
                <a:cs typeface="+mn-cs"/>
              </a:rPr>
              <a:t>β</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s</a:t>
            </a:r>
            <a:r>
              <a:rPr kumimoji="0" lang="en-US" sz="2800" b="0" i="0" u="none" strike="noStrike" kern="0" cap="none" spc="0" normalizeH="0" baseline="-25000" noProof="0" dirty="0" smtClean="0">
                <a:ln>
                  <a:noFill/>
                </a:ln>
                <a:solidFill>
                  <a:schemeClr val="tx1"/>
                </a:solidFill>
                <a:effectLst/>
                <a:uLnTx/>
                <a:uFillTx/>
                <a:latin typeface="+mn-lt"/>
                <a:ea typeface="+mn-ea"/>
                <a:cs typeface="+mn-cs"/>
              </a:rPr>
              <a:t> </a:t>
            </a:r>
            <a:r>
              <a:rPr kumimoji="0" lang="en-US" sz="2800" b="0" i="0" u="none" strike="noStrike" kern="0" cap="none" spc="0" normalizeH="0" baseline="0" noProof="0" dirty="0" smtClean="0">
                <a:ln>
                  <a:noFill/>
                </a:ln>
                <a:solidFill>
                  <a:schemeClr val="tx1"/>
                </a:solidFill>
                <a:effectLst/>
                <a:uLnTx/>
                <a:uFillTx/>
                <a:latin typeface="+mn-lt"/>
                <a:ea typeface="+mn-ea"/>
                <a:cs typeface="+mn-cs"/>
              </a:rPr>
              <a:t>SMB + </a:t>
            </a:r>
            <a:r>
              <a:rPr kumimoji="0" lang="en-US" sz="2800" b="0" i="0" u="none" strike="noStrike" kern="0" cap="none" spc="0" normalizeH="0" baseline="0" noProof="0" dirty="0" err="1" smtClean="0">
                <a:ln>
                  <a:noFill/>
                </a:ln>
                <a:solidFill>
                  <a:schemeClr val="tx1"/>
                </a:solidFill>
                <a:effectLst/>
                <a:uLnTx/>
                <a:uFillTx/>
                <a:latin typeface="+mn-lt"/>
                <a:ea typeface="+mn-ea"/>
                <a:cs typeface="+mn-cs"/>
              </a:rPr>
              <a:t>β</a:t>
            </a:r>
            <a:r>
              <a:rPr kumimoji="0" lang="en-US" sz="2800" b="0" i="0" u="none" strike="noStrike" kern="0" cap="none" spc="0" normalizeH="0" baseline="-25000" noProof="0" dirty="0" err="1" smtClean="0">
                <a:ln>
                  <a:noFill/>
                </a:ln>
                <a:solidFill>
                  <a:schemeClr val="tx1"/>
                </a:solidFill>
                <a:effectLst/>
                <a:uLnTx/>
                <a:uFillTx/>
                <a:latin typeface="+mn-lt"/>
                <a:ea typeface="+mn-ea"/>
                <a:cs typeface="+mn-cs"/>
              </a:rPr>
              <a:t>v</a:t>
            </a:r>
            <a:r>
              <a:rPr kumimoji="0" lang="en-US" sz="2800" b="0" i="0" u="none" strike="noStrike" kern="0" cap="none" spc="0" normalizeH="0" baseline="0" noProof="0" dirty="0" smtClean="0">
                <a:ln>
                  <a:noFill/>
                </a:ln>
                <a:solidFill>
                  <a:schemeClr val="tx1"/>
                </a:solidFill>
                <a:effectLst/>
                <a:uLnTx/>
                <a:uFillTx/>
                <a:latin typeface="+mn-lt"/>
                <a:ea typeface="+mn-ea"/>
                <a:cs typeface="+mn-cs"/>
              </a:rPr>
              <a:t> HML</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2200" b="0" i="0" u="none" strike="noStrike" kern="0" cap="none" spc="0" normalizeH="0" baseline="0" noProof="0" dirty="0" smtClean="0">
                <a:ln>
                  <a:noFill/>
                </a:ln>
                <a:solidFill>
                  <a:schemeClr val="tx1"/>
                </a:solidFill>
                <a:effectLst/>
                <a:uLnTx/>
                <a:uFillTx/>
                <a:latin typeface="+mn-lt"/>
                <a:ea typeface="+mn-ea"/>
                <a:cs typeface="+mn-cs"/>
              </a:rPr>
              <a:t>Market risk premium</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2200" b="0" i="0" u="none" strike="noStrike" kern="0" cap="none" spc="0" normalizeH="0" baseline="0" noProof="0" dirty="0" smtClean="0">
                <a:ln>
                  <a:noFill/>
                </a:ln>
                <a:solidFill>
                  <a:schemeClr val="tx1"/>
                </a:solidFill>
                <a:effectLst/>
                <a:uLnTx/>
                <a:uFillTx/>
                <a:latin typeface="+mn-lt"/>
                <a:ea typeface="+mn-ea"/>
                <a:cs typeface="+mn-cs"/>
              </a:rPr>
              <a:t>Small cap premium</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US" sz="2200" b="0" i="0" u="none" strike="noStrike" kern="0" cap="none" spc="0" normalizeH="0" baseline="0" noProof="0" dirty="0" smtClean="0">
                <a:ln>
                  <a:noFill/>
                </a:ln>
                <a:solidFill>
                  <a:schemeClr val="tx1"/>
                </a:solidFill>
                <a:effectLst/>
                <a:uLnTx/>
                <a:uFillTx/>
                <a:latin typeface="+mn-lt"/>
                <a:ea typeface="+mn-ea"/>
                <a:cs typeface="+mn-cs"/>
              </a:rPr>
              <a:t>High book-to-market ratio premium </a:t>
            </a:r>
          </a:p>
        </p:txBody>
      </p:sp>
      <p:sp>
        <p:nvSpPr>
          <p:cNvPr id="8" name="Rectangle 7"/>
          <p:cNvSpPr/>
          <p:nvPr/>
        </p:nvSpPr>
        <p:spPr>
          <a:xfrm>
            <a:off x="500034" y="3714752"/>
            <a:ext cx="8286808" cy="21431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dirty="0" smtClean="0"/>
              <a:t>APT model: BIRR</a:t>
            </a:r>
          </a:p>
        </p:txBody>
      </p:sp>
      <p:sp>
        <p:nvSpPr>
          <p:cNvPr id="51203" name="Rectangle 3"/>
          <p:cNvSpPr>
            <a:spLocks noGrp="1" noChangeArrowheads="1"/>
          </p:cNvSpPr>
          <p:nvPr>
            <p:ph type="body" idx="1"/>
          </p:nvPr>
        </p:nvSpPr>
        <p:spPr>
          <a:xfrm>
            <a:off x="428596" y="1428736"/>
            <a:ext cx="8229600" cy="4525963"/>
          </a:xfrm>
        </p:spPr>
        <p:txBody>
          <a:bodyPr/>
          <a:lstStyle/>
          <a:p>
            <a:pPr eaLnBrk="1" hangingPunct="1"/>
            <a:r>
              <a:rPr lang="en-US" dirty="0" smtClean="0"/>
              <a:t>The </a:t>
            </a:r>
            <a:r>
              <a:rPr lang="en-US" dirty="0" err="1" smtClean="0"/>
              <a:t>Burmeister</a:t>
            </a:r>
            <a:r>
              <a:rPr lang="en-US" dirty="0" smtClean="0"/>
              <a:t>, Roll, and Ross (</a:t>
            </a:r>
            <a:r>
              <a:rPr lang="en-US" b="1" dirty="0" smtClean="0"/>
              <a:t>BIRR</a:t>
            </a:r>
            <a:r>
              <a:rPr lang="en-US" dirty="0" smtClean="0"/>
              <a:t>) model uses five macroeconomic factors</a:t>
            </a:r>
          </a:p>
          <a:p>
            <a:pPr lvl="1" eaLnBrk="1" hangingPunct="1"/>
            <a:r>
              <a:rPr lang="en-US" dirty="0" smtClean="0"/>
              <a:t>Confidence risk</a:t>
            </a:r>
          </a:p>
          <a:p>
            <a:pPr lvl="1" eaLnBrk="1" hangingPunct="1"/>
            <a:r>
              <a:rPr lang="en-US" dirty="0" smtClean="0"/>
              <a:t>Time-horizon risk</a:t>
            </a:r>
          </a:p>
          <a:p>
            <a:pPr lvl="1" eaLnBrk="1" hangingPunct="1"/>
            <a:r>
              <a:rPr lang="en-US" dirty="0" smtClean="0"/>
              <a:t>Inflation risk</a:t>
            </a:r>
          </a:p>
          <a:p>
            <a:pPr lvl="1" eaLnBrk="1" hangingPunct="1"/>
            <a:r>
              <a:rPr lang="en-US" dirty="0" smtClean="0"/>
              <a:t>Business-cycle risk</a:t>
            </a:r>
          </a:p>
          <a:p>
            <a:pPr lvl="1" eaLnBrk="1" hangingPunct="1"/>
            <a:r>
              <a:rPr lang="en-US" dirty="0" smtClean="0"/>
              <a:t>Market timing risk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14282" y="274638"/>
            <a:ext cx="8715436" cy="1143000"/>
          </a:xfrm>
        </p:spPr>
        <p:txBody>
          <a:bodyPr/>
          <a:lstStyle/>
          <a:p>
            <a:pPr eaLnBrk="1" hangingPunct="1"/>
            <a:r>
              <a:rPr lang="en-US" dirty="0" smtClean="0"/>
              <a:t>Bond yield plus risk premium </a:t>
            </a:r>
            <a:br>
              <a:rPr lang="en-US" dirty="0" smtClean="0"/>
            </a:br>
            <a:r>
              <a:rPr lang="en-US" dirty="0" smtClean="0"/>
              <a:t>(BYPRP) method</a:t>
            </a:r>
          </a:p>
        </p:txBody>
      </p:sp>
      <p:sp>
        <p:nvSpPr>
          <p:cNvPr id="54275" name="Rectangle 3"/>
          <p:cNvSpPr>
            <a:spLocks noGrp="1" noChangeArrowheads="1"/>
          </p:cNvSpPr>
          <p:nvPr>
            <p:ph type="body" idx="1"/>
          </p:nvPr>
        </p:nvSpPr>
        <p:spPr>
          <a:xfrm>
            <a:off x="428596" y="1785926"/>
            <a:ext cx="8229600" cy="4000528"/>
          </a:xfrm>
        </p:spPr>
        <p:txBody>
          <a:bodyPr/>
          <a:lstStyle/>
          <a:p>
            <a:pPr eaLnBrk="1" hangingPunct="1">
              <a:lnSpc>
                <a:spcPct val="90000"/>
              </a:lnSpc>
            </a:pPr>
            <a:r>
              <a:rPr lang="en-US" dirty="0" smtClean="0"/>
              <a:t>The </a:t>
            </a:r>
            <a:r>
              <a:rPr lang="en-US" b="1" dirty="0" smtClean="0"/>
              <a:t>bond yield plus risk premium </a:t>
            </a:r>
            <a:r>
              <a:rPr lang="en-US" dirty="0" smtClean="0"/>
              <a:t>method finds the cost of equity as:</a:t>
            </a:r>
          </a:p>
          <a:p>
            <a:pPr eaLnBrk="1" hangingPunct="1">
              <a:lnSpc>
                <a:spcPct val="90000"/>
              </a:lnSpc>
              <a:buFont typeface="Wingdings" pitchFamily="2" charset="2"/>
              <a:buNone/>
            </a:pPr>
            <a:endParaRPr lang="en-US" sz="1400" dirty="0" smtClean="0"/>
          </a:p>
          <a:p>
            <a:pPr eaLnBrk="1" hangingPunct="1">
              <a:lnSpc>
                <a:spcPct val="90000"/>
              </a:lnSpc>
              <a:buFont typeface="Wingdings" pitchFamily="2" charset="2"/>
              <a:buNone/>
            </a:pPr>
            <a:r>
              <a:rPr lang="en-US" dirty="0" smtClean="0"/>
              <a:t>	BYPRP cost of equity</a:t>
            </a:r>
          </a:p>
          <a:p>
            <a:pPr lvl="1" eaLnBrk="1" hangingPunct="1">
              <a:lnSpc>
                <a:spcPct val="90000"/>
              </a:lnSpc>
              <a:buFontTx/>
              <a:buNone/>
            </a:pPr>
            <a:r>
              <a:rPr lang="en-US" dirty="0" smtClean="0"/>
              <a:t>	= YTM on the company’s long-term debt</a:t>
            </a:r>
          </a:p>
          <a:p>
            <a:pPr lvl="1" eaLnBrk="1" hangingPunct="1">
              <a:lnSpc>
                <a:spcPct val="90000"/>
              </a:lnSpc>
              <a:buFontTx/>
              <a:buNone/>
            </a:pPr>
            <a:r>
              <a:rPr lang="en-US" dirty="0" smtClean="0"/>
              <a:t>		+ Risk premium</a:t>
            </a:r>
          </a:p>
          <a:p>
            <a:pPr eaLnBrk="1" hangingPunct="1">
              <a:lnSpc>
                <a:spcPct val="90000"/>
              </a:lnSpc>
              <a:buFont typeface="Wingdings" pitchFamily="2" charset="2"/>
              <a:buNone/>
            </a:pPr>
            <a:endParaRPr lang="en-US" sz="1400" dirty="0" smtClean="0"/>
          </a:p>
          <a:p>
            <a:pPr eaLnBrk="1" hangingPunct="1">
              <a:lnSpc>
                <a:spcPct val="90000"/>
              </a:lnSpc>
            </a:pPr>
            <a:r>
              <a:rPr lang="en-US" i="1" dirty="0" smtClean="0"/>
              <a:t>The typical risk premium added is 3-4 percent.</a:t>
            </a:r>
          </a:p>
        </p:txBody>
      </p:sp>
      <p:sp>
        <p:nvSpPr>
          <p:cNvPr id="4" name="Rectangle 3"/>
          <p:cNvSpPr/>
          <p:nvPr/>
        </p:nvSpPr>
        <p:spPr>
          <a:xfrm>
            <a:off x="714348" y="3000372"/>
            <a:ext cx="7286676" cy="15001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p:txBody>
          <a:bodyPr/>
          <a:lstStyle/>
          <a:p>
            <a:pPr algn="ctr" eaLnBrk="1" hangingPunct="1"/>
            <a:r>
              <a:rPr lang="en-US" sz="4600" dirty="0" smtClean="0"/>
              <a:t/>
            </a:r>
            <a:br>
              <a:rPr lang="en-US" sz="4600" dirty="0" smtClean="0"/>
            </a:br>
            <a:r>
              <a:rPr lang="en-US" sz="4600" dirty="0" smtClean="0"/>
              <a:t>Discounted Dividend Valuation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00034" y="0"/>
            <a:ext cx="8229600" cy="1000108"/>
          </a:xfrm>
        </p:spPr>
        <p:txBody>
          <a:bodyPr/>
          <a:lstStyle/>
          <a:p>
            <a:pPr eaLnBrk="1" hangingPunct="1"/>
            <a:r>
              <a:rPr lang="en-US" dirty="0" smtClean="0"/>
              <a:t>Dividend discount model	</a:t>
            </a:r>
          </a:p>
        </p:txBody>
      </p:sp>
      <p:sp>
        <p:nvSpPr>
          <p:cNvPr id="31747" name="Rectangle 3"/>
          <p:cNvSpPr>
            <a:spLocks noGrp="1" noChangeArrowheads="1"/>
          </p:cNvSpPr>
          <p:nvPr>
            <p:ph type="body" idx="1"/>
          </p:nvPr>
        </p:nvSpPr>
        <p:spPr>
          <a:xfrm>
            <a:off x="428596" y="4286256"/>
            <a:ext cx="8229600" cy="2114552"/>
          </a:xfrm>
        </p:spPr>
        <p:txBody>
          <a:bodyPr/>
          <a:lstStyle/>
          <a:p>
            <a:pPr eaLnBrk="1" hangingPunct="1"/>
            <a:r>
              <a:rPr lang="en-US" b="1" dirty="0" smtClean="0"/>
              <a:t>Problems:</a:t>
            </a:r>
          </a:p>
          <a:p>
            <a:pPr lvl="1" eaLnBrk="1" hangingPunct="1"/>
            <a:r>
              <a:rPr lang="en-US" dirty="0" smtClean="0"/>
              <a:t>Companies that do not pay dividends.</a:t>
            </a:r>
          </a:p>
          <a:p>
            <a:pPr lvl="1" eaLnBrk="1" hangingPunct="1"/>
            <a:r>
              <a:rPr lang="en-US" b="1" dirty="0" smtClean="0"/>
              <a:t>No clear relationship between dividends and profitability</a:t>
            </a:r>
          </a:p>
        </p:txBody>
      </p:sp>
      <p:sp>
        <p:nvSpPr>
          <p:cNvPr id="4" name="Rectangle 3"/>
          <p:cNvSpPr txBox="1">
            <a:spLocks noChangeArrowheads="1"/>
          </p:cNvSpPr>
          <p:nvPr/>
        </p:nvSpPr>
        <p:spPr bwMode="auto">
          <a:xfrm>
            <a:off x="428596" y="1214422"/>
            <a:ext cx="8229600" cy="28575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3200" b="1" i="0" u="none" strike="noStrike" kern="0" cap="none" spc="0" normalizeH="0" baseline="0" noProof="0" dirty="0" smtClean="0">
                <a:ln>
                  <a:noFill/>
                </a:ln>
                <a:solidFill>
                  <a:schemeClr val="tx1"/>
                </a:solidFill>
                <a:effectLst/>
                <a:uLnTx/>
                <a:uFillTx/>
                <a:latin typeface="+mn-lt"/>
                <a:ea typeface="+mn-ea"/>
                <a:cs typeface="+mn-cs"/>
              </a:rPr>
              <a:t>The DDM is most suitable when: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cs typeface="+mn-cs"/>
              </a:rPr>
              <a:t>the company is dividend-paying</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cs typeface="+mn-cs"/>
              </a:rPr>
              <a:t>the board of directors has </a:t>
            </a:r>
            <a:r>
              <a:rPr kumimoji="0" lang="en-US" sz="2800" b="1" u="none" strike="noStrike" kern="0" cap="none" spc="0" normalizeH="0" baseline="0" noProof="0" dirty="0" smtClean="0">
                <a:ln>
                  <a:noFill/>
                </a:ln>
                <a:solidFill>
                  <a:schemeClr val="tx1"/>
                </a:solidFill>
                <a:effectLst/>
                <a:uLnTx/>
                <a:uFillTx/>
                <a:latin typeface="+mn-lt"/>
                <a:cs typeface="+mn-cs"/>
              </a:rPr>
              <a:t>a dividend policy that has an understandable relationship to profitability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cs typeface="+mn-cs"/>
              </a:rPr>
              <a:t>the investor has a non-control perspective.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2"/>
          <p:cNvSpPr>
            <a:spLocks noGrp="1" noChangeArrowheads="1"/>
          </p:cNvSpPr>
          <p:nvPr>
            <p:ph type="title"/>
          </p:nvPr>
        </p:nvSpPr>
        <p:spPr>
          <a:xfrm>
            <a:off x="428596" y="214290"/>
            <a:ext cx="8229600" cy="1143000"/>
          </a:xfrm>
        </p:spPr>
        <p:txBody>
          <a:bodyPr/>
          <a:lstStyle/>
          <a:p>
            <a:pPr algn="ctr" eaLnBrk="1" hangingPunct="1"/>
            <a:r>
              <a:rPr lang="en-US" dirty="0" smtClean="0"/>
              <a:t>Dividend discount models (DDMs)</a:t>
            </a:r>
          </a:p>
        </p:txBody>
      </p:sp>
      <p:sp>
        <p:nvSpPr>
          <p:cNvPr id="2053" name="Rectangle 3"/>
          <p:cNvSpPr>
            <a:spLocks noGrp="1" noChangeArrowheads="1"/>
          </p:cNvSpPr>
          <p:nvPr>
            <p:ph type="body" idx="1"/>
          </p:nvPr>
        </p:nvSpPr>
        <p:spPr>
          <a:xfrm>
            <a:off x="428596" y="1357298"/>
            <a:ext cx="8229600" cy="4525963"/>
          </a:xfrm>
        </p:spPr>
        <p:txBody>
          <a:bodyPr/>
          <a:lstStyle/>
          <a:p>
            <a:pPr eaLnBrk="1" hangingPunct="1"/>
            <a:r>
              <a:rPr lang="en-US" dirty="0" smtClean="0"/>
              <a:t>Single-period DDM:	</a:t>
            </a:r>
          </a:p>
          <a:p>
            <a:pPr eaLnBrk="1" hangingPunct="1"/>
            <a:endParaRPr lang="en-US" dirty="0" smtClean="0"/>
          </a:p>
          <a:p>
            <a:pPr eaLnBrk="1" hangingPunct="1"/>
            <a:endParaRPr lang="en-US" dirty="0" smtClean="0"/>
          </a:p>
          <a:p>
            <a:pPr eaLnBrk="1" hangingPunct="1"/>
            <a:r>
              <a:rPr lang="en-US" dirty="0" smtClean="0"/>
              <a:t>Rate of return for single-period DDM</a:t>
            </a:r>
          </a:p>
          <a:p>
            <a:pPr eaLnBrk="1" hangingPunct="1">
              <a:buFont typeface="Wingdings" pitchFamily="2" charset="2"/>
              <a:buNone/>
            </a:pPr>
            <a:endParaRPr lang="en-US" dirty="0" smtClean="0"/>
          </a:p>
        </p:txBody>
      </p:sp>
      <p:sp>
        <p:nvSpPr>
          <p:cNvPr id="2054"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2050" name="Object 4"/>
          <p:cNvGraphicFramePr>
            <a:graphicFrameLocks noChangeAspect="1"/>
          </p:cNvGraphicFramePr>
          <p:nvPr/>
        </p:nvGraphicFramePr>
        <p:xfrm>
          <a:off x="1071538" y="1928803"/>
          <a:ext cx="5857916" cy="1278368"/>
        </p:xfrm>
        <a:graphic>
          <a:graphicData uri="http://schemas.openxmlformats.org/presentationml/2006/ole">
            <p:oleObj spid="_x0000_s507906" name="Microsoft Equation 3.0" r:id="rId3" imgW="2095500" imgH="457200" progId="Equation.3">
              <p:embed/>
            </p:oleObj>
          </a:graphicData>
        </a:graphic>
      </p:graphicFrame>
      <p:sp>
        <p:nvSpPr>
          <p:cNvPr id="2055"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2051" name="Object 6"/>
          <p:cNvGraphicFramePr>
            <a:graphicFrameLocks noChangeAspect="1"/>
          </p:cNvGraphicFramePr>
          <p:nvPr/>
        </p:nvGraphicFramePr>
        <p:xfrm>
          <a:off x="857224" y="3714752"/>
          <a:ext cx="6019800" cy="1414463"/>
        </p:xfrm>
        <a:graphic>
          <a:graphicData uri="http://schemas.openxmlformats.org/presentationml/2006/ole">
            <p:oleObj spid="_x0000_s507907" name="Microsoft Equation 3.0" r:id="rId4" imgW="1905000" imgH="444500" progId="Equation.3">
              <p:embed/>
            </p:oleObj>
          </a:graphicData>
        </a:graphic>
      </p:graphicFrame>
      <p:graphicFrame>
        <p:nvGraphicFramePr>
          <p:cNvPr id="507908" name="Object 6"/>
          <p:cNvGraphicFramePr>
            <a:graphicFrameLocks noChangeAspect="1"/>
          </p:cNvGraphicFramePr>
          <p:nvPr/>
        </p:nvGraphicFramePr>
        <p:xfrm>
          <a:off x="3071802" y="5143512"/>
          <a:ext cx="4233850" cy="1414463"/>
        </p:xfrm>
        <a:graphic>
          <a:graphicData uri="http://schemas.openxmlformats.org/presentationml/2006/ole">
            <p:oleObj spid="_x0000_s507908" name="Microsoft Equation 3.0" r:id="rId5" imgW="1905000" imgH="444500" progId="Equation.3">
              <p:embed/>
            </p:oleObj>
          </a:graphicData>
        </a:graphic>
      </p:graphicFrame>
      <p:sp>
        <p:nvSpPr>
          <p:cNvPr id="9" name="Rectangle 8"/>
          <p:cNvSpPr/>
          <p:nvPr/>
        </p:nvSpPr>
        <p:spPr>
          <a:xfrm>
            <a:off x="2857488" y="5000636"/>
            <a:ext cx="2286016" cy="15716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i="1" dirty="0" smtClean="0">
                <a:solidFill>
                  <a:schemeClr val="tx1"/>
                </a:solidFill>
              </a:rPr>
              <a:t>          r</a:t>
            </a:r>
            <a:endParaRPr lang="th-TH" sz="3600" i="1" dirty="0">
              <a:solidFill>
                <a:schemeClr val="tx1"/>
              </a:solidFill>
            </a:endParaRPr>
          </a:p>
        </p:txBody>
      </p:sp>
      <p:sp>
        <p:nvSpPr>
          <p:cNvPr id="10" name="Rectangle 9"/>
          <p:cNvSpPr/>
          <p:nvPr/>
        </p:nvSpPr>
        <p:spPr>
          <a:xfrm>
            <a:off x="6286512" y="5072074"/>
            <a:ext cx="928694" cy="14287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00" i="1" dirty="0" smtClean="0">
                <a:solidFill>
                  <a:schemeClr val="tx1"/>
                </a:solidFill>
              </a:rPr>
              <a:t>g</a:t>
            </a:r>
            <a:endParaRPr lang="th-TH" sz="3500" i="1" dirty="0">
              <a:solidFill>
                <a:schemeClr val="tx1"/>
              </a:solidFill>
            </a:endParaRPr>
          </a:p>
        </p:txBody>
      </p:sp>
      <p:sp>
        <p:nvSpPr>
          <p:cNvPr id="11" name="Rectangle 10"/>
          <p:cNvSpPr/>
          <p:nvPr/>
        </p:nvSpPr>
        <p:spPr>
          <a:xfrm>
            <a:off x="4429124" y="5143512"/>
            <a:ext cx="2643206" cy="14287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ectangle 13"/>
          <p:cNvSpPr/>
          <p:nvPr/>
        </p:nvSpPr>
        <p:spPr>
          <a:xfrm>
            <a:off x="357158" y="3143248"/>
            <a:ext cx="8501122" cy="30718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3857620" y="5572140"/>
            <a:ext cx="3786214" cy="12858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eaLnBrk="1" hangingPunct="1"/>
            <a:r>
              <a:rPr lang="en-US" smtClean="0"/>
              <a:t>Indefinite HP DDM	</a:t>
            </a:r>
          </a:p>
        </p:txBody>
      </p:sp>
      <p:sp>
        <p:nvSpPr>
          <p:cNvPr id="4101" name="Rectangle 3"/>
          <p:cNvSpPr>
            <a:spLocks noGrp="1" noChangeArrowheads="1"/>
          </p:cNvSpPr>
          <p:nvPr>
            <p:ph type="body" idx="1"/>
          </p:nvPr>
        </p:nvSpPr>
        <p:spPr/>
        <p:txBody>
          <a:bodyPr/>
          <a:lstStyle/>
          <a:p>
            <a:pPr eaLnBrk="1" hangingPunct="1"/>
            <a:r>
              <a:rPr lang="en-US" smtClean="0"/>
              <a:t>For an indefinite holding period, the PV of future dividends is:</a:t>
            </a:r>
          </a:p>
          <a:p>
            <a:pPr eaLnBrk="1" hangingPunct="1">
              <a:buFont typeface="Wingdings" pitchFamily="2" charset="2"/>
              <a:buNone/>
            </a:pPr>
            <a:endParaRPr lang="en-US" smtClean="0"/>
          </a:p>
        </p:txBody>
      </p:sp>
      <p:sp>
        <p:nvSpPr>
          <p:cNvPr id="410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4098" name="Object 4"/>
          <p:cNvGraphicFramePr>
            <a:graphicFrameLocks noChangeAspect="1"/>
          </p:cNvGraphicFramePr>
          <p:nvPr/>
        </p:nvGraphicFramePr>
        <p:xfrm>
          <a:off x="609600" y="2971800"/>
          <a:ext cx="5334000" cy="1254125"/>
        </p:xfrm>
        <a:graphic>
          <a:graphicData uri="http://schemas.openxmlformats.org/presentationml/2006/ole">
            <p:oleObj spid="_x0000_s509954" name="Microsoft Equation 3.0" r:id="rId3" imgW="1943100" imgH="457200" progId="Equation.3">
              <p:embed/>
            </p:oleObj>
          </a:graphicData>
        </a:graphic>
      </p:graphicFrame>
      <p:sp>
        <p:nvSpPr>
          <p:cNvPr id="4103" name="Rectangle 7"/>
          <p:cNvSpPr>
            <a:spLocks noChangeArrowheads="1"/>
          </p:cNvSpPr>
          <p:nvPr/>
        </p:nvSpPr>
        <p:spPr bwMode="auto">
          <a:xfrm>
            <a:off x="0" y="3195638"/>
            <a:ext cx="9144000" cy="0"/>
          </a:xfrm>
          <a:prstGeom prst="rect">
            <a:avLst/>
          </a:prstGeom>
          <a:noFill/>
          <a:ln w="9525">
            <a:noFill/>
            <a:miter lim="800000"/>
            <a:headEnd/>
            <a:tailEnd/>
          </a:ln>
        </p:spPr>
        <p:txBody>
          <a:bodyPr wrap="none" anchor="ctr">
            <a:spAutoFit/>
          </a:bodyPr>
          <a:lstStyle/>
          <a:p>
            <a:endParaRPr lang="th-TH"/>
          </a:p>
        </p:txBody>
      </p:sp>
      <p:graphicFrame>
        <p:nvGraphicFramePr>
          <p:cNvPr id="4099" name="Object 6"/>
          <p:cNvGraphicFramePr>
            <a:graphicFrameLocks noChangeAspect="1"/>
          </p:cNvGraphicFramePr>
          <p:nvPr/>
        </p:nvGraphicFramePr>
        <p:xfrm>
          <a:off x="685800" y="4648200"/>
          <a:ext cx="3810000" cy="1670050"/>
        </p:xfrm>
        <a:graphic>
          <a:graphicData uri="http://schemas.openxmlformats.org/presentationml/2006/ole">
            <p:oleObj spid="_x0000_s509955" name="Microsoft Equation 3.0" r:id="rId4" imgW="977760" imgH="431640" progId="Equation.3">
              <p:embed/>
            </p:oleObj>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p:txBody>
          <a:bodyPr/>
          <a:lstStyle/>
          <a:p>
            <a:pPr eaLnBrk="1" hangingPunct="1"/>
            <a:r>
              <a:rPr lang="en-US" smtClean="0"/>
              <a:t>Gordon Growth Model</a:t>
            </a:r>
          </a:p>
        </p:txBody>
      </p:sp>
      <p:sp>
        <p:nvSpPr>
          <p:cNvPr id="5125" name="Rectangle 3"/>
          <p:cNvSpPr>
            <a:spLocks noGrp="1" noChangeArrowheads="1"/>
          </p:cNvSpPr>
          <p:nvPr>
            <p:ph type="body" idx="1"/>
          </p:nvPr>
        </p:nvSpPr>
        <p:spPr>
          <a:xfrm>
            <a:off x="428596" y="1071546"/>
            <a:ext cx="8229600" cy="4525963"/>
          </a:xfrm>
        </p:spPr>
        <p:txBody>
          <a:bodyPr/>
          <a:lstStyle/>
          <a:p>
            <a:pPr eaLnBrk="1" hangingPunct="1"/>
            <a:r>
              <a:rPr lang="en-US" dirty="0" smtClean="0"/>
              <a:t>Assumes a specifically constant growth (g)</a:t>
            </a:r>
          </a:p>
          <a:p>
            <a:pPr eaLnBrk="1" hangingPunct="1"/>
            <a:r>
              <a:rPr lang="en-US" dirty="0" smtClean="0"/>
              <a:t>PV of dividend stream is:</a:t>
            </a:r>
          </a:p>
          <a:p>
            <a:pPr eaLnBrk="1" hangingPunct="1"/>
            <a:endParaRPr lang="en-US" dirty="0" smtClean="0"/>
          </a:p>
          <a:p>
            <a:pPr eaLnBrk="1" hangingPunct="1"/>
            <a:endParaRPr lang="en-US" dirty="0" smtClean="0"/>
          </a:p>
          <a:p>
            <a:pPr eaLnBrk="1" hangingPunct="1"/>
            <a:r>
              <a:rPr lang="en-US" dirty="0" smtClean="0"/>
              <a:t>Which can be simplified to:</a:t>
            </a:r>
          </a:p>
          <a:p>
            <a:pPr eaLnBrk="1" hangingPunct="1">
              <a:buFont typeface="Wingdings" pitchFamily="2" charset="2"/>
              <a:buNone/>
            </a:pPr>
            <a:endParaRPr lang="en-US" dirty="0" smtClean="0"/>
          </a:p>
        </p:txBody>
      </p:sp>
      <p:sp>
        <p:nvSpPr>
          <p:cNvPr id="5126"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5122" name="Object 4"/>
          <p:cNvGraphicFramePr>
            <a:graphicFrameLocks noChangeAspect="1"/>
          </p:cNvGraphicFramePr>
          <p:nvPr/>
        </p:nvGraphicFramePr>
        <p:xfrm>
          <a:off x="785786" y="2285992"/>
          <a:ext cx="6731000" cy="984250"/>
        </p:xfrm>
        <a:graphic>
          <a:graphicData uri="http://schemas.openxmlformats.org/presentationml/2006/ole">
            <p:oleObj spid="_x0000_s510978" name="Microsoft Equation 3.0" r:id="rId3" imgW="3060360" imgH="444240" progId="Equation.3">
              <p:embed/>
            </p:oleObj>
          </a:graphicData>
        </a:graphic>
      </p:graphicFrame>
      <p:sp>
        <p:nvSpPr>
          <p:cNvPr id="5127"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5123" name="Object 6"/>
          <p:cNvGraphicFramePr>
            <a:graphicFrameLocks noChangeAspect="1"/>
          </p:cNvGraphicFramePr>
          <p:nvPr/>
        </p:nvGraphicFramePr>
        <p:xfrm>
          <a:off x="1357290" y="4071942"/>
          <a:ext cx="4648200" cy="1400175"/>
        </p:xfrm>
        <a:graphic>
          <a:graphicData uri="http://schemas.openxmlformats.org/presentationml/2006/ole">
            <p:oleObj spid="_x0000_s510979" name="Equation" r:id="rId4" imgW="1396800" imgH="419040" progId="Equation.3">
              <p:embed/>
            </p:oleObj>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pPr eaLnBrk="1" hangingPunct="1"/>
            <a:r>
              <a:rPr lang="en-US" smtClean="0"/>
              <a:t>Other Gordon Growth issues</a:t>
            </a:r>
          </a:p>
        </p:txBody>
      </p:sp>
      <p:sp>
        <p:nvSpPr>
          <p:cNvPr id="7172" name="Rectangle 3"/>
          <p:cNvSpPr>
            <a:spLocks noGrp="1" noChangeArrowheads="1"/>
          </p:cNvSpPr>
          <p:nvPr>
            <p:ph type="body" idx="1"/>
          </p:nvPr>
        </p:nvSpPr>
        <p:spPr/>
        <p:txBody>
          <a:bodyPr/>
          <a:lstStyle/>
          <a:p>
            <a:pPr eaLnBrk="1" hangingPunct="1"/>
            <a:r>
              <a:rPr lang="en-US" dirty="0" smtClean="0"/>
              <a:t>Generally, it is illogical to have a perpetual dividend growth rate that exceeds the growth rate of GDP</a:t>
            </a:r>
          </a:p>
          <a:p>
            <a:pPr eaLnBrk="1" hangingPunct="1"/>
            <a:r>
              <a:rPr lang="en-US" dirty="0" smtClean="0"/>
              <a:t>Perpetuity value (g = 0):</a:t>
            </a:r>
          </a:p>
          <a:p>
            <a:pPr eaLnBrk="1" hangingPunct="1"/>
            <a:endParaRPr lang="en-US" dirty="0" smtClean="0"/>
          </a:p>
          <a:p>
            <a:pPr eaLnBrk="1" hangingPunct="1"/>
            <a:r>
              <a:rPr lang="en-US" dirty="0" smtClean="0"/>
              <a:t>Negative growth rates are also acceptable in the model.</a:t>
            </a:r>
          </a:p>
          <a:p>
            <a:pPr eaLnBrk="1" hangingPunct="1"/>
            <a:endParaRPr lang="en-US" dirty="0" smtClean="0"/>
          </a:p>
        </p:txBody>
      </p:sp>
      <p:sp>
        <p:nvSpPr>
          <p:cNvPr id="7173"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7170" name="Object 4"/>
          <p:cNvGraphicFramePr>
            <a:graphicFrameLocks noChangeAspect="1"/>
          </p:cNvGraphicFramePr>
          <p:nvPr/>
        </p:nvGraphicFramePr>
        <p:xfrm>
          <a:off x="5643570" y="2928934"/>
          <a:ext cx="1597025" cy="1216025"/>
        </p:xfrm>
        <a:graphic>
          <a:graphicData uri="http://schemas.openxmlformats.org/presentationml/2006/ole">
            <p:oleObj spid="_x0000_s513026" name="Equation" r:id="rId3" imgW="520560" imgH="393480" progId="Equation.3">
              <p:embed/>
            </p:oleObj>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pPr eaLnBrk="1" hangingPunct="1"/>
            <a:r>
              <a:rPr lang="en-US" smtClean="0"/>
              <a:t>Expected rate of return</a:t>
            </a:r>
          </a:p>
        </p:txBody>
      </p:sp>
      <p:sp>
        <p:nvSpPr>
          <p:cNvPr id="8196" name="Rectangle 3"/>
          <p:cNvSpPr>
            <a:spLocks noGrp="1" noChangeArrowheads="1"/>
          </p:cNvSpPr>
          <p:nvPr>
            <p:ph type="body" idx="1"/>
          </p:nvPr>
        </p:nvSpPr>
        <p:spPr/>
        <p:txBody>
          <a:bodyPr/>
          <a:lstStyle/>
          <a:p>
            <a:pPr eaLnBrk="1" hangingPunct="1"/>
            <a:r>
              <a:rPr lang="en-US" dirty="0" smtClean="0"/>
              <a:t>The expected rate of return in the Gordon growth model is:</a:t>
            </a:r>
          </a:p>
          <a:p>
            <a:pPr eaLnBrk="1" hangingPunct="1"/>
            <a:endParaRPr lang="en-US" dirty="0" smtClean="0"/>
          </a:p>
          <a:p>
            <a:pPr eaLnBrk="1" hangingPunct="1"/>
            <a:endParaRPr lang="en-US" dirty="0" smtClean="0"/>
          </a:p>
          <a:p>
            <a:pPr eaLnBrk="1" hangingPunct="1"/>
            <a:endParaRPr lang="en-US" dirty="0" smtClean="0"/>
          </a:p>
          <a:p>
            <a:pPr eaLnBrk="1" hangingPunct="1">
              <a:buNone/>
            </a:pPr>
            <a:endParaRPr lang="en-US" dirty="0" smtClean="0"/>
          </a:p>
          <a:p>
            <a:pPr eaLnBrk="1" hangingPunct="1"/>
            <a:endParaRPr lang="en-US" dirty="0" smtClean="0"/>
          </a:p>
        </p:txBody>
      </p:sp>
      <p:sp>
        <p:nvSpPr>
          <p:cNvPr id="819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8194" name="Object 4"/>
          <p:cNvGraphicFramePr>
            <a:graphicFrameLocks noChangeAspect="1"/>
          </p:cNvGraphicFramePr>
          <p:nvPr/>
        </p:nvGraphicFramePr>
        <p:xfrm>
          <a:off x="1142976" y="2714620"/>
          <a:ext cx="6477000" cy="1690688"/>
        </p:xfrm>
        <a:graphic>
          <a:graphicData uri="http://schemas.openxmlformats.org/presentationml/2006/ole">
            <p:oleObj spid="_x0000_s514050" name="Microsoft Equation 3.0" r:id="rId3" imgW="1714500" imgH="444500" progId="Equation.3">
              <p:embed/>
            </p:oleObj>
          </a:graphicData>
        </a:graphic>
      </p:graphicFrame>
      <p:sp>
        <p:nvSpPr>
          <p:cNvPr id="6" name="Rectangle 5"/>
          <p:cNvSpPr/>
          <p:nvPr/>
        </p:nvSpPr>
        <p:spPr>
          <a:xfrm>
            <a:off x="5286380" y="2714620"/>
            <a:ext cx="3071834" cy="17145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p:txBody>
          <a:bodyPr lIns="91422" tIns="45711" rIns="91422" bIns="45711"/>
          <a:lstStyle/>
          <a:p>
            <a:r>
              <a:rPr lang="en-US" sz="3600" dirty="0" smtClean="0"/>
              <a:t>Example: Expected rate of return in Dividend </a:t>
            </a:r>
            <a:r>
              <a:rPr lang="en-US" sz="3600" dirty="0"/>
              <a:t>Growth </a:t>
            </a:r>
            <a:r>
              <a:rPr lang="en-US" sz="3600" dirty="0" smtClean="0"/>
              <a:t>Model </a:t>
            </a:r>
            <a:endParaRPr lang="en-US" sz="3600" dirty="0"/>
          </a:p>
        </p:txBody>
      </p:sp>
      <p:sp>
        <p:nvSpPr>
          <p:cNvPr id="9219" name="Rectangle 3"/>
          <p:cNvSpPr>
            <a:spLocks noGrp="1" noChangeArrowheads="1"/>
          </p:cNvSpPr>
          <p:nvPr>
            <p:ph type="body" idx="4294967295"/>
          </p:nvPr>
        </p:nvSpPr>
        <p:spPr>
          <a:xfrm>
            <a:off x="1295400" y="1600200"/>
            <a:ext cx="7540625" cy="4378325"/>
          </a:xfrm>
        </p:spPr>
        <p:txBody>
          <a:bodyPr lIns="91422" tIns="45711" rIns="91422" bIns="45711"/>
          <a:lstStyle/>
          <a:p>
            <a:r>
              <a:rPr lang="en-US" sz="2400"/>
              <a:t>Suppose that your company is expected to pay a dividend of $1.50 per share next year. There has been a steady growth in dividends of 5.1% per year and the market expects that to continue. The current price is $25. What is the cost of equity?</a:t>
            </a:r>
          </a:p>
        </p:txBody>
      </p:sp>
      <p:graphicFrame>
        <p:nvGraphicFramePr>
          <p:cNvPr id="12292" name="Object 4"/>
          <p:cNvGraphicFramePr>
            <a:graphicFrameLocks noChangeAspect="1"/>
          </p:cNvGraphicFramePr>
          <p:nvPr/>
        </p:nvGraphicFramePr>
        <p:xfrm>
          <a:off x="3314700" y="3646488"/>
          <a:ext cx="2668588" cy="2968625"/>
        </p:xfrm>
        <a:graphic>
          <a:graphicData uri="http://schemas.openxmlformats.org/presentationml/2006/ole">
            <p:oleObj spid="_x0000_s590850" name="Equation" r:id="rId4" imgW="1459800" imgH="1714680" progId="Equation.3">
              <p:embed/>
            </p:oleObj>
          </a:graphicData>
        </a:graphic>
      </p:graphicFrame>
      <p:sp>
        <p:nvSpPr>
          <p:cNvPr id="9221" name="Rectangle 5"/>
          <p:cNvSpPr>
            <a:spLocks noChangeArrowheads="1"/>
          </p:cNvSpPr>
          <p:nvPr/>
        </p:nvSpPr>
        <p:spPr bwMode="auto">
          <a:xfrm>
            <a:off x="8567738" y="6445250"/>
            <a:ext cx="463550" cy="260350"/>
          </a:xfrm>
          <a:prstGeom prst="rect">
            <a:avLst/>
          </a:prstGeom>
          <a:noFill/>
          <a:ln w="38100">
            <a:noFill/>
            <a:miter lim="800000"/>
            <a:headEnd/>
            <a:tailEnd/>
          </a:ln>
        </p:spPr>
        <p:txBody>
          <a:bodyPr wrap="none">
            <a:spAutoFit/>
          </a:bodyPr>
          <a:lstStyle/>
          <a:p>
            <a:pPr algn="ctr" eaLnBrk="1" hangingPunct="1"/>
            <a:r>
              <a:rPr lang="en-US" sz="1100"/>
              <a:t>14-</a:t>
            </a:r>
            <a:fld id="{91C16293-A9A3-4524-B921-8EBA5B28373F}" type="slidenum">
              <a:rPr lang="en-US" sz="1100"/>
              <a:pPr algn="ctr" eaLnBrk="1" hangingPunct="1"/>
              <a:t>28</a:t>
            </a:fld>
            <a:endParaRPr lang="en-US" sz="1100"/>
          </a:p>
        </p:txBody>
      </p:sp>
      <p:sp>
        <p:nvSpPr>
          <p:cNvPr id="6" name="Right Arrow 5"/>
          <p:cNvSpPr/>
          <p:nvPr/>
        </p:nvSpPr>
        <p:spPr>
          <a:xfrm>
            <a:off x="1143000" y="1676400"/>
            <a:ext cx="457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2428860" y="3500438"/>
            <a:ext cx="4143404" cy="31432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1000"/>
                                        <p:tgtEl>
                                          <p:spTgt spid="12292"/>
                                        </p:tgtEl>
                                      </p:cBhvr>
                                    </p:animEffect>
                                    <p:anim calcmode="lin" valueType="num">
                                      <p:cBhvr>
                                        <p:cTn id="8" dur="1000" fill="hold"/>
                                        <p:tgtEl>
                                          <p:spTgt spid="12292"/>
                                        </p:tgtEl>
                                        <p:attrNameLst>
                                          <p:attrName>ppt_x</p:attrName>
                                        </p:attrNameLst>
                                      </p:cBhvr>
                                      <p:tavLst>
                                        <p:tav tm="0">
                                          <p:val>
                                            <p:strVal val="#ppt_x"/>
                                          </p:val>
                                        </p:tav>
                                        <p:tav tm="100000">
                                          <p:val>
                                            <p:strVal val="#ppt_x"/>
                                          </p:val>
                                        </p:tav>
                                      </p:tavLst>
                                    </p:anim>
                                    <p:anim calcmode="lin" valueType="num">
                                      <p:cBhvr>
                                        <p:cTn id="9" dur="1000" fill="hold"/>
                                        <p:tgtEl>
                                          <p:spTgt spid="122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US" smtClean="0"/>
              <a:t>Forecasting future dividends</a:t>
            </a:r>
          </a:p>
        </p:txBody>
      </p:sp>
      <p:sp>
        <p:nvSpPr>
          <p:cNvPr id="57347" name="Rectangle 3"/>
          <p:cNvSpPr>
            <a:spLocks noGrp="1" noChangeArrowheads="1"/>
          </p:cNvSpPr>
          <p:nvPr>
            <p:ph type="body" idx="1"/>
          </p:nvPr>
        </p:nvSpPr>
        <p:spPr/>
        <p:txBody>
          <a:bodyPr/>
          <a:lstStyle/>
          <a:p>
            <a:pPr eaLnBrk="1" hangingPunct="1"/>
            <a:r>
              <a:rPr lang="en-US" smtClean="0"/>
              <a:t>Forecast dividends for a visible time horizon, and then handle the value of the remaining future dividends either by</a:t>
            </a:r>
          </a:p>
          <a:p>
            <a:pPr lvl="1" eaLnBrk="1" hangingPunct="1"/>
            <a:r>
              <a:rPr lang="en-US" smtClean="0"/>
              <a:t>Assigning a stylized growth pattern to dividends after the terminal point</a:t>
            </a:r>
          </a:p>
          <a:p>
            <a:pPr lvl="1" eaLnBrk="1" hangingPunct="1"/>
            <a:r>
              <a:rPr lang="en-US" smtClean="0"/>
              <a:t>Estimate a stock price at the terminal point using some method such as a multiple of forecasted book value or earnings per share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n-US" smtClean="0"/>
              <a:t>Forecasting future dividends	</a:t>
            </a:r>
          </a:p>
        </p:txBody>
      </p:sp>
      <p:sp>
        <p:nvSpPr>
          <p:cNvPr id="56323" name="Rectangle 3"/>
          <p:cNvSpPr>
            <a:spLocks noGrp="1" noChangeArrowheads="1"/>
          </p:cNvSpPr>
          <p:nvPr>
            <p:ph type="body" idx="1"/>
          </p:nvPr>
        </p:nvSpPr>
        <p:spPr/>
        <p:txBody>
          <a:bodyPr/>
          <a:lstStyle/>
          <a:p>
            <a:pPr eaLnBrk="1" hangingPunct="1"/>
            <a:r>
              <a:rPr lang="en-US" smtClean="0"/>
              <a:t>Using stylized growth patterns</a:t>
            </a:r>
          </a:p>
          <a:p>
            <a:pPr lvl="1" eaLnBrk="1" hangingPunct="1"/>
            <a:r>
              <a:rPr lang="en-US" smtClean="0"/>
              <a:t>Constant growth forever (the Gordon growth model)</a:t>
            </a:r>
          </a:p>
          <a:p>
            <a:pPr lvl="1" eaLnBrk="1" hangingPunct="1"/>
            <a:r>
              <a:rPr lang="en-US" smtClean="0"/>
              <a:t>Two-distinct stages of growth (the two-stage growth model and the H model)</a:t>
            </a:r>
          </a:p>
          <a:p>
            <a:pPr lvl="1" eaLnBrk="1" hangingPunct="1"/>
            <a:r>
              <a:rPr lang="en-US" smtClean="0"/>
              <a:t>Three distinct stages of growth (the three-stage growth model)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r>
              <a:rPr lang="en-US" smtClean="0"/>
              <a:t>Forecasting growth rates</a:t>
            </a:r>
          </a:p>
        </p:txBody>
      </p:sp>
      <p:sp>
        <p:nvSpPr>
          <p:cNvPr id="80899" name="Rectangle 3"/>
          <p:cNvSpPr>
            <a:spLocks noGrp="1" noChangeArrowheads="1"/>
          </p:cNvSpPr>
          <p:nvPr>
            <p:ph type="body" idx="1"/>
          </p:nvPr>
        </p:nvSpPr>
        <p:spPr/>
        <p:txBody>
          <a:bodyPr/>
          <a:lstStyle/>
          <a:p>
            <a:pPr eaLnBrk="1" hangingPunct="1"/>
            <a:r>
              <a:rPr lang="en-US" dirty="0" smtClean="0"/>
              <a:t>There are three basic methods for forecasting growth rates:</a:t>
            </a:r>
          </a:p>
          <a:p>
            <a:pPr lvl="1" eaLnBrk="1" hangingPunct="1"/>
            <a:r>
              <a:rPr lang="en-US" dirty="0" smtClean="0"/>
              <a:t>Using historical rates (use historical dividend growth rate or use a statistical forecasting model based on historical data)</a:t>
            </a:r>
          </a:p>
          <a:p>
            <a:pPr lvl="1" eaLnBrk="1" hangingPunct="1"/>
            <a:r>
              <a:rPr lang="en-US" dirty="0" smtClean="0"/>
              <a:t>Using analyst forecasts</a:t>
            </a:r>
          </a:p>
          <a:p>
            <a:pPr lvl="1" eaLnBrk="1" hangingPunct="1"/>
            <a:r>
              <a:rPr lang="en-US" dirty="0" smtClean="0"/>
              <a:t>Using company and industry fundamentals</a:t>
            </a:r>
          </a:p>
          <a:p>
            <a:pPr lvl="1" eaLnBrk="1" hangingPunct="1"/>
            <a:endParaRPr lang="en-US"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609600" y="228600"/>
            <a:ext cx="8534400" cy="914400"/>
          </a:xfrm>
        </p:spPr>
        <p:txBody>
          <a:bodyPr lIns="91422" tIns="45711" rIns="91422" bIns="45711"/>
          <a:lstStyle/>
          <a:p>
            <a:r>
              <a:rPr lang="en-US" sz="3600"/>
              <a:t>Example: Estimating the Dividend Growth Rate</a:t>
            </a:r>
          </a:p>
        </p:txBody>
      </p:sp>
      <p:sp>
        <p:nvSpPr>
          <p:cNvPr id="10243" name="Rectangle 3"/>
          <p:cNvSpPr>
            <a:spLocks noGrp="1" noChangeArrowheads="1"/>
          </p:cNvSpPr>
          <p:nvPr>
            <p:ph type="body" idx="4294967295"/>
          </p:nvPr>
        </p:nvSpPr>
        <p:spPr/>
        <p:txBody>
          <a:bodyPr lIns="91422" tIns="45711" rIns="91422" bIns="45711"/>
          <a:lstStyle/>
          <a:p>
            <a:r>
              <a:rPr lang="en-US" sz="2400" dirty="0"/>
              <a:t>One method for estimating the growth rate is to use the historical average</a:t>
            </a:r>
          </a:p>
          <a:p>
            <a:pPr lvl="1"/>
            <a:r>
              <a:rPr lang="en-US" sz="2000" dirty="0"/>
              <a:t>Year	Dividend	Percent Change</a:t>
            </a:r>
          </a:p>
          <a:p>
            <a:pPr lvl="1"/>
            <a:r>
              <a:rPr lang="en-US" sz="2000" dirty="0"/>
              <a:t>2005	1.23			-</a:t>
            </a:r>
          </a:p>
          <a:p>
            <a:pPr lvl="1"/>
            <a:r>
              <a:rPr lang="en-US" sz="2000" dirty="0"/>
              <a:t>2006	1.30		</a:t>
            </a:r>
            <a:endParaRPr lang="en-US" sz="2000" dirty="0" smtClean="0"/>
          </a:p>
          <a:p>
            <a:pPr lvl="1"/>
            <a:r>
              <a:rPr lang="en-US" sz="2000" dirty="0" smtClean="0"/>
              <a:t>2007</a:t>
            </a:r>
            <a:r>
              <a:rPr lang="en-US" sz="2000" dirty="0"/>
              <a:t>	1.36		</a:t>
            </a:r>
          </a:p>
          <a:p>
            <a:pPr lvl="1"/>
            <a:r>
              <a:rPr lang="en-US" sz="2000" dirty="0"/>
              <a:t>2008	1.43		</a:t>
            </a:r>
          </a:p>
          <a:p>
            <a:pPr lvl="1"/>
            <a:r>
              <a:rPr lang="en-US" sz="2000" dirty="0"/>
              <a:t>2009	1.50</a:t>
            </a:r>
          </a:p>
        </p:txBody>
      </p:sp>
      <p:sp>
        <p:nvSpPr>
          <p:cNvPr id="13317" name="Text Box 5"/>
          <p:cNvSpPr txBox="1">
            <a:spLocks noChangeArrowheads="1"/>
          </p:cNvSpPr>
          <p:nvPr/>
        </p:nvSpPr>
        <p:spPr bwMode="auto">
          <a:xfrm>
            <a:off x="3810000" y="3124200"/>
            <a:ext cx="2979738" cy="1570038"/>
          </a:xfrm>
          <a:prstGeom prst="rect">
            <a:avLst/>
          </a:prstGeom>
          <a:noFill/>
          <a:ln w="9525">
            <a:noFill/>
            <a:miter lim="800000"/>
            <a:headEnd/>
            <a:tailEnd/>
          </a:ln>
        </p:spPr>
        <p:txBody>
          <a:bodyPr wrap="none">
            <a:spAutoFit/>
          </a:bodyPr>
          <a:lstStyle/>
          <a:p>
            <a:pPr>
              <a:spcBef>
                <a:spcPct val="20000"/>
              </a:spcBef>
            </a:pPr>
            <a:r>
              <a:rPr lang="en-US" sz="2400" dirty="0">
                <a:latin typeface="Times New Roman" pitchFamily="18" charset="0"/>
              </a:rPr>
              <a:t>(</a:t>
            </a:r>
            <a:r>
              <a:rPr lang="en-US" sz="2000" dirty="0">
                <a:latin typeface="Times New Roman" pitchFamily="18" charset="0"/>
              </a:rPr>
              <a:t>1.30 – 1.23) / 1.23 = 5.7%</a:t>
            </a:r>
          </a:p>
          <a:p>
            <a:pPr>
              <a:spcBef>
                <a:spcPct val="20000"/>
              </a:spcBef>
            </a:pPr>
            <a:r>
              <a:rPr lang="en-US" sz="2000" dirty="0">
                <a:latin typeface="Times New Roman" pitchFamily="18" charset="0"/>
              </a:rPr>
              <a:t>(1.36 – 1.30) / 1.30 = 4.6%</a:t>
            </a:r>
          </a:p>
          <a:p>
            <a:pPr>
              <a:spcBef>
                <a:spcPct val="20000"/>
              </a:spcBef>
            </a:pPr>
            <a:r>
              <a:rPr lang="en-US" sz="2000" dirty="0">
                <a:latin typeface="Times New Roman" pitchFamily="18" charset="0"/>
              </a:rPr>
              <a:t>(1.43 – 1.36) / 1.36 = 5.1%</a:t>
            </a:r>
          </a:p>
          <a:p>
            <a:pPr>
              <a:spcBef>
                <a:spcPct val="20000"/>
              </a:spcBef>
            </a:pPr>
            <a:r>
              <a:rPr lang="en-US" sz="2000" dirty="0">
                <a:latin typeface="Times New Roman" pitchFamily="18" charset="0"/>
              </a:rPr>
              <a:t>(1.50 – 1.43) / 1.43 = 4.9%</a:t>
            </a:r>
          </a:p>
        </p:txBody>
      </p:sp>
      <p:sp>
        <p:nvSpPr>
          <p:cNvPr id="13318" name="Text Box 6"/>
          <p:cNvSpPr txBox="1">
            <a:spLocks noChangeArrowheads="1"/>
          </p:cNvSpPr>
          <p:nvPr/>
        </p:nvSpPr>
        <p:spPr bwMode="auto">
          <a:xfrm>
            <a:off x="838200" y="5257800"/>
            <a:ext cx="6400800" cy="461963"/>
          </a:xfrm>
          <a:prstGeom prst="rect">
            <a:avLst/>
          </a:prstGeom>
          <a:noFill/>
          <a:ln w="9525">
            <a:noFill/>
            <a:miter lim="800000"/>
            <a:headEnd/>
            <a:tailEnd/>
          </a:ln>
        </p:spPr>
        <p:txBody>
          <a:bodyPr>
            <a:spAutoFit/>
          </a:bodyPr>
          <a:lstStyle/>
          <a:p>
            <a:pPr>
              <a:spcBef>
                <a:spcPct val="50000"/>
              </a:spcBef>
            </a:pPr>
            <a:r>
              <a:rPr lang="en-US" sz="2400" dirty="0">
                <a:latin typeface="Times New Roman" pitchFamily="18" charset="0"/>
              </a:rPr>
              <a:t>Average = (5.7 + 4.6 + 5.1 + 4.9) / 4 = 5.1</a:t>
            </a:r>
            <a:r>
              <a:rPr lang="en-US" sz="2400" dirty="0" smtClean="0">
                <a:latin typeface="Times New Roman" pitchFamily="18" charset="0"/>
              </a:rPr>
              <a:t>% = g</a:t>
            </a:r>
            <a:endParaRPr lang="en-US" sz="2400" dirty="0">
              <a:latin typeface="Times New Roman" pitchFamily="18" charset="0"/>
            </a:endParaRPr>
          </a:p>
        </p:txBody>
      </p:sp>
      <p:sp>
        <p:nvSpPr>
          <p:cNvPr id="10246" name="Rectangle 7"/>
          <p:cNvSpPr>
            <a:spLocks noChangeArrowheads="1"/>
          </p:cNvSpPr>
          <p:nvPr/>
        </p:nvSpPr>
        <p:spPr bwMode="auto">
          <a:xfrm>
            <a:off x="8567738" y="6445250"/>
            <a:ext cx="463550" cy="260350"/>
          </a:xfrm>
          <a:prstGeom prst="rect">
            <a:avLst/>
          </a:prstGeom>
          <a:noFill/>
          <a:ln w="38100">
            <a:noFill/>
            <a:miter lim="800000"/>
            <a:headEnd/>
            <a:tailEnd/>
          </a:ln>
        </p:spPr>
        <p:txBody>
          <a:bodyPr wrap="none">
            <a:spAutoFit/>
          </a:bodyPr>
          <a:lstStyle/>
          <a:p>
            <a:pPr algn="ctr" eaLnBrk="1" hangingPunct="1"/>
            <a:r>
              <a:rPr lang="en-US" sz="1100"/>
              <a:t>14-</a:t>
            </a:r>
            <a:fld id="{26EC7153-FCE8-4BA5-80A7-11DFDAD96573}" type="slidenum">
              <a:rPr lang="en-US" sz="1100"/>
              <a:pPr algn="ctr" eaLnBrk="1" hangingPunct="1"/>
              <a:t>32</a:t>
            </a:fld>
            <a:endParaRPr lang="en-US" sz="1100"/>
          </a:p>
        </p:txBody>
      </p:sp>
      <p:sp>
        <p:nvSpPr>
          <p:cNvPr id="7" name="Right Arrow 6"/>
          <p:cNvSpPr/>
          <p:nvPr/>
        </p:nvSpPr>
        <p:spPr>
          <a:xfrm>
            <a:off x="381000" y="1676400"/>
            <a:ext cx="4572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3200400" y="6096000"/>
            <a:ext cx="3713517" cy="384721"/>
          </a:xfrm>
          <a:prstGeom prst="rect">
            <a:avLst/>
          </a:prstGeom>
        </p:spPr>
        <p:txBody>
          <a:bodyPr wrap="none">
            <a:spAutoFit/>
          </a:bodyPr>
          <a:lstStyle/>
          <a:p>
            <a:pPr marR="64008">
              <a:spcBef>
                <a:spcPts val="400"/>
              </a:spcBef>
              <a:buClr>
                <a:schemeClr val="accent1"/>
              </a:buClr>
              <a:buSzPct val="68000"/>
              <a:defRPr/>
            </a:pPr>
            <a:r>
              <a:rPr lang="en-US" sz="1900" dirty="0" smtClean="0">
                <a:latin typeface="Times New Roman" pitchFamily="18" charset="0"/>
              </a:rPr>
              <a:t>*Note:  g</a:t>
            </a:r>
            <a:r>
              <a:rPr lang="en-US" sz="1900" dirty="0" smtClean="0"/>
              <a:t> = constant growth rate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animEffect transition="in" filter="fade">
                                      <p:cBhvr>
                                        <p:cTn id="7" dur="1000"/>
                                        <p:tgtEl>
                                          <p:spTgt spid="13317">
                                            <p:txEl>
                                              <p:pRg st="0" end="0"/>
                                            </p:txEl>
                                          </p:spTgt>
                                        </p:tgtEl>
                                      </p:cBhvr>
                                    </p:animEffect>
                                    <p:anim calcmode="lin" valueType="num">
                                      <p:cBhvr>
                                        <p:cTn id="8" dur="1000" fill="hold"/>
                                        <p:tgtEl>
                                          <p:spTgt spid="133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317">
                                            <p:txEl>
                                              <p:pRg st="1" end="1"/>
                                            </p:txEl>
                                          </p:spTgt>
                                        </p:tgtEl>
                                        <p:attrNameLst>
                                          <p:attrName>style.visibility</p:attrName>
                                        </p:attrNameLst>
                                      </p:cBhvr>
                                      <p:to>
                                        <p:strVal val="visible"/>
                                      </p:to>
                                    </p:set>
                                    <p:animEffect transition="in" filter="fade">
                                      <p:cBhvr>
                                        <p:cTn id="14" dur="1000"/>
                                        <p:tgtEl>
                                          <p:spTgt spid="13317">
                                            <p:txEl>
                                              <p:pRg st="1" end="1"/>
                                            </p:txEl>
                                          </p:spTgt>
                                        </p:tgtEl>
                                      </p:cBhvr>
                                    </p:animEffect>
                                    <p:anim calcmode="lin" valueType="num">
                                      <p:cBhvr>
                                        <p:cTn id="15" dur="1000" fill="hold"/>
                                        <p:tgtEl>
                                          <p:spTgt spid="1331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331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317">
                                            <p:txEl>
                                              <p:pRg st="2" end="2"/>
                                            </p:txEl>
                                          </p:spTgt>
                                        </p:tgtEl>
                                        <p:attrNameLst>
                                          <p:attrName>style.visibility</p:attrName>
                                        </p:attrNameLst>
                                      </p:cBhvr>
                                      <p:to>
                                        <p:strVal val="visible"/>
                                      </p:to>
                                    </p:set>
                                    <p:animEffect transition="in" filter="fade">
                                      <p:cBhvr>
                                        <p:cTn id="21" dur="1000"/>
                                        <p:tgtEl>
                                          <p:spTgt spid="13317">
                                            <p:txEl>
                                              <p:pRg st="2" end="2"/>
                                            </p:txEl>
                                          </p:spTgt>
                                        </p:tgtEl>
                                      </p:cBhvr>
                                    </p:animEffect>
                                    <p:anim calcmode="lin" valueType="num">
                                      <p:cBhvr>
                                        <p:cTn id="22" dur="1000" fill="hold"/>
                                        <p:tgtEl>
                                          <p:spTgt spid="1331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331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317">
                                            <p:txEl>
                                              <p:pRg st="3" end="3"/>
                                            </p:txEl>
                                          </p:spTgt>
                                        </p:tgtEl>
                                        <p:attrNameLst>
                                          <p:attrName>style.visibility</p:attrName>
                                        </p:attrNameLst>
                                      </p:cBhvr>
                                      <p:to>
                                        <p:strVal val="visible"/>
                                      </p:to>
                                    </p:set>
                                    <p:animEffect transition="in" filter="fade">
                                      <p:cBhvr>
                                        <p:cTn id="28" dur="1000"/>
                                        <p:tgtEl>
                                          <p:spTgt spid="13317">
                                            <p:txEl>
                                              <p:pRg st="3" end="3"/>
                                            </p:txEl>
                                          </p:spTgt>
                                        </p:tgtEl>
                                      </p:cBhvr>
                                    </p:animEffect>
                                    <p:anim calcmode="lin" valueType="num">
                                      <p:cBhvr>
                                        <p:cTn id="29" dur="1000" fill="hold"/>
                                        <p:tgtEl>
                                          <p:spTgt spid="1331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331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318"/>
                                        </p:tgtEl>
                                        <p:attrNameLst>
                                          <p:attrName>style.visibility</p:attrName>
                                        </p:attrNameLst>
                                      </p:cBhvr>
                                      <p:to>
                                        <p:strVal val="visible"/>
                                      </p:to>
                                    </p:set>
                                    <p:animEffect transition="in" filter="fade">
                                      <p:cBhvr>
                                        <p:cTn id="35" dur="1000"/>
                                        <p:tgtEl>
                                          <p:spTgt spid="13318"/>
                                        </p:tgtEl>
                                      </p:cBhvr>
                                    </p:animEffect>
                                    <p:anim calcmode="lin" valueType="num">
                                      <p:cBhvr>
                                        <p:cTn id="36" dur="1000" fill="hold"/>
                                        <p:tgtEl>
                                          <p:spTgt spid="13318"/>
                                        </p:tgtEl>
                                        <p:attrNameLst>
                                          <p:attrName>ppt_x</p:attrName>
                                        </p:attrNameLst>
                                      </p:cBhvr>
                                      <p:tavLst>
                                        <p:tav tm="0">
                                          <p:val>
                                            <p:strVal val="#ppt_x"/>
                                          </p:val>
                                        </p:tav>
                                        <p:tav tm="100000">
                                          <p:val>
                                            <p:strVal val="#ppt_x"/>
                                          </p:val>
                                        </p:tav>
                                      </p:tavLst>
                                    </p:anim>
                                    <p:anim calcmode="lin" valueType="num">
                                      <p:cBhvr>
                                        <p:cTn id="37" dur="1000" fill="hold"/>
                                        <p:tgtEl>
                                          <p:spTgt spid="133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build="p" autoUpdateAnimBg="0"/>
      <p:bldP spid="13318"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n-US" smtClean="0"/>
              <a:t>Finding g</a:t>
            </a:r>
          </a:p>
        </p:txBody>
      </p:sp>
      <p:sp>
        <p:nvSpPr>
          <p:cNvPr id="81923" name="Rectangle 3"/>
          <p:cNvSpPr>
            <a:spLocks noGrp="1" noChangeArrowheads="1"/>
          </p:cNvSpPr>
          <p:nvPr>
            <p:ph type="body" idx="1"/>
          </p:nvPr>
        </p:nvSpPr>
        <p:spPr>
          <a:xfrm>
            <a:off x="214282" y="1571612"/>
            <a:ext cx="8686800" cy="3886200"/>
          </a:xfrm>
        </p:spPr>
        <p:txBody>
          <a:bodyPr/>
          <a:lstStyle/>
          <a:p>
            <a:pPr eaLnBrk="1" hangingPunct="1"/>
            <a:r>
              <a:rPr lang="en-US" dirty="0" smtClean="0"/>
              <a:t>The simplest model of the dividend growth rate is:</a:t>
            </a:r>
          </a:p>
          <a:p>
            <a:pPr eaLnBrk="1" hangingPunct="1">
              <a:buNone/>
            </a:pPr>
            <a:r>
              <a:rPr lang="en-US" dirty="0" smtClean="0"/>
              <a:t>              g = b x ROE</a:t>
            </a:r>
          </a:p>
          <a:p>
            <a:pPr lvl="1" eaLnBrk="1" hangingPunct="1"/>
            <a:r>
              <a:rPr lang="en-US" dirty="0" smtClean="0"/>
              <a:t>where	g = Dividend growth rate</a:t>
            </a:r>
          </a:p>
          <a:p>
            <a:pPr lvl="1" eaLnBrk="1" hangingPunct="1"/>
            <a:r>
              <a:rPr lang="en-US" dirty="0" smtClean="0"/>
              <a:t>b = Earnings retention rate (1 – payout ratio)</a:t>
            </a:r>
          </a:p>
          <a:p>
            <a:pPr lvl="1" eaLnBrk="1" hangingPunct="1"/>
            <a:r>
              <a:rPr lang="en-US" dirty="0" smtClean="0"/>
              <a:t>ROE = Return on equity.</a:t>
            </a:r>
          </a:p>
        </p:txBody>
      </p:sp>
      <p:sp>
        <p:nvSpPr>
          <p:cNvPr id="4" name="Rectangle 3"/>
          <p:cNvSpPr/>
          <p:nvPr/>
        </p:nvSpPr>
        <p:spPr>
          <a:xfrm>
            <a:off x="1785918" y="2714620"/>
            <a:ext cx="2500330" cy="5715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Subtitle 3"/>
          <p:cNvSpPr txBox="1">
            <a:spLocks/>
          </p:cNvSpPr>
          <p:nvPr/>
        </p:nvSpPr>
        <p:spPr>
          <a:xfrm>
            <a:off x="428596" y="5000636"/>
            <a:ext cx="8501122" cy="571504"/>
          </a:xfrm>
          <a:prstGeom prst="rect">
            <a:avLst/>
          </a:prstGeom>
        </p:spPr>
        <p:style>
          <a:lnRef idx="2">
            <a:schemeClr val="accent1"/>
          </a:lnRef>
          <a:fillRef idx="1">
            <a:schemeClr val="lt1"/>
          </a:fillRef>
          <a:effectRef idx="0">
            <a:schemeClr val="accent1"/>
          </a:effectRef>
          <a:fontRef idx="minor">
            <a:schemeClr val="dk1"/>
          </a:fontRef>
        </p:style>
        <p:txBody>
          <a:bodyPr vert="horz" lIns="45720" rIns="45720">
            <a:normAutofit/>
          </a:bodyPr>
          <a:lstStyle/>
          <a:p>
            <a:pPr marR="64008">
              <a:spcBef>
                <a:spcPts val="400"/>
              </a:spcBef>
              <a:buClr>
                <a:schemeClr val="accent1"/>
              </a:buClr>
              <a:buSzPct val="68000"/>
              <a:defRPr/>
            </a:pPr>
            <a:r>
              <a:rPr lang="en-US" sz="2700" dirty="0" smtClean="0"/>
              <a:t>Retention ratio (b) = (1 – dividend payout ratio)  </a:t>
            </a: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en-US" sz="2700" b="0" i="0" u="none" strike="noStrike" kern="1200" cap="none" spc="0" normalizeH="0" baseline="0" noProof="0" dirty="0" smtClean="0">
              <a:ln>
                <a:noFill/>
              </a:ln>
              <a:effectLst/>
              <a:uLnTx/>
              <a:uFillTx/>
              <a:latin typeface="+mn-lt"/>
              <a:ea typeface="+mn-ea"/>
              <a:cs typeface="+mn-cs"/>
            </a:endParaRPr>
          </a:p>
          <a:p>
            <a:pPr marL="0" marR="64008" lvl="0" indent="0" algn="l" defTabSz="914400" rtl="0" eaLnBrk="1" fontAlgn="auto" latinLnBrk="0" hangingPunct="1">
              <a:lnSpc>
                <a:spcPct val="100000"/>
              </a:lnSpc>
              <a:spcBef>
                <a:spcPts val="400"/>
              </a:spcBef>
              <a:spcAft>
                <a:spcPts val="0"/>
              </a:spcAft>
              <a:buClr>
                <a:schemeClr val="accent1"/>
              </a:buClr>
              <a:buSzPct val="68000"/>
              <a:buFont typeface="Wingdings" pitchFamily="2" charset="2"/>
              <a:buChar char="Ø"/>
              <a:tabLst/>
              <a:defRPr/>
            </a:pPr>
            <a:endParaRPr kumimoji="0" lang="th-TH" sz="2700" b="0" i="0" u="none" strike="noStrike" kern="1200" cap="none" spc="0" normalizeH="0" baseline="0" noProof="0" dirty="0">
              <a:ln>
                <a:noFill/>
              </a:ln>
              <a:effectLst/>
              <a:uLnTx/>
              <a:uFillTx/>
              <a:latin typeface="+mn-lt"/>
              <a:ea typeface="+mn-ea"/>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2"/>
          <p:cNvSpPr>
            <a:spLocks noGrp="1" noChangeArrowheads="1"/>
          </p:cNvSpPr>
          <p:nvPr>
            <p:ph type="title"/>
          </p:nvPr>
        </p:nvSpPr>
        <p:spPr/>
        <p:txBody>
          <a:bodyPr/>
          <a:lstStyle/>
          <a:p>
            <a:pPr eaLnBrk="1" hangingPunct="1"/>
            <a:r>
              <a:rPr lang="en-US" smtClean="0"/>
              <a:t>Gordon Model &amp; P/E ratios</a:t>
            </a:r>
          </a:p>
        </p:txBody>
      </p:sp>
      <p:sp>
        <p:nvSpPr>
          <p:cNvPr id="10245" name="Rectangle 3"/>
          <p:cNvSpPr>
            <a:spLocks noGrp="1" noChangeArrowheads="1"/>
          </p:cNvSpPr>
          <p:nvPr>
            <p:ph type="body" idx="1"/>
          </p:nvPr>
        </p:nvSpPr>
        <p:spPr>
          <a:xfrm>
            <a:off x="457200" y="1428736"/>
            <a:ext cx="8229600" cy="4697427"/>
          </a:xfrm>
        </p:spPr>
        <p:txBody>
          <a:bodyPr/>
          <a:lstStyle/>
          <a:p>
            <a:pPr eaLnBrk="1" hangingPunct="1"/>
            <a:r>
              <a:rPr lang="en-US" dirty="0" smtClean="0"/>
              <a:t>If E is next year’s earnings (leading P/E):</a:t>
            </a:r>
          </a:p>
          <a:p>
            <a:pPr eaLnBrk="1" hangingPunct="1"/>
            <a:endParaRPr lang="en-US" dirty="0" smtClean="0"/>
          </a:p>
          <a:p>
            <a:pPr eaLnBrk="1" hangingPunct="1"/>
            <a:endParaRPr lang="en-US" dirty="0" smtClean="0"/>
          </a:p>
          <a:p>
            <a:pPr eaLnBrk="1" hangingPunct="1"/>
            <a:r>
              <a:rPr lang="en-US" dirty="0" smtClean="0"/>
              <a:t>If E is this year’s earnings (trailing P/E):</a:t>
            </a:r>
          </a:p>
          <a:p>
            <a:pPr eaLnBrk="1" hangingPunct="1">
              <a:buFont typeface="Wingdings" pitchFamily="2" charset="2"/>
              <a:buNone/>
            </a:pPr>
            <a:endParaRPr lang="en-US" dirty="0" smtClean="0"/>
          </a:p>
        </p:txBody>
      </p:sp>
      <p:sp>
        <p:nvSpPr>
          <p:cNvPr id="10246"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10247"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sp>
        <p:nvSpPr>
          <p:cNvPr id="10248" name="Rectangle 9"/>
          <p:cNvSpPr>
            <a:spLocks noChangeArrowheads="1"/>
          </p:cNvSpPr>
          <p:nvPr/>
        </p:nvSpPr>
        <p:spPr bwMode="auto">
          <a:xfrm>
            <a:off x="0" y="3211513"/>
            <a:ext cx="9144000" cy="0"/>
          </a:xfrm>
          <a:prstGeom prst="rect">
            <a:avLst/>
          </a:prstGeom>
          <a:noFill/>
          <a:ln w="9525">
            <a:noFill/>
            <a:miter lim="800000"/>
            <a:headEnd/>
            <a:tailEnd/>
          </a:ln>
        </p:spPr>
        <p:txBody>
          <a:bodyPr wrap="none" anchor="ctr">
            <a:spAutoFit/>
          </a:bodyPr>
          <a:lstStyle/>
          <a:p>
            <a:endParaRPr lang="th-TH"/>
          </a:p>
        </p:txBody>
      </p:sp>
      <p:graphicFrame>
        <p:nvGraphicFramePr>
          <p:cNvPr id="10242" name="Object 8"/>
          <p:cNvGraphicFramePr>
            <a:graphicFrameLocks noChangeAspect="1"/>
          </p:cNvGraphicFramePr>
          <p:nvPr/>
        </p:nvGraphicFramePr>
        <p:xfrm>
          <a:off x="2143108" y="2071678"/>
          <a:ext cx="3990970" cy="1214446"/>
        </p:xfrm>
        <a:graphic>
          <a:graphicData uri="http://schemas.openxmlformats.org/presentationml/2006/ole">
            <p:oleObj spid="_x0000_s516098" name="Microsoft Equation 3.0" r:id="rId3" imgW="1346040" imgH="431640" progId="Equation.3">
              <p:embed/>
            </p:oleObj>
          </a:graphicData>
        </a:graphic>
      </p:graphicFrame>
      <p:sp>
        <p:nvSpPr>
          <p:cNvPr id="10249" name="Rectangle 11"/>
          <p:cNvSpPr>
            <a:spLocks noChangeArrowheads="1"/>
          </p:cNvSpPr>
          <p:nvPr/>
        </p:nvSpPr>
        <p:spPr bwMode="auto">
          <a:xfrm>
            <a:off x="0" y="3211513"/>
            <a:ext cx="9144000" cy="0"/>
          </a:xfrm>
          <a:prstGeom prst="rect">
            <a:avLst/>
          </a:prstGeom>
          <a:noFill/>
          <a:ln w="9525">
            <a:noFill/>
            <a:miter lim="800000"/>
            <a:headEnd/>
            <a:tailEnd/>
          </a:ln>
        </p:spPr>
        <p:txBody>
          <a:bodyPr wrap="none" anchor="ctr">
            <a:spAutoFit/>
          </a:bodyPr>
          <a:lstStyle/>
          <a:p>
            <a:endParaRPr lang="th-TH"/>
          </a:p>
        </p:txBody>
      </p:sp>
      <p:graphicFrame>
        <p:nvGraphicFramePr>
          <p:cNvPr id="10243" name="Object 10"/>
          <p:cNvGraphicFramePr>
            <a:graphicFrameLocks noChangeAspect="1"/>
          </p:cNvGraphicFramePr>
          <p:nvPr/>
        </p:nvGraphicFramePr>
        <p:xfrm>
          <a:off x="1428728" y="3929066"/>
          <a:ext cx="6286544" cy="1256244"/>
        </p:xfrm>
        <a:graphic>
          <a:graphicData uri="http://schemas.openxmlformats.org/presentationml/2006/ole">
            <p:oleObj spid="_x0000_s516099" name="Microsoft Equation 3.0" r:id="rId4" imgW="2171520" imgH="431640" progId="Equation.3">
              <p:embed/>
            </p:oleObj>
          </a:graphicData>
        </a:graphic>
      </p:graphicFrame>
      <p:sp>
        <p:nvSpPr>
          <p:cNvPr id="10" name="Rectangle 9"/>
          <p:cNvSpPr/>
          <p:nvPr/>
        </p:nvSpPr>
        <p:spPr>
          <a:xfrm>
            <a:off x="4714876" y="2000240"/>
            <a:ext cx="1571636" cy="5715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Payout ratio</a:t>
            </a:r>
            <a:endParaRPr lang="th-TH" dirty="0">
              <a:solidFill>
                <a:schemeClr val="tx1"/>
              </a:solidFill>
            </a:endParaRPr>
          </a:p>
        </p:txBody>
      </p:sp>
      <p:sp>
        <p:nvSpPr>
          <p:cNvPr id="12" name="Rectangle 11"/>
          <p:cNvSpPr/>
          <p:nvPr/>
        </p:nvSpPr>
        <p:spPr>
          <a:xfrm>
            <a:off x="5072066" y="3857628"/>
            <a:ext cx="1357322" cy="571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Payout ratio</a:t>
            </a:r>
            <a:endParaRPr lang="th-TH" dirty="0">
              <a:solidFill>
                <a:schemeClr val="tx1"/>
              </a:solidFill>
            </a:endParaRPr>
          </a:p>
        </p:txBody>
      </p:sp>
      <p:sp>
        <p:nvSpPr>
          <p:cNvPr id="13" name="Rectangle 12"/>
          <p:cNvSpPr/>
          <p:nvPr/>
        </p:nvSpPr>
        <p:spPr>
          <a:xfrm>
            <a:off x="1214414" y="3714752"/>
            <a:ext cx="6357982" cy="14287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US" sz="4000" smtClean="0"/>
              <a:t>Strengths of Gordon growth model</a:t>
            </a:r>
          </a:p>
        </p:txBody>
      </p:sp>
      <p:sp>
        <p:nvSpPr>
          <p:cNvPr id="59395" name="Rectangle 3"/>
          <p:cNvSpPr>
            <a:spLocks noGrp="1" noChangeArrowheads="1"/>
          </p:cNvSpPr>
          <p:nvPr>
            <p:ph type="body" idx="1"/>
          </p:nvPr>
        </p:nvSpPr>
        <p:spPr>
          <a:xfrm>
            <a:off x="428596" y="1285860"/>
            <a:ext cx="8229600" cy="4525963"/>
          </a:xfrm>
        </p:spPr>
        <p:txBody>
          <a:bodyPr/>
          <a:lstStyle/>
          <a:p>
            <a:pPr eaLnBrk="1" hangingPunct="1"/>
            <a:r>
              <a:rPr lang="en-US" dirty="0" smtClean="0"/>
              <a:t>Good for valuing stable-growth, dividend-paying companies</a:t>
            </a:r>
          </a:p>
          <a:p>
            <a:pPr eaLnBrk="1" hangingPunct="1"/>
            <a:r>
              <a:rPr lang="en-US" dirty="0" smtClean="0"/>
              <a:t>Good for valuing indexes</a:t>
            </a:r>
          </a:p>
          <a:p>
            <a:pPr eaLnBrk="1" hangingPunct="1"/>
            <a:r>
              <a:rPr lang="en-US" dirty="0" smtClean="0"/>
              <a:t>Simplicity and clarity, also helps understanding of relationships between V, r, g, and D</a:t>
            </a:r>
          </a:p>
          <a:p>
            <a:pPr eaLnBrk="1" hangingPunct="1"/>
            <a:r>
              <a:rPr lang="en-US" dirty="0" smtClean="0"/>
              <a:t>Can be used as a component in more complex models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14282" y="285728"/>
            <a:ext cx="8686800" cy="1143000"/>
          </a:xfrm>
        </p:spPr>
        <p:txBody>
          <a:bodyPr/>
          <a:lstStyle/>
          <a:p>
            <a:pPr eaLnBrk="1" hangingPunct="1"/>
            <a:r>
              <a:rPr lang="en-US" sz="4000" dirty="0" smtClean="0"/>
              <a:t>Weaknesses of Gordon growth model</a:t>
            </a:r>
          </a:p>
        </p:txBody>
      </p:sp>
      <p:sp>
        <p:nvSpPr>
          <p:cNvPr id="60419" name="Rectangle 3"/>
          <p:cNvSpPr>
            <a:spLocks noGrp="1" noChangeArrowheads="1"/>
          </p:cNvSpPr>
          <p:nvPr>
            <p:ph type="body" idx="1"/>
          </p:nvPr>
        </p:nvSpPr>
        <p:spPr/>
        <p:txBody>
          <a:bodyPr/>
          <a:lstStyle/>
          <a:p>
            <a:pPr eaLnBrk="1" hangingPunct="1"/>
            <a:r>
              <a:rPr lang="en-US" smtClean="0"/>
              <a:t>Calculated values are very sensitive to assumed values of g and r</a:t>
            </a:r>
          </a:p>
          <a:p>
            <a:pPr eaLnBrk="1" hangingPunct="1"/>
            <a:r>
              <a:rPr lang="en-US" smtClean="0"/>
              <a:t>Is not applicable to non-dividend-paying stocks</a:t>
            </a:r>
          </a:p>
          <a:p>
            <a:pPr eaLnBrk="1" hangingPunct="1"/>
            <a:r>
              <a:rPr lang="en-US" smtClean="0"/>
              <a:t>Is not applicable to unstable-growth, dividend paying stocks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357158" y="214290"/>
            <a:ext cx="8229600" cy="1371600"/>
          </a:xfrm>
        </p:spPr>
        <p:txBody>
          <a:bodyPr/>
          <a:lstStyle/>
          <a:p>
            <a:pPr eaLnBrk="1" hangingPunct="1"/>
            <a:r>
              <a:rPr lang="en-US" dirty="0" smtClean="0"/>
              <a:t>Gordon growth model: model sensitive to inputs</a:t>
            </a:r>
          </a:p>
        </p:txBody>
      </p:sp>
      <p:sp>
        <p:nvSpPr>
          <p:cNvPr id="6148" name="Rectangle 3"/>
          <p:cNvSpPr>
            <a:spLocks noGrp="1" noChangeArrowheads="1"/>
          </p:cNvSpPr>
          <p:nvPr>
            <p:ph type="body" sz="half" idx="1"/>
          </p:nvPr>
        </p:nvSpPr>
        <p:spPr>
          <a:xfrm>
            <a:off x="285720" y="1714488"/>
            <a:ext cx="8537575" cy="4041775"/>
          </a:xfrm>
        </p:spPr>
        <p:txBody>
          <a:bodyPr/>
          <a:lstStyle/>
          <a:p>
            <a:pPr eaLnBrk="1" hangingPunct="1"/>
            <a:r>
              <a:rPr lang="en-US" dirty="0" smtClean="0"/>
              <a:t>Valuations are very sensitive to inputs.  Assuming D</a:t>
            </a:r>
            <a:r>
              <a:rPr lang="en-US" baseline="-25000" dirty="0" smtClean="0"/>
              <a:t>1</a:t>
            </a:r>
            <a:r>
              <a:rPr lang="en-US" dirty="0" smtClean="0"/>
              <a:t> = 0.83, the value of a stock is:</a:t>
            </a:r>
            <a:endParaRPr lang="en-US" sz="2800" dirty="0" smtClean="0">
              <a:solidFill>
                <a:srgbClr val="000000"/>
              </a:solidFill>
              <a:latin typeface="Times New Roman" pitchFamily="18" charset="0"/>
              <a:cs typeface="Times New Roman" pitchFamily="18" charset="0"/>
            </a:endParaRPr>
          </a:p>
        </p:txBody>
      </p:sp>
      <p:graphicFrame>
        <p:nvGraphicFramePr>
          <p:cNvPr id="6146" name="Object 4"/>
          <p:cNvGraphicFramePr>
            <a:graphicFrameLocks noChangeAspect="1"/>
          </p:cNvGraphicFramePr>
          <p:nvPr>
            <p:ph sz="half" idx="2"/>
          </p:nvPr>
        </p:nvGraphicFramePr>
        <p:xfrm>
          <a:off x="11113" y="3071810"/>
          <a:ext cx="9132887" cy="2922588"/>
        </p:xfrm>
        <a:graphic>
          <a:graphicData uri="http://schemas.openxmlformats.org/presentationml/2006/ole">
            <p:oleObj spid="_x0000_s512002" name="Document" r:id="rId3" imgW="6092545" imgH="1972006" progId="Word.Document.8">
              <p:embed/>
            </p:oleObj>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xfrm>
            <a:off x="357158" y="0"/>
            <a:ext cx="8229600" cy="1071546"/>
          </a:xfrm>
        </p:spPr>
        <p:txBody>
          <a:bodyPr/>
          <a:lstStyle/>
          <a:p>
            <a:pPr eaLnBrk="1" hangingPunct="1"/>
            <a:r>
              <a:rPr lang="en-US" dirty="0" smtClean="0"/>
              <a:t>Two-stage DDM</a:t>
            </a:r>
          </a:p>
        </p:txBody>
      </p:sp>
      <p:sp>
        <p:nvSpPr>
          <p:cNvPr id="11269" name="Rectangle 3"/>
          <p:cNvSpPr>
            <a:spLocks noGrp="1" noChangeArrowheads="1"/>
          </p:cNvSpPr>
          <p:nvPr>
            <p:ph type="body" sz="half" idx="1"/>
          </p:nvPr>
        </p:nvSpPr>
        <p:spPr>
          <a:xfrm>
            <a:off x="357158" y="928670"/>
            <a:ext cx="8305800" cy="3886200"/>
          </a:xfrm>
        </p:spPr>
        <p:txBody>
          <a:bodyPr/>
          <a:lstStyle/>
          <a:p>
            <a:pPr eaLnBrk="1" hangingPunct="1"/>
            <a:r>
              <a:rPr lang="en-US" sz="2800" dirty="0" smtClean="0"/>
              <a:t>The two-stage DDM is based on the multiple-period model:</a:t>
            </a:r>
          </a:p>
          <a:p>
            <a:pPr eaLnBrk="1" hangingPunct="1"/>
            <a:endParaRPr lang="en-US" sz="2800" dirty="0" smtClean="0"/>
          </a:p>
          <a:p>
            <a:pPr eaLnBrk="1" hangingPunct="1"/>
            <a:endParaRPr lang="en-US" sz="2800" dirty="0" smtClean="0"/>
          </a:p>
          <a:p>
            <a:pPr eaLnBrk="1" hangingPunct="1"/>
            <a:endParaRPr lang="en-US" sz="2800" dirty="0" smtClean="0"/>
          </a:p>
          <a:p>
            <a:pPr eaLnBrk="1" hangingPunct="1">
              <a:buNone/>
            </a:pPr>
            <a:endParaRPr lang="en-US" sz="2800" dirty="0" smtClean="0"/>
          </a:p>
          <a:p>
            <a:pPr lvl="1" eaLnBrk="1" hangingPunct="1">
              <a:buFontTx/>
              <a:buNone/>
            </a:pPr>
            <a:r>
              <a:rPr lang="en-US" sz="2400" baseline="-25000" dirty="0" smtClean="0"/>
              <a:t>	</a:t>
            </a:r>
            <a:endParaRPr lang="en-US" sz="2400" baseline="30000" dirty="0" smtClean="0">
              <a:latin typeface="Times New Roman" pitchFamily="18" charset="0"/>
            </a:endParaRPr>
          </a:p>
          <a:p>
            <a:pPr eaLnBrk="1" hangingPunct="1"/>
            <a:endParaRPr lang="en-US" sz="2800" dirty="0" smtClean="0"/>
          </a:p>
        </p:txBody>
      </p:sp>
      <p:sp>
        <p:nvSpPr>
          <p:cNvPr id="11270"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1266" name="Object 4"/>
          <p:cNvGraphicFramePr>
            <a:graphicFrameLocks noChangeAspect="1"/>
          </p:cNvGraphicFramePr>
          <p:nvPr/>
        </p:nvGraphicFramePr>
        <p:xfrm>
          <a:off x="1714480" y="2000240"/>
          <a:ext cx="4357718" cy="1216107"/>
        </p:xfrm>
        <a:graphic>
          <a:graphicData uri="http://schemas.openxmlformats.org/presentationml/2006/ole">
            <p:oleObj spid="_x0000_s517122" name="Equation" r:id="rId3" imgW="1536480" imgH="431640" progId="Equation.3">
              <p:embed/>
            </p:oleObj>
          </a:graphicData>
        </a:graphic>
      </p:graphicFrame>
      <p:graphicFrame>
        <p:nvGraphicFramePr>
          <p:cNvPr id="517124" name="Object 6"/>
          <p:cNvGraphicFramePr>
            <a:graphicFrameLocks noChangeAspect="1"/>
          </p:cNvGraphicFramePr>
          <p:nvPr/>
        </p:nvGraphicFramePr>
        <p:xfrm>
          <a:off x="1357290" y="4572008"/>
          <a:ext cx="6096000" cy="1116012"/>
        </p:xfrm>
        <a:graphic>
          <a:graphicData uri="http://schemas.openxmlformats.org/presentationml/2006/ole">
            <p:oleObj spid="_x0000_s517124" r:id="rId4" imgW="2501900" imgH="457200" progId="">
              <p:embed/>
            </p:oleObj>
          </a:graphicData>
        </a:graphic>
      </p:graphicFrame>
      <p:sp>
        <p:nvSpPr>
          <p:cNvPr id="8" name="TextBox 7"/>
          <p:cNvSpPr txBox="1"/>
          <p:nvPr/>
        </p:nvSpPr>
        <p:spPr>
          <a:xfrm>
            <a:off x="928662" y="3357562"/>
            <a:ext cx="6748963" cy="954107"/>
          </a:xfrm>
          <a:prstGeom prst="rect">
            <a:avLst/>
          </a:prstGeom>
          <a:noFill/>
        </p:spPr>
        <p:txBody>
          <a:bodyPr wrap="none" rtlCol="0">
            <a:spAutoFit/>
          </a:bodyPr>
          <a:lstStyle/>
          <a:p>
            <a:r>
              <a:rPr lang="en-US" dirty="0" smtClean="0"/>
              <a:t>If </a:t>
            </a:r>
            <a:r>
              <a:rPr lang="en-US" dirty="0" err="1" smtClean="0"/>
              <a:t>g</a:t>
            </a:r>
            <a:r>
              <a:rPr lang="en-US" baseline="-25000" dirty="0" err="1" smtClean="0"/>
              <a:t>S</a:t>
            </a:r>
            <a:r>
              <a:rPr lang="en-US" dirty="0" smtClean="0"/>
              <a:t> = high growth during the first stage, </a:t>
            </a:r>
          </a:p>
          <a:p>
            <a:r>
              <a:rPr lang="en-US" dirty="0" err="1" smtClean="0"/>
              <a:t>g</a:t>
            </a:r>
            <a:r>
              <a:rPr lang="en-US" baseline="-25000" dirty="0" err="1" smtClean="0"/>
              <a:t>L</a:t>
            </a:r>
            <a:r>
              <a:rPr lang="en-US" dirty="0" smtClean="0"/>
              <a:t> = low growth during the second stage </a:t>
            </a:r>
            <a:endParaRPr lang="th-TH" dirty="0"/>
          </a:p>
        </p:txBody>
      </p:sp>
      <p:sp>
        <p:nvSpPr>
          <p:cNvPr id="9" name="Rectangle 8"/>
          <p:cNvSpPr/>
          <p:nvPr/>
        </p:nvSpPr>
        <p:spPr>
          <a:xfrm>
            <a:off x="1285852" y="4500570"/>
            <a:ext cx="6357982" cy="150019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n-US" smtClean="0"/>
              <a:t>Two-stage DDM example</a:t>
            </a:r>
          </a:p>
        </p:txBody>
      </p:sp>
      <p:sp>
        <p:nvSpPr>
          <p:cNvPr id="61443" name="Rectangle 3"/>
          <p:cNvSpPr>
            <a:spLocks noGrp="1" noChangeArrowheads="1"/>
          </p:cNvSpPr>
          <p:nvPr>
            <p:ph type="body" idx="1"/>
          </p:nvPr>
        </p:nvSpPr>
        <p:spPr/>
        <p:txBody>
          <a:bodyPr/>
          <a:lstStyle/>
          <a:p>
            <a:pPr eaLnBrk="1" hangingPunct="1"/>
            <a:r>
              <a:rPr lang="en-US" smtClean="0"/>
              <a:t>Assume the following values</a:t>
            </a:r>
          </a:p>
          <a:p>
            <a:pPr lvl="1" eaLnBrk="1" hangingPunct="1"/>
            <a:r>
              <a:rPr lang="en-US" smtClean="0"/>
              <a:t>D</a:t>
            </a:r>
            <a:r>
              <a:rPr lang="en-US" baseline="-25000" smtClean="0"/>
              <a:t>0</a:t>
            </a:r>
            <a:r>
              <a:rPr lang="en-US" smtClean="0"/>
              <a:t> is $1.00</a:t>
            </a:r>
          </a:p>
          <a:p>
            <a:pPr lvl="1" eaLnBrk="1" hangingPunct="1"/>
            <a:r>
              <a:rPr lang="en-US" smtClean="0"/>
              <a:t>g</a:t>
            </a:r>
            <a:r>
              <a:rPr lang="en-US" baseline="-25000" smtClean="0"/>
              <a:t>S</a:t>
            </a:r>
            <a:r>
              <a:rPr lang="en-US" smtClean="0"/>
              <a:t> is 30%</a:t>
            </a:r>
          </a:p>
          <a:p>
            <a:pPr lvl="1" eaLnBrk="1" hangingPunct="1"/>
            <a:r>
              <a:rPr lang="en-US" smtClean="0"/>
              <a:t>Supernormal growth continues for 6 years</a:t>
            </a:r>
          </a:p>
          <a:p>
            <a:pPr lvl="1" eaLnBrk="1" hangingPunct="1"/>
            <a:r>
              <a:rPr lang="en-US" smtClean="0"/>
              <a:t>g</a:t>
            </a:r>
            <a:r>
              <a:rPr lang="en-US" baseline="-25000" smtClean="0"/>
              <a:t>L</a:t>
            </a:r>
            <a:r>
              <a:rPr lang="en-US" smtClean="0"/>
              <a:t> is 6%</a:t>
            </a:r>
          </a:p>
          <a:p>
            <a:pPr lvl="1" eaLnBrk="1" hangingPunct="1"/>
            <a:r>
              <a:rPr lang="en-US" smtClean="0"/>
              <a:t>The required rate of return is 12%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pPr eaLnBrk="1" hangingPunct="1"/>
            <a:r>
              <a:rPr lang="en-US" smtClean="0"/>
              <a:t>Two-stage DDM example</a:t>
            </a:r>
          </a:p>
        </p:txBody>
      </p:sp>
      <p:graphicFrame>
        <p:nvGraphicFramePr>
          <p:cNvPr id="13314" name="Object 4"/>
          <p:cNvGraphicFramePr>
            <a:graphicFrameLocks noChangeAspect="1"/>
          </p:cNvGraphicFramePr>
          <p:nvPr>
            <p:ph idx="1"/>
          </p:nvPr>
        </p:nvGraphicFramePr>
        <p:xfrm>
          <a:off x="285720" y="1857364"/>
          <a:ext cx="8610600" cy="3273425"/>
        </p:xfrm>
        <a:graphic>
          <a:graphicData uri="http://schemas.openxmlformats.org/presentationml/2006/ole">
            <p:oleObj spid="_x0000_s519170" name="Document" r:id="rId3" imgW="6080379" imgH="1975104" progId="Word.Document.8">
              <p:embed/>
            </p:oleObj>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2"/>
          <p:cNvSpPr>
            <a:spLocks noGrp="1" noChangeArrowheads="1"/>
          </p:cNvSpPr>
          <p:nvPr>
            <p:ph type="title"/>
          </p:nvPr>
        </p:nvSpPr>
        <p:spPr/>
        <p:txBody>
          <a:bodyPr/>
          <a:lstStyle/>
          <a:p>
            <a:pPr eaLnBrk="1" hangingPunct="1"/>
            <a:r>
              <a:rPr lang="en-US" sz="4000" dirty="0" smtClean="0"/>
              <a:t>“Shortcut” two-stage DDM </a:t>
            </a:r>
            <a:br>
              <a:rPr lang="en-US" sz="4000" dirty="0" smtClean="0"/>
            </a:br>
            <a:endParaRPr lang="en-US" sz="4000" dirty="0" smtClean="0"/>
          </a:p>
        </p:txBody>
      </p:sp>
      <p:sp>
        <p:nvSpPr>
          <p:cNvPr id="14342" name="Rectangle 3"/>
          <p:cNvSpPr>
            <a:spLocks noGrp="1" noChangeArrowheads="1"/>
          </p:cNvSpPr>
          <p:nvPr>
            <p:ph type="body" idx="1"/>
          </p:nvPr>
        </p:nvSpPr>
        <p:spPr/>
        <p:txBody>
          <a:bodyPr/>
          <a:lstStyle/>
          <a:p>
            <a:pPr eaLnBrk="1" hangingPunct="1"/>
            <a:r>
              <a:rPr lang="en-US" dirty="0" smtClean="0"/>
              <a:t>If </a:t>
            </a:r>
            <a:r>
              <a:rPr lang="en-US" dirty="0" err="1" smtClean="0"/>
              <a:t>g</a:t>
            </a:r>
            <a:r>
              <a:rPr lang="en-US" baseline="-25000" dirty="0" err="1" smtClean="0"/>
              <a:t>S</a:t>
            </a:r>
            <a:r>
              <a:rPr lang="en-US" dirty="0" smtClean="0"/>
              <a:t> is constant during stage 1, this works:</a:t>
            </a:r>
          </a:p>
          <a:p>
            <a:pPr lvl="1" eaLnBrk="1" hangingPunct="1"/>
            <a:endParaRPr lang="en-US" dirty="0" smtClean="0"/>
          </a:p>
          <a:p>
            <a:pPr eaLnBrk="1" hangingPunct="1"/>
            <a:endParaRPr lang="en-US" dirty="0" smtClean="0"/>
          </a:p>
          <a:p>
            <a:pPr eaLnBrk="1" hangingPunct="1"/>
            <a:endParaRPr lang="en-US" dirty="0" smtClean="0"/>
          </a:p>
          <a:p>
            <a:pPr eaLnBrk="1" hangingPunct="1"/>
            <a:r>
              <a:rPr lang="en-US" dirty="0" smtClean="0"/>
              <a:t>For </a:t>
            </a:r>
            <a:r>
              <a:rPr lang="en-US" dirty="0" err="1" smtClean="0"/>
              <a:t>g</a:t>
            </a:r>
            <a:r>
              <a:rPr lang="en-US" baseline="-25000" dirty="0" err="1" smtClean="0"/>
              <a:t>S</a:t>
            </a:r>
            <a:r>
              <a:rPr lang="en-US" dirty="0" smtClean="0"/>
              <a:t>=30%, </a:t>
            </a:r>
            <a:r>
              <a:rPr lang="en-US" dirty="0" err="1" smtClean="0"/>
              <a:t>g</a:t>
            </a:r>
            <a:r>
              <a:rPr lang="en-US" baseline="-25000" dirty="0" err="1" smtClean="0"/>
              <a:t>L</a:t>
            </a:r>
            <a:r>
              <a:rPr lang="en-US" dirty="0" smtClean="0"/>
              <a:t>=6%, D</a:t>
            </a:r>
            <a:r>
              <a:rPr lang="en-US" baseline="-25000" dirty="0" smtClean="0"/>
              <a:t>0</a:t>
            </a:r>
            <a:r>
              <a:rPr lang="en-US" dirty="0" smtClean="0"/>
              <a:t>=1.00 and r=12%</a:t>
            </a:r>
          </a:p>
          <a:p>
            <a:pPr eaLnBrk="1" hangingPunct="1">
              <a:buFont typeface="Wingdings" pitchFamily="2" charset="2"/>
              <a:buNone/>
            </a:pPr>
            <a:endParaRPr lang="en-US" dirty="0" smtClean="0"/>
          </a:p>
          <a:p>
            <a:pPr eaLnBrk="1" hangingPunct="1">
              <a:buFont typeface="Wingdings" pitchFamily="2" charset="2"/>
              <a:buNone/>
            </a:pPr>
            <a:endParaRPr lang="en-US" dirty="0" smtClean="0"/>
          </a:p>
        </p:txBody>
      </p:sp>
      <p:sp>
        <p:nvSpPr>
          <p:cNvPr id="14343" name="Rectangle 4"/>
          <p:cNvSpPr>
            <a:spLocks noChangeArrowheads="1"/>
          </p:cNvSpPr>
          <p:nvPr/>
        </p:nvSpPr>
        <p:spPr bwMode="auto">
          <a:xfrm>
            <a:off x="0" y="3224213"/>
            <a:ext cx="9144000" cy="0"/>
          </a:xfrm>
          <a:prstGeom prst="rect">
            <a:avLst/>
          </a:prstGeom>
          <a:noFill/>
          <a:ln w="9525">
            <a:noFill/>
            <a:miter lim="800000"/>
            <a:headEnd/>
            <a:tailEnd/>
          </a:ln>
        </p:spPr>
        <p:txBody>
          <a:bodyPr wrap="none" anchor="ctr">
            <a:spAutoFit/>
          </a:bodyPr>
          <a:lstStyle/>
          <a:p>
            <a:endParaRPr lang="th-TH"/>
          </a:p>
        </p:txBody>
      </p:sp>
      <p:graphicFrame>
        <p:nvGraphicFramePr>
          <p:cNvPr id="14338" name="Object 5"/>
          <p:cNvGraphicFramePr>
            <a:graphicFrameLocks noChangeAspect="1"/>
          </p:cNvGraphicFramePr>
          <p:nvPr/>
        </p:nvGraphicFramePr>
        <p:xfrm>
          <a:off x="1071538" y="2357430"/>
          <a:ext cx="5562600" cy="850900"/>
        </p:xfrm>
        <a:graphic>
          <a:graphicData uri="http://schemas.openxmlformats.org/presentationml/2006/ole">
            <p:oleObj spid="_x0000_s520194" r:id="rId3" imgW="3162300" imgH="482600" progId="">
              <p:embed/>
            </p:oleObj>
          </a:graphicData>
        </a:graphic>
      </p:graphicFrame>
      <p:sp>
        <p:nvSpPr>
          <p:cNvPr id="14344"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4339" name="Object 7"/>
          <p:cNvGraphicFramePr>
            <a:graphicFrameLocks noChangeAspect="1"/>
          </p:cNvGraphicFramePr>
          <p:nvPr/>
        </p:nvGraphicFramePr>
        <p:xfrm>
          <a:off x="785786" y="4643446"/>
          <a:ext cx="5562600" cy="844550"/>
        </p:xfrm>
        <a:graphic>
          <a:graphicData uri="http://schemas.openxmlformats.org/presentationml/2006/ole">
            <p:oleObj spid="_x0000_s520195" name="Microsoft Equation 3.0" r:id="rId4" imgW="3187700" imgH="482600" progId="Equation.3">
              <p:embed/>
            </p:oleObj>
          </a:graphicData>
        </a:graphic>
      </p:graphicFrame>
      <p:sp>
        <p:nvSpPr>
          <p:cNvPr id="14345" name="Rectangle 8"/>
          <p:cNvSpPr>
            <a:spLocks noChangeArrowheads="1"/>
          </p:cNvSpPr>
          <p:nvPr/>
        </p:nvSpPr>
        <p:spPr bwMode="auto">
          <a:xfrm>
            <a:off x="0" y="3205163"/>
            <a:ext cx="9144000" cy="0"/>
          </a:xfrm>
          <a:prstGeom prst="rect">
            <a:avLst/>
          </a:prstGeom>
          <a:noFill/>
          <a:ln w="9525">
            <a:noFill/>
            <a:miter lim="800000"/>
            <a:headEnd/>
            <a:tailEnd/>
          </a:ln>
        </p:spPr>
        <p:txBody>
          <a:bodyPr wrap="none" anchor="ctr">
            <a:spAutoFit/>
          </a:bodyPr>
          <a:lstStyle/>
          <a:p>
            <a:endParaRPr lang="th-TH"/>
          </a:p>
        </p:txBody>
      </p:sp>
      <p:graphicFrame>
        <p:nvGraphicFramePr>
          <p:cNvPr id="14340" name="Object 9"/>
          <p:cNvGraphicFramePr>
            <a:graphicFrameLocks noChangeAspect="1"/>
          </p:cNvGraphicFramePr>
          <p:nvPr/>
        </p:nvGraphicFramePr>
        <p:xfrm>
          <a:off x="785786" y="5643578"/>
          <a:ext cx="6172200" cy="723900"/>
        </p:xfrm>
        <a:graphic>
          <a:graphicData uri="http://schemas.openxmlformats.org/presentationml/2006/ole">
            <p:oleObj spid="_x0000_s520196" name="Microsoft Equation 3.0" r:id="rId5" imgW="3606800" imgH="431800" progId="Equation.3">
              <p:embed/>
            </p:oleObj>
          </a:graphicData>
        </a:graphic>
      </p:graphicFrame>
      <p:sp>
        <p:nvSpPr>
          <p:cNvPr id="10" name="Rectangle 9"/>
          <p:cNvSpPr/>
          <p:nvPr/>
        </p:nvSpPr>
        <p:spPr>
          <a:xfrm>
            <a:off x="928662" y="2214554"/>
            <a:ext cx="6072230" cy="12858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en-US" sz="4000" dirty="0" smtClean="0"/>
              <a:t>Valuing a non-dividend </a:t>
            </a:r>
            <a:br>
              <a:rPr lang="en-US" sz="4000" dirty="0" smtClean="0"/>
            </a:br>
            <a:r>
              <a:rPr lang="en-US" sz="4000" dirty="0" smtClean="0"/>
              <a:t>paying stock</a:t>
            </a:r>
          </a:p>
        </p:txBody>
      </p:sp>
      <p:sp>
        <p:nvSpPr>
          <p:cNvPr id="16388" name="Rectangle 3"/>
          <p:cNvSpPr>
            <a:spLocks noGrp="1" noChangeArrowheads="1"/>
          </p:cNvSpPr>
          <p:nvPr>
            <p:ph type="body" sz="half" idx="1"/>
          </p:nvPr>
        </p:nvSpPr>
        <p:spPr>
          <a:xfrm>
            <a:off x="457200" y="1981200"/>
            <a:ext cx="8686800" cy="3886200"/>
          </a:xfrm>
          <a:noFill/>
        </p:spPr>
        <p:txBody>
          <a:bodyPr/>
          <a:lstStyle/>
          <a:p>
            <a:pPr eaLnBrk="1" hangingPunct="1"/>
            <a:r>
              <a:rPr lang="en-US" dirty="0" smtClean="0"/>
              <a:t>This can be viewed as a special case of the two-stage DDM where the dividend in stage one is zero.</a:t>
            </a:r>
            <a:endParaRPr lang="en-US" sz="2800" dirty="0" smtClean="0"/>
          </a:p>
          <a:p>
            <a:pPr eaLnBrk="1" hangingPunct="1"/>
            <a:r>
              <a:rPr lang="en-US" dirty="0" smtClean="0"/>
              <a:t>Forecasting the length of stage one and the dividend pattern in stage two are the challenges.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28596" y="0"/>
            <a:ext cx="8229600" cy="1071546"/>
          </a:xfrm>
        </p:spPr>
        <p:txBody>
          <a:bodyPr/>
          <a:lstStyle/>
          <a:p>
            <a:pPr eaLnBrk="1" hangingPunct="1"/>
            <a:r>
              <a:rPr lang="en-US" dirty="0" smtClean="0"/>
              <a:t>The H model</a:t>
            </a:r>
          </a:p>
        </p:txBody>
      </p:sp>
      <p:sp>
        <p:nvSpPr>
          <p:cNvPr id="64515" name="Rectangle 3"/>
          <p:cNvSpPr>
            <a:spLocks noGrp="1" noChangeArrowheads="1"/>
          </p:cNvSpPr>
          <p:nvPr>
            <p:ph type="body" idx="1"/>
          </p:nvPr>
        </p:nvSpPr>
        <p:spPr>
          <a:xfrm>
            <a:off x="428596" y="1071546"/>
            <a:ext cx="8229600" cy="4857784"/>
          </a:xfrm>
        </p:spPr>
        <p:txBody>
          <a:bodyPr/>
          <a:lstStyle/>
          <a:p>
            <a:pPr eaLnBrk="1" hangingPunct="1">
              <a:spcAft>
                <a:spcPts val="600"/>
              </a:spcAft>
            </a:pPr>
            <a:r>
              <a:rPr lang="en-US" sz="2800" dirty="0" smtClean="0"/>
              <a:t>The basic two-stage model assumes a constant, extraordinary rate for the super-normal growth period that is followed by a constant, normal growth rate thereafter.</a:t>
            </a:r>
          </a:p>
          <a:p>
            <a:pPr eaLnBrk="1" hangingPunct="1">
              <a:spcAft>
                <a:spcPts val="600"/>
              </a:spcAft>
            </a:pPr>
            <a:r>
              <a:rPr lang="en-US" sz="2800" dirty="0" smtClean="0"/>
              <a:t> Fuller and Hsia (1984) developed a variant of the two-stage model where the </a:t>
            </a:r>
            <a:r>
              <a:rPr lang="en-US" sz="2800" b="1" dirty="0" smtClean="0"/>
              <a:t>growth rate begins at a high rate and declines linearly throughout the super-normal growth period until it reaches the normal growth rate at the end. </a:t>
            </a:r>
            <a:r>
              <a:rPr lang="en-US" sz="2800" dirty="0" smtClean="0"/>
              <a:t> The normal growth rate continues thereafter. </a:t>
            </a:r>
          </a:p>
          <a:p>
            <a:pPr eaLnBrk="1" hangingPunct="1"/>
            <a:endParaRPr lang="en-US" sz="2800" dirty="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r>
              <a:rPr lang="en-US" smtClean="0"/>
              <a:t>The H model</a:t>
            </a:r>
          </a:p>
        </p:txBody>
      </p:sp>
      <p:sp>
        <p:nvSpPr>
          <p:cNvPr id="17412" name="Rectangle 3"/>
          <p:cNvSpPr>
            <a:spLocks noGrp="1" noChangeArrowheads="1"/>
          </p:cNvSpPr>
          <p:nvPr>
            <p:ph type="body" idx="1"/>
          </p:nvPr>
        </p:nvSpPr>
        <p:spPr>
          <a:xfrm>
            <a:off x="457200" y="1428736"/>
            <a:ext cx="8686800" cy="4572000"/>
          </a:xfrm>
        </p:spPr>
        <p:txBody>
          <a:bodyPr/>
          <a:lstStyle/>
          <a:p>
            <a:pPr eaLnBrk="1" hangingPunct="1">
              <a:lnSpc>
                <a:spcPct val="80000"/>
              </a:lnSpc>
            </a:pPr>
            <a:r>
              <a:rPr lang="en-US" sz="2400" dirty="0" smtClean="0"/>
              <a:t>The value of the dividend stream in the H model is:</a:t>
            </a:r>
          </a:p>
          <a:p>
            <a:pPr eaLnBrk="1" hangingPunct="1">
              <a:lnSpc>
                <a:spcPct val="80000"/>
              </a:lnSpc>
            </a:pPr>
            <a:endParaRPr lang="en-US" sz="1400" dirty="0" smtClean="0"/>
          </a:p>
          <a:p>
            <a:pPr eaLnBrk="1" hangingPunct="1">
              <a:lnSpc>
                <a:spcPct val="80000"/>
              </a:lnSpc>
            </a:pPr>
            <a:endParaRPr lang="en-US" sz="1400" dirty="0" smtClean="0"/>
          </a:p>
          <a:p>
            <a:pPr eaLnBrk="1" hangingPunct="1">
              <a:lnSpc>
                <a:spcPct val="80000"/>
              </a:lnSpc>
            </a:pPr>
            <a:endParaRPr lang="en-US" sz="1400" dirty="0" smtClean="0"/>
          </a:p>
          <a:p>
            <a:pPr eaLnBrk="1" hangingPunct="1">
              <a:lnSpc>
                <a:spcPct val="80000"/>
              </a:lnSpc>
            </a:pPr>
            <a:endParaRPr lang="en-US" sz="2400" dirty="0" smtClean="0"/>
          </a:p>
          <a:p>
            <a:pPr eaLnBrk="1" hangingPunct="1">
              <a:lnSpc>
                <a:spcPct val="80000"/>
              </a:lnSpc>
            </a:pPr>
            <a:endParaRPr lang="en-US" sz="2400" dirty="0" smtClean="0"/>
          </a:p>
          <a:p>
            <a:pPr eaLnBrk="1" hangingPunct="1">
              <a:lnSpc>
                <a:spcPct val="80000"/>
              </a:lnSpc>
            </a:pPr>
            <a:r>
              <a:rPr lang="en-US" sz="2400" dirty="0" smtClean="0"/>
              <a:t>V</a:t>
            </a:r>
            <a:r>
              <a:rPr lang="en-US" sz="2400" baseline="-25000" dirty="0" smtClean="0"/>
              <a:t>0</a:t>
            </a:r>
            <a:r>
              <a:rPr lang="en-US" sz="2400" dirty="0" smtClean="0"/>
              <a:t> = value per share at time zero</a:t>
            </a:r>
          </a:p>
          <a:p>
            <a:pPr eaLnBrk="1" hangingPunct="1">
              <a:lnSpc>
                <a:spcPct val="80000"/>
              </a:lnSpc>
            </a:pPr>
            <a:r>
              <a:rPr lang="en-US" sz="2400" dirty="0" smtClean="0"/>
              <a:t>D</a:t>
            </a:r>
            <a:r>
              <a:rPr lang="en-US" sz="2400" baseline="-25000" dirty="0" smtClean="0"/>
              <a:t>0</a:t>
            </a:r>
            <a:r>
              <a:rPr lang="en-US" sz="2400" dirty="0" smtClean="0"/>
              <a:t> = current dividend</a:t>
            </a:r>
          </a:p>
          <a:p>
            <a:pPr eaLnBrk="1" hangingPunct="1">
              <a:lnSpc>
                <a:spcPct val="80000"/>
              </a:lnSpc>
            </a:pPr>
            <a:r>
              <a:rPr lang="en-US" sz="2400" dirty="0" smtClean="0"/>
              <a:t>r = required rate of return on equity</a:t>
            </a:r>
          </a:p>
          <a:p>
            <a:pPr eaLnBrk="1" hangingPunct="1">
              <a:lnSpc>
                <a:spcPct val="80000"/>
              </a:lnSpc>
            </a:pPr>
            <a:r>
              <a:rPr lang="en-US" sz="2400" dirty="0" smtClean="0"/>
              <a:t>H = half-life of the high growth period (i.e., high growth period = 2H years)</a:t>
            </a:r>
          </a:p>
          <a:p>
            <a:pPr eaLnBrk="1" hangingPunct="1">
              <a:lnSpc>
                <a:spcPct val="80000"/>
              </a:lnSpc>
            </a:pPr>
            <a:r>
              <a:rPr lang="en-US" sz="2400" dirty="0" err="1" smtClean="0"/>
              <a:t>g</a:t>
            </a:r>
            <a:r>
              <a:rPr lang="en-US" sz="2400" baseline="-25000" dirty="0" err="1" smtClean="0"/>
              <a:t>S</a:t>
            </a:r>
            <a:r>
              <a:rPr lang="en-US" sz="2400" dirty="0" smtClean="0"/>
              <a:t> = initial short-term dividend growth rate</a:t>
            </a:r>
          </a:p>
          <a:p>
            <a:pPr eaLnBrk="1" hangingPunct="1">
              <a:lnSpc>
                <a:spcPct val="80000"/>
              </a:lnSpc>
            </a:pPr>
            <a:r>
              <a:rPr lang="en-US" sz="2400" dirty="0" err="1" smtClean="0"/>
              <a:t>g</a:t>
            </a:r>
            <a:r>
              <a:rPr lang="en-US" sz="2400" baseline="-25000" dirty="0" err="1" smtClean="0"/>
              <a:t>L</a:t>
            </a:r>
            <a:r>
              <a:rPr lang="en-US" sz="2400" dirty="0" smtClean="0"/>
              <a:t> = normal long-term dividend growth rate after year 2H</a:t>
            </a:r>
            <a:r>
              <a:rPr lang="en-US" sz="1400" dirty="0" smtClean="0"/>
              <a:t> </a:t>
            </a:r>
          </a:p>
          <a:p>
            <a:pPr eaLnBrk="1" hangingPunct="1">
              <a:lnSpc>
                <a:spcPct val="80000"/>
              </a:lnSpc>
            </a:pPr>
            <a:endParaRPr lang="en-US" sz="1400" dirty="0" smtClean="0"/>
          </a:p>
        </p:txBody>
      </p:sp>
      <p:sp>
        <p:nvSpPr>
          <p:cNvPr id="17413"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7410" name="Object 4"/>
          <p:cNvGraphicFramePr>
            <a:graphicFrameLocks noChangeAspect="1"/>
          </p:cNvGraphicFramePr>
          <p:nvPr/>
        </p:nvGraphicFramePr>
        <p:xfrm>
          <a:off x="1142976" y="1928802"/>
          <a:ext cx="4572000" cy="984250"/>
        </p:xfrm>
        <a:graphic>
          <a:graphicData uri="http://schemas.openxmlformats.org/presentationml/2006/ole">
            <p:oleObj spid="_x0000_s523266" r:id="rId3" imgW="1993900" imgH="431800" progId="">
              <p:embed/>
            </p:oleObj>
          </a:graphicData>
        </a:graphic>
      </p:graphicFrame>
      <p:sp>
        <p:nvSpPr>
          <p:cNvPr id="6" name="Rectangle 5"/>
          <p:cNvSpPr/>
          <p:nvPr/>
        </p:nvSpPr>
        <p:spPr>
          <a:xfrm>
            <a:off x="928662" y="1857364"/>
            <a:ext cx="5000660" cy="121444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US" dirty="0" smtClean="0"/>
              <a:t>Example: H model </a:t>
            </a:r>
          </a:p>
        </p:txBody>
      </p:sp>
      <p:sp>
        <p:nvSpPr>
          <p:cNvPr id="66563" name="Rectangle 3"/>
          <p:cNvSpPr>
            <a:spLocks noGrp="1" noChangeArrowheads="1"/>
          </p:cNvSpPr>
          <p:nvPr>
            <p:ph type="body" idx="1"/>
          </p:nvPr>
        </p:nvSpPr>
        <p:spPr>
          <a:xfrm>
            <a:off x="428596" y="1428736"/>
            <a:ext cx="8229600" cy="4495800"/>
          </a:xfrm>
        </p:spPr>
        <p:txBody>
          <a:bodyPr/>
          <a:lstStyle/>
          <a:p>
            <a:pPr eaLnBrk="1" hangingPunct="1">
              <a:lnSpc>
                <a:spcPct val="90000"/>
              </a:lnSpc>
            </a:pPr>
            <a:r>
              <a:rPr lang="en-US" dirty="0" smtClean="0"/>
              <a:t>For </a:t>
            </a:r>
            <a:r>
              <a:rPr lang="en-US" dirty="0" err="1" smtClean="0"/>
              <a:t>Siemans</a:t>
            </a:r>
            <a:r>
              <a:rPr lang="en-US" dirty="0" smtClean="0"/>
              <a:t> AG, the inputs are:</a:t>
            </a:r>
          </a:p>
          <a:p>
            <a:pPr lvl="1" eaLnBrk="1" hangingPunct="1">
              <a:lnSpc>
                <a:spcPct val="90000"/>
              </a:lnSpc>
            </a:pPr>
            <a:r>
              <a:rPr lang="en-US" sz="2400" dirty="0" smtClean="0"/>
              <a:t>Current dividend is €1.00.</a:t>
            </a:r>
          </a:p>
          <a:p>
            <a:pPr lvl="1" eaLnBrk="1" hangingPunct="1">
              <a:lnSpc>
                <a:spcPct val="90000"/>
              </a:lnSpc>
            </a:pPr>
            <a:r>
              <a:rPr lang="en-US" sz="2400" dirty="0" smtClean="0"/>
              <a:t>The dividend growth rate is 29.28%, declining linearly over a sixteen year period to a final and perpetual growth rate of 7.26%.</a:t>
            </a:r>
          </a:p>
          <a:p>
            <a:pPr lvl="1" eaLnBrk="1" hangingPunct="1">
              <a:lnSpc>
                <a:spcPct val="90000"/>
              </a:lnSpc>
            </a:pPr>
            <a:r>
              <a:rPr lang="en-US" sz="2400" dirty="0" smtClean="0"/>
              <a:t>The risk-free rate is 5.34%, the market risk premium is 5.32%, and the Siemens beta, estimated against the DAX index, is 1.37.</a:t>
            </a:r>
          </a:p>
          <a:p>
            <a:pPr lvl="1" eaLnBrk="1" hangingPunct="1">
              <a:lnSpc>
                <a:spcPct val="90000"/>
              </a:lnSpc>
            </a:pPr>
            <a:r>
              <a:rPr lang="en-US" sz="2400" dirty="0" smtClean="0"/>
              <a:t>The required rate of return for Siemens is:</a:t>
            </a:r>
          </a:p>
          <a:p>
            <a:pPr lvl="1" eaLnBrk="1" hangingPunct="1">
              <a:lnSpc>
                <a:spcPct val="90000"/>
              </a:lnSpc>
              <a:buFontTx/>
              <a:buNone/>
            </a:pPr>
            <a:r>
              <a:rPr lang="en-US" sz="2400" dirty="0" smtClean="0"/>
              <a:t>	r = </a:t>
            </a:r>
            <a:r>
              <a:rPr lang="en-US" sz="2400" dirty="0" err="1" smtClean="0"/>
              <a:t>r</a:t>
            </a:r>
            <a:r>
              <a:rPr lang="en-US" sz="2400" baseline="-25000" dirty="0" err="1" smtClean="0"/>
              <a:t>f</a:t>
            </a:r>
            <a:r>
              <a:rPr lang="en-US" sz="2400" dirty="0" smtClean="0"/>
              <a:t> + </a:t>
            </a:r>
            <a:r>
              <a:rPr lang="en-US" sz="2400" i="1" dirty="0" smtClean="0"/>
              <a:t>b</a:t>
            </a:r>
            <a:r>
              <a:rPr lang="en-US" sz="2400" i="1" baseline="-25000" dirty="0" smtClean="0"/>
              <a:t>i</a:t>
            </a:r>
            <a:r>
              <a:rPr lang="en-US" sz="2400" dirty="0" smtClean="0"/>
              <a:t>(</a:t>
            </a:r>
            <a:r>
              <a:rPr lang="en-US" sz="2400" dirty="0" err="1" smtClean="0"/>
              <a:t>r</a:t>
            </a:r>
            <a:r>
              <a:rPr lang="en-US" sz="2400" baseline="-25000" dirty="0" err="1" smtClean="0"/>
              <a:t>m</a:t>
            </a:r>
            <a:r>
              <a:rPr lang="en-US" sz="2400" dirty="0" smtClean="0"/>
              <a:t> – </a:t>
            </a:r>
            <a:r>
              <a:rPr lang="en-US" sz="2400" dirty="0" err="1" smtClean="0"/>
              <a:t>r</a:t>
            </a:r>
            <a:r>
              <a:rPr lang="en-US" sz="2400" baseline="-25000" dirty="0" err="1" smtClean="0"/>
              <a:t>f</a:t>
            </a:r>
            <a:r>
              <a:rPr lang="en-US" sz="2400" dirty="0" smtClean="0"/>
              <a:t>) = 5.34% + 1.37(5.32%) = 12.63%.</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mtClean="0"/>
              <a:t>H model example</a:t>
            </a:r>
          </a:p>
        </p:txBody>
      </p:sp>
      <p:sp>
        <p:nvSpPr>
          <p:cNvPr id="18436" name="Rectangle 3"/>
          <p:cNvSpPr>
            <a:spLocks noGrp="1" noChangeArrowheads="1"/>
          </p:cNvSpPr>
          <p:nvPr>
            <p:ph type="body" idx="1"/>
          </p:nvPr>
        </p:nvSpPr>
        <p:spPr>
          <a:xfrm>
            <a:off x="428596" y="1500174"/>
            <a:ext cx="8229600" cy="4525963"/>
          </a:xfrm>
        </p:spPr>
        <p:txBody>
          <a:bodyPr/>
          <a:lstStyle/>
          <a:p>
            <a:pPr eaLnBrk="1" hangingPunct="1">
              <a:lnSpc>
                <a:spcPct val="90000"/>
              </a:lnSpc>
            </a:pPr>
            <a:r>
              <a:rPr lang="en-US" dirty="0" smtClean="0"/>
              <a:t>Using the H model, the value of the company is:</a:t>
            </a:r>
          </a:p>
          <a:p>
            <a:pPr eaLnBrk="1" hangingPunct="1">
              <a:lnSpc>
                <a:spcPct val="90000"/>
              </a:lnSpc>
            </a:pPr>
            <a:endParaRPr lang="en-US" sz="1000" dirty="0" smtClean="0"/>
          </a:p>
          <a:p>
            <a:pPr eaLnBrk="1" hangingPunct="1">
              <a:lnSpc>
                <a:spcPct val="90000"/>
              </a:lnSpc>
            </a:pPr>
            <a:endParaRPr lang="en-US" sz="1000" dirty="0" smtClean="0"/>
          </a:p>
          <a:p>
            <a:pPr eaLnBrk="1" hangingPunct="1">
              <a:lnSpc>
                <a:spcPct val="90000"/>
              </a:lnSpc>
            </a:pPr>
            <a:endParaRPr lang="en-US" sz="1000" dirty="0" smtClean="0"/>
          </a:p>
          <a:p>
            <a:pPr eaLnBrk="1" hangingPunct="1">
              <a:lnSpc>
                <a:spcPct val="90000"/>
              </a:lnSpc>
            </a:pPr>
            <a:endParaRPr lang="en-US" sz="1000" dirty="0" smtClean="0"/>
          </a:p>
          <a:p>
            <a:pPr eaLnBrk="1" hangingPunct="1">
              <a:lnSpc>
                <a:spcPct val="90000"/>
              </a:lnSpc>
            </a:pPr>
            <a:endParaRPr lang="en-US" sz="1000" dirty="0" smtClean="0"/>
          </a:p>
          <a:p>
            <a:pPr eaLnBrk="1" hangingPunct="1">
              <a:lnSpc>
                <a:spcPct val="90000"/>
              </a:lnSpc>
            </a:pPr>
            <a:r>
              <a:rPr lang="en-US" dirty="0" smtClean="0"/>
              <a:t>V</a:t>
            </a:r>
            <a:r>
              <a:rPr lang="en-US" baseline="-25000" dirty="0" smtClean="0"/>
              <a:t>0</a:t>
            </a:r>
            <a:r>
              <a:rPr lang="en-US" dirty="0" smtClean="0"/>
              <a:t> = 19.97 + 32.80 = €52.77.</a:t>
            </a:r>
          </a:p>
          <a:p>
            <a:pPr eaLnBrk="1" hangingPunct="1">
              <a:lnSpc>
                <a:spcPct val="90000"/>
              </a:lnSpc>
            </a:pPr>
            <a:r>
              <a:rPr lang="en-US" dirty="0" smtClean="0"/>
              <a:t>If Siemens experienced normal growth starting now, its value would be €19.97. The extraordinary growth adds €32.80 to its value, which results in Siemens being worth a total of €52.77.</a:t>
            </a:r>
          </a:p>
        </p:txBody>
      </p:sp>
      <p:sp>
        <p:nvSpPr>
          <p:cNvPr id="1843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th-TH"/>
          </a:p>
        </p:txBody>
      </p:sp>
      <p:graphicFrame>
        <p:nvGraphicFramePr>
          <p:cNvPr id="18434" name="Object 4"/>
          <p:cNvGraphicFramePr>
            <a:graphicFrameLocks noChangeAspect="1"/>
          </p:cNvGraphicFramePr>
          <p:nvPr/>
        </p:nvGraphicFramePr>
        <p:xfrm>
          <a:off x="642910" y="2500306"/>
          <a:ext cx="8153400" cy="730250"/>
        </p:xfrm>
        <a:graphic>
          <a:graphicData uri="http://schemas.openxmlformats.org/presentationml/2006/ole">
            <p:oleObj spid="_x0000_s524290" name="Microsoft Equation 3.0" r:id="rId3" imgW="5003800" imgH="444500" progId="Equation.3">
              <p:embed/>
            </p:oleObj>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US" smtClean="0"/>
              <a:t>Three-stage DDM</a:t>
            </a:r>
          </a:p>
        </p:txBody>
      </p:sp>
      <p:sp>
        <p:nvSpPr>
          <p:cNvPr id="67587" name="Rectangle 3"/>
          <p:cNvSpPr>
            <a:spLocks noGrp="1" noChangeArrowheads="1"/>
          </p:cNvSpPr>
          <p:nvPr>
            <p:ph type="body" idx="1"/>
          </p:nvPr>
        </p:nvSpPr>
        <p:spPr/>
        <p:txBody>
          <a:bodyPr/>
          <a:lstStyle/>
          <a:p>
            <a:pPr eaLnBrk="1" hangingPunct="1">
              <a:lnSpc>
                <a:spcPct val="90000"/>
              </a:lnSpc>
            </a:pPr>
            <a:r>
              <a:rPr lang="en-US" smtClean="0"/>
              <a:t>There are two popular version of the three-stage DDM</a:t>
            </a:r>
          </a:p>
          <a:p>
            <a:pPr lvl="1" eaLnBrk="1" hangingPunct="1">
              <a:lnSpc>
                <a:spcPct val="90000"/>
              </a:lnSpc>
            </a:pPr>
            <a:r>
              <a:rPr lang="en-US" sz="2400" smtClean="0"/>
              <a:t>The first version is like the two-stage model, only the firm is assumed to have a constant dividend growth rate in each of the three stages. </a:t>
            </a:r>
          </a:p>
          <a:p>
            <a:pPr lvl="1" eaLnBrk="1" hangingPunct="1">
              <a:lnSpc>
                <a:spcPct val="90000"/>
              </a:lnSpc>
            </a:pPr>
            <a:r>
              <a:rPr lang="en-US" sz="2400" smtClean="0"/>
              <a:t>A second version of the three-stage DDM combines the two-stage DDM and the H model. In the first stage, dividends grow at a high, constant (supernormal) rate for the whole period. In the second stage, dividends decline linearly as they do in the H model. Finally, in stage three, dividends grow at a sustainable, constant rate.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algn="ctr" eaLnBrk="1" hangingPunct="1"/>
            <a:r>
              <a:rPr lang="en-US" sz="4000" smtClean="0"/>
              <a:t>Three-stage DDM with three distinct stages</a:t>
            </a:r>
          </a:p>
        </p:txBody>
      </p:sp>
      <p:sp>
        <p:nvSpPr>
          <p:cNvPr id="68611" name="Rectangle 3"/>
          <p:cNvSpPr>
            <a:spLocks noGrp="1" noChangeArrowheads="1"/>
          </p:cNvSpPr>
          <p:nvPr>
            <p:ph type="body" idx="1"/>
          </p:nvPr>
        </p:nvSpPr>
        <p:spPr/>
        <p:txBody>
          <a:bodyPr/>
          <a:lstStyle/>
          <a:p>
            <a:pPr eaLnBrk="1" hangingPunct="1"/>
            <a:r>
              <a:rPr lang="en-US" smtClean="0"/>
              <a:t>Assume the following for IBM:</a:t>
            </a:r>
          </a:p>
          <a:p>
            <a:pPr lvl="1" eaLnBrk="1" hangingPunct="1">
              <a:spcBef>
                <a:spcPct val="30000"/>
              </a:spcBef>
            </a:pPr>
            <a:r>
              <a:rPr lang="en-US" smtClean="0"/>
              <a:t>Required rate of return is 12%</a:t>
            </a:r>
          </a:p>
          <a:p>
            <a:pPr lvl="1" eaLnBrk="1" hangingPunct="1">
              <a:spcBef>
                <a:spcPct val="30000"/>
              </a:spcBef>
            </a:pPr>
            <a:r>
              <a:rPr lang="en-US" smtClean="0"/>
              <a:t>Current dividend is $0.55</a:t>
            </a:r>
          </a:p>
          <a:p>
            <a:pPr lvl="1" eaLnBrk="1" hangingPunct="1">
              <a:spcBef>
                <a:spcPct val="30000"/>
              </a:spcBef>
            </a:pPr>
            <a:r>
              <a:rPr lang="en-US" smtClean="0"/>
              <a:t>Growth rate and duration for phase one are  7.5% for two years</a:t>
            </a:r>
          </a:p>
          <a:p>
            <a:pPr lvl="1" eaLnBrk="1" hangingPunct="1">
              <a:spcBef>
                <a:spcPct val="30000"/>
              </a:spcBef>
            </a:pPr>
            <a:r>
              <a:rPr lang="en-US" smtClean="0"/>
              <a:t>Growth rate and duration for phase two are 13.5% for the next four years</a:t>
            </a:r>
          </a:p>
          <a:p>
            <a:pPr lvl="1" eaLnBrk="1" hangingPunct="1">
              <a:spcBef>
                <a:spcPct val="30000"/>
              </a:spcBef>
            </a:pPr>
            <a:r>
              <a:rPr lang="en-US" smtClean="0"/>
              <a:t>Growth rate in phase four is 11.25% forever</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algn="ctr" eaLnBrk="1" hangingPunct="1"/>
            <a:r>
              <a:rPr lang="en-US" sz="4000" smtClean="0"/>
              <a:t>Three-stage DDM with three distinct stages</a:t>
            </a:r>
          </a:p>
        </p:txBody>
      </p:sp>
      <p:graphicFrame>
        <p:nvGraphicFramePr>
          <p:cNvPr id="19458" name="Object 3"/>
          <p:cNvGraphicFramePr>
            <a:graphicFrameLocks noChangeAspect="1"/>
          </p:cNvGraphicFramePr>
          <p:nvPr>
            <p:ph idx="1"/>
          </p:nvPr>
        </p:nvGraphicFramePr>
        <p:xfrm>
          <a:off x="457200" y="2311400"/>
          <a:ext cx="8229600" cy="3022600"/>
        </p:xfrm>
        <a:graphic>
          <a:graphicData uri="http://schemas.openxmlformats.org/presentationml/2006/ole">
            <p:oleObj spid="_x0000_s525314" name="Document" r:id="rId3" imgW="6080379" imgH="2150364" progId="Word.Document.8">
              <p:embed/>
            </p:oleObj>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28596" y="0"/>
            <a:ext cx="8229600" cy="785794"/>
          </a:xfrm>
        </p:spPr>
        <p:txBody>
          <a:bodyPr/>
          <a:lstStyle/>
          <a:p>
            <a:pPr eaLnBrk="1" hangingPunct="1"/>
            <a:r>
              <a:rPr lang="en-US" dirty="0" smtClean="0"/>
              <a:t>Spreadsheet modeling</a:t>
            </a:r>
          </a:p>
        </p:txBody>
      </p:sp>
      <p:sp>
        <p:nvSpPr>
          <p:cNvPr id="5" name="Rectangle 3"/>
          <p:cNvSpPr txBox="1">
            <a:spLocks noChangeArrowheads="1"/>
          </p:cNvSpPr>
          <p:nvPr/>
        </p:nvSpPr>
        <p:spPr bwMode="auto">
          <a:xfrm>
            <a:off x="500034" y="1500174"/>
            <a:ext cx="8229600" cy="30003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95000"/>
              </a:lnSpc>
              <a:spcBef>
                <a:spcPct val="20000"/>
              </a:spcBef>
              <a:spcAft>
                <a:spcPct val="0"/>
              </a:spcAft>
              <a:buClrTx/>
              <a:buSzTx/>
              <a:tabLst/>
              <a:defRPr/>
            </a:pPr>
            <a:r>
              <a:rPr kumimoji="0" lang="en-US" sz="2600" b="1" i="0" u="none" strike="noStrike" kern="0" cap="none" spc="0" normalizeH="0" baseline="0" noProof="0" dirty="0" smtClean="0">
                <a:ln>
                  <a:noFill/>
                </a:ln>
                <a:solidFill>
                  <a:schemeClr val="tx1"/>
                </a:solidFill>
                <a:effectLst/>
                <a:uLnTx/>
                <a:uFillTx/>
                <a:latin typeface="+mn-lt"/>
                <a:ea typeface="+mn-ea"/>
                <a:cs typeface="+mn-cs"/>
              </a:rPr>
              <a:t>Usefulness:</a:t>
            </a:r>
          </a:p>
          <a:p>
            <a:pPr marL="342900" marR="0" lvl="0" indent="-342900" algn="l" defTabSz="914400" rtl="0" eaLnBrk="1" fontAlgn="base" latinLnBrk="0" hangingPunct="1">
              <a:lnSpc>
                <a:spcPct val="95000"/>
              </a:lnSpc>
              <a:spcBef>
                <a:spcPct val="20000"/>
              </a:spcBef>
              <a:spcAft>
                <a:spcPct val="0"/>
              </a:spcAft>
              <a:buClrTx/>
              <a:buSzTx/>
              <a:buFontTx/>
              <a:buChar char="•"/>
              <a:tabLst/>
              <a:defRPr/>
            </a:pPr>
            <a:r>
              <a:rPr kumimoji="0" lang="en-US" sz="2600" b="0" i="0" u="none" strike="noStrike" kern="0" cap="none" spc="0" normalizeH="0" baseline="0" noProof="0" dirty="0" smtClean="0">
                <a:ln>
                  <a:noFill/>
                </a:ln>
                <a:solidFill>
                  <a:schemeClr val="tx1"/>
                </a:solidFill>
                <a:effectLst/>
                <a:uLnTx/>
                <a:uFillTx/>
                <a:latin typeface="+mn-lt"/>
                <a:ea typeface="+mn-ea"/>
                <a:cs typeface="+mn-cs"/>
              </a:rPr>
              <a:t>Can accommodate a variety of patterns of future dividend streams.</a:t>
            </a:r>
          </a:p>
          <a:p>
            <a:pPr marL="342900" marR="0" lvl="0" indent="-342900" algn="l" defTabSz="914400" rtl="0" eaLnBrk="1" fontAlgn="base" latinLnBrk="0" hangingPunct="1">
              <a:lnSpc>
                <a:spcPct val="95000"/>
              </a:lnSpc>
              <a:spcBef>
                <a:spcPct val="20000"/>
              </a:spcBef>
              <a:spcAft>
                <a:spcPct val="0"/>
              </a:spcAft>
              <a:buClrTx/>
              <a:buSzTx/>
              <a:buFontTx/>
              <a:buChar char="•"/>
              <a:tabLst/>
              <a:defRPr/>
            </a:pPr>
            <a:r>
              <a:rPr kumimoji="0" lang="en-US" sz="2600" b="1" i="0" u="none" strike="noStrike" kern="0" cap="none" spc="0" normalizeH="0" baseline="0" noProof="0" dirty="0" smtClean="0">
                <a:ln>
                  <a:noFill/>
                </a:ln>
                <a:solidFill>
                  <a:schemeClr val="tx1"/>
                </a:solidFill>
                <a:effectLst/>
                <a:uLnTx/>
                <a:uFillTx/>
                <a:latin typeface="+mn-lt"/>
                <a:ea typeface="+mn-ea"/>
                <a:cs typeface="+mn-cs"/>
              </a:rPr>
              <a:t>The expected rates of return can be imputed by finding the discount rate that equates the present value of the dividend stream to the current stock price.</a:t>
            </a:r>
          </a:p>
          <a:p>
            <a:pPr marL="342900" marR="0" lvl="0" indent="-342900" algn="l" defTabSz="914400" rtl="0" eaLnBrk="1" fontAlgn="base" latinLnBrk="0" hangingPunct="1">
              <a:lnSpc>
                <a:spcPct val="80000"/>
              </a:lnSpc>
              <a:spcBef>
                <a:spcPct val="20000"/>
              </a:spcBef>
              <a:spcAft>
                <a:spcPct val="0"/>
              </a:spcAft>
              <a:buClrTx/>
              <a:buSzTx/>
              <a:buFontTx/>
              <a:buChar char="•"/>
              <a:tabLst/>
              <a:defRPr/>
            </a:pPr>
            <a:endParaRPr kumimoji="0" lang="en-US" sz="2600" b="0"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28596" y="0"/>
            <a:ext cx="8229600" cy="785794"/>
          </a:xfrm>
        </p:spPr>
        <p:txBody>
          <a:bodyPr/>
          <a:lstStyle/>
          <a:p>
            <a:pPr eaLnBrk="1" hangingPunct="1"/>
            <a:r>
              <a:rPr lang="en-US" dirty="0" smtClean="0"/>
              <a:t>Spreadsheet modeling</a:t>
            </a:r>
          </a:p>
        </p:txBody>
      </p:sp>
      <p:sp>
        <p:nvSpPr>
          <p:cNvPr id="6" name="Rectangle 3"/>
          <p:cNvSpPr txBox="1">
            <a:spLocks noChangeArrowheads="1"/>
          </p:cNvSpPr>
          <p:nvPr/>
        </p:nvSpPr>
        <p:spPr bwMode="auto">
          <a:xfrm>
            <a:off x="428596" y="1071546"/>
            <a:ext cx="8501122"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300"/>
              </a:spcBef>
              <a:spcAft>
                <a:spcPts val="300"/>
              </a:spcAft>
              <a:buClrTx/>
              <a:buSzTx/>
              <a:tabLst/>
              <a:defRPr/>
            </a:pPr>
            <a:r>
              <a:rPr kumimoji="0" lang="en-US" sz="2500" b="1" i="0" u="none" strike="noStrike" kern="0" cap="none" spc="0" normalizeH="0" baseline="0" noProof="0" dirty="0" smtClean="0">
                <a:ln>
                  <a:noFill/>
                </a:ln>
                <a:solidFill>
                  <a:schemeClr val="tx1"/>
                </a:solidFill>
                <a:effectLst/>
                <a:uLnTx/>
                <a:uFillTx/>
                <a:latin typeface="+mn-lt"/>
                <a:ea typeface="+mn-ea"/>
                <a:cs typeface="+mn-cs"/>
              </a:rPr>
              <a:t>Weakness:</a:t>
            </a:r>
          </a:p>
          <a:p>
            <a:pPr marL="342900" marR="0" lvl="0" indent="-342900" algn="l" defTabSz="914400" rtl="0" eaLnBrk="1" fontAlgn="base" latinLnBrk="0" hangingPunct="1">
              <a:lnSpc>
                <a:spcPct val="100000"/>
              </a:lnSpc>
              <a:spcBef>
                <a:spcPts val="300"/>
              </a:spcBef>
              <a:spcAft>
                <a:spcPts val="30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Garbage in, garbage out. If the inputs are not economically meaningful, the outputs from the model will be of questionable value.</a:t>
            </a:r>
          </a:p>
          <a:p>
            <a:pPr marL="342900" marR="0" lvl="0" indent="-342900" algn="l" defTabSz="914400" rtl="0" eaLnBrk="1" fontAlgn="base" latinLnBrk="0" hangingPunct="1">
              <a:lnSpc>
                <a:spcPct val="100000"/>
              </a:lnSpc>
              <a:spcBef>
                <a:spcPts val="300"/>
              </a:spcBef>
              <a:spcAft>
                <a:spcPts val="30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Valuations are very sensitive to the inputs to the models.</a:t>
            </a:r>
          </a:p>
          <a:p>
            <a:pPr marL="342900" marR="0" lvl="0" indent="-342900" algn="l" defTabSz="914400" rtl="0" eaLnBrk="1" fontAlgn="base" latinLnBrk="0" hangingPunct="1">
              <a:lnSpc>
                <a:spcPct val="100000"/>
              </a:lnSpc>
              <a:spcBef>
                <a:spcPts val="300"/>
              </a:spcBef>
              <a:spcAft>
                <a:spcPts val="30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Analysts sometimes employ models that they do not understand fully.</a:t>
            </a:r>
          </a:p>
          <a:p>
            <a:pPr marL="342900" marR="0" lvl="0" indent="-342900" algn="l" defTabSz="914400" rtl="0" eaLnBrk="1" fontAlgn="base" latinLnBrk="0" hangingPunct="1">
              <a:lnSpc>
                <a:spcPct val="100000"/>
              </a:lnSpc>
              <a:spcBef>
                <a:spcPts val="300"/>
              </a:spcBef>
              <a:spcAft>
                <a:spcPts val="300"/>
              </a:spcAft>
              <a:buClrTx/>
              <a:buSzTx/>
              <a:buFontTx/>
              <a:buChar char="•"/>
              <a:tabLst/>
              <a:defRPr/>
            </a:pPr>
            <a:r>
              <a:rPr kumimoji="0" lang="en-US" sz="2500" b="0" i="0" u="none" strike="noStrike" kern="0" cap="none" spc="0" normalizeH="0" baseline="0" noProof="0" dirty="0" smtClean="0">
                <a:ln>
                  <a:noFill/>
                </a:ln>
                <a:solidFill>
                  <a:schemeClr val="tx1"/>
                </a:solidFill>
                <a:effectLst/>
                <a:uLnTx/>
                <a:uFillTx/>
                <a:latin typeface="+mn-lt"/>
                <a:ea typeface="+mn-ea"/>
                <a:cs typeface="+mn-cs"/>
              </a:rPr>
              <a:t>The choice of model should be made very carefully. There is a tendency to grab a model, put in the data, get the results, and use them without carefully justifying the logic of the underlying model and the appropriateness and realism of the values inserted into the model. </a:t>
            </a:r>
          </a:p>
          <a:p>
            <a:pPr marL="342900" marR="0" lvl="0" indent="-342900" algn="l" defTabSz="914400" rtl="0" eaLnBrk="1" fontAlgn="base" latinLnBrk="0" hangingPunct="1">
              <a:lnSpc>
                <a:spcPct val="100000"/>
              </a:lnSpc>
              <a:spcBef>
                <a:spcPts val="300"/>
              </a:spcBef>
              <a:spcAft>
                <a:spcPts val="300"/>
              </a:spcAft>
              <a:buClrTx/>
              <a:buSzTx/>
              <a:buFontTx/>
              <a:buChar char="•"/>
              <a:tabLst/>
              <a:defRPr/>
            </a:pPr>
            <a:endParaRPr kumimoji="0" lang="en-US" sz="25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ts val="300"/>
              </a:spcBef>
              <a:spcAft>
                <a:spcPts val="300"/>
              </a:spcAft>
              <a:buClrTx/>
              <a:buSzTx/>
              <a:buFontTx/>
              <a:buChar char="•"/>
              <a:tabLst/>
              <a:defRPr/>
            </a:pPr>
            <a:endParaRPr kumimoji="0" lang="en-US" sz="2500" b="0" i="0" u="none" strike="noStrike" kern="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28596" y="0"/>
            <a:ext cx="8229600" cy="785794"/>
          </a:xfrm>
        </p:spPr>
        <p:txBody>
          <a:bodyPr/>
          <a:lstStyle/>
          <a:p>
            <a:pPr eaLnBrk="1" hangingPunct="1"/>
            <a:r>
              <a:rPr lang="en-US" dirty="0" smtClean="0"/>
              <a:t>Case study: BBL</a:t>
            </a:r>
            <a:endParaRPr lang="en-US" dirty="0" smtClean="0"/>
          </a:p>
        </p:txBody>
      </p:sp>
      <p:sp>
        <p:nvSpPr>
          <p:cNvPr id="6" name="Rectangle 3"/>
          <p:cNvSpPr txBox="1">
            <a:spLocks noChangeArrowheads="1"/>
          </p:cNvSpPr>
          <p:nvPr/>
        </p:nvSpPr>
        <p:spPr bwMode="auto">
          <a:xfrm>
            <a:off x="285720" y="1071546"/>
            <a:ext cx="8643998" cy="5357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300"/>
              </a:spcBef>
              <a:spcAft>
                <a:spcPts val="300"/>
              </a:spcAft>
              <a:buClrTx/>
              <a:buSzTx/>
              <a:buFont typeface="Arial" pitchFamily="34" charset="0"/>
              <a:buChar char="•"/>
              <a:tabLst/>
              <a:defRPr/>
            </a:pPr>
            <a:r>
              <a:rPr kumimoji="0" lang="en-US" sz="2200" i="0" u="none" strike="noStrike" kern="0" cap="none" spc="0" normalizeH="0" baseline="0" noProof="0" dirty="0" smtClean="0">
                <a:ln>
                  <a:noFill/>
                </a:ln>
                <a:solidFill>
                  <a:schemeClr val="tx1"/>
                </a:solidFill>
                <a:effectLst/>
                <a:uLnTx/>
                <a:uFillTx/>
                <a:latin typeface="+mn-lt"/>
                <a:ea typeface="+mn-ea"/>
                <a:cs typeface="+mn-cs"/>
              </a:rPr>
              <a:t>BBL reported</a:t>
            </a:r>
            <a:r>
              <a:rPr kumimoji="0" lang="en-US" sz="2200" i="0" u="none" strike="noStrike" kern="0" cap="none" spc="0" normalizeH="0" noProof="0" dirty="0" smtClean="0">
                <a:ln>
                  <a:noFill/>
                </a:ln>
                <a:solidFill>
                  <a:schemeClr val="tx1"/>
                </a:solidFill>
                <a:effectLst/>
                <a:uLnTx/>
                <a:uFillTx/>
                <a:latin typeface="+mn-lt"/>
                <a:ea typeface="+mn-ea"/>
                <a:cs typeface="+mn-cs"/>
              </a:rPr>
              <a:t> earnings per share in 2011 of Bt14.43/share and paid dividend of Bt6.00/share. BBL has a policy to pay 40% of its annual net profit as dividend and targets to maintain ROE of 12% per year.</a:t>
            </a:r>
          </a:p>
          <a:p>
            <a:pPr marL="342900" marR="0" lvl="0" indent="-342900" algn="l" defTabSz="914400" rtl="0" eaLnBrk="1" fontAlgn="base" latinLnBrk="0" hangingPunct="1">
              <a:lnSpc>
                <a:spcPct val="100000"/>
              </a:lnSpc>
              <a:spcBef>
                <a:spcPts val="300"/>
              </a:spcBef>
              <a:spcAft>
                <a:spcPts val="300"/>
              </a:spcAft>
              <a:buClrTx/>
              <a:buSzTx/>
              <a:tabLst/>
              <a:defRPr/>
            </a:pPr>
            <a:r>
              <a:rPr lang="en-US" sz="2200" kern="0" dirty="0" smtClean="0">
                <a:latin typeface="+mn-lt"/>
                <a:cs typeface="+mn-cs"/>
              </a:rPr>
              <a:t>a) What is BBL’s internal growth rate?</a:t>
            </a:r>
          </a:p>
          <a:p>
            <a:pPr marL="342900" marR="0" lvl="0" indent="-342900" algn="l" defTabSz="914400" rtl="0" eaLnBrk="1" fontAlgn="base" latinLnBrk="0" hangingPunct="1">
              <a:lnSpc>
                <a:spcPct val="100000"/>
              </a:lnSpc>
              <a:spcBef>
                <a:spcPts val="300"/>
              </a:spcBef>
              <a:spcAft>
                <a:spcPts val="300"/>
              </a:spcAft>
              <a:buClrTx/>
              <a:buSzTx/>
              <a:tabLst/>
              <a:defRPr/>
            </a:pPr>
            <a:r>
              <a:rPr kumimoji="0" lang="en-US" sz="2200" i="0" u="none" strike="noStrike" kern="0" cap="none" spc="0" normalizeH="0" noProof="0" dirty="0" smtClean="0">
                <a:ln>
                  <a:noFill/>
                </a:ln>
                <a:solidFill>
                  <a:schemeClr val="tx1"/>
                </a:solidFill>
                <a:effectLst/>
                <a:uLnTx/>
                <a:uFillTx/>
                <a:latin typeface="+mn-lt"/>
                <a:ea typeface="+mn-ea"/>
                <a:cs typeface="+mn-cs"/>
              </a:rPr>
              <a:t>b) Base on BBL’s target internal growth rate. The bank share price of Bt190/share reflects what level of expected return? </a:t>
            </a:r>
          </a:p>
          <a:p>
            <a:pPr marL="342900" marR="0" lvl="0" indent="-342900" algn="l" defTabSz="914400" rtl="0" eaLnBrk="1" fontAlgn="base" latinLnBrk="0" hangingPunct="1">
              <a:lnSpc>
                <a:spcPct val="100000"/>
              </a:lnSpc>
              <a:spcBef>
                <a:spcPts val="300"/>
              </a:spcBef>
              <a:spcAft>
                <a:spcPts val="300"/>
              </a:spcAft>
              <a:buClrTx/>
              <a:buSzTx/>
              <a:tabLst/>
              <a:defRPr/>
            </a:pPr>
            <a:r>
              <a:rPr lang="en-US" sz="2200" kern="0" baseline="0" dirty="0" smtClean="0">
                <a:latin typeface="+mn-lt"/>
                <a:cs typeface="+mn-cs"/>
              </a:rPr>
              <a:t>c) What is</a:t>
            </a:r>
            <a:r>
              <a:rPr lang="en-US" sz="2200" kern="0" dirty="0" smtClean="0">
                <a:latin typeface="+mn-lt"/>
                <a:cs typeface="+mn-cs"/>
              </a:rPr>
              <a:t> BBL’s cost of equity given beta of 1.1, risk free rate of 3.75% and market risk premium of 7%?</a:t>
            </a:r>
          </a:p>
          <a:p>
            <a:pPr marL="342900" marR="0" lvl="0" indent="-342900" algn="l" defTabSz="914400" rtl="0" eaLnBrk="1" fontAlgn="base" latinLnBrk="0" hangingPunct="1">
              <a:lnSpc>
                <a:spcPct val="100000"/>
              </a:lnSpc>
              <a:spcBef>
                <a:spcPts val="300"/>
              </a:spcBef>
              <a:spcAft>
                <a:spcPts val="300"/>
              </a:spcAft>
              <a:buClrTx/>
              <a:buSzTx/>
              <a:tabLst/>
              <a:defRPr/>
            </a:pPr>
            <a:r>
              <a:rPr kumimoji="0" lang="en-US" sz="2200" i="0" u="none" strike="noStrike" kern="0" cap="none" spc="0" normalizeH="0" baseline="0" noProof="0" dirty="0" smtClean="0">
                <a:ln>
                  <a:noFill/>
                </a:ln>
                <a:solidFill>
                  <a:schemeClr val="tx1"/>
                </a:solidFill>
                <a:effectLst/>
                <a:uLnTx/>
                <a:uFillTx/>
                <a:latin typeface="+mn-lt"/>
                <a:ea typeface="+mn-ea"/>
                <a:cs typeface="+mn-cs"/>
              </a:rPr>
              <a:t>d)</a:t>
            </a:r>
            <a:r>
              <a:rPr kumimoji="0" lang="en-US" sz="2200" i="0" u="none" strike="noStrike" kern="0" cap="none" spc="0" normalizeH="0" noProof="0" dirty="0" smtClean="0">
                <a:ln>
                  <a:noFill/>
                </a:ln>
                <a:solidFill>
                  <a:schemeClr val="tx1"/>
                </a:solidFill>
                <a:effectLst/>
                <a:uLnTx/>
                <a:uFillTx/>
                <a:latin typeface="+mn-lt"/>
                <a:ea typeface="+mn-ea"/>
                <a:cs typeface="+mn-cs"/>
              </a:rPr>
              <a:t> If BBL’s share price of Bt190/share is at the equilibrium level at reflected the expected return based on CAPM. What is the market’s expectation on BBL future growth rate?</a:t>
            </a:r>
          </a:p>
          <a:p>
            <a:pPr marL="342900" marR="0" lvl="0" indent="-342900" algn="l" defTabSz="914400" rtl="0" eaLnBrk="1" fontAlgn="base" latinLnBrk="0" hangingPunct="1">
              <a:lnSpc>
                <a:spcPct val="100000"/>
              </a:lnSpc>
              <a:spcBef>
                <a:spcPts val="300"/>
              </a:spcBef>
              <a:spcAft>
                <a:spcPts val="300"/>
              </a:spcAft>
              <a:buClrTx/>
              <a:buSzTx/>
              <a:tabLst/>
              <a:defRPr/>
            </a:pPr>
            <a:r>
              <a:rPr lang="en-US" sz="2200" kern="0" baseline="0" dirty="0" smtClean="0">
                <a:latin typeface="+mn-lt"/>
                <a:cs typeface="+mn-cs"/>
              </a:rPr>
              <a:t>e) If BBL management said</a:t>
            </a:r>
            <a:r>
              <a:rPr lang="en-US" sz="2200" kern="0" dirty="0" smtClean="0">
                <a:latin typeface="+mn-lt"/>
                <a:cs typeface="+mn-cs"/>
              </a:rPr>
              <a:t> the bank growth rate will be in line with the target growth based on its dividend payout ratio and ROE targets, should investors buy BBL’s shares? Why?</a:t>
            </a:r>
            <a:endParaRPr kumimoji="0" lang="en-US" sz="220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ts val="300"/>
              </a:spcBef>
              <a:spcAft>
                <a:spcPts val="300"/>
              </a:spcAft>
              <a:buClrTx/>
              <a:buSzTx/>
              <a:buFontTx/>
              <a:buChar char="•"/>
              <a:tabLst/>
              <a:defRPr/>
            </a:pPr>
            <a:endParaRPr kumimoji="0" lang="en-US" sz="250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ts val="300"/>
              </a:spcBef>
              <a:spcAft>
                <a:spcPts val="300"/>
              </a:spcAft>
              <a:buClrTx/>
              <a:buSzTx/>
              <a:buFontTx/>
              <a:buChar char="•"/>
              <a:tabLst/>
              <a:defRPr/>
            </a:pPr>
            <a:endParaRPr kumimoji="0" lang="en-US" sz="2500" i="0" u="none" strike="noStrike" kern="0" cap="none" spc="0" normalizeH="0" baseline="0" noProof="0" dirty="0" smtClean="0">
              <a:ln>
                <a:noFill/>
              </a:ln>
              <a:solidFill>
                <a:schemeClr val="tx1"/>
              </a:solidFill>
              <a:effectLst/>
              <a:uLnTx/>
              <a:uFillTx/>
              <a:latin typeface="+mn-lt"/>
              <a:ea typeface="+mn-ea"/>
              <a:cs typeface="+mn-cs"/>
            </a:endParaRPr>
          </a:p>
        </p:txBody>
      </p:sp>
      <p:sp>
        <p:nvSpPr>
          <p:cNvPr id="4" name="Right Arrow 3"/>
          <p:cNvSpPr/>
          <p:nvPr/>
        </p:nvSpPr>
        <p:spPr>
          <a:xfrm>
            <a:off x="214282" y="1071546"/>
            <a:ext cx="428628"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3199</TotalTime>
  <Words>2842</Words>
  <Application>Microsoft Office PowerPoint</Application>
  <PresentationFormat>On-screen Show (4:3)</PresentationFormat>
  <Paragraphs>303</Paragraphs>
  <Slides>52</Slides>
  <Notes>4</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52</vt:i4>
      </vt:variant>
    </vt:vector>
  </HeadingPairs>
  <TitlesOfParts>
    <vt:vector size="56" baseType="lpstr">
      <vt:lpstr>Default Design</vt:lpstr>
      <vt:lpstr>Microsoft Equation 3.0</vt:lpstr>
      <vt:lpstr>Equation</vt:lpstr>
      <vt:lpstr>Document</vt:lpstr>
      <vt:lpstr> Equity Analysis FN 451</vt:lpstr>
      <vt:lpstr> Approaches of assets valuation</vt:lpstr>
      <vt:lpstr>Basic DCF model</vt:lpstr>
      <vt:lpstr>Three alternative definitions of cash flow</vt:lpstr>
      <vt:lpstr> Estimating appropriate discount rate</vt:lpstr>
      <vt:lpstr>Discount rate determination</vt:lpstr>
      <vt:lpstr>Cost of Equity: Two major approaches for cost of equity</vt:lpstr>
      <vt:lpstr>Equilibrium models assumptions</vt:lpstr>
      <vt:lpstr>Capital asset pricing model  (CAPM)</vt:lpstr>
      <vt:lpstr>Risk-free rate of return</vt:lpstr>
      <vt:lpstr>ThaiBMA  Government Bond Yield</vt:lpstr>
      <vt:lpstr>ThaiBMA  Government Bond Yield</vt:lpstr>
      <vt:lpstr>Equity risk premium</vt:lpstr>
      <vt:lpstr>SET dividend yield</vt:lpstr>
      <vt:lpstr>Example: Calculating  equity risk premium using GGM </vt:lpstr>
      <vt:lpstr>Example: Calculating  cost of equity using CAPM </vt:lpstr>
      <vt:lpstr>Arbitrage Pricing Theory (APT)</vt:lpstr>
      <vt:lpstr>Slide 18</vt:lpstr>
      <vt:lpstr>APT model: BIRR</vt:lpstr>
      <vt:lpstr>Bond yield plus risk premium  (BYPRP) method</vt:lpstr>
      <vt:lpstr> Discounted Dividend Valuation</vt:lpstr>
      <vt:lpstr>Dividend discount model </vt:lpstr>
      <vt:lpstr>Dividend discount models (DDMs)</vt:lpstr>
      <vt:lpstr>Indefinite HP DDM </vt:lpstr>
      <vt:lpstr>Gordon Growth Model</vt:lpstr>
      <vt:lpstr>Other Gordon Growth issues</vt:lpstr>
      <vt:lpstr>Expected rate of return</vt:lpstr>
      <vt:lpstr>Example: Expected rate of return in Dividend Growth Model </vt:lpstr>
      <vt:lpstr>Forecasting future dividends</vt:lpstr>
      <vt:lpstr>Forecasting future dividends </vt:lpstr>
      <vt:lpstr>Forecasting growth rates</vt:lpstr>
      <vt:lpstr>Example: Estimating the Dividend Growth Rate</vt:lpstr>
      <vt:lpstr>Finding g</vt:lpstr>
      <vt:lpstr>Gordon Model &amp; P/E ratios</vt:lpstr>
      <vt:lpstr>Strengths of Gordon growth model</vt:lpstr>
      <vt:lpstr>Weaknesses of Gordon growth model</vt:lpstr>
      <vt:lpstr>Gordon growth model: model sensitive to inputs</vt:lpstr>
      <vt:lpstr>Two-stage DDM</vt:lpstr>
      <vt:lpstr>Two-stage DDM example</vt:lpstr>
      <vt:lpstr>Two-stage DDM example</vt:lpstr>
      <vt:lpstr>“Shortcut” two-stage DDM  </vt:lpstr>
      <vt:lpstr>Valuing a non-dividend  paying stock</vt:lpstr>
      <vt:lpstr>The H model</vt:lpstr>
      <vt:lpstr>The H model</vt:lpstr>
      <vt:lpstr>Example: H model </vt:lpstr>
      <vt:lpstr>H model example</vt:lpstr>
      <vt:lpstr>Three-stage DDM</vt:lpstr>
      <vt:lpstr>Three-stage DDM with three distinct stages</vt:lpstr>
      <vt:lpstr>Three-stage DDM with three distinct stages</vt:lpstr>
      <vt:lpstr>Spreadsheet modeling</vt:lpstr>
      <vt:lpstr>Spreadsheet modeling</vt:lpstr>
      <vt:lpstr>Case study: BBL</vt:lpstr>
    </vt:vector>
  </TitlesOfParts>
  <Company>support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COMPAQ</cp:lastModifiedBy>
  <cp:revision>439</cp:revision>
  <dcterms:created xsi:type="dcterms:W3CDTF">2004-10-29T04:51:12Z</dcterms:created>
  <dcterms:modified xsi:type="dcterms:W3CDTF">2013-01-28T05:32:01Z</dcterms:modified>
</cp:coreProperties>
</file>