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3.xml" ContentType="application/vnd.openxmlformats-officedocument.drawingml.chart+xml"/>
  <Override PartName="/ppt/theme/themeOverride2.xml" ContentType="application/vnd.openxmlformats-officedocument.themeOverride+xml"/>
  <Override PartName="/ppt/drawings/drawing2.xml" ContentType="application/vnd.openxmlformats-officedocument.drawingml.chartshape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6" r:id="rId3"/>
    <p:sldMasterId id="2147483708" r:id="rId4"/>
    <p:sldMasterId id="2147483720" r:id="rId5"/>
  </p:sldMasterIdLst>
  <p:notesMasterIdLst>
    <p:notesMasterId r:id="rId41"/>
  </p:notesMasterIdLst>
  <p:sldIdLst>
    <p:sldId id="258" r:id="rId6"/>
    <p:sldId id="365" r:id="rId7"/>
    <p:sldId id="301" r:id="rId8"/>
    <p:sldId id="260" r:id="rId9"/>
    <p:sldId id="367" r:id="rId10"/>
    <p:sldId id="364" r:id="rId11"/>
    <p:sldId id="347" r:id="rId12"/>
    <p:sldId id="409" r:id="rId13"/>
    <p:sldId id="411" r:id="rId14"/>
    <p:sldId id="394" r:id="rId15"/>
    <p:sldId id="407" r:id="rId16"/>
    <p:sldId id="396" r:id="rId17"/>
    <p:sldId id="416" r:id="rId18"/>
    <p:sldId id="417" r:id="rId19"/>
    <p:sldId id="418" r:id="rId20"/>
    <p:sldId id="414" r:id="rId21"/>
    <p:sldId id="412" r:id="rId22"/>
    <p:sldId id="413" r:id="rId23"/>
    <p:sldId id="415" r:id="rId24"/>
    <p:sldId id="399" r:id="rId25"/>
    <p:sldId id="400" r:id="rId26"/>
    <p:sldId id="422" r:id="rId27"/>
    <p:sldId id="423" r:id="rId28"/>
    <p:sldId id="424" r:id="rId29"/>
    <p:sldId id="419" r:id="rId30"/>
    <p:sldId id="425" r:id="rId31"/>
    <p:sldId id="427" r:id="rId32"/>
    <p:sldId id="428" r:id="rId33"/>
    <p:sldId id="401" r:id="rId34"/>
    <p:sldId id="426" r:id="rId35"/>
    <p:sldId id="348" r:id="rId36"/>
    <p:sldId id="429" r:id="rId37"/>
    <p:sldId id="430" r:id="rId38"/>
    <p:sldId id="392" r:id="rId39"/>
    <p:sldId id="368" r:id="rId40"/>
  </p:sldIdLst>
  <p:sldSz cx="9144000" cy="6858000" type="screen4x3"/>
  <p:notesSz cx="6858000" cy="9144000"/>
  <p:defaultTextStyle>
    <a:defPPr>
      <a:defRPr lang="th-TH"/>
    </a:defPPr>
    <a:lvl1pPr marL="0" algn="l" defTabSz="914353" rtl="0" eaLnBrk="1" latinLnBrk="0" hangingPunct="1">
      <a:defRPr sz="2800" kern="1200">
        <a:solidFill>
          <a:schemeClr val="tx1"/>
        </a:solidFill>
        <a:latin typeface="+mn-lt"/>
        <a:ea typeface="+mn-ea"/>
        <a:cs typeface="+mn-cs"/>
      </a:defRPr>
    </a:lvl1pPr>
    <a:lvl2pPr marL="457177" algn="l" defTabSz="914353" rtl="0" eaLnBrk="1" latinLnBrk="0" hangingPunct="1">
      <a:defRPr sz="2800" kern="1200">
        <a:solidFill>
          <a:schemeClr val="tx1"/>
        </a:solidFill>
        <a:latin typeface="+mn-lt"/>
        <a:ea typeface="+mn-ea"/>
        <a:cs typeface="+mn-cs"/>
      </a:defRPr>
    </a:lvl2pPr>
    <a:lvl3pPr marL="914353" algn="l" defTabSz="914353" rtl="0" eaLnBrk="1" latinLnBrk="0" hangingPunct="1">
      <a:defRPr sz="2800" kern="1200">
        <a:solidFill>
          <a:schemeClr val="tx1"/>
        </a:solidFill>
        <a:latin typeface="+mn-lt"/>
        <a:ea typeface="+mn-ea"/>
        <a:cs typeface="+mn-cs"/>
      </a:defRPr>
    </a:lvl3pPr>
    <a:lvl4pPr marL="1371530" algn="l" defTabSz="914353" rtl="0" eaLnBrk="1" latinLnBrk="0" hangingPunct="1">
      <a:defRPr sz="2800" kern="1200">
        <a:solidFill>
          <a:schemeClr val="tx1"/>
        </a:solidFill>
        <a:latin typeface="+mn-lt"/>
        <a:ea typeface="+mn-ea"/>
        <a:cs typeface="+mn-cs"/>
      </a:defRPr>
    </a:lvl4pPr>
    <a:lvl5pPr marL="1828706" algn="l" defTabSz="914353" rtl="0" eaLnBrk="1" latinLnBrk="0" hangingPunct="1">
      <a:defRPr sz="2800" kern="1200">
        <a:solidFill>
          <a:schemeClr val="tx1"/>
        </a:solidFill>
        <a:latin typeface="+mn-lt"/>
        <a:ea typeface="+mn-ea"/>
        <a:cs typeface="+mn-cs"/>
      </a:defRPr>
    </a:lvl5pPr>
    <a:lvl6pPr marL="2285883" algn="l" defTabSz="914353" rtl="0" eaLnBrk="1" latinLnBrk="0" hangingPunct="1">
      <a:defRPr sz="2800" kern="1200">
        <a:solidFill>
          <a:schemeClr val="tx1"/>
        </a:solidFill>
        <a:latin typeface="+mn-lt"/>
        <a:ea typeface="+mn-ea"/>
        <a:cs typeface="+mn-cs"/>
      </a:defRPr>
    </a:lvl6pPr>
    <a:lvl7pPr marL="2743060" algn="l" defTabSz="914353" rtl="0" eaLnBrk="1" latinLnBrk="0" hangingPunct="1">
      <a:defRPr sz="2800" kern="1200">
        <a:solidFill>
          <a:schemeClr val="tx1"/>
        </a:solidFill>
        <a:latin typeface="+mn-lt"/>
        <a:ea typeface="+mn-ea"/>
        <a:cs typeface="+mn-cs"/>
      </a:defRPr>
    </a:lvl7pPr>
    <a:lvl8pPr marL="3200236" algn="l" defTabSz="914353" rtl="0" eaLnBrk="1" latinLnBrk="0" hangingPunct="1">
      <a:defRPr sz="2800" kern="1200">
        <a:solidFill>
          <a:schemeClr val="tx1"/>
        </a:solidFill>
        <a:latin typeface="+mn-lt"/>
        <a:ea typeface="+mn-ea"/>
        <a:cs typeface="+mn-cs"/>
      </a:defRPr>
    </a:lvl8pPr>
    <a:lvl9pPr marL="3657413" algn="l" defTabSz="914353"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76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01" autoAdjust="0"/>
    <p:restoredTop sz="94660"/>
  </p:normalViewPr>
  <p:slideViewPr>
    <p:cSldViewPr>
      <p:cViewPr>
        <p:scale>
          <a:sx n="70" d="100"/>
          <a:sy n="70" d="100"/>
        </p:scale>
        <p:origin x="-1396" y="-49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H:\yr_2555\&#3586;&#3657;&#3629;&#3617;&#3641;&#3621;&#3609;&#3633;&#3585;&#3648;&#3619;&#3637;&#3618;&#3609;\&#3586;&#3657;&#3629;&#3617;&#3641;&#3621;&#3648;&#3604;&#3655;&#3585;&#3626;&#3636;&#3610;&#3588;&#3609;.xlsx"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600"/>
            </a:pPr>
            <a:r>
              <a:rPr lang="en-US" sz="2600" dirty="0" smtClean="0"/>
              <a:t>The Number of Thai</a:t>
            </a:r>
            <a:r>
              <a:rPr lang="en-US" sz="2600" baseline="0" dirty="0" smtClean="0"/>
              <a:t> Students in the Basic Education Year by Risk Group</a:t>
            </a:r>
            <a:endParaRPr lang="th-TH" sz="2600" dirty="0"/>
          </a:p>
        </c:rich>
      </c:tx>
      <c:layout/>
      <c:overlay val="1"/>
    </c:title>
    <c:autoTitleDeleted val="0"/>
    <c:plotArea>
      <c:layout>
        <c:manualLayout>
          <c:layoutTarget val="inner"/>
          <c:xMode val="edge"/>
          <c:yMode val="edge"/>
          <c:x val="7.0702194190233797E-2"/>
          <c:y val="0.16740369738109301"/>
          <c:w val="0.91289214032398702"/>
          <c:h val="0.77651404385786504"/>
        </c:manualLayout>
      </c:layout>
      <c:barChart>
        <c:barDir val="col"/>
        <c:grouping val="stacked"/>
        <c:varyColors val="0"/>
        <c:ser>
          <c:idx val="0"/>
          <c:order val="0"/>
          <c:tx>
            <c:strRef>
              <c:f>ปรับข้อมูลปีการศึกษา53!$B$33</c:f>
              <c:strCache>
                <c:ptCount val="1"/>
                <c:pt idx="0">
                  <c:v>กลุ่มปกติ </c:v>
                </c:pt>
              </c:strCache>
            </c:strRef>
          </c:tx>
          <c:spPr>
            <a:solidFill>
              <a:srgbClr val="00A249"/>
            </a:solidFill>
          </c:spPr>
          <c:invertIfNegative val="0"/>
          <c:cat>
            <c:strRef>
              <c:f>ปรับข้อมูลปีการศึกษา53!$A$34:$A$45</c:f>
              <c:strCache>
                <c:ptCount val="12"/>
                <c:pt idx="0">
                  <c:v>ป.1</c:v>
                </c:pt>
                <c:pt idx="1">
                  <c:v>ป.2</c:v>
                </c:pt>
                <c:pt idx="2">
                  <c:v>ป.3</c:v>
                </c:pt>
                <c:pt idx="3">
                  <c:v>ป.4</c:v>
                </c:pt>
                <c:pt idx="4">
                  <c:v>ป.5</c:v>
                </c:pt>
                <c:pt idx="5">
                  <c:v>ป.6</c:v>
                </c:pt>
                <c:pt idx="6">
                  <c:v>ม.1</c:v>
                </c:pt>
                <c:pt idx="7">
                  <c:v>ม.2</c:v>
                </c:pt>
                <c:pt idx="8">
                  <c:v>ม.3</c:v>
                </c:pt>
                <c:pt idx="9">
                  <c:v>ม.4/ปวช.1</c:v>
                </c:pt>
                <c:pt idx="10">
                  <c:v>ม.5/ปวช.2</c:v>
                </c:pt>
                <c:pt idx="11">
                  <c:v>ม.6/ปวช.3</c:v>
                </c:pt>
              </c:strCache>
            </c:strRef>
          </c:cat>
          <c:val>
            <c:numRef>
              <c:f>ปรับข้อมูลปีการศึกษา53!$B$34:$B$45</c:f>
              <c:numCache>
                <c:formatCode>#,##0_ ;[Red]\-#,##0\ </c:formatCode>
                <c:ptCount val="12"/>
                <c:pt idx="0">
                  <c:v>829779</c:v>
                </c:pt>
                <c:pt idx="1">
                  <c:v>816142</c:v>
                </c:pt>
                <c:pt idx="2">
                  <c:v>841777</c:v>
                </c:pt>
                <c:pt idx="3">
                  <c:v>847265</c:v>
                </c:pt>
                <c:pt idx="4">
                  <c:v>855715</c:v>
                </c:pt>
                <c:pt idx="5">
                  <c:v>926095</c:v>
                </c:pt>
                <c:pt idx="6">
                  <c:v>942970</c:v>
                </c:pt>
                <c:pt idx="7">
                  <c:v>900199</c:v>
                </c:pt>
                <c:pt idx="8">
                  <c:v>776791</c:v>
                </c:pt>
                <c:pt idx="9">
                  <c:v>658933</c:v>
                </c:pt>
                <c:pt idx="10">
                  <c:v>628185</c:v>
                </c:pt>
                <c:pt idx="11">
                  <c:v>375493</c:v>
                </c:pt>
              </c:numCache>
            </c:numRef>
          </c:val>
        </c:ser>
        <c:ser>
          <c:idx val="1"/>
          <c:order val="1"/>
          <c:tx>
            <c:strRef>
              <c:f>ปรับข้อมูลปีการศึกษา53!$C$33</c:f>
              <c:strCache>
                <c:ptCount val="1"/>
                <c:pt idx="0">
                  <c:v>กลุ่มเสี่ยงหลุดจากระบบการศึกษาปีถัดไป</c:v>
                </c:pt>
              </c:strCache>
            </c:strRef>
          </c:tx>
          <c:spPr>
            <a:solidFill>
              <a:srgbClr val="FFC000"/>
            </a:solidFill>
          </c:spPr>
          <c:invertIfNegative val="0"/>
          <c:cat>
            <c:strRef>
              <c:f>ปรับข้อมูลปีการศึกษา53!$A$34:$A$45</c:f>
              <c:strCache>
                <c:ptCount val="12"/>
                <c:pt idx="0">
                  <c:v>ป.1</c:v>
                </c:pt>
                <c:pt idx="1">
                  <c:v>ป.2</c:v>
                </c:pt>
                <c:pt idx="2">
                  <c:v>ป.3</c:v>
                </c:pt>
                <c:pt idx="3">
                  <c:v>ป.4</c:v>
                </c:pt>
                <c:pt idx="4">
                  <c:v>ป.5</c:v>
                </c:pt>
                <c:pt idx="5">
                  <c:v>ป.6</c:v>
                </c:pt>
                <c:pt idx="6">
                  <c:v>ม.1</c:v>
                </c:pt>
                <c:pt idx="7">
                  <c:v>ม.2</c:v>
                </c:pt>
                <c:pt idx="8">
                  <c:v>ม.3</c:v>
                </c:pt>
                <c:pt idx="9">
                  <c:v>ม.4/ปวช.1</c:v>
                </c:pt>
                <c:pt idx="10">
                  <c:v>ม.5/ปวช.2</c:v>
                </c:pt>
                <c:pt idx="11">
                  <c:v>ม.6/ปวช.3</c:v>
                </c:pt>
              </c:strCache>
            </c:strRef>
          </c:cat>
          <c:val>
            <c:numRef>
              <c:f>ปรับข้อมูลปีการศึกษา53!$C$34:$C$45</c:f>
              <c:numCache>
                <c:formatCode>#,##0_ ;[Red]\-#,##0\ </c:formatCode>
                <c:ptCount val="12"/>
                <c:pt idx="0">
                  <c:v>22290</c:v>
                </c:pt>
                <c:pt idx="1">
                  <c:v>537</c:v>
                </c:pt>
                <c:pt idx="4">
                  <c:v>933</c:v>
                </c:pt>
                <c:pt idx="5">
                  <c:v>13355</c:v>
                </c:pt>
                <c:pt idx="6">
                  <c:v>19580</c:v>
                </c:pt>
                <c:pt idx="7">
                  <c:v>24072</c:v>
                </c:pt>
                <c:pt idx="8">
                  <c:v>92593</c:v>
                </c:pt>
                <c:pt idx="9">
                  <c:v>97164</c:v>
                </c:pt>
                <c:pt idx="11">
                  <c:v>232477</c:v>
                </c:pt>
              </c:numCache>
            </c:numRef>
          </c:val>
        </c:ser>
        <c:ser>
          <c:idx val="2"/>
          <c:order val="2"/>
          <c:tx>
            <c:strRef>
              <c:f>ปรับข้อมูลปีการศึกษา53!$D$33</c:f>
              <c:strCache>
                <c:ptCount val="1"/>
                <c:pt idx="0">
                  <c:v>กลุ่มนอกระบบ</c:v>
                </c:pt>
              </c:strCache>
            </c:strRef>
          </c:tx>
          <c:spPr>
            <a:solidFill>
              <a:srgbClr val="FF0000"/>
            </a:solidFill>
          </c:spPr>
          <c:invertIfNegative val="0"/>
          <c:cat>
            <c:strRef>
              <c:f>ปรับข้อมูลปีการศึกษา53!$A$34:$A$45</c:f>
              <c:strCache>
                <c:ptCount val="12"/>
                <c:pt idx="0">
                  <c:v>ป.1</c:v>
                </c:pt>
                <c:pt idx="1">
                  <c:v>ป.2</c:v>
                </c:pt>
                <c:pt idx="2">
                  <c:v>ป.3</c:v>
                </c:pt>
                <c:pt idx="3">
                  <c:v>ป.4</c:v>
                </c:pt>
                <c:pt idx="4">
                  <c:v>ป.5</c:v>
                </c:pt>
                <c:pt idx="5">
                  <c:v>ป.6</c:v>
                </c:pt>
                <c:pt idx="6">
                  <c:v>ม.1</c:v>
                </c:pt>
                <c:pt idx="7">
                  <c:v>ม.2</c:v>
                </c:pt>
                <c:pt idx="8">
                  <c:v>ม.3</c:v>
                </c:pt>
                <c:pt idx="9">
                  <c:v>ม.4/ปวช.1</c:v>
                </c:pt>
                <c:pt idx="10">
                  <c:v>ม.5/ปวช.2</c:v>
                </c:pt>
                <c:pt idx="11">
                  <c:v>ม.6/ปวช.3</c:v>
                </c:pt>
              </c:strCache>
            </c:strRef>
          </c:cat>
          <c:val>
            <c:numRef>
              <c:f>ปรับข้อมูลปีการศึกษา53!$D$34:$D$45</c:f>
              <c:numCache>
                <c:formatCode>#,##0_ ;[Red]\-#,##0\ </c:formatCode>
                <c:ptCount val="12"/>
                <c:pt idx="0">
                  <c:v>123058</c:v>
                </c:pt>
                <c:pt idx="1">
                  <c:v>154388</c:v>
                </c:pt>
                <c:pt idx="2">
                  <c:v>127494</c:v>
                </c:pt>
                <c:pt idx="3">
                  <c:v>115876</c:v>
                </c:pt>
                <c:pt idx="4">
                  <c:v>91243</c:v>
                </c:pt>
                <c:pt idx="5">
                  <c:v>7906</c:v>
                </c:pt>
                <c:pt idx="6">
                  <c:v>1310</c:v>
                </c:pt>
                <c:pt idx="7">
                  <c:v>66413</c:v>
                </c:pt>
                <c:pt idx="8">
                  <c:v>146046</c:v>
                </c:pt>
                <c:pt idx="9">
                  <c:v>285481</c:v>
                </c:pt>
                <c:pt idx="10">
                  <c:v>432804</c:v>
                </c:pt>
                <c:pt idx="11">
                  <c:v>453490</c:v>
                </c:pt>
              </c:numCache>
            </c:numRef>
          </c:val>
        </c:ser>
        <c:dLbls>
          <c:showLegendKey val="0"/>
          <c:showVal val="0"/>
          <c:showCatName val="0"/>
          <c:showSerName val="0"/>
          <c:showPercent val="0"/>
          <c:showBubbleSize val="0"/>
        </c:dLbls>
        <c:gapWidth val="150"/>
        <c:overlap val="100"/>
        <c:axId val="138146176"/>
        <c:axId val="138147712"/>
      </c:barChart>
      <c:catAx>
        <c:axId val="138146176"/>
        <c:scaling>
          <c:orientation val="minMax"/>
        </c:scaling>
        <c:delete val="0"/>
        <c:axPos val="b"/>
        <c:numFmt formatCode="General" sourceLinked="0"/>
        <c:majorTickMark val="out"/>
        <c:minorTickMark val="none"/>
        <c:tickLblPos val="nextTo"/>
        <c:txPr>
          <a:bodyPr/>
          <a:lstStyle/>
          <a:p>
            <a:pPr>
              <a:defRPr sz="1600"/>
            </a:pPr>
            <a:endParaRPr lang="en-US"/>
          </a:p>
        </c:txPr>
        <c:crossAx val="138147712"/>
        <c:crosses val="autoZero"/>
        <c:auto val="1"/>
        <c:lblAlgn val="ctr"/>
        <c:lblOffset val="100"/>
        <c:noMultiLvlLbl val="0"/>
      </c:catAx>
      <c:valAx>
        <c:axId val="138147712"/>
        <c:scaling>
          <c:orientation val="minMax"/>
        </c:scaling>
        <c:delete val="0"/>
        <c:axPos val="l"/>
        <c:majorGridlines/>
        <c:numFmt formatCode="#,##0_ ;[Red]\-#,##0\ " sourceLinked="1"/>
        <c:majorTickMark val="out"/>
        <c:minorTickMark val="none"/>
        <c:tickLblPos val="nextTo"/>
        <c:txPr>
          <a:bodyPr/>
          <a:lstStyle/>
          <a:p>
            <a:pPr>
              <a:defRPr sz="1600"/>
            </a:pPr>
            <a:endParaRPr lang="en-US"/>
          </a:p>
        </c:txPr>
        <c:crossAx val="138146176"/>
        <c:crosses val="autoZero"/>
        <c:crossBetween val="between"/>
      </c:valAx>
    </c:plotArea>
    <c:legend>
      <c:legendPos val="t"/>
      <c:layout>
        <c:manualLayout>
          <c:xMode val="edge"/>
          <c:yMode val="edge"/>
          <c:x val="0.16798755565096499"/>
          <c:y val="9.1513692784461198E-2"/>
          <c:w val="0.72237630969395095"/>
          <c:h val="5.9501328297538701E-2"/>
        </c:manualLayout>
      </c:layout>
      <c:overlay val="0"/>
      <c:txPr>
        <a:bodyPr/>
        <a:lstStyle/>
        <a:p>
          <a:pPr>
            <a:defRPr sz="1600"/>
          </a:pPr>
          <a:endParaRPr lang="en-US"/>
        </a:p>
      </c:txPr>
    </c:legend>
    <c:plotVisOnly val="1"/>
    <c:dispBlanksAs val="gap"/>
    <c:showDLblsOverMax val="0"/>
  </c:chart>
  <c:spPr>
    <a:ln>
      <a:noFill/>
    </a:ln>
  </c:spPr>
  <c:txPr>
    <a:bodyPr/>
    <a:lstStyle/>
    <a:p>
      <a:pPr>
        <a:defRPr>
          <a:latin typeface="Cordia New" pitchFamily="34" charset="-34"/>
          <a:cs typeface="Cordia New" pitchFamily="34" charset="-34"/>
        </a:defRPr>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15-60 </c:v>
                </c:pt>
              </c:strCache>
            </c:strRef>
          </c:tx>
          <c:invertIfNegative val="0"/>
          <c:cat>
            <c:strRef>
              <c:f>Sheet1!$A$2:$A$5</c:f>
              <c:strCache>
                <c:ptCount val="4"/>
                <c:pt idx="0">
                  <c:v>primary school-lower</c:v>
                </c:pt>
                <c:pt idx="1">
                  <c:v>junior high school</c:v>
                </c:pt>
                <c:pt idx="2">
                  <c:v>high school</c:v>
                </c:pt>
                <c:pt idx="3">
                  <c:v>college</c:v>
                </c:pt>
              </c:strCache>
            </c:strRef>
          </c:cat>
          <c:val>
            <c:numRef>
              <c:f>Sheet1!$B$2:$B$5</c:f>
              <c:numCache>
                <c:formatCode>0.00%</c:formatCode>
                <c:ptCount val="4"/>
                <c:pt idx="0">
                  <c:v>0.48599999999999999</c:v>
                </c:pt>
                <c:pt idx="1">
                  <c:v>0.159</c:v>
                </c:pt>
                <c:pt idx="2">
                  <c:v>0.14899999999999999</c:v>
                </c:pt>
                <c:pt idx="3">
                  <c:v>0.19900000000000001</c:v>
                </c:pt>
              </c:numCache>
            </c:numRef>
          </c:val>
        </c:ser>
        <c:dLbls>
          <c:showLegendKey val="0"/>
          <c:showVal val="0"/>
          <c:showCatName val="0"/>
          <c:showSerName val="0"/>
          <c:showPercent val="0"/>
          <c:showBubbleSize val="0"/>
        </c:dLbls>
        <c:gapWidth val="150"/>
        <c:shape val="cylinder"/>
        <c:axId val="168487168"/>
        <c:axId val="169586688"/>
        <c:axId val="0"/>
      </c:bar3DChart>
      <c:catAx>
        <c:axId val="168487168"/>
        <c:scaling>
          <c:orientation val="minMax"/>
        </c:scaling>
        <c:delete val="0"/>
        <c:axPos val="b"/>
        <c:majorTickMark val="out"/>
        <c:minorTickMark val="none"/>
        <c:tickLblPos val="nextTo"/>
        <c:crossAx val="169586688"/>
        <c:crosses val="autoZero"/>
        <c:auto val="1"/>
        <c:lblAlgn val="ctr"/>
        <c:lblOffset val="100"/>
        <c:noMultiLvlLbl val="0"/>
      </c:catAx>
      <c:valAx>
        <c:axId val="169586688"/>
        <c:scaling>
          <c:orientation val="minMax"/>
        </c:scaling>
        <c:delete val="1"/>
        <c:axPos val="l"/>
        <c:numFmt formatCode="0.00%" sourceLinked="1"/>
        <c:majorTickMark val="out"/>
        <c:minorTickMark val="none"/>
        <c:tickLblPos val="nextTo"/>
        <c:crossAx val="168487168"/>
        <c:crosses val="autoZero"/>
        <c:crossBetween val="between"/>
      </c:valAx>
    </c:plotArea>
    <c:legend>
      <c:legendPos val="r"/>
      <c:layout>
        <c:manualLayout>
          <c:xMode val="edge"/>
          <c:yMode val="edge"/>
          <c:x val="0.75517274700959147"/>
          <c:y val="0.58113257315739963"/>
          <c:w val="0.12357336453357033"/>
          <c:h val="9.3351161874253172E-2"/>
        </c:manualLayout>
      </c:layout>
      <c:overlay val="0"/>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th-TH" dirty="0" smtClean="0">
                <a:solidFill>
                  <a:srgbClr val="FF0000"/>
                </a:solidFill>
              </a:rPr>
              <a:t>ผลตอบแทนจากการแก้ปัญหา</a:t>
            </a:r>
            <a:r>
              <a:rPr lang="th-TH" baseline="0" dirty="0" smtClean="0">
                <a:solidFill>
                  <a:srgbClr val="FF0000"/>
                </a:solidFill>
              </a:rPr>
              <a:t> </a:t>
            </a:r>
            <a:r>
              <a:rPr lang="en-US" baseline="0" dirty="0" smtClean="0">
                <a:solidFill>
                  <a:srgbClr val="FF0000"/>
                </a:solidFill>
              </a:rPr>
              <a:t>Dropout </a:t>
            </a:r>
          </a:p>
          <a:p>
            <a:pPr>
              <a:defRPr/>
            </a:pPr>
            <a:r>
              <a:rPr lang="th-TH" dirty="0" smtClean="0">
                <a:solidFill>
                  <a:srgbClr val="FF0000"/>
                </a:solidFill>
              </a:rPr>
              <a:t>ต่อ</a:t>
            </a:r>
            <a:r>
              <a:rPr lang="th-TH" dirty="0">
                <a:solidFill>
                  <a:srgbClr val="FF0000"/>
                </a:solidFill>
              </a:rPr>
              <a:t>การขยายฐานภาษีของประเทศ</a:t>
            </a:r>
            <a:endParaRPr lang="en-US" dirty="0">
              <a:solidFill>
                <a:srgbClr val="FF0000"/>
              </a:solidFill>
            </a:endParaRPr>
          </a:p>
        </c:rich>
      </c:tx>
      <c:layout/>
      <c:overlay val="0"/>
      <c:spPr>
        <a:solidFill>
          <a:schemeClr val="tx1"/>
        </a:solidFill>
      </c:spPr>
    </c:title>
    <c:autoTitleDeleted val="0"/>
    <c:plotArea>
      <c:layout/>
      <c:barChart>
        <c:barDir val="col"/>
        <c:grouping val="clustered"/>
        <c:varyColors val="0"/>
        <c:ser>
          <c:idx val="2"/>
          <c:order val="2"/>
          <c:tx>
            <c:v>ภาษีเงินได้ + VAT ผู้จบ ป.ตรี</c:v>
          </c:tx>
          <c: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spPr>
          <c:invertIfNegative val="0"/>
          <c:val>
            <c:numRef>
              <c:f>Sheet1!$D$4:$D$42</c:f>
              <c:numCache>
                <c:formatCode>General</c:formatCode>
                <c:ptCount val="39"/>
                <c:pt idx="5" formatCode="#,##0">
                  <c:v>6986.5340625000017</c:v>
                </c:pt>
                <c:pt idx="6" formatCode="#,##0">
                  <c:v>7560.8607656250015</c:v>
                </c:pt>
                <c:pt idx="7" formatCode="#,##0">
                  <c:v>8163.9038039062525</c:v>
                </c:pt>
                <c:pt idx="8" formatCode="#,##0">
                  <c:v>8797.0989941015632</c:v>
                </c:pt>
                <c:pt idx="9" formatCode="#,##0">
                  <c:v>9461.9539438066422</c:v>
                </c:pt>
                <c:pt idx="10" formatCode="#,##0">
                  <c:v>10160.051640996975</c:v>
                </c:pt>
                <c:pt idx="11" formatCode="#,##0">
                  <c:v>10893.054223046825</c:v>
                </c:pt>
                <c:pt idx="12" formatCode="#,##0">
                  <c:v>11662.706934199168</c:v>
                </c:pt>
                <c:pt idx="13" formatCode="#,##0">
                  <c:v>12470.842280909126</c:v>
                </c:pt>
                <c:pt idx="14" formatCode="#,##0">
                  <c:v>13319.384394954583</c:v>
                </c:pt>
                <c:pt idx="15" formatCode="#,##0">
                  <c:v>20920.707229404623</c:v>
                </c:pt>
                <c:pt idx="16" formatCode="#,##0">
                  <c:v>22791.742590874856</c:v>
                </c:pt>
                <c:pt idx="17" formatCode="#,##0">
                  <c:v>24756.329720418598</c:v>
                </c:pt>
                <c:pt idx="18" formatCode="#,##0">
                  <c:v>26819.146206439531</c:v>
                </c:pt>
                <c:pt idx="19" formatCode="#,##0">
                  <c:v>28985.103516761505</c:v>
                </c:pt>
                <c:pt idx="20" formatCode="#,##0">
                  <c:v>31259.358692599591</c:v>
                </c:pt>
                <c:pt idx="21" formatCode="#,##0">
                  <c:v>33647.326627229573</c:v>
                </c:pt>
                <c:pt idx="22" formatCode="#,##0">
                  <c:v>36154.692958591055</c:v>
                </c:pt>
                <c:pt idx="23" formatCode="#,##0">
                  <c:v>38787.427606520621</c:v>
                </c:pt>
                <c:pt idx="24" formatCode="#,##0">
                  <c:v>48577.698480269959</c:v>
                </c:pt>
                <c:pt idx="25" formatCode="#,##0">
                  <c:v>44454.388936188974</c:v>
                </c:pt>
                <c:pt idx="26" formatCode="#,##0">
                  <c:v>47502.10838299842</c:v>
                </c:pt>
                <c:pt idx="27" formatCode="#,##0">
                  <c:v>50702.213802148341</c:v>
                </c:pt>
                <c:pt idx="28" formatCode="#,##0">
                  <c:v>54062.324492255764</c:v>
                </c:pt>
                <c:pt idx="29" formatCode="#,##0">
                  <c:v>57590.440716868558</c:v>
                </c:pt>
                <c:pt idx="30" formatCode="#,##0">
                  <c:v>61294.962752711981</c:v>
                </c:pt>
                <c:pt idx="31" formatCode="#,##0">
                  <c:v>90369.421780695178</c:v>
                </c:pt>
                <c:pt idx="32" formatCode="#,##0">
                  <c:v>81768.946434864978</c:v>
                </c:pt>
                <c:pt idx="33" formatCode="#,##0">
                  <c:v>86057.393756608246</c:v>
                </c:pt>
                <c:pt idx="34" formatCode="#,##0">
                  <c:v>90560.263444438664</c:v>
                </c:pt>
                <c:pt idx="35" formatCode="#,##0">
                  <c:v>95288.276616660602</c:v>
                </c:pt>
                <c:pt idx="36" formatCode="#,##0">
                  <c:v>140631.72611873405</c:v>
                </c:pt>
                <c:pt idx="37" formatCode="#,##0">
                  <c:v>153663.31242467079</c:v>
                </c:pt>
                <c:pt idx="38" formatCode="#,##0">
                  <c:v>167346.47804590431</c:v>
                </c:pt>
              </c:numCache>
            </c:numRef>
          </c:val>
        </c:ser>
        <c:ser>
          <c:idx val="3"/>
          <c:order val="3"/>
          <c:tx>
            <c:v>ภาษีเงินได้ผู้หลุดออกจากระบบการศึกษา</c:v>
          </c:tx>
          <c:spPr>
            <a:gradFill>
              <a:gsLst>
                <a:gs pos="0">
                  <a:srgbClr val="FF0000"/>
                </a:gs>
                <a:gs pos="100000">
                  <a:schemeClr val="accent1">
                    <a:tint val="44500"/>
                    <a:satMod val="160000"/>
                  </a:schemeClr>
                </a:gs>
                <a:gs pos="100000">
                  <a:schemeClr val="accent1">
                    <a:tint val="23500"/>
                    <a:satMod val="160000"/>
                  </a:schemeClr>
                </a:gs>
              </a:gsLst>
              <a:lin ang="5400000" scaled="0"/>
            </a:gradFill>
          </c:spPr>
          <c:invertIfNegative val="0"/>
          <c:val>
            <c:numRef>
              <c:f>Sheet1!$H$4:$H$42</c:f>
              <c:numCache>
                <c:formatCode>General</c:formatCode>
                <c:ptCount val="39"/>
                <c:pt idx="17" formatCode="#,##0">
                  <c:v>7876.8989161255804</c:v>
                </c:pt>
                <c:pt idx="18" formatCode="#,##0">
                  <c:v>8495.74386193186</c:v>
                </c:pt>
                <c:pt idx="19" formatCode="#,##0">
                  <c:v>9145.5310550284539</c:v>
                </c:pt>
                <c:pt idx="20" formatCode="#,##0">
                  <c:v>9827.8076077798796</c:v>
                </c:pt>
                <c:pt idx="21" formatCode="#,##0">
                  <c:v>10544.197988168873</c:v>
                </c:pt>
                <c:pt idx="22" formatCode="#,##0">
                  <c:v>11296.407887577319</c:v>
                </c:pt>
                <c:pt idx="23" formatCode="#,##0">
                  <c:v>12086.228281956184</c:v>
                </c:pt>
                <c:pt idx="24" formatCode="#,##0">
                  <c:v>12915.539696053993</c:v>
                </c:pt>
                <c:pt idx="25" formatCode="#,##0">
                  <c:v>13786.316680856693</c:v>
                </c:pt>
                <c:pt idx="26" formatCode="#,##0">
                  <c:v>14700.632514899527</c:v>
                </c:pt>
                <c:pt idx="27" formatCode="#,##0">
                  <c:v>23821.328281289014</c:v>
                </c:pt>
                <c:pt idx="28" formatCode="#,##0">
                  <c:v>25837.394695353469</c:v>
                </c:pt>
                <c:pt idx="29" formatCode="#,##0">
                  <c:v>27954.264430121148</c:v>
                </c:pt>
                <c:pt idx="30" formatCode="#,##0">
                  <c:v>30176.9776516272</c:v>
                </c:pt>
                <c:pt idx="31" formatCode="#,##0">
                  <c:v>32510.826534208565</c:v>
                </c:pt>
                <c:pt idx="32" formatCode="#,##0">
                  <c:v>34961.367860918996</c:v>
                </c:pt>
                <c:pt idx="33" formatCode="#,##0">
                  <c:v>37534.436253964945</c:v>
                </c:pt>
                <c:pt idx="34" formatCode="#,##0">
                  <c:v>40236.158066663193</c:v>
                </c:pt>
                <c:pt idx="35" formatCode="#,##0">
                  <c:v>50859.448954994543</c:v>
                </c:pt>
                <c:pt idx="36" formatCode="#,##0">
                  <c:v>55327.421402744265</c:v>
                </c:pt>
                <c:pt idx="37" formatCode="#,##0">
                  <c:v>60018.792472881498</c:v>
                </c:pt>
                <c:pt idx="38" formatCode="#,##0">
                  <c:v>64944.732096525571</c:v>
                </c:pt>
              </c:numCache>
            </c:numRef>
          </c:val>
        </c:ser>
        <c:dLbls>
          <c:showLegendKey val="0"/>
          <c:showVal val="0"/>
          <c:showCatName val="0"/>
          <c:showSerName val="0"/>
          <c:showPercent val="0"/>
          <c:showBubbleSize val="0"/>
        </c:dLbls>
        <c:gapWidth val="75"/>
        <c:axId val="169473536"/>
        <c:axId val="169472000"/>
      </c:barChart>
      <c:lineChart>
        <c:grouping val="standard"/>
        <c:varyColors val="0"/>
        <c:ser>
          <c:idx val="0"/>
          <c:order val="0"/>
          <c:tx>
            <c:v>ผู้จบปริญญาตรี</c:v>
          </c:tx>
          <c:marker>
            <c:symbol val="none"/>
          </c:marker>
          <c:cat>
            <c:numRef>
              <c:f>Sheet1!$F$4:$F$42</c:f>
              <c:numCache>
                <c:formatCode>General</c:formatCode>
                <c:ptCount val="39"/>
                <c:pt idx="0">
                  <c:v>22</c:v>
                </c:pt>
                <c:pt idx="1">
                  <c:v>23</c:v>
                </c:pt>
                <c:pt idx="2">
                  <c:v>24</c:v>
                </c:pt>
                <c:pt idx="3">
                  <c:v>25</c:v>
                </c:pt>
                <c:pt idx="4">
                  <c:v>26</c:v>
                </c:pt>
                <c:pt idx="5">
                  <c:v>27</c:v>
                </c:pt>
                <c:pt idx="6">
                  <c:v>28</c:v>
                </c:pt>
                <c:pt idx="7">
                  <c:v>29</c:v>
                </c:pt>
                <c:pt idx="8">
                  <c:v>30</c:v>
                </c:pt>
                <c:pt idx="9">
                  <c:v>31</c:v>
                </c:pt>
                <c:pt idx="10">
                  <c:v>32</c:v>
                </c:pt>
                <c:pt idx="11">
                  <c:v>33</c:v>
                </c:pt>
                <c:pt idx="12">
                  <c:v>34</c:v>
                </c:pt>
                <c:pt idx="13">
                  <c:v>35</c:v>
                </c:pt>
                <c:pt idx="14">
                  <c:v>36</c:v>
                </c:pt>
                <c:pt idx="15">
                  <c:v>37</c:v>
                </c:pt>
                <c:pt idx="16">
                  <c:v>38</c:v>
                </c:pt>
                <c:pt idx="17">
                  <c:v>39</c:v>
                </c:pt>
                <c:pt idx="18">
                  <c:v>40</c:v>
                </c:pt>
                <c:pt idx="19">
                  <c:v>41</c:v>
                </c:pt>
                <c:pt idx="20">
                  <c:v>42</c:v>
                </c:pt>
                <c:pt idx="21">
                  <c:v>43</c:v>
                </c:pt>
                <c:pt idx="22">
                  <c:v>44</c:v>
                </c:pt>
                <c:pt idx="23">
                  <c:v>45</c:v>
                </c:pt>
                <c:pt idx="24">
                  <c:v>46</c:v>
                </c:pt>
                <c:pt idx="25">
                  <c:v>47</c:v>
                </c:pt>
                <c:pt idx="26">
                  <c:v>48</c:v>
                </c:pt>
                <c:pt idx="27">
                  <c:v>49</c:v>
                </c:pt>
                <c:pt idx="28">
                  <c:v>50</c:v>
                </c:pt>
                <c:pt idx="29">
                  <c:v>51</c:v>
                </c:pt>
                <c:pt idx="30">
                  <c:v>52</c:v>
                </c:pt>
                <c:pt idx="31">
                  <c:v>53</c:v>
                </c:pt>
                <c:pt idx="32">
                  <c:v>54</c:v>
                </c:pt>
                <c:pt idx="33">
                  <c:v>55</c:v>
                </c:pt>
                <c:pt idx="34">
                  <c:v>56</c:v>
                </c:pt>
                <c:pt idx="35">
                  <c:v>57</c:v>
                </c:pt>
                <c:pt idx="36">
                  <c:v>58</c:v>
                </c:pt>
                <c:pt idx="37">
                  <c:v>59</c:v>
                </c:pt>
                <c:pt idx="38">
                  <c:v>60</c:v>
                </c:pt>
              </c:numCache>
            </c:numRef>
          </c:cat>
          <c:val>
            <c:numRef>
              <c:f>Sheet1!$E$4:$E$42</c:f>
              <c:numCache>
                <c:formatCode>#,##0</c:formatCode>
                <c:ptCount val="39"/>
                <c:pt idx="0">
                  <c:v>15000</c:v>
                </c:pt>
                <c:pt idx="1">
                  <c:v>15750</c:v>
                </c:pt>
                <c:pt idx="2">
                  <c:v>16537.5</c:v>
                </c:pt>
                <c:pt idx="3">
                  <c:v>17364.375</c:v>
                </c:pt>
                <c:pt idx="4">
                  <c:v>18232.59375</c:v>
                </c:pt>
                <c:pt idx="5">
                  <c:v>19144.223437500001</c:v>
                </c:pt>
                <c:pt idx="6">
                  <c:v>20101.434609375003</c:v>
                </c:pt>
                <c:pt idx="7">
                  <c:v>21106.506339843752</c:v>
                </c:pt>
                <c:pt idx="8">
                  <c:v>22161.831656835941</c:v>
                </c:pt>
                <c:pt idx="9">
                  <c:v>23269.923239677737</c:v>
                </c:pt>
                <c:pt idx="10">
                  <c:v>24433.419401661624</c:v>
                </c:pt>
                <c:pt idx="11">
                  <c:v>25655.090371744707</c:v>
                </c:pt>
                <c:pt idx="12">
                  <c:v>26937.844890331944</c:v>
                </c:pt>
                <c:pt idx="13">
                  <c:v>28284.737134848543</c:v>
                </c:pt>
                <c:pt idx="14">
                  <c:v>29698.97399159097</c:v>
                </c:pt>
                <c:pt idx="15">
                  <c:v>31183.922691170519</c:v>
                </c:pt>
                <c:pt idx="16">
                  <c:v>32743.118825729045</c:v>
                </c:pt>
                <c:pt idx="17">
                  <c:v>34380.2747670155</c:v>
                </c:pt>
                <c:pt idx="18">
                  <c:v>36099.288505366276</c:v>
                </c:pt>
                <c:pt idx="19">
                  <c:v>37904.25293063459</c:v>
                </c:pt>
                <c:pt idx="20">
                  <c:v>39799.465577166324</c:v>
                </c:pt>
                <c:pt idx="21">
                  <c:v>41789.438856024644</c:v>
                </c:pt>
                <c:pt idx="22">
                  <c:v>43878.910798825877</c:v>
                </c:pt>
                <c:pt idx="23">
                  <c:v>46072.856338767175</c:v>
                </c:pt>
                <c:pt idx="24">
                  <c:v>48376.499155705533</c:v>
                </c:pt>
                <c:pt idx="25">
                  <c:v>50795.324113490809</c:v>
                </c:pt>
                <c:pt idx="26">
                  <c:v>53335.090319165349</c:v>
                </c:pt>
                <c:pt idx="27">
                  <c:v>56001.844835123622</c:v>
                </c:pt>
                <c:pt idx="28">
                  <c:v>58801.937076879803</c:v>
                </c:pt>
                <c:pt idx="29">
                  <c:v>61742.033930723795</c:v>
                </c:pt>
                <c:pt idx="30">
                  <c:v>64829.135627259988</c:v>
                </c:pt>
                <c:pt idx="31">
                  <c:v>68070.592408622993</c:v>
                </c:pt>
                <c:pt idx="32">
                  <c:v>71474.122029054153</c:v>
                </c:pt>
                <c:pt idx="33">
                  <c:v>75047.828130506867</c:v>
                </c:pt>
                <c:pt idx="34">
                  <c:v>78800.219537032215</c:v>
                </c:pt>
                <c:pt idx="35">
                  <c:v>82740.230513883827</c:v>
                </c:pt>
                <c:pt idx="36">
                  <c:v>86877.242039578021</c:v>
                </c:pt>
                <c:pt idx="37">
                  <c:v>91221.10414155692</c:v>
                </c:pt>
                <c:pt idx="38">
                  <c:v>95782.15934863477</c:v>
                </c:pt>
              </c:numCache>
            </c:numRef>
          </c:val>
          <c:smooth val="0"/>
        </c:ser>
        <c:ser>
          <c:idx val="1"/>
          <c:order val="1"/>
          <c:tx>
            <c:v>ผู้หลุดออกจากระบบการศึกษา</c:v>
          </c:tx>
          <c:marker>
            <c:symbol val="none"/>
          </c:marker>
          <c:cat>
            <c:numRef>
              <c:f>Sheet1!$F$4:$F$42</c:f>
              <c:numCache>
                <c:formatCode>General</c:formatCode>
                <c:ptCount val="39"/>
                <c:pt idx="0">
                  <c:v>22</c:v>
                </c:pt>
                <c:pt idx="1">
                  <c:v>23</c:v>
                </c:pt>
                <c:pt idx="2">
                  <c:v>24</c:v>
                </c:pt>
                <c:pt idx="3">
                  <c:v>25</c:v>
                </c:pt>
                <c:pt idx="4">
                  <c:v>26</c:v>
                </c:pt>
                <c:pt idx="5">
                  <c:v>27</c:v>
                </c:pt>
                <c:pt idx="6">
                  <c:v>28</c:v>
                </c:pt>
                <c:pt idx="7">
                  <c:v>29</c:v>
                </c:pt>
                <c:pt idx="8">
                  <c:v>30</c:v>
                </c:pt>
                <c:pt idx="9">
                  <c:v>31</c:v>
                </c:pt>
                <c:pt idx="10">
                  <c:v>32</c:v>
                </c:pt>
                <c:pt idx="11">
                  <c:v>33</c:v>
                </c:pt>
                <c:pt idx="12">
                  <c:v>34</c:v>
                </c:pt>
                <c:pt idx="13">
                  <c:v>35</c:v>
                </c:pt>
                <c:pt idx="14">
                  <c:v>36</c:v>
                </c:pt>
                <c:pt idx="15">
                  <c:v>37</c:v>
                </c:pt>
                <c:pt idx="16">
                  <c:v>38</c:v>
                </c:pt>
                <c:pt idx="17">
                  <c:v>39</c:v>
                </c:pt>
                <c:pt idx="18">
                  <c:v>40</c:v>
                </c:pt>
                <c:pt idx="19">
                  <c:v>41</c:v>
                </c:pt>
                <c:pt idx="20">
                  <c:v>42</c:v>
                </c:pt>
                <c:pt idx="21">
                  <c:v>43</c:v>
                </c:pt>
                <c:pt idx="22">
                  <c:v>44</c:v>
                </c:pt>
                <c:pt idx="23">
                  <c:v>45</c:v>
                </c:pt>
                <c:pt idx="24">
                  <c:v>46</c:v>
                </c:pt>
                <c:pt idx="25">
                  <c:v>47</c:v>
                </c:pt>
                <c:pt idx="26">
                  <c:v>48</c:v>
                </c:pt>
                <c:pt idx="27">
                  <c:v>49</c:v>
                </c:pt>
                <c:pt idx="28">
                  <c:v>50</c:v>
                </c:pt>
                <c:pt idx="29">
                  <c:v>51</c:v>
                </c:pt>
                <c:pt idx="30">
                  <c:v>52</c:v>
                </c:pt>
                <c:pt idx="31">
                  <c:v>53</c:v>
                </c:pt>
                <c:pt idx="32">
                  <c:v>54</c:v>
                </c:pt>
                <c:pt idx="33">
                  <c:v>55</c:v>
                </c:pt>
                <c:pt idx="34">
                  <c:v>56</c:v>
                </c:pt>
                <c:pt idx="35">
                  <c:v>57</c:v>
                </c:pt>
                <c:pt idx="36">
                  <c:v>58</c:v>
                </c:pt>
                <c:pt idx="37">
                  <c:v>59</c:v>
                </c:pt>
                <c:pt idx="38">
                  <c:v>60</c:v>
                </c:pt>
              </c:numCache>
            </c:numRef>
          </c:cat>
          <c:val>
            <c:numRef>
              <c:f>Sheet1!$G$4:$G$42</c:f>
              <c:numCache>
                <c:formatCode>#,##0</c:formatCode>
                <c:ptCount val="39"/>
                <c:pt idx="0">
                  <c:v>9000</c:v>
                </c:pt>
                <c:pt idx="1">
                  <c:v>9450</c:v>
                </c:pt>
                <c:pt idx="2">
                  <c:v>9922.5</c:v>
                </c:pt>
                <c:pt idx="3">
                  <c:v>10418.625</c:v>
                </c:pt>
                <c:pt idx="4">
                  <c:v>10939.55625</c:v>
                </c:pt>
                <c:pt idx="5">
                  <c:v>11486.534062500001</c:v>
                </c:pt>
                <c:pt idx="6">
                  <c:v>12060.860765625001</c:v>
                </c:pt>
                <c:pt idx="7">
                  <c:v>12663.903803906251</c:v>
                </c:pt>
                <c:pt idx="8">
                  <c:v>13297.098994101563</c:v>
                </c:pt>
                <c:pt idx="9">
                  <c:v>13961.953943806642</c:v>
                </c:pt>
                <c:pt idx="10">
                  <c:v>14660.051640996975</c:v>
                </c:pt>
                <c:pt idx="11">
                  <c:v>15393.054223046824</c:v>
                </c:pt>
                <c:pt idx="12">
                  <c:v>16162.706934199165</c:v>
                </c:pt>
                <c:pt idx="13">
                  <c:v>16970.842280909124</c:v>
                </c:pt>
                <c:pt idx="14">
                  <c:v>17819.384394954581</c:v>
                </c:pt>
                <c:pt idx="15">
                  <c:v>18710.353614702311</c:v>
                </c:pt>
                <c:pt idx="16">
                  <c:v>19645.871295437428</c:v>
                </c:pt>
                <c:pt idx="17">
                  <c:v>20628.164860209301</c:v>
                </c:pt>
                <c:pt idx="18">
                  <c:v>21659.573103219765</c:v>
                </c:pt>
                <c:pt idx="19">
                  <c:v>22742.551758380756</c:v>
                </c:pt>
                <c:pt idx="20">
                  <c:v>23879.679346299796</c:v>
                </c:pt>
                <c:pt idx="21">
                  <c:v>25073.663313614787</c:v>
                </c:pt>
                <c:pt idx="22">
                  <c:v>26327.346479295527</c:v>
                </c:pt>
                <c:pt idx="23">
                  <c:v>27643.713803260303</c:v>
                </c:pt>
                <c:pt idx="24">
                  <c:v>29025.89949342332</c:v>
                </c:pt>
                <c:pt idx="25">
                  <c:v>30477.194468094487</c:v>
                </c:pt>
                <c:pt idx="26">
                  <c:v>32001.054191499214</c:v>
                </c:pt>
                <c:pt idx="27">
                  <c:v>33601.106901074178</c:v>
                </c:pt>
                <c:pt idx="28">
                  <c:v>35281.162246127889</c:v>
                </c:pt>
                <c:pt idx="29">
                  <c:v>37045.220358434286</c:v>
                </c:pt>
                <c:pt idx="30">
                  <c:v>38897.481376356001</c:v>
                </c:pt>
                <c:pt idx="31">
                  <c:v>40842.355445173802</c:v>
                </c:pt>
                <c:pt idx="32">
                  <c:v>42884.473217432496</c:v>
                </c:pt>
                <c:pt idx="33">
                  <c:v>45028.696878304123</c:v>
                </c:pt>
                <c:pt idx="34">
                  <c:v>47280.131722219332</c:v>
                </c:pt>
                <c:pt idx="35">
                  <c:v>49644.138308330301</c:v>
                </c:pt>
                <c:pt idx="36">
                  <c:v>52126.345223746815</c:v>
                </c:pt>
                <c:pt idx="37">
                  <c:v>54732.662484934161</c:v>
                </c:pt>
                <c:pt idx="38">
                  <c:v>57469.295609180874</c:v>
                </c:pt>
              </c:numCache>
            </c:numRef>
          </c:val>
          <c:smooth val="0"/>
        </c:ser>
        <c:dLbls>
          <c:showLegendKey val="0"/>
          <c:showVal val="0"/>
          <c:showCatName val="0"/>
          <c:showSerName val="0"/>
          <c:showPercent val="0"/>
          <c:showBubbleSize val="0"/>
        </c:dLbls>
        <c:marker val="1"/>
        <c:smooth val="0"/>
        <c:axId val="99019776"/>
        <c:axId val="158373760"/>
      </c:lineChart>
      <c:catAx>
        <c:axId val="99019776"/>
        <c:scaling>
          <c:orientation val="minMax"/>
        </c:scaling>
        <c:delete val="0"/>
        <c:axPos val="b"/>
        <c:numFmt formatCode="General" sourceLinked="1"/>
        <c:majorTickMark val="none"/>
        <c:minorTickMark val="none"/>
        <c:tickLblPos val="nextTo"/>
        <c:crossAx val="158373760"/>
        <c:crosses val="autoZero"/>
        <c:auto val="1"/>
        <c:lblAlgn val="ctr"/>
        <c:lblOffset val="100"/>
        <c:tickLblSkip val="4"/>
        <c:noMultiLvlLbl val="0"/>
      </c:catAx>
      <c:valAx>
        <c:axId val="158373760"/>
        <c:scaling>
          <c:orientation val="minMax"/>
        </c:scaling>
        <c:delete val="0"/>
        <c:axPos val="l"/>
        <c:majorGridlines/>
        <c:numFmt formatCode="#,##0" sourceLinked="1"/>
        <c:majorTickMark val="none"/>
        <c:minorTickMark val="none"/>
        <c:tickLblPos val="nextTo"/>
        <c:spPr>
          <a:ln w="9525">
            <a:noFill/>
          </a:ln>
        </c:spPr>
        <c:crossAx val="99019776"/>
        <c:crosses val="autoZero"/>
        <c:crossBetween val="between"/>
      </c:valAx>
      <c:valAx>
        <c:axId val="169472000"/>
        <c:scaling>
          <c:orientation val="minMax"/>
        </c:scaling>
        <c:delete val="0"/>
        <c:axPos val="r"/>
        <c:numFmt formatCode="General" sourceLinked="1"/>
        <c:majorTickMark val="out"/>
        <c:minorTickMark val="none"/>
        <c:tickLblPos val="nextTo"/>
        <c:crossAx val="169473536"/>
        <c:crosses val="max"/>
        <c:crossBetween val="between"/>
      </c:valAx>
      <c:catAx>
        <c:axId val="169473536"/>
        <c:scaling>
          <c:orientation val="minMax"/>
        </c:scaling>
        <c:delete val="1"/>
        <c:axPos val="b"/>
        <c:majorTickMark val="out"/>
        <c:minorTickMark val="none"/>
        <c:tickLblPos val="nextTo"/>
        <c:crossAx val="169472000"/>
        <c:crosses val="autoZero"/>
        <c:auto val="1"/>
        <c:lblAlgn val="ctr"/>
        <c:lblOffset val="100"/>
        <c:noMultiLvlLbl val="0"/>
      </c:catAx>
    </c:plotArea>
    <c:legend>
      <c:legendPos val="b"/>
      <c:layout/>
      <c:overlay val="0"/>
    </c:legend>
    <c:plotVisOnly val="1"/>
    <c:dispBlanksAs val="gap"/>
    <c:showDLblsOverMax val="0"/>
  </c:chart>
  <c:externalData r:id="rId2">
    <c:autoUpdate val="0"/>
  </c:externalData>
  <c:userShapes r:id="rId3"/>
</c:chartSpac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1746BB-1E62-40D7-A48D-BC9FB475B0E3}" type="doc">
      <dgm:prSet loTypeId="urn:microsoft.com/office/officeart/2005/8/layout/venn1" loCatId="relationship" qsTypeId="urn:microsoft.com/office/officeart/2005/8/quickstyle/3d6" qsCatId="3D" csTypeId="urn:microsoft.com/office/officeart/2005/8/colors/colorful5" csCatId="colorful" phldr="1"/>
      <dgm:spPr/>
    </dgm:pt>
    <dgm:pt modelId="{5796925A-262A-4E7F-9374-CFA9BB6286A1}" type="pres">
      <dgm:prSet presAssocID="{4D1746BB-1E62-40D7-A48D-BC9FB475B0E3}" presName="compositeShape" presStyleCnt="0">
        <dgm:presLayoutVars>
          <dgm:chMax val="7"/>
          <dgm:dir/>
          <dgm:resizeHandles val="exact"/>
        </dgm:presLayoutVars>
      </dgm:prSet>
      <dgm:spPr/>
    </dgm:pt>
  </dgm:ptLst>
  <dgm:cxnLst>
    <dgm:cxn modelId="{909826A0-7BF1-4CAA-A8B2-FCD0063EAD09}" type="presOf" srcId="{4D1746BB-1E62-40D7-A48D-BC9FB475B0E3}" destId="{5796925A-262A-4E7F-9374-CFA9BB6286A1}" srcOrd="0"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1746BB-1E62-40D7-A48D-BC9FB475B0E3}" type="doc">
      <dgm:prSet loTypeId="urn:microsoft.com/office/officeart/2005/8/layout/venn1" loCatId="relationship" qsTypeId="urn:microsoft.com/office/officeart/2005/8/quickstyle/3d6" qsCatId="3D" csTypeId="urn:microsoft.com/office/officeart/2005/8/colors/colorful5" csCatId="colorful" phldr="1"/>
      <dgm:spPr/>
    </dgm:pt>
    <dgm:pt modelId="{5796925A-262A-4E7F-9374-CFA9BB6286A1}" type="pres">
      <dgm:prSet presAssocID="{4D1746BB-1E62-40D7-A48D-BC9FB475B0E3}" presName="compositeShape" presStyleCnt="0">
        <dgm:presLayoutVars>
          <dgm:chMax val="7"/>
          <dgm:dir/>
          <dgm:resizeHandles val="exact"/>
        </dgm:presLayoutVars>
      </dgm:prSet>
      <dgm:spPr/>
    </dgm:pt>
  </dgm:ptLst>
  <dgm:cxnLst>
    <dgm:cxn modelId="{788F9418-D7B8-4E0F-820E-5C946930D3A9}" type="presOf" srcId="{4D1746BB-1E62-40D7-A48D-BC9FB475B0E3}" destId="{5796925A-262A-4E7F-9374-CFA9BB6286A1}" srcOrd="0"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1746BB-1E62-40D7-A48D-BC9FB475B0E3}" type="doc">
      <dgm:prSet loTypeId="urn:microsoft.com/office/officeart/2005/8/layout/venn1" loCatId="relationship" qsTypeId="urn:microsoft.com/office/officeart/2005/8/quickstyle/3d6" qsCatId="3D" csTypeId="urn:microsoft.com/office/officeart/2005/8/colors/colorful5" csCatId="colorful" phldr="1"/>
      <dgm:spPr/>
    </dgm:pt>
    <dgm:pt modelId="{5796925A-262A-4E7F-9374-CFA9BB6286A1}" type="pres">
      <dgm:prSet presAssocID="{4D1746BB-1E62-40D7-A48D-BC9FB475B0E3}" presName="compositeShape" presStyleCnt="0">
        <dgm:presLayoutVars>
          <dgm:chMax val="7"/>
          <dgm:dir/>
          <dgm:resizeHandles val="exact"/>
        </dgm:presLayoutVars>
      </dgm:prSet>
      <dgm:spPr/>
    </dgm:pt>
  </dgm:ptLst>
  <dgm:cxnLst>
    <dgm:cxn modelId="{8B47EAFB-3C40-49D3-A082-80C1A33453FE}" type="presOf" srcId="{4D1746BB-1E62-40D7-A48D-BC9FB475B0E3}" destId="{5796925A-262A-4E7F-9374-CFA9BB6286A1}" srcOrd="0"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D1746BB-1E62-40D7-A48D-BC9FB475B0E3}" type="doc">
      <dgm:prSet loTypeId="urn:microsoft.com/office/officeart/2005/8/layout/venn1" loCatId="relationship" qsTypeId="urn:microsoft.com/office/officeart/2005/8/quickstyle/3d6" qsCatId="3D" csTypeId="urn:microsoft.com/office/officeart/2005/8/colors/colorful5" csCatId="colorful" phldr="1"/>
      <dgm:spPr/>
    </dgm:pt>
    <dgm:pt modelId="{5796925A-262A-4E7F-9374-CFA9BB6286A1}" type="pres">
      <dgm:prSet presAssocID="{4D1746BB-1E62-40D7-A48D-BC9FB475B0E3}" presName="compositeShape" presStyleCnt="0">
        <dgm:presLayoutVars>
          <dgm:chMax val="7"/>
          <dgm:dir/>
          <dgm:resizeHandles val="exact"/>
        </dgm:presLayoutVars>
      </dgm:prSet>
      <dgm:spPr/>
    </dgm:pt>
  </dgm:ptLst>
  <dgm:cxnLst>
    <dgm:cxn modelId="{1A2DBFD2-FF20-4835-97C6-39A25345422E}" type="presOf" srcId="{4D1746BB-1E62-40D7-A48D-BC9FB475B0E3}" destId="{5796925A-262A-4E7F-9374-CFA9BB6286A1}" srcOrd="0"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1746BB-1E62-40D7-A48D-BC9FB475B0E3}" type="doc">
      <dgm:prSet loTypeId="urn:microsoft.com/office/officeart/2005/8/layout/venn1" loCatId="relationship" qsTypeId="urn:microsoft.com/office/officeart/2005/8/quickstyle/3d6" qsCatId="3D" csTypeId="urn:microsoft.com/office/officeart/2005/8/colors/colorful5" csCatId="colorful" phldr="1"/>
      <dgm:spPr/>
    </dgm:pt>
    <dgm:pt modelId="{5796925A-262A-4E7F-9374-CFA9BB6286A1}" type="pres">
      <dgm:prSet presAssocID="{4D1746BB-1E62-40D7-A48D-BC9FB475B0E3}" presName="compositeShape" presStyleCnt="0">
        <dgm:presLayoutVars>
          <dgm:chMax val="7"/>
          <dgm:dir/>
          <dgm:resizeHandles val="exact"/>
        </dgm:presLayoutVars>
      </dgm:prSet>
      <dgm:spPr/>
    </dgm:pt>
  </dgm:ptLst>
  <dgm:cxnLst>
    <dgm:cxn modelId="{03CC2EFA-DA0C-4C62-8129-B52066B6FA7E}" type="presOf" srcId="{4D1746BB-1E62-40D7-A48D-BC9FB475B0E3}" destId="{5796925A-262A-4E7F-9374-CFA9BB6286A1}" srcOrd="0"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1746BB-1E62-40D7-A48D-BC9FB475B0E3}" type="doc">
      <dgm:prSet loTypeId="urn:microsoft.com/office/officeart/2005/8/layout/venn1" loCatId="relationship" qsTypeId="urn:microsoft.com/office/officeart/2005/8/quickstyle/3d6" qsCatId="3D" csTypeId="urn:microsoft.com/office/officeart/2005/8/colors/colorful5" csCatId="colorful" phldr="1"/>
      <dgm:spPr/>
    </dgm:pt>
    <dgm:pt modelId="{74A78220-14D1-46D0-8CE3-31E000BFD0CB}">
      <dgm:prSet phldrT="[Text]"/>
      <dgm:spPr/>
      <dgm:t>
        <a:bodyPr/>
        <a:lstStyle/>
        <a:p>
          <a:pPr algn="ctr"/>
          <a:r>
            <a:rPr lang="en-US" b="1" dirty="0" smtClean="0"/>
            <a:t>Policy</a:t>
          </a:r>
          <a:endParaRPr lang="th-TH" b="1" dirty="0"/>
        </a:p>
      </dgm:t>
    </dgm:pt>
    <dgm:pt modelId="{4600F8C4-6F94-4F5E-B063-43679E8D8EB3}" type="parTrans" cxnId="{E347AF41-C41F-4177-BE1D-C7F7B3ED18D6}">
      <dgm:prSet/>
      <dgm:spPr/>
      <dgm:t>
        <a:bodyPr/>
        <a:lstStyle/>
        <a:p>
          <a:pPr algn="ctr"/>
          <a:endParaRPr lang="th-TH"/>
        </a:p>
      </dgm:t>
    </dgm:pt>
    <dgm:pt modelId="{D3AFA8A8-E148-48DD-9CE2-469F58572E33}" type="sibTrans" cxnId="{E347AF41-C41F-4177-BE1D-C7F7B3ED18D6}">
      <dgm:prSet/>
      <dgm:spPr/>
      <dgm:t>
        <a:bodyPr/>
        <a:lstStyle/>
        <a:p>
          <a:pPr algn="ctr"/>
          <a:endParaRPr lang="th-TH"/>
        </a:p>
      </dgm:t>
    </dgm:pt>
    <dgm:pt modelId="{9A434E94-6776-4ED3-B9C9-5FA65C030CA5}">
      <dgm:prSet phldrT="[Text]"/>
      <dgm:spPr/>
      <dgm:t>
        <a:bodyPr/>
        <a:lstStyle/>
        <a:p>
          <a:pPr algn="ctr"/>
          <a:r>
            <a:rPr lang="en-US" b="1" dirty="0" smtClean="0"/>
            <a:t>Social Support</a:t>
          </a:r>
          <a:endParaRPr lang="th-TH" b="1" dirty="0"/>
        </a:p>
      </dgm:t>
    </dgm:pt>
    <dgm:pt modelId="{18508958-DD63-430C-9356-0E85282DB209}" type="parTrans" cxnId="{5CA2E3F6-72D9-4CBC-A252-0458FD8E3676}">
      <dgm:prSet/>
      <dgm:spPr/>
      <dgm:t>
        <a:bodyPr/>
        <a:lstStyle/>
        <a:p>
          <a:pPr algn="ctr"/>
          <a:endParaRPr lang="th-TH"/>
        </a:p>
      </dgm:t>
    </dgm:pt>
    <dgm:pt modelId="{E94490BD-8DF9-49BF-8992-A359B432D8B1}" type="sibTrans" cxnId="{5CA2E3F6-72D9-4CBC-A252-0458FD8E3676}">
      <dgm:prSet/>
      <dgm:spPr/>
      <dgm:t>
        <a:bodyPr/>
        <a:lstStyle/>
        <a:p>
          <a:pPr algn="ctr"/>
          <a:endParaRPr lang="th-TH"/>
        </a:p>
      </dgm:t>
    </dgm:pt>
    <dgm:pt modelId="{7DCD9A5F-797F-48A5-BD87-05EFA8247428}">
      <dgm:prSet phldrT="[Text]"/>
      <dgm:spPr/>
      <dgm:t>
        <a:bodyPr/>
        <a:lstStyle/>
        <a:p>
          <a:pPr algn="ctr"/>
          <a:r>
            <a:rPr lang="en-US" b="1" dirty="0" smtClean="0"/>
            <a:t>Knowledge</a:t>
          </a:r>
          <a:endParaRPr lang="th-TH" b="1" dirty="0"/>
        </a:p>
      </dgm:t>
    </dgm:pt>
    <dgm:pt modelId="{F4A10730-A13C-43BB-BAD7-243C537F8C5E}" type="parTrans" cxnId="{01903098-5ED9-4907-9961-288A67EF1B3D}">
      <dgm:prSet/>
      <dgm:spPr/>
      <dgm:t>
        <a:bodyPr/>
        <a:lstStyle/>
        <a:p>
          <a:pPr algn="ctr"/>
          <a:endParaRPr lang="th-TH"/>
        </a:p>
      </dgm:t>
    </dgm:pt>
    <dgm:pt modelId="{DE15052B-453A-4DF5-9787-9F516F711E3E}" type="sibTrans" cxnId="{01903098-5ED9-4907-9961-288A67EF1B3D}">
      <dgm:prSet/>
      <dgm:spPr/>
      <dgm:t>
        <a:bodyPr/>
        <a:lstStyle/>
        <a:p>
          <a:pPr algn="ctr"/>
          <a:endParaRPr lang="th-TH"/>
        </a:p>
      </dgm:t>
    </dgm:pt>
    <dgm:pt modelId="{5796925A-262A-4E7F-9374-CFA9BB6286A1}" type="pres">
      <dgm:prSet presAssocID="{4D1746BB-1E62-40D7-A48D-BC9FB475B0E3}" presName="compositeShape" presStyleCnt="0">
        <dgm:presLayoutVars>
          <dgm:chMax val="7"/>
          <dgm:dir/>
          <dgm:resizeHandles val="exact"/>
        </dgm:presLayoutVars>
      </dgm:prSet>
      <dgm:spPr/>
    </dgm:pt>
    <dgm:pt modelId="{AFCC093E-82EB-4EB8-864C-979259932885}" type="pres">
      <dgm:prSet presAssocID="{74A78220-14D1-46D0-8CE3-31E000BFD0CB}" presName="circ1" presStyleLbl="vennNode1" presStyleIdx="0" presStyleCnt="3"/>
      <dgm:spPr/>
      <dgm:t>
        <a:bodyPr/>
        <a:lstStyle/>
        <a:p>
          <a:endParaRPr lang="th-TH"/>
        </a:p>
      </dgm:t>
    </dgm:pt>
    <dgm:pt modelId="{2815D1B1-1F86-48EE-9FBE-D85499FE6D32}" type="pres">
      <dgm:prSet presAssocID="{74A78220-14D1-46D0-8CE3-31E000BFD0CB}" presName="circ1Tx" presStyleLbl="revTx" presStyleIdx="0" presStyleCnt="0">
        <dgm:presLayoutVars>
          <dgm:chMax val="0"/>
          <dgm:chPref val="0"/>
          <dgm:bulletEnabled val="1"/>
        </dgm:presLayoutVars>
      </dgm:prSet>
      <dgm:spPr/>
      <dgm:t>
        <a:bodyPr/>
        <a:lstStyle/>
        <a:p>
          <a:endParaRPr lang="th-TH"/>
        </a:p>
      </dgm:t>
    </dgm:pt>
    <dgm:pt modelId="{4FC87F88-3B8D-48CF-B06E-1578F2EA556D}" type="pres">
      <dgm:prSet presAssocID="{9A434E94-6776-4ED3-B9C9-5FA65C030CA5}" presName="circ2" presStyleLbl="vennNode1" presStyleIdx="1" presStyleCnt="3"/>
      <dgm:spPr/>
      <dgm:t>
        <a:bodyPr/>
        <a:lstStyle/>
        <a:p>
          <a:endParaRPr lang="th-TH"/>
        </a:p>
      </dgm:t>
    </dgm:pt>
    <dgm:pt modelId="{E876649D-6DC0-484A-9F2E-C154F2D0F3D1}" type="pres">
      <dgm:prSet presAssocID="{9A434E94-6776-4ED3-B9C9-5FA65C030CA5}" presName="circ2Tx" presStyleLbl="revTx" presStyleIdx="0" presStyleCnt="0">
        <dgm:presLayoutVars>
          <dgm:chMax val="0"/>
          <dgm:chPref val="0"/>
          <dgm:bulletEnabled val="1"/>
        </dgm:presLayoutVars>
      </dgm:prSet>
      <dgm:spPr/>
      <dgm:t>
        <a:bodyPr/>
        <a:lstStyle/>
        <a:p>
          <a:endParaRPr lang="th-TH"/>
        </a:p>
      </dgm:t>
    </dgm:pt>
    <dgm:pt modelId="{DAD87813-5FF9-4AED-A772-6027D9C9560B}" type="pres">
      <dgm:prSet presAssocID="{7DCD9A5F-797F-48A5-BD87-05EFA8247428}" presName="circ3" presStyleLbl="vennNode1" presStyleIdx="2" presStyleCnt="3"/>
      <dgm:spPr/>
      <dgm:t>
        <a:bodyPr/>
        <a:lstStyle/>
        <a:p>
          <a:endParaRPr lang="en-US"/>
        </a:p>
      </dgm:t>
    </dgm:pt>
    <dgm:pt modelId="{63DD1CAB-3394-46E5-ADBA-E81F6A3E3CF9}" type="pres">
      <dgm:prSet presAssocID="{7DCD9A5F-797F-48A5-BD87-05EFA8247428}" presName="circ3Tx" presStyleLbl="revTx" presStyleIdx="0" presStyleCnt="0">
        <dgm:presLayoutVars>
          <dgm:chMax val="0"/>
          <dgm:chPref val="0"/>
          <dgm:bulletEnabled val="1"/>
        </dgm:presLayoutVars>
      </dgm:prSet>
      <dgm:spPr/>
      <dgm:t>
        <a:bodyPr/>
        <a:lstStyle/>
        <a:p>
          <a:endParaRPr lang="en-US"/>
        </a:p>
      </dgm:t>
    </dgm:pt>
  </dgm:ptLst>
  <dgm:cxnLst>
    <dgm:cxn modelId="{5CA2E3F6-72D9-4CBC-A252-0458FD8E3676}" srcId="{4D1746BB-1E62-40D7-A48D-BC9FB475B0E3}" destId="{9A434E94-6776-4ED3-B9C9-5FA65C030CA5}" srcOrd="1" destOrd="0" parTransId="{18508958-DD63-430C-9356-0E85282DB209}" sibTransId="{E94490BD-8DF9-49BF-8992-A359B432D8B1}"/>
    <dgm:cxn modelId="{5B0CCD99-EC0F-4110-B9A5-59B019DAD2EE}" type="presOf" srcId="{7DCD9A5F-797F-48A5-BD87-05EFA8247428}" destId="{63DD1CAB-3394-46E5-ADBA-E81F6A3E3CF9}" srcOrd="1" destOrd="0" presId="urn:microsoft.com/office/officeart/2005/8/layout/venn1"/>
    <dgm:cxn modelId="{D50EE7E5-3B29-46B5-9E3E-42AE9E146891}" type="presOf" srcId="{74A78220-14D1-46D0-8CE3-31E000BFD0CB}" destId="{2815D1B1-1F86-48EE-9FBE-D85499FE6D32}" srcOrd="1" destOrd="0" presId="urn:microsoft.com/office/officeart/2005/8/layout/venn1"/>
    <dgm:cxn modelId="{76F5E1AD-50FA-42E7-A3C4-3CE64230DD36}" type="presOf" srcId="{7DCD9A5F-797F-48A5-BD87-05EFA8247428}" destId="{DAD87813-5FF9-4AED-A772-6027D9C9560B}" srcOrd="0" destOrd="0" presId="urn:microsoft.com/office/officeart/2005/8/layout/venn1"/>
    <dgm:cxn modelId="{01903098-5ED9-4907-9961-288A67EF1B3D}" srcId="{4D1746BB-1E62-40D7-A48D-BC9FB475B0E3}" destId="{7DCD9A5F-797F-48A5-BD87-05EFA8247428}" srcOrd="2" destOrd="0" parTransId="{F4A10730-A13C-43BB-BAD7-243C537F8C5E}" sibTransId="{DE15052B-453A-4DF5-9787-9F516F711E3E}"/>
    <dgm:cxn modelId="{2AD1982A-798E-4810-9827-38E3C0B2DCC5}" type="presOf" srcId="{74A78220-14D1-46D0-8CE3-31E000BFD0CB}" destId="{AFCC093E-82EB-4EB8-864C-979259932885}" srcOrd="0" destOrd="0" presId="urn:microsoft.com/office/officeart/2005/8/layout/venn1"/>
    <dgm:cxn modelId="{E085E4ED-E923-4318-AEE7-53B37DF5456B}" type="presOf" srcId="{9A434E94-6776-4ED3-B9C9-5FA65C030CA5}" destId="{E876649D-6DC0-484A-9F2E-C154F2D0F3D1}" srcOrd="1" destOrd="0" presId="urn:microsoft.com/office/officeart/2005/8/layout/venn1"/>
    <dgm:cxn modelId="{E347AF41-C41F-4177-BE1D-C7F7B3ED18D6}" srcId="{4D1746BB-1E62-40D7-A48D-BC9FB475B0E3}" destId="{74A78220-14D1-46D0-8CE3-31E000BFD0CB}" srcOrd="0" destOrd="0" parTransId="{4600F8C4-6F94-4F5E-B063-43679E8D8EB3}" sibTransId="{D3AFA8A8-E148-48DD-9CE2-469F58572E33}"/>
    <dgm:cxn modelId="{8B3EB439-9B1C-4331-9603-B480096321AD}" type="presOf" srcId="{9A434E94-6776-4ED3-B9C9-5FA65C030CA5}" destId="{4FC87F88-3B8D-48CF-B06E-1578F2EA556D}" srcOrd="0" destOrd="0" presId="urn:microsoft.com/office/officeart/2005/8/layout/venn1"/>
    <dgm:cxn modelId="{84FABFDE-B5C2-4ECF-A4CB-7DC7AD856A79}" type="presOf" srcId="{4D1746BB-1E62-40D7-A48D-BC9FB475B0E3}" destId="{5796925A-262A-4E7F-9374-CFA9BB6286A1}" srcOrd="0" destOrd="0" presId="urn:microsoft.com/office/officeart/2005/8/layout/venn1"/>
    <dgm:cxn modelId="{45F0F4C6-D0A9-4307-A094-DC44EFDBFF7F}" type="presParOf" srcId="{5796925A-262A-4E7F-9374-CFA9BB6286A1}" destId="{AFCC093E-82EB-4EB8-864C-979259932885}" srcOrd="0" destOrd="0" presId="urn:microsoft.com/office/officeart/2005/8/layout/venn1"/>
    <dgm:cxn modelId="{E3484C65-0AD2-4AA7-9D6B-D4F550E63404}" type="presParOf" srcId="{5796925A-262A-4E7F-9374-CFA9BB6286A1}" destId="{2815D1B1-1F86-48EE-9FBE-D85499FE6D32}" srcOrd="1" destOrd="0" presId="urn:microsoft.com/office/officeart/2005/8/layout/venn1"/>
    <dgm:cxn modelId="{B2EB6FB9-96A1-4398-ADAA-FBF4D1B275C4}" type="presParOf" srcId="{5796925A-262A-4E7F-9374-CFA9BB6286A1}" destId="{4FC87F88-3B8D-48CF-B06E-1578F2EA556D}" srcOrd="2" destOrd="0" presId="urn:microsoft.com/office/officeart/2005/8/layout/venn1"/>
    <dgm:cxn modelId="{311472D1-106A-46E0-A422-096232CE0EE8}" type="presParOf" srcId="{5796925A-262A-4E7F-9374-CFA9BB6286A1}" destId="{E876649D-6DC0-484A-9F2E-C154F2D0F3D1}" srcOrd="3" destOrd="0" presId="urn:microsoft.com/office/officeart/2005/8/layout/venn1"/>
    <dgm:cxn modelId="{03D0444A-142C-4353-9C5D-FB0DAFA48DEE}" type="presParOf" srcId="{5796925A-262A-4E7F-9374-CFA9BB6286A1}" destId="{DAD87813-5FF9-4AED-A772-6027D9C9560B}" srcOrd="4" destOrd="0" presId="urn:microsoft.com/office/officeart/2005/8/layout/venn1"/>
    <dgm:cxn modelId="{26FCD971-2C29-46D5-905A-6ED074C875BC}" type="presParOf" srcId="{5796925A-262A-4E7F-9374-CFA9BB6286A1}" destId="{63DD1CAB-3394-46E5-ADBA-E81F6A3E3CF9}" srcOrd="5"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CC093E-82EB-4EB8-864C-979259932885}">
      <dsp:nvSpPr>
        <dsp:cNvPr id="0" name=""/>
        <dsp:cNvSpPr/>
      </dsp:nvSpPr>
      <dsp:spPr>
        <a:xfrm>
          <a:off x="2858717" y="54906"/>
          <a:ext cx="2635492" cy="2635492"/>
        </a:xfrm>
        <a:prstGeom prst="ellipse">
          <a:avLst/>
        </a:prstGeom>
        <a:solidFill>
          <a:schemeClr val="accent5">
            <a:alpha val="50000"/>
            <a:hueOff val="0"/>
            <a:satOff val="0"/>
            <a:lumOff val="0"/>
            <a:alphaOff val="0"/>
          </a:schemeClr>
        </a:solidFill>
        <a:ln>
          <a:noFill/>
        </a:ln>
        <a:effectLst>
          <a:outerShdw blurRad="38100" dist="25400" dir="2700000" algn="br" rotWithShape="0">
            <a:srgbClr val="000000">
              <a:alpha val="60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r>
            <a:rPr lang="en-US" sz="2300" b="1" kern="1200" dirty="0" smtClean="0"/>
            <a:t>Policy</a:t>
          </a:r>
          <a:endParaRPr lang="th-TH" sz="2300" b="1" kern="1200" dirty="0"/>
        </a:p>
      </dsp:txBody>
      <dsp:txXfrm>
        <a:off x="3210116" y="516117"/>
        <a:ext cx="1932694" cy="1185971"/>
      </dsp:txXfrm>
    </dsp:sp>
    <dsp:sp modelId="{4FC87F88-3B8D-48CF-B06E-1578F2EA556D}">
      <dsp:nvSpPr>
        <dsp:cNvPr id="0" name=""/>
        <dsp:cNvSpPr/>
      </dsp:nvSpPr>
      <dsp:spPr>
        <a:xfrm>
          <a:off x="3809691" y="1702088"/>
          <a:ext cx="2635492" cy="2635492"/>
        </a:xfrm>
        <a:prstGeom prst="ellipse">
          <a:avLst/>
        </a:prstGeom>
        <a:solidFill>
          <a:schemeClr val="accent5">
            <a:alpha val="50000"/>
            <a:hueOff val="-4966938"/>
            <a:satOff val="19906"/>
            <a:lumOff val="4314"/>
            <a:alphaOff val="0"/>
          </a:schemeClr>
        </a:solidFill>
        <a:ln>
          <a:noFill/>
        </a:ln>
        <a:effectLst>
          <a:outerShdw blurRad="38100" dist="25400" dir="2700000" algn="br" rotWithShape="0">
            <a:srgbClr val="000000">
              <a:alpha val="60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r>
            <a:rPr lang="en-US" sz="2300" b="1" kern="1200" dirty="0" smtClean="0"/>
            <a:t>Social Support</a:t>
          </a:r>
          <a:endParaRPr lang="th-TH" sz="2300" b="1" kern="1200" dirty="0"/>
        </a:p>
      </dsp:txBody>
      <dsp:txXfrm>
        <a:off x="4615712" y="2382924"/>
        <a:ext cx="1581295" cy="1449520"/>
      </dsp:txXfrm>
    </dsp:sp>
    <dsp:sp modelId="{DAD87813-5FF9-4AED-A772-6027D9C9560B}">
      <dsp:nvSpPr>
        <dsp:cNvPr id="0" name=""/>
        <dsp:cNvSpPr/>
      </dsp:nvSpPr>
      <dsp:spPr>
        <a:xfrm>
          <a:off x="1907744" y="1702088"/>
          <a:ext cx="2635492" cy="2635492"/>
        </a:xfrm>
        <a:prstGeom prst="ellipse">
          <a:avLst/>
        </a:prstGeom>
        <a:solidFill>
          <a:schemeClr val="accent5">
            <a:alpha val="50000"/>
            <a:hueOff val="-9933876"/>
            <a:satOff val="39811"/>
            <a:lumOff val="8628"/>
            <a:alphaOff val="0"/>
          </a:schemeClr>
        </a:solidFill>
        <a:ln>
          <a:noFill/>
        </a:ln>
        <a:effectLst>
          <a:outerShdw blurRad="38100" dist="25400" dir="2700000" algn="br" rotWithShape="0">
            <a:srgbClr val="000000">
              <a:alpha val="60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r>
            <a:rPr lang="en-US" sz="2300" b="1" kern="1200" dirty="0" smtClean="0"/>
            <a:t>Knowledge</a:t>
          </a:r>
          <a:endParaRPr lang="th-TH" sz="2300" b="1" kern="1200" dirty="0"/>
        </a:p>
      </dsp:txBody>
      <dsp:txXfrm>
        <a:off x="2155919" y="2382924"/>
        <a:ext cx="1581295" cy="1449520"/>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0.94622</cdr:x>
      <cdr:y>0</cdr:y>
    </cdr:from>
    <cdr:to>
      <cdr:x>1</cdr:x>
      <cdr:y>0.11049</cdr:y>
    </cdr:to>
    <cdr:sp macro="" textlink="">
      <cdr:nvSpPr>
        <cdr:cNvPr id="2" name="Rectangle 1"/>
        <cdr:cNvSpPr/>
      </cdr:nvSpPr>
      <cdr:spPr>
        <a:xfrm xmlns:a="http://schemas.openxmlformats.org/drawingml/2006/main">
          <a:off x="8652222" y="0"/>
          <a:ext cx="491774" cy="584775"/>
        </a:xfrm>
        <a:prstGeom xmlns:a="http://schemas.openxmlformats.org/drawingml/2006/main" prst="rect">
          <a:avLst/>
        </a:prstGeom>
        <a:noFill xmlns:a="http://schemas.openxmlformats.org/drawingml/2006/main"/>
      </cdr:spPr>
      <cdr:txBody>
        <a:bodyPr xmlns:a="http://schemas.openxmlformats.org/drawingml/2006/main" wrap="square" lIns="91440" tIns="45720" rIns="91440" bIns="4572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r>
            <a:rPr lang="en-US" sz="32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2</a:t>
          </a:r>
          <a:endParaRPr lang="en-US" sz="32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0.16861</cdr:x>
      <cdr:y>0.5606</cdr:y>
    </cdr:from>
    <cdr:to>
      <cdr:x>0.40356</cdr:x>
      <cdr:y>0.67029</cdr:y>
    </cdr:to>
    <cdr:sp macro="" textlink="">
      <cdr:nvSpPr>
        <cdr:cNvPr id="2" name="Rectangular Callout 1"/>
        <cdr:cNvSpPr/>
      </cdr:nvSpPr>
      <cdr:spPr>
        <a:xfrm xmlns:a="http://schemas.openxmlformats.org/drawingml/2006/main">
          <a:off x="1460168" y="3523552"/>
          <a:ext cx="2034659" cy="689390"/>
        </a:xfrm>
        <a:prstGeom xmlns:a="http://schemas.openxmlformats.org/drawingml/2006/main" prst="wedgeRectCallout">
          <a:avLst>
            <a:gd name="adj1" fmla="val 74140"/>
            <a:gd name="adj2" fmla="val 228431"/>
          </a:avLst>
        </a:prstGeom>
        <a:solidFill xmlns:a="http://schemas.openxmlformats.org/drawingml/2006/main">
          <a:srgbClr val="FFFF00"/>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th-TH">
              <a:solidFill>
                <a:srgbClr val="FF0000"/>
              </a:solidFill>
            </a:rPr>
            <a:t>แรงงานที่หลุดออกจากระบบการศึกษา</a:t>
          </a:r>
          <a:r>
            <a:rPr lang="th-TH" baseline="0">
              <a:solidFill>
                <a:srgbClr val="FF0000"/>
              </a:solidFill>
            </a:rPr>
            <a:t> เริ่มเสียภาษีเงินได้ช้ากว่าผู้สำเร็จการศึกษาถึง </a:t>
          </a:r>
          <a:r>
            <a:rPr lang="en-US" baseline="0">
              <a:solidFill>
                <a:srgbClr val="FF0000"/>
              </a:solidFill>
            </a:rPr>
            <a:t>12 </a:t>
          </a:r>
          <a:r>
            <a:rPr lang="th-TH" baseline="0">
              <a:solidFill>
                <a:srgbClr val="FF0000"/>
              </a:solidFill>
            </a:rPr>
            <a:t>ปี</a:t>
          </a:r>
          <a:endParaRPr lang="en-US">
            <a:solidFill>
              <a:srgbClr val="FF0000"/>
            </a:solidFill>
          </a:endParaRPr>
        </a:p>
      </cdr:txBody>
    </cdr:sp>
  </cdr:relSizeAnchor>
  <cdr:relSizeAnchor xmlns:cdr="http://schemas.openxmlformats.org/drawingml/2006/chartDrawing">
    <cdr:from>
      <cdr:x>0.55945</cdr:x>
      <cdr:y>0.19118</cdr:y>
    </cdr:from>
    <cdr:to>
      <cdr:x>0.83918</cdr:x>
      <cdr:y>0.33332</cdr:y>
    </cdr:to>
    <cdr:sp macro="" textlink="">
      <cdr:nvSpPr>
        <cdr:cNvPr id="6" name="Rectangular Callout 5"/>
        <cdr:cNvSpPr/>
      </cdr:nvSpPr>
      <cdr:spPr>
        <a:xfrm xmlns:a="http://schemas.openxmlformats.org/drawingml/2006/main">
          <a:off x="4844884" y="1201646"/>
          <a:ext cx="2422442" cy="893388"/>
        </a:xfrm>
        <a:prstGeom xmlns:a="http://schemas.openxmlformats.org/drawingml/2006/main" prst="wedgeRectCallout">
          <a:avLst>
            <a:gd name="adj1" fmla="val 79000"/>
            <a:gd name="adj2" fmla="val 242680"/>
          </a:avLst>
        </a:prstGeom>
        <a:solidFill xmlns:a="http://schemas.openxmlformats.org/drawingml/2006/main">
          <a:srgbClr val="FFFF00"/>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r>
            <a:rPr lang="th-TH">
              <a:solidFill>
                <a:srgbClr val="FF0000"/>
              </a:solidFill>
            </a:rPr>
            <a:t>รายได้จากภาษีที่รัฐจัดเก็บได้ตลอดช่วงชีวิต</a:t>
          </a:r>
          <a:r>
            <a:rPr lang="en-US">
              <a:solidFill>
                <a:srgbClr val="FF0000"/>
              </a:solidFill>
            </a:rPr>
            <a:t> </a:t>
          </a:r>
          <a:r>
            <a:rPr lang="th-TH">
              <a:solidFill>
                <a:srgbClr val="FF0000"/>
              </a:solidFill>
            </a:rPr>
            <a:t>(ภาษีเงินได้+</a:t>
          </a:r>
          <a:r>
            <a:rPr lang="en-US">
              <a:solidFill>
                <a:srgbClr val="FF0000"/>
              </a:solidFill>
            </a:rPr>
            <a:t>VAT) </a:t>
          </a:r>
          <a:r>
            <a:rPr lang="th-TH">
              <a:solidFill>
                <a:srgbClr val="FF0000"/>
              </a:solidFill>
            </a:rPr>
            <a:t>จากแรงงานที่หลุดออกจากระบบน้อยกว่าผู้สำเร็จการศึกษาถึง</a:t>
          </a:r>
          <a:r>
            <a:rPr lang="th-TH" baseline="0">
              <a:solidFill>
                <a:srgbClr val="FF0000"/>
              </a:solidFill>
            </a:rPr>
            <a:t> </a:t>
          </a:r>
          <a:r>
            <a:rPr lang="en-US" baseline="0">
              <a:solidFill>
                <a:srgbClr val="FF0000"/>
              </a:solidFill>
            </a:rPr>
            <a:t>1.3 </a:t>
          </a:r>
          <a:r>
            <a:rPr lang="th-TH" baseline="0">
              <a:solidFill>
                <a:srgbClr val="FF0000"/>
              </a:solidFill>
            </a:rPr>
            <a:t>ล้านบาทต่อคน </a:t>
          </a:r>
          <a:endParaRPr lang="en-US">
            <a:solidFill>
              <a:srgbClr val="FF0000"/>
            </a:solidFill>
          </a:endParaRPr>
        </a:p>
      </cdr:txBody>
    </cdr:sp>
  </cdr:relSizeAnchor>
  <cdr:relSizeAnchor xmlns:cdr="http://schemas.openxmlformats.org/drawingml/2006/chartDrawing">
    <cdr:from>
      <cdr:x>0.11278</cdr:x>
      <cdr:y>0.14167</cdr:y>
    </cdr:from>
    <cdr:to>
      <cdr:x>0.47542</cdr:x>
      <cdr:y>0.40522</cdr:y>
    </cdr:to>
    <cdr:sp macro="" textlink="">
      <cdr:nvSpPr>
        <cdr:cNvPr id="7" name="TextBox 6"/>
        <cdr:cNvSpPr txBox="1"/>
      </cdr:nvSpPr>
      <cdr:spPr>
        <a:xfrm xmlns:a="http://schemas.openxmlformats.org/drawingml/2006/main">
          <a:off x="976637" y="890463"/>
          <a:ext cx="3140557" cy="1656452"/>
        </a:xfrm>
        <a:prstGeom xmlns:a="http://schemas.openxmlformats.org/drawingml/2006/main" prst="rect">
          <a:avLst/>
        </a:prstGeom>
        <a:solidFill xmlns:a="http://schemas.openxmlformats.org/drawingml/2006/main">
          <a:srgbClr val="92D050"/>
        </a:solidFill>
      </cdr:spPr>
      <cdr:txBody>
        <a:bodyPr xmlns:a="http://schemas.openxmlformats.org/drawingml/2006/main" vertOverflow="clip" wrap="square" rtlCol="0"/>
        <a:lstStyle xmlns:a="http://schemas.openxmlformats.org/drawingml/2006/main"/>
        <a:p xmlns:a="http://schemas.openxmlformats.org/drawingml/2006/main">
          <a:pPr algn="l"/>
          <a:r>
            <a:rPr lang="th-TH" sz="1600" dirty="0"/>
            <a:t>ดังนั้นการลงทุนเพื่อแก้ไขปัญหาเด็กหลุดออกจากระบบการศึกษา </a:t>
          </a:r>
          <a:r>
            <a:rPr lang="en-US" sz="1600" dirty="0"/>
            <a:t>2</a:t>
          </a:r>
          <a:r>
            <a:rPr lang="th-TH" sz="1600" dirty="0"/>
            <a:t> ล้านคนภายใต้งบประมาณ</a:t>
          </a:r>
          <a:r>
            <a:rPr lang="th-TH" sz="1600" baseline="0" dirty="0"/>
            <a:t> </a:t>
          </a:r>
          <a:r>
            <a:rPr lang="en-US" sz="1600" baseline="0" dirty="0"/>
            <a:t>3,000 </a:t>
          </a:r>
          <a:r>
            <a:rPr lang="th-TH" sz="1600" baseline="0" dirty="0"/>
            <a:t>ล้านต่อปี</a:t>
          </a:r>
          <a:r>
            <a:rPr lang="th-TH" sz="1600" dirty="0"/>
            <a:t>สามารถให้ผลตอบแทนทางภาษีกลับคืนแก่รัฐสูงถึง </a:t>
          </a:r>
          <a:r>
            <a:rPr lang="en-US" sz="1600" dirty="0"/>
            <a:t>15 </a:t>
          </a:r>
          <a:r>
            <a:rPr lang="th-TH" sz="1600" dirty="0"/>
            <a:t>เท่า โดยสามารถเริ่มรับรู้รายได้ภายใน</a:t>
          </a:r>
          <a:r>
            <a:rPr lang="th-TH" sz="1600" baseline="0" dirty="0"/>
            <a:t> </a:t>
          </a:r>
          <a:r>
            <a:rPr lang="en-US" sz="1600" baseline="0" dirty="0"/>
            <a:t>10 </a:t>
          </a:r>
          <a:r>
            <a:rPr lang="th-TH" sz="1600" baseline="0" dirty="0"/>
            <a:t>ปี</a:t>
          </a:r>
          <a:endParaRPr lang="en-US" sz="16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5001B6-573E-4273-B21C-443BDEE53D83}" type="datetimeFigureOut">
              <a:rPr lang="th-TH" smtClean="0"/>
              <a:t>16/02/58</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B03393-057C-4544-A645-41B478AF8DFF}" type="slidenum">
              <a:rPr lang="th-TH" smtClean="0"/>
              <a:t>‹#›</a:t>
            </a:fld>
            <a:endParaRPr lang="th-TH"/>
          </a:p>
        </p:txBody>
      </p:sp>
    </p:spTree>
    <p:extLst>
      <p:ext uri="{BB962C8B-B14F-4D97-AF65-F5344CB8AC3E}">
        <p14:creationId xmlns:p14="http://schemas.microsoft.com/office/powerpoint/2010/main" val="4031064283"/>
      </p:ext>
    </p:extLst>
  </p:cSld>
  <p:clrMap bg1="lt1" tx1="dk1" bg2="lt2" tx2="dk2" accent1="accent1" accent2="accent2" accent3="accent3" accent4="accent4" accent5="accent5" accent6="accent6" hlink="hlink" folHlink="folHlink"/>
  <p:notesStyle>
    <a:lvl1pPr marL="0" algn="l" defTabSz="914353" rtl="0" eaLnBrk="1" latinLnBrk="0" hangingPunct="1">
      <a:defRPr sz="1800" kern="1200">
        <a:solidFill>
          <a:schemeClr val="tx1"/>
        </a:solidFill>
        <a:latin typeface="+mn-lt"/>
        <a:ea typeface="+mn-ea"/>
        <a:cs typeface="+mn-cs"/>
      </a:defRPr>
    </a:lvl1pPr>
    <a:lvl2pPr marL="457177" algn="l" defTabSz="914353" rtl="0" eaLnBrk="1" latinLnBrk="0" hangingPunct="1">
      <a:defRPr sz="1800" kern="1200">
        <a:solidFill>
          <a:schemeClr val="tx1"/>
        </a:solidFill>
        <a:latin typeface="+mn-lt"/>
        <a:ea typeface="+mn-ea"/>
        <a:cs typeface="+mn-cs"/>
      </a:defRPr>
    </a:lvl2pPr>
    <a:lvl3pPr marL="914353" algn="l" defTabSz="914353" rtl="0" eaLnBrk="1" latinLnBrk="0" hangingPunct="1">
      <a:defRPr sz="1800" kern="1200">
        <a:solidFill>
          <a:schemeClr val="tx1"/>
        </a:solidFill>
        <a:latin typeface="+mn-lt"/>
        <a:ea typeface="+mn-ea"/>
        <a:cs typeface="+mn-cs"/>
      </a:defRPr>
    </a:lvl3pPr>
    <a:lvl4pPr marL="1371530" algn="l" defTabSz="914353" rtl="0" eaLnBrk="1" latinLnBrk="0" hangingPunct="1">
      <a:defRPr sz="1800" kern="1200">
        <a:solidFill>
          <a:schemeClr val="tx1"/>
        </a:solidFill>
        <a:latin typeface="+mn-lt"/>
        <a:ea typeface="+mn-ea"/>
        <a:cs typeface="+mn-cs"/>
      </a:defRPr>
    </a:lvl4pPr>
    <a:lvl5pPr marL="1828706" algn="l" defTabSz="914353" rtl="0" eaLnBrk="1" latinLnBrk="0" hangingPunct="1">
      <a:defRPr sz="1800" kern="1200">
        <a:solidFill>
          <a:schemeClr val="tx1"/>
        </a:solidFill>
        <a:latin typeface="+mn-lt"/>
        <a:ea typeface="+mn-ea"/>
        <a:cs typeface="+mn-cs"/>
      </a:defRPr>
    </a:lvl5pPr>
    <a:lvl6pPr marL="2285883" algn="l" defTabSz="914353" rtl="0" eaLnBrk="1" latinLnBrk="0" hangingPunct="1">
      <a:defRPr sz="1800" kern="1200">
        <a:solidFill>
          <a:schemeClr val="tx1"/>
        </a:solidFill>
        <a:latin typeface="+mn-lt"/>
        <a:ea typeface="+mn-ea"/>
        <a:cs typeface="+mn-cs"/>
      </a:defRPr>
    </a:lvl6pPr>
    <a:lvl7pPr marL="2743060" algn="l" defTabSz="914353" rtl="0" eaLnBrk="1" latinLnBrk="0" hangingPunct="1">
      <a:defRPr sz="1800" kern="1200">
        <a:solidFill>
          <a:schemeClr val="tx1"/>
        </a:solidFill>
        <a:latin typeface="+mn-lt"/>
        <a:ea typeface="+mn-ea"/>
        <a:cs typeface="+mn-cs"/>
      </a:defRPr>
    </a:lvl7pPr>
    <a:lvl8pPr marL="3200236" algn="l" defTabSz="914353" rtl="0" eaLnBrk="1" latinLnBrk="0" hangingPunct="1">
      <a:defRPr sz="1800" kern="1200">
        <a:solidFill>
          <a:schemeClr val="tx1"/>
        </a:solidFill>
        <a:latin typeface="+mn-lt"/>
        <a:ea typeface="+mn-ea"/>
        <a:cs typeface="+mn-cs"/>
      </a:defRPr>
    </a:lvl8pPr>
    <a:lvl9pPr marL="3657413" algn="l" defTabSz="914353"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h-TH" dirty="0" smtClean="0"/>
              <a:t>กลุ่มที่อยู่ในระบบสามารถแยกออกเป็นกลุ่มปกติ (เขียว) กับกลุ่มเสี่ยง (เหลือง) </a:t>
            </a:r>
          </a:p>
          <a:p>
            <a:endParaRPr lang="th-TH" dirty="0" smtClean="0"/>
          </a:p>
          <a:p>
            <a:r>
              <a:rPr lang="th-TH" dirty="0" smtClean="0"/>
              <a:t>กลุ่มเสี่ยงนี้แม้ยังอยู่ในระบบก็จะออกจากระบบในหนึ่งปีถัดไป</a:t>
            </a:r>
            <a:endParaRPr lang="th-TH" dirty="0"/>
          </a:p>
        </p:txBody>
      </p:sp>
      <p:sp>
        <p:nvSpPr>
          <p:cNvPr id="4" name="Slide Number Placeholder 3"/>
          <p:cNvSpPr>
            <a:spLocks noGrp="1"/>
          </p:cNvSpPr>
          <p:nvPr>
            <p:ph type="sldNum" sz="quarter" idx="10"/>
          </p:nvPr>
        </p:nvSpPr>
        <p:spPr/>
        <p:txBody>
          <a:bodyPr/>
          <a:lstStyle/>
          <a:p>
            <a:fld id="{626A54AA-0E00-4A75-8482-FE02B75AE832}" type="slidenum">
              <a:rPr lang="th-TH" smtClean="0">
                <a:solidFill>
                  <a:prstClr val="black"/>
                </a:solidFill>
              </a:rPr>
              <a:pPr/>
              <a:t>17</a:t>
            </a:fld>
            <a:endParaRPr lang="th-TH">
              <a:solidFill>
                <a:prstClr val="black"/>
              </a:solidFill>
            </a:endParaRPr>
          </a:p>
        </p:txBody>
      </p:sp>
    </p:spTree>
    <p:extLst>
      <p:ext uri="{BB962C8B-B14F-4D97-AF65-F5344CB8AC3E}">
        <p14:creationId xmlns:p14="http://schemas.microsoft.com/office/powerpoint/2010/main" val="3726736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43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eaLnBrk="1" hangingPunct="1">
              <a:spcBef>
                <a:spcPct val="0"/>
              </a:spcBef>
            </a:pPr>
            <a:endParaRPr lang="th-TH" dirty="0">
              <a:latin typeface="Calibri" charset="0"/>
              <a:cs typeface="Cordia New" charset="0"/>
            </a:endParaRPr>
          </a:p>
        </p:txBody>
      </p:sp>
      <p:sp>
        <p:nvSpPr>
          <p:cNvPr id="2437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charset="0"/>
                <a:ea typeface="ＭＳ Ｐゴシック" charset="0"/>
                <a:cs typeface="Arial" charset="0"/>
              </a:defRPr>
            </a:lvl1pPr>
            <a:lvl2pPr marL="742842" indent="-285709" eaLnBrk="0" hangingPunct="0">
              <a:defRPr sz="2800">
                <a:solidFill>
                  <a:schemeClr val="tx1"/>
                </a:solidFill>
                <a:latin typeface="Arial" charset="0"/>
                <a:ea typeface="Arial" charset="0"/>
                <a:cs typeface="Arial" charset="0"/>
              </a:defRPr>
            </a:lvl2pPr>
            <a:lvl3pPr marL="1142832" indent="-228566" eaLnBrk="0" hangingPunct="0">
              <a:defRPr sz="2800">
                <a:solidFill>
                  <a:schemeClr val="tx1"/>
                </a:solidFill>
                <a:latin typeface="Arial" charset="0"/>
                <a:ea typeface="Arial" charset="0"/>
                <a:cs typeface="Arial" charset="0"/>
              </a:defRPr>
            </a:lvl3pPr>
            <a:lvl4pPr marL="1599966" indent="-228566" eaLnBrk="0" hangingPunct="0">
              <a:defRPr sz="2800">
                <a:solidFill>
                  <a:schemeClr val="tx1"/>
                </a:solidFill>
                <a:latin typeface="Arial" charset="0"/>
                <a:ea typeface="Arial" charset="0"/>
                <a:cs typeface="Arial" charset="0"/>
              </a:defRPr>
            </a:lvl4pPr>
            <a:lvl5pPr marL="2057099" indent="-228566" eaLnBrk="0" hangingPunct="0">
              <a:defRPr sz="2800">
                <a:solidFill>
                  <a:schemeClr val="tx1"/>
                </a:solidFill>
                <a:latin typeface="Arial" charset="0"/>
                <a:ea typeface="Arial" charset="0"/>
                <a:cs typeface="Arial" charset="0"/>
              </a:defRPr>
            </a:lvl5pPr>
            <a:lvl6pPr marL="2514232" indent="-228566" eaLnBrk="0" fontAlgn="base" hangingPunct="0">
              <a:spcBef>
                <a:spcPct val="0"/>
              </a:spcBef>
              <a:spcAft>
                <a:spcPct val="0"/>
              </a:spcAft>
              <a:defRPr sz="2800">
                <a:solidFill>
                  <a:schemeClr val="tx1"/>
                </a:solidFill>
                <a:latin typeface="Arial" charset="0"/>
                <a:ea typeface="Arial" charset="0"/>
                <a:cs typeface="Arial" charset="0"/>
              </a:defRPr>
            </a:lvl6pPr>
            <a:lvl7pPr marL="2971365" indent="-228566" eaLnBrk="0" fontAlgn="base" hangingPunct="0">
              <a:spcBef>
                <a:spcPct val="0"/>
              </a:spcBef>
              <a:spcAft>
                <a:spcPct val="0"/>
              </a:spcAft>
              <a:defRPr sz="2800">
                <a:solidFill>
                  <a:schemeClr val="tx1"/>
                </a:solidFill>
                <a:latin typeface="Arial" charset="0"/>
                <a:ea typeface="Arial" charset="0"/>
                <a:cs typeface="Arial" charset="0"/>
              </a:defRPr>
            </a:lvl7pPr>
            <a:lvl8pPr marL="3428498" indent="-228566" eaLnBrk="0" fontAlgn="base" hangingPunct="0">
              <a:spcBef>
                <a:spcPct val="0"/>
              </a:spcBef>
              <a:spcAft>
                <a:spcPct val="0"/>
              </a:spcAft>
              <a:defRPr sz="2800">
                <a:solidFill>
                  <a:schemeClr val="tx1"/>
                </a:solidFill>
                <a:latin typeface="Arial" charset="0"/>
                <a:ea typeface="Arial" charset="0"/>
                <a:cs typeface="Arial" charset="0"/>
              </a:defRPr>
            </a:lvl8pPr>
            <a:lvl9pPr marL="3885631" indent="-228566" eaLnBrk="0" fontAlgn="base" hangingPunct="0">
              <a:spcBef>
                <a:spcPct val="0"/>
              </a:spcBef>
              <a:spcAft>
                <a:spcPct val="0"/>
              </a:spcAft>
              <a:defRPr sz="2800">
                <a:solidFill>
                  <a:schemeClr val="tx1"/>
                </a:solidFill>
                <a:latin typeface="Arial" charset="0"/>
                <a:ea typeface="Arial" charset="0"/>
                <a:cs typeface="Arial" charset="0"/>
              </a:defRPr>
            </a:lvl9pPr>
          </a:lstStyle>
          <a:p>
            <a:pPr eaLnBrk="1" hangingPunct="1"/>
            <a:fld id="{DA9FE691-EF65-D04C-BE97-025E29E4E1AC}" type="slidenum">
              <a:rPr lang="th-TH" sz="1200">
                <a:solidFill>
                  <a:srgbClr val="000000"/>
                </a:solidFill>
              </a:rPr>
              <a:pPr eaLnBrk="1" hangingPunct="1"/>
              <a:t>21</a:t>
            </a:fld>
            <a:endParaRPr lang="th-TH" sz="1200">
              <a:solidFill>
                <a:srgbClr val="000000"/>
              </a:solidFill>
            </a:endParaRPr>
          </a:p>
        </p:txBody>
      </p:sp>
    </p:spTree>
    <p:extLst>
      <p:ext uri="{BB962C8B-B14F-4D97-AF65-F5344CB8AC3E}">
        <p14:creationId xmlns:p14="http://schemas.microsoft.com/office/powerpoint/2010/main" val="1631639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77" indent="0" algn="ctr">
              <a:buNone/>
              <a:defRPr>
                <a:solidFill>
                  <a:schemeClr val="tx1">
                    <a:tint val="75000"/>
                  </a:schemeClr>
                </a:solidFill>
              </a:defRPr>
            </a:lvl2pPr>
            <a:lvl3pPr marL="914353" indent="0" algn="ctr">
              <a:buNone/>
              <a:defRPr>
                <a:solidFill>
                  <a:schemeClr val="tx1">
                    <a:tint val="75000"/>
                  </a:schemeClr>
                </a:solidFill>
              </a:defRPr>
            </a:lvl3pPr>
            <a:lvl4pPr marL="1371530" indent="0" algn="ctr">
              <a:buNone/>
              <a:defRPr>
                <a:solidFill>
                  <a:schemeClr val="tx1">
                    <a:tint val="75000"/>
                  </a:schemeClr>
                </a:solidFill>
              </a:defRPr>
            </a:lvl4pPr>
            <a:lvl5pPr marL="1828706" indent="0" algn="ctr">
              <a:buNone/>
              <a:defRPr>
                <a:solidFill>
                  <a:schemeClr val="tx1">
                    <a:tint val="75000"/>
                  </a:schemeClr>
                </a:solidFill>
              </a:defRPr>
            </a:lvl5pPr>
            <a:lvl6pPr marL="2285883" indent="0" algn="ctr">
              <a:buNone/>
              <a:defRPr>
                <a:solidFill>
                  <a:schemeClr val="tx1">
                    <a:tint val="75000"/>
                  </a:schemeClr>
                </a:solidFill>
              </a:defRPr>
            </a:lvl6pPr>
            <a:lvl7pPr marL="2743060" indent="0" algn="ctr">
              <a:buNone/>
              <a:defRPr>
                <a:solidFill>
                  <a:schemeClr val="tx1">
                    <a:tint val="75000"/>
                  </a:schemeClr>
                </a:solidFill>
              </a:defRPr>
            </a:lvl7pPr>
            <a:lvl8pPr marL="3200236" indent="0" algn="ctr">
              <a:buNone/>
              <a:defRPr>
                <a:solidFill>
                  <a:schemeClr val="tx1">
                    <a:tint val="75000"/>
                  </a:schemeClr>
                </a:solidFill>
              </a:defRPr>
            </a:lvl8pPr>
            <a:lvl9pPr marL="3657413"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1E737A15-3AED-4123-9F2B-3F27D05F8633}" type="datetimeFigureOut">
              <a:rPr lang="th-TH" smtClean="0"/>
              <a:t>16/02/58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3076347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E737A15-3AED-4123-9F2B-3F27D05F8633}" type="datetimeFigureOut">
              <a:rPr lang="th-TH" smtClean="0"/>
              <a:t>16/02/58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2218678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177" indent="0">
              <a:buNone/>
              <a:defRPr sz="1800">
                <a:solidFill>
                  <a:schemeClr val="tx1">
                    <a:tint val="75000"/>
                  </a:schemeClr>
                </a:solidFill>
              </a:defRPr>
            </a:lvl2pPr>
            <a:lvl3pPr marL="914353" indent="0">
              <a:buNone/>
              <a:defRPr sz="1600">
                <a:solidFill>
                  <a:schemeClr val="tx1">
                    <a:tint val="75000"/>
                  </a:schemeClr>
                </a:solidFill>
              </a:defRPr>
            </a:lvl3pPr>
            <a:lvl4pPr marL="1371530" indent="0">
              <a:buNone/>
              <a:defRPr sz="1400">
                <a:solidFill>
                  <a:schemeClr val="tx1">
                    <a:tint val="75000"/>
                  </a:schemeClr>
                </a:solidFill>
              </a:defRPr>
            </a:lvl4pPr>
            <a:lvl5pPr marL="1828706" indent="0">
              <a:buNone/>
              <a:defRPr sz="1400">
                <a:solidFill>
                  <a:schemeClr val="tx1">
                    <a:tint val="75000"/>
                  </a:schemeClr>
                </a:solidFill>
              </a:defRPr>
            </a:lvl5pPr>
            <a:lvl6pPr marL="2285883" indent="0">
              <a:buNone/>
              <a:defRPr sz="1400">
                <a:solidFill>
                  <a:schemeClr val="tx1">
                    <a:tint val="75000"/>
                  </a:schemeClr>
                </a:solidFill>
              </a:defRPr>
            </a:lvl6pPr>
            <a:lvl7pPr marL="2743060" indent="0">
              <a:buNone/>
              <a:defRPr sz="1400">
                <a:solidFill>
                  <a:schemeClr val="tx1">
                    <a:tint val="75000"/>
                  </a:schemeClr>
                </a:solidFill>
              </a:defRPr>
            </a:lvl7pPr>
            <a:lvl8pPr marL="3200236" indent="0">
              <a:buNone/>
              <a:defRPr sz="1400">
                <a:solidFill>
                  <a:schemeClr val="tx1">
                    <a:tint val="75000"/>
                  </a:schemeClr>
                </a:solidFill>
              </a:defRPr>
            </a:lvl8pPr>
            <a:lvl9pPr marL="3657413"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737A15-3AED-4123-9F2B-3F27D05F8633}" type="datetimeFigureOut">
              <a:rPr lang="th-TH" smtClean="0"/>
              <a:t>16/02/58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1939399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1E737A15-3AED-4123-9F2B-3F27D05F8633}" type="datetimeFigureOut">
              <a:rPr lang="th-TH" smtClean="0"/>
              <a:t>16/02/58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1605106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177" indent="0">
              <a:buNone/>
              <a:defRPr sz="2000" b="1"/>
            </a:lvl2pPr>
            <a:lvl3pPr marL="914353" indent="0">
              <a:buNone/>
              <a:defRPr sz="1800" b="1"/>
            </a:lvl3pPr>
            <a:lvl4pPr marL="1371530" indent="0">
              <a:buNone/>
              <a:defRPr sz="1600" b="1"/>
            </a:lvl4pPr>
            <a:lvl5pPr marL="1828706" indent="0">
              <a:buNone/>
              <a:defRPr sz="1600" b="1"/>
            </a:lvl5pPr>
            <a:lvl6pPr marL="2285883" indent="0">
              <a:buNone/>
              <a:defRPr sz="1600" b="1"/>
            </a:lvl6pPr>
            <a:lvl7pPr marL="2743060" indent="0">
              <a:buNone/>
              <a:defRPr sz="1600" b="1"/>
            </a:lvl7pPr>
            <a:lvl8pPr marL="3200236" indent="0">
              <a:buNone/>
              <a:defRPr sz="1600" b="1"/>
            </a:lvl8pPr>
            <a:lvl9pPr marL="3657413"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177" indent="0">
              <a:buNone/>
              <a:defRPr sz="2000" b="1"/>
            </a:lvl2pPr>
            <a:lvl3pPr marL="914353" indent="0">
              <a:buNone/>
              <a:defRPr sz="1800" b="1"/>
            </a:lvl3pPr>
            <a:lvl4pPr marL="1371530" indent="0">
              <a:buNone/>
              <a:defRPr sz="1600" b="1"/>
            </a:lvl4pPr>
            <a:lvl5pPr marL="1828706" indent="0">
              <a:buNone/>
              <a:defRPr sz="1600" b="1"/>
            </a:lvl5pPr>
            <a:lvl6pPr marL="2285883" indent="0">
              <a:buNone/>
              <a:defRPr sz="1600" b="1"/>
            </a:lvl6pPr>
            <a:lvl7pPr marL="2743060" indent="0">
              <a:buNone/>
              <a:defRPr sz="1600" b="1"/>
            </a:lvl7pPr>
            <a:lvl8pPr marL="3200236" indent="0">
              <a:buNone/>
              <a:defRPr sz="1600" b="1"/>
            </a:lvl8pPr>
            <a:lvl9pPr marL="3657413"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1E737A15-3AED-4123-9F2B-3F27D05F8633}" type="datetimeFigureOut">
              <a:rPr lang="th-TH" smtClean="0"/>
              <a:t>16/02/58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4191989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1E737A15-3AED-4123-9F2B-3F27D05F8633}" type="datetimeFigureOut">
              <a:rPr lang="th-TH" smtClean="0"/>
              <a:t>16/02/58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3033487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737A15-3AED-4123-9F2B-3F27D05F8633}" type="datetimeFigureOut">
              <a:rPr lang="th-TH" smtClean="0"/>
              <a:t>16/02/58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3123892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1"/>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177" indent="0">
              <a:buNone/>
              <a:defRPr sz="1200"/>
            </a:lvl2pPr>
            <a:lvl3pPr marL="914353" indent="0">
              <a:buNone/>
              <a:defRPr sz="1000"/>
            </a:lvl3pPr>
            <a:lvl4pPr marL="1371530" indent="0">
              <a:buNone/>
              <a:defRPr sz="900"/>
            </a:lvl4pPr>
            <a:lvl5pPr marL="1828706" indent="0">
              <a:buNone/>
              <a:defRPr sz="900"/>
            </a:lvl5pPr>
            <a:lvl6pPr marL="2285883" indent="0">
              <a:buNone/>
              <a:defRPr sz="900"/>
            </a:lvl6pPr>
            <a:lvl7pPr marL="2743060" indent="0">
              <a:buNone/>
              <a:defRPr sz="900"/>
            </a:lvl7pPr>
            <a:lvl8pPr marL="3200236" indent="0">
              <a:buNone/>
              <a:defRPr sz="900"/>
            </a:lvl8pPr>
            <a:lvl9pPr marL="3657413"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737A15-3AED-4123-9F2B-3F27D05F8633}" type="datetimeFigureOut">
              <a:rPr lang="th-TH" smtClean="0"/>
              <a:t>16/02/58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2139107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77" indent="0">
              <a:buNone/>
              <a:defRPr sz="2800"/>
            </a:lvl2pPr>
            <a:lvl3pPr marL="914353" indent="0">
              <a:buNone/>
              <a:defRPr sz="2400"/>
            </a:lvl3pPr>
            <a:lvl4pPr marL="1371530" indent="0">
              <a:buNone/>
              <a:defRPr sz="2000"/>
            </a:lvl4pPr>
            <a:lvl5pPr marL="1828706" indent="0">
              <a:buNone/>
              <a:defRPr sz="2000"/>
            </a:lvl5pPr>
            <a:lvl6pPr marL="2285883" indent="0">
              <a:buNone/>
              <a:defRPr sz="2000"/>
            </a:lvl6pPr>
            <a:lvl7pPr marL="2743060" indent="0">
              <a:buNone/>
              <a:defRPr sz="2000"/>
            </a:lvl7pPr>
            <a:lvl8pPr marL="3200236" indent="0">
              <a:buNone/>
              <a:defRPr sz="2000"/>
            </a:lvl8pPr>
            <a:lvl9pPr marL="3657413"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177" indent="0">
              <a:buNone/>
              <a:defRPr sz="1200"/>
            </a:lvl2pPr>
            <a:lvl3pPr marL="914353" indent="0">
              <a:buNone/>
              <a:defRPr sz="1000"/>
            </a:lvl3pPr>
            <a:lvl4pPr marL="1371530" indent="0">
              <a:buNone/>
              <a:defRPr sz="900"/>
            </a:lvl4pPr>
            <a:lvl5pPr marL="1828706" indent="0">
              <a:buNone/>
              <a:defRPr sz="900"/>
            </a:lvl5pPr>
            <a:lvl6pPr marL="2285883" indent="0">
              <a:buNone/>
              <a:defRPr sz="900"/>
            </a:lvl6pPr>
            <a:lvl7pPr marL="2743060" indent="0">
              <a:buNone/>
              <a:defRPr sz="900"/>
            </a:lvl7pPr>
            <a:lvl8pPr marL="3200236" indent="0">
              <a:buNone/>
              <a:defRPr sz="900"/>
            </a:lvl8pPr>
            <a:lvl9pPr marL="3657413"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737A15-3AED-4123-9F2B-3F27D05F8633}" type="datetimeFigureOut">
              <a:rPr lang="th-TH" smtClean="0"/>
              <a:t>16/02/58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299674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E737A15-3AED-4123-9F2B-3F27D05F8633}" type="datetimeFigureOut">
              <a:rPr lang="th-TH" smtClean="0"/>
              <a:t>16/02/58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3473100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E737A15-3AED-4123-9F2B-3F27D05F8633}" type="datetimeFigureOut">
              <a:rPr lang="th-TH" smtClean="0"/>
              <a:t>16/02/58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5F9267C-9430-4133-8D33-DFE3A8B99D6B}" type="slidenum">
              <a:rPr lang="th-TH" smtClean="0"/>
              <a:t>‹#›</a:t>
            </a:fld>
            <a:endParaRPr lang="th-TH"/>
          </a:p>
        </p:txBody>
      </p:sp>
    </p:spTree>
    <p:extLst>
      <p:ext uri="{BB962C8B-B14F-4D97-AF65-F5344CB8AC3E}">
        <p14:creationId xmlns:p14="http://schemas.microsoft.com/office/powerpoint/2010/main" val="1671438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a:off x="685354" y="3398864"/>
            <a:ext cx="7849195" cy="111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1"/>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106" indent="0" algn="ctr">
              <a:buNone/>
              <a:defRPr>
                <a:solidFill>
                  <a:schemeClr val="tx1">
                    <a:tint val="75000"/>
                  </a:schemeClr>
                </a:solidFill>
              </a:defRPr>
            </a:lvl2pPr>
            <a:lvl3pPr marL="914212" indent="0" algn="ctr">
              <a:buNone/>
              <a:defRPr>
                <a:solidFill>
                  <a:schemeClr val="tx1">
                    <a:tint val="75000"/>
                  </a:schemeClr>
                </a:solidFill>
              </a:defRPr>
            </a:lvl3pPr>
            <a:lvl4pPr marL="1371320" indent="0" algn="ctr">
              <a:buNone/>
              <a:defRPr>
                <a:solidFill>
                  <a:schemeClr val="tx1">
                    <a:tint val="75000"/>
                  </a:schemeClr>
                </a:solidFill>
              </a:defRPr>
            </a:lvl4pPr>
            <a:lvl5pPr marL="1828426" indent="0" algn="ctr">
              <a:buNone/>
              <a:defRPr>
                <a:solidFill>
                  <a:schemeClr val="tx1">
                    <a:tint val="75000"/>
                  </a:schemeClr>
                </a:solidFill>
              </a:defRPr>
            </a:lvl5pPr>
            <a:lvl6pPr marL="2285532" indent="0" algn="ctr">
              <a:buNone/>
              <a:defRPr>
                <a:solidFill>
                  <a:schemeClr val="tx1">
                    <a:tint val="75000"/>
                  </a:schemeClr>
                </a:solidFill>
              </a:defRPr>
            </a:lvl6pPr>
            <a:lvl7pPr marL="2742640" indent="0" algn="ctr">
              <a:buNone/>
              <a:defRPr>
                <a:solidFill>
                  <a:schemeClr val="tx1">
                    <a:tint val="75000"/>
                  </a:schemeClr>
                </a:solidFill>
              </a:defRPr>
            </a:lvl7pPr>
            <a:lvl8pPr marL="3199744" indent="0" algn="ctr">
              <a:buNone/>
              <a:defRPr>
                <a:solidFill>
                  <a:schemeClr val="tx1">
                    <a:tint val="75000"/>
                  </a:schemeClr>
                </a:solidFill>
              </a:defRPr>
            </a:lvl8pPr>
            <a:lvl9pPr marL="3656852" indent="0" algn="ctr">
              <a:buNone/>
              <a:defRPr>
                <a:solidFill>
                  <a:schemeClr val="tx1">
                    <a:tint val="75000"/>
                  </a:schemeClr>
                </a:solidFill>
              </a:defRPr>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a:defRPr>
                <a:ea typeface="ヒラギノ明朝 ProN W3" charset="0"/>
              </a:defRPr>
            </a:lvl1pPr>
          </a:lstStyle>
          <a:p>
            <a:pPr>
              <a:defRPr/>
            </a:pPr>
            <a:fld id="{49B0DC81-5BBE-41D7-8CC2-6B95071723E7}" type="datetimeFigureOut">
              <a:rPr lang="th-TH"/>
              <a:pPr>
                <a:defRPr/>
              </a:pPr>
              <a:t>16/02/58</a:t>
            </a:fld>
            <a:endParaRPr lang="th-TH"/>
          </a:p>
        </p:txBody>
      </p:sp>
      <p:sp>
        <p:nvSpPr>
          <p:cNvPr id="6"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7" name="Slide Number Placeholder 5"/>
          <p:cNvSpPr>
            <a:spLocks noGrp="1"/>
          </p:cNvSpPr>
          <p:nvPr>
            <p:ph type="sldNum" sz="quarter" idx="12"/>
          </p:nvPr>
        </p:nvSpPr>
        <p:spPr/>
        <p:txBody>
          <a:bodyPr/>
          <a:lstStyle>
            <a:lvl1pPr>
              <a:defRPr>
                <a:ea typeface="ヒラギノ明朝 ProN W3" charset="0"/>
              </a:defRPr>
            </a:lvl1pPr>
          </a:lstStyle>
          <a:p>
            <a:pPr>
              <a:defRPr/>
            </a:pPr>
            <a:fld id="{A1FE9C7A-91BA-4764-8FA7-8DC56CBA3D6A}" type="slidenum">
              <a:rPr lang="th-TH"/>
              <a:pPr>
                <a:defRPr/>
              </a:pPr>
              <a:t>‹#›</a:t>
            </a:fld>
            <a:endParaRPr lang="th-TH"/>
          </a:p>
        </p:txBody>
      </p:sp>
    </p:spTree>
    <p:extLst>
      <p:ext uri="{BB962C8B-B14F-4D97-AF65-F5344CB8AC3E}">
        <p14:creationId xmlns:p14="http://schemas.microsoft.com/office/powerpoint/2010/main" val="9315819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ea typeface="ヒラギノ明朝 ProN W3" charset="0"/>
              </a:defRPr>
            </a:lvl1pPr>
          </a:lstStyle>
          <a:p>
            <a:pPr>
              <a:defRPr/>
            </a:pPr>
            <a:fld id="{A4A71B1B-4448-4E98-BF90-1DC85EB1B2EB}" type="datetimeFigureOut">
              <a:rPr lang="th-TH"/>
              <a:pPr>
                <a:defRPr/>
              </a:pPr>
              <a:t>16/02/58</a:t>
            </a:fld>
            <a:endParaRPr lang="th-TH"/>
          </a:p>
        </p:txBody>
      </p:sp>
      <p:sp>
        <p:nvSpPr>
          <p:cNvPr id="5"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6" name="Slide Number Placeholder 5"/>
          <p:cNvSpPr>
            <a:spLocks noGrp="1"/>
          </p:cNvSpPr>
          <p:nvPr>
            <p:ph type="sldNum" sz="quarter" idx="12"/>
          </p:nvPr>
        </p:nvSpPr>
        <p:spPr/>
        <p:txBody>
          <a:bodyPr/>
          <a:lstStyle>
            <a:lvl1pPr>
              <a:defRPr>
                <a:ea typeface="ヒラギノ明朝 ProN W3" charset="0"/>
              </a:defRPr>
            </a:lvl1pPr>
          </a:lstStyle>
          <a:p>
            <a:pPr>
              <a:defRPr/>
            </a:pPr>
            <a:fld id="{CCFB3D1B-49C9-4095-BFAD-4B154190D0AE}" type="slidenum">
              <a:rPr lang="th-TH"/>
              <a:pPr>
                <a:defRPr/>
              </a:pPr>
              <a:t>‹#›</a:t>
            </a:fld>
            <a:endParaRPr lang="th-TH"/>
          </a:p>
        </p:txBody>
      </p:sp>
    </p:spTree>
    <p:extLst>
      <p:ext uri="{BB962C8B-B14F-4D97-AF65-F5344CB8AC3E}">
        <p14:creationId xmlns:p14="http://schemas.microsoft.com/office/powerpoint/2010/main" val="2989009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cxnSp>
        <p:nvCxnSpPr>
          <p:cNvPr id="4" name="Straight Connector 3"/>
          <p:cNvCxnSpPr/>
          <p:nvPr/>
        </p:nvCxnSpPr>
        <p:spPr>
          <a:xfrm>
            <a:off x="732236" y="4598790"/>
            <a:ext cx="7848079" cy="2232"/>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8"/>
            <a:ext cx="7772400" cy="1500187"/>
          </a:xfrm>
        </p:spPr>
        <p:txBody>
          <a:bodyPr>
            <a:normAutofit/>
          </a:bodyPr>
          <a:lstStyle>
            <a:lvl1pPr marL="0" indent="0">
              <a:buNone/>
              <a:defRPr sz="2400">
                <a:solidFill>
                  <a:schemeClr val="tx2"/>
                </a:solidFill>
              </a:defRPr>
            </a:lvl1pPr>
            <a:lvl2pPr marL="457106" indent="0">
              <a:buNone/>
              <a:defRPr sz="1800">
                <a:solidFill>
                  <a:schemeClr val="tx1">
                    <a:tint val="75000"/>
                  </a:schemeClr>
                </a:solidFill>
              </a:defRPr>
            </a:lvl2pPr>
            <a:lvl3pPr marL="914212" indent="0">
              <a:buNone/>
              <a:defRPr sz="1600">
                <a:solidFill>
                  <a:schemeClr val="tx1">
                    <a:tint val="75000"/>
                  </a:schemeClr>
                </a:solidFill>
              </a:defRPr>
            </a:lvl3pPr>
            <a:lvl4pPr marL="1371320" indent="0">
              <a:buNone/>
              <a:defRPr sz="1400">
                <a:solidFill>
                  <a:schemeClr val="tx1">
                    <a:tint val="75000"/>
                  </a:schemeClr>
                </a:solidFill>
              </a:defRPr>
            </a:lvl4pPr>
            <a:lvl5pPr marL="1828426" indent="0">
              <a:buNone/>
              <a:defRPr sz="1400">
                <a:solidFill>
                  <a:schemeClr val="tx1">
                    <a:tint val="75000"/>
                  </a:schemeClr>
                </a:solidFill>
              </a:defRPr>
            </a:lvl5pPr>
            <a:lvl6pPr marL="2285532" indent="0">
              <a:buNone/>
              <a:defRPr sz="1400">
                <a:solidFill>
                  <a:schemeClr val="tx1">
                    <a:tint val="75000"/>
                  </a:schemeClr>
                </a:solidFill>
              </a:defRPr>
            </a:lvl6pPr>
            <a:lvl7pPr marL="2742640" indent="0">
              <a:buNone/>
              <a:defRPr sz="1400">
                <a:solidFill>
                  <a:schemeClr val="tx1">
                    <a:tint val="75000"/>
                  </a:schemeClr>
                </a:solidFill>
              </a:defRPr>
            </a:lvl7pPr>
            <a:lvl8pPr marL="3199744" indent="0">
              <a:buNone/>
              <a:defRPr sz="1400">
                <a:solidFill>
                  <a:schemeClr val="tx1">
                    <a:tint val="75000"/>
                  </a:schemeClr>
                </a:solidFill>
              </a:defRPr>
            </a:lvl8pPr>
            <a:lvl9pPr marL="3656852"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ea typeface="ヒラギノ明朝 ProN W3" charset="0"/>
              </a:defRPr>
            </a:lvl1pPr>
          </a:lstStyle>
          <a:p>
            <a:pPr>
              <a:defRPr/>
            </a:pPr>
            <a:fld id="{A033497B-9B11-4B23-A293-8AC7226E8ED3}" type="datetimeFigureOut">
              <a:rPr lang="th-TH"/>
              <a:pPr>
                <a:defRPr/>
              </a:pPr>
              <a:t>16/02/58</a:t>
            </a:fld>
            <a:endParaRPr lang="th-TH"/>
          </a:p>
        </p:txBody>
      </p:sp>
      <p:sp>
        <p:nvSpPr>
          <p:cNvPr id="6"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7" name="Slide Number Placeholder 5"/>
          <p:cNvSpPr>
            <a:spLocks noGrp="1"/>
          </p:cNvSpPr>
          <p:nvPr>
            <p:ph type="sldNum" sz="quarter" idx="12"/>
          </p:nvPr>
        </p:nvSpPr>
        <p:spPr/>
        <p:txBody>
          <a:bodyPr/>
          <a:lstStyle>
            <a:lvl1pPr>
              <a:defRPr>
                <a:ea typeface="ヒラギノ明朝 ProN W3" charset="0"/>
              </a:defRPr>
            </a:lvl1pPr>
          </a:lstStyle>
          <a:p>
            <a:pPr>
              <a:defRPr/>
            </a:pPr>
            <a:fld id="{32010FBA-3C76-4ECC-B20F-1C78282DDC2E}" type="slidenum">
              <a:rPr lang="th-TH"/>
              <a:pPr>
                <a:defRPr/>
              </a:pPr>
              <a:t>‹#›</a:t>
            </a:fld>
            <a:endParaRPr lang="th-TH"/>
          </a:p>
        </p:txBody>
      </p:sp>
    </p:spTree>
    <p:extLst>
      <p:ext uri="{BB962C8B-B14F-4D97-AF65-F5344CB8AC3E}">
        <p14:creationId xmlns:p14="http://schemas.microsoft.com/office/powerpoint/2010/main" val="361493723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ea typeface="ヒラギノ明朝 ProN W3" charset="0"/>
              </a:defRPr>
            </a:lvl1pPr>
          </a:lstStyle>
          <a:p>
            <a:pPr>
              <a:defRPr/>
            </a:pPr>
            <a:fld id="{9239E05A-D85C-408A-9BBD-E0FDF8C3634E}" type="datetimeFigureOut">
              <a:rPr lang="th-TH"/>
              <a:pPr>
                <a:defRPr/>
              </a:pPr>
              <a:t>16/02/58</a:t>
            </a:fld>
            <a:endParaRPr lang="th-TH"/>
          </a:p>
        </p:txBody>
      </p:sp>
      <p:sp>
        <p:nvSpPr>
          <p:cNvPr id="6"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7" name="Slide Number Placeholder 5"/>
          <p:cNvSpPr>
            <a:spLocks noGrp="1"/>
          </p:cNvSpPr>
          <p:nvPr>
            <p:ph type="sldNum" sz="quarter" idx="12"/>
          </p:nvPr>
        </p:nvSpPr>
        <p:spPr/>
        <p:txBody>
          <a:bodyPr/>
          <a:lstStyle>
            <a:lvl1pPr>
              <a:defRPr>
                <a:ea typeface="ヒラギノ明朝 ProN W3" charset="0"/>
              </a:defRPr>
            </a:lvl1pPr>
          </a:lstStyle>
          <a:p>
            <a:pPr>
              <a:defRPr/>
            </a:pPr>
            <a:fld id="{3403D002-B015-42A9-99DD-B207D29EDE48}" type="slidenum">
              <a:rPr lang="th-TH"/>
              <a:pPr>
                <a:defRPr/>
              </a:pPr>
              <a:t>‹#›</a:t>
            </a:fld>
            <a:endParaRPr lang="th-TH"/>
          </a:p>
        </p:txBody>
      </p:sp>
    </p:spTree>
    <p:extLst>
      <p:ext uri="{BB962C8B-B14F-4D97-AF65-F5344CB8AC3E}">
        <p14:creationId xmlns:p14="http://schemas.microsoft.com/office/powerpoint/2010/main" val="15848956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p:cNvCxnSpPr/>
          <p:nvPr/>
        </p:nvCxnSpPr>
        <p:spPr>
          <a:xfrm rot="5400000">
            <a:off x="2218469" y="4045710"/>
            <a:ext cx="4708178" cy="111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106" indent="0">
              <a:buNone/>
              <a:defRPr sz="2000" b="1"/>
            </a:lvl2pPr>
            <a:lvl3pPr marL="914212" indent="0">
              <a:buNone/>
              <a:defRPr sz="1800" b="1"/>
            </a:lvl3pPr>
            <a:lvl4pPr marL="1371320" indent="0">
              <a:buNone/>
              <a:defRPr sz="1600" b="1"/>
            </a:lvl4pPr>
            <a:lvl5pPr marL="1828426" indent="0">
              <a:buNone/>
              <a:defRPr sz="1600" b="1"/>
            </a:lvl5pPr>
            <a:lvl6pPr marL="2285532" indent="0">
              <a:buNone/>
              <a:defRPr sz="1600" b="1"/>
            </a:lvl6pPr>
            <a:lvl7pPr marL="2742640" indent="0">
              <a:buNone/>
              <a:defRPr sz="1600" b="1"/>
            </a:lvl7pPr>
            <a:lvl8pPr marL="3199744" indent="0">
              <a:buNone/>
              <a:defRPr sz="1600" b="1"/>
            </a:lvl8pPr>
            <a:lvl9pPr marL="3656852"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106" indent="0">
              <a:buNone/>
              <a:defRPr sz="2000" b="1"/>
            </a:lvl2pPr>
            <a:lvl3pPr marL="914212" indent="0">
              <a:buNone/>
              <a:defRPr sz="1800" b="1"/>
            </a:lvl3pPr>
            <a:lvl4pPr marL="1371320" indent="0">
              <a:buNone/>
              <a:defRPr sz="1600" b="1"/>
            </a:lvl4pPr>
            <a:lvl5pPr marL="1828426" indent="0">
              <a:buNone/>
              <a:defRPr sz="1600" b="1"/>
            </a:lvl5pPr>
            <a:lvl6pPr marL="2285532" indent="0">
              <a:buNone/>
              <a:defRPr sz="1600" b="1"/>
            </a:lvl6pPr>
            <a:lvl7pPr marL="2742640" indent="0">
              <a:buNone/>
              <a:defRPr sz="1600" b="1"/>
            </a:lvl7pPr>
            <a:lvl8pPr marL="3199744" indent="0">
              <a:buNone/>
              <a:defRPr sz="1600" b="1"/>
            </a:lvl8pPr>
            <a:lvl9pPr marL="3656852"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0"/>
          </p:nvPr>
        </p:nvSpPr>
        <p:spPr/>
        <p:txBody>
          <a:bodyPr/>
          <a:lstStyle>
            <a:lvl1pPr>
              <a:defRPr>
                <a:ea typeface="ヒラギノ明朝 ProN W3" charset="0"/>
              </a:defRPr>
            </a:lvl1pPr>
          </a:lstStyle>
          <a:p>
            <a:pPr>
              <a:defRPr/>
            </a:pPr>
            <a:fld id="{550157DB-B4B7-433E-91A5-D89DC9EED65B}" type="datetimeFigureOut">
              <a:rPr lang="th-TH"/>
              <a:pPr>
                <a:defRPr/>
              </a:pPr>
              <a:t>16/02/58</a:t>
            </a:fld>
            <a:endParaRPr lang="th-TH"/>
          </a:p>
        </p:txBody>
      </p:sp>
      <p:sp>
        <p:nvSpPr>
          <p:cNvPr id="9" name="Footer Placeholder 7"/>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10" name="Slide Number Placeholder 8"/>
          <p:cNvSpPr>
            <a:spLocks noGrp="1"/>
          </p:cNvSpPr>
          <p:nvPr>
            <p:ph type="sldNum" sz="quarter" idx="12"/>
          </p:nvPr>
        </p:nvSpPr>
        <p:spPr/>
        <p:txBody>
          <a:bodyPr/>
          <a:lstStyle>
            <a:lvl1pPr>
              <a:defRPr>
                <a:ea typeface="ヒラギノ明朝 ProN W3" charset="0"/>
              </a:defRPr>
            </a:lvl1pPr>
          </a:lstStyle>
          <a:p>
            <a:pPr>
              <a:defRPr/>
            </a:pPr>
            <a:fld id="{E53D82E3-E659-4093-9287-12D49D342DAD}" type="slidenum">
              <a:rPr lang="th-TH"/>
              <a:pPr>
                <a:defRPr/>
              </a:pPr>
              <a:t>‹#›</a:t>
            </a:fld>
            <a:endParaRPr lang="th-TH"/>
          </a:p>
        </p:txBody>
      </p:sp>
    </p:spTree>
    <p:extLst>
      <p:ext uri="{BB962C8B-B14F-4D97-AF65-F5344CB8AC3E}">
        <p14:creationId xmlns:p14="http://schemas.microsoft.com/office/powerpoint/2010/main" val="1450349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ea typeface="ヒラギノ明朝 ProN W3" charset="0"/>
              </a:defRPr>
            </a:lvl1pPr>
          </a:lstStyle>
          <a:p>
            <a:pPr>
              <a:defRPr/>
            </a:pPr>
            <a:fld id="{50675B2F-E2CD-41FD-AEED-CBF8C969C20F}" type="datetimeFigureOut">
              <a:rPr lang="th-TH"/>
              <a:pPr>
                <a:defRPr/>
              </a:pPr>
              <a:t>16/02/58</a:t>
            </a:fld>
            <a:endParaRPr lang="th-TH"/>
          </a:p>
        </p:txBody>
      </p:sp>
      <p:sp>
        <p:nvSpPr>
          <p:cNvPr id="4"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5" name="Slide Number Placeholder 5"/>
          <p:cNvSpPr>
            <a:spLocks noGrp="1"/>
          </p:cNvSpPr>
          <p:nvPr>
            <p:ph type="sldNum" sz="quarter" idx="12"/>
          </p:nvPr>
        </p:nvSpPr>
        <p:spPr/>
        <p:txBody>
          <a:bodyPr/>
          <a:lstStyle>
            <a:lvl1pPr>
              <a:defRPr>
                <a:ea typeface="ヒラギノ明朝 ProN W3" charset="0"/>
              </a:defRPr>
            </a:lvl1pPr>
          </a:lstStyle>
          <a:p>
            <a:pPr>
              <a:defRPr/>
            </a:pPr>
            <a:fld id="{845D763D-87FA-413F-B2FE-AC6820A0C596}" type="slidenum">
              <a:rPr lang="th-TH"/>
              <a:pPr>
                <a:defRPr/>
              </a:pPr>
              <a:t>‹#›</a:t>
            </a:fld>
            <a:endParaRPr lang="th-TH"/>
          </a:p>
        </p:txBody>
      </p:sp>
    </p:spTree>
    <p:extLst>
      <p:ext uri="{BB962C8B-B14F-4D97-AF65-F5344CB8AC3E}">
        <p14:creationId xmlns:p14="http://schemas.microsoft.com/office/powerpoint/2010/main" val="28186838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ea typeface="ヒラギノ明朝 ProN W3" charset="0"/>
              </a:defRPr>
            </a:lvl1pPr>
          </a:lstStyle>
          <a:p>
            <a:pPr>
              <a:defRPr/>
            </a:pPr>
            <a:fld id="{755EB874-0E38-4060-B64F-0A32FCE52205}" type="datetimeFigureOut">
              <a:rPr lang="th-TH"/>
              <a:pPr>
                <a:defRPr/>
              </a:pPr>
              <a:t>16/02/58</a:t>
            </a:fld>
            <a:endParaRPr lang="th-TH"/>
          </a:p>
        </p:txBody>
      </p:sp>
      <p:sp>
        <p:nvSpPr>
          <p:cNvPr id="3"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4" name="Slide Number Placeholder 5"/>
          <p:cNvSpPr>
            <a:spLocks noGrp="1"/>
          </p:cNvSpPr>
          <p:nvPr>
            <p:ph type="sldNum" sz="quarter" idx="12"/>
          </p:nvPr>
        </p:nvSpPr>
        <p:spPr/>
        <p:txBody>
          <a:bodyPr/>
          <a:lstStyle>
            <a:lvl1pPr>
              <a:defRPr>
                <a:ea typeface="ヒラギノ明朝 ProN W3" charset="0"/>
              </a:defRPr>
            </a:lvl1pPr>
          </a:lstStyle>
          <a:p>
            <a:pPr>
              <a:defRPr/>
            </a:pPr>
            <a:fld id="{557A0669-66D1-470B-8BC9-12AF02F9A98B}" type="slidenum">
              <a:rPr lang="th-TH"/>
              <a:pPr>
                <a:defRPr/>
              </a:pPr>
              <a:t>‹#›</a:t>
            </a:fld>
            <a:endParaRPr lang="th-TH"/>
          </a:p>
        </p:txBody>
      </p:sp>
    </p:spTree>
    <p:extLst>
      <p:ext uri="{BB962C8B-B14F-4D97-AF65-F5344CB8AC3E}">
        <p14:creationId xmlns:p14="http://schemas.microsoft.com/office/powerpoint/2010/main" val="35283968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cxnSp>
        <p:nvCxnSpPr>
          <p:cNvPr id="5" name="Straight Connector 4"/>
          <p:cNvCxnSpPr/>
          <p:nvPr/>
        </p:nvCxnSpPr>
        <p:spPr>
          <a:xfrm rot="5400000">
            <a:off x="-13394" y="3580807"/>
            <a:ext cx="5577706" cy="111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2" y="2130553"/>
            <a:ext cx="2139696" cy="4243615"/>
          </a:xfrm>
        </p:spPr>
        <p:txBody>
          <a:bodyPr/>
          <a:lstStyle>
            <a:lvl1pPr marL="0" indent="0">
              <a:buNone/>
              <a:defRPr sz="1400"/>
            </a:lvl1pPr>
            <a:lvl2pPr marL="457106" indent="0">
              <a:buNone/>
              <a:defRPr sz="1200"/>
            </a:lvl2pPr>
            <a:lvl3pPr marL="914212" indent="0">
              <a:buNone/>
              <a:defRPr sz="1000"/>
            </a:lvl3pPr>
            <a:lvl4pPr marL="1371320" indent="0">
              <a:buNone/>
              <a:defRPr sz="900"/>
            </a:lvl4pPr>
            <a:lvl5pPr marL="1828426" indent="0">
              <a:buNone/>
              <a:defRPr sz="900"/>
            </a:lvl5pPr>
            <a:lvl6pPr marL="2285532" indent="0">
              <a:buNone/>
              <a:defRPr sz="900"/>
            </a:lvl6pPr>
            <a:lvl7pPr marL="2742640" indent="0">
              <a:buNone/>
              <a:defRPr sz="900"/>
            </a:lvl7pPr>
            <a:lvl8pPr marL="3199744" indent="0">
              <a:buNone/>
              <a:defRPr sz="900"/>
            </a:lvl8pPr>
            <a:lvl9pPr marL="3656852"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ea typeface="ヒラギノ明朝 ProN W3" charset="0"/>
              </a:defRPr>
            </a:lvl1pPr>
          </a:lstStyle>
          <a:p>
            <a:pPr>
              <a:defRPr/>
            </a:pPr>
            <a:fld id="{8195ABBD-C9B6-41A6-A837-ECADE9B19334}" type="datetimeFigureOut">
              <a:rPr lang="th-TH"/>
              <a:pPr>
                <a:defRPr/>
              </a:pPr>
              <a:t>16/02/58</a:t>
            </a:fld>
            <a:endParaRPr lang="th-TH"/>
          </a:p>
        </p:txBody>
      </p:sp>
      <p:sp>
        <p:nvSpPr>
          <p:cNvPr id="7" name="Footer Placeholder 5"/>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8" name="Slide Number Placeholder 6"/>
          <p:cNvSpPr>
            <a:spLocks noGrp="1"/>
          </p:cNvSpPr>
          <p:nvPr>
            <p:ph type="sldNum" sz="quarter" idx="12"/>
          </p:nvPr>
        </p:nvSpPr>
        <p:spPr/>
        <p:txBody>
          <a:bodyPr/>
          <a:lstStyle>
            <a:lvl1pPr>
              <a:defRPr>
                <a:ea typeface="ヒラギノ明朝 ProN W3" charset="0"/>
              </a:defRPr>
            </a:lvl1pPr>
          </a:lstStyle>
          <a:p>
            <a:pPr>
              <a:defRPr/>
            </a:pPr>
            <a:fld id="{49CB9B1D-14EB-4C1C-92BC-5B3C9C2DE49E}" type="slidenum">
              <a:rPr lang="th-TH"/>
              <a:pPr>
                <a:defRPr/>
              </a:pPr>
              <a:t>‹#›</a:t>
            </a:fld>
            <a:endParaRPr lang="th-TH"/>
          </a:p>
        </p:txBody>
      </p:sp>
    </p:spTree>
    <p:extLst>
      <p:ext uri="{BB962C8B-B14F-4D97-AF65-F5344CB8AC3E}">
        <p14:creationId xmlns:p14="http://schemas.microsoft.com/office/powerpoint/2010/main" val="12742951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1"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106" indent="0">
              <a:buNone/>
              <a:defRPr sz="2800"/>
            </a:lvl2pPr>
            <a:lvl3pPr marL="914212" indent="0">
              <a:buNone/>
              <a:defRPr sz="2400"/>
            </a:lvl3pPr>
            <a:lvl4pPr marL="1371320" indent="0">
              <a:buNone/>
              <a:defRPr sz="2000"/>
            </a:lvl4pPr>
            <a:lvl5pPr marL="1828426" indent="0">
              <a:buNone/>
              <a:defRPr sz="2000"/>
            </a:lvl5pPr>
            <a:lvl6pPr marL="2285532" indent="0">
              <a:buNone/>
              <a:defRPr sz="2000"/>
            </a:lvl6pPr>
            <a:lvl7pPr marL="2742640" indent="0">
              <a:buNone/>
              <a:defRPr sz="2000"/>
            </a:lvl7pPr>
            <a:lvl8pPr marL="3199744" indent="0">
              <a:buNone/>
              <a:defRPr sz="2000"/>
            </a:lvl8pPr>
            <a:lvl9pPr marL="3656852"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106" indent="0">
              <a:buNone/>
              <a:defRPr sz="1200"/>
            </a:lvl2pPr>
            <a:lvl3pPr marL="914212" indent="0">
              <a:buNone/>
              <a:defRPr sz="1000"/>
            </a:lvl3pPr>
            <a:lvl4pPr marL="1371320" indent="0">
              <a:buNone/>
              <a:defRPr sz="900"/>
            </a:lvl4pPr>
            <a:lvl5pPr marL="1828426" indent="0">
              <a:buNone/>
              <a:defRPr sz="900"/>
            </a:lvl5pPr>
            <a:lvl6pPr marL="2285532" indent="0">
              <a:buNone/>
              <a:defRPr sz="900"/>
            </a:lvl6pPr>
            <a:lvl7pPr marL="2742640" indent="0">
              <a:buNone/>
              <a:defRPr sz="900"/>
            </a:lvl7pPr>
            <a:lvl8pPr marL="3199744" indent="0">
              <a:buNone/>
              <a:defRPr sz="900"/>
            </a:lvl8pPr>
            <a:lvl9pPr marL="3656852"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ea typeface="ヒラギノ明朝 ProN W3" charset="0"/>
              </a:defRPr>
            </a:lvl1pPr>
          </a:lstStyle>
          <a:p>
            <a:pPr>
              <a:defRPr/>
            </a:pPr>
            <a:fld id="{9DFF39EA-82E3-41AD-BD54-74041B522962}" type="datetimeFigureOut">
              <a:rPr lang="th-TH"/>
              <a:pPr>
                <a:defRPr/>
              </a:pPr>
              <a:t>16/02/58</a:t>
            </a:fld>
            <a:endParaRPr lang="th-TH"/>
          </a:p>
        </p:txBody>
      </p:sp>
      <p:sp>
        <p:nvSpPr>
          <p:cNvPr id="6"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7" name="Slide Number Placeholder 5"/>
          <p:cNvSpPr>
            <a:spLocks noGrp="1"/>
          </p:cNvSpPr>
          <p:nvPr>
            <p:ph type="sldNum" sz="quarter" idx="12"/>
          </p:nvPr>
        </p:nvSpPr>
        <p:spPr/>
        <p:txBody>
          <a:bodyPr/>
          <a:lstStyle>
            <a:lvl1pPr>
              <a:defRPr>
                <a:ea typeface="ヒラギノ明朝 ProN W3" charset="0"/>
              </a:defRPr>
            </a:lvl1pPr>
          </a:lstStyle>
          <a:p>
            <a:pPr>
              <a:defRPr/>
            </a:pPr>
            <a:fld id="{919672BE-E98F-45D0-809B-9CA08891E38A}" type="slidenum">
              <a:rPr lang="th-TH"/>
              <a:pPr>
                <a:defRPr/>
              </a:pPr>
              <a:t>‹#›</a:t>
            </a:fld>
            <a:endParaRPr lang="th-TH"/>
          </a:p>
        </p:txBody>
      </p:sp>
    </p:spTree>
    <p:extLst>
      <p:ext uri="{BB962C8B-B14F-4D97-AF65-F5344CB8AC3E}">
        <p14:creationId xmlns:p14="http://schemas.microsoft.com/office/powerpoint/2010/main" val="2428172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ea typeface="ヒラギノ明朝 ProN W3" charset="0"/>
              </a:defRPr>
            </a:lvl1pPr>
          </a:lstStyle>
          <a:p>
            <a:pPr>
              <a:defRPr/>
            </a:pPr>
            <a:fld id="{72E0C95F-0FD2-4325-A285-AE5C1425D1EE}" type="datetimeFigureOut">
              <a:rPr lang="th-TH"/>
              <a:pPr>
                <a:defRPr/>
              </a:pPr>
              <a:t>16/02/58</a:t>
            </a:fld>
            <a:endParaRPr lang="th-TH"/>
          </a:p>
        </p:txBody>
      </p:sp>
      <p:sp>
        <p:nvSpPr>
          <p:cNvPr id="5"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6" name="Slide Number Placeholder 5"/>
          <p:cNvSpPr>
            <a:spLocks noGrp="1"/>
          </p:cNvSpPr>
          <p:nvPr>
            <p:ph type="sldNum" sz="quarter" idx="12"/>
          </p:nvPr>
        </p:nvSpPr>
        <p:spPr/>
        <p:txBody>
          <a:bodyPr/>
          <a:lstStyle>
            <a:lvl1pPr>
              <a:defRPr>
                <a:ea typeface="ヒラギノ明朝 ProN W3" charset="0"/>
              </a:defRPr>
            </a:lvl1pPr>
          </a:lstStyle>
          <a:p>
            <a:pPr>
              <a:defRPr/>
            </a:pPr>
            <a:fld id="{E066212D-2DFB-4525-B791-FED34B50BD4A}" type="slidenum">
              <a:rPr lang="th-TH"/>
              <a:pPr>
                <a:defRPr/>
              </a:pPr>
              <a:t>‹#›</a:t>
            </a:fld>
            <a:endParaRPr lang="th-TH"/>
          </a:p>
        </p:txBody>
      </p:sp>
    </p:spTree>
    <p:extLst>
      <p:ext uri="{BB962C8B-B14F-4D97-AF65-F5344CB8AC3E}">
        <p14:creationId xmlns:p14="http://schemas.microsoft.com/office/powerpoint/2010/main" val="32559861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1"/>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1"/>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ea typeface="ヒラギノ明朝 ProN W3" charset="0"/>
              </a:defRPr>
            </a:lvl1pPr>
          </a:lstStyle>
          <a:p>
            <a:pPr>
              <a:defRPr/>
            </a:pPr>
            <a:fld id="{A6DB1DB3-B7FE-4E46-B5CB-C6A271219016}" type="datetimeFigureOut">
              <a:rPr lang="th-TH"/>
              <a:pPr>
                <a:defRPr/>
              </a:pPr>
              <a:t>16/02/58</a:t>
            </a:fld>
            <a:endParaRPr lang="th-TH"/>
          </a:p>
        </p:txBody>
      </p:sp>
      <p:sp>
        <p:nvSpPr>
          <p:cNvPr id="5" name="Footer Placeholder 4"/>
          <p:cNvSpPr>
            <a:spLocks noGrp="1"/>
          </p:cNvSpPr>
          <p:nvPr>
            <p:ph type="ftr" sz="quarter" idx="11"/>
          </p:nvPr>
        </p:nvSpPr>
        <p:spPr/>
        <p:txBody>
          <a:bodyPr/>
          <a:lstStyle>
            <a:lvl1pPr>
              <a:defRPr>
                <a:ea typeface="ヒラギノ明朝 ProN W3" charset="0"/>
              </a:defRPr>
            </a:lvl1pPr>
          </a:lstStyle>
          <a:p>
            <a:pPr>
              <a:defRPr/>
            </a:pPr>
            <a:endParaRPr lang="th-TH"/>
          </a:p>
        </p:txBody>
      </p:sp>
      <p:sp>
        <p:nvSpPr>
          <p:cNvPr id="6" name="Slide Number Placeholder 5"/>
          <p:cNvSpPr>
            <a:spLocks noGrp="1"/>
          </p:cNvSpPr>
          <p:nvPr>
            <p:ph type="sldNum" sz="quarter" idx="12"/>
          </p:nvPr>
        </p:nvSpPr>
        <p:spPr/>
        <p:txBody>
          <a:bodyPr/>
          <a:lstStyle>
            <a:lvl1pPr>
              <a:defRPr>
                <a:ea typeface="ヒラギノ明朝 ProN W3" charset="0"/>
              </a:defRPr>
            </a:lvl1pPr>
          </a:lstStyle>
          <a:p>
            <a:pPr>
              <a:defRPr/>
            </a:pPr>
            <a:fld id="{61D08E61-1CFF-45B2-B666-8C52D36CA418}" type="slidenum">
              <a:rPr lang="th-TH"/>
              <a:pPr>
                <a:defRPr/>
              </a:pPr>
              <a:t>‹#›</a:t>
            </a:fld>
            <a:endParaRPr lang="th-TH"/>
          </a:p>
        </p:txBody>
      </p:sp>
    </p:spTree>
    <p:extLst>
      <p:ext uri="{BB962C8B-B14F-4D97-AF65-F5344CB8AC3E}">
        <p14:creationId xmlns:p14="http://schemas.microsoft.com/office/powerpoint/2010/main" val="8173989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62102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16900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76810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10055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19039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035455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00623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789735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73054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5947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241D52-AF26-41A3-A3F7-94C68BF97B6F}" type="datetimeFigureOut">
              <a:rPr lang="en-US" smtClean="0">
                <a:solidFill>
                  <a:prstClr val="black">
                    <a:tint val="75000"/>
                  </a:prstClr>
                </a:solidFill>
              </a:rPr>
              <a:pPr/>
              <a:t>2/16/2015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4BCB8B-5008-4668-BB99-80F501702A9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71327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dirty="0" smtClean="0"/>
              <a:t>2/9/2015</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319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dirty="0" smtClean="0"/>
              <a:t>2/9/2015</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smtClean="0"/>
              <a:pPr/>
              <a:t>‹#›</a:t>
            </a:fld>
            <a:endParaRPr lang="en-US" dirty="0"/>
          </a:p>
        </p:txBody>
      </p:sp>
    </p:spTree>
    <p:extLst>
      <p:ext uri="{BB962C8B-B14F-4D97-AF65-F5344CB8AC3E}">
        <p14:creationId xmlns:p14="http://schemas.microsoft.com/office/powerpoint/2010/main" val="48031120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dirty="0" smtClean="0"/>
              <a:t>2/9/2015</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710885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dirty="0" smtClean="0"/>
              <a:t>2/9/2015</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135923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dirty="0" smtClean="0"/>
              <a:t>2/9/2015</a:t>
            </a:r>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0736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dirty="0" smtClean="0"/>
              <a:t>2/9/2015</a:t>
            </a:r>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296038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r>
              <a:rPr lang="en-US" dirty="0" smtClean="0"/>
              <a:t>2/9/2015</a:t>
            </a:r>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84194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r>
              <a:rPr lang="en-US" dirty="0" smtClean="0"/>
              <a:t>2/9/2015</a:t>
            </a:r>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solidFill>
                <a:srgbClr val="455F51"/>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solidFill>
                  <a:srgbClr val="455F51"/>
                </a:solidFill>
              </a:rPr>
              <a:pPr/>
              <a:t>‹#›</a:t>
            </a:fld>
            <a:endParaRPr lang="en-US" dirty="0">
              <a:solidFill>
                <a:srgbClr val="455F51"/>
              </a:solidFill>
            </a:endParaRPr>
          </a:p>
        </p:txBody>
      </p:sp>
    </p:spTree>
    <p:extLst>
      <p:ext uri="{BB962C8B-B14F-4D97-AF65-F5344CB8AC3E}">
        <p14:creationId xmlns:p14="http://schemas.microsoft.com/office/powerpoint/2010/main" val="21379731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dirty="0" smtClean="0"/>
              <a:t>2/9/2015</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535316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dirty="0" smtClean="0"/>
              <a:t>2/9/2015</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902053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dirty="0" smtClean="0"/>
              <a:t>2/9/2015</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532410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0616766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2450810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9378462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0787155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516685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579556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78004663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632140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65591118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514996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9A3F5D-0017-4E45-BC9B-EE33100A10D7}" type="datetimeFigureOut">
              <a:rPr lang="en-US" smtClean="0">
                <a:solidFill>
                  <a:prstClr val="black">
                    <a:tint val="75000"/>
                  </a:prstClr>
                </a:solidFill>
              </a:rPr>
              <a:pPr/>
              <a:t>2/16/2015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4D74526-9E21-46E1-8942-F2F8F38BFAD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55681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35" tIns="45718" rIns="91435" bIns="45718"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1"/>
            <a:ext cx="8229600" cy="4525963"/>
          </a:xfrm>
          <a:prstGeom prst="rect">
            <a:avLst/>
          </a:prstGeom>
        </p:spPr>
        <p:txBody>
          <a:bodyPr vert="horz" lIns="91435" tIns="45718" rIns="91435"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1"/>
            <a:ext cx="2133600" cy="365125"/>
          </a:xfrm>
          <a:prstGeom prst="rect">
            <a:avLst/>
          </a:prstGeom>
        </p:spPr>
        <p:txBody>
          <a:bodyPr vert="horz" lIns="91435" tIns="45718" rIns="91435" bIns="45718" rtlCol="0" anchor="ctr"/>
          <a:lstStyle>
            <a:lvl1pPr algn="l">
              <a:defRPr sz="1200">
                <a:solidFill>
                  <a:schemeClr val="tx1">
                    <a:tint val="75000"/>
                  </a:schemeClr>
                </a:solidFill>
              </a:defRPr>
            </a:lvl1pPr>
          </a:lstStyle>
          <a:p>
            <a:fld id="{1E737A15-3AED-4123-9F2B-3F27D05F8633}" type="datetimeFigureOut">
              <a:rPr lang="th-TH" smtClean="0"/>
              <a:t>16/02/58</a:t>
            </a:fld>
            <a:endParaRPr lang="th-TH"/>
          </a:p>
        </p:txBody>
      </p:sp>
      <p:sp>
        <p:nvSpPr>
          <p:cNvPr id="5" name="Footer Placeholder 4"/>
          <p:cNvSpPr>
            <a:spLocks noGrp="1"/>
          </p:cNvSpPr>
          <p:nvPr>
            <p:ph type="ftr" sz="quarter" idx="3"/>
          </p:nvPr>
        </p:nvSpPr>
        <p:spPr>
          <a:xfrm>
            <a:off x="3124201" y="6356351"/>
            <a:ext cx="2895600" cy="365125"/>
          </a:xfrm>
          <a:prstGeom prst="rect">
            <a:avLst/>
          </a:prstGeom>
        </p:spPr>
        <p:txBody>
          <a:bodyPr vert="horz" lIns="91435" tIns="45718" rIns="91435" bIns="45718"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35" tIns="45718" rIns="91435" bIns="45718" rtlCol="0" anchor="ctr"/>
          <a:lstStyle>
            <a:lvl1pPr algn="r">
              <a:defRPr sz="1200">
                <a:solidFill>
                  <a:schemeClr val="tx1">
                    <a:tint val="75000"/>
                  </a:schemeClr>
                </a:solidFill>
              </a:defRPr>
            </a:lvl1pPr>
          </a:lstStyle>
          <a:p>
            <a:fld id="{F5F9267C-9430-4133-8D33-DFE3A8B99D6B}" type="slidenum">
              <a:rPr lang="th-TH" smtClean="0"/>
              <a:t>‹#›</a:t>
            </a:fld>
            <a:endParaRPr lang="th-TH"/>
          </a:p>
        </p:txBody>
      </p:sp>
    </p:spTree>
    <p:extLst>
      <p:ext uri="{BB962C8B-B14F-4D97-AF65-F5344CB8AC3E}">
        <p14:creationId xmlns:p14="http://schemas.microsoft.com/office/powerpoint/2010/main" val="1656042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53" rtl="0" eaLnBrk="1" latinLnBrk="0" hangingPunct="1">
        <a:spcBef>
          <a:spcPct val="0"/>
        </a:spcBef>
        <a:buNone/>
        <a:defRPr sz="4400" kern="1200">
          <a:solidFill>
            <a:schemeClr val="tx1"/>
          </a:solidFill>
          <a:latin typeface="+mj-lt"/>
          <a:ea typeface="+mj-ea"/>
          <a:cs typeface="+mj-cs"/>
        </a:defRPr>
      </a:lvl1pPr>
    </p:titleStyle>
    <p:bodyStyle>
      <a:lvl1pPr marL="342882" indent="-342882" algn="l" defTabSz="914353"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12" indent="-285736" algn="l" defTabSz="914353"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42" indent="-228588" algn="l" defTabSz="914353"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18" indent="-228588" algn="l" defTabSz="914353"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95" indent="-228588" algn="l" defTabSz="914353"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71" indent="-228588" algn="l" defTabSz="91435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48" indent="-228588" algn="l" defTabSz="91435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25" indent="-228588" algn="l" defTabSz="91435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01" indent="-228588" algn="l" defTabSz="91435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353" rtl="0" eaLnBrk="1" latinLnBrk="0" hangingPunct="1">
        <a:defRPr sz="2800" kern="1200">
          <a:solidFill>
            <a:schemeClr val="tx1"/>
          </a:solidFill>
          <a:latin typeface="+mn-lt"/>
          <a:ea typeface="+mn-ea"/>
          <a:cs typeface="+mn-cs"/>
        </a:defRPr>
      </a:lvl1pPr>
      <a:lvl2pPr marL="457177" algn="l" defTabSz="914353" rtl="0" eaLnBrk="1" latinLnBrk="0" hangingPunct="1">
        <a:defRPr sz="2800" kern="1200">
          <a:solidFill>
            <a:schemeClr val="tx1"/>
          </a:solidFill>
          <a:latin typeface="+mn-lt"/>
          <a:ea typeface="+mn-ea"/>
          <a:cs typeface="+mn-cs"/>
        </a:defRPr>
      </a:lvl2pPr>
      <a:lvl3pPr marL="914353" algn="l" defTabSz="914353" rtl="0" eaLnBrk="1" latinLnBrk="0" hangingPunct="1">
        <a:defRPr sz="2800" kern="1200">
          <a:solidFill>
            <a:schemeClr val="tx1"/>
          </a:solidFill>
          <a:latin typeface="+mn-lt"/>
          <a:ea typeface="+mn-ea"/>
          <a:cs typeface="+mn-cs"/>
        </a:defRPr>
      </a:lvl3pPr>
      <a:lvl4pPr marL="1371530" algn="l" defTabSz="914353" rtl="0" eaLnBrk="1" latinLnBrk="0" hangingPunct="1">
        <a:defRPr sz="2800" kern="1200">
          <a:solidFill>
            <a:schemeClr val="tx1"/>
          </a:solidFill>
          <a:latin typeface="+mn-lt"/>
          <a:ea typeface="+mn-ea"/>
          <a:cs typeface="+mn-cs"/>
        </a:defRPr>
      </a:lvl4pPr>
      <a:lvl5pPr marL="1828706" algn="l" defTabSz="914353" rtl="0" eaLnBrk="1" latinLnBrk="0" hangingPunct="1">
        <a:defRPr sz="2800" kern="1200">
          <a:solidFill>
            <a:schemeClr val="tx1"/>
          </a:solidFill>
          <a:latin typeface="+mn-lt"/>
          <a:ea typeface="+mn-ea"/>
          <a:cs typeface="+mn-cs"/>
        </a:defRPr>
      </a:lvl5pPr>
      <a:lvl6pPr marL="2285883" algn="l" defTabSz="914353" rtl="0" eaLnBrk="1" latinLnBrk="0" hangingPunct="1">
        <a:defRPr sz="2800" kern="1200">
          <a:solidFill>
            <a:schemeClr val="tx1"/>
          </a:solidFill>
          <a:latin typeface="+mn-lt"/>
          <a:ea typeface="+mn-ea"/>
          <a:cs typeface="+mn-cs"/>
        </a:defRPr>
      </a:lvl6pPr>
      <a:lvl7pPr marL="2743060" algn="l" defTabSz="914353" rtl="0" eaLnBrk="1" latinLnBrk="0" hangingPunct="1">
        <a:defRPr sz="2800" kern="1200">
          <a:solidFill>
            <a:schemeClr val="tx1"/>
          </a:solidFill>
          <a:latin typeface="+mn-lt"/>
          <a:ea typeface="+mn-ea"/>
          <a:cs typeface="+mn-cs"/>
        </a:defRPr>
      </a:lvl7pPr>
      <a:lvl8pPr marL="3200236" algn="l" defTabSz="914353" rtl="0" eaLnBrk="1" latinLnBrk="0" hangingPunct="1">
        <a:defRPr sz="2800" kern="1200">
          <a:solidFill>
            <a:schemeClr val="tx1"/>
          </a:solidFill>
          <a:latin typeface="+mn-lt"/>
          <a:ea typeface="+mn-ea"/>
          <a:cs typeface="+mn-cs"/>
        </a:defRPr>
      </a:lvl8pPr>
      <a:lvl9pPr marL="3657413" algn="l" defTabSz="914353"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1010"/>
            <a:ext cx="9144000" cy="22770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91421" tIns="45711" rIns="91421" bIns="45711" anchor="ctr"/>
          <a:lstStyle/>
          <a:p>
            <a:pPr algn="ctr">
              <a:defRPr/>
            </a:pPr>
            <a:endParaRPr lang="en-US">
              <a:solidFill>
                <a:prstClr val="white"/>
              </a:solidFill>
              <a:sym typeface="Chalkboard" charset="0"/>
            </a:endParaRPr>
          </a:p>
        </p:txBody>
      </p:sp>
      <p:sp>
        <p:nvSpPr>
          <p:cNvPr id="2" name="Title Placeholder 1"/>
          <p:cNvSpPr>
            <a:spLocks noGrp="1"/>
          </p:cNvSpPr>
          <p:nvPr>
            <p:ph type="title"/>
          </p:nvPr>
        </p:nvSpPr>
        <p:spPr>
          <a:xfrm>
            <a:off x="457647" y="533549"/>
            <a:ext cx="8228707" cy="990079"/>
          </a:xfrm>
          <a:prstGeom prst="rect">
            <a:avLst/>
          </a:prstGeom>
        </p:spPr>
        <p:txBody>
          <a:bodyPr vert="horz" lIns="91421" tIns="45711" rIns="91421" bIns="45711" rtlCol="0" anchor="ctr">
            <a:normAutofit/>
          </a:bodyPr>
          <a:lstStyle/>
          <a:p>
            <a:r>
              <a:rPr lang="en-US" smtClean="0"/>
              <a:t>Click to edit Master title style</a:t>
            </a:r>
            <a:endParaRPr lang="en-US" dirty="0"/>
          </a:p>
        </p:txBody>
      </p:sp>
      <p:sp>
        <p:nvSpPr>
          <p:cNvPr id="10244" name="Text Placeholder 2"/>
          <p:cNvSpPr>
            <a:spLocks noGrp="1"/>
          </p:cNvSpPr>
          <p:nvPr>
            <p:ph type="body" idx="1"/>
          </p:nvPr>
        </p:nvSpPr>
        <p:spPr bwMode="auto">
          <a:xfrm>
            <a:off x="457647" y="1600646"/>
            <a:ext cx="8228707" cy="4876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1" tIns="45711" rIns="91421" bIns="4571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 name="Rectangle 6"/>
          <p:cNvSpPr/>
          <p:nvPr/>
        </p:nvSpPr>
        <p:spPr>
          <a:xfrm>
            <a:off x="0" y="4"/>
            <a:ext cx="9144000" cy="365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1" tIns="45711" rIns="91421" bIns="45711" anchor="ctr"/>
          <a:lstStyle/>
          <a:p>
            <a:pPr algn="ctr">
              <a:defRPr/>
            </a:pPr>
            <a:endParaRPr lang="en-US">
              <a:solidFill>
                <a:prstClr val="white"/>
              </a:solidFill>
              <a:sym typeface="Chalkboard" charset="0"/>
            </a:endParaRPr>
          </a:p>
        </p:txBody>
      </p:sp>
      <p:sp>
        <p:nvSpPr>
          <p:cNvPr id="4" name="Date Placeholder 3"/>
          <p:cNvSpPr>
            <a:spLocks noGrp="1"/>
          </p:cNvSpPr>
          <p:nvPr>
            <p:ph type="dt" sz="half" idx="2"/>
          </p:nvPr>
        </p:nvSpPr>
        <p:spPr>
          <a:xfrm>
            <a:off x="457650" y="18976"/>
            <a:ext cx="2895451" cy="328166"/>
          </a:xfrm>
          <a:prstGeom prst="rect">
            <a:avLst/>
          </a:prstGeom>
        </p:spPr>
        <p:txBody>
          <a:bodyPr vert="horz" lIns="91421" tIns="45711" rIns="91421" bIns="45711" rtlCol="0" anchor="ctr"/>
          <a:lstStyle>
            <a:lvl1pPr algn="l" fontAlgn="auto">
              <a:spcBef>
                <a:spcPts val="0"/>
              </a:spcBef>
              <a:spcAft>
                <a:spcPts val="0"/>
              </a:spcAft>
              <a:defRPr sz="1200">
                <a:solidFill>
                  <a:srgbClr val="FFFFFF"/>
                </a:solidFill>
                <a:latin typeface="+mn-lt"/>
                <a:ea typeface="+mn-ea"/>
                <a:cs typeface="+mn-cs"/>
              </a:defRPr>
            </a:lvl1pPr>
          </a:lstStyle>
          <a:p>
            <a:pPr>
              <a:defRPr/>
            </a:pPr>
            <a:fld id="{01DF3ABA-4ADF-4E42-85AB-9A3146F20FAB}" type="datetimeFigureOut">
              <a:rPr lang="th-TH">
                <a:sym typeface="Chalkboard" charset="0"/>
              </a:rPr>
              <a:pPr>
                <a:defRPr/>
              </a:pPr>
              <a:t>16/02/58</a:t>
            </a:fld>
            <a:endParaRPr lang="th-TH">
              <a:sym typeface="Chalkboard" charset="0"/>
            </a:endParaRPr>
          </a:p>
        </p:txBody>
      </p:sp>
      <p:sp>
        <p:nvSpPr>
          <p:cNvPr id="5" name="Footer Placeholder 4"/>
          <p:cNvSpPr>
            <a:spLocks noGrp="1"/>
          </p:cNvSpPr>
          <p:nvPr>
            <p:ph type="ftr" sz="quarter" idx="3"/>
          </p:nvPr>
        </p:nvSpPr>
        <p:spPr>
          <a:xfrm>
            <a:off x="3429000" y="18976"/>
            <a:ext cx="4114354" cy="328166"/>
          </a:xfrm>
          <a:prstGeom prst="rect">
            <a:avLst/>
          </a:prstGeom>
        </p:spPr>
        <p:txBody>
          <a:bodyPr vert="horz" lIns="91421" tIns="45711" rIns="91421" bIns="45711" rtlCol="0" anchor="ctr"/>
          <a:lstStyle>
            <a:lvl1pPr algn="ctr" fontAlgn="auto">
              <a:spcBef>
                <a:spcPts val="0"/>
              </a:spcBef>
              <a:spcAft>
                <a:spcPts val="0"/>
              </a:spcAft>
              <a:defRPr sz="1200">
                <a:solidFill>
                  <a:srgbClr val="FFFFFF"/>
                </a:solidFill>
                <a:latin typeface="+mn-lt"/>
                <a:ea typeface="+mn-ea"/>
                <a:cs typeface="+mn-cs"/>
              </a:defRPr>
            </a:lvl1pPr>
          </a:lstStyle>
          <a:p>
            <a:pPr>
              <a:defRPr/>
            </a:pPr>
            <a:endParaRPr lang="th-TH">
              <a:sym typeface="Chalkboard" charset="0"/>
            </a:endParaRPr>
          </a:p>
        </p:txBody>
      </p:sp>
      <p:sp>
        <p:nvSpPr>
          <p:cNvPr id="6" name="Slide Number Placeholder 5"/>
          <p:cNvSpPr>
            <a:spLocks noGrp="1"/>
          </p:cNvSpPr>
          <p:nvPr>
            <p:ph type="sldNum" sz="quarter" idx="4"/>
          </p:nvPr>
        </p:nvSpPr>
        <p:spPr>
          <a:xfrm>
            <a:off x="7620372" y="18976"/>
            <a:ext cx="1065981" cy="328166"/>
          </a:xfrm>
          <a:prstGeom prst="rect">
            <a:avLst/>
          </a:prstGeom>
        </p:spPr>
        <p:txBody>
          <a:bodyPr vert="horz" lIns="91421" tIns="45711" rIns="91421" bIns="45711" rtlCol="0" anchor="ctr"/>
          <a:lstStyle>
            <a:lvl1pPr algn="l" fontAlgn="auto">
              <a:spcBef>
                <a:spcPts val="0"/>
              </a:spcBef>
              <a:spcAft>
                <a:spcPts val="0"/>
              </a:spcAft>
              <a:defRPr sz="1400" b="1">
                <a:solidFill>
                  <a:srgbClr val="FFFFFF"/>
                </a:solidFill>
                <a:latin typeface="+mn-lt"/>
                <a:ea typeface="+mn-ea"/>
                <a:cs typeface="+mn-cs"/>
              </a:defRPr>
            </a:lvl1pPr>
          </a:lstStyle>
          <a:p>
            <a:pPr>
              <a:defRPr/>
            </a:pPr>
            <a:fld id="{963429BE-9638-42C7-897F-2029641A55BB}" type="slidenum">
              <a:rPr lang="th-TH">
                <a:sym typeface="Chalkboard" charset="0"/>
              </a:rPr>
              <a:pPr>
                <a:defRPr/>
              </a:pPr>
              <a:t>‹#›</a:t>
            </a:fld>
            <a:endParaRPr lang="th-TH">
              <a:sym typeface="Chalkboard" charset="0"/>
            </a:endParaRPr>
          </a:p>
        </p:txBody>
      </p:sp>
    </p:spTree>
    <p:extLst>
      <p:ext uri="{BB962C8B-B14F-4D97-AF65-F5344CB8AC3E}">
        <p14:creationId xmlns:p14="http://schemas.microsoft.com/office/powerpoint/2010/main" val="11201611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000" kern="1200" spc="-1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pitchFamily="34" charset="0"/>
          <a:cs typeface="Cordia New" pitchFamily="34" charset="-34"/>
        </a:defRPr>
      </a:lvl2pPr>
      <a:lvl3pPr algn="l" rtl="0" eaLnBrk="0" fontAlgn="base" hangingPunct="0">
        <a:spcBef>
          <a:spcPct val="0"/>
        </a:spcBef>
        <a:spcAft>
          <a:spcPct val="0"/>
        </a:spcAft>
        <a:defRPr sz="4000">
          <a:solidFill>
            <a:schemeClr val="tx2"/>
          </a:solidFill>
          <a:latin typeface="Arial" pitchFamily="34" charset="0"/>
          <a:cs typeface="Cordia New" pitchFamily="34" charset="-34"/>
        </a:defRPr>
      </a:lvl3pPr>
      <a:lvl4pPr algn="l" rtl="0" eaLnBrk="0" fontAlgn="base" hangingPunct="0">
        <a:spcBef>
          <a:spcPct val="0"/>
        </a:spcBef>
        <a:spcAft>
          <a:spcPct val="0"/>
        </a:spcAft>
        <a:defRPr sz="4000">
          <a:solidFill>
            <a:schemeClr val="tx2"/>
          </a:solidFill>
          <a:latin typeface="Arial" pitchFamily="34" charset="0"/>
          <a:cs typeface="Cordia New" pitchFamily="34" charset="-34"/>
        </a:defRPr>
      </a:lvl4pPr>
      <a:lvl5pPr algn="l" rtl="0" eaLnBrk="0" fontAlgn="base" hangingPunct="0">
        <a:spcBef>
          <a:spcPct val="0"/>
        </a:spcBef>
        <a:spcAft>
          <a:spcPct val="0"/>
        </a:spcAft>
        <a:defRPr sz="4000">
          <a:solidFill>
            <a:schemeClr val="tx2"/>
          </a:solidFill>
          <a:latin typeface="Arial" pitchFamily="34" charset="0"/>
          <a:cs typeface="Cordia New" pitchFamily="34" charset="-34"/>
        </a:defRPr>
      </a:lvl5pPr>
      <a:lvl6pPr marL="457106" algn="l" rtl="0" fontAlgn="base">
        <a:spcBef>
          <a:spcPct val="0"/>
        </a:spcBef>
        <a:spcAft>
          <a:spcPct val="0"/>
        </a:spcAft>
        <a:defRPr sz="4000">
          <a:solidFill>
            <a:schemeClr val="tx2"/>
          </a:solidFill>
          <a:latin typeface="Arial" pitchFamily="34" charset="0"/>
          <a:cs typeface="Cordia New" pitchFamily="34" charset="-34"/>
        </a:defRPr>
      </a:lvl6pPr>
      <a:lvl7pPr marL="914212" algn="l" rtl="0" fontAlgn="base">
        <a:spcBef>
          <a:spcPct val="0"/>
        </a:spcBef>
        <a:spcAft>
          <a:spcPct val="0"/>
        </a:spcAft>
        <a:defRPr sz="4000">
          <a:solidFill>
            <a:schemeClr val="tx2"/>
          </a:solidFill>
          <a:latin typeface="Arial" pitchFamily="34" charset="0"/>
          <a:cs typeface="Cordia New" pitchFamily="34" charset="-34"/>
        </a:defRPr>
      </a:lvl7pPr>
      <a:lvl8pPr marL="1371320" algn="l" rtl="0" fontAlgn="base">
        <a:spcBef>
          <a:spcPct val="0"/>
        </a:spcBef>
        <a:spcAft>
          <a:spcPct val="0"/>
        </a:spcAft>
        <a:defRPr sz="4000">
          <a:solidFill>
            <a:schemeClr val="tx2"/>
          </a:solidFill>
          <a:latin typeface="Arial" pitchFamily="34" charset="0"/>
          <a:cs typeface="Cordia New" pitchFamily="34" charset="-34"/>
        </a:defRPr>
      </a:lvl8pPr>
      <a:lvl9pPr marL="1828426" algn="l" rtl="0" fontAlgn="base">
        <a:spcBef>
          <a:spcPct val="0"/>
        </a:spcBef>
        <a:spcAft>
          <a:spcPct val="0"/>
        </a:spcAft>
        <a:defRPr sz="4000">
          <a:solidFill>
            <a:schemeClr val="tx2"/>
          </a:solidFill>
          <a:latin typeface="Arial" pitchFamily="34" charset="0"/>
          <a:cs typeface="Cordia New" pitchFamily="34" charset="-34"/>
        </a:defRPr>
      </a:lvl9pPr>
    </p:titleStyle>
    <p:bodyStyle>
      <a:lvl1pPr marL="181907" indent="-181907" algn="l" rtl="0" eaLnBrk="0" fontAlgn="base" hangingPunct="0">
        <a:spcBef>
          <a:spcPct val="20000"/>
        </a:spcBef>
        <a:spcAft>
          <a:spcPct val="0"/>
        </a:spcAft>
        <a:buClr>
          <a:schemeClr val="accent1"/>
        </a:buClr>
        <a:buSzPct val="85000"/>
        <a:buFont typeface="Arial" charset="0"/>
        <a:buChar char="•"/>
        <a:defRPr sz="2400" kern="1200">
          <a:solidFill>
            <a:schemeClr val="tx1"/>
          </a:solidFill>
          <a:latin typeface="+mn-lt"/>
          <a:ea typeface="+mn-ea"/>
          <a:cs typeface="+mn-cs"/>
        </a:defRPr>
      </a:lvl1pPr>
      <a:lvl2pPr marL="456443" indent="-181907" algn="l" rtl="0" eaLnBrk="0" fontAlgn="base" hangingPunct="0">
        <a:spcBef>
          <a:spcPct val="20000"/>
        </a:spcBef>
        <a:spcAft>
          <a:spcPct val="0"/>
        </a:spcAft>
        <a:buClr>
          <a:schemeClr val="accent1"/>
        </a:buClr>
        <a:buSzPct val="85000"/>
        <a:buFont typeface="Arial" charset="0"/>
        <a:buChar char="•"/>
        <a:defRPr sz="2000" kern="1200">
          <a:solidFill>
            <a:schemeClr val="tx1"/>
          </a:solidFill>
          <a:latin typeface="+mn-lt"/>
          <a:ea typeface="+mn-ea"/>
          <a:cs typeface="+mn-cs"/>
        </a:defRPr>
      </a:lvl2pPr>
      <a:lvl3pPr marL="729864" indent="-181907" algn="l" rtl="0" eaLnBrk="0" fontAlgn="base" hangingPunct="0">
        <a:spcBef>
          <a:spcPct val="20000"/>
        </a:spcBef>
        <a:spcAft>
          <a:spcPct val="0"/>
        </a:spcAft>
        <a:buClr>
          <a:schemeClr val="accent1"/>
        </a:buClr>
        <a:buSzPct val="90000"/>
        <a:buFont typeface="Arial" charset="0"/>
        <a:buChar char="•"/>
        <a:defRPr kern="1200">
          <a:solidFill>
            <a:schemeClr val="tx1"/>
          </a:solidFill>
          <a:latin typeface="+mn-lt"/>
          <a:ea typeface="+mn-ea"/>
          <a:cs typeface="+mn-cs"/>
        </a:defRPr>
      </a:lvl3pPr>
      <a:lvl4pPr marL="1004399" indent="-181907" algn="l" rtl="0" eaLnBrk="0" fontAlgn="base" hangingPunct="0">
        <a:spcBef>
          <a:spcPct val="20000"/>
        </a:spcBef>
        <a:spcAft>
          <a:spcPct val="0"/>
        </a:spcAft>
        <a:buClr>
          <a:schemeClr val="accent1"/>
        </a:buClr>
        <a:buFont typeface="Arial" charset="0"/>
        <a:buChar char="•"/>
        <a:defRPr sz="1600" kern="1200">
          <a:solidFill>
            <a:schemeClr val="tx1"/>
          </a:solidFill>
          <a:latin typeface="+mn-lt"/>
          <a:ea typeface="+mn-ea"/>
          <a:cs typeface="+mn-cs"/>
        </a:defRPr>
      </a:lvl4pPr>
      <a:lvl5pPr marL="1186308" indent="-136152" algn="l" rtl="0" eaLnBrk="0" fontAlgn="base" hangingPunct="0">
        <a:spcBef>
          <a:spcPct val="20000"/>
        </a:spcBef>
        <a:spcAft>
          <a:spcPct val="0"/>
        </a:spcAft>
        <a:buClr>
          <a:schemeClr val="accent1"/>
        </a:buClr>
        <a:buSzPct val="100000"/>
        <a:buFont typeface="Arial" charset="0"/>
        <a:buChar char="•"/>
        <a:defRPr sz="1400" kern="1200">
          <a:solidFill>
            <a:schemeClr val="tx1"/>
          </a:solidFill>
          <a:latin typeface="+mn-lt"/>
          <a:ea typeface="+mn-ea"/>
          <a:cs typeface="+mn-cs"/>
        </a:defRPr>
      </a:lvl5pPr>
      <a:lvl6pPr marL="1371320" indent="-182843" algn="l" defTabSz="914212"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162" indent="-182843" algn="l" defTabSz="914212"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004" indent="-182843" algn="l" defTabSz="914212"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19847" indent="-182843" algn="l" defTabSz="914212"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212" rtl="0" eaLnBrk="1" latinLnBrk="0" hangingPunct="1">
        <a:defRPr sz="1800" kern="1200">
          <a:solidFill>
            <a:schemeClr val="tx1"/>
          </a:solidFill>
          <a:latin typeface="+mn-lt"/>
          <a:ea typeface="+mn-ea"/>
          <a:cs typeface="+mn-cs"/>
        </a:defRPr>
      </a:lvl1pPr>
      <a:lvl2pPr marL="457106" algn="l" defTabSz="914212" rtl="0" eaLnBrk="1" latinLnBrk="0" hangingPunct="1">
        <a:defRPr sz="1800" kern="1200">
          <a:solidFill>
            <a:schemeClr val="tx1"/>
          </a:solidFill>
          <a:latin typeface="+mn-lt"/>
          <a:ea typeface="+mn-ea"/>
          <a:cs typeface="+mn-cs"/>
        </a:defRPr>
      </a:lvl2pPr>
      <a:lvl3pPr marL="914212" algn="l" defTabSz="914212" rtl="0" eaLnBrk="1" latinLnBrk="0" hangingPunct="1">
        <a:defRPr sz="1800" kern="1200">
          <a:solidFill>
            <a:schemeClr val="tx1"/>
          </a:solidFill>
          <a:latin typeface="+mn-lt"/>
          <a:ea typeface="+mn-ea"/>
          <a:cs typeface="+mn-cs"/>
        </a:defRPr>
      </a:lvl3pPr>
      <a:lvl4pPr marL="1371320" algn="l" defTabSz="914212" rtl="0" eaLnBrk="1" latinLnBrk="0" hangingPunct="1">
        <a:defRPr sz="1800" kern="1200">
          <a:solidFill>
            <a:schemeClr val="tx1"/>
          </a:solidFill>
          <a:latin typeface="+mn-lt"/>
          <a:ea typeface="+mn-ea"/>
          <a:cs typeface="+mn-cs"/>
        </a:defRPr>
      </a:lvl4pPr>
      <a:lvl5pPr marL="1828426" algn="l" defTabSz="914212" rtl="0" eaLnBrk="1" latinLnBrk="0" hangingPunct="1">
        <a:defRPr sz="1800" kern="1200">
          <a:solidFill>
            <a:schemeClr val="tx1"/>
          </a:solidFill>
          <a:latin typeface="+mn-lt"/>
          <a:ea typeface="+mn-ea"/>
          <a:cs typeface="+mn-cs"/>
        </a:defRPr>
      </a:lvl5pPr>
      <a:lvl6pPr marL="2285532" algn="l" defTabSz="914212" rtl="0" eaLnBrk="1" latinLnBrk="0" hangingPunct="1">
        <a:defRPr sz="1800" kern="1200">
          <a:solidFill>
            <a:schemeClr val="tx1"/>
          </a:solidFill>
          <a:latin typeface="+mn-lt"/>
          <a:ea typeface="+mn-ea"/>
          <a:cs typeface="+mn-cs"/>
        </a:defRPr>
      </a:lvl6pPr>
      <a:lvl7pPr marL="2742640" algn="l" defTabSz="914212" rtl="0" eaLnBrk="1" latinLnBrk="0" hangingPunct="1">
        <a:defRPr sz="1800" kern="1200">
          <a:solidFill>
            <a:schemeClr val="tx1"/>
          </a:solidFill>
          <a:latin typeface="+mn-lt"/>
          <a:ea typeface="+mn-ea"/>
          <a:cs typeface="+mn-cs"/>
        </a:defRPr>
      </a:lvl7pPr>
      <a:lvl8pPr marL="3199744" algn="l" defTabSz="914212" rtl="0" eaLnBrk="1" latinLnBrk="0" hangingPunct="1">
        <a:defRPr sz="1800" kern="1200">
          <a:solidFill>
            <a:schemeClr val="tx1"/>
          </a:solidFill>
          <a:latin typeface="+mn-lt"/>
          <a:ea typeface="+mn-ea"/>
          <a:cs typeface="+mn-cs"/>
        </a:defRPr>
      </a:lvl8pPr>
      <a:lvl9pPr marL="3656852" algn="l" defTabSz="91421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8E241D52-AF26-41A3-A3F7-94C68BF97B6F}" type="datetimeFigureOut">
              <a:rPr lang="en-US" smtClean="0">
                <a:solidFill>
                  <a:prstClr val="black">
                    <a:tint val="75000"/>
                  </a:prstClr>
                </a:solidFill>
              </a:rPr>
              <a:pPr defTabSz="914400"/>
              <a:t>2/16/2015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634BCB8B-5008-4668-BB99-80F501702A9B}" type="slidenum">
              <a:rPr lang="en-US" smtClean="0">
                <a:solidFill>
                  <a:prstClr val="black">
                    <a:tint val="75000"/>
                  </a:prstClr>
                </a:solidFill>
              </a:rPr>
              <a:pPr defTabSz="914400"/>
              <a:t>‹#›</a:t>
            </a:fld>
            <a:endParaRPr lang="en-US">
              <a:solidFill>
                <a:prstClr val="black">
                  <a:tint val="75000"/>
                </a:prstClr>
              </a:solidFill>
            </a:endParaRPr>
          </a:p>
        </p:txBody>
      </p:sp>
    </p:spTree>
    <p:extLst>
      <p:ext uri="{BB962C8B-B14F-4D97-AF65-F5344CB8AC3E}">
        <p14:creationId xmlns:p14="http://schemas.microsoft.com/office/powerpoint/2010/main" val="174326352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defTabSz="457200"/>
            <a:r>
              <a:rPr lang="en-US" dirty="0" smtClean="0"/>
              <a:t>2/9/2015</a:t>
            </a:r>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defTabSz="457200"/>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defTabSz="457200"/>
            <a:fld id="{4FAB73BC-B049-4115-A692-8D63A059BFB8}" type="slidenum">
              <a:rPr lang="en-US" smtClean="0"/>
              <a:pPr defTabSz="457200"/>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115153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D69A3F5D-0017-4E45-BC9B-EE33100A10D7}" type="datetimeFigureOut">
              <a:rPr lang="en-US" smtClean="0">
                <a:solidFill>
                  <a:prstClr val="black">
                    <a:tint val="75000"/>
                  </a:prstClr>
                </a:solidFill>
              </a:rPr>
              <a:pPr defTabSz="914400"/>
              <a:t>2/16/2015</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4D74526-9E21-46E1-8942-F2F8F38BFAD2}" type="slidenum">
              <a:rPr lang="en-US" smtClean="0">
                <a:solidFill>
                  <a:prstClr val="black">
                    <a:tint val="75000"/>
                  </a:prstClr>
                </a:solidFill>
              </a:rPr>
              <a:pPr defTabSz="914400"/>
              <a:t>‹#›</a:t>
            </a:fld>
            <a:endParaRPr lang="en-US" dirty="0">
              <a:solidFill>
                <a:prstClr val="black">
                  <a:tint val="75000"/>
                </a:prstClr>
              </a:solidFill>
            </a:endParaRPr>
          </a:p>
        </p:txBody>
      </p:sp>
    </p:spTree>
    <p:extLst>
      <p:ext uri="{BB962C8B-B14F-4D97-AF65-F5344CB8AC3E}">
        <p14:creationId xmlns:p14="http://schemas.microsoft.com/office/powerpoint/2010/main" val="327918443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hyperlink" Target="https://www.youtube.com/watch?v=Ft5sDJG054w"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7.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chart" Target="../charts/chart2.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0.png"/><Relationship Id="rId7" Type="http://schemas.microsoft.com/office/2007/relationships/hdphoto" Target="../media/hdphoto2.wdp"/><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image" Target="../media/image17.png"/><Relationship Id="rId5" Type="http://schemas.openxmlformats.org/officeDocument/2006/relationships/image" Target="../media/image21.png"/><Relationship Id="rId10" Type="http://schemas.openxmlformats.org/officeDocument/2006/relationships/image" Target="../media/image25.png"/><Relationship Id="rId4" Type="http://schemas.microsoft.com/office/2007/relationships/hdphoto" Target="../media/hdphoto1.wdp"/><Relationship Id="rId9" Type="http://schemas.openxmlformats.org/officeDocument/2006/relationships/image" Target="../media/image24.png"/></Relationships>
</file>

<file path=ppt/slides/_rels/slide22.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7.jpeg"/><Relationship Id="rId1" Type="http://schemas.openxmlformats.org/officeDocument/2006/relationships/slideLayout" Target="../slideLayouts/slideLayout1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g"/><Relationship Id="rId1" Type="http://schemas.openxmlformats.org/officeDocument/2006/relationships/slideLayout" Target="../slideLayouts/slideLayout18.xml"/><Relationship Id="rId4" Type="http://schemas.openxmlformats.org/officeDocument/2006/relationships/image" Target="../media/image3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6830" y="1628800"/>
            <a:ext cx="7378933" cy="923326"/>
          </a:xfrm>
          <a:prstGeom prst="rect">
            <a:avLst/>
          </a:prstGeom>
          <a:noFill/>
        </p:spPr>
        <p:txBody>
          <a:bodyPr wrap="none" lIns="91435" tIns="45718" rIns="91435" bIns="45718" rtlCol="0">
            <a:spAutoFit/>
          </a:bodyPr>
          <a:lstStyle/>
          <a:p>
            <a:r>
              <a:rPr lang="en-US" sz="5400" b="1" dirty="0" smtClean="0">
                <a:solidFill>
                  <a:schemeClr val="accent1">
                    <a:lumMod val="75000"/>
                  </a:schemeClr>
                </a:solidFill>
                <a:latin typeface="DilleniaUPC" pitchFamily="18" charset="-34"/>
                <a:cs typeface="DilleniaUPC" pitchFamily="18" charset="-34"/>
              </a:rPr>
              <a:t>Inequality in Thai Education System</a:t>
            </a:r>
            <a:endParaRPr lang="th-TH" sz="5400" b="1" dirty="0">
              <a:solidFill>
                <a:schemeClr val="accent1">
                  <a:lumMod val="75000"/>
                </a:schemeClr>
              </a:solidFill>
              <a:latin typeface="DilleniaUPC" pitchFamily="18" charset="-34"/>
              <a:cs typeface="DilleniaUPC" pitchFamily="18" charset="-34"/>
            </a:endParaRPr>
          </a:p>
        </p:txBody>
      </p:sp>
      <p:cxnSp>
        <p:nvCxnSpPr>
          <p:cNvPr id="6" name="Straight Connector 5"/>
          <p:cNvCxnSpPr/>
          <p:nvPr/>
        </p:nvCxnSpPr>
        <p:spPr>
          <a:xfrm>
            <a:off x="-36512" y="3703207"/>
            <a:ext cx="9180512" cy="0"/>
          </a:xfrm>
          <a:prstGeom prst="line">
            <a:avLst/>
          </a:prstGeom>
        </p:spPr>
        <p:style>
          <a:lnRef idx="3">
            <a:schemeClr val="accent6"/>
          </a:lnRef>
          <a:fillRef idx="0">
            <a:schemeClr val="accent6"/>
          </a:fillRef>
          <a:effectRef idx="2">
            <a:schemeClr val="accent6"/>
          </a:effectRef>
          <a:fontRef idx="minor">
            <a:schemeClr val="tx1"/>
          </a:fontRef>
        </p:style>
      </p:cxnSp>
      <p:pic>
        <p:nvPicPr>
          <p:cNvPr id="8" name="Picture 7"/>
          <p:cNvPicPr/>
          <p:nvPr/>
        </p:nvPicPr>
        <p:blipFill rotWithShape="1">
          <a:blip r:embed="rId2"/>
          <a:srcRect l="62999" t="33777" r="21543" b="39627"/>
          <a:stretch/>
        </p:blipFill>
        <p:spPr bwMode="auto">
          <a:xfrm>
            <a:off x="3596125" y="-1911"/>
            <a:ext cx="1915238" cy="1744991"/>
          </a:xfrm>
          <a:prstGeom prst="rect">
            <a:avLst/>
          </a:prstGeom>
          <a:ln>
            <a:noFill/>
          </a:ln>
          <a:extLst>
            <a:ext uri="{53640926-AAD7-44D8-BBD7-CCE9431645EC}">
              <a14:shadowObscured xmlns:a14="http://schemas.microsoft.com/office/drawing/2010/main"/>
            </a:ext>
          </a:extLst>
        </p:spPr>
      </p:pic>
      <p:pic>
        <p:nvPicPr>
          <p:cNvPr id="9" name="Picture Placeholder 1"/>
          <p:cNvPicPr>
            <a:picLocks noChangeAspect="1"/>
          </p:cNvPicPr>
          <p:nvPr/>
        </p:nvPicPr>
        <p:blipFill>
          <a:blip r:embed="rId3">
            <a:extLst>
              <a:ext uri="{28A0092B-C50C-407E-A947-70E740481C1C}">
                <a14:useLocalDpi xmlns:a14="http://schemas.microsoft.com/office/drawing/2010/main" val="0"/>
              </a:ext>
            </a:extLst>
          </a:blip>
          <a:srcRect t="9835" b="9835"/>
          <a:stretch>
            <a:fillRect/>
          </a:stretch>
        </p:blipFill>
        <p:spPr>
          <a:xfrm>
            <a:off x="1115616" y="2645819"/>
            <a:ext cx="3580681" cy="1940969"/>
          </a:xfrm>
          <a:prstGeom prst="rect">
            <a:avLst/>
          </a:prstGeom>
          <a:ln>
            <a:noFill/>
          </a:ln>
          <a:effectLst>
            <a:softEdge rad="112500"/>
          </a:effectLst>
        </p:spPr>
      </p:pic>
      <p:pic>
        <p:nvPicPr>
          <p:cNvPr id="10" name="Picture 9"/>
          <p:cNvPicPr>
            <a:picLocks noChangeAspect="1"/>
          </p:cNvPicPr>
          <p:nvPr/>
        </p:nvPicPr>
        <p:blipFill rotWithShape="1">
          <a:blip r:embed="rId4"/>
          <a:srcRect l="20668" t="4719" r="20668" b="14563"/>
          <a:stretch/>
        </p:blipFill>
        <p:spPr>
          <a:xfrm>
            <a:off x="1115616" y="4517824"/>
            <a:ext cx="3580681" cy="2188189"/>
          </a:xfrm>
          <a:prstGeom prst="rect">
            <a:avLst/>
          </a:prstGeom>
          <a:ln>
            <a:noFill/>
          </a:ln>
          <a:effectLst>
            <a:softEdge rad="112500"/>
          </a:effec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6298" y="4517825"/>
            <a:ext cx="3500846" cy="2168858"/>
          </a:xfrm>
          <a:prstGeom prst="rect">
            <a:avLst/>
          </a:prstGeom>
          <a:ln>
            <a:noFill/>
          </a:ln>
          <a:effectLst>
            <a:softEdge rad="112500"/>
          </a:effectLst>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96297" y="2714781"/>
            <a:ext cx="3415120" cy="1883755"/>
          </a:xfrm>
          <a:prstGeom prst="rect">
            <a:avLst/>
          </a:prstGeom>
          <a:ln>
            <a:noFill/>
          </a:ln>
          <a:effectLst>
            <a:softEdge rad="112500"/>
          </a:effectLst>
        </p:spPr>
      </p:pic>
    </p:spTree>
    <p:extLst>
      <p:ext uri="{BB962C8B-B14F-4D97-AF65-F5344CB8AC3E}">
        <p14:creationId xmlns:p14="http://schemas.microsoft.com/office/powerpoint/2010/main" val="1140563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61933"/>
            <a:ext cx="7344816" cy="769441"/>
          </a:xfrm>
          <a:prstGeom prst="rect">
            <a:avLst/>
          </a:prstGeom>
        </p:spPr>
        <p:txBody>
          <a:bodyPr wrap="square" lIns="91435" tIns="45718" rIns="91435" bIns="45718">
            <a:spAutoFit/>
          </a:bodyPr>
          <a:lstStyle/>
          <a:p>
            <a:r>
              <a:rPr lang="en-US" sz="4400" b="1" dirty="0" smtClean="0">
                <a:solidFill>
                  <a:srgbClr val="002060"/>
                </a:solidFill>
                <a:latin typeface="DilleniaUPC" pitchFamily="18" charset="-34"/>
                <a:cs typeface="DilleniaUPC" pitchFamily="18" charset="-34"/>
              </a:rPr>
              <a:t>Today Agenda</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6"/>
          <p:cNvSpPr>
            <a:spLocks noGrp="1"/>
          </p:cNvSpPr>
          <p:nvPr>
            <p:ph idx="1"/>
          </p:nvPr>
        </p:nvSpPr>
        <p:spPr>
          <a:xfrm>
            <a:off x="457200" y="1268761"/>
            <a:ext cx="8229600" cy="4857404"/>
          </a:xfrm>
        </p:spPr>
        <p:txBody>
          <a:bodyPr/>
          <a:lstStyle/>
          <a:p>
            <a:r>
              <a:rPr lang="en-US" sz="2800" b="1" dirty="0" smtClean="0">
                <a:solidFill>
                  <a:srgbClr val="0070C0"/>
                </a:solidFill>
                <a:latin typeface="DilleniaUPC" pitchFamily="18" charset="-34"/>
                <a:cs typeface="DilleniaUPC" pitchFamily="18" charset="-34"/>
              </a:rPr>
              <a:t>Introducing Quality Learning Foundation</a:t>
            </a:r>
            <a:endParaRPr lang="en-US" sz="2800" b="1" dirty="0">
              <a:solidFill>
                <a:srgbClr val="0070C0"/>
              </a:solidFill>
              <a:latin typeface="DilleniaUPC" pitchFamily="18" charset="-34"/>
              <a:cs typeface="DilleniaUPC" pitchFamily="18" charset="-34"/>
            </a:endParaRPr>
          </a:p>
          <a:p>
            <a:r>
              <a:rPr lang="en-US" sz="2800" b="1" dirty="0" smtClean="0">
                <a:solidFill>
                  <a:srgbClr val="0070C0"/>
                </a:solidFill>
                <a:latin typeface="DilleniaUPC" pitchFamily="18" charset="-34"/>
                <a:cs typeface="DilleniaUPC" pitchFamily="18" charset="-34"/>
              </a:rPr>
              <a:t>State of the problem of inequality in Thai Education System</a:t>
            </a:r>
          </a:p>
          <a:p>
            <a:pPr lvl="1"/>
            <a:r>
              <a:rPr lang="en-US" sz="2400" b="1" dirty="0" smtClean="0">
                <a:solidFill>
                  <a:srgbClr val="0070C0"/>
                </a:solidFill>
                <a:latin typeface="DilleniaUPC" pitchFamily="18" charset="-34"/>
                <a:cs typeface="DilleniaUPC" pitchFamily="18" charset="-34"/>
              </a:rPr>
              <a:t>Inequality to Access</a:t>
            </a:r>
          </a:p>
          <a:p>
            <a:pPr lvl="1"/>
            <a:r>
              <a:rPr lang="en-US" sz="2400" b="1" dirty="0" smtClean="0">
                <a:solidFill>
                  <a:srgbClr val="0070C0"/>
                </a:solidFill>
                <a:latin typeface="DilleniaUPC" pitchFamily="18" charset="-34"/>
                <a:cs typeface="DilleniaUPC" pitchFamily="18" charset="-34"/>
              </a:rPr>
              <a:t>Inequality to Quality</a:t>
            </a:r>
          </a:p>
          <a:p>
            <a:pPr lvl="1"/>
            <a:r>
              <a:rPr lang="en-US" sz="2400" b="1" dirty="0" smtClean="0">
                <a:solidFill>
                  <a:srgbClr val="0070C0"/>
                </a:solidFill>
                <a:latin typeface="DilleniaUPC" pitchFamily="18" charset="-34"/>
                <a:cs typeface="DilleniaUPC" pitchFamily="18" charset="-34"/>
              </a:rPr>
              <a:t>Inequality to Completion</a:t>
            </a:r>
          </a:p>
          <a:p>
            <a:r>
              <a:rPr lang="en-US" sz="2800" b="1" dirty="0" smtClean="0">
                <a:solidFill>
                  <a:srgbClr val="0070C0"/>
                </a:solidFill>
                <a:latin typeface="DilleniaUPC" pitchFamily="18" charset="-34"/>
                <a:cs typeface="DilleniaUPC" pitchFamily="18" charset="-34"/>
              </a:rPr>
              <a:t>The impact to Thai Economy and Society</a:t>
            </a:r>
            <a:endParaRPr lang="en-US" sz="2800" b="1" dirty="0">
              <a:solidFill>
                <a:srgbClr val="0070C0"/>
              </a:solidFill>
              <a:latin typeface="DilleniaUPC" pitchFamily="18" charset="-34"/>
              <a:cs typeface="DilleniaUPC" pitchFamily="18" charset="-34"/>
            </a:endParaRPr>
          </a:p>
          <a:p>
            <a:r>
              <a:rPr lang="en-US" sz="2800" b="1" dirty="0" smtClean="0">
                <a:solidFill>
                  <a:srgbClr val="0070C0"/>
                </a:solidFill>
                <a:latin typeface="DilleniaUPC" pitchFamily="18" charset="-34"/>
                <a:cs typeface="DilleniaUPC" pitchFamily="18" charset="-34"/>
              </a:rPr>
              <a:t>Education System Reform: What Can We Do as A Young Economist ?</a:t>
            </a:r>
            <a:endParaRPr lang="en-US" sz="2800" b="1" dirty="0">
              <a:solidFill>
                <a:srgbClr val="0070C0"/>
              </a:solidFill>
              <a:latin typeface="DilleniaUPC" pitchFamily="18" charset="-34"/>
              <a:cs typeface="DilleniaUPC" pitchFamily="18" charset="-34"/>
            </a:endParaRPr>
          </a:p>
        </p:txBody>
      </p:sp>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393900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61933"/>
            <a:ext cx="7344816" cy="769441"/>
          </a:xfrm>
          <a:prstGeom prst="rect">
            <a:avLst/>
          </a:prstGeom>
        </p:spPr>
        <p:txBody>
          <a:bodyPr wrap="square" lIns="91435" tIns="45718" rIns="91435" bIns="45718">
            <a:spAutoFit/>
          </a:bodyPr>
          <a:lstStyle/>
          <a:p>
            <a:r>
              <a:rPr lang="en-US" sz="4400" b="1" dirty="0">
                <a:solidFill>
                  <a:srgbClr val="002060"/>
                </a:solidFill>
                <a:latin typeface="DilleniaUPC" pitchFamily="18" charset="-34"/>
                <a:cs typeface="DilleniaUPC" pitchFamily="18" charset="-34"/>
              </a:rPr>
              <a:t>The </a:t>
            </a:r>
            <a:r>
              <a:rPr lang="en-US" sz="4400" b="1" dirty="0" smtClean="0">
                <a:solidFill>
                  <a:srgbClr val="002060"/>
                </a:solidFill>
                <a:latin typeface="DilleniaUPC" pitchFamily="18" charset="-34"/>
                <a:cs typeface="DilleniaUPC" pitchFamily="18" charset="-34"/>
              </a:rPr>
              <a:t>Quality </a:t>
            </a:r>
            <a:r>
              <a:rPr lang="en-US" sz="4400" b="1" dirty="0">
                <a:solidFill>
                  <a:srgbClr val="002060"/>
                </a:solidFill>
                <a:latin typeface="DilleniaUPC" pitchFamily="18" charset="-34"/>
                <a:cs typeface="DilleniaUPC" pitchFamily="18" charset="-34"/>
              </a:rPr>
              <a:t>Learning Foundation</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6"/>
          <p:cNvSpPr>
            <a:spLocks noGrp="1"/>
          </p:cNvSpPr>
          <p:nvPr>
            <p:ph idx="1"/>
          </p:nvPr>
        </p:nvSpPr>
        <p:spPr/>
        <p:txBody>
          <a:bodyPr/>
          <a:lstStyle/>
          <a:p>
            <a:r>
              <a:rPr lang="en-US" sz="2800" b="1" dirty="0">
                <a:solidFill>
                  <a:srgbClr val="0070C0"/>
                </a:solidFill>
                <a:latin typeface="DilleniaUPC" pitchFamily="18" charset="-34"/>
                <a:cs typeface="DilleniaUPC" pitchFamily="18" charset="-34"/>
              </a:rPr>
              <a:t>Established in 2010, through the Prime Minister's Office, QLF develops effective programs to promote learning society and equal opportunity to quality learning for all</a:t>
            </a:r>
          </a:p>
          <a:p>
            <a:r>
              <a:rPr lang="en-US" sz="2800" b="1" dirty="0">
                <a:solidFill>
                  <a:srgbClr val="0070C0"/>
                </a:solidFill>
                <a:latin typeface="DilleniaUPC" pitchFamily="18" charset="-34"/>
                <a:cs typeface="DilleniaUPC" pitchFamily="18" charset="-34"/>
              </a:rPr>
              <a:t>QLF uses the New Approach to develop educational strategies that involve a network of agencies from both the public and private sectors to create positive changes at the key leverage points of our learning society</a:t>
            </a:r>
            <a:endParaRPr lang="en-US" b="1" dirty="0">
              <a:solidFill>
                <a:srgbClr val="0070C0"/>
              </a:solidFill>
              <a:latin typeface="DilleniaUPC" pitchFamily="18" charset="-34"/>
              <a:cs typeface="DilleniaUPC" pitchFamily="18" charset="-34"/>
            </a:endParaRPr>
          </a:p>
        </p:txBody>
      </p:sp>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285034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22371"/>
            <a:ext cx="7344816" cy="769441"/>
          </a:xfrm>
          <a:prstGeom prst="rect">
            <a:avLst/>
          </a:prstGeom>
        </p:spPr>
        <p:txBody>
          <a:bodyPr wrap="square" lIns="91435" tIns="45718" rIns="91435" bIns="45718">
            <a:spAutoFit/>
          </a:bodyPr>
          <a:lstStyle/>
          <a:p>
            <a:r>
              <a:rPr lang="en-US" sz="4400" b="1" dirty="0">
                <a:solidFill>
                  <a:srgbClr val="002060"/>
                </a:solidFill>
                <a:latin typeface="DilleniaUPC" pitchFamily="18" charset="-34"/>
                <a:cs typeface="DilleniaUPC" pitchFamily="18" charset="-34"/>
              </a:rPr>
              <a:t>QLF Objectives</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6"/>
          <p:cNvSpPr>
            <a:spLocks noGrp="1"/>
          </p:cNvSpPr>
          <p:nvPr>
            <p:ph idx="1"/>
          </p:nvPr>
        </p:nvSpPr>
        <p:spPr>
          <a:xfrm>
            <a:off x="457200" y="1052736"/>
            <a:ext cx="8229600" cy="5073428"/>
          </a:xfrm>
        </p:spPr>
        <p:txBody>
          <a:bodyPr/>
          <a:lstStyle/>
          <a:p>
            <a:pPr marL="0" indent="0">
              <a:buNone/>
            </a:pPr>
            <a:r>
              <a:rPr lang="en-US" sz="2800" b="1" dirty="0">
                <a:solidFill>
                  <a:srgbClr val="0070C0"/>
                </a:solidFill>
                <a:latin typeface="DilleniaUPC" pitchFamily="18" charset="-34"/>
                <a:cs typeface="DilleniaUPC" pitchFamily="18" charset="-34"/>
              </a:rPr>
              <a:t>Our Core Business is to catalyze, support and advocate Quality Learning processes leading to the quality learning society of Thai people by supporting</a:t>
            </a:r>
          </a:p>
          <a:p>
            <a:pPr marL="914353" lvl="1" indent="-457177">
              <a:buFont typeface="Arial" pitchFamily="34" charset="0"/>
              <a:buChar char="•"/>
            </a:pPr>
            <a:r>
              <a:rPr lang="en-US" sz="3200" b="1" dirty="0">
                <a:solidFill>
                  <a:srgbClr val="0070C0"/>
                </a:solidFill>
                <a:latin typeface="DilleniaUPC" pitchFamily="18" charset="-34"/>
                <a:cs typeface="DilleniaUPC" pitchFamily="18" charset="-34"/>
              </a:rPr>
              <a:t>Policy development on learning process development</a:t>
            </a:r>
          </a:p>
          <a:p>
            <a:pPr marL="914353" lvl="1" indent="-457177">
              <a:buFont typeface="Arial" pitchFamily="34" charset="0"/>
              <a:buChar char="•"/>
            </a:pPr>
            <a:r>
              <a:rPr lang="en-US" sz="3200" b="1" dirty="0">
                <a:solidFill>
                  <a:srgbClr val="0070C0"/>
                </a:solidFill>
                <a:latin typeface="DilleniaUPC" pitchFamily="18" charset="-34"/>
                <a:cs typeface="DilleniaUPC" pitchFamily="18" charset="-34"/>
              </a:rPr>
              <a:t>School-based program that generate innovation in teaching and learning as well as quality of life for children and youth</a:t>
            </a:r>
          </a:p>
          <a:p>
            <a:pPr marL="914353" lvl="1" indent="-457177">
              <a:buFont typeface="Arial" pitchFamily="34" charset="0"/>
              <a:buChar char="•"/>
            </a:pPr>
            <a:r>
              <a:rPr lang="en-US" sz="3200" b="1" dirty="0">
                <a:solidFill>
                  <a:srgbClr val="0070C0"/>
                </a:solidFill>
                <a:latin typeface="DilleniaUPC" pitchFamily="18" charset="-34"/>
                <a:cs typeface="DilleniaUPC" pitchFamily="18" charset="-34"/>
              </a:rPr>
              <a:t>System research and evidence-based evaluation program </a:t>
            </a:r>
            <a:endParaRPr lang="th-TH" sz="5400" b="1" dirty="0">
              <a:solidFill>
                <a:srgbClr val="0070C0"/>
              </a:solidFill>
              <a:latin typeface="DilleniaUPC" pitchFamily="18" charset="-34"/>
              <a:cs typeface="DilleniaUPC" pitchFamily="18" charset="-34"/>
            </a:endParaRPr>
          </a:p>
          <a:p>
            <a:pPr marL="0" indent="0">
              <a:buNone/>
            </a:pPr>
            <a:endParaRPr lang="en-US" sz="2800" b="1" dirty="0">
              <a:solidFill>
                <a:srgbClr val="0070C0"/>
              </a:solidFill>
              <a:latin typeface="DilleniaUPC" pitchFamily="18" charset="-34"/>
              <a:cs typeface="DilleniaUPC" pitchFamily="18" charset="-34"/>
            </a:endParaRPr>
          </a:p>
        </p:txBody>
      </p:sp>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114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latin typeface="DilleniaUPC" pitchFamily="18" charset="-34"/>
                <a:cs typeface="DilleniaUPC" pitchFamily="18" charset="-34"/>
              </a:rPr>
              <a:t>QLF Example Projects</a:t>
            </a:r>
            <a:endParaRPr lang="th-TH" b="1" dirty="0">
              <a:solidFill>
                <a:srgbClr val="002060"/>
              </a:solidFill>
              <a:latin typeface="DilleniaUPC" pitchFamily="18" charset="-34"/>
              <a:cs typeface="DilleniaUPC" pitchFamily="18" charset="-34"/>
            </a:endParaRPr>
          </a:p>
        </p:txBody>
      </p:sp>
      <p:sp>
        <p:nvSpPr>
          <p:cNvPr id="4" name="Rounded Rectangle 3"/>
          <p:cNvSpPr/>
          <p:nvPr/>
        </p:nvSpPr>
        <p:spPr>
          <a:xfrm>
            <a:off x="827584" y="1484784"/>
            <a:ext cx="1872208" cy="720080"/>
          </a:xfrm>
          <a:prstGeom prst="roundRec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r>
              <a:rPr lang="en-US" sz="1800" b="1" dirty="0">
                <a:solidFill>
                  <a:schemeClr val="tx1"/>
                </a:solidFill>
              </a:rPr>
              <a:t>Quality Learning</a:t>
            </a:r>
            <a:endParaRPr lang="th-TH" sz="1800" b="1" dirty="0">
              <a:solidFill>
                <a:schemeClr val="tx1"/>
              </a:solidFill>
            </a:endParaRPr>
          </a:p>
        </p:txBody>
      </p:sp>
      <p:sp>
        <p:nvSpPr>
          <p:cNvPr id="5" name="Rectangle 4"/>
          <p:cNvSpPr/>
          <p:nvPr/>
        </p:nvSpPr>
        <p:spPr>
          <a:xfrm>
            <a:off x="1115616" y="2358888"/>
            <a:ext cx="1584176" cy="782081"/>
          </a:xfrm>
          <a:prstGeom prst="rect">
            <a:avLst/>
          </a:pr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en-US" sz="1600" dirty="0">
              <a:solidFill>
                <a:schemeClr val="tx1"/>
              </a:solidFill>
            </a:endParaRPr>
          </a:p>
          <a:p>
            <a:pPr algn="ctr"/>
            <a:r>
              <a:rPr lang="en-US" sz="1600" dirty="0">
                <a:solidFill>
                  <a:schemeClr val="tx1"/>
                </a:solidFill>
              </a:rPr>
              <a:t>School Innovation Grants</a:t>
            </a:r>
          </a:p>
          <a:p>
            <a:pPr algn="ctr"/>
            <a:endParaRPr lang="th-TH" sz="1600" dirty="0">
              <a:solidFill>
                <a:schemeClr val="tx1"/>
              </a:solidFill>
            </a:endParaRPr>
          </a:p>
        </p:txBody>
      </p:sp>
      <p:sp>
        <p:nvSpPr>
          <p:cNvPr id="6" name="Rounded Rectangle 5"/>
          <p:cNvSpPr/>
          <p:nvPr/>
        </p:nvSpPr>
        <p:spPr>
          <a:xfrm>
            <a:off x="3491880" y="1484784"/>
            <a:ext cx="1872208" cy="720080"/>
          </a:xfrm>
          <a:prstGeom prst="roundRect">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r>
              <a:rPr lang="en-US" sz="1600" b="1" dirty="0">
                <a:solidFill>
                  <a:schemeClr val="tx1"/>
                </a:solidFill>
              </a:rPr>
              <a:t>Equal Learning Opportunity</a:t>
            </a:r>
            <a:endParaRPr lang="th-TH" sz="1600" b="1" dirty="0">
              <a:solidFill>
                <a:schemeClr val="tx1"/>
              </a:solidFill>
            </a:endParaRPr>
          </a:p>
        </p:txBody>
      </p:sp>
      <p:sp>
        <p:nvSpPr>
          <p:cNvPr id="8" name="Rounded Rectangle 7"/>
          <p:cNvSpPr/>
          <p:nvPr/>
        </p:nvSpPr>
        <p:spPr>
          <a:xfrm>
            <a:off x="6228184" y="1484784"/>
            <a:ext cx="1872208" cy="720080"/>
          </a:xfrm>
          <a:prstGeom prst="round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r>
              <a:rPr lang="en-US" sz="1500" b="1" dirty="0">
                <a:solidFill>
                  <a:schemeClr val="bg1"/>
                </a:solidFill>
              </a:rPr>
              <a:t>Efficiency in Resource Management</a:t>
            </a:r>
            <a:endParaRPr lang="th-TH" sz="1500" b="1" dirty="0">
              <a:solidFill>
                <a:schemeClr val="bg1"/>
              </a:solidFill>
            </a:endParaRPr>
          </a:p>
        </p:txBody>
      </p:sp>
      <p:sp>
        <p:nvSpPr>
          <p:cNvPr id="10" name="Rectangle 9"/>
          <p:cNvSpPr/>
          <p:nvPr/>
        </p:nvSpPr>
        <p:spPr>
          <a:xfrm>
            <a:off x="1115616" y="3429002"/>
            <a:ext cx="1584176" cy="792088"/>
          </a:xfrm>
          <a:prstGeom prst="rect">
            <a:avLst/>
          </a:pr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marL="457177" indent="-457177" algn="ctr">
              <a:buFontTx/>
              <a:buChar char="-"/>
            </a:pPr>
            <a:endParaRPr lang="en-US" sz="1600" dirty="0">
              <a:solidFill>
                <a:schemeClr val="tx1"/>
              </a:solidFill>
            </a:endParaRPr>
          </a:p>
          <a:p>
            <a:pPr algn="ctr"/>
            <a:r>
              <a:rPr lang="en-US" sz="1600" dirty="0">
                <a:solidFill>
                  <a:schemeClr val="tx1"/>
                </a:solidFill>
              </a:rPr>
              <a:t>National Curriculum Reform</a:t>
            </a:r>
          </a:p>
          <a:p>
            <a:pPr algn="ctr"/>
            <a:endParaRPr lang="en-US" sz="1600" dirty="0">
              <a:solidFill>
                <a:schemeClr val="tx1"/>
              </a:solidFill>
            </a:endParaRPr>
          </a:p>
        </p:txBody>
      </p:sp>
      <p:sp>
        <p:nvSpPr>
          <p:cNvPr id="11" name="Rectangle 10"/>
          <p:cNvSpPr/>
          <p:nvPr/>
        </p:nvSpPr>
        <p:spPr>
          <a:xfrm>
            <a:off x="1098239" y="4462063"/>
            <a:ext cx="1582688" cy="866598"/>
          </a:xfrm>
          <a:prstGeom prst="rect">
            <a:avLst/>
          </a:pr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en-US" sz="1600" dirty="0">
              <a:solidFill>
                <a:schemeClr val="tx1"/>
              </a:solidFill>
            </a:endParaRPr>
          </a:p>
          <a:p>
            <a:pPr algn="ctr"/>
            <a:r>
              <a:rPr lang="en-US" sz="1600" dirty="0">
                <a:solidFill>
                  <a:schemeClr val="tx1"/>
                </a:solidFill>
              </a:rPr>
              <a:t>Good Teacher Awards</a:t>
            </a:r>
          </a:p>
          <a:p>
            <a:pPr marL="457177" indent="-457177" algn="ctr">
              <a:buFontTx/>
              <a:buChar char="-"/>
            </a:pPr>
            <a:endParaRPr lang="th-TH" sz="1600" dirty="0">
              <a:solidFill>
                <a:schemeClr val="tx1"/>
              </a:solidFill>
            </a:endParaRPr>
          </a:p>
        </p:txBody>
      </p:sp>
      <p:grpSp>
        <p:nvGrpSpPr>
          <p:cNvPr id="50" name="Group 49"/>
          <p:cNvGrpSpPr/>
          <p:nvPr/>
        </p:nvGrpSpPr>
        <p:grpSpPr>
          <a:xfrm>
            <a:off x="956994" y="2204864"/>
            <a:ext cx="167006" cy="2736304"/>
            <a:chOff x="956994" y="2204864"/>
            <a:chExt cx="167006" cy="2736304"/>
          </a:xfrm>
        </p:grpSpPr>
        <p:cxnSp>
          <p:nvCxnSpPr>
            <p:cNvPr id="15" name="Straight Connector 14"/>
            <p:cNvCxnSpPr/>
            <p:nvPr/>
          </p:nvCxnSpPr>
          <p:spPr>
            <a:xfrm>
              <a:off x="971600" y="2204864"/>
              <a:ext cx="0" cy="273630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971870" y="2749929"/>
              <a:ext cx="144016"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979984" y="3825044"/>
              <a:ext cx="144016"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956994" y="4941167"/>
              <a:ext cx="144016"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3779912" y="2358888"/>
            <a:ext cx="1584176" cy="782081"/>
          </a:xfrm>
          <a:prstGeom prst="rect">
            <a:avLst/>
          </a:prstGeom>
          <a:solidFill>
            <a:srgbClr val="92D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en-US" sz="1600" dirty="0">
              <a:solidFill>
                <a:schemeClr val="tx1"/>
              </a:solidFill>
            </a:endParaRPr>
          </a:p>
          <a:p>
            <a:pPr algn="ctr"/>
            <a:r>
              <a:rPr lang="en-US" sz="1600" dirty="0">
                <a:solidFill>
                  <a:schemeClr val="tx1"/>
                </a:solidFill>
              </a:rPr>
              <a:t>Universal Education Opportunity</a:t>
            </a:r>
          </a:p>
          <a:p>
            <a:pPr algn="ctr"/>
            <a:endParaRPr lang="th-TH" sz="1600" dirty="0">
              <a:solidFill>
                <a:schemeClr val="tx1"/>
              </a:solidFill>
            </a:endParaRPr>
          </a:p>
        </p:txBody>
      </p:sp>
      <p:sp>
        <p:nvSpPr>
          <p:cNvPr id="23" name="Rectangle 22"/>
          <p:cNvSpPr/>
          <p:nvPr/>
        </p:nvSpPr>
        <p:spPr>
          <a:xfrm>
            <a:off x="3779912" y="3429002"/>
            <a:ext cx="1584176" cy="792088"/>
          </a:xfrm>
          <a:prstGeom prst="rect">
            <a:avLst/>
          </a:prstGeom>
          <a:solidFill>
            <a:srgbClr val="92D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marL="457177" indent="-457177" algn="ctr">
              <a:buFontTx/>
              <a:buChar char="-"/>
            </a:pPr>
            <a:endParaRPr lang="en-US" sz="1600" dirty="0">
              <a:solidFill>
                <a:schemeClr val="tx1"/>
              </a:solidFill>
            </a:endParaRPr>
          </a:p>
          <a:p>
            <a:pPr algn="ctr"/>
            <a:r>
              <a:rPr lang="en-US" sz="1600" dirty="0">
                <a:solidFill>
                  <a:schemeClr val="tx1"/>
                </a:solidFill>
              </a:rPr>
              <a:t>Unit Cost</a:t>
            </a:r>
          </a:p>
          <a:p>
            <a:pPr algn="ctr"/>
            <a:endParaRPr lang="en-US" sz="1600" dirty="0">
              <a:solidFill>
                <a:schemeClr val="tx1"/>
              </a:solidFill>
            </a:endParaRPr>
          </a:p>
        </p:txBody>
      </p:sp>
      <p:sp>
        <p:nvSpPr>
          <p:cNvPr id="24" name="Rectangle 23"/>
          <p:cNvSpPr/>
          <p:nvPr/>
        </p:nvSpPr>
        <p:spPr>
          <a:xfrm>
            <a:off x="3762535" y="4462063"/>
            <a:ext cx="1582688" cy="866598"/>
          </a:xfrm>
          <a:prstGeom prst="rect">
            <a:avLst/>
          </a:prstGeom>
          <a:solidFill>
            <a:srgbClr val="92D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r>
              <a:rPr lang="en-US" sz="1600" dirty="0">
                <a:solidFill>
                  <a:schemeClr val="tx1"/>
                </a:solidFill>
              </a:rPr>
              <a:t>CMU</a:t>
            </a:r>
          </a:p>
        </p:txBody>
      </p:sp>
      <p:grpSp>
        <p:nvGrpSpPr>
          <p:cNvPr id="51" name="Group 50"/>
          <p:cNvGrpSpPr/>
          <p:nvPr/>
        </p:nvGrpSpPr>
        <p:grpSpPr>
          <a:xfrm>
            <a:off x="3595530" y="2212402"/>
            <a:ext cx="181743" cy="2736304"/>
            <a:chOff x="3595529" y="2212402"/>
            <a:chExt cx="181743" cy="2736304"/>
          </a:xfrm>
        </p:grpSpPr>
        <p:cxnSp>
          <p:nvCxnSpPr>
            <p:cNvPr id="26" name="Straight Connector 25"/>
            <p:cNvCxnSpPr/>
            <p:nvPr/>
          </p:nvCxnSpPr>
          <p:spPr>
            <a:xfrm>
              <a:off x="3610135" y="2212402"/>
              <a:ext cx="0" cy="273630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3615879" y="2765198"/>
              <a:ext cx="161393"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3618519" y="3832582"/>
              <a:ext cx="144016"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3595529" y="4948705"/>
              <a:ext cx="144016"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Rectangle 38"/>
          <p:cNvSpPr/>
          <p:nvPr/>
        </p:nvSpPr>
        <p:spPr>
          <a:xfrm>
            <a:off x="6645737" y="2345662"/>
            <a:ext cx="1584176" cy="782081"/>
          </a:xfrm>
          <a:prstGeom prst="rect">
            <a:avLst/>
          </a:prstGeom>
          <a:solidFill>
            <a:schemeClr val="accent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en-US" sz="1600" dirty="0">
              <a:solidFill>
                <a:schemeClr val="tx1"/>
              </a:solidFill>
            </a:endParaRPr>
          </a:p>
          <a:p>
            <a:pPr algn="ctr"/>
            <a:r>
              <a:rPr lang="en-US" sz="1600" dirty="0"/>
              <a:t>Nation Education Account</a:t>
            </a:r>
          </a:p>
          <a:p>
            <a:pPr algn="ctr"/>
            <a:endParaRPr lang="th-TH" sz="1600" dirty="0">
              <a:solidFill>
                <a:schemeClr val="tx1"/>
              </a:solidFill>
            </a:endParaRPr>
          </a:p>
        </p:txBody>
      </p:sp>
      <p:sp>
        <p:nvSpPr>
          <p:cNvPr id="40" name="Rectangle 39"/>
          <p:cNvSpPr/>
          <p:nvPr/>
        </p:nvSpPr>
        <p:spPr>
          <a:xfrm>
            <a:off x="6645737" y="3415775"/>
            <a:ext cx="1584176" cy="792088"/>
          </a:xfrm>
          <a:prstGeom prst="rect">
            <a:avLst/>
          </a:prstGeom>
          <a:solidFill>
            <a:schemeClr val="accent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marL="457177" indent="-457177" algn="ctr">
              <a:buFontTx/>
              <a:buChar char="-"/>
            </a:pPr>
            <a:endParaRPr lang="en-US" sz="1600" dirty="0">
              <a:solidFill>
                <a:schemeClr val="tx1"/>
              </a:solidFill>
            </a:endParaRPr>
          </a:p>
          <a:p>
            <a:pPr algn="ctr"/>
            <a:r>
              <a:rPr lang="en-US" sz="1600" dirty="0"/>
              <a:t>Information System for UEO</a:t>
            </a:r>
          </a:p>
          <a:p>
            <a:pPr algn="ctr"/>
            <a:endParaRPr lang="en-US" sz="1600" dirty="0">
              <a:solidFill>
                <a:schemeClr val="tx1"/>
              </a:solidFill>
            </a:endParaRPr>
          </a:p>
        </p:txBody>
      </p:sp>
      <p:sp>
        <p:nvSpPr>
          <p:cNvPr id="41" name="Rectangle 40"/>
          <p:cNvSpPr/>
          <p:nvPr/>
        </p:nvSpPr>
        <p:spPr>
          <a:xfrm>
            <a:off x="6628360" y="4448837"/>
            <a:ext cx="1582688" cy="879824"/>
          </a:xfrm>
          <a:prstGeom prst="rect">
            <a:avLst/>
          </a:prstGeom>
          <a:solidFill>
            <a:schemeClr val="accent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en-US" sz="1600" dirty="0">
              <a:solidFill>
                <a:schemeClr val="tx1"/>
              </a:solidFill>
            </a:endParaRPr>
          </a:p>
          <a:p>
            <a:pPr algn="ctr"/>
            <a:r>
              <a:rPr lang="en-US" sz="1600" dirty="0"/>
              <a:t>Policy Evaluation Project</a:t>
            </a:r>
          </a:p>
          <a:p>
            <a:pPr marL="457177" indent="-457177" algn="ctr">
              <a:buFontTx/>
              <a:buChar char="-"/>
            </a:pPr>
            <a:endParaRPr lang="th-TH" sz="1600" dirty="0">
              <a:solidFill>
                <a:schemeClr val="tx1"/>
              </a:solidFill>
            </a:endParaRPr>
          </a:p>
        </p:txBody>
      </p:sp>
      <p:grpSp>
        <p:nvGrpSpPr>
          <p:cNvPr id="42" name="Group 41"/>
          <p:cNvGrpSpPr/>
          <p:nvPr/>
        </p:nvGrpSpPr>
        <p:grpSpPr>
          <a:xfrm>
            <a:off x="6461355" y="2199176"/>
            <a:ext cx="188919" cy="2736304"/>
            <a:chOff x="1029002" y="2564904"/>
            <a:chExt cx="188919" cy="2736304"/>
          </a:xfrm>
        </p:grpSpPr>
        <p:cxnSp>
          <p:nvCxnSpPr>
            <p:cNvPr id="43" name="Straight Connector 42"/>
            <p:cNvCxnSpPr/>
            <p:nvPr/>
          </p:nvCxnSpPr>
          <p:spPr>
            <a:xfrm>
              <a:off x="1043608" y="2564904"/>
              <a:ext cx="0" cy="273630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1056528" y="3115656"/>
              <a:ext cx="161393"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1051992" y="4185084"/>
              <a:ext cx="144016"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1029002" y="5301207"/>
              <a:ext cx="144016"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3" name="Rectangle 3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34" name="Picture 33"/>
          <p:cNvPicPr/>
          <p:nvPr/>
        </p:nvPicPr>
        <p:blipFill rotWithShape="1">
          <a:blip r:embed="rId2"/>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4074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fade">
                                      <p:cBhvr>
                                        <p:cTn id="18" dur="500"/>
                                        <p:tgtEl>
                                          <p:spTgt spid="50"/>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fltVal val="0"/>
                                          </p:val>
                                        </p:tav>
                                        <p:tav tm="100000">
                                          <p:val>
                                            <p:strVal val="#ppt_w"/>
                                          </p:val>
                                        </p:tav>
                                      </p:tavLst>
                                    </p:anim>
                                    <p:anim calcmode="lin" valueType="num">
                                      <p:cBhvr>
                                        <p:cTn id="46" dur="500" fill="hold"/>
                                        <p:tgtEl>
                                          <p:spTgt spid="22"/>
                                        </p:tgtEl>
                                        <p:attrNameLst>
                                          <p:attrName>ppt_h</p:attrName>
                                        </p:attrNameLst>
                                      </p:cBhvr>
                                      <p:tavLst>
                                        <p:tav tm="0">
                                          <p:val>
                                            <p:fltVal val="0"/>
                                          </p:val>
                                        </p:tav>
                                        <p:tav tm="100000">
                                          <p:val>
                                            <p:strVal val="#ppt_h"/>
                                          </p:val>
                                        </p:tav>
                                      </p:tavLst>
                                    </p:anim>
                                    <p:animEffect transition="in" filter="fade">
                                      <p:cBhvr>
                                        <p:cTn id="47" dur="500"/>
                                        <p:tgtEl>
                                          <p:spTgt spid="2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500" fill="hold"/>
                                        <p:tgtEl>
                                          <p:spTgt spid="23"/>
                                        </p:tgtEl>
                                        <p:attrNameLst>
                                          <p:attrName>ppt_w</p:attrName>
                                        </p:attrNameLst>
                                      </p:cBhvr>
                                      <p:tavLst>
                                        <p:tav tm="0">
                                          <p:val>
                                            <p:fltVal val="0"/>
                                          </p:val>
                                        </p:tav>
                                        <p:tav tm="100000">
                                          <p:val>
                                            <p:strVal val="#ppt_w"/>
                                          </p:val>
                                        </p:tav>
                                      </p:tavLst>
                                    </p:anim>
                                    <p:anim calcmode="lin" valueType="num">
                                      <p:cBhvr>
                                        <p:cTn id="51" dur="500" fill="hold"/>
                                        <p:tgtEl>
                                          <p:spTgt spid="23"/>
                                        </p:tgtEl>
                                        <p:attrNameLst>
                                          <p:attrName>ppt_h</p:attrName>
                                        </p:attrNameLst>
                                      </p:cBhvr>
                                      <p:tavLst>
                                        <p:tav tm="0">
                                          <p:val>
                                            <p:fltVal val="0"/>
                                          </p:val>
                                        </p:tav>
                                        <p:tav tm="100000">
                                          <p:val>
                                            <p:strVal val="#ppt_h"/>
                                          </p:val>
                                        </p:tav>
                                      </p:tavLst>
                                    </p:anim>
                                    <p:animEffect transition="in" filter="fade">
                                      <p:cBhvr>
                                        <p:cTn id="52" dur="500"/>
                                        <p:tgtEl>
                                          <p:spTgt spid="2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fade">
                                      <p:cBhvr>
                                        <p:cTn id="62" dur="500"/>
                                        <p:tgtEl>
                                          <p:spTgt spid="42"/>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p:cTn id="72" dur="500" fill="hold"/>
                                        <p:tgtEl>
                                          <p:spTgt spid="40"/>
                                        </p:tgtEl>
                                        <p:attrNameLst>
                                          <p:attrName>ppt_w</p:attrName>
                                        </p:attrNameLst>
                                      </p:cBhvr>
                                      <p:tavLst>
                                        <p:tav tm="0">
                                          <p:val>
                                            <p:fltVal val="0"/>
                                          </p:val>
                                        </p:tav>
                                        <p:tav tm="100000">
                                          <p:val>
                                            <p:strVal val="#ppt_w"/>
                                          </p:val>
                                        </p:tav>
                                      </p:tavLst>
                                    </p:anim>
                                    <p:anim calcmode="lin" valueType="num">
                                      <p:cBhvr>
                                        <p:cTn id="73" dur="500" fill="hold"/>
                                        <p:tgtEl>
                                          <p:spTgt spid="40"/>
                                        </p:tgtEl>
                                        <p:attrNameLst>
                                          <p:attrName>ppt_h</p:attrName>
                                        </p:attrNameLst>
                                      </p:cBhvr>
                                      <p:tavLst>
                                        <p:tav tm="0">
                                          <p:val>
                                            <p:fltVal val="0"/>
                                          </p:val>
                                        </p:tav>
                                        <p:tav tm="100000">
                                          <p:val>
                                            <p:strVal val="#ppt_h"/>
                                          </p:val>
                                        </p:tav>
                                      </p:tavLst>
                                    </p:anim>
                                    <p:animEffect transition="in" filter="fade">
                                      <p:cBhvr>
                                        <p:cTn id="74" dur="500"/>
                                        <p:tgtEl>
                                          <p:spTgt spid="40"/>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p:cTn id="77" dur="500" fill="hold"/>
                                        <p:tgtEl>
                                          <p:spTgt spid="41"/>
                                        </p:tgtEl>
                                        <p:attrNameLst>
                                          <p:attrName>ppt_w</p:attrName>
                                        </p:attrNameLst>
                                      </p:cBhvr>
                                      <p:tavLst>
                                        <p:tav tm="0">
                                          <p:val>
                                            <p:fltVal val="0"/>
                                          </p:val>
                                        </p:tav>
                                        <p:tav tm="100000">
                                          <p:val>
                                            <p:strVal val="#ppt_w"/>
                                          </p:val>
                                        </p:tav>
                                      </p:tavLst>
                                    </p:anim>
                                    <p:anim calcmode="lin" valueType="num">
                                      <p:cBhvr>
                                        <p:cTn id="78" dur="500" fill="hold"/>
                                        <p:tgtEl>
                                          <p:spTgt spid="41"/>
                                        </p:tgtEl>
                                        <p:attrNameLst>
                                          <p:attrName>ppt_h</p:attrName>
                                        </p:attrNameLst>
                                      </p:cBhvr>
                                      <p:tavLst>
                                        <p:tav tm="0">
                                          <p:val>
                                            <p:fltVal val="0"/>
                                          </p:val>
                                        </p:tav>
                                        <p:tav tm="100000">
                                          <p:val>
                                            <p:strVal val="#ppt_h"/>
                                          </p:val>
                                        </p:tav>
                                      </p:tavLst>
                                    </p:anim>
                                    <p:animEffect transition="in" filter="fade">
                                      <p:cBhvr>
                                        <p:cTn id="7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P spid="22" grpId="0" animBg="1"/>
      <p:bldP spid="23" grpId="0" animBg="1"/>
      <p:bldP spid="24" grpId="0" animBg="1"/>
      <p:bldP spid="39" grpId="0" animBg="1"/>
      <p:bldP spid="40" grpId="0" animBg="1"/>
      <p:bldP spid="4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37563" y="561932"/>
            <a:ext cx="6408712" cy="923330"/>
          </a:xfrm>
          <a:prstGeom prst="rect">
            <a:avLst/>
          </a:prstGeom>
        </p:spPr>
        <p:txBody>
          <a:bodyPr wrap="square" lIns="91435" tIns="45718" rIns="91435" bIns="45718">
            <a:spAutoFit/>
          </a:bodyPr>
          <a:lstStyle/>
          <a:p>
            <a:r>
              <a:rPr lang="en-US" sz="5400" b="1" dirty="0">
                <a:solidFill>
                  <a:srgbClr val="002060"/>
                </a:solidFill>
                <a:latin typeface="DilleniaUPC" pitchFamily="18" charset="-34"/>
                <a:cs typeface="DilleniaUPC" pitchFamily="18" charset="-34"/>
              </a:rPr>
              <a:t>Example of Similar Models</a:t>
            </a:r>
            <a:endParaRPr lang="th-TH" sz="5400" b="1" dirty="0">
              <a:solidFill>
                <a:srgbClr val="002060"/>
              </a:solidFill>
              <a:latin typeface="DilleniaUPC" pitchFamily="18" charset="-34"/>
              <a:cs typeface="DilleniaUPC" pitchFamily="18" charset="-34"/>
            </a:endParaRPr>
          </a:p>
        </p:txBody>
      </p:sp>
      <p:sp>
        <p:nvSpPr>
          <p:cNvPr id="10" name="TextBox 9"/>
          <p:cNvSpPr txBox="1"/>
          <p:nvPr/>
        </p:nvSpPr>
        <p:spPr>
          <a:xfrm>
            <a:off x="943343" y="1628800"/>
            <a:ext cx="7354817" cy="5078313"/>
          </a:xfrm>
          <a:prstGeom prst="rect">
            <a:avLst/>
          </a:prstGeom>
          <a:noFill/>
        </p:spPr>
        <p:txBody>
          <a:bodyPr wrap="square" lIns="91435" tIns="45718" rIns="91435" bIns="45718" rtlCol="0">
            <a:spAutoFit/>
          </a:bodyPr>
          <a:lstStyle/>
          <a:p>
            <a:pPr marL="342882" indent="-342882">
              <a:spcBef>
                <a:spcPct val="20000"/>
              </a:spcBef>
              <a:buFont typeface="Arial" pitchFamily="34" charset="0"/>
              <a:buChar char="•"/>
            </a:pPr>
            <a:r>
              <a:rPr lang="en-US" sz="3600" b="1" dirty="0">
                <a:solidFill>
                  <a:srgbClr val="0070C0"/>
                </a:solidFill>
                <a:latin typeface="DilleniaUPC" pitchFamily="18" charset="-34"/>
                <a:cs typeface="DilleniaUPC" pitchFamily="18" charset="-34"/>
              </a:rPr>
              <a:t>Thai Health Promotion Foundation (</a:t>
            </a:r>
            <a:r>
              <a:rPr lang="en-US" sz="3600" b="1" dirty="0" err="1">
                <a:solidFill>
                  <a:srgbClr val="0070C0"/>
                </a:solidFill>
                <a:latin typeface="DilleniaUPC" pitchFamily="18" charset="-34"/>
                <a:cs typeface="DilleniaUPC" pitchFamily="18" charset="-34"/>
              </a:rPr>
              <a:t>ThaiHealth</a:t>
            </a:r>
            <a:r>
              <a:rPr lang="en-US" sz="3600" b="1" dirty="0">
                <a:solidFill>
                  <a:srgbClr val="0070C0"/>
                </a:solidFill>
                <a:latin typeface="DilleniaUPC" pitchFamily="18" charset="-34"/>
                <a:cs typeface="DilleniaUPC" pitchFamily="18" charset="-34"/>
              </a:rPr>
              <a:t>)</a:t>
            </a:r>
          </a:p>
          <a:p>
            <a:pPr marL="342882" indent="-342882">
              <a:spcBef>
                <a:spcPct val="20000"/>
              </a:spcBef>
              <a:buFont typeface="Arial" pitchFamily="34" charset="0"/>
              <a:buChar char="•"/>
            </a:pPr>
            <a:r>
              <a:rPr lang="en-US" sz="3600" b="1" dirty="0">
                <a:solidFill>
                  <a:srgbClr val="0070C0"/>
                </a:solidFill>
                <a:latin typeface="DilleniaUPC" pitchFamily="18" charset="-34"/>
                <a:cs typeface="DilleniaUPC" pitchFamily="18" charset="-34"/>
              </a:rPr>
              <a:t>Quality Education Fund (QEF), Hong Kong </a:t>
            </a:r>
          </a:p>
          <a:p>
            <a:pPr marL="342882" indent="-342882">
              <a:spcBef>
                <a:spcPct val="20000"/>
              </a:spcBef>
              <a:buFont typeface="Arial" pitchFamily="34" charset="0"/>
              <a:buChar char="•"/>
            </a:pPr>
            <a:r>
              <a:rPr lang="en-US" sz="3600" b="1" dirty="0">
                <a:solidFill>
                  <a:prstClr val="black"/>
                </a:solidFill>
                <a:latin typeface="DilleniaUPC" pitchFamily="18" charset="-34"/>
                <a:cs typeface="DilleniaUPC" pitchFamily="18" charset="-34"/>
              </a:rPr>
              <a:t>Gates Foundation</a:t>
            </a:r>
          </a:p>
          <a:p>
            <a:pPr marL="342882" indent="-342882">
              <a:spcBef>
                <a:spcPct val="20000"/>
              </a:spcBef>
              <a:buFont typeface="Arial" pitchFamily="34" charset="0"/>
              <a:buChar char="•"/>
            </a:pPr>
            <a:r>
              <a:rPr lang="en-US" sz="3600" b="1" dirty="0">
                <a:solidFill>
                  <a:prstClr val="black"/>
                </a:solidFill>
                <a:latin typeface="DilleniaUPC" pitchFamily="18" charset="-34"/>
                <a:cs typeface="DilleniaUPC" pitchFamily="18" charset="-34"/>
              </a:rPr>
              <a:t>KERIS – Korea </a:t>
            </a:r>
          </a:p>
          <a:p>
            <a:pPr marL="342882" indent="-342882">
              <a:spcBef>
                <a:spcPct val="20000"/>
              </a:spcBef>
              <a:buFont typeface="Arial" pitchFamily="34" charset="0"/>
              <a:buChar char="•"/>
            </a:pPr>
            <a:r>
              <a:rPr lang="en-US" sz="3600" b="1" dirty="0">
                <a:solidFill>
                  <a:prstClr val="black"/>
                </a:solidFill>
                <a:latin typeface="DilleniaUPC" pitchFamily="18" charset="-34"/>
                <a:cs typeface="DilleniaUPC" pitchFamily="18" charset="-34"/>
              </a:rPr>
              <a:t>Education Audiovisuals and Culture Executive Agency (EACEA), European Union</a:t>
            </a:r>
          </a:p>
          <a:p>
            <a:pPr marL="342882" indent="-342882">
              <a:spcBef>
                <a:spcPct val="20000"/>
              </a:spcBef>
              <a:buFont typeface="Arial" pitchFamily="34" charset="0"/>
              <a:buChar char="•"/>
            </a:pPr>
            <a:r>
              <a:rPr lang="en-US" sz="3600" b="1" dirty="0">
                <a:solidFill>
                  <a:prstClr val="black"/>
                </a:solidFill>
                <a:latin typeface="DilleniaUPC" pitchFamily="18" charset="-34"/>
                <a:cs typeface="DilleniaUPC" pitchFamily="18" charset="-34"/>
              </a:rPr>
              <a:t>Early Childhood Development Fund, Canada</a:t>
            </a:r>
          </a:p>
          <a:p>
            <a:endParaRPr lang="th-TH" sz="3600" b="1" dirty="0">
              <a:latin typeface="DilleniaUPC" pitchFamily="18" charset="-34"/>
              <a:cs typeface="DilleniaUPC" pitchFamily="18" charset="-34"/>
            </a:endParaRPr>
          </a:p>
        </p:txBody>
      </p:sp>
      <p:sp>
        <p:nvSpPr>
          <p:cNvPr id="11" name="Half Frame 10"/>
          <p:cNvSpPr/>
          <p:nvPr/>
        </p:nvSpPr>
        <p:spPr>
          <a:xfrm rot="10800000">
            <a:off x="2267745" y="2008483"/>
            <a:ext cx="6495155" cy="4669167"/>
          </a:xfrm>
          <a:prstGeom prst="halfFrame">
            <a:avLst>
              <a:gd name="adj1" fmla="val 6599"/>
              <a:gd name="adj2" fmla="val 6918"/>
            </a:avLst>
          </a:prstGeom>
        </p:spPr>
        <p:style>
          <a:lnRef idx="1">
            <a:schemeClr val="accent5"/>
          </a:lnRef>
          <a:fillRef idx="3">
            <a:schemeClr val="accent5"/>
          </a:fillRef>
          <a:effectRef idx="2">
            <a:schemeClr val="accent5"/>
          </a:effectRef>
          <a:fontRef idx="minor">
            <a:schemeClr val="lt1"/>
          </a:fontRef>
        </p:style>
        <p:txBody>
          <a:bodyPr lIns="91435" tIns="45718" rIns="91435" bIns="45718" rtlCol="0" anchor="ctr"/>
          <a:lstStyle/>
          <a:p>
            <a:pPr algn="ctr"/>
            <a:endParaRPr lang="th-TH">
              <a:solidFill>
                <a:schemeClr val="tx1"/>
              </a:solidFill>
            </a:endParaRPr>
          </a:p>
        </p:txBody>
      </p:sp>
      <p:sp>
        <p:nvSpPr>
          <p:cNvPr id="9" name="Rectangle 8"/>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2" name="Picture 11"/>
          <p:cNvPicPr/>
          <p:nvPr/>
        </p:nvPicPr>
        <p:blipFill rotWithShape="1">
          <a:blip r:embed="rId2"/>
          <a:srcRect l="62999" t="33777" r="21543" b="39627"/>
          <a:stretch/>
        </p:blipFill>
        <p:spPr bwMode="auto">
          <a:xfrm>
            <a:off x="7812360" y="-11029"/>
            <a:ext cx="1331640" cy="10081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75318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22371"/>
            <a:ext cx="7776864" cy="769437"/>
          </a:xfrm>
          <a:prstGeom prst="rect">
            <a:avLst/>
          </a:prstGeom>
        </p:spPr>
        <p:txBody>
          <a:bodyPr wrap="square" lIns="91435" tIns="45718" rIns="91435" bIns="45718">
            <a:spAutoFit/>
          </a:bodyPr>
          <a:lstStyle/>
          <a:p>
            <a:r>
              <a:rPr lang="en-US" sz="4400" b="1" dirty="0" smtClean="0">
                <a:solidFill>
                  <a:srgbClr val="002060"/>
                </a:solidFill>
                <a:latin typeface="DilleniaUPC" pitchFamily="18" charset="-34"/>
                <a:cs typeface="DilleniaUPC" pitchFamily="18" charset="-34"/>
              </a:rPr>
              <a:t>State of the problem in Thai Education System</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graphicFrame>
        <p:nvGraphicFramePr>
          <p:cNvPr id="9" name="Diagram 8"/>
          <p:cNvGraphicFramePr/>
          <p:nvPr>
            <p:extLst>
              <p:ext uri="{D42A27DB-BD31-4B8C-83A1-F6EECF244321}">
                <p14:modId xmlns:p14="http://schemas.microsoft.com/office/powerpoint/2010/main" val="1697394170"/>
              </p:ext>
            </p:extLst>
          </p:nvPr>
        </p:nvGraphicFramePr>
        <p:xfrm>
          <a:off x="467544" y="1052737"/>
          <a:ext cx="8352928" cy="4392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itle 5"/>
          <p:cNvSpPr>
            <a:spLocks noGrp="1"/>
          </p:cNvSpPr>
          <p:nvPr>
            <p:ph type="ctrTitle"/>
          </p:nvPr>
        </p:nvSpPr>
        <p:spPr/>
        <p:txBody>
          <a:bodyPr/>
          <a:lstStyle/>
          <a:p>
            <a:r>
              <a:rPr lang="en-US" dirty="0" smtClean="0"/>
              <a:t>Inequality to Access</a:t>
            </a:r>
            <a:endParaRPr lang="en-US" dirty="0"/>
          </a:p>
        </p:txBody>
      </p:sp>
      <p:sp>
        <p:nvSpPr>
          <p:cNvPr id="5" name="Text Placeholder 4"/>
          <p:cNvSpPr>
            <a:spLocks noGrp="1"/>
          </p:cNvSpPr>
          <p:nvPr>
            <p:ph type="subTitle" idx="1"/>
          </p:nvPr>
        </p:nvSpPr>
        <p:spPr>
          <a:xfrm>
            <a:off x="1371600" y="3429000"/>
            <a:ext cx="6400800" cy="1752600"/>
          </a:xfrm>
        </p:spPr>
        <p:txBody>
          <a:bodyPr/>
          <a:lstStyle/>
          <a:p>
            <a:r>
              <a:rPr lang="en-US" dirty="0" smtClean="0"/>
              <a:t>The Global Challenge from MDGs</a:t>
            </a:r>
            <a:endParaRPr lang="en-US" dirty="0"/>
          </a:p>
        </p:txBody>
      </p:sp>
    </p:spTree>
    <p:extLst>
      <p:ext uri="{BB962C8B-B14F-4D97-AF65-F5344CB8AC3E}">
        <p14:creationId xmlns:p14="http://schemas.microsoft.com/office/powerpoint/2010/main" val="38138537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1191811"/>
            <a:ext cx="5472608" cy="5632311"/>
          </a:xfrm>
          <a:prstGeom prst="rect">
            <a:avLst/>
          </a:prstGeom>
          <a:noFill/>
        </p:spPr>
        <p:txBody>
          <a:bodyPr wrap="square" rtlCol="0">
            <a:spAutoFit/>
          </a:bodyPr>
          <a:lstStyle/>
          <a:p>
            <a:pPr marL="742950" indent="-742950" defTabSz="914400">
              <a:buFont typeface="Arial" pitchFamily="34" charset="0"/>
              <a:buChar char="•"/>
            </a:pPr>
            <a:r>
              <a:rPr lang="en-US" sz="3600" b="1" dirty="0" smtClean="0">
                <a:solidFill>
                  <a:prstClr val="black"/>
                </a:solidFill>
                <a:latin typeface="DilleniaUPC" pitchFamily="18" charset="-34"/>
                <a:cs typeface="DilleniaUPC" pitchFamily="18" charset="-34"/>
              </a:rPr>
              <a:t>After 15 Years the world has let the children down</a:t>
            </a:r>
            <a:endParaRPr lang="th-TH" sz="3600" b="1" dirty="0" smtClean="0">
              <a:solidFill>
                <a:prstClr val="black"/>
              </a:solidFill>
              <a:latin typeface="DilleniaUPC" pitchFamily="18" charset="-34"/>
              <a:cs typeface="DilleniaUPC" pitchFamily="18" charset="-34"/>
            </a:endParaRPr>
          </a:p>
          <a:p>
            <a:pPr marL="742950" indent="-742950" defTabSz="914400">
              <a:buFont typeface="Arial" pitchFamily="34" charset="0"/>
              <a:buChar char="•"/>
            </a:pPr>
            <a:r>
              <a:rPr lang="en-US" sz="3600" b="1" dirty="0" smtClean="0">
                <a:solidFill>
                  <a:srgbClr val="FF0000"/>
                </a:solidFill>
                <a:latin typeface="DilleniaUPC" pitchFamily="18" charset="-34"/>
                <a:cs typeface="DilleniaUPC" pitchFamily="18" charset="-34"/>
              </a:rPr>
              <a:t>In 2015 there are still 57 million children out of school</a:t>
            </a:r>
          </a:p>
          <a:p>
            <a:pPr marL="742950" indent="-742950" defTabSz="914400">
              <a:buFont typeface="Arial" pitchFamily="34" charset="0"/>
              <a:buChar char="•"/>
            </a:pPr>
            <a:r>
              <a:rPr lang="en-US" sz="3600" b="1" dirty="0" smtClean="0">
                <a:solidFill>
                  <a:srgbClr val="FF0000"/>
                </a:solidFill>
                <a:latin typeface="DilleniaUPC" pitchFamily="18" charset="-34"/>
                <a:cs typeface="DilleniaUPC" pitchFamily="18" charset="-34"/>
              </a:rPr>
              <a:t>3.5% of these children (2 million</a:t>
            </a:r>
            <a:r>
              <a:rPr lang="th-TH" sz="3600" b="1" dirty="0" smtClean="0">
                <a:solidFill>
                  <a:srgbClr val="FF0000"/>
                </a:solidFill>
                <a:latin typeface="DilleniaUPC" pitchFamily="18" charset="-34"/>
                <a:cs typeface="DilleniaUPC" pitchFamily="18" charset="-34"/>
              </a:rPr>
              <a:t>) </a:t>
            </a:r>
            <a:r>
              <a:rPr lang="en-US" sz="3600" b="1" dirty="0" smtClean="0">
                <a:solidFill>
                  <a:srgbClr val="FF0000"/>
                </a:solidFill>
                <a:latin typeface="DilleniaUPC" pitchFamily="18" charset="-34"/>
                <a:cs typeface="DilleniaUPC" pitchFamily="18" charset="-34"/>
              </a:rPr>
              <a:t>are in Thailand and another</a:t>
            </a:r>
            <a:r>
              <a:rPr lang="th-TH" sz="3600" b="1" dirty="0" smtClean="0">
                <a:solidFill>
                  <a:srgbClr val="FF0000"/>
                </a:solidFill>
                <a:latin typeface="DilleniaUPC" pitchFamily="18" charset="-34"/>
                <a:cs typeface="DilleniaUPC" pitchFamily="18" charset="-34"/>
              </a:rPr>
              <a:t> </a:t>
            </a:r>
            <a:r>
              <a:rPr lang="en-US" sz="3600" b="1" dirty="0" smtClean="0">
                <a:solidFill>
                  <a:srgbClr val="FF0000"/>
                </a:solidFill>
                <a:latin typeface="DilleniaUPC" pitchFamily="18" charset="-34"/>
                <a:cs typeface="DilleniaUPC" pitchFamily="18" charset="-34"/>
              </a:rPr>
              <a:t>2</a:t>
            </a:r>
            <a:r>
              <a:rPr lang="th-TH" sz="3600" b="1" dirty="0" smtClean="0">
                <a:solidFill>
                  <a:srgbClr val="FF0000"/>
                </a:solidFill>
                <a:latin typeface="DilleniaUPC" pitchFamily="18" charset="-34"/>
                <a:cs typeface="DilleniaUPC" pitchFamily="18" charset="-34"/>
              </a:rPr>
              <a:t> </a:t>
            </a:r>
            <a:r>
              <a:rPr lang="en-US" sz="3600" b="1" dirty="0" smtClean="0">
                <a:solidFill>
                  <a:srgbClr val="FF0000"/>
                </a:solidFill>
                <a:latin typeface="DilleniaUPC" pitchFamily="18" charset="-34"/>
                <a:cs typeface="DilleniaUPC" pitchFamily="18" charset="-34"/>
              </a:rPr>
              <a:t>million is leaving their schools</a:t>
            </a:r>
            <a:endParaRPr lang="th-TH" sz="3600" b="1" dirty="0" smtClean="0">
              <a:solidFill>
                <a:srgbClr val="FF0000"/>
              </a:solidFill>
              <a:latin typeface="DilleniaUPC" pitchFamily="18" charset="-34"/>
              <a:cs typeface="DilleniaUPC" pitchFamily="18" charset="-34"/>
            </a:endParaRPr>
          </a:p>
          <a:p>
            <a:pPr marL="742950" indent="-742950" defTabSz="914400">
              <a:buFont typeface="Arial" pitchFamily="34" charset="0"/>
              <a:buChar char="•"/>
            </a:pPr>
            <a:r>
              <a:rPr lang="en-US" sz="3600" b="1" dirty="0" smtClean="0">
                <a:solidFill>
                  <a:srgbClr val="00B050"/>
                </a:solidFill>
                <a:latin typeface="DilleniaUPC" pitchFamily="18" charset="-34"/>
                <a:cs typeface="DilleniaUPC" pitchFamily="18" charset="-34"/>
              </a:rPr>
              <a:t>UNESCO &amp; UNICEF recommend the </a:t>
            </a:r>
            <a:r>
              <a:rPr lang="en-US" sz="3600" b="1" u="sng" dirty="0" smtClean="0">
                <a:solidFill>
                  <a:srgbClr val="00B050"/>
                </a:solidFill>
                <a:latin typeface="DilleniaUPC" pitchFamily="18" charset="-34"/>
                <a:cs typeface="DilleniaUPC" pitchFamily="18" charset="-34"/>
              </a:rPr>
              <a:t>Equity-based </a:t>
            </a:r>
            <a:r>
              <a:rPr lang="en-US" sz="3600" b="1" u="sng" dirty="0">
                <a:solidFill>
                  <a:srgbClr val="00B050"/>
                </a:solidFill>
                <a:latin typeface="DilleniaUPC" pitchFamily="18" charset="-34"/>
                <a:cs typeface="DilleniaUPC" pitchFamily="18" charset="-34"/>
              </a:rPr>
              <a:t>innovative </a:t>
            </a:r>
            <a:r>
              <a:rPr lang="en-US" sz="3600" b="1" u="sng" dirty="0" smtClean="0">
                <a:solidFill>
                  <a:srgbClr val="00B050"/>
                </a:solidFill>
                <a:latin typeface="DilleniaUPC" pitchFamily="18" charset="-34"/>
                <a:cs typeface="DilleniaUPC" pitchFamily="18" charset="-34"/>
              </a:rPr>
              <a:t>financing</a:t>
            </a:r>
            <a:r>
              <a:rPr lang="en-US" sz="3600" b="1" dirty="0" smtClean="0">
                <a:solidFill>
                  <a:srgbClr val="00B050"/>
                </a:solidFill>
                <a:latin typeface="DilleniaUPC" pitchFamily="18" charset="-34"/>
                <a:cs typeface="DilleniaUPC" pitchFamily="18" charset="-34"/>
              </a:rPr>
              <a:t> to fix this problem</a:t>
            </a:r>
          </a:p>
        </p:txBody>
      </p:sp>
      <p:sp>
        <p:nvSpPr>
          <p:cNvPr id="4" name="TextBox 3"/>
          <p:cNvSpPr txBox="1"/>
          <p:nvPr/>
        </p:nvSpPr>
        <p:spPr>
          <a:xfrm>
            <a:off x="0" y="439783"/>
            <a:ext cx="7740352" cy="769441"/>
          </a:xfrm>
          <a:prstGeom prst="rect">
            <a:avLst/>
          </a:prstGeom>
          <a:noFill/>
        </p:spPr>
        <p:txBody>
          <a:bodyPr wrap="square" rtlCol="0">
            <a:spAutoFit/>
          </a:bodyPr>
          <a:lstStyle/>
          <a:p>
            <a:pPr algn="ctr" defTabSz="914400"/>
            <a:r>
              <a:rPr lang="en-US" sz="4400" b="1" dirty="0" smtClean="0">
                <a:solidFill>
                  <a:srgbClr val="0070C0"/>
                </a:solidFill>
                <a:latin typeface="DilleniaUPC" pitchFamily="18" charset="-34"/>
                <a:cs typeface="DilleniaUPC" pitchFamily="18" charset="-34"/>
              </a:rPr>
              <a:t>The Broken Promise of Education for All</a:t>
            </a:r>
            <a:endParaRPr lang="th-TH" sz="4400" b="1" dirty="0">
              <a:solidFill>
                <a:srgbClr val="0070C0"/>
              </a:solidFill>
              <a:latin typeface="DilleniaUPC" pitchFamily="18" charset="-34"/>
              <a:cs typeface="DilleniaUPC" pitchFamily="18" charset="-34"/>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40352" y="-5839"/>
            <a:ext cx="1403648" cy="1197650"/>
          </a:xfrm>
          <a:prstGeom prst="rect">
            <a:avLst/>
          </a:prstGeom>
        </p:spPr>
      </p:pic>
      <p:sp>
        <p:nvSpPr>
          <p:cNvPr id="6" name="Rectangle 5"/>
          <p:cNvSpPr/>
          <p:nvPr/>
        </p:nvSpPr>
        <p:spPr>
          <a:xfrm>
            <a:off x="0" y="-5839"/>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th-TH" sz="2800">
              <a:solidFill>
                <a:prstClr val="white"/>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8344" y="11574"/>
            <a:ext cx="1475656" cy="1197650"/>
          </a:xfrm>
          <a:prstGeom prst="rect">
            <a:avLst/>
          </a:prstGeom>
        </p:spPr>
      </p:pic>
      <p:pic>
        <p:nvPicPr>
          <p:cNvPr id="1026" name="Picture 2" descr="\\psf\Home\Downloads\oosci-global-report-cov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1208" y="1412776"/>
            <a:ext cx="3406872" cy="44088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796136" y="5949280"/>
            <a:ext cx="2952328" cy="584775"/>
          </a:xfrm>
          <a:prstGeom prst="rect">
            <a:avLst/>
          </a:prstGeom>
          <a:noFill/>
        </p:spPr>
        <p:txBody>
          <a:bodyPr wrap="square" rtlCol="0">
            <a:spAutoFit/>
          </a:bodyPr>
          <a:lstStyle/>
          <a:p>
            <a:r>
              <a:rPr lang="en-US" sz="1600" dirty="0">
                <a:hlinkClick r:id="rId4"/>
              </a:rPr>
              <a:t>https://www.youtube.com/watch?v=Ft5sDJG054w</a:t>
            </a:r>
            <a:endParaRPr lang="en-US" sz="1600" dirty="0"/>
          </a:p>
        </p:txBody>
      </p:sp>
    </p:spTree>
    <p:extLst>
      <p:ext uri="{BB962C8B-B14F-4D97-AF65-F5344CB8AC3E}">
        <p14:creationId xmlns:p14="http://schemas.microsoft.com/office/powerpoint/2010/main" val="217326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1225689"/>
            <a:ext cx="5472608" cy="5632311"/>
          </a:xfrm>
          <a:prstGeom prst="rect">
            <a:avLst/>
          </a:prstGeom>
          <a:noFill/>
        </p:spPr>
        <p:txBody>
          <a:bodyPr wrap="square" rtlCol="0">
            <a:spAutoFit/>
          </a:bodyPr>
          <a:lstStyle/>
          <a:p>
            <a:pPr marL="742950" indent="-742950" defTabSz="914400">
              <a:buFont typeface="Arial" pitchFamily="34" charset="0"/>
              <a:buChar char="•"/>
            </a:pPr>
            <a:r>
              <a:rPr lang="en-US" sz="3600" b="1" dirty="0" smtClean="0">
                <a:solidFill>
                  <a:prstClr val="black"/>
                </a:solidFill>
                <a:latin typeface="DilleniaUPC" pitchFamily="18" charset="-34"/>
                <a:cs typeface="DilleniaUPC" pitchFamily="18" charset="-34"/>
              </a:rPr>
              <a:t>Thailand’s Net Primary Education Enrolment is still at 89.7%</a:t>
            </a:r>
          </a:p>
          <a:p>
            <a:pPr marL="742950" indent="-742950" defTabSz="914400">
              <a:buFont typeface="Arial" pitchFamily="34" charset="0"/>
              <a:buChar char="•"/>
            </a:pPr>
            <a:r>
              <a:rPr lang="en-US" sz="3600" b="1" dirty="0" smtClean="0">
                <a:solidFill>
                  <a:prstClr val="black"/>
                </a:solidFill>
                <a:latin typeface="DilleniaUPC" pitchFamily="18" charset="-34"/>
                <a:cs typeface="DilleniaUPC" pitchFamily="18" charset="-34"/>
              </a:rPr>
              <a:t>This places Thailand at 101</a:t>
            </a:r>
            <a:r>
              <a:rPr lang="en-US" sz="3600" b="1" baseline="30000" dirty="0" smtClean="0">
                <a:solidFill>
                  <a:prstClr val="black"/>
                </a:solidFill>
                <a:latin typeface="DilleniaUPC" pitchFamily="18" charset="-34"/>
                <a:cs typeface="DilleniaUPC" pitchFamily="18" charset="-34"/>
              </a:rPr>
              <a:t>st</a:t>
            </a:r>
            <a:r>
              <a:rPr lang="en-US" sz="3600" b="1" dirty="0" smtClean="0">
                <a:solidFill>
                  <a:prstClr val="black"/>
                </a:solidFill>
                <a:latin typeface="DilleniaUPC" pitchFamily="18" charset="-34"/>
                <a:cs typeface="DilleniaUPC" pitchFamily="18" charset="-34"/>
              </a:rPr>
              <a:t> in the world </a:t>
            </a:r>
          </a:p>
          <a:p>
            <a:pPr marL="742950" indent="-742950" defTabSz="914400">
              <a:buFont typeface="Arial" pitchFamily="34" charset="0"/>
              <a:buChar char="•"/>
            </a:pPr>
            <a:r>
              <a:rPr lang="en-US" sz="3600" b="1" dirty="0" smtClean="0">
                <a:solidFill>
                  <a:prstClr val="black"/>
                </a:solidFill>
                <a:latin typeface="DilleniaUPC" pitchFamily="18" charset="-34"/>
                <a:cs typeface="DilleniaUPC" pitchFamily="18" charset="-34"/>
              </a:rPr>
              <a:t>MDGs targets at 100% by 2015</a:t>
            </a:r>
            <a:endParaRPr lang="th-TH" sz="3600" b="1" dirty="0" smtClean="0">
              <a:solidFill>
                <a:prstClr val="black"/>
              </a:solidFill>
              <a:latin typeface="DilleniaUPC" pitchFamily="18" charset="-34"/>
              <a:cs typeface="DilleniaUPC" pitchFamily="18" charset="-34"/>
            </a:endParaRPr>
          </a:p>
          <a:p>
            <a:pPr marL="742950" indent="-742950" defTabSz="914400">
              <a:buFont typeface="Arial" pitchFamily="34" charset="0"/>
              <a:buChar char="•"/>
            </a:pPr>
            <a:r>
              <a:rPr lang="en-US" sz="3600" b="1" dirty="0">
                <a:solidFill>
                  <a:srgbClr val="00B050"/>
                </a:solidFill>
                <a:latin typeface="DilleniaUPC" pitchFamily="18" charset="-34"/>
                <a:cs typeface="DilleniaUPC" pitchFamily="18" charset="-34"/>
              </a:rPr>
              <a:t>In 2014 Thailand ranks at 31/144</a:t>
            </a:r>
            <a:r>
              <a:rPr lang="th-TH" sz="3600" b="1" dirty="0">
                <a:solidFill>
                  <a:srgbClr val="00B050"/>
                </a:solidFill>
                <a:latin typeface="DilleniaUPC" pitchFamily="18" charset="-34"/>
                <a:cs typeface="DilleniaUPC" pitchFamily="18" charset="-34"/>
              </a:rPr>
              <a:t> </a:t>
            </a:r>
            <a:r>
              <a:rPr lang="en-US" sz="3600" b="1" dirty="0">
                <a:solidFill>
                  <a:srgbClr val="00B050"/>
                </a:solidFill>
                <a:latin typeface="DilleniaUPC" pitchFamily="18" charset="-34"/>
                <a:cs typeface="DilleniaUPC" pitchFamily="18" charset="-34"/>
              </a:rPr>
              <a:t>improving 6 places from 2013</a:t>
            </a:r>
            <a:endParaRPr lang="th-TH" sz="3600" b="1" dirty="0">
              <a:solidFill>
                <a:srgbClr val="00B050"/>
              </a:solidFill>
              <a:latin typeface="DilleniaUPC" pitchFamily="18" charset="-34"/>
              <a:cs typeface="DilleniaUPC" pitchFamily="18" charset="-34"/>
            </a:endParaRPr>
          </a:p>
          <a:p>
            <a:pPr marL="742950" indent="-742950" defTabSz="914400">
              <a:buFont typeface="Arial" pitchFamily="34" charset="0"/>
              <a:buChar char="•"/>
            </a:pPr>
            <a:r>
              <a:rPr lang="en-US" sz="3600" b="1" dirty="0" smtClean="0">
                <a:solidFill>
                  <a:srgbClr val="00B050"/>
                </a:solidFill>
                <a:latin typeface="DilleniaUPC" pitchFamily="18" charset="-34"/>
                <a:cs typeface="DilleniaUPC" pitchFamily="18" charset="-34"/>
              </a:rPr>
              <a:t>But the Quality of Thai Education System is still at </a:t>
            </a:r>
            <a:r>
              <a:rPr lang="th-TH" sz="3600" b="1" dirty="0" smtClean="0">
                <a:solidFill>
                  <a:srgbClr val="00B050"/>
                </a:solidFill>
                <a:latin typeface="DilleniaUPC" pitchFamily="18" charset="-34"/>
                <a:cs typeface="DilleniaUPC" pitchFamily="18" charset="-34"/>
              </a:rPr>
              <a:t>87 </a:t>
            </a:r>
            <a:r>
              <a:rPr lang="en-US" sz="3600" b="1" dirty="0" smtClean="0">
                <a:solidFill>
                  <a:srgbClr val="00B050"/>
                </a:solidFill>
                <a:latin typeface="DilleniaUPC" pitchFamily="18" charset="-34"/>
                <a:cs typeface="DilleniaUPC" pitchFamily="18" charset="-34"/>
              </a:rPr>
              <a:t>which drops by 9 places (6</a:t>
            </a:r>
            <a:r>
              <a:rPr lang="en-US" sz="3600" b="1" baseline="30000" dirty="0" smtClean="0">
                <a:solidFill>
                  <a:srgbClr val="00B050"/>
                </a:solidFill>
                <a:latin typeface="DilleniaUPC" pitchFamily="18" charset="-34"/>
                <a:cs typeface="DilleniaUPC" pitchFamily="18" charset="-34"/>
              </a:rPr>
              <a:t>th</a:t>
            </a:r>
            <a:r>
              <a:rPr lang="en-US" sz="3600" b="1" dirty="0" smtClean="0">
                <a:solidFill>
                  <a:srgbClr val="00B050"/>
                </a:solidFill>
                <a:latin typeface="DilleniaUPC" pitchFamily="18" charset="-34"/>
                <a:cs typeface="DilleniaUPC" pitchFamily="18" charset="-34"/>
              </a:rPr>
              <a:t> among ASEAN)</a:t>
            </a:r>
            <a:r>
              <a:rPr lang="th-TH" sz="3600" b="1" dirty="0" smtClean="0">
                <a:solidFill>
                  <a:srgbClr val="00B050"/>
                </a:solidFill>
                <a:latin typeface="DilleniaUPC" pitchFamily="18" charset="-34"/>
                <a:cs typeface="DilleniaUPC" pitchFamily="18" charset="-34"/>
              </a:rPr>
              <a:t> </a:t>
            </a:r>
            <a:endParaRPr lang="en-US" sz="3600" b="1" dirty="0" smtClean="0">
              <a:solidFill>
                <a:srgbClr val="00B050"/>
              </a:solidFill>
              <a:latin typeface="DilleniaUPC" pitchFamily="18" charset="-34"/>
              <a:cs typeface="DilleniaUPC" pitchFamily="18" charset="-34"/>
            </a:endParaRPr>
          </a:p>
        </p:txBody>
      </p:sp>
      <p:sp>
        <p:nvSpPr>
          <p:cNvPr id="4" name="TextBox 3"/>
          <p:cNvSpPr txBox="1"/>
          <p:nvPr/>
        </p:nvSpPr>
        <p:spPr>
          <a:xfrm>
            <a:off x="0" y="439783"/>
            <a:ext cx="7740352" cy="769441"/>
          </a:xfrm>
          <a:prstGeom prst="rect">
            <a:avLst/>
          </a:prstGeom>
          <a:noFill/>
        </p:spPr>
        <p:txBody>
          <a:bodyPr wrap="square" rtlCol="0">
            <a:spAutoFit/>
          </a:bodyPr>
          <a:lstStyle/>
          <a:p>
            <a:pPr algn="ctr" defTabSz="914400"/>
            <a:r>
              <a:rPr lang="en-US" sz="4400" b="1" dirty="0" smtClean="0">
                <a:solidFill>
                  <a:srgbClr val="0070C0"/>
                </a:solidFill>
                <a:latin typeface="DilleniaUPC" pitchFamily="18" charset="-34"/>
                <a:cs typeface="DilleniaUPC" pitchFamily="18" charset="-34"/>
              </a:rPr>
              <a:t>Thailand’s Position on </a:t>
            </a:r>
            <a:r>
              <a:rPr lang="en-US" sz="4400" b="1" dirty="0" smtClean="0">
                <a:solidFill>
                  <a:srgbClr val="0070C0"/>
                </a:solidFill>
                <a:latin typeface="DilleniaUPC" pitchFamily="18" charset="-34"/>
                <a:cs typeface="DilleniaUPC" pitchFamily="18" charset="-34"/>
              </a:rPr>
              <a:t>the international stage </a:t>
            </a:r>
            <a:endParaRPr lang="th-TH" sz="4400" b="1" dirty="0">
              <a:solidFill>
                <a:srgbClr val="0070C0"/>
              </a:solidFill>
              <a:latin typeface="DilleniaUPC" pitchFamily="18" charset="-34"/>
              <a:cs typeface="DilleniaUPC" pitchFamily="18" charset="-34"/>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40352" y="-5839"/>
            <a:ext cx="1403648" cy="1197650"/>
          </a:xfrm>
          <a:prstGeom prst="rect">
            <a:avLst/>
          </a:prstGeom>
        </p:spPr>
      </p:pic>
      <p:sp>
        <p:nvSpPr>
          <p:cNvPr id="6" name="Rectangle 5"/>
          <p:cNvSpPr/>
          <p:nvPr/>
        </p:nvSpPr>
        <p:spPr>
          <a:xfrm>
            <a:off x="0" y="-5839"/>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th-TH" sz="2800">
              <a:solidFill>
                <a:prstClr val="white"/>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8344" y="11574"/>
            <a:ext cx="1475656" cy="1197650"/>
          </a:xfrm>
          <a:prstGeom prst="rect">
            <a:avLst/>
          </a:prstGeom>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140968"/>
            <a:ext cx="3168352"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2470" y="1214747"/>
            <a:ext cx="2593986" cy="1887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3357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22371"/>
            <a:ext cx="7776864" cy="769437"/>
          </a:xfrm>
          <a:prstGeom prst="rect">
            <a:avLst/>
          </a:prstGeom>
        </p:spPr>
        <p:txBody>
          <a:bodyPr wrap="square" lIns="91435" tIns="45718" rIns="91435" bIns="45718">
            <a:spAutoFit/>
          </a:bodyPr>
          <a:lstStyle/>
          <a:p>
            <a:r>
              <a:rPr lang="en-US" sz="4400" b="1" dirty="0" smtClean="0">
                <a:solidFill>
                  <a:srgbClr val="002060"/>
                </a:solidFill>
                <a:latin typeface="DilleniaUPC" pitchFamily="18" charset="-34"/>
                <a:cs typeface="DilleniaUPC" pitchFamily="18" charset="-34"/>
              </a:rPr>
              <a:t>State of the problem in Thai Education System</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graphicFrame>
        <p:nvGraphicFramePr>
          <p:cNvPr id="9" name="Diagram 8"/>
          <p:cNvGraphicFramePr/>
          <p:nvPr>
            <p:extLst>
              <p:ext uri="{D42A27DB-BD31-4B8C-83A1-F6EECF244321}">
                <p14:modId xmlns:p14="http://schemas.microsoft.com/office/powerpoint/2010/main" val="1717615057"/>
              </p:ext>
            </p:extLst>
          </p:nvPr>
        </p:nvGraphicFramePr>
        <p:xfrm>
          <a:off x="467544" y="1052737"/>
          <a:ext cx="8352928" cy="4392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itle 5"/>
          <p:cNvSpPr>
            <a:spLocks noGrp="1"/>
          </p:cNvSpPr>
          <p:nvPr>
            <p:ph type="ctrTitle"/>
          </p:nvPr>
        </p:nvSpPr>
        <p:spPr/>
        <p:txBody>
          <a:bodyPr/>
          <a:lstStyle/>
          <a:p>
            <a:r>
              <a:rPr lang="en-US" dirty="0" smtClean="0"/>
              <a:t>Inequality to Quality</a:t>
            </a:r>
            <a:endParaRPr lang="en-US" dirty="0"/>
          </a:p>
        </p:txBody>
      </p:sp>
      <p:sp>
        <p:nvSpPr>
          <p:cNvPr id="5" name="Text Placeholder 4"/>
          <p:cNvSpPr>
            <a:spLocks noGrp="1"/>
          </p:cNvSpPr>
          <p:nvPr>
            <p:ph type="subTitle" idx="1"/>
          </p:nvPr>
        </p:nvSpPr>
        <p:spPr>
          <a:xfrm>
            <a:off x="1371600" y="3429000"/>
            <a:ext cx="6400800" cy="1752600"/>
          </a:xfrm>
        </p:spPr>
        <p:txBody>
          <a:bodyPr/>
          <a:lstStyle/>
          <a:p>
            <a:r>
              <a:rPr lang="en-US" dirty="0" smtClean="0"/>
              <a:t>Toward Inclusive Education Quality</a:t>
            </a:r>
            <a:endParaRPr lang="en-US" dirty="0"/>
          </a:p>
        </p:txBody>
      </p:sp>
    </p:spTree>
    <p:extLst>
      <p:ext uri="{BB962C8B-B14F-4D97-AF65-F5344CB8AC3E}">
        <p14:creationId xmlns:p14="http://schemas.microsoft.com/office/powerpoint/2010/main" val="5952552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998777"/>
            <a:ext cx="9036496" cy="769437"/>
          </a:xfrm>
          <a:prstGeom prst="rect">
            <a:avLst/>
          </a:prstGeom>
        </p:spPr>
        <p:txBody>
          <a:bodyPr wrap="square" lIns="91435" tIns="45718" rIns="91435" bIns="45718">
            <a:spAutoFit/>
          </a:bodyPr>
          <a:lstStyle/>
          <a:p>
            <a:r>
              <a:rPr lang="en-US" sz="4400" b="1" dirty="0" smtClean="0">
                <a:solidFill>
                  <a:srgbClr val="002060"/>
                </a:solidFill>
                <a:latin typeface="DilleniaUPC" pitchFamily="18" charset="-34"/>
                <a:cs typeface="DilleniaUPC" pitchFamily="18" charset="-34"/>
              </a:rPr>
              <a:t>50% of Thai Students Fail the International Standard </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pic>
        <p:nvPicPr>
          <p:cNvPr id="11" name="Picture 2" descr="\\psf\Home\Downloads\PISA20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762087"/>
            <a:ext cx="7744333" cy="4834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8384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29637A9-119A-49DA-BD12-AAC58B377D80}" type="slidenum">
              <a:rPr lang="en-US" smtClean="0"/>
              <a:t>12</a:t>
            </a:fld>
            <a:endParaRPr lang="en-US" dirty="0"/>
          </a:p>
        </p:txBody>
      </p:sp>
      <p:pic>
        <p:nvPicPr>
          <p:cNvPr id="6" name="Picture 2" descr="\\psf\Home\Downloads\0-3.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459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8424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16632"/>
            <a:ext cx="7920880" cy="6609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12235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74087"/>
            <a:ext cx="8568952" cy="5452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2893544"/>
            <a:ext cx="576064" cy="504056"/>
          </a:xfrm>
          <a:prstGeom prst="ellipse">
            <a:avLst/>
          </a:prstGeom>
          <a:solidFill>
            <a:srgbClr val="FF00FF">
              <a:alpha val="0"/>
            </a:srgbClr>
          </a:solidFill>
          <a:ln>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6" name="Oval 5"/>
          <p:cNvSpPr/>
          <p:nvPr/>
        </p:nvSpPr>
        <p:spPr>
          <a:xfrm>
            <a:off x="2485787" y="2874537"/>
            <a:ext cx="576064" cy="504056"/>
          </a:xfrm>
          <a:prstGeom prst="ellipse">
            <a:avLst/>
          </a:prstGeom>
          <a:solidFill>
            <a:srgbClr val="FF00FF">
              <a:alpha val="0"/>
            </a:srgbClr>
          </a:solidFill>
          <a:ln>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7" name="Oval 6"/>
          <p:cNvSpPr/>
          <p:nvPr/>
        </p:nvSpPr>
        <p:spPr>
          <a:xfrm>
            <a:off x="4597411" y="3508982"/>
            <a:ext cx="576064" cy="494848"/>
          </a:xfrm>
          <a:prstGeom prst="ellipse">
            <a:avLst/>
          </a:prstGeom>
          <a:solidFill>
            <a:srgbClr val="FF00FF">
              <a:alpha val="0"/>
            </a:srgbClr>
          </a:solidFill>
          <a:ln>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8" name="Oval 7"/>
          <p:cNvSpPr/>
          <p:nvPr/>
        </p:nvSpPr>
        <p:spPr>
          <a:xfrm>
            <a:off x="5143987" y="5301208"/>
            <a:ext cx="485040" cy="432048"/>
          </a:xfrm>
          <a:prstGeom prst="ellipse">
            <a:avLst/>
          </a:prstGeom>
          <a:solidFill>
            <a:srgbClr val="FF00FF">
              <a:alpha val="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9" name="Oval 8"/>
          <p:cNvSpPr/>
          <p:nvPr/>
        </p:nvSpPr>
        <p:spPr>
          <a:xfrm>
            <a:off x="5173475" y="4869160"/>
            <a:ext cx="485040" cy="216024"/>
          </a:xfrm>
          <a:prstGeom prst="ellipse">
            <a:avLst/>
          </a:prstGeom>
          <a:solidFill>
            <a:srgbClr val="FF00FF">
              <a:alpha val="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10" name="Oval 9"/>
          <p:cNvSpPr/>
          <p:nvPr/>
        </p:nvSpPr>
        <p:spPr>
          <a:xfrm>
            <a:off x="4620922" y="4278269"/>
            <a:ext cx="423178" cy="335830"/>
          </a:xfrm>
          <a:prstGeom prst="ellipse">
            <a:avLst/>
          </a:prstGeom>
          <a:solidFill>
            <a:srgbClr val="FF00FF">
              <a:alpha val="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11" name="Oval 10"/>
          <p:cNvSpPr/>
          <p:nvPr/>
        </p:nvSpPr>
        <p:spPr>
          <a:xfrm>
            <a:off x="3733771" y="3846328"/>
            <a:ext cx="720080" cy="288032"/>
          </a:xfrm>
          <a:prstGeom prst="ellipse">
            <a:avLst/>
          </a:prstGeom>
          <a:solidFill>
            <a:srgbClr val="FF00FF">
              <a:alpha val="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13" name="Oval 12"/>
          <p:cNvSpPr/>
          <p:nvPr/>
        </p:nvSpPr>
        <p:spPr>
          <a:xfrm>
            <a:off x="5940152" y="4119426"/>
            <a:ext cx="846424" cy="317686"/>
          </a:xfrm>
          <a:prstGeom prst="ellipse">
            <a:avLst/>
          </a:prstGeom>
          <a:solidFill>
            <a:srgbClr val="FF00FF">
              <a:alpha val="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14" name="Oval 13"/>
          <p:cNvSpPr/>
          <p:nvPr/>
        </p:nvSpPr>
        <p:spPr>
          <a:xfrm>
            <a:off x="1907704" y="4221088"/>
            <a:ext cx="792088" cy="432048"/>
          </a:xfrm>
          <a:prstGeom prst="ellipse">
            <a:avLst/>
          </a:prstGeom>
          <a:solidFill>
            <a:srgbClr val="FF00FF">
              <a:alpha val="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15" name="Oval 14"/>
          <p:cNvSpPr/>
          <p:nvPr/>
        </p:nvSpPr>
        <p:spPr>
          <a:xfrm>
            <a:off x="5386507" y="5661248"/>
            <a:ext cx="485040" cy="432048"/>
          </a:xfrm>
          <a:prstGeom prst="ellipse">
            <a:avLst/>
          </a:prstGeom>
          <a:solidFill>
            <a:srgbClr val="FF00FF">
              <a:alpha val="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endParaRPr>
          </a:p>
        </p:txBody>
      </p:sp>
      <p:sp>
        <p:nvSpPr>
          <p:cNvPr id="16" name="Title 4"/>
          <p:cNvSpPr txBox="1">
            <a:spLocks/>
          </p:cNvSpPr>
          <p:nvPr/>
        </p:nvSpPr>
        <p:spPr>
          <a:xfrm>
            <a:off x="457200" y="45089"/>
            <a:ext cx="8229600" cy="1228998"/>
          </a:xfrm>
          <a:prstGeom prst="rect">
            <a:avLst/>
          </a:prstGeom>
          <a:solidFill>
            <a:schemeClr val="tx1">
              <a:lumMod val="95000"/>
              <a:lumOff val="5000"/>
            </a:schemeClr>
          </a:solidFill>
        </p:spPr>
        <p:txBody>
          <a:bodyP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mtClean="0">
                <a:solidFill>
                  <a:srgbClr val="00B050"/>
                </a:solidFill>
              </a:rPr>
              <a:t>PISA’s 10 Years Key Lesson</a:t>
            </a:r>
            <a:r>
              <a:rPr lang="en-US" smtClean="0"/>
              <a:t/>
            </a:r>
            <a:br>
              <a:rPr lang="en-US" smtClean="0"/>
            </a:br>
            <a:r>
              <a:rPr lang="en-US" smtClean="0">
                <a:solidFill>
                  <a:srgbClr val="FF00FF"/>
                </a:solidFill>
              </a:rPr>
              <a:t>No Quality-Equity Trade-off </a:t>
            </a:r>
            <a:endParaRPr lang="en-US" dirty="0">
              <a:solidFill>
                <a:srgbClr val="FF00FF"/>
              </a:solidFill>
            </a:endParaRPr>
          </a:p>
        </p:txBody>
      </p:sp>
    </p:spTree>
    <p:extLst>
      <p:ext uri="{BB962C8B-B14F-4D97-AF65-F5344CB8AC3E}">
        <p14:creationId xmlns:p14="http://schemas.microsoft.com/office/powerpoint/2010/main" val="39756000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293688"/>
            <a:ext cx="9108503" cy="7151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7008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22371"/>
            <a:ext cx="7776864" cy="769437"/>
          </a:xfrm>
          <a:prstGeom prst="rect">
            <a:avLst/>
          </a:prstGeom>
        </p:spPr>
        <p:txBody>
          <a:bodyPr wrap="square" lIns="91435" tIns="45718" rIns="91435" bIns="45718">
            <a:spAutoFit/>
          </a:bodyPr>
          <a:lstStyle/>
          <a:p>
            <a:r>
              <a:rPr lang="en-US" sz="4400" b="1" dirty="0" smtClean="0">
                <a:solidFill>
                  <a:srgbClr val="002060"/>
                </a:solidFill>
                <a:latin typeface="DilleniaUPC" pitchFamily="18" charset="-34"/>
                <a:cs typeface="DilleniaUPC" pitchFamily="18" charset="-34"/>
              </a:rPr>
              <a:t>State of the problem in Thai Education System</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graphicFrame>
        <p:nvGraphicFramePr>
          <p:cNvPr id="9" name="Diagram 8"/>
          <p:cNvGraphicFramePr/>
          <p:nvPr>
            <p:extLst>
              <p:ext uri="{D42A27DB-BD31-4B8C-83A1-F6EECF244321}">
                <p14:modId xmlns:p14="http://schemas.microsoft.com/office/powerpoint/2010/main" val="2663886580"/>
              </p:ext>
            </p:extLst>
          </p:nvPr>
        </p:nvGraphicFramePr>
        <p:xfrm>
          <a:off x="467544" y="1052737"/>
          <a:ext cx="8352928" cy="4392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itle 5"/>
          <p:cNvSpPr>
            <a:spLocks noGrp="1"/>
          </p:cNvSpPr>
          <p:nvPr>
            <p:ph type="ctrTitle"/>
          </p:nvPr>
        </p:nvSpPr>
        <p:spPr/>
        <p:txBody>
          <a:bodyPr/>
          <a:lstStyle/>
          <a:p>
            <a:r>
              <a:rPr lang="en-US" dirty="0" smtClean="0"/>
              <a:t>Inequality to Completion</a:t>
            </a:r>
            <a:endParaRPr lang="en-US" dirty="0"/>
          </a:p>
        </p:txBody>
      </p:sp>
      <p:sp>
        <p:nvSpPr>
          <p:cNvPr id="5" name="Text Placeholder 4"/>
          <p:cNvSpPr>
            <a:spLocks noGrp="1"/>
          </p:cNvSpPr>
          <p:nvPr>
            <p:ph type="subTitle" idx="1"/>
          </p:nvPr>
        </p:nvSpPr>
        <p:spPr>
          <a:xfrm>
            <a:off x="1371600" y="3429000"/>
            <a:ext cx="6400800" cy="1752600"/>
          </a:xfrm>
        </p:spPr>
        <p:txBody>
          <a:bodyPr/>
          <a:lstStyle/>
          <a:p>
            <a:r>
              <a:rPr lang="en-US" dirty="0" smtClean="0"/>
              <a:t>Toward Inclusive Education Quality</a:t>
            </a:r>
            <a:endParaRPr lang="en-US" dirty="0"/>
          </a:p>
        </p:txBody>
      </p:sp>
    </p:spTree>
    <p:extLst>
      <p:ext uri="{BB962C8B-B14F-4D97-AF65-F5344CB8AC3E}">
        <p14:creationId xmlns:p14="http://schemas.microsoft.com/office/powerpoint/2010/main" val="41405740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4564" y="5378008"/>
            <a:ext cx="9144000" cy="1454244"/>
          </a:xfrm>
          <a:prstGeom prst="rect">
            <a:avLst/>
          </a:prstGeom>
          <a:solidFill>
            <a:srgbClr val="00B0F0"/>
          </a:solidFill>
          <a:ln>
            <a:noFill/>
          </a:ln>
          <a:effectLst/>
        </p:spPr>
        <p:txBody>
          <a:bodyPr vert="horz" wrap="square" lIns="68580" tIns="34290" rIns="68580" bIns="34290" numCol="1" anchor="ctr" anchorCtr="0" compatLnSpc="1">
            <a:prstTxWarp prst="textNoShape">
              <a:avLst/>
            </a:prstTxWarp>
            <a:spAutoFit/>
          </a:bodyPr>
          <a:lstStyle/>
          <a:p>
            <a:pPr defTabSz="457200" fontAlgn="base">
              <a:spcBef>
                <a:spcPct val="0"/>
              </a:spcBef>
              <a:spcAft>
                <a:spcPct val="0"/>
              </a:spcAft>
              <a:tabLst>
                <a:tab pos="713185" algn="l"/>
                <a:tab pos="5095875" algn="l"/>
                <a:tab pos="5770960" algn="l"/>
              </a:tabLst>
            </a:pPr>
            <a:r>
              <a:rPr lang="th-TH" sz="1800" b="1" dirty="0">
                <a:solidFill>
                  <a:srgbClr val="000000"/>
                </a:solidFill>
                <a:latin typeface="Browallia New" pitchFamily="34" charset="-34"/>
                <a:ea typeface="Times New Roman" pitchFamily="18" charset="0"/>
              </a:rPr>
              <a:t>หมายเหตุ</a:t>
            </a:r>
            <a:r>
              <a:rPr lang="en-US" sz="1800" b="1" dirty="0">
                <a:solidFill>
                  <a:srgbClr val="000000"/>
                </a:solidFill>
                <a:latin typeface="Browallia New" pitchFamily="34" charset="-34"/>
                <a:ea typeface="Times New Roman" pitchFamily="18" charset="0"/>
              </a:rPr>
              <a:t> :       (1) </a:t>
            </a:r>
            <a:r>
              <a:rPr lang="th-TH" sz="1800" b="1" dirty="0">
                <a:solidFill>
                  <a:srgbClr val="000000"/>
                </a:solidFill>
                <a:latin typeface="Browallia New" pitchFamily="34" charset="-34"/>
                <a:ea typeface="Times New Roman" pitchFamily="18" charset="0"/>
              </a:rPr>
              <a:t>จำนวนประชากรอ้างอิงจากสถาบันวิจัยประชากร</a:t>
            </a:r>
            <a:r>
              <a:rPr lang="en-US" sz="1800" b="1" dirty="0">
                <a:solidFill>
                  <a:srgbClr val="000000"/>
                </a:solidFill>
                <a:latin typeface="Browallia New" pitchFamily="34" charset="-34"/>
                <a:ea typeface="Times New Roman" pitchFamily="18" charset="0"/>
              </a:rPr>
              <a:t>  </a:t>
            </a:r>
            <a:r>
              <a:rPr lang="th-TH" sz="1800" b="1" dirty="0">
                <a:solidFill>
                  <a:srgbClr val="000000"/>
                </a:solidFill>
                <a:latin typeface="Browallia New" pitchFamily="34" charset="-34"/>
                <a:ea typeface="Times New Roman" pitchFamily="18" charset="0"/>
              </a:rPr>
              <a:t>มหาวิทยาลัยมหิดล</a:t>
            </a:r>
            <a:r>
              <a:rPr lang="en-US" sz="1800" b="1" dirty="0">
                <a:solidFill>
                  <a:srgbClr val="000000"/>
                </a:solidFill>
                <a:latin typeface="Browallia New" pitchFamily="34" charset="-34"/>
                <a:ea typeface="Times New Roman" pitchFamily="18" charset="0"/>
              </a:rPr>
              <a:t> </a:t>
            </a:r>
            <a:r>
              <a:rPr lang="th-TH" sz="1800" b="1" dirty="0">
                <a:solidFill>
                  <a:srgbClr val="000000"/>
                </a:solidFill>
                <a:latin typeface="Browallia New" pitchFamily="34" charset="-34"/>
                <a:ea typeface="Times New Roman" pitchFamily="18" charset="0"/>
              </a:rPr>
              <a:t>ปี </a:t>
            </a:r>
            <a:r>
              <a:rPr lang="en-US" sz="1800" b="1" dirty="0">
                <a:solidFill>
                  <a:srgbClr val="000000"/>
                </a:solidFill>
                <a:latin typeface="Browallia New" pitchFamily="34" charset="-34"/>
                <a:ea typeface="Times New Roman" pitchFamily="18" charset="0"/>
              </a:rPr>
              <a:t>2552 </a:t>
            </a:r>
            <a:r>
              <a:rPr lang="th-TH" sz="1800" b="1" dirty="0">
                <a:solidFill>
                  <a:srgbClr val="000000"/>
                </a:solidFill>
                <a:latin typeface="Browallia New" pitchFamily="34" charset="-34"/>
                <a:ea typeface="Times New Roman" pitchFamily="18" charset="0"/>
              </a:rPr>
              <a:t> </a:t>
            </a:r>
            <a:br>
              <a:rPr lang="th-TH" sz="1800" b="1" dirty="0">
                <a:solidFill>
                  <a:srgbClr val="000000"/>
                </a:solidFill>
                <a:latin typeface="Browallia New" pitchFamily="34" charset="-34"/>
                <a:ea typeface="Times New Roman" pitchFamily="18" charset="0"/>
              </a:rPr>
            </a:br>
            <a:r>
              <a:rPr lang="th-TH" sz="1800" b="1" dirty="0">
                <a:solidFill>
                  <a:srgbClr val="000000"/>
                </a:solidFill>
                <a:latin typeface="Browallia New" pitchFamily="34" charset="-34"/>
                <a:ea typeface="Times New Roman" pitchFamily="18" charset="0"/>
              </a:rPr>
              <a:t>                    (</a:t>
            </a:r>
            <a:r>
              <a:rPr lang="en-US" sz="1800" b="1" dirty="0">
                <a:solidFill>
                  <a:srgbClr val="000000"/>
                </a:solidFill>
                <a:latin typeface="Browallia New" pitchFamily="34" charset="-34"/>
                <a:ea typeface="Times New Roman" pitchFamily="18" charset="0"/>
              </a:rPr>
              <a:t>2</a:t>
            </a:r>
            <a:r>
              <a:rPr lang="th-TH" sz="1800" b="1" dirty="0">
                <a:solidFill>
                  <a:srgbClr val="000000"/>
                </a:solidFill>
                <a:latin typeface="Browallia New" pitchFamily="34" charset="-34"/>
                <a:ea typeface="Times New Roman" pitchFamily="18" charset="0"/>
              </a:rPr>
              <a:t>) จำนวนนักเรียนอ้างอิงจากข้อมูลของสำนักงานเลขาธิการสภาการศึกษา </a:t>
            </a:r>
            <a:r>
              <a:rPr lang="en-US" sz="1800" b="1" dirty="0">
                <a:solidFill>
                  <a:srgbClr val="000000"/>
                </a:solidFill>
                <a:latin typeface="Browallia New" pitchFamily="34" charset="-34"/>
                <a:ea typeface="Times New Roman" pitchFamily="18" charset="0"/>
              </a:rPr>
              <a:t> </a:t>
            </a:r>
            <a:r>
              <a:rPr lang="th-TH" sz="1800" b="1" dirty="0">
                <a:solidFill>
                  <a:srgbClr val="000000"/>
                </a:solidFill>
                <a:latin typeface="Browallia New" pitchFamily="34" charset="-34"/>
                <a:ea typeface="Times New Roman" pitchFamily="18" charset="0"/>
              </a:rPr>
              <a:t>ปีการศึกษา </a:t>
            </a:r>
            <a:r>
              <a:rPr lang="en-US" sz="1800" b="1" dirty="0">
                <a:solidFill>
                  <a:srgbClr val="000000"/>
                </a:solidFill>
                <a:latin typeface="Browallia New" pitchFamily="34" charset="-34"/>
                <a:ea typeface="Times New Roman" pitchFamily="18" charset="0"/>
              </a:rPr>
              <a:t>2552 </a:t>
            </a:r>
            <a:r>
              <a:rPr lang="th-TH" sz="1800" b="1" dirty="0">
                <a:solidFill>
                  <a:srgbClr val="000000"/>
                </a:solidFill>
                <a:latin typeface="Browallia New" pitchFamily="34" charset="-34"/>
                <a:ea typeface="Times New Roman" pitchFamily="18" charset="0"/>
              </a:rPr>
              <a:t>และ </a:t>
            </a:r>
            <a:r>
              <a:rPr lang="en-US" sz="1800" b="1" dirty="0">
                <a:solidFill>
                  <a:srgbClr val="000000"/>
                </a:solidFill>
                <a:latin typeface="Browallia New" pitchFamily="34" charset="-34"/>
                <a:ea typeface="Times New Roman" pitchFamily="18" charset="0"/>
              </a:rPr>
              <a:t>2553 </a:t>
            </a:r>
            <a:endParaRPr lang="th-TH" sz="1800" b="1" dirty="0">
              <a:solidFill>
                <a:srgbClr val="000000"/>
              </a:solidFill>
              <a:latin typeface="Browallia New" pitchFamily="34" charset="-34"/>
              <a:ea typeface="Times New Roman" pitchFamily="18" charset="0"/>
            </a:endParaRPr>
          </a:p>
          <a:p>
            <a:pPr defTabSz="457200" fontAlgn="base">
              <a:spcBef>
                <a:spcPct val="0"/>
              </a:spcBef>
              <a:spcAft>
                <a:spcPct val="0"/>
              </a:spcAft>
              <a:tabLst>
                <a:tab pos="713185" algn="l"/>
                <a:tab pos="5095875" algn="l"/>
                <a:tab pos="5770960" algn="l"/>
              </a:tabLst>
            </a:pPr>
            <a:r>
              <a:rPr lang="th-TH" sz="1800" b="1" dirty="0">
                <a:solidFill>
                  <a:srgbClr val="000000"/>
                </a:solidFill>
                <a:latin typeface="Browallia New" pitchFamily="34" charset="-34"/>
                <a:ea typeface="Times New Roman" pitchFamily="18" charset="0"/>
              </a:rPr>
              <a:t>                    (</a:t>
            </a:r>
            <a:r>
              <a:rPr lang="en-US" sz="1800" b="1" dirty="0">
                <a:solidFill>
                  <a:srgbClr val="000000"/>
                </a:solidFill>
                <a:latin typeface="Browallia New" pitchFamily="34" charset="-34"/>
                <a:ea typeface="Times New Roman" pitchFamily="18" charset="0"/>
              </a:rPr>
              <a:t>3) "</a:t>
            </a:r>
            <a:r>
              <a:rPr lang="th-TH" sz="1800" b="1" dirty="0">
                <a:solidFill>
                  <a:srgbClr val="000000"/>
                </a:solidFill>
                <a:latin typeface="Browallia New" pitchFamily="34" charset="-34"/>
                <a:ea typeface="Times New Roman" pitchFamily="18" charset="0"/>
              </a:rPr>
              <a:t>กลุ่มเสี่ยง</a:t>
            </a:r>
            <a:r>
              <a:rPr lang="en-US" sz="1800" b="1" dirty="0">
                <a:solidFill>
                  <a:srgbClr val="000000"/>
                </a:solidFill>
                <a:latin typeface="Browallia New" pitchFamily="34" charset="-34"/>
                <a:ea typeface="Times New Roman" pitchFamily="18" charset="0"/>
              </a:rPr>
              <a:t>"</a:t>
            </a:r>
            <a:r>
              <a:rPr lang="th-TH" sz="1800" b="1" dirty="0">
                <a:solidFill>
                  <a:srgbClr val="000000"/>
                </a:solidFill>
                <a:latin typeface="Browallia New" pitchFamily="34" charset="-34"/>
                <a:ea typeface="Times New Roman" pitchFamily="18" charset="0"/>
              </a:rPr>
              <a:t>หมายถึง นักเรียนที่มีโอกาสที่จะออกจากระบบการศึกษาในปีถัดไป </a:t>
            </a:r>
          </a:p>
          <a:p>
            <a:pPr defTabSz="457200" fontAlgn="base">
              <a:spcBef>
                <a:spcPct val="0"/>
              </a:spcBef>
              <a:spcAft>
                <a:spcPct val="0"/>
              </a:spcAft>
              <a:tabLst>
                <a:tab pos="713185" algn="l"/>
                <a:tab pos="5095875" algn="l"/>
                <a:tab pos="5770960" algn="l"/>
              </a:tabLst>
            </a:pPr>
            <a:r>
              <a:rPr lang="th-TH" sz="1800" b="1" dirty="0">
                <a:solidFill>
                  <a:srgbClr val="000000"/>
                </a:solidFill>
                <a:latin typeface="Browallia New" pitchFamily="34" charset="-34"/>
                <a:ea typeface="Times New Roman" pitchFamily="18" charset="0"/>
              </a:rPr>
              <a:t>                    (</a:t>
            </a:r>
            <a:r>
              <a:rPr lang="en-US" sz="1800" b="1" dirty="0">
                <a:solidFill>
                  <a:srgbClr val="000000"/>
                </a:solidFill>
                <a:latin typeface="Browallia New" pitchFamily="34" charset="-34"/>
                <a:ea typeface="Times New Roman" pitchFamily="18" charset="0"/>
              </a:rPr>
              <a:t>4</a:t>
            </a:r>
            <a:r>
              <a:rPr lang="th-TH" sz="1800" b="1" dirty="0">
                <a:solidFill>
                  <a:srgbClr val="000000"/>
                </a:solidFill>
                <a:latin typeface="Browallia New" pitchFamily="34" charset="-34"/>
                <a:ea typeface="Times New Roman" pitchFamily="18" charset="0"/>
              </a:rPr>
              <a:t>) กลุ่มนอกระบบ หมายถึง เยาวชนที่หลุดออกจากระบบการศึกษาแล้ว  </a:t>
            </a:r>
            <a:endParaRPr lang="th-TH" sz="1800" b="1" dirty="0" smtClean="0">
              <a:solidFill>
                <a:srgbClr val="000000"/>
              </a:solidFill>
              <a:latin typeface="Browallia New" pitchFamily="34" charset="-34"/>
              <a:ea typeface="Times New Roman" pitchFamily="18" charset="0"/>
            </a:endParaRPr>
          </a:p>
          <a:p>
            <a:pPr defTabSz="457200" fontAlgn="base">
              <a:spcBef>
                <a:spcPct val="0"/>
              </a:spcBef>
              <a:spcAft>
                <a:spcPct val="0"/>
              </a:spcAft>
              <a:tabLst>
                <a:tab pos="713185" algn="l"/>
                <a:tab pos="5095875" algn="l"/>
                <a:tab pos="5770960" algn="l"/>
              </a:tabLst>
            </a:pPr>
            <a:r>
              <a:rPr lang="th-TH" sz="1800" b="1" dirty="0" smtClean="0">
                <a:solidFill>
                  <a:srgbClr val="000000"/>
                </a:solidFill>
                <a:latin typeface="Browallia New" pitchFamily="34" charset="-34"/>
                <a:ea typeface="Times New Roman" pitchFamily="18" charset="0"/>
              </a:rPr>
              <a:t>(</a:t>
            </a:r>
            <a:r>
              <a:rPr lang="th-TH" sz="1800" b="1" dirty="0">
                <a:solidFill>
                  <a:srgbClr val="000000"/>
                </a:solidFill>
                <a:latin typeface="Browallia New" pitchFamily="34" charset="-34"/>
                <a:ea typeface="Times New Roman" pitchFamily="18" charset="0"/>
              </a:rPr>
              <a:t>ดร.รุ่งนภา จิตรโรจน์รักษ์ – วิเคราะห์)</a:t>
            </a:r>
            <a:endParaRPr lang="th-TH" sz="4000" b="1" dirty="0">
              <a:solidFill>
                <a:prstClr val="black"/>
              </a:solidFill>
              <a:latin typeface="Arial" pitchFamily="34" charset="0"/>
            </a:endParaRPr>
          </a:p>
        </p:txBody>
      </p:sp>
      <p:graphicFrame>
        <p:nvGraphicFramePr>
          <p:cNvPr id="6" name="Chart 5"/>
          <p:cNvGraphicFramePr/>
          <p:nvPr>
            <p:extLst>
              <p:ext uri="{D42A27DB-BD31-4B8C-83A1-F6EECF244321}">
                <p14:modId xmlns:p14="http://schemas.microsoft.com/office/powerpoint/2010/main" val="623941447"/>
              </p:ext>
            </p:extLst>
          </p:nvPr>
        </p:nvGraphicFramePr>
        <p:xfrm>
          <a:off x="0" y="8607"/>
          <a:ext cx="9144000" cy="5292601"/>
        </p:xfrm>
        <a:graphic>
          <a:graphicData uri="http://schemas.openxmlformats.org/drawingml/2006/chart">
            <c:chart xmlns:c="http://schemas.openxmlformats.org/drawingml/2006/chart" xmlns:r="http://schemas.openxmlformats.org/officeDocument/2006/relationships" r:id="rId3"/>
          </a:graphicData>
        </a:graphic>
      </p:graphicFrame>
      <p:sp>
        <p:nvSpPr>
          <p:cNvPr id="3" name="Rectangle 2"/>
          <p:cNvSpPr/>
          <p:nvPr/>
        </p:nvSpPr>
        <p:spPr>
          <a:xfrm>
            <a:off x="6444208" y="1196752"/>
            <a:ext cx="2699792" cy="3672408"/>
          </a:xfrm>
          <a:prstGeom prst="rect">
            <a:avLst/>
          </a:prstGeom>
          <a:solidFill>
            <a:schemeClr val="accent1">
              <a:alpha val="8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th-TH" sz="1800">
              <a:solidFill>
                <a:prstClr val="white"/>
              </a:solidFill>
            </a:endParaRPr>
          </a:p>
        </p:txBody>
      </p:sp>
      <p:pic>
        <p:nvPicPr>
          <p:cNvPr id="5" name="Picture 4"/>
          <p:cNvPicPr>
            <a:picLocks noChangeAspect="1"/>
          </p:cNvPicPr>
          <p:nvPr/>
        </p:nvPicPr>
        <p:blipFill>
          <a:blip r:embed="rId4"/>
          <a:stretch>
            <a:fillRect/>
          </a:stretch>
        </p:blipFill>
        <p:spPr>
          <a:xfrm>
            <a:off x="8160445" y="6283572"/>
            <a:ext cx="983555" cy="548680"/>
          </a:xfrm>
          <a:prstGeom prst="rect">
            <a:avLst/>
          </a:prstGeom>
        </p:spPr>
      </p:pic>
    </p:spTree>
    <p:extLst>
      <p:ext uri="{BB962C8B-B14F-4D97-AF65-F5344CB8AC3E}">
        <p14:creationId xmlns:p14="http://schemas.microsoft.com/office/powerpoint/2010/main" val="30579804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29637A9-119A-49DA-BD12-AAC58B377D80}" type="slidenum">
              <a:rPr lang="en-US" smtClean="0"/>
              <a:pPr/>
              <a:t>18</a:t>
            </a:fld>
            <a:endParaRPr lang="en-US" dirty="0"/>
          </a:p>
        </p:txBody>
      </p:sp>
      <p:sp>
        <p:nvSpPr>
          <p:cNvPr id="9" name="Title 1"/>
          <p:cNvSpPr>
            <a:spLocks noGrp="1"/>
          </p:cNvSpPr>
          <p:nvPr>
            <p:ph type="title"/>
          </p:nvPr>
        </p:nvSpPr>
        <p:spPr>
          <a:xfrm>
            <a:off x="0" y="-74606"/>
            <a:ext cx="9144000" cy="1366361"/>
          </a:xfrm>
          <a:solidFill>
            <a:srgbClr val="F5DE9D"/>
          </a:solidFill>
          <a:ln>
            <a:solidFill>
              <a:schemeClr val="accent2">
                <a:lumMod val="50000"/>
              </a:schemeClr>
            </a:solidFill>
          </a:ln>
        </p:spPr>
        <p:txBody>
          <a:bodyPr>
            <a:noAutofit/>
          </a:bodyPr>
          <a:lstStyle/>
          <a:p>
            <a:pPr algn="ctr"/>
            <a:r>
              <a:rPr lang="en-US" b="1" dirty="0" smtClean="0">
                <a:solidFill>
                  <a:schemeClr val="accent2">
                    <a:lumMod val="50000"/>
                  </a:schemeClr>
                </a:solidFill>
                <a:latin typeface="Browallia New" panose="020B0604020202020204" pitchFamily="34" charset="-34"/>
                <a:cs typeface="Browallia New" panose="020B0604020202020204" pitchFamily="34" charset="-34"/>
              </a:rPr>
              <a:t>The Journey of Children in Thai Education System</a:t>
            </a:r>
            <a:endParaRPr lang="en-US" b="1" dirty="0">
              <a:solidFill>
                <a:schemeClr val="accent2">
                  <a:lumMod val="50000"/>
                </a:schemeClr>
              </a:solidFill>
              <a:latin typeface="Browallia New" panose="020B0604020202020204" pitchFamily="34" charset="-34"/>
              <a:cs typeface="Browallia New" panose="020B0604020202020204" pitchFamily="34" charset="-34"/>
            </a:endParaRPr>
          </a:p>
        </p:txBody>
      </p:sp>
      <p:pic>
        <p:nvPicPr>
          <p:cNvPr id="7" name="Picture 2" descr="C:\Users\Pawit\Desktop\เด็กไทยบนเส้นทางการศึกษา.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60060"/>
            <a:ext cx="9143999" cy="5158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4197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71000"/>
            <a:ext cx="9144000" cy="2520279"/>
          </a:xfrm>
          <a:ln/>
        </p:spPr>
        <p:style>
          <a:lnRef idx="0">
            <a:schemeClr val="accent1"/>
          </a:lnRef>
          <a:fillRef idx="3">
            <a:schemeClr val="accent1"/>
          </a:fillRef>
          <a:effectRef idx="3">
            <a:schemeClr val="accent1"/>
          </a:effectRef>
          <a:fontRef idx="minor">
            <a:schemeClr val="lt1"/>
          </a:fontRef>
        </p:style>
        <p:txBody>
          <a:bodyPr>
            <a:noAutofit/>
          </a:bodyPr>
          <a:lstStyle/>
          <a:p>
            <a:pPr marL="457200" lvl="1" indent="0" algn="thaiDist">
              <a:buNone/>
            </a:pPr>
            <a:r>
              <a:rPr lang="en-US" b="1" dirty="0" smtClean="0">
                <a:solidFill>
                  <a:schemeClr val="bg1"/>
                </a:solidFill>
                <a:latin typeface="FreesiaUPC" panose="020B0604020202020204" pitchFamily="34" charset="-34"/>
              </a:rPr>
              <a:t>The Survey conducted in 2014</a:t>
            </a:r>
            <a:endParaRPr lang="th-TH" b="1" dirty="0">
              <a:solidFill>
                <a:schemeClr val="bg1"/>
              </a:solidFill>
              <a:latin typeface="FreesiaUPC" panose="020B0604020202020204" pitchFamily="34" charset="-34"/>
            </a:endParaRPr>
          </a:p>
          <a:p>
            <a:pPr marL="800100" lvl="1" indent="-342900" algn="thaiDist">
              <a:buFont typeface="Arial" panose="020B0604020202020204" pitchFamily="34" charset="0"/>
              <a:buChar char="•"/>
            </a:pPr>
            <a:r>
              <a:rPr lang="en-US" b="1" dirty="0">
                <a:solidFill>
                  <a:srgbClr val="FFFF00"/>
                </a:solidFill>
                <a:latin typeface="FreesiaUPC" panose="020B0604020202020204" pitchFamily="34" charset="-34"/>
              </a:rPr>
              <a:t>From the 4.74 </a:t>
            </a:r>
            <a:r>
              <a:rPr lang="en-US" b="1" dirty="0" err="1">
                <a:solidFill>
                  <a:srgbClr val="FFFF00"/>
                </a:solidFill>
                <a:latin typeface="FreesiaUPC" panose="020B0604020202020204" pitchFamily="34" charset="-34"/>
              </a:rPr>
              <a:t>Miliion</a:t>
            </a:r>
            <a:r>
              <a:rPr lang="en-US" b="1" dirty="0">
                <a:solidFill>
                  <a:srgbClr val="FFFF00"/>
                </a:solidFill>
                <a:latin typeface="FreesiaUPC" panose="020B0604020202020204" pitchFamily="34" charset="-34"/>
              </a:rPr>
              <a:t> </a:t>
            </a:r>
            <a:r>
              <a:rPr lang="en-US" b="1" dirty="0" smtClean="0">
                <a:solidFill>
                  <a:srgbClr val="FFFF00"/>
                </a:solidFill>
                <a:latin typeface="FreesiaUPC" panose="020B0604020202020204" pitchFamily="34" charset="-34"/>
              </a:rPr>
              <a:t>Children-Youth at </a:t>
            </a:r>
            <a:r>
              <a:rPr lang="en-US" b="1" dirty="0" smtClean="0">
                <a:solidFill>
                  <a:srgbClr val="FFFF00"/>
                </a:solidFill>
                <a:latin typeface="FreesiaUPC" panose="020B0604020202020204" pitchFamily="34" charset="-34"/>
              </a:rPr>
              <a:t>15-19</a:t>
            </a:r>
            <a:r>
              <a:rPr lang="en-US" b="1" dirty="0" smtClean="0">
                <a:solidFill>
                  <a:srgbClr val="FFFF00"/>
                </a:solidFill>
                <a:latin typeface="FreesiaUPC" panose="020B0604020202020204" pitchFamily="34" charset="-34"/>
              </a:rPr>
              <a:t> age group</a:t>
            </a:r>
            <a:endParaRPr lang="th-TH" b="1" dirty="0" smtClean="0">
              <a:solidFill>
                <a:srgbClr val="FFFF00"/>
              </a:solidFill>
              <a:latin typeface="FreesiaUPC" panose="020B0604020202020204" pitchFamily="34" charset="-34"/>
            </a:endParaRPr>
          </a:p>
          <a:p>
            <a:pPr marL="457200" lvl="1" indent="0" algn="thaiDist">
              <a:buNone/>
            </a:pPr>
            <a:r>
              <a:rPr lang="en-US" b="1" dirty="0">
                <a:solidFill>
                  <a:schemeClr val="bg1"/>
                </a:solidFill>
                <a:latin typeface="FreesiaUPC" panose="020B0604020202020204" pitchFamily="34" charset="-34"/>
              </a:rPr>
              <a:t> </a:t>
            </a:r>
            <a:r>
              <a:rPr lang="en-US" b="1" dirty="0" smtClean="0">
                <a:solidFill>
                  <a:schemeClr val="bg1"/>
                </a:solidFill>
                <a:latin typeface="FreesiaUPC" panose="020B0604020202020204" pitchFamily="34" charset="-34"/>
              </a:rPr>
              <a:t>   </a:t>
            </a:r>
            <a:r>
              <a:rPr lang="th-TH" b="1" dirty="0" smtClean="0">
                <a:solidFill>
                  <a:schemeClr val="bg1"/>
                </a:solidFill>
                <a:latin typeface="FreesiaUPC" panose="020B0604020202020204" pitchFamily="34" charset="-34"/>
              </a:rPr>
              <a:t>3.33 </a:t>
            </a:r>
            <a:r>
              <a:rPr lang="en-US" b="1" dirty="0" smtClean="0">
                <a:solidFill>
                  <a:schemeClr val="bg1"/>
                </a:solidFill>
                <a:latin typeface="FreesiaUPC" panose="020B0604020202020204" pitchFamily="34" charset="-34"/>
              </a:rPr>
              <a:t>million are currently in school</a:t>
            </a:r>
            <a:r>
              <a:rPr lang="th-TH" b="1" dirty="0">
                <a:solidFill>
                  <a:schemeClr val="bg1"/>
                </a:solidFill>
                <a:latin typeface="FreesiaUPC" panose="020B0604020202020204" pitchFamily="34" charset="-34"/>
              </a:rPr>
              <a:t>  </a:t>
            </a:r>
            <a:r>
              <a:rPr lang="th-TH" b="1" dirty="0" smtClean="0">
                <a:solidFill>
                  <a:schemeClr val="bg1"/>
                </a:solidFill>
                <a:latin typeface="FreesiaUPC" panose="020B0604020202020204" pitchFamily="34" charset="-34"/>
              </a:rPr>
              <a:t>(70.37%)  </a:t>
            </a:r>
            <a:r>
              <a:rPr lang="en-US" b="1" dirty="0" smtClean="0">
                <a:solidFill>
                  <a:srgbClr val="FF0000"/>
                </a:solidFill>
                <a:latin typeface="FreesiaUPC" panose="020B0604020202020204" pitchFamily="34" charset="-34"/>
              </a:rPr>
              <a:t>1.41 </a:t>
            </a:r>
            <a:r>
              <a:rPr lang="en-US" b="1" dirty="0" smtClean="0">
                <a:solidFill>
                  <a:srgbClr val="FF0000"/>
                </a:solidFill>
                <a:latin typeface="FreesiaUPC" panose="020B0604020202020204" pitchFamily="34" charset="-34"/>
              </a:rPr>
              <a:t>million dropout</a:t>
            </a:r>
            <a:r>
              <a:rPr lang="th-TH" b="1" dirty="0" smtClean="0">
                <a:solidFill>
                  <a:srgbClr val="FF0000"/>
                </a:solidFill>
                <a:latin typeface="FreesiaUPC" panose="020B0604020202020204" pitchFamily="34" charset="-34"/>
              </a:rPr>
              <a:t> </a:t>
            </a:r>
            <a:r>
              <a:rPr lang="th-TH" b="1" dirty="0" smtClean="0">
                <a:solidFill>
                  <a:srgbClr val="FF0000"/>
                </a:solidFill>
                <a:latin typeface="FreesiaUPC" panose="020B0604020202020204" pitchFamily="34" charset="-34"/>
              </a:rPr>
              <a:t>(</a:t>
            </a:r>
            <a:r>
              <a:rPr lang="en-US" b="1" dirty="0" smtClean="0">
                <a:solidFill>
                  <a:srgbClr val="FF0000"/>
                </a:solidFill>
                <a:latin typeface="FreesiaUPC" panose="020B0604020202020204" pitchFamily="34" charset="-34"/>
              </a:rPr>
              <a:t>29.63 %</a:t>
            </a:r>
            <a:r>
              <a:rPr lang="th-TH" b="1" dirty="0" smtClean="0">
                <a:solidFill>
                  <a:srgbClr val="FF0000"/>
                </a:solidFill>
                <a:latin typeface="FreesiaUPC" panose="020B0604020202020204" pitchFamily="34" charset="-34"/>
              </a:rPr>
              <a:t>)</a:t>
            </a:r>
            <a:r>
              <a:rPr lang="en-US" b="1" dirty="0" smtClean="0">
                <a:solidFill>
                  <a:srgbClr val="FF0000"/>
                </a:solidFill>
                <a:latin typeface="FreesiaUPC" panose="020B0604020202020204" pitchFamily="34" charset="-34"/>
              </a:rPr>
              <a:t> </a:t>
            </a:r>
            <a:endParaRPr lang="th-TH" b="1" dirty="0">
              <a:solidFill>
                <a:srgbClr val="FF0000"/>
              </a:solidFill>
              <a:latin typeface="FreesiaUPC" panose="020B0604020202020204" pitchFamily="34" charset="-34"/>
            </a:endParaRPr>
          </a:p>
          <a:p>
            <a:pPr marL="800100" lvl="1" indent="-342900" algn="thaiDist">
              <a:buFont typeface="Arial" panose="020B0604020202020204" pitchFamily="34" charset="0"/>
              <a:buChar char="•"/>
            </a:pPr>
            <a:r>
              <a:rPr lang="en-US" b="1" dirty="0">
                <a:solidFill>
                  <a:srgbClr val="FFFF00"/>
                </a:solidFill>
                <a:latin typeface="FreesiaUPC" panose="020B0604020202020204" pitchFamily="34" charset="-34"/>
              </a:rPr>
              <a:t>From the </a:t>
            </a:r>
            <a:r>
              <a:rPr lang="en-US" b="1" dirty="0" smtClean="0">
                <a:solidFill>
                  <a:srgbClr val="FFFF00"/>
                </a:solidFill>
                <a:latin typeface="FreesiaUPC" panose="020B0604020202020204" pitchFamily="34" charset="-34"/>
              </a:rPr>
              <a:t>4.89 </a:t>
            </a:r>
            <a:r>
              <a:rPr lang="en-US" b="1" dirty="0" err="1">
                <a:solidFill>
                  <a:srgbClr val="FFFF00"/>
                </a:solidFill>
                <a:latin typeface="FreesiaUPC" panose="020B0604020202020204" pitchFamily="34" charset="-34"/>
              </a:rPr>
              <a:t>Miliion</a:t>
            </a:r>
            <a:r>
              <a:rPr lang="en-US" b="1" dirty="0">
                <a:solidFill>
                  <a:srgbClr val="FFFF00"/>
                </a:solidFill>
                <a:latin typeface="FreesiaUPC" panose="020B0604020202020204" pitchFamily="34" charset="-34"/>
              </a:rPr>
              <a:t> Children-Youth at </a:t>
            </a:r>
            <a:r>
              <a:rPr lang="en-US" b="1" dirty="0" smtClean="0">
                <a:solidFill>
                  <a:srgbClr val="FFFF00"/>
                </a:solidFill>
                <a:latin typeface="FreesiaUPC" panose="020B0604020202020204" pitchFamily="34" charset="-34"/>
              </a:rPr>
              <a:t>20-24 </a:t>
            </a:r>
            <a:r>
              <a:rPr lang="en-US" b="1" dirty="0">
                <a:solidFill>
                  <a:srgbClr val="FFFF00"/>
                </a:solidFill>
                <a:latin typeface="FreesiaUPC" panose="020B0604020202020204" pitchFamily="34" charset="-34"/>
              </a:rPr>
              <a:t>age group</a:t>
            </a:r>
            <a:endParaRPr lang="th-TH" b="1" dirty="0">
              <a:solidFill>
                <a:srgbClr val="FFFF00"/>
              </a:solidFill>
              <a:latin typeface="FreesiaUPC" panose="020B0604020202020204" pitchFamily="34" charset="-34"/>
            </a:endParaRPr>
          </a:p>
          <a:p>
            <a:pPr marL="457200" lvl="1" indent="0" algn="thaiDist">
              <a:buNone/>
            </a:pPr>
            <a:r>
              <a:rPr lang="en-US" b="1" dirty="0" smtClean="0">
                <a:solidFill>
                  <a:schemeClr val="bg1"/>
                </a:solidFill>
                <a:latin typeface="FreesiaUPC" panose="020B0604020202020204" pitchFamily="34" charset="-34"/>
              </a:rPr>
              <a:t>    </a:t>
            </a:r>
            <a:r>
              <a:rPr lang="th-TH" b="1" dirty="0" smtClean="0">
                <a:solidFill>
                  <a:schemeClr val="bg1"/>
                </a:solidFill>
                <a:latin typeface="FreesiaUPC" panose="020B0604020202020204" pitchFamily="34" charset="-34"/>
              </a:rPr>
              <a:t>1.03</a:t>
            </a:r>
            <a:r>
              <a:rPr lang="th-TH" b="1" dirty="0">
                <a:solidFill>
                  <a:schemeClr val="bg1"/>
                </a:solidFill>
                <a:latin typeface="FreesiaUPC" panose="020B0604020202020204" pitchFamily="34" charset="-34"/>
              </a:rPr>
              <a:t> </a:t>
            </a:r>
            <a:r>
              <a:rPr lang="en-US" b="1" dirty="0" smtClean="0">
                <a:solidFill>
                  <a:schemeClr val="bg1"/>
                </a:solidFill>
                <a:latin typeface="FreesiaUPC" panose="020B0604020202020204" pitchFamily="34" charset="-34"/>
              </a:rPr>
              <a:t>million</a:t>
            </a:r>
            <a:r>
              <a:rPr lang="th-TH" b="1" dirty="0">
                <a:solidFill>
                  <a:schemeClr val="bg1"/>
                </a:solidFill>
                <a:latin typeface="FreesiaUPC" panose="020B0604020202020204" pitchFamily="34" charset="-34"/>
              </a:rPr>
              <a:t> </a:t>
            </a:r>
            <a:r>
              <a:rPr lang="th-TH" b="1" dirty="0" smtClean="0">
                <a:solidFill>
                  <a:schemeClr val="bg1"/>
                </a:solidFill>
                <a:latin typeface="FreesiaUPC" panose="020B0604020202020204" pitchFamily="34" charset="-34"/>
              </a:rPr>
              <a:t>(21.06%</a:t>
            </a:r>
            <a:r>
              <a:rPr lang="th-TH" b="1" dirty="0">
                <a:solidFill>
                  <a:schemeClr val="bg1"/>
                </a:solidFill>
                <a:latin typeface="FreesiaUPC" panose="020B0604020202020204" pitchFamily="34" charset="-34"/>
              </a:rPr>
              <a:t>)</a:t>
            </a:r>
            <a:r>
              <a:rPr lang="en-US" b="1" dirty="0" smtClean="0">
                <a:solidFill>
                  <a:schemeClr val="bg1"/>
                </a:solidFill>
                <a:latin typeface="FreesiaUPC" panose="020B0604020202020204" pitchFamily="34" charset="-34"/>
              </a:rPr>
              <a:t> </a:t>
            </a:r>
            <a:r>
              <a:rPr lang="en-US" b="1" dirty="0" smtClean="0">
                <a:solidFill>
                  <a:schemeClr val="bg1"/>
                </a:solidFill>
                <a:latin typeface="FreesiaUPC" panose="020B0604020202020204" pitchFamily="34" charset="-34"/>
              </a:rPr>
              <a:t>are currently at school </a:t>
            </a:r>
            <a:r>
              <a:rPr lang="en-US" b="1" dirty="0" smtClean="0">
                <a:solidFill>
                  <a:srgbClr val="FF0000"/>
                </a:solidFill>
                <a:latin typeface="FreesiaUPC" panose="020B0604020202020204" pitchFamily="34" charset="-34"/>
              </a:rPr>
              <a:t>3.86</a:t>
            </a:r>
            <a:r>
              <a:rPr lang="th-TH" b="1" dirty="0" smtClean="0">
                <a:solidFill>
                  <a:srgbClr val="FF0000"/>
                </a:solidFill>
                <a:latin typeface="FreesiaUPC" panose="020B0604020202020204" pitchFamily="34" charset="-34"/>
              </a:rPr>
              <a:t> </a:t>
            </a:r>
            <a:r>
              <a:rPr lang="en-US" b="1" dirty="0" smtClean="0">
                <a:solidFill>
                  <a:srgbClr val="FF0000"/>
                </a:solidFill>
                <a:latin typeface="FreesiaUPC" panose="020B0604020202020204" pitchFamily="34" charset="-34"/>
              </a:rPr>
              <a:t>million dropout</a:t>
            </a:r>
            <a:r>
              <a:rPr lang="th-TH" b="1" dirty="0" smtClean="0">
                <a:solidFill>
                  <a:srgbClr val="FF0000"/>
                </a:solidFill>
                <a:latin typeface="FreesiaUPC" panose="020B0604020202020204" pitchFamily="34" charset="-34"/>
              </a:rPr>
              <a:t> </a:t>
            </a:r>
            <a:r>
              <a:rPr lang="th-TH" b="1" dirty="0" smtClean="0">
                <a:solidFill>
                  <a:srgbClr val="FF0000"/>
                </a:solidFill>
                <a:latin typeface="FreesiaUPC" panose="020B0604020202020204" pitchFamily="34" charset="-34"/>
              </a:rPr>
              <a:t>(79%)</a:t>
            </a:r>
            <a:endParaRPr lang="th-TH" dirty="0">
              <a:solidFill>
                <a:srgbClr val="FF0000"/>
              </a:solidFill>
              <a:latin typeface="FreesiaUPC" panose="020B0604020202020204" pitchFamily="34" charset="-34"/>
            </a:endParaRPr>
          </a:p>
        </p:txBody>
      </p:sp>
      <p:sp>
        <p:nvSpPr>
          <p:cNvPr id="2" name="Title 1"/>
          <p:cNvSpPr>
            <a:spLocks noGrp="1"/>
          </p:cNvSpPr>
          <p:nvPr>
            <p:ph type="title"/>
          </p:nvPr>
        </p:nvSpPr>
        <p:spPr>
          <a:xfrm>
            <a:off x="467544" y="0"/>
            <a:ext cx="8229600" cy="1143000"/>
          </a:xfrm>
        </p:spPr>
        <p:txBody>
          <a:bodyPr>
            <a:noAutofit/>
          </a:bodyPr>
          <a:lstStyle/>
          <a:p>
            <a:r>
              <a:rPr lang="en-US" sz="4000" b="1" dirty="0" smtClean="0">
                <a:solidFill>
                  <a:srgbClr val="0070C0"/>
                </a:solidFill>
                <a:latin typeface="TH SarabunPSK" panose="020B0500040200020003" pitchFamily="34" charset="-34"/>
                <a:cs typeface="TH SarabunPSK" panose="020B0500040200020003" pitchFamily="34" charset="-34"/>
              </a:rPr>
              <a:t>The NSO’s </a:t>
            </a:r>
            <a:r>
              <a:rPr lang="en-US" sz="4000" b="1" dirty="0" err="1" smtClean="0">
                <a:solidFill>
                  <a:srgbClr val="0070C0"/>
                </a:solidFill>
                <a:latin typeface="TH SarabunPSK" panose="020B0500040200020003" pitchFamily="34" charset="-34"/>
                <a:cs typeface="TH SarabunPSK" panose="020B0500040200020003" pitchFamily="34" charset="-34"/>
              </a:rPr>
              <a:t>Labour</a:t>
            </a:r>
            <a:r>
              <a:rPr lang="en-US" sz="4000" b="1" dirty="0" smtClean="0">
                <a:solidFill>
                  <a:srgbClr val="0070C0"/>
                </a:solidFill>
                <a:latin typeface="TH SarabunPSK" panose="020B0500040200020003" pitchFamily="34" charset="-34"/>
                <a:cs typeface="TH SarabunPSK" panose="020B0500040200020003" pitchFamily="34" charset="-34"/>
              </a:rPr>
              <a:t> Force Survey</a:t>
            </a:r>
            <a:endParaRPr lang="en-US" sz="4000" b="1" dirty="0">
              <a:solidFill>
                <a:srgbClr val="0070C0"/>
              </a:solidFill>
              <a:latin typeface="TH SarabunPSK" panose="020B0500040200020003" pitchFamily="34" charset="-34"/>
              <a:cs typeface="TH SarabunPSK" panose="020B0500040200020003" pitchFamily="34" charset="-34"/>
            </a:endParaRPr>
          </a:p>
        </p:txBody>
      </p:sp>
      <p:graphicFrame>
        <p:nvGraphicFramePr>
          <p:cNvPr id="5" name="Chart 4"/>
          <p:cNvGraphicFramePr/>
          <p:nvPr>
            <p:extLst>
              <p:ext uri="{D42A27DB-BD31-4B8C-83A1-F6EECF244321}">
                <p14:modId xmlns:p14="http://schemas.microsoft.com/office/powerpoint/2010/main" val="1567956254"/>
              </p:ext>
            </p:extLst>
          </p:nvPr>
        </p:nvGraphicFramePr>
        <p:xfrm>
          <a:off x="2915816" y="3140968"/>
          <a:ext cx="6912768" cy="3775968"/>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rot="19019652">
            <a:off x="3730595" y="4129739"/>
            <a:ext cx="936104" cy="369332"/>
          </a:xfrm>
          <a:prstGeom prst="rect">
            <a:avLst/>
          </a:prstGeom>
          <a:noFill/>
        </p:spPr>
        <p:txBody>
          <a:bodyPr wrap="square" rtlCol="0">
            <a:spAutoFit/>
          </a:bodyPr>
          <a:lstStyle/>
          <a:p>
            <a:pPr defTabSz="914400"/>
            <a:r>
              <a:rPr lang="en-US" sz="1800" b="1" dirty="0" smtClean="0"/>
              <a:t>48.6%</a:t>
            </a:r>
            <a:endParaRPr lang="th-TH" sz="1800" b="1" dirty="0"/>
          </a:p>
        </p:txBody>
      </p:sp>
      <p:sp>
        <p:nvSpPr>
          <p:cNvPr id="7" name="TextBox 6"/>
          <p:cNvSpPr txBox="1"/>
          <p:nvPr/>
        </p:nvSpPr>
        <p:spPr>
          <a:xfrm>
            <a:off x="4905642" y="4021061"/>
            <a:ext cx="1274140" cy="369332"/>
          </a:xfrm>
          <a:prstGeom prst="rect">
            <a:avLst/>
          </a:prstGeom>
          <a:noFill/>
        </p:spPr>
        <p:txBody>
          <a:bodyPr wrap="square" rtlCol="0">
            <a:spAutoFit/>
          </a:bodyPr>
          <a:lstStyle/>
          <a:p>
            <a:pPr algn="ctr" defTabSz="914400"/>
            <a:r>
              <a:rPr lang="th-TH" sz="1800" dirty="0">
                <a:solidFill>
                  <a:srgbClr val="002060"/>
                </a:solidFill>
              </a:rPr>
              <a:t>(</a:t>
            </a:r>
            <a:r>
              <a:rPr lang="en-US" sz="1800" dirty="0" smtClean="0">
                <a:solidFill>
                  <a:srgbClr val="002060"/>
                </a:solidFill>
              </a:rPr>
              <a:t>6.11 M</a:t>
            </a:r>
            <a:r>
              <a:rPr lang="th-TH" sz="1800" dirty="0" smtClean="0">
                <a:solidFill>
                  <a:srgbClr val="002060"/>
                </a:solidFill>
              </a:rPr>
              <a:t>)</a:t>
            </a:r>
            <a:endParaRPr lang="th-TH" sz="1800" dirty="0">
              <a:solidFill>
                <a:srgbClr val="002060"/>
              </a:solidFill>
            </a:endParaRPr>
          </a:p>
        </p:txBody>
      </p:sp>
      <p:sp>
        <p:nvSpPr>
          <p:cNvPr id="8" name="TextBox 7"/>
          <p:cNvSpPr txBox="1"/>
          <p:nvPr/>
        </p:nvSpPr>
        <p:spPr>
          <a:xfrm rot="19019652">
            <a:off x="5391483" y="3566772"/>
            <a:ext cx="936104" cy="369332"/>
          </a:xfrm>
          <a:prstGeom prst="rect">
            <a:avLst/>
          </a:prstGeom>
          <a:noFill/>
        </p:spPr>
        <p:txBody>
          <a:bodyPr wrap="square" rtlCol="0">
            <a:spAutoFit/>
          </a:bodyPr>
          <a:lstStyle/>
          <a:p>
            <a:pPr defTabSz="914400"/>
            <a:r>
              <a:rPr lang="en-US" sz="1800" b="1" dirty="0" smtClean="0"/>
              <a:t>15.9%</a:t>
            </a:r>
            <a:endParaRPr lang="th-TH" sz="1800" b="1" dirty="0"/>
          </a:p>
        </p:txBody>
      </p:sp>
      <p:sp>
        <p:nvSpPr>
          <p:cNvPr id="9" name="TextBox 8"/>
          <p:cNvSpPr txBox="1"/>
          <p:nvPr/>
        </p:nvSpPr>
        <p:spPr>
          <a:xfrm rot="19019652">
            <a:off x="6516400" y="3509409"/>
            <a:ext cx="936104" cy="369332"/>
          </a:xfrm>
          <a:prstGeom prst="rect">
            <a:avLst/>
          </a:prstGeom>
          <a:noFill/>
        </p:spPr>
        <p:txBody>
          <a:bodyPr wrap="square" rtlCol="0">
            <a:spAutoFit/>
          </a:bodyPr>
          <a:lstStyle/>
          <a:p>
            <a:pPr defTabSz="914400"/>
            <a:r>
              <a:rPr lang="en-US" sz="1800" b="1" dirty="0" smtClean="0"/>
              <a:t>14.9%</a:t>
            </a:r>
            <a:endParaRPr lang="th-TH" sz="1800" b="1" dirty="0"/>
          </a:p>
        </p:txBody>
      </p:sp>
      <p:sp>
        <p:nvSpPr>
          <p:cNvPr id="10" name="TextBox 9"/>
          <p:cNvSpPr txBox="1"/>
          <p:nvPr/>
        </p:nvSpPr>
        <p:spPr>
          <a:xfrm rot="19019652">
            <a:off x="7804649" y="3486851"/>
            <a:ext cx="936104" cy="369332"/>
          </a:xfrm>
          <a:prstGeom prst="rect">
            <a:avLst/>
          </a:prstGeom>
          <a:noFill/>
        </p:spPr>
        <p:txBody>
          <a:bodyPr wrap="square" rtlCol="0">
            <a:spAutoFit/>
          </a:bodyPr>
          <a:lstStyle/>
          <a:p>
            <a:pPr defTabSz="914400"/>
            <a:r>
              <a:rPr lang="en-US" sz="1800" b="1" dirty="0" smtClean="0"/>
              <a:t>19.9%</a:t>
            </a:r>
            <a:endParaRPr lang="th-TH" sz="1800" b="1" dirty="0"/>
          </a:p>
        </p:txBody>
      </p:sp>
      <p:sp>
        <p:nvSpPr>
          <p:cNvPr id="11" name="TextBox 10"/>
          <p:cNvSpPr txBox="1"/>
          <p:nvPr/>
        </p:nvSpPr>
        <p:spPr>
          <a:xfrm>
            <a:off x="0" y="3707779"/>
            <a:ext cx="3528392" cy="1569660"/>
          </a:xfrm>
          <a:prstGeom prst="rect">
            <a:avLst/>
          </a:prstGeom>
          <a:noFill/>
        </p:spPr>
        <p:txBody>
          <a:bodyPr wrap="square" rtlCol="0">
            <a:spAutoFit/>
          </a:bodyPr>
          <a:lstStyle/>
          <a:p>
            <a:pPr algn="ctr" defTabSz="914400"/>
            <a:r>
              <a:rPr lang="en-US" sz="3200" b="1" dirty="0" err="1" smtClean="0">
                <a:solidFill>
                  <a:srgbClr val="4BACC6">
                    <a:lumMod val="75000"/>
                  </a:srgbClr>
                </a:solidFill>
              </a:rPr>
              <a:t>Labour</a:t>
            </a:r>
            <a:r>
              <a:rPr lang="en-US" sz="3200" b="1" dirty="0" smtClean="0">
                <a:solidFill>
                  <a:srgbClr val="4BACC6">
                    <a:lumMod val="75000"/>
                  </a:srgbClr>
                </a:solidFill>
              </a:rPr>
              <a:t> Force</a:t>
            </a:r>
            <a:endParaRPr lang="th-TH" sz="3200" b="1" dirty="0" smtClean="0">
              <a:solidFill>
                <a:srgbClr val="4BACC6">
                  <a:lumMod val="75000"/>
                </a:srgbClr>
              </a:solidFill>
            </a:endParaRPr>
          </a:p>
          <a:p>
            <a:pPr algn="ctr" defTabSz="914400"/>
            <a:r>
              <a:rPr lang="th-TH" sz="3200" b="1" dirty="0" smtClean="0">
                <a:solidFill>
                  <a:srgbClr val="4BACC6">
                    <a:lumMod val="75000"/>
                  </a:srgbClr>
                </a:solidFill>
              </a:rPr>
              <a:t>(</a:t>
            </a:r>
            <a:r>
              <a:rPr lang="en-US" sz="3200" b="1" dirty="0" smtClean="0">
                <a:solidFill>
                  <a:srgbClr val="4BACC6">
                    <a:lumMod val="75000"/>
                  </a:srgbClr>
                </a:solidFill>
              </a:rPr>
              <a:t>Age</a:t>
            </a:r>
            <a:r>
              <a:rPr lang="th-TH" sz="3200" b="1" dirty="0" smtClean="0">
                <a:solidFill>
                  <a:srgbClr val="4BACC6">
                    <a:lumMod val="75000"/>
                  </a:srgbClr>
                </a:solidFill>
              </a:rPr>
              <a:t> </a:t>
            </a:r>
            <a:r>
              <a:rPr lang="en-US" sz="3200" b="1" dirty="0" smtClean="0">
                <a:solidFill>
                  <a:srgbClr val="4BACC6">
                    <a:lumMod val="75000"/>
                  </a:srgbClr>
                </a:solidFill>
              </a:rPr>
              <a:t>15-60</a:t>
            </a:r>
            <a:r>
              <a:rPr lang="th-TH" sz="3200" b="1" dirty="0" smtClean="0">
                <a:solidFill>
                  <a:srgbClr val="4BACC6">
                    <a:lumMod val="75000"/>
                  </a:srgbClr>
                </a:solidFill>
              </a:rPr>
              <a:t>) </a:t>
            </a:r>
            <a:endParaRPr lang="th-TH" sz="3200" b="1" dirty="0" smtClean="0">
              <a:solidFill>
                <a:srgbClr val="4BACC6">
                  <a:lumMod val="75000"/>
                </a:srgbClr>
              </a:solidFill>
            </a:endParaRPr>
          </a:p>
          <a:p>
            <a:pPr algn="ctr" defTabSz="914400"/>
            <a:r>
              <a:rPr lang="en-US" sz="3200" b="1" dirty="0" smtClean="0">
                <a:solidFill>
                  <a:srgbClr val="4BACC6">
                    <a:lumMod val="75000"/>
                  </a:srgbClr>
                </a:solidFill>
              </a:rPr>
              <a:t>By Education Att.</a:t>
            </a:r>
            <a:endParaRPr lang="th-TH" sz="3200" b="1" dirty="0">
              <a:solidFill>
                <a:srgbClr val="4BACC6">
                  <a:lumMod val="75000"/>
                </a:srgbClr>
              </a:solidFill>
            </a:endParaRPr>
          </a:p>
        </p:txBody>
      </p:sp>
      <p:sp>
        <p:nvSpPr>
          <p:cNvPr id="12" name="TextBox 11"/>
          <p:cNvSpPr txBox="1"/>
          <p:nvPr/>
        </p:nvSpPr>
        <p:spPr>
          <a:xfrm>
            <a:off x="5992014" y="4021061"/>
            <a:ext cx="1274140" cy="369332"/>
          </a:xfrm>
          <a:prstGeom prst="rect">
            <a:avLst/>
          </a:prstGeom>
          <a:noFill/>
        </p:spPr>
        <p:txBody>
          <a:bodyPr wrap="square" rtlCol="0">
            <a:spAutoFit/>
          </a:bodyPr>
          <a:lstStyle/>
          <a:p>
            <a:pPr algn="ctr" defTabSz="914400"/>
            <a:r>
              <a:rPr lang="th-TH" sz="1800" dirty="0" smtClean="0">
                <a:solidFill>
                  <a:srgbClr val="002060"/>
                </a:solidFill>
              </a:rPr>
              <a:t>(</a:t>
            </a:r>
            <a:r>
              <a:rPr lang="en-US" sz="1800" dirty="0" smtClean="0">
                <a:solidFill>
                  <a:srgbClr val="002060"/>
                </a:solidFill>
              </a:rPr>
              <a:t>5.74</a:t>
            </a:r>
            <a:r>
              <a:rPr lang="en-US" sz="1800" dirty="0">
                <a:solidFill>
                  <a:srgbClr val="002060"/>
                </a:solidFill>
              </a:rPr>
              <a:t> </a:t>
            </a:r>
            <a:r>
              <a:rPr lang="en-US" sz="1800" dirty="0" smtClean="0">
                <a:solidFill>
                  <a:srgbClr val="002060"/>
                </a:solidFill>
              </a:rPr>
              <a:t>M</a:t>
            </a:r>
            <a:r>
              <a:rPr lang="th-TH" sz="1800" dirty="0" smtClean="0">
                <a:solidFill>
                  <a:srgbClr val="002060"/>
                </a:solidFill>
              </a:rPr>
              <a:t>)</a:t>
            </a:r>
            <a:endParaRPr lang="th-TH" sz="1800" dirty="0">
              <a:solidFill>
                <a:srgbClr val="002060"/>
              </a:solidFill>
            </a:endParaRPr>
          </a:p>
        </p:txBody>
      </p:sp>
      <p:sp>
        <p:nvSpPr>
          <p:cNvPr id="13" name="TextBox 12"/>
          <p:cNvSpPr txBox="1"/>
          <p:nvPr/>
        </p:nvSpPr>
        <p:spPr>
          <a:xfrm>
            <a:off x="7205210" y="3957453"/>
            <a:ext cx="1274140" cy="369332"/>
          </a:xfrm>
          <a:prstGeom prst="rect">
            <a:avLst/>
          </a:prstGeom>
          <a:noFill/>
        </p:spPr>
        <p:txBody>
          <a:bodyPr wrap="square" rtlCol="0">
            <a:spAutoFit/>
          </a:bodyPr>
          <a:lstStyle/>
          <a:p>
            <a:pPr algn="ctr" defTabSz="914400"/>
            <a:r>
              <a:rPr lang="th-TH" sz="1800" dirty="0" smtClean="0">
                <a:solidFill>
                  <a:srgbClr val="002060"/>
                </a:solidFill>
              </a:rPr>
              <a:t>(</a:t>
            </a:r>
            <a:r>
              <a:rPr lang="en-US" sz="1800" dirty="0" smtClean="0">
                <a:solidFill>
                  <a:srgbClr val="002060"/>
                </a:solidFill>
              </a:rPr>
              <a:t>7.65 M</a:t>
            </a:r>
            <a:r>
              <a:rPr lang="th-TH" sz="1800" dirty="0" smtClean="0">
                <a:solidFill>
                  <a:srgbClr val="002060"/>
                </a:solidFill>
              </a:rPr>
              <a:t>)</a:t>
            </a:r>
            <a:endParaRPr lang="th-TH" sz="1800" dirty="0">
              <a:solidFill>
                <a:srgbClr val="002060"/>
              </a:solidFill>
            </a:endParaRPr>
          </a:p>
        </p:txBody>
      </p:sp>
      <p:pic>
        <p:nvPicPr>
          <p:cNvPr id="14" name="Picture 13"/>
          <p:cNvPicPr>
            <a:picLocks noChangeAspect="1"/>
          </p:cNvPicPr>
          <p:nvPr/>
        </p:nvPicPr>
        <p:blipFill>
          <a:blip r:embed="rId3"/>
          <a:stretch>
            <a:fillRect/>
          </a:stretch>
        </p:blipFill>
        <p:spPr>
          <a:xfrm>
            <a:off x="8160448" y="6309320"/>
            <a:ext cx="983555" cy="548680"/>
          </a:xfrm>
          <a:prstGeom prst="rect">
            <a:avLst/>
          </a:prstGeom>
        </p:spPr>
      </p:pic>
    </p:spTree>
    <p:extLst>
      <p:ext uri="{BB962C8B-B14F-4D97-AF65-F5344CB8AC3E}">
        <p14:creationId xmlns:p14="http://schemas.microsoft.com/office/powerpoint/2010/main" val="32156148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29637A9-119A-49DA-BD12-AAC58B377D80}" type="slidenum">
              <a:rPr lang="en-US" smtClean="0"/>
              <a:t>20</a:t>
            </a:fld>
            <a:endParaRPr lang="en-US" dirty="0"/>
          </a:p>
        </p:txBody>
      </p:sp>
      <p:sp>
        <p:nvSpPr>
          <p:cNvPr id="6" name="Title 1"/>
          <p:cNvSpPr>
            <a:spLocks noGrp="1"/>
          </p:cNvSpPr>
          <p:nvPr>
            <p:ph type="title"/>
          </p:nvPr>
        </p:nvSpPr>
        <p:spPr>
          <a:xfrm>
            <a:off x="-13648" y="-1"/>
            <a:ext cx="9157647" cy="1073439"/>
          </a:xfrm>
          <a:solidFill>
            <a:schemeClr val="bg1">
              <a:lumMod val="95000"/>
            </a:schemeClr>
          </a:solidFill>
        </p:spPr>
        <p:txBody>
          <a:bodyPr>
            <a:normAutofit fontScale="90000"/>
          </a:bodyPr>
          <a:lstStyle/>
          <a:p>
            <a:r>
              <a:rPr lang="th-TH" sz="7200" b="1" dirty="0" smtClean="0">
                <a:solidFill>
                  <a:srgbClr val="0070C0"/>
                </a:solidFill>
                <a:latin typeface="Browallia New" panose="020B0604020202020204" pitchFamily="34" charset="-34"/>
                <a:cs typeface="Browallia New" panose="020B0604020202020204" pitchFamily="34" charset="-34"/>
              </a:rPr>
              <a:t>“เด็กมหาวิทยาลัย” </a:t>
            </a:r>
            <a:endParaRPr lang="en-US" sz="7200" b="1" dirty="0">
              <a:solidFill>
                <a:srgbClr val="0070C0"/>
              </a:solidFill>
              <a:latin typeface="Browallia New" panose="020B0604020202020204" pitchFamily="34" charset="-34"/>
              <a:cs typeface="Browallia New" panose="020B0604020202020204" pitchFamily="34" charset="-34"/>
            </a:endParaRPr>
          </a:p>
        </p:txBody>
      </p:sp>
      <p:pic>
        <p:nvPicPr>
          <p:cNvPr id="7" name="Picture 2" descr="C:\Users\Pawit\Desktop\เรียนต่อมหาวิทยาลัยใช่ความสำเร็จจริงหรือไม่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 y="1073439"/>
            <a:ext cx="9134183" cy="5386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7801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Title 1"/>
          <p:cNvSpPr>
            <a:spLocks noGrp="1"/>
          </p:cNvSpPr>
          <p:nvPr>
            <p:ph type="title"/>
          </p:nvPr>
        </p:nvSpPr>
        <p:spPr>
          <a:xfrm>
            <a:off x="417513" y="90490"/>
            <a:ext cx="8229600" cy="1212441"/>
          </a:xfrm>
        </p:spPr>
        <p:txBody>
          <a:bodyPr>
            <a:noAutofit/>
          </a:bodyPr>
          <a:lstStyle/>
          <a:p>
            <a:r>
              <a:rPr lang="en-US" sz="8800" b="1" dirty="0" smtClean="0">
                <a:solidFill>
                  <a:srgbClr val="0070C0"/>
                </a:solidFill>
                <a:latin typeface="Browallia New" panose="020B0604020202020204" pitchFamily="34" charset="-34"/>
                <a:cs typeface="Browallia New" panose="020B0604020202020204" pitchFamily="34" charset="-34"/>
              </a:rPr>
              <a:t>Critical Points</a:t>
            </a:r>
            <a:endParaRPr lang="th-TH" sz="8800" dirty="0">
              <a:latin typeface="Browallia New" panose="020B0604020202020204" pitchFamily="34" charset="-34"/>
              <a:cs typeface="Browallia New" panose="020B0604020202020204" pitchFamily="34" charset="-34"/>
            </a:endParaRPr>
          </a:p>
        </p:txBody>
      </p:sp>
      <p:sp>
        <p:nvSpPr>
          <p:cNvPr id="200720" name="TextBox 13"/>
          <p:cNvSpPr txBox="1">
            <a:spLocks noChangeArrowheads="1"/>
          </p:cNvSpPr>
          <p:nvPr/>
        </p:nvSpPr>
        <p:spPr bwMode="auto">
          <a:xfrm>
            <a:off x="2169195" y="1507241"/>
            <a:ext cx="6807733" cy="2062103"/>
          </a:xfrm>
          <a:prstGeom prst="rect">
            <a:avLst/>
          </a:prstGeom>
          <a:solidFill>
            <a:srgbClr val="00B050"/>
          </a:solidFill>
          <a:ln>
            <a:noFill/>
          </a:ln>
          <a:extLst/>
        </p:spPr>
        <p:txBody>
          <a:bodyPr>
            <a:spAutoFit/>
          </a:bodyPr>
          <a:lstStyle>
            <a:lvl1pPr eaLnBrk="0" hangingPunct="0">
              <a:defRPr sz="2800">
                <a:solidFill>
                  <a:schemeClr val="tx1"/>
                </a:solidFill>
                <a:latin typeface="Arial" charset="0"/>
                <a:ea typeface="ＭＳ Ｐゴシック" charset="0"/>
                <a:cs typeface="Arial" charset="0"/>
              </a:defRPr>
            </a:lvl1pPr>
            <a:lvl2pPr marL="914400" indent="-457200" eaLnBrk="0" hangingPunct="0">
              <a:defRPr sz="2800">
                <a:solidFill>
                  <a:schemeClr val="tx1"/>
                </a:solidFill>
                <a:latin typeface="Arial" charset="0"/>
                <a:ea typeface="Arial" charset="0"/>
                <a:cs typeface="Arial" charset="0"/>
              </a:defRPr>
            </a:lvl2pPr>
            <a:lvl3pPr marL="1143000" indent="-228600" eaLnBrk="0" hangingPunct="0">
              <a:defRPr sz="2800">
                <a:solidFill>
                  <a:schemeClr val="tx1"/>
                </a:solidFill>
                <a:latin typeface="Arial" charset="0"/>
                <a:ea typeface="Arial" charset="0"/>
                <a:cs typeface="Arial" charset="0"/>
              </a:defRPr>
            </a:lvl3pPr>
            <a:lvl4pPr marL="1600200" indent="-228600" eaLnBrk="0" hangingPunct="0">
              <a:defRPr sz="2800">
                <a:solidFill>
                  <a:schemeClr val="tx1"/>
                </a:solidFill>
                <a:latin typeface="Arial" charset="0"/>
                <a:ea typeface="Arial" charset="0"/>
                <a:cs typeface="Arial" charset="0"/>
              </a:defRPr>
            </a:lvl4pPr>
            <a:lvl5pPr marL="2057400" indent="-228600" eaLnBrk="0" hangingPunct="0">
              <a:defRPr sz="2800">
                <a:solidFill>
                  <a:schemeClr val="tx1"/>
                </a:solidFill>
                <a:latin typeface="Arial" charset="0"/>
                <a:ea typeface="Arial" charset="0"/>
                <a:cs typeface="Arial" charset="0"/>
              </a:defRPr>
            </a:lvl5pPr>
            <a:lvl6pPr marL="2514600" indent="-228600" eaLnBrk="0" fontAlgn="base" hangingPunct="0">
              <a:spcBef>
                <a:spcPct val="0"/>
              </a:spcBef>
              <a:spcAft>
                <a:spcPct val="0"/>
              </a:spcAft>
              <a:defRPr sz="2800">
                <a:solidFill>
                  <a:schemeClr val="tx1"/>
                </a:solidFill>
                <a:latin typeface="Arial" charset="0"/>
                <a:ea typeface="Arial" charset="0"/>
                <a:cs typeface="Arial" charset="0"/>
              </a:defRPr>
            </a:lvl6pPr>
            <a:lvl7pPr marL="2971800" indent="-228600" eaLnBrk="0" fontAlgn="base" hangingPunct="0">
              <a:spcBef>
                <a:spcPct val="0"/>
              </a:spcBef>
              <a:spcAft>
                <a:spcPct val="0"/>
              </a:spcAft>
              <a:defRPr sz="2800">
                <a:solidFill>
                  <a:schemeClr val="tx1"/>
                </a:solidFill>
                <a:latin typeface="Arial" charset="0"/>
                <a:ea typeface="Arial" charset="0"/>
                <a:cs typeface="Arial" charset="0"/>
              </a:defRPr>
            </a:lvl7pPr>
            <a:lvl8pPr marL="3429000" indent="-228600" eaLnBrk="0" fontAlgn="base" hangingPunct="0">
              <a:spcBef>
                <a:spcPct val="0"/>
              </a:spcBef>
              <a:spcAft>
                <a:spcPct val="0"/>
              </a:spcAft>
              <a:defRPr sz="2800">
                <a:solidFill>
                  <a:schemeClr val="tx1"/>
                </a:solidFill>
                <a:latin typeface="Arial" charset="0"/>
                <a:ea typeface="Arial" charset="0"/>
                <a:cs typeface="Arial" charset="0"/>
              </a:defRPr>
            </a:lvl8pPr>
            <a:lvl9pPr marL="3886200" indent="-228600" eaLnBrk="0" fontAlgn="base" hangingPunct="0">
              <a:spcBef>
                <a:spcPct val="0"/>
              </a:spcBef>
              <a:spcAft>
                <a:spcPct val="0"/>
              </a:spcAft>
              <a:defRPr sz="2800">
                <a:solidFill>
                  <a:schemeClr val="tx1"/>
                </a:solidFill>
                <a:latin typeface="Arial" charset="0"/>
                <a:ea typeface="Arial" charset="0"/>
                <a:cs typeface="Arial" charset="0"/>
              </a:defRPr>
            </a:lvl9pPr>
          </a:lstStyle>
          <a:p>
            <a:pPr marL="442913" indent="-442913" eaLnBrk="1" hangingPunct="1">
              <a:buSzPct val="80000"/>
            </a:pPr>
            <a:r>
              <a:rPr lang="en-US" sz="3200" b="1" dirty="0">
                <a:solidFill>
                  <a:srgbClr val="FFFFFF"/>
                </a:solidFill>
                <a:latin typeface="FreesiaUPC" charset="0"/>
                <a:cs typeface="FreesiaUPC" charset="0"/>
              </a:rPr>
              <a:t>1.  </a:t>
            </a:r>
            <a:r>
              <a:rPr lang="en-US" sz="3200" b="1" dirty="0" smtClean="0">
                <a:solidFill>
                  <a:srgbClr val="FFFFFF"/>
                </a:solidFill>
                <a:latin typeface="FreesiaUPC" charset="0"/>
                <a:cs typeface="FreesiaUPC" charset="0"/>
              </a:rPr>
              <a:t>Currently, 60% of Thai students enter </a:t>
            </a:r>
            <a:r>
              <a:rPr lang="en-US" sz="3200" b="1" dirty="0" err="1" smtClean="0">
                <a:solidFill>
                  <a:srgbClr val="FFFFFF"/>
                </a:solidFill>
                <a:latin typeface="FreesiaUPC" charset="0"/>
                <a:cs typeface="FreesiaUPC" charset="0"/>
              </a:rPr>
              <a:t>labour</a:t>
            </a:r>
            <a:r>
              <a:rPr lang="en-US" sz="3200" b="1" dirty="0" smtClean="0">
                <a:solidFill>
                  <a:srgbClr val="FFFFFF"/>
                </a:solidFill>
                <a:latin typeface="FreesiaUPC" charset="0"/>
                <a:cs typeface="FreesiaUPC" charset="0"/>
              </a:rPr>
              <a:t> market with no more than high school diploma with 40% have only junior high school diploma, </a:t>
            </a:r>
            <a:r>
              <a:rPr lang="en-US" sz="3200" b="1" dirty="0" smtClean="0">
                <a:solidFill>
                  <a:srgbClr val="FFFF00"/>
                </a:solidFill>
                <a:latin typeface="FreesiaUPC" charset="0"/>
                <a:cs typeface="FreesiaUPC" charset="0"/>
              </a:rPr>
              <a:t>even though there are student’s loan and scholarship available</a:t>
            </a:r>
            <a:endParaRPr lang="th-TH" sz="3200" b="1" dirty="0">
              <a:solidFill>
                <a:srgbClr val="FFFF00"/>
              </a:solidFill>
              <a:latin typeface="FreesiaUPC" charset="0"/>
              <a:cs typeface="FreesiaUPC" charset="0"/>
            </a:endParaRPr>
          </a:p>
        </p:txBody>
      </p:sp>
      <p:sp>
        <p:nvSpPr>
          <p:cNvPr id="200718" name="TextBox 23"/>
          <p:cNvSpPr txBox="1">
            <a:spLocks noChangeArrowheads="1"/>
          </p:cNvSpPr>
          <p:nvPr/>
        </p:nvSpPr>
        <p:spPr bwMode="auto">
          <a:xfrm>
            <a:off x="2144304" y="3695095"/>
            <a:ext cx="6832624" cy="1565044"/>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charset="0"/>
                <a:ea typeface="ＭＳ Ｐゴシック" charset="0"/>
                <a:cs typeface="Arial" charset="0"/>
              </a:defRPr>
            </a:lvl1pPr>
            <a:lvl2pPr marL="742950" indent="-285750" eaLnBrk="0" hangingPunct="0">
              <a:defRPr sz="2800">
                <a:solidFill>
                  <a:schemeClr val="tx1"/>
                </a:solidFill>
                <a:latin typeface="Arial" charset="0"/>
                <a:ea typeface="Arial" charset="0"/>
                <a:cs typeface="Arial" charset="0"/>
              </a:defRPr>
            </a:lvl2pPr>
            <a:lvl3pPr marL="1143000" indent="-228600" eaLnBrk="0" hangingPunct="0">
              <a:defRPr sz="2800">
                <a:solidFill>
                  <a:schemeClr val="tx1"/>
                </a:solidFill>
                <a:latin typeface="Arial" charset="0"/>
                <a:ea typeface="Arial" charset="0"/>
                <a:cs typeface="Arial" charset="0"/>
              </a:defRPr>
            </a:lvl3pPr>
            <a:lvl4pPr marL="1600200" indent="-228600" eaLnBrk="0" hangingPunct="0">
              <a:defRPr sz="2800">
                <a:solidFill>
                  <a:schemeClr val="tx1"/>
                </a:solidFill>
                <a:latin typeface="Arial" charset="0"/>
                <a:ea typeface="Arial" charset="0"/>
                <a:cs typeface="Arial" charset="0"/>
              </a:defRPr>
            </a:lvl4pPr>
            <a:lvl5pPr marL="2057400" indent="-228600" eaLnBrk="0" hangingPunct="0">
              <a:defRPr sz="2800">
                <a:solidFill>
                  <a:schemeClr val="tx1"/>
                </a:solidFill>
                <a:latin typeface="Arial" charset="0"/>
                <a:ea typeface="Arial" charset="0"/>
                <a:cs typeface="Arial" charset="0"/>
              </a:defRPr>
            </a:lvl5pPr>
            <a:lvl6pPr marL="2514600" indent="-228600" eaLnBrk="0" fontAlgn="base" hangingPunct="0">
              <a:spcBef>
                <a:spcPct val="0"/>
              </a:spcBef>
              <a:spcAft>
                <a:spcPct val="0"/>
              </a:spcAft>
              <a:defRPr sz="2800">
                <a:solidFill>
                  <a:schemeClr val="tx1"/>
                </a:solidFill>
                <a:latin typeface="Arial" charset="0"/>
                <a:ea typeface="Arial" charset="0"/>
                <a:cs typeface="Arial" charset="0"/>
              </a:defRPr>
            </a:lvl6pPr>
            <a:lvl7pPr marL="2971800" indent="-228600" eaLnBrk="0" fontAlgn="base" hangingPunct="0">
              <a:spcBef>
                <a:spcPct val="0"/>
              </a:spcBef>
              <a:spcAft>
                <a:spcPct val="0"/>
              </a:spcAft>
              <a:defRPr sz="2800">
                <a:solidFill>
                  <a:schemeClr val="tx1"/>
                </a:solidFill>
                <a:latin typeface="Arial" charset="0"/>
                <a:ea typeface="Arial" charset="0"/>
                <a:cs typeface="Arial" charset="0"/>
              </a:defRPr>
            </a:lvl7pPr>
            <a:lvl8pPr marL="3429000" indent="-228600" eaLnBrk="0" fontAlgn="base" hangingPunct="0">
              <a:spcBef>
                <a:spcPct val="0"/>
              </a:spcBef>
              <a:spcAft>
                <a:spcPct val="0"/>
              </a:spcAft>
              <a:defRPr sz="2800">
                <a:solidFill>
                  <a:schemeClr val="tx1"/>
                </a:solidFill>
                <a:latin typeface="Arial" charset="0"/>
                <a:ea typeface="Arial" charset="0"/>
                <a:cs typeface="Arial" charset="0"/>
              </a:defRPr>
            </a:lvl8pPr>
            <a:lvl9pPr marL="3886200" indent="-228600" eaLnBrk="0" fontAlgn="base" hangingPunct="0">
              <a:spcBef>
                <a:spcPct val="0"/>
              </a:spcBef>
              <a:spcAft>
                <a:spcPct val="0"/>
              </a:spcAft>
              <a:defRPr sz="2800">
                <a:solidFill>
                  <a:schemeClr val="tx1"/>
                </a:solidFill>
                <a:latin typeface="Arial" charset="0"/>
                <a:ea typeface="Arial" charset="0"/>
                <a:cs typeface="Arial" charset="0"/>
              </a:defRPr>
            </a:lvl9pPr>
          </a:lstStyle>
          <a:p>
            <a:pPr marL="357188" indent="-357188" eaLnBrk="1" hangingPunct="1">
              <a:lnSpc>
                <a:spcPct val="110000"/>
              </a:lnSpc>
              <a:buSzPct val="80000"/>
            </a:pPr>
            <a:r>
              <a:rPr lang="en-US" sz="2900" b="1" dirty="0">
                <a:solidFill>
                  <a:srgbClr val="FFFFFF"/>
                </a:solidFill>
                <a:latin typeface="FreesiaUPC" charset="0"/>
                <a:cs typeface="FreesiaUPC" charset="0"/>
              </a:rPr>
              <a:t>2.  </a:t>
            </a:r>
            <a:r>
              <a:rPr lang="en-US" sz="2900" b="1" dirty="0" smtClean="0">
                <a:solidFill>
                  <a:srgbClr val="FFFFFF"/>
                </a:solidFill>
                <a:latin typeface="FreesiaUPC" charset="0"/>
                <a:cs typeface="FreesiaUPC" charset="0"/>
              </a:rPr>
              <a:t>Yet, the curriculum, exams, school, family still teach students the college-track knowledge and skills. </a:t>
            </a:r>
            <a:r>
              <a:rPr lang="en-US" sz="2900" b="1" dirty="0" smtClean="0">
                <a:solidFill>
                  <a:srgbClr val="FFFF00"/>
                </a:solidFill>
                <a:latin typeface="FreesiaUPC" charset="0"/>
                <a:cs typeface="FreesiaUPC" charset="0"/>
              </a:rPr>
              <a:t>Are we prepare the majority of students ready for jobs ?</a:t>
            </a:r>
            <a:endParaRPr lang="th-TH" sz="2900" b="1" dirty="0">
              <a:solidFill>
                <a:srgbClr val="FFFF00"/>
              </a:solidFill>
              <a:latin typeface="FreesiaUPC" charset="0"/>
              <a:cs typeface="FreesiaUPC" charset="0"/>
            </a:endParaRPr>
          </a:p>
        </p:txBody>
      </p:sp>
      <p:sp>
        <p:nvSpPr>
          <p:cNvPr id="200711" name="TextBox 8"/>
          <p:cNvSpPr txBox="1">
            <a:spLocks noChangeArrowheads="1"/>
          </p:cNvSpPr>
          <p:nvPr/>
        </p:nvSpPr>
        <p:spPr bwMode="auto">
          <a:xfrm>
            <a:off x="2144304" y="5349994"/>
            <a:ext cx="6832365" cy="1077218"/>
          </a:xfrm>
          <a:prstGeom prst="rect">
            <a:avLst/>
          </a:prstGeom>
          <a:solidFill>
            <a:srgbClr val="FF9D0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charset="0"/>
                <a:ea typeface="ＭＳ Ｐゴシック" charset="0"/>
                <a:cs typeface="Arial" charset="0"/>
              </a:defRPr>
            </a:lvl1pPr>
            <a:lvl2pPr marL="742950" indent="-285750" eaLnBrk="0" hangingPunct="0">
              <a:defRPr sz="2800">
                <a:solidFill>
                  <a:schemeClr val="tx1"/>
                </a:solidFill>
                <a:latin typeface="Arial" charset="0"/>
                <a:ea typeface="Arial" charset="0"/>
                <a:cs typeface="Arial" charset="0"/>
              </a:defRPr>
            </a:lvl2pPr>
            <a:lvl3pPr marL="1143000" indent="-228600" eaLnBrk="0" hangingPunct="0">
              <a:defRPr sz="2800">
                <a:solidFill>
                  <a:schemeClr val="tx1"/>
                </a:solidFill>
                <a:latin typeface="Arial" charset="0"/>
                <a:ea typeface="Arial" charset="0"/>
                <a:cs typeface="Arial" charset="0"/>
              </a:defRPr>
            </a:lvl3pPr>
            <a:lvl4pPr marL="1600200" indent="-228600" eaLnBrk="0" hangingPunct="0">
              <a:defRPr sz="2800">
                <a:solidFill>
                  <a:schemeClr val="tx1"/>
                </a:solidFill>
                <a:latin typeface="Arial" charset="0"/>
                <a:ea typeface="Arial" charset="0"/>
                <a:cs typeface="Arial" charset="0"/>
              </a:defRPr>
            </a:lvl4pPr>
            <a:lvl5pPr marL="2057400" indent="-228600" eaLnBrk="0" hangingPunct="0">
              <a:defRPr sz="2800">
                <a:solidFill>
                  <a:schemeClr val="tx1"/>
                </a:solidFill>
                <a:latin typeface="Arial" charset="0"/>
                <a:ea typeface="Arial" charset="0"/>
                <a:cs typeface="Arial" charset="0"/>
              </a:defRPr>
            </a:lvl5pPr>
            <a:lvl6pPr marL="2514600" indent="-228600" eaLnBrk="0" fontAlgn="base" hangingPunct="0">
              <a:spcBef>
                <a:spcPct val="0"/>
              </a:spcBef>
              <a:spcAft>
                <a:spcPct val="0"/>
              </a:spcAft>
              <a:defRPr sz="2800">
                <a:solidFill>
                  <a:schemeClr val="tx1"/>
                </a:solidFill>
                <a:latin typeface="Arial" charset="0"/>
                <a:ea typeface="Arial" charset="0"/>
                <a:cs typeface="Arial" charset="0"/>
              </a:defRPr>
            </a:lvl6pPr>
            <a:lvl7pPr marL="2971800" indent="-228600" eaLnBrk="0" fontAlgn="base" hangingPunct="0">
              <a:spcBef>
                <a:spcPct val="0"/>
              </a:spcBef>
              <a:spcAft>
                <a:spcPct val="0"/>
              </a:spcAft>
              <a:defRPr sz="2800">
                <a:solidFill>
                  <a:schemeClr val="tx1"/>
                </a:solidFill>
                <a:latin typeface="Arial" charset="0"/>
                <a:ea typeface="Arial" charset="0"/>
                <a:cs typeface="Arial" charset="0"/>
              </a:defRPr>
            </a:lvl7pPr>
            <a:lvl8pPr marL="3429000" indent="-228600" eaLnBrk="0" fontAlgn="base" hangingPunct="0">
              <a:spcBef>
                <a:spcPct val="0"/>
              </a:spcBef>
              <a:spcAft>
                <a:spcPct val="0"/>
              </a:spcAft>
              <a:defRPr sz="2800">
                <a:solidFill>
                  <a:schemeClr val="tx1"/>
                </a:solidFill>
                <a:latin typeface="Arial" charset="0"/>
                <a:ea typeface="Arial" charset="0"/>
                <a:cs typeface="Arial" charset="0"/>
              </a:defRPr>
            </a:lvl8pPr>
            <a:lvl9pPr marL="3886200" indent="-228600" eaLnBrk="0" fontAlgn="base" hangingPunct="0">
              <a:spcBef>
                <a:spcPct val="0"/>
              </a:spcBef>
              <a:spcAft>
                <a:spcPct val="0"/>
              </a:spcAft>
              <a:defRPr sz="2800">
                <a:solidFill>
                  <a:schemeClr val="tx1"/>
                </a:solidFill>
                <a:latin typeface="Arial" charset="0"/>
                <a:ea typeface="Arial" charset="0"/>
                <a:cs typeface="Arial" charset="0"/>
              </a:defRPr>
            </a:lvl9pPr>
          </a:lstStyle>
          <a:p>
            <a:pPr marL="216000" indent="-442913" eaLnBrk="1" hangingPunct="1">
              <a:buSzPct val="80000"/>
            </a:pPr>
            <a:r>
              <a:rPr lang="en-US" sz="3200" b="1" i="1" dirty="0" smtClean="0">
                <a:solidFill>
                  <a:srgbClr val="FFFFFF"/>
                </a:solidFill>
                <a:latin typeface="FreesiaUPC" charset="0"/>
                <a:cs typeface="FreesiaUPC" charset="0"/>
              </a:rPr>
              <a:t>3. In 2014, 50% of college graduates were jobless. </a:t>
            </a:r>
            <a:r>
              <a:rPr lang="en-US" sz="3200" b="1" i="1" dirty="0" smtClean="0">
                <a:solidFill>
                  <a:srgbClr val="0070C0"/>
                </a:solidFill>
                <a:latin typeface="FreesiaUPC" charset="0"/>
                <a:cs typeface="FreesiaUPC" charset="0"/>
              </a:rPr>
              <a:t>Why are there frictions in Thai </a:t>
            </a:r>
            <a:r>
              <a:rPr lang="en-US" sz="3200" b="1" i="1" dirty="0" err="1" smtClean="0">
                <a:solidFill>
                  <a:srgbClr val="0070C0"/>
                </a:solidFill>
                <a:latin typeface="FreesiaUPC" charset="0"/>
                <a:cs typeface="FreesiaUPC" charset="0"/>
              </a:rPr>
              <a:t>labour</a:t>
            </a:r>
            <a:r>
              <a:rPr lang="en-US" sz="3200" b="1" i="1" dirty="0" smtClean="0">
                <a:solidFill>
                  <a:srgbClr val="0070C0"/>
                </a:solidFill>
                <a:latin typeface="FreesiaUPC" charset="0"/>
                <a:cs typeface="FreesiaUPC" charset="0"/>
              </a:rPr>
              <a:t> market?</a:t>
            </a:r>
            <a:endParaRPr lang="th-TH" sz="4000" b="1" i="1" dirty="0">
              <a:solidFill>
                <a:srgbClr val="0070C0"/>
              </a:solidFill>
              <a:latin typeface="FreesiaUPC" charset="0"/>
              <a:cs typeface="FreesiaUPC" charset="0"/>
            </a:endParaRPr>
          </a:p>
        </p:txBody>
      </p:sp>
      <p:pic>
        <p:nvPicPr>
          <p:cNvPr id="3078" name="Picture 6"/>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45582" y="3094041"/>
            <a:ext cx="981677" cy="1498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 name="Group 2"/>
          <p:cNvGrpSpPr/>
          <p:nvPr/>
        </p:nvGrpSpPr>
        <p:grpSpPr>
          <a:xfrm>
            <a:off x="-68558" y="4925474"/>
            <a:ext cx="2361640" cy="1420023"/>
            <a:chOff x="50120" y="5157192"/>
            <a:chExt cx="2001600" cy="1203999"/>
          </a:xfrm>
        </p:grpSpPr>
        <p:sp>
          <p:nvSpPr>
            <p:cNvPr id="2" name="Oval 1"/>
            <p:cNvSpPr/>
            <p:nvPr/>
          </p:nvSpPr>
          <p:spPr>
            <a:xfrm>
              <a:off x="179512" y="6093296"/>
              <a:ext cx="1822088" cy="216024"/>
            </a:xfrm>
            <a:prstGeom prst="ellipse">
              <a:avLst/>
            </a:prstGeom>
            <a:solidFill>
              <a:srgbClr val="FF6600"/>
            </a:solidFill>
            <a:ln>
              <a:solidFill>
                <a:schemeClr val="bg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th-TH"/>
            </a:p>
          </p:txBody>
        </p:sp>
        <p:pic>
          <p:nvPicPr>
            <p:cNvPr id="33"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120" y="5157192"/>
              <a:ext cx="984250" cy="1112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5"/>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11068" b="92318" l="28038" r="69693">
                          <a14:foregroundMark x1="45461" y1="44531" x2="45461" y2="44531"/>
                          <a14:foregroundMark x1="44290" y1="37500" x2="44290" y2="37500"/>
                          <a14:foregroundMark x1="39165" y1="40104" x2="39165" y2="40104"/>
                          <a14:foregroundMark x1="40117" y1="38021" x2="40117" y2="38021"/>
                          <a14:foregroundMark x1="42094" y1="48438" x2="42094" y2="48438"/>
                          <a14:foregroundMark x1="42313" y1="26693" x2="42313" y2="26693"/>
                          <a14:foregroundMark x1="54758" y1="29297" x2="54758" y2="29297"/>
                          <a14:foregroundMark x1="54319" y1="44922" x2="54319" y2="44922"/>
                          <a14:foregroundMark x1="55051" y1="50130" x2="55051" y2="50130"/>
                          <a14:foregroundMark x1="57247" y1="50651" x2="57247" y2="50651"/>
                          <a14:foregroundMark x1="51098" y1="52344" x2="51098" y2="52344"/>
                          <a14:foregroundMark x1="47438" y1="50130" x2="47438" y2="50130"/>
                          <a14:foregroundMark x1="49414" y1="40625" x2="49414" y2="40625"/>
                          <a14:foregroundMark x1="58931" y1="38021" x2="58931" y2="38021"/>
                          <a14:foregroundMark x1="59444" y1="42708" x2="59444" y2="42708"/>
                          <a14:foregroundMark x1="60176" y1="50651" x2="60176" y2="50651"/>
                          <a14:foregroundMark x1="50878" y1="41016" x2="50878" y2="41016"/>
                          <a14:foregroundMark x1="47731" y1="48828" x2="47731" y2="48828"/>
                          <a14:foregroundMark x1="47950" y1="54036" x2="47950" y2="54036"/>
                          <a14:foregroundMark x1="48902" y1="41927" x2="48902" y2="41927"/>
                          <a14:foregroundMark x1="52343" y1="51042" x2="52343" y2="51042"/>
                          <a14:foregroundMark x1="53075" y1="46745" x2="53075" y2="46745"/>
                          <a14:foregroundMark x1="54539" y1="37109" x2="54539" y2="37109"/>
                          <a14:foregroundMark x1="53075" y1="32292" x2="53075" y2="32292"/>
                          <a14:foregroundMark x1="54758" y1="29688" x2="54758" y2="29688"/>
                          <a14:foregroundMark x1="55271" y1="30990" x2="55271" y2="30990"/>
                          <a14:foregroundMark x1="52855" y1="72396" x2="52855" y2="72396"/>
                          <a14:foregroundMark x1="51830" y1="72786" x2="51830" y2="72786"/>
                          <a14:foregroundMark x1="51830" y1="71875" x2="51830" y2="71875"/>
                          <a14:foregroundMark x1="56955" y1="71484" x2="56955" y2="71484"/>
                          <a14:foregroundMark x1="56735" y1="71875" x2="56735" y2="71875"/>
                          <a14:foregroundMark x1="56003" y1="73698" x2="56003" y2="73698"/>
                          <a14:foregroundMark x1="56003" y1="72786" x2="56003" y2="72786"/>
                          <a14:foregroundMark x1="55490" y1="71094" x2="55490" y2="71094"/>
                          <a14:foregroundMark x1="44729" y1="70573" x2="44729" y2="70573"/>
                          <a14:foregroundMark x1="45242" y1="68880" x2="45242" y2="68880"/>
                          <a14:foregroundMark x1="45242" y1="67969" x2="45242" y2="67969"/>
                          <a14:foregroundMark x1="39898" y1="70573" x2="39898" y2="70573"/>
                          <a14:foregroundMark x1="39898" y1="69271" x2="39898" y2="69271"/>
                          <a14:foregroundMark x1="39898" y1="68490" x2="39898" y2="68490"/>
                          <a14:foregroundMark x1="40337" y1="65755" x2="40337" y2="65755"/>
                          <a14:foregroundMark x1="39605" y1="48438" x2="39605" y2="48438"/>
                          <a14:foregroundMark x1="39605" y1="48438" x2="39605" y2="48438"/>
                          <a14:foregroundMark x1="40117" y1="45443" x2="40117" y2="45443"/>
                          <a14:foregroundMark x1="40337" y1="45443" x2="40337" y2="45443"/>
                          <a14:foregroundMark x1="40630" y1="44010" x2="40630" y2="44010"/>
                          <a14:foregroundMark x1="37189" y1="41016" x2="37189" y2="41016"/>
                          <a14:foregroundMark x1="37701" y1="38411" x2="37701" y2="38411"/>
                          <a14:foregroundMark x1="46486" y1="43229" x2="46486" y2="43229"/>
                          <a14:foregroundMark x1="43265" y1="47135" x2="43265" y2="47135"/>
                          <a14:foregroundMark x1="43777" y1="40625" x2="43777" y2="40625"/>
                          <a14:foregroundMark x1="45022" y1="38411" x2="45022" y2="38411"/>
                          <a14:foregroundMark x1="44510" y1="46745" x2="44510" y2="46745"/>
                          <a14:foregroundMark x1="44510" y1="49349" x2="44510" y2="49349"/>
                          <a14:foregroundMark x1="36457" y1="51953" x2="36457" y2="51953"/>
                          <a14:foregroundMark x1="36457" y1="47526" x2="36457" y2="47526"/>
                          <a14:foregroundMark x1="41362" y1="31901" x2="41362" y2="31901"/>
                          <a14:foregroundMark x1="42826" y1="28385" x2="42826" y2="28385"/>
                          <a14:foregroundMark x1="44510" y1="27995" x2="44510" y2="27995"/>
                          <a14:foregroundMark x1="44290" y1="26302" x2="44290" y2="26302"/>
                          <a14:foregroundMark x1="44290" y1="26302" x2="44290" y2="26302"/>
                          <a14:foregroundMark x1="43558" y1="25391" x2="43045" y2="26693"/>
                          <a14:foregroundMark x1="42826" y1="32292" x2="42826" y2="32292"/>
                          <a14:foregroundMark x1="53587" y1="42318" x2="53587" y2="42318"/>
                          <a14:foregroundMark x1="51611" y1="46224" x2="51611" y2="46224"/>
                          <a14:foregroundMark x1="50878" y1="37500" x2="50878" y2="37500"/>
                        </a14:backgroundRemoval>
                      </a14:imgEffect>
                    </a14:imgLayer>
                  </a14:imgProps>
                </a:ext>
                <a:ext uri="{28A0092B-C50C-407E-A947-70E740481C1C}">
                  <a14:useLocalDpi xmlns:a14="http://schemas.microsoft.com/office/drawing/2010/main" val="0"/>
                </a:ext>
              </a:extLst>
            </a:blip>
            <a:srcRect l="29486" t="14612" r="30436" b="9713"/>
            <a:stretch/>
          </p:blipFill>
          <p:spPr bwMode="auto">
            <a:xfrm>
              <a:off x="1177590" y="5379333"/>
              <a:ext cx="874130" cy="9279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8240" y="5325461"/>
              <a:ext cx="976803" cy="1035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 name="Group 4"/>
          <p:cNvGrpSpPr/>
          <p:nvPr/>
        </p:nvGrpSpPr>
        <p:grpSpPr>
          <a:xfrm>
            <a:off x="135110" y="1311722"/>
            <a:ext cx="2955129" cy="1480244"/>
            <a:chOff x="248719" y="1444700"/>
            <a:chExt cx="2849225" cy="1480244"/>
          </a:xfrm>
        </p:grpSpPr>
        <p:sp>
          <p:nvSpPr>
            <p:cNvPr id="4" name="Oval 3"/>
            <p:cNvSpPr/>
            <p:nvPr/>
          </p:nvSpPr>
          <p:spPr>
            <a:xfrm>
              <a:off x="248719" y="2348880"/>
              <a:ext cx="1730993" cy="576064"/>
            </a:xfrm>
            <a:prstGeom prst="ellipse">
              <a:avLst/>
            </a:prstGeom>
            <a:solidFill>
              <a:srgbClr val="A9D34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th-TH"/>
            </a:p>
          </p:txBody>
        </p:sp>
        <p:pic>
          <p:nvPicPr>
            <p:cNvPr id="38"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6332" y="1497087"/>
              <a:ext cx="1609725"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88219" y="1444700"/>
              <a:ext cx="1609725"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6" name="Slide Number Placeholder 5"/>
          <p:cNvSpPr>
            <a:spLocks noGrp="1"/>
          </p:cNvSpPr>
          <p:nvPr>
            <p:ph type="sldNum" sz="quarter" idx="12"/>
          </p:nvPr>
        </p:nvSpPr>
        <p:spPr/>
        <p:txBody>
          <a:bodyPr/>
          <a:lstStyle/>
          <a:p>
            <a:fld id="{634BCB8B-5008-4668-BB99-80F501702A9B}" type="slidenum">
              <a:rPr lang="en-US" smtClean="0">
                <a:solidFill>
                  <a:prstClr val="black">
                    <a:tint val="75000"/>
                  </a:prstClr>
                </a:solidFill>
              </a:rPr>
              <a:pPr/>
              <a:t>21</a:t>
            </a:fld>
            <a:endParaRPr lang="en-US" dirty="0">
              <a:solidFill>
                <a:prstClr val="black">
                  <a:tint val="75000"/>
                </a:prstClr>
              </a:solidFill>
            </a:endParaRPr>
          </a:p>
        </p:txBody>
      </p:sp>
      <p:pic>
        <p:nvPicPr>
          <p:cNvPr id="17" name="Picture 16"/>
          <p:cNvPicPr>
            <a:picLocks noChangeAspect="1"/>
          </p:cNvPicPr>
          <p:nvPr/>
        </p:nvPicPr>
        <p:blipFill>
          <a:blip r:embed="rId11"/>
          <a:stretch>
            <a:fillRect/>
          </a:stretch>
        </p:blipFill>
        <p:spPr>
          <a:xfrm>
            <a:off x="8160448" y="6309320"/>
            <a:ext cx="983555" cy="548680"/>
          </a:xfrm>
          <a:prstGeom prst="rect">
            <a:avLst/>
          </a:prstGeom>
        </p:spPr>
      </p:pic>
      <p:sp>
        <p:nvSpPr>
          <p:cNvPr id="18" name="Rectangle 17"/>
          <p:cNvSpPr/>
          <p:nvPr/>
        </p:nvSpPr>
        <p:spPr>
          <a:xfrm>
            <a:off x="8578359" y="0"/>
            <a:ext cx="491774" cy="584775"/>
          </a:xfrm>
          <a:prstGeom prst="rect">
            <a:avLst/>
          </a:prstGeom>
          <a:noFill/>
        </p:spPr>
        <p:txBody>
          <a:bodyPr wrap="square" lIns="91440" tIns="45720" rIns="91440" bIns="45720">
            <a:spAutoFit/>
          </a:bodyPr>
          <a:lstStyle/>
          <a:p>
            <a:pPr algn="ctr"/>
            <a:r>
              <a:rPr lang="en-US" sz="32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6</a:t>
            </a:r>
            <a:endParaRPr lang="en-US" sz="32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494470342"/>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34BCB8B-5008-4668-BB99-80F501702A9B}" type="slidenum">
              <a:rPr lang="en-US" smtClean="0">
                <a:solidFill>
                  <a:prstClr val="black">
                    <a:tint val="75000"/>
                  </a:prstClr>
                </a:solidFill>
              </a:rPr>
              <a:pPr/>
              <a:t>22</a:t>
            </a:fld>
            <a:endParaRPr lang="en-US">
              <a:solidFill>
                <a:prstClr val="black">
                  <a:tint val="75000"/>
                </a:prstClr>
              </a:solidFill>
            </a:endParaRPr>
          </a:p>
        </p:txBody>
      </p:sp>
      <p:pic>
        <p:nvPicPr>
          <p:cNvPr id="2054"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1" y="207299"/>
            <a:ext cx="5328592" cy="5525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5726964" y="3068960"/>
            <a:ext cx="3093507" cy="646331"/>
          </a:xfrm>
          <a:prstGeom prst="rect">
            <a:avLst/>
          </a:prstGeom>
          <a:solidFill>
            <a:srgbClr val="FFFF00"/>
          </a:solidFill>
        </p:spPr>
        <p:txBody>
          <a:bodyPr wrap="square" rtlCol="0">
            <a:spAutoFit/>
          </a:bodyPr>
          <a:lstStyle/>
          <a:p>
            <a:pPr defTabSz="457200"/>
            <a:r>
              <a:rPr lang="en-US" sz="3600" dirty="0" smtClean="0">
                <a:solidFill>
                  <a:prstClr val="black"/>
                </a:solidFill>
              </a:rPr>
              <a:t>This situation is</a:t>
            </a:r>
            <a:endParaRPr lang="en-US" sz="3600" dirty="0">
              <a:solidFill>
                <a:prstClr val="black"/>
              </a:solidFill>
            </a:endParaRPr>
          </a:p>
        </p:txBody>
      </p:sp>
      <p:sp>
        <p:nvSpPr>
          <p:cNvPr id="8" name="TextBox 7"/>
          <p:cNvSpPr txBox="1"/>
          <p:nvPr/>
        </p:nvSpPr>
        <p:spPr>
          <a:xfrm>
            <a:off x="5724128" y="511028"/>
            <a:ext cx="3096344" cy="400110"/>
          </a:xfrm>
          <a:prstGeom prst="rect">
            <a:avLst/>
          </a:prstGeom>
          <a:solidFill>
            <a:schemeClr val="tx1"/>
          </a:solidFill>
        </p:spPr>
        <p:txBody>
          <a:bodyPr wrap="square" rtlCol="0">
            <a:spAutoFit/>
          </a:bodyPr>
          <a:lstStyle/>
          <a:p>
            <a:pPr algn="ctr" defTabSz="457200"/>
            <a:r>
              <a:rPr lang="en-US" sz="2000" dirty="0" smtClean="0">
                <a:solidFill>
                  <a:srgbClr val="FFFF00"/>
                </a:solidFill>
              </a:rPr>
              <a:t>Unemployed Graduates</a:t>
            </a:r>
            <a:endParaRPr lang="en-US" sz="2000" dirty="0">
              <a:solidFill>
                <a:srgbClr val="FFFF00"/>
              </a:solidFill>
            </a:endParaRPr>
          </a:p>
        </p:txBody>
      </p:sp>
      <p:sp>
        <p:nvSpPr>
          <p:cNvPr id="9" name="Plus 8"/>
          <p:cNvSpPr/>
          <p:nvPr/>
        </p:nvSpPr>
        <p:spPr>
          <a:xfrm>
            <a:off x="6876256" y="1124744"/>
            <a:ext cx="792088" cy="864096"/>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800">
              <a:solidFill>
                <a:prstClr val="white"/>
              </a:solidFill>
            </a:endParaRPr>
          </a:p>
        </p:txBody>
      </p:sp>
      <p:sp>
        <p:nvSpPr>
          <p:cNvPr id="14" name="TextBox 13"/>
          <p:cNvSpPr txBox="1"/>
          <p:nvPr/>
        </p:nvSpPr>
        <p:spPr>
          <a:xfrm>
            <a:off x="5508104" y="2060848"/>
            <a:ext cx="3528392" cy="523220"/>
          </a:xfrm>
          <a:prstGeom prst="rect">
            <a:avLst/>
          </a:prstGeom>
          <a:solidFill>
            <a:schemeClr val="tx1"/>
          </a:solidFill>
        </p:spPr>
        <p:txBody>
          <a:bodyPr wrap="square" rtlCol="0">
            <a:spAutoFit/>
          </a:bodyPr>
          <a:lstStyle/>
          <a:p>
            <a:pPr algn="ctr" defTabSz="457200"/>
            <a:r>
              <a:rPr lang="en-US" dirty="0" smtClean="0">
                <a:solidFill>
                  <a:srgbClr val="FF0000"/>
                </a:solidFill>
              </a:rPr>
              <a:t>Unfilled Vacancies</a:t>
            </a:r>
            <a:endParaRPr lang="en-US" dirty="0">
              <a:solidFill>
                <a:srgbClr val="FF0000"/>
              </a:solidFill>
            </a:endParaRPr>
          </a:p>
        </p:txBody>
      </p:sp>
      <p:sp>
        <p:nvSpPr>
          <p:cNvPr id="10" name="Explosion 1 9"/>
          <p:cNvSpPr/>
          <p:nvPr/>
        </p:nvSpPr>
        <p:spPr>
          <a:xfrm>
            <a:off x="5184068" y="3678416"/>
            <a:ext cx="4032448" cy="3179584"/>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2400" dirty="0" smtClean="0">
                <a:solidFill>
                  <a:srgbClr val="FFFF00"/>
                </a:solidFill>
              </a:rPr>
              <a:t>Frictional </a:t>
            </a:r>
            <a:r>
              <a:rPr lang="en-US" sz="2400" dirty="0" smtClean="0">
                <a:solidFill>
                  <a:srgbClr val="FFFF00"/>
                </a:solidFill>
              </a:rPr>
              <a:t>Unemployment</a:t>
            </a:r>
            <a:endParaRPr lang="en-US" sz="2400" dirty="0">
              <a:solidFill>
                <a:srgbClr val="FFFF00"/>
              </a:solidFill>
            </a:endParaRPr>
          </a:p>
        </p:txBody>
      </p:sp>
      <p:sp>
        <p:nvSpPr>
          <p:cNvPr id="11" name="Down Arrow 10"/>
          <p:cNvSpPr/>
          <p:nvPr/>
        </p:nvSpPr>
        <p:spPr>
          <a:xfrm>
            <a:off x="6876256" y="2687752"/>
            <a:ext cx="864096" cy="34433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800">
              <a:solidFill>
                <a:prstClr val="white"/>
              </a:solidFill>
            </a:endParaRPr>
          </a:p>
        </p:txBody>
      </p:sp>
    </p:spTree>
    <p:extLst>
      <p:ext uri="{BB962C8B-B14F-4D97-AF65-F5344CB8AC3E}">
        <p14:creationId xmlns:p14="http://schemas.microsoft.com/office/powerpoint/2010/main" val="2811376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51520" y="274638"/>
            <a:ext cx="8856984" cy="1143000"/>
          </a:xfrm>
          <a:solidFill>
            <a:srgbClr val="7030A0"/>
          </a:solidFill>
        </p:spPr>
        <p:txBody>
          <a:bodyPr>
            <a:normAutofit/>
          </a:bodyPr>
          <a:lstStyle/>
          <a:p>
            <a:r>
              <a:rPr lang="en-US" sz="2800" dirty="0" smtClean="0">
                <a:solidFill>
                  <a:srgbClr val="FFFF00"/>
                </a:solidFill>
              </a:rPr>
              <a:t>How do we solve f</a:t>
            </a:r>
            <a:r>
              <a:rPr lang="en-US" sz="2800" dirty="0" smtClean="0">
                <a:solidFill>
                  <a:srgbClr val="FFFF00"/>
                </a:solidFill>
              </a:rPr>
              <a:t>rictional </a:t>
            </a:r>
            <a:r>
              <a:rPr lang="en-US" sz="2800" dirty="0" smtClean="0">
                <a:solidFill>
                  <a:srgbClr val="FFFF00"/>
                </a:solidFill>
              </a:rPr>
              <a:t>Unemployment </a:t>
            </a:r>
            <a:r>
              <a:rPr lang="en-US" sz="2800" dirty="0" smtClean="0">
                <a:solidFill>
                  <a:srgbClr val="FFFF00"/>
                </a:solidFill>
              </a:rPr>
              <a:t>?</a:t>
            </a:r>
            <a:endParaRPr lang="en-US" sz="2800" dirty="0">
              <a:solidFill>
                <a:srgbClr val="FFFF00"/>
              </a:solidFill>
            </a:endParaRPr>
          </a:p>
        </p:txBody>
      </p:sp>
      <p:sp>
        <p:nvSpPr>
          <p:cNvPr id="2" name="Slide Number Placeholder 1"/>
          <p:cNvSpPr>
            <a:spLocks noGrp="1"/>
          </p:cNvSpPr>
          <p:nvPr>
            <p:ph type="sldNum" sz="quarter" idx="12"/>
          </p:nvPr>
        </p:nvSpPr>
        <p:spPr/>
        <p:txBody>
          <a:bodyPr/>
          <a:lstStyle/>
          <a:p>
            <a:fld id="{A01AD8BA-665A-4A7A-841A-DA131A6BCC7C}" type="slidenum">
              <a:rPr lang="th-TH" smtClean="0">
                <a:solidFill>
                  <a:prstClr val="black">
                    <a:tint val="75000"/>
                  </a:prstClr>
                </a:solidFill>
              </a:rPr>
              <a:pPr/>
              <a:t>23</a:t>
            </a:fld>
            <a:endParaRPr lang="th-TH">
              <a:solidFill>
                <a:prstClr val="black">
                  <a:tint val="75000"/>
                </a:prstClr>
              </a:solidFill>
            </a:endParaRPr>
          </a:p>
        </p:txBody>
      </p:sp>
      <p:sp>
        <p:nvSpPr>
          <p:cNvPr id="4" name="TextBox 3"/>
          <p:cNvSpPr txBox="1"/>
          <p:nvPr/>
        </p:nvSpPr>
        <p:spPr>
          <a:xfrm>
            <a:off x="166123" y="2132856"/>
            <a:ext cx="3672408" cy="707886"/>
          </a:xfrm>
          <a:prstGeom prst="rect">
            <a:avLst/>
          </a:prstGeom>
          <a:solidFill>
            <a:srgbClr val="FFFF00"/>
          </a:solidFill>
        </p:spPr>
        <p:txBody>
          <a:bodyPr wrap="square" rtlCol="0">
            <a:spAutoFit/>
          </a:bodyPr>
          <a:lstStyle/>
          <a:p>
            <a:pPr algn="ctr" defTabSz="457200"/>
            <a:r>
              <a:rPr lang="en-US" sz="4000" dirty="0" smtClean="0">
                <a:solidFill>
                  <a:prstClr val="black"/>
                </a:solidFill>
              </a:rPr>
              <a:t>Basic Education</a:t>
            </a:r>
            <a:endParaRPr lang="en-US" sz="4000" dirty="0">
              <a:solidFill>
                <a:prstClr val="black"/>
              </a:solidFill>
            </a:endParaRPr>
          </a:p>
        </p:txBody>
      </p:sp>
      <p:sp>
        <p:nvSpPr>
          <p:cNvPr id="5" name="TextBox 4"/>
          <p:cNvSpPr txBox="1"/>
          <p:nvPr/>
        </p:nvSpPr>
        <p:spPr>
          <a:xfrm>
            <a:off x="5004048" y="1834709"/>
            <a:ext cx="3672408" cy="1077218"/>
          </a:xfrm>
          <a:prstGeom prst="rect">
            <a:avLst/>
          </a:prstGeom>
          <a:solidFill>
            <a:srgbClr val="FFFF00"/>
          </a:solidFill>
        </p:spPr>
        <p:txBody>
          <a:bodyPr wrap="square" rtlCol="0">
            <a:spAutoFit/>
          </a:bodyPr>
          <a:lstStyle/>
          <a:p>
            <a:pPr algn="ctr" defTabSz="457200"/>
            <a:r>
              <a:rPr lang="en-US" sz="3200" dirty="0" smtClean="0">
                <a:solidFill>
                  <a:prstClr val="black"/>
                </a:solidFill>
              </a:rPr>
              <a:t>Basic demand from industry and market</a:t>
            </a:r>
            <a:endParaRPr lang="en-US" sz="4000" dirty="0">
              <a:solidFill>
                <a:prstClr val="black"/>
              </a:solidFill>
            </a:endParaRPr>
          </a:p>
        </p:txBody>
      </p:sp>
      <p:sp>
        <p:nvSpPr>
          <p:cNvPr id="6" name="Equal 5"/>
          <p:cNvSpPr/>
          <p:nvPr/>
        </p:nvSpPr>
        <p:spPr>
          <a:xfrm>
            <a:off x="3968689" y="2142486"/>
            <a:ext cx="936104" cy="707886"/>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800">
              <a:solidFill>
                <a:prstClr val="black"/>
              </a:solidFill>
            </a:endParaRPr>
          </a:p>
        </p:txBody>
      </p:sp>
      <p:sp>
        <p:nvSpPr>
          <p:cNvPr id="9" name="Notched Right Arrow 8"/>
          <p:cNvSpPr/>
          <p:nvPr/>
        </p:nvSpPr>
        <p:spPr>
          <a:xfrm rot="10291157">
            <a:off x="3959577" y="4091330"/>
            <a:ext cx="2241090" cy="64961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800">
              <a:solidFill>
                <a:prstClr val="white"/>
              </a:solidFill>
            </a:endParaRPr>
          </a:p>
        </p:txBody>
      </p:sp>
      <p:sp>
        <p:nvSpPr>
          <p:cNvPr id="12" name="Cloud Callout 11"/>
          <p:cNvSpPr/>
          <p:nvPr/>
        </p:nvSpPr>
        <p:spPr>
          <a:xfrm>
            <a:off x="6444208" y="3429000"/>
            <a:ext cx="2232248" cy="1521807"/>
          </a:xfrm>
          <a:prstGeom prst="cloudCallout">
            <a:avLst/>
          </a:prstGeom>
          <a:solidFill>
            <a:srgbClr val="067C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2400" dirty="0" err="1" smtClean="0">
                <a:solidFill>
                  <a:prstClr val="white"/>
                </a:solidFill>
              </a:rPr>
              <a:t>Labour</a:t>
            </a:r>
            <a:r>
              <a:rPr lang="en-US" sz="2400" dirty="0" smtClean="0">
                <a:solidFill>
                  <a:prstClr val="white"/>
                </a:solidFill>
              </a:rPr>
              <a:t> Demand in 2030</a:t>
            </a:r>
            <a:endParaRPr lang="en-US" sz="2400" dirty="0">
              <a:solidFill>
                <a:prstClr val="white"/>
              </a:solidFill>
            </a:endParaRPr>
          </a:p>
        </p:txBody>
      </p:sp>
      <p:sp>
        <p:nvSpPr>
          <p:cNvPr id="13" name="Sun 12"/>
          <p:cNvSpPr/>
          <p:nvPr/>
        </p:nvSpPr>
        <p:spPr>
          <a:xfrm>
            <a:off x="0" y="3068960"/>
            <a:ext cx="4067944" cy="3168352"/>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2400" b="1" dirty="0" smtClean="0">
                <a:solidFill>
                  <a:prstClr val="black"/>
                </a:solidFill>
              </a:rPr>
              <a:t>Education Goal</a:t>
            </a:r>
            <a:endParaRPr lang="en-US" sz="2400" b="1" dirty="0">
              <a:solidFill>
                <a:prstClr val="black"/>
              </a:solidFill>
            </a:endParaRPr>
          </a:p>
        </p:txBody>
      </p:sp>
      <p:sp>
        <p:nvSpPr>
          <p:cNvPr id="14" name="Rectangular Callout 13"/>
          <p:cNvSpPr/>
          <p:nvPr/>
        </p:nvSpPr>
        <p:spPr>
          <a:xfrm>
            <a:off x="7092280" y="5229200"/>
            <a:ext cx="1800199" cy="1368152"/>
          </a:xfrm>
          <a:prstGeom prst="wedgeRectCallout">
            <a:avLst>
              <a:gd name="adj1" fmla="val 8145"/>
              <a:gd name="adj2" fmla="val -81802"/>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2400" b="1" dirty="0" smtClean="0">
                <a:solidFill>
                  <a:prstClr val="white"/>
                </a:solidFill>
              </a:rPr>
              <a:t>Learning</a:t>
            </a:r>
          </a:p>
          <a:p>
            <a:pPr algn="ctr" defTabSz="457200"/>
            <a:r>
              <a:rPr lang="en-US" sz="2400" b="1" dirty="0" smtClean="0">
                <a:solidFill>
                  <a:prstClr val="white"/>
                </a:solidFill>
              </a:rPr>
              <a:t>Life</a:t>
            </a:r>
          </a:p>
          <a:p>
            <a:pPr algn="ctr" defTabSz="457200"/>
            <a:r>
              <a:rPr lang="en-US" sz="2400" b="1" dirty="0" smtClean="0">
                <a:solidFill>
                  <a:prstClr val="white"/>
                </a:solidFill>
              </a:rPr>
              <a:t>Working</a:t>
            </a:r>
          </a:p>
          <a:p>
            <a:pPr algn="ctr" defTabSz="457200"/>
            <a:r>
              <a:rPr lang="en-US" sz="2400" b="1" dirty="0" smtClean="0">
                <a:solidFill>
                  <a:prstClr val="white"/>
                </a:solidFill>
              </a:rPr>
              <a:t>Skills</a:t>
            </a:r>
            <a:endParaRPr lang="th-TH" sz="2400" b="1" dirty="0" smtClean="0">
              <a:solidFill>
                <a:prstClr val="white"/>
              </a:solidFill>
            </a:endParaRPr>
          </a:p>
        </p:txBody>
      </p:sp>
    </p:spTree>
    <p:extLst>
      <p:ext uri="{BB962C8B-B14F-4D97-AF65-F5344CB8AC3E}">
        <p14:creationId xmlns:p14="http://schemas.microsoft.com/office/powerpoint/2010/main" val="3473404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0" y="0"/>
            <a:ext cx="9144000" cy="972188"/>
          </a:xfrm>
          <a:solidFill>
            <a:srgbClr val="0070C0"/>
          </a:solidFill>
        </p:spPr>
        <p:txBody>
          <a:bodyPr>
            <a:noAutofit/>
          </a:bodyPr>
          <a:lstStyle/>
          <a:p>
            <a:r>
              <a:rPr lang="en-US" sz="3600" b="1" dirty="0" smtClean="0">
                <a:solidFill>
                  <a:schemeClr val="bg1">
                    <a:lumMod val="95000"/>
                  </a:schemeClr>
                </a:solidFill>
                <a:latin typeface="TH SarabunPSK" panose="020B0500040200020003" pitchFamily="34" charset="-34"/>
                <a:cs typeface="TH SarabunPSK" panose="020B0500040200020003" pitchFamily="34" charset="-34"/>
              </a:rPr>
              <a:t>Huge Gap between Students and </a:t>
            </a:r>
            <a:r>
              <a:rPr lang="en-US" sz="3600" b="1" dirty="0" err="1" smtClean="0">
                <a:solidFill>
                  <a:schemeClr val="bg1">
                    <a:lumMod val="95000"/>
                  </a:schemeClr>
                </a:solidFill>
                <a:latin typeface="TH SarabunPSK" panose="020B0500040200020003" pitchFamily="34" charset="-34"/>
                <a:cs typeface="TH SarabunPSK" panose="020B0500040200020003" pitchFamily="34" charset="-34"/>
              </a:rPr>
              <a:t>Labour</a:t>
            </a:r>
            <a:r>
              <a:rPr lang="en-US" sz="3600" b="1" dirty="0" smtClean="0">
                <a:solidFill>
                  <a:schemeClr val="bg1">
                    <a:lumMod val="95000"/>
                  </a:schemeClr>
                </a:solidFill>
                <a:latin typeface="TH SarabunPSK" panose="020B0500040200020003" pitchFamily="34" charset="-34"/>
                <a:cs typeface="TH SarabunPSK" panose="020B0500040200020003" pitchFamily="34" charset="-34"/>
              </a:rPr>
              <a:t> Market Demand</a:t>
            </a:r>
            <a:endParaRPr lang="en-US" sz="3600" b="1" dirty="0">
              <a:solidFill>
                <a:schemeClr val="bg1">
                  <a:lumMod val="95000"/>
                </a:schemeClr>
              </a:solidFill>
              <a:latin typeface="TH SarabunPSK" panose="020B0500040200020003" pitchFamily="34" charset="-34"/>
              <a:cs typeface="TH SarabunPSK" panose="020B0500040200020003" pitchFamily="34" charset="-34"/>
            </a:endParaRPr>
          </a:p>
        </p:txBody>
      </p:sp>
      <p:pic>
        <p:nvPicPr>
          <p:cNvPr id="6" name="Picture 5"/>
          <p:cNvPicPr>
            <a:picLocks noChangeAspect="1"/>
          </p:cNvPicPr>
          <p:nvPr/>
        </p:nvPicPr>
        <p:blipFill>
          <a:blip r:embed="rId2"/>
          <a:stretch>
            <a:fillRect/>
          </a:stretch>
        </p:blipFill>
        <p:spPr>
          <a:xfrm>
            <a:off x="45172" y="999792"/>
            <a:ext cx="9099220" cy="5719183"/>
          </a:xfrm>
          <a:prstGeom prst="rect">
            <a:avLst/>
          </a:prstGeom>
        </p:spPr>
      </p:pic>
    </p:spTree>
    <p:extLst>
      <p:ext uri="{BB962C8B-B14F-4D97-AF65-F5344CB8AC3E}">
        <p14:creationId xmlns:p14="http://schemas.microsoft.com/office/powerpoint/2010/main" val="34471813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22371"/>
            <a:ext cx="7776864" cy="769437"/>
          </a:xfrm>
          <a:prstGeom prst="rect">
            <a:avLst/>
          </a:prstGeom>
        </p:spPr>
        <p:txBody>
          <a:bodyPr wrap="square" lIns="91435" tIns="45718" rIns="91435" bIns="45718">
            <a:spAutoFit/>
          </a:bodyPr>
          <a:lstStyle/>
          <a:p>
            <a:r>
              <a:rPr lang="en-US" sz="4400" b="1" dirty="0" smtClean="0">
                <a:solidFill>
                  <a:srgbClr val="002060"/>
                </a:solidFill>
                <a:latin typeface="DilleniaUPC" pitchFamily="18" charset="-34"/>
                <a:cs typeface="DilleniaUPC" pitchFamily="18" charset="-34"/>
              </a:rPr>
              <a:t>Consequences of Thai Education Inequality</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graphicFrame>
        <p:nvGraphicFramePr>
          <p:cNvPr id="9" name="Diagram 8"/>
          <p:cNvGraphicFramePr/>
          <p:nvPr>
            <p:extLst>
              <p:ext uri="{D42A27DB-BD31-4B8C-83A1-F6EECF244321}">
                <p14:modId xmlns:p14="http://schemas.microsoft.com/office/powerpoint/2010/main" val="2615556359"/>
              </p:ext>
            </p:extLst>
          </p:nvPr>
        </p:nvGraphicFramePr>
        <p:xfrm>
          <a:off x="467544" y="1052737"/>
          <a:ext cx="8352928" cy="4392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itle 5"/>
          <p:cNvSpPr>
            <a:spLocks noGrp="1"/>
          </p:cNvSpPr>
          <p:nvPr>
            <p:ph type="ctrTitle"/>
          </p:nvPr>
        </p:nvSpPr>
        <p:spPr>
          <a:xfrm>
            <a:off x="539552" y="2130426"/>
            <a:ext cx="7918648" cy="1470025"/>
          </a:xfrm>
        </p:spPr>
        <p:txBody>
          <a:bodyPr/>
          <a:lstStyle/>
          <a:p>
            <a:r>
              <a:rPr lang="en-US" dirty="0" smtClean="0"/>
              <a:t>Impact to Thai Economy &amp; Society</a:t>
            </a:r>
            <a:endParaRPr lang="en-US" dirty="0"/>
          </a:p>
        </p:txBody>
      </p:sp>
      <p:sp>
        <p:nvSpPr>
          <p:cNvPr id="5" name="Text Placeholder 4"/>
          <p:cNvSpPr>
            <a:spLocks noGrp="1"/>
          </p:cNvSpPr>
          <p:nvPr>
            <p:ph type="subTitle" idx="1"/>
          </p:nvPr>
        </p:nvSpPr>
        <p:spPr>
          <a:xfrm>
            <a:off x="1371600" y="3429000"/>
            <a:ext cx="6400800" cy="1752600"/>
          </a:xfrm>
        </p:spPr>
        <p:txBody>
          <a:bodyPr/>
          <a:lstStyle/>
          <a:p>
            <a:r>
              <a:rPr lang="en-US" dirty="0" smtClean="0"/>
              <a:t>The invisible threat</a:t>
            </a:r>
            <a:endParaRPr lang="en-US" dirty="0"/>
          </a:p>
        </p:txBody>
      </p:sp>
    </p:spTree>
    <p:extLst>
      <p:ext uri="{BB962C8B-B14F-4D97-AF65-F5344CB8AC3E}">
        <p14:creationId xmlns:p14="http://schemas.microsoft.com/office/powerpoint/2010/main" val="2363790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208" y="1756013"/>
            <a:ext cx="8229600" cy="1673766"/>
          </a:xfrm>
        </p:spPr>
        <p:txBody>
          <a:bodyPr>
            <a:normAutofit lnSpcReduction="10000"/>
          </a:bodyPr>
          <a:lstStyle/>
          <a:p>
            <a:r>
              <a:rPr lang="en-US" sz="2200" b="1" dirty="0" smtClean="0">
                <a:latin typeface="Cordia New" panose="020B0304020202020204" pitchFamily="34" charset="-34"/>
              </a:rPr>
              <a:t>In </a:t>
            </a:r>
            <a:r>
              <a:rPr lang="en-US" sz="2200" b="1" dirty="0" smtClean="0">
                <a:latin typeface="Cordia New" panose="020B0304020202020204" pitchFamily="34" charset="-34"/>
              </a:rPr>
              <a:t>2014 Thailand ranks</a:t>
            </a:r>
            <a:r>
              <a:rPr lang="th-TH" sz="2200" b="1" dirty="0" smtClean="0">
                <a:solidFill>
                  <a:srgbClr val="C00000"/>
                </a:solidFill>
                <a:latin typeface="Cordia New" panose="020B0304020202020204" pitchFamily="34" charset="-34"/>
              </a:rPr>
              <a:t> </a:t>
            </a:r>
            <a:r>
              <a:rPr lang="en-US" sz="2200" b="1" dirty="0">
                <a:solidFill>
                  <a:srgbClr val="C00000"/>
                </a:solidFill>
                <a:latin typeface="Cordia New" panose="020B0304020202020204" pitchFamily="34" charset="-34"/>
              </a:rPr>
              <a:t>29 </a:t>
            </a:r>
            <a:r>
              <a:rPr lang="en-US" sz="2200" b="1" dirty="0" smtClean="0">
                <a:solidFill>
                  <a:srgbClr val="C00000"/>
                </a:solidFill>
                <a:latin typeface="Cordia New" panose="020B0304020202020204" pitchFamily="34" charset="-34"/>
              </a:rPr>
              <a:t>from</a:t>
            </a:r>
            <a:r>
              <a:rPr lang="th-TH" sz="2200" b="1" dirty="0" smtClean="0">
                <a:solidFill>
                  <a:srgbClr val="C00000"/>
                </a:solidFill>
                <a:latin typeface="Cordia New" panose="020B0304020202020204" pitchFamily="34" charset="-34"/>
              </a:rPr>
              <a:t> </a:t>
            </a:r>
            <a:r>
              <a:rPr lang="en-US" sz="2200" b="1" dirty="0">
                <a:solidFill>
                  <a:srgbClr val="C00000"/>
                </a:solidFill>
                <a:latin typeface="Cordia New" panose="020B0304020202020204" pitchFamily="34" charset="-34"/>
              </a:rPr>
              <a:t>60 </a:t>
            </a:r>
            <a:r>
              <a:rPr lang="en-US" sz="2200" b="1" dirty="0" smtClean="0">
                <a:solidFill>
                  <a:srgbClr val="C00000"/>
                </a:solidFill>
                <a:latin typeface="Cordia New" panose="020B0304020202020204" pitchFamily="34" charset="-34"/>
              </a:rPr>
              <a:t>countries dropping by 2 places from 2013</a:t>
            </a:r>
            <a:endParaRPr lang="th-TH" sz="2200" b="1" dirty="0" smtClean="0">
              <a:solidFill>
                <a:srgbClr val="C00000"/>
              </a:solidFill>
              <a:latin typeface="Cordia New" panose="020B0304020202020204" pitchFamily="34" charset="-34"/>
            </a:endParaRPr>
          </a:p>
          <a:p>
            <a:r>
              <a:rPr lang="en-US" sz="2200" b="1" dirty="0" smtClean="0">
                <a:latin typeface="Cordia New" panose="020B0304020202020204" pitchFamily="34" charset="-34"/>
              </a:rPr>
              <a:t>Malaysia and Indonesia improve their position to 12 and 37 respectively</a:t>
            </a:r>
            <a:endParaRPr lang="th-TH" sz="2200" b="1" dirty="0" smtClean="0">
              <a:latin typeface="Cordia New" panose="020B0304020202020204" pitchFamily="34" charset="-34"/>
            </a:endParaRPr>
          </a:p>
          <a:p>
            <a:r>
              <a:rPr lang="en-US" sz="1900" b="1" dirty="0" smtClean="0">
                <a:solidFill>
                  <a:srgbClr val="C00000"/>
                </a:solidFill>
              </a:rPr>
              <a:t>Thailand’s Education ranking in 2014 is at 54/60 dropping by</a:t>
            </a:r>
            <a:r>
              <a:rPr lang="th-TH" sz="1900" b="1" dirty="0" smtClean="0">
                <a:solidFill>
                  <a:srgbClr val="C00000"/>
                </a:solidFill>
              </a:rPr>
              <a:t> </a:t>
            </a:r>
            <a:r>
              <a:rPr lang="en-US" sz="1900" b="1" dirty="0">
                <a:solidFill>
                  <a:srgbClr val="C00000"/>
                </a:solidFill>
              </a:rPr>
              <a:t>3</a:t>
            </a:r>
            <a:r>
              <a:rPr lang="en-US" sz="1900" b="1" dirty="0" smtClean="0">
                <a:solidFill>
                  <a:srgbClr val="C00000"/>
                </a:solidFill>
              </a:rPr>
              <a:t> </a:t>
            </a:r>
            <a:r>
              <a:rPr lang="en-US" sz="1900" b="1" dirty="0" smtClean="0">
                <a:solidFill>
                  <a:srgbClr val="C00000"/>
                </a:solidFill>
              </a:rPr>
              <a:t>position which indicate that Thai education system degrade overall competitiveness of Thailand</a:t>
            </a:r>
            <a:r>
              <a:rPr lang="th-TH" sz="1900" b="1" i="1" u="sng" dirty="0" smtClean="0"/>
              <a:t> </a:t>
            </a:r>
            <a:endParaRPr lang="th-TH" sz="1900" b="1" i="1" u="sng" dirty="0" smtClean="0">
              <a:latin typeface="Cordia New" panose="020B0304020202020204" pitchFamily="34" charset="-34"/>
            </a:endParaRPr>
          </a:p>
          <a:p>
            <a:endParaRPr lang="en-US" sz="2400" b="1" dirty="0">
              <a:solidFill>
                <a:srgbClr val="0070C0"/>
              </a:solidFill>
              <a:latin typeface="Cordia New" panose="020B0304020202020204" pitchFamily="34" charset="-34"/>
              <a:cs typeface="Cordia New" panose="020B0304020202020204" pitchFamily="34" charset="-34"/>
            </a:endParaRPr>
          </a:p>
        </p:txBody>
      </p:sp>
      <p:sp>
        <p:nvSpPr>
          <p:cNvPr id="5" name="Title 1"/>
          <p:cNvSpPr>
            <a:spLocks noGrp="1"/>
          </p:cNvSpPr>
          <p:nvPr>
            <p:ph type="title"/>
          </p:nvPr>
        </p:nvSpPr>
        <p:spPr>
          <a:xfrm>
            <a:off x="3419872" y="260648"/>
            <a:ext cx="5472608" cy="1224136"/>
          </a:xfrm>
          <a:solidFill>
            <a:schemeClr val="accent6"/>
          </a:solidFill>
        </p:spPr>
        <p:txBody>
          <a:bodyPr>
            <a:normAutofit/>
          </a:bodyPr>
          <a:lstStyle/>
          <a:p>
            <a:pPr>
              <a:spcBef>
                <a:spcPct val="20000"/>
              </a:spcBef>
              <a:defRPr/>
            </a:pPr>
            <a:r>
              <a:rPr lang="en-US" sz="4000" b="1" dirty="0" smtClean="0">
                <a:solidFill>
                  <a:schemeClr val="bg1"/>
                </a:solidFill>
                <a:effectLst>
                  <a:outerShdw blurRad="38100" dist="38100" dir="2700000" algn="tl">
                    <a:srgbClr val="000000"/>
                  </a:outerShdw>
                </a:effectLst>
                <a:latin typeface="Cordia New" panose="020B0304020202020204" pitchFamily="34" charset="-34"/>
                <a:cs typeface="Cordia New" panose="020B0304020202020204" pitchFamily="34" charset="-34"/>
              </a:rPr>
              <a:t>Thailand Competitiveness 2014</a:t>
            </a:r>
            <a:endParaRPr lang="th-TH" sz="3600" b="1" dirty="0">
              <a:solidFill>
                <a:schemeClr val="bg1"/>
              </a:solidFill>
              <a:effectLst>
                <a:outerShdw blurRad="38100" dist="38100" dir="2700000" algn="tl">
                  <a:srgbClr val="000000"/>
                </a:outerShdw>
              </a:effectLst>
              <a:latin typeface="Cordia New" panose="020B0304020202020204" pitchFamily="34" charset="-34"/>
              <a:cs typeface="Cordia New" panose="020B0304020202020204" pitchFamily="34" charset="-34"/>
            </a:endParaRPr>
          </a:p>
        </p:txBody>
      </p:sp>
      <p:pic>
        <p:nvPicPr>
          <p:cNvPr id="2051" name="Picture 3" descr="C:\Users\Pawit\Desktop\220px-New-IMD-Logo-WEB-72dp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2483768" cy="17560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987943" y="3303331"/>
            <a:ext cx="7344816" cy="3573017"/>
          </a:xfrm>
          <a:prstGeom prst="rect">
            <a:avLst/>
          </a:prstGeom>
        </p:spPr>
      </p:pic>
      <p:sp>
        <p:nvSpPr>
          <p:cNvPr id="8" name="Oval 7"/>
          <p:cNvSpPr/>
          <p:nvPr/>
        </p:nvSpPr>
        <p:spPr>
          <a:xfrm>
            <a:off x="7740351" y="5301208"/>
            <a:ext cx="238125" cy="108012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defTabSz="914400"/>
            <a:endParaRPr lang="en-US">
              <a:solidFill>
                <a:prstClr val="white"/>
              </a:solidFill>
            </a:endParaRPr>
          </a:p>
        </p:txBody>
      </p:sp>
      <p:sp>
        <p:nvSpPr>
          <p:cNvPr id="9" name="Oval 8"/>
          <p:cNvSpPr/>
          <p:nvPr/>
        </p:nvSpPr>
        <p:spPr>
          <a:xfrm>
            <a:off x="1063573" y="3704276"/>
            <a:ext cx="1924251" cy="5126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defTabSz="914400"/>
            <a:endParaRPr lang="en-US">
              <a:solidFill>
                <a:prstClr val="white"/>
              </a:solidFill>
            </a:endParaRPr>
          </a:p>
        </p:txBody>
      </p:sp>
      <p:sp>
        <p:nvSpPr>
          <p:cNvPr id="10" name="Oval 9"/>
          <p:cNvSpPr/>
          <p:nvPr/>
        </p:nvSpPr>
        <p:spPr>
          <a:xfrm>
            <a:off x="3074063" y="3681283"/>
            <a:ext cx="1644901" cy="5126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defTabSz="914400"/>
            <a:endParaRPr lang="en-US">
              <a:solidFill>
                <a:prstClr val="white"/>
              </a:solidFill>
            </a:endParaRPr>
          </a:p>
        </p:txBody>
      </p:sp>
      <p:sp>
        <p:nvSpPr>
          <p:cNvPr id="11" name="Oval 10"/>
          <p:cNvSpPr/>
          <p:nvPr/>
        </p:nvSpPr>
        <p:spPr>
          <a:xfrm>
            <a:off x="4718964" y="3681283"/>
            <a:ext cx="1495825" cy="5126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defTabSz="914400"/>
            <a:endParaRPr lang="en-US">
              <a:solidFill>
                <a:prstClr val="white"/>
              </a:solidFill>
            </a:endParaRPr>
          </a:p>
        </p:txBody>
      </p:sp>
      <p:sp>
        <p:nvSpPr>
          <p:cNvPr id="12" name="Oval 11"/>
          <p:cNvSpPr/>
          <p:nvPr/>
        </p:nvSpPr>
        <p:spPr>
          <a:xfrm>
            <a:off x="6214789" y="3658290"/>
            <a:ext cx="1924251" cy="5126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defTabSz="914400"/>
            <a:endParaRPr lang="en-US">
              <a:solidFill>
                <a:prstClr val="white"/>
              </a:solidFill>
            </a:endParaRPr>
          </a:p>
        </p:txBody>
      </p:sp>
    </p:spTree>
    <p:extLst>
      <p:ext uri="{BB962C8B-B14F-4D97-AF65-F5344CB8AC3E}">
        <p14:creationId xmlns:p14="http://schemas.microsoft.com/office/powerpoint/2010/main" val="32331571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620688"/>
            <a:ext cx="8672667" cy="5324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30132521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656" y="692696"/>
            <a:ext cx="8606643" cy="52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1020794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79832" cy="990600"/>
          </a:xfrm>
        </p:spPr>
        <p:txBody>
          <a:bodyPr>
            <a:normAutofit fontScale="90000"/>
          </a:bodyPr>
          <a:lstStyle/>
          <a:p>
            <a:pPr algn="ctr"/>
            <a:r>
              <a:rPr lang="th-TH" sz="4400" dirty="0">
                <a:solidFill>
                  <a:srgbClr val="775F55"/>
                </a:solidFill>
                <a:latin typeface="Tw Cen MT"/>
                <a:cs typeface="FreesiaUPC"/>
              </a:rPr>
              <a:t>ความ</a:t>
            </a:r>
            <a:r>
              <a:rPr lang="th-TH" sz="4400" dirty="0" smtClean="0">
                <a:solidFill>
                  <a:srgbClr val="775F55"/>
                </a:solidFill>
                <a:latin typeface="Tw Cen MT"/>
                <a:cs typeface="FreesiaUPC"/>
              </a:rPr>
              <a:t>เสียหายทางเศรษฐกิจ</a:t>
            </a:r>
            <a:br>
              <a:rPr lang="th-TH" sz="4400" dirty="0" smtClean="0">
                <a:solidFill>
                  <a:srgbClr val="775F55"/>
                </a:solidFill>
                <a:latin typeface="Tw Cen MT"/>
                <a:cs typeface="FreesiaUPC"/>
              </a:rPr>
            </a:br>
            <a:r>
              <a:rPr lang="th-TH" sz="4400" dirty="0" smtClean="0">
                <a:solidFill>
                  <a:srgbClr val="775F55"/>
                </a:solidFill>
                <a:latin typeface="Tw Cen MT"/>
                <a:cs typeface="FreesiaUPC"/>
              </a:rPr>
              <a:t>จากปัญหาเด็ก</a:t>
            </a:r>
            <a:r>
              <a:rPr lang="th-TH" dirty="0" smtClean="0">
                <a:solidFill>
                  <a:srgbClr val="775F55"/>
                </a:solidFill>
                <a:latin typeface="Tw Cen MT"/>
                <a:cs typeface="FreesiaUPC"/>
              </a:rPr>
              <a:t>เยาวชนนอกระบบการศึกษา</a:t>
            </a:r>
            <a:endParaRPr lang="en-US" dirty="0"/>
          </a:p>
        </p:txBody>
      </p:sp>
      <p:sp>
        <p:nvSpPr>
          <p:cNvPr id="3" name="Content Placeholder 2"/>
          <p:cNvSpPr>
            <a:spLocks noGrp="1"/>
          </p:cNvSpPr>
          <p:nvPr>
            <p:ph sz="quarter" idx="1"/>
          </p:nvPr>
        </p:nvSpPr>
        <p:spPr>
          <a:xfrm>
            <a:off x="0" y="1556792"/>
            <a:ext cx="6661149" cy="5301208"/>
          </a:xfrm>
        </p:spPr>
        <p:txBody>
          <a:bodyPr>
            <a:normAutofit lnSpcReduction="10000"/>
          </a:bodyPr>
          <a:lstStyle/>
          <a:p>
            <a:r>
              <a:rPr lang="th-TH" sz="2400" dirty="0">
                <a:latin typeface="FreesiaUPC" pitchFamily="34" charset="-34"/>
                <a:cs typeface="FreesiaUPC" pitchFamily="34" charset="-34"/>
              </a:rPr>
              <a:t>จากการคำนวณโดย </a:t>
            </a:r>
            <a:r>
              <a:rPr lang="en-US" sz="2400" b="1" dirty="0" err="1">
                <a:solidFill>
                  <a:srgbClr val="0070C0"/>
                </a:solidFill>
                <a:latin typeface="FreesiaUPC" pitchFamily="34" charset="-34"/>
                <a:cs typeface="FreesiaUPC" pitchFamily="34" charset="-34"/>
              </a:rPr>
              <a:t>Dr.Nicholas</a:t>
            </a:r>
            <a:r>
              <a:rPr lang="en-US" sz="2400" b="1" dirty="0">
                <a:solidFill>
                  <a:srgbClr val="0070C0"/>
                </a:solidFill>
                <a:latin typeface="FreesiaUPC" pitchFamily="34" charset="-34"/>
                <a:cs typeface="FreesiaUPC" pitchFamily="34" charset="-34"/>
              </a:rPr>
              <a:t> Burnett</a:t>
            </a:r>
            <a:r>
              <a:rPr lang="en-US" sz="2400" b="1" dirty="0">
                <a:latin typeface="FreesiaUPC" pitchFamily="34" charset="-34"/>
                <a:cs typeface="FreesiaUPC" pitchFamily="34" charset="-34"/>
              </a:rPr>
              <a:t> </a:t>
            </a:r>
            <a:r>
              <a:rPr lang="th-TH" sz="2400" dirty="0">
                <a:latin typeface="FreesiaUPC" pitchFamily="34" charset="-34"/>
                <a:cs typeface="FreesiaUPC" pitchFamily="34" charset="-34"/>
              </a:rPr>
              <a:t>อดีตรองผู้อำนวยการใหญ่ </a:t>
            </a:r>
            <a:r>
              <a:rPr lang="en-US" sz="2400" dirty="0">
                <a:latin typeface="FreesiaUPC" pitchFamily="34" charset="-34"/>
                <a:cs typeface="FreesiaUPC" pitchFamily="34" charset="-34"/>
              </a:rPr>
              <a:t>UNESCO </a:t>
            </a:r>
            <a:r>
              <a:rPr lang="th-TH" sz="2400" dirty="0">
                <a:latin typeface="FreesiaUPC" pitchFamily="34" charset="-34"/>
                <a:cs typeface="FreesiaUPC" pitchFamily="34" charset="-34"/>
              </a:rPr>
              <a:t>ชี้ให้เห็น</a:t>
            </a:r>
            <a:r>
              <a:rPr lang="th-TH" sz="2400" dirty="0" smtClean="0">
                <a:latin typeface="FreesiaUPC" pitchFamily="34" charset="-34"/>
                <a:cs typeface="FreesiaUPC" pitchFamily="34" charset="-34"/>
              </a:rPr>
              <a:t>ว่า</a:t>
            </a:r>
            <a:endParaRPr lang="en-US" sz="2400" dirty="0" smtClean="0">
              <a:latin typeface="FreesiaUPC" pitchFamily="34" charset="-34"/>
              <a:cs typeface="FreesiaUPC" pitchFamily="34" charset="-34"/>
            </a:endParaRPr>
          </a:p>
          <a:p>
            <a:r>
              <a:rPr lang="th-TH" sz="2400" dirty="0" smtClean="0">
                <a:latin typeface="FreesiaUPC" pitchFamily="34" charset="-34"/>
                <a:cs typeface="FreesiaUPC" pitchFamily="34" charset="-34"/>
              </a:rPr>
              <a:t>ปัญหานอกระบบ</a:t>
            </a:r>
            <a:r>
              <a:rPr lang="th-TH" sz="2400" dirty="0">
                <a:latin typeface="FreesiaUPC" pitchFamily="34" charset="-34"/>
                <a:cs typeface="FreesiaUPC" pitchFamily="34" charset="-34"/>
              </a:rPr>
              <a:t>การศึกษาของไทยสร้างความเสียหายทั้งทางเศรษฐกิจ สังคม และประชากรศาสตร์ให้กับประเทศ</a:t>
            </a:r>
            <a:r>
              <a:rPr lang="th-TH" sz="2400" dirty="0" smtClean="0">
                <a:latin typeface="FreesiaUPC" pitchFamily="34" charset="-34"/>
                <a:cs typeface="FreesiaUPC" pitchFamily="34" charset="-34"/>
              </a:rPr>
              <a:t>ไทยที่มี</a:t>
            </a:r>
            <a:r>
              <a:rPr lang="th-TH" sz="2400" dirty="0">
                <a:latin typeface="FreesiaUPC" pitchFamily="34" charset="-34"/>
                <a:cs typeface="FreesiaUPC" pitchFamily="34" charset="-34"/>
              </a:rPr>
              <a:t>มูลค่าสูง</a:t>
            </a:r>
            <a:r>
              <a:rPr lang="th-TH" sz="2400" dirty="0">
                <a:solidFill>
                  <a:srgbClr val="FF0000"/>
                </a:solidFill>
                <a:latin typeface="FreesiaUPC" pitchFamily="34" charset="-34"/>
                <a:cs typeface="FreesiaUPC" pitchFamily="34" charset="-34"/>
              </a:rPr>
              <a:t>ถึงปีละ </a:t>
            </a:r>
            <a:r>
              <a:rPr lang="en-US" sz="2400" dirty="0">
                <a:solidFill>
                  <a:srgbClr val="FF0000"/>
                </a:solidFill>
                <a:latin typeface="FreesiaUPC" pitchFamily="34" charset="-34"/>
                <a:cs typeface="FreesiaUPC" pitchFamily="34" charset="-34"/>
              </a:rPr>
              <a:t>330,000 </a:t>
            </a:r>
            <a:r>
              <a:rPr lang="th-TH" sz="2400" dirty="0">
                <a:solidFill>
                  <a:srgbClr val="FF0000"/>
                </a:solidFill>
                <a:latin typeface="FreesiaUPC" pitchFamily="34" charset="-34"/>
                <a:cs typeface="FreesiaUPC" pitchFamily="34" charset="-34"/>
              </a:rPr>
              <a:t>ล้านบาท หรือคิดเป็น ร้อยละ </a:t>
            </a:r>
            <a:r>
              <a:rPr lang="en-US" sz="2400" dirty="0">
                <a:solidFill>
                  <a:srgbClr val="FF0000"/>
                </a:solidFill>
                <a:latin typeface="FreesiaUPC" pitchFamily="34" charset="-34"/>
                <a:cs typeface="FreesiaUPC" pitchFamily="34" charset="-34"/>
              </a:rPr>
              <a:t>3</a:t>
            </a:r>
            <a:r>
              <a:rPr lang="th-TH" sz="2400" dirty="0">
                <a:solidFill>
                  <a:srgbClr val="FF0000"/>
                </a:solidFill>
                <a:latin typeface="FreesiaUPC" pitchFamily="34" charset="-34"/>
                <a:cs typeface="FreesiaUPC" pitchFamily="34" charset="-34"/>
              </a:rPr>
              <a:t> ของผลิตภัณฑ์มวลรวมในประเทศไทย (</a:t>
            </a:r>
            <a:r>
              <a:rPr lang="en-US" sz="2400" dirty="0">
                <a:solidFill>
                  <a:srgbClr val="FF0000"/>
                </a:solidFill>
                <a:latin typeface="FreesiaUPC" pitchFamily="34" charset="-34"/>
                <a:cs typeface="FreesiaUPC" pitchFamily="34" charset="-34"/>
              </a:rPr>
              <a:t>GDP)</a:t>
            </a:r>
          </a:p>
          <a:p>
            <a:r>
              <a:rPr lang="th-TH" sz="2400" dirty="0">
                <a:latin typeface="FreesiaUPC" pitchFamily="34" charset="-34"/>
                <a:cs typeface="FreesiaUPC" pitchFamily="34" charset="-34"/>
              </a:rPr>
              <a:t>มูลค่าความเสียหาย</a:t>
            </a:r>
            <a:r>
              <a:rPr lang="th-TH" sz="2400" dirty="0" smtClean="0">
                <a:latin typeface="FreesiaUPC" pitchFamily="34" charset="-34"/>
                <a:cs typeface="FreesiaUPC" pitchFamily="34" charset="-34"/>
              </a:rPr>
              <a:t>นี้มากกว่าร้อยละ </a:t>
            </a:r>
            <a:r>
              <a:rPr lang="en-US" sz="2400" dirty="0" smtClean="0">
                <a:latin typeface="FreesiaUPC" pitchFamily="34" charset="-34"/>
                <a:cs typeface="FreesiaUPC" pitchFamily="34" charset="-34"/>
              </a:rPr>
              <a:t>50 </a:t>
            </a:r>
            <a:r>
              <a:rPr lang="th-TH" sz="2400" dirty="0" smtClean="0">
                <a:latin typeface="FreesiaUPC" pitchFamily="34" charset="-34"/>
                <a:cs typeface="FreesiaUPC" pitchFamily="34" charset="-34"/>
              </a:rPr>
              <a:t>ของ</a:t>
            </a:r>
            <a:r>
              <a:rPr lang="th-TH" sz="2400" dirty="0">
                <a:latin typeface="FreesiaUPC" pitchFamily="34" charset="-34"/>
                <a:cs typeface="FreesiaUPC" pitchFamily="34" charset="-34"/>
              </a:rPr>
              <a:t>งบประมาณด้านการศึกษาของ</a:t>
            </a:r>
            <a:r>
              <a:rPr lang="th-TH" sz="2400" dirty="0" smtClean="0">
                <a:latin typeface="FreesiaUPC" pitchFamily="34" charset="-34"/>
                <a:cs typeface="FreesiaUPC" pitchFamily="34" charset="-34"/>
              </a:rPr>
              <a:t>ประเทศไทยใน</a:t>
            </a:r>
            <a:r>
              <a:rPr lang="th-TH" sz="2400" dirty="0">
                <a:latin typeface="FreesiaUPC" pitchFamily="34" charset="-34"/>
                <a:cs typeface="FreesiaUPC" pitchFamily="34" charset="-34"/>
              </a:rPr>
              <a:t>แต่ละ</a:t>
            </a:r>
            <a:r>
              <a:rPr lang="th-TH" sz="2400" dirty="0" smtClean="0">
                <a:latin typeface="FreesiaUPC" pitchFamily="34" charset="-34"/>
                <a:cs typeface="FreesiaUPC" pitchFamily="34" charset="-34"/>
              </a:rPr>
              <a:t>ปี หรือเท่ากับงบสร้างรถไฟฟ้า </a:t>
            </a:r>
            <a:r>
              <a:rPr lang="en-US" sz="2400" dirty="0" smtClean="0">
                <a:latin typeface="FreesiaUPC" pitchFamily="34" charset="-34"/>
                <a:cs typeface="FreesiaUPC" pitchFamily="34" charset="-34"/>
              </a:rPr>
              <a:t>2 </a:t>
            </a:r>
            <a:r>
              <a:rPr lang="th-TH" sz="2400" dirty="0" smtClean="0">
                <a:latin typeface="FreesiaUPC" pitchFamily="34" charset="-34"/>
                <a:cs typeface="FreesiaUPC" pitchFamily="34" charset="-34"/>
              </a:rPr>
              <a:t>สายต่อปี</a:t>
            </a:r>
            <a:endParaRPr lang="th-TH" sz="2400" dirty="0">
              <a:latin typeface="FreesiaUPC" pitchFamily="34" charset="-34"/>
              <a:cs typeface="FreesiaUPC" pitchFamily="34" charset="-34"/>
            </a:endParaRPr>
          </a:p>
          <a:p>
            <a:r>
              <a:rPr lang="th-TH" sz="2400" dirty="0" smtClean="0">
                <a:solidFill>
                  <a:srgbClr val="FF0000"/>
                </a:solidFill>
                <a:latin typeface="FreesiaUPC" pitchFamily="34" charset="-34"/>
                <a:cs typeface="FreesiaUPC" pitchFamily="34" charset="-34"/>
              </a:rPr>
              <a:t>งบประมาณการศึกษากว่า </a:t>
            </a:r>
            <a:r>
              <a:rPr lang="en-US" sz="2400" dirty="0" smtClean="0">
                <a:solidFill>
                  <a:srgbClr val="FF0000"/>
                </a:solidFill>
                <a:latin typeface="FreesiaUPC" pitchFamily="34" charset="-34"/>
                <a:cs typeface="FreesiaUPC" pitchFamily="34" charset="-34"/>
              </a:rPr>
              <a:t>500,000 </a:t>
            </a:r>
            <a:r>
              <a:rPr lang="th-TH" sz="2400" dirty="0" smtClean="0">
                <a:solidFill>
                  <a:srgbClr val="FF0000"/>
                </a:solidFill>
                <a:latin typeface="FreesiaUPC" pitchFamily="34" charset="-34"/>
                <a:cs typeface="FreesiaUPC" pitchFamily="34" charset="-34"/>
              </a:rPr>
              <a:t>ล้านบาทปัจจุบันครอบคลุมแต่เพียงเด็กเยาวชนในระบบกว่า </a:t>
            </a:r>
            <a:r>
              <a:rPr lang="en-US" sz="2400" dirty="0" smtClean="0">
                <a:solidFill>
                  <a:srgbClr val="FF0000"/>
                </a:solidFill>
                <a:latin typeface="FreesiaUPC" pitchFamily="34" charset="-34"/>
                <a:cs typeface="FreesiaUPC" pitchFamily="34" charset="-34"/>
              </a:rPr>
              <a:t>10 </a:t>
            </a:r>
            <a:r>
              <a:rPr lang="th-TH" sz="2400" dirty="0" smtClean="0">
                <a:solidFill>
                  <a:srgbClr val="FF0000"/>
                </a:solidFill>
                <a:latin typeface="FreesiaUPC" pitchFamily="34" charset="-34"/>
                <a:cs typeface="FreesiaUPC" pitchFamily="34" charset="-34"/>
              </a:rPr>
              <a:t>ล้านคนเท่านั้น ซึ่งส่วนใหญ่กว่าร้อย ละ </a:t>
            </a:r>
            <a:r>
              <a:rPr lang="en-US" sz="2400" dirty="0" smtClean="0">
                <a:solidFill>
                  <a:srgbClr val="FF0000"/>
                </a:solidFill>
                <a:latin typeface="FreesiaUPC" pitchFamily="34" charset="-34"/>
                <a:cs typeface="FreesiaUPC" pitchFamily="34" charset="-34"/>
              </a:rPr>
              <a:t>85 </a:t>
            </a:r>
            <a:r>
              <a:rPr lang="th-TH" sz="2400" dirty="0" smtClean="0">
                <a:solidFill>
                  <a:srgbClr val="FF0000"/>
                </a:solidFill>
                <a:latin typeface="FreesiaUPC" pitchFamily="34" charset="-34"/>
                <a:cs typeface="FreesiaUPC" pitchFamily="34" charset="-34"/>
              </a:rPr>
              <a:t>เป็นงบประจำ เช่น เงินเดือน ค่าจ้าง และค่าบริหารจัดการในระบบการศึกษา</a:t>
            </a:r>
            <a:endParaRPr lang="en-US" sz="2400" dirty="0" smtClean="0">
              <a:solidFill>
                <a:srgbClr val="FF0000"/>
              </a:solidFill>
              <a:latin typeface="FreesiaUPC" pitchFamily="34" charset="-34"/>
              <a:cs typeface="FreesiaUPC" pitchFamily="34" charset="-34"/>
            </a:endParaRPr>
          </a:p>
          <a:p>
            <a:r>
              <a:rPr lang="th-TH" sz="2400" dirty="0" smtClean="0">
                <a:solidFill>
                  <a:srgbClr val="FF0000"/>
                </a:solidFill>
                <a:latin typeface="FreesiaUPC" pitchFamily="34" charset="-34"/>
                <a:cs typeface="FreesiaUPC" pitchFamily="34" charset="-34"/>
              </a:rPr>
              <a:t>รัฐบาลไทยจึงไม่เหลือพื้นที่การคลัง </a:t>
            </a:r>
            <a:r>
              <a:rPr lang="en-US" sz="2400" dirty="0" smtClean="0">
                <a:solidFill>
                  <a:srgbClr val="FF0000"/>
                </a:solidFill>
                <a:latin typeface="FreesiaUPC" pitchFamily="34" charset="-34"/>
                <a:cs typeface="FreesiaUPC" pitchFamily="34" charset="-34"/>
              </a:rPr>
              <a:t>(Fiscal Space) </a:t>
            </a:r>
            <a:r>
              <a:rPr lang="th-TH" sz="2400" dirty="0" smtClean="0">
                <a:solidFill>
                  <a:srgbClr val="FF0000"/>
                </a:solidFill>
                <a:latin typeface="FreesiaUPC" pitchFamily="34" charset="-34"/>
                <a:cs typeface="FreesiaUPC" pitchFamily="34" charset="-34"/>
              </a:rPr>
              <a:t>เพียงพอในการจัดการกับปัญหาเด็กนอกระบบการศึกษาได้อย่างมีประสิทธิภาพ</a:t>
            </a:r>
          </a:p>
        </p:txBody>
      </p:sp>
      <p:pic>
        <p:nvPicPr>
          <p:cNvPr id="4098" name="Picture 2" descr="\\psf\Home\Downloads\NEA Conference 020557.pages\Data\08-Image-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1149" y="2276877"/>
            <a:ext cx="2381250" cy="2924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147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6"/>
          <p:cNvGraphicFramePr>
            <a:graphicFrameLocks noGrp="1"/>
          </p:cNvGraphicFramePr>
          <p:nvPr>
            <p:extLst>
              <p:ext uri="{D42A27DB-BD31-4B8C-83A1-F6EECF244321}">
                <p14:modId xmlns:p14="http://schemas.microsoft.com/office/powerpoint/2010/main" val="883307218"/>
              </p:ext>
            </p:extLst>
          </p:nvPr>
        </p:nvGraphicFramePr>
        <p:xfrm>
          <a:off x="241978" y="286358"/>
          <a:ext cx="8660043" cy="606447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881500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22371"/>
            <a:ext cx="7344816" cy="769437"/>
          </a:xfrm>
          <a:prstGeom prst="rect">
            <a:avLst/>
          </a:prstGeom>
        </p:spPr>
        <p:txBody>
          <a:bodyPr wrap="square" lIns="91435" tIns="45718" rIns="91435" bIns="45718">
            <a:spAutoFit/>
          </a:bodyPr>
          <a:lstStyle/>
          <a:p>
            <a:r>
              <a:rPr lang="en-US" sz="4400" b="1" dirty="0">
                <a:solidFill>
                  <a:srgbClr val="0070C0"/>
                </a:solidFill>
                <a:latin typeface="DilleniaUPC" pitchFamily="18" charset="-34"/>
                <a:cs typeface="DilleniaUPC" pitchFamily="18" charset="-34"/>
              </a:rPr>
              <a:t>Education Reform in </a:t>
            </a:r>
            <a:r>
              <a:rPr lang="en-US" sz="4400" b="1" dirty="0" smtClean="0">
                <a:solidFill>
                  <a:srgbClr val="0070C0"/>
                </a:solidFill>
                <a:latin typeface="DilleniaUPC" pitchFamily="18" charset="-34"/>
                <a:cs typeface="DilleniaUPC" pitchFamily="18" charset="-34"/>
              </a:rPr>
              <a:t>Thailand</a:t>
            </a:r>
            <a:endParaRPr lang="en-US" sz="4400" b="1" dirty="0">
              <a:solidFill>
                <a:srgbClr val="0070C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graphicFrame>
        <p:nvGraphicFramePr>
          <p:cNvPr id="9" name="Diagram 8"/>
          <p:cNvGraphicFramePr/>
          <p:nvPr>
            <p:extLst>
              <p:ext uri="{D42A27DB-BD31-4B8C-83A1-F6EECF244321}">
                <p14:modId xmlns:p14="http://schemas.microsoft.com/office/powerpoint/2010/main" val="2170372712"/>
              </p:ext>
            </p:extLst>
          </p:nvPr>
        </p:nvGraphicFramePr>
        <p:xfrm>
          <a:off x="467544" y="1052737"/>
          <a:ext cx="8352928" cy="4392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itle 5"/>
          <p:cNvSpPr>
            <a:spLocks noGrp="1"/>
          </p:cNvSpPr>
          <p:nvPr>
            <p:ph type="ctrTitle"/>
          </p:nvPr>
        </p:nvSpPr>
        <p:spPr/>
        <p:txBody>
          <a:bodyPr/>
          <a:lstStyle/>
          <a:p>
            <a:pPr algn="ctr"/>
            <a:r>
              <a:rPr lang="en-US" b="1" dirty="0" smtClean="0">
                <a:solidFill>
                  <a:srgbClr val="0070C0"/>
                </a:solidFill>
                <a:latin typeface="DilleniaUPC" pitchFamily="18" charset="-34"/>
                <a:cs typeface="DilleniaUPC" pitchFamily="18" charset="-34"/>
              </a:rPr>
              <a:t>What </a:t>
            </a:r>
            <a:r>
              <a:rPr lang="en-US" b="1" dirty="0">
                <a:solidFill>
                  <a:srgbClr val="0070C0"/>
                </a:solidFill>
                <a:latin typeface="DilleniaUPC" pitchFamily="18" charset="-34"/>
                <a:cs typeface="DilleniaUPC" pitchFamily="18" charset="-34"/>
              </a:rPr>
              <a:t>Can We Do ?</a:t>
            </a:r>
          </a:p>
        </p:txBody>
      </p:sp>
      <p:sp>
        <p:nvSpPr>
          <p:cNvPr id="5" name="Text Placeholder 4"/>
          <p:cNvSpPr>
            <a:spLocks noGrp="1"/>
          </p:cNvSpPr>
          <p:nvPr>
            <p:ph type="subTitle" idx="1"/>
          </p:nvPr>
        </p:nvSpPr>
        <p:spPr>
          <a:xfrm>
            <a:off x="1371600" y="3764825"/>
            <a:ext cx="6400800" cy="1752600"/>
          </a:xfrm>
        </p:spPr>
        <p:txBody>
          <a:bodyPr/>
          <a:lstStyle/>
          <a:p>
            <a:pPr algn="ctr"/>
            <a:r>
              <a:rPr lang="en-US" sz="3200" dirty="0" smtClean="0"/>
              <a:t>As a Young Economist</a:t>
            </a:r>
            <a:endParaRPr lang="en-US" sz="3200" dirty="0"/>
          </a:p>
        </p:txBody>
      </p:sp>
    </p:spTree>
    <p:extLst>
      <p:ext uri="{BB962C8B-B14F-4D97-AF65-F5344CB8AC3E}">
        <p14:creationId xmlns:p14="http://schemas.microsoft.com/office/powerpoint/2010/main" val="21695164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561932"/>
            <a:ext cx="7416824" cy="769441"/>
          </a:xfrm>
          <a:prstGeom prst="rect">
            <a:avLst/>
          </a:prstGeom>
        </p:spPr>
        <p:txBody>
          <a:bodyPr wrap="square">
            <a:spAutoFit/>
          </a:bodyPr>
          <a:lstStyle/>
          <a:p>
            <a:pPr defTabSz="914400"/>
            <a:r>
              <a:rPr lang="en-US" sz="4400" b="1" dirty="0" smtClean="0">
                <a:solidFill>
                  <a:prstClr val="black"/>
                </a:solidFill>
                <a:latin typeface="DilleniaUPC" pitchFamily="18" charset="-34"/>
                <a:cs typeface="DilleniaUPC" pitchFamily="18" charset="-34"/>
              </a:rPr>
              <a:t>Innovative Financing Model for Education</a:t>
            </a:r>
            <a:endParaRPr lang="th-TH" sz="4400" b="1" dirty="0">
              <a:solidFill>
                <a:prstClr val="black"/>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th-TH" sz="2800">
              <a:solidFill>
                <a:prstClr val="white"/>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320" y="-5839"/>
            <a:ext cx="1691680" cy="1197650"/>
          </a:xfrm>
          <a:prstGeom prst="rect">
            <a:avLst/>
          </a:prstGeom>
        </p:spPr>
      </p:pic>
      <p:pic>
        <p:nvPicPr>
          <p:cNvPr id="1026" name="Picture 2" descr="http://qlf.opendream.in.th/wp-content/uploads/slide-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1402248"/>
            <a:ext cx="3909465" cy="4896544"/>
          </a:xfrm>
          <a:prstGeom prst="rect">
            <a:avLst/>
          </a:prstGeom>
        </p:spPr>
      </p:pic>
      <p:sp>
        <p:nvSpPr>
          <p:cNvPr id="8" name="TextBox 7"/>
          <p:cNvSpPr txBox="1"/>
          <p:nvPr/>
        </p:nvSpPr>
        <p:spPr>
          <a:xfrm>
            <a:off x="4088978" y="1484784"/>
            <a:ext cx="5005056" cy="3970318"/>
          </a:xfrm>
          <a:prstGeom prst="rect">
            <a:avLst/>
          </a:prstGeom>
          <a:noFill/>
        </p:spPr>
        <p:txBody>
          <a:bodyPr wrap="square" rtlCol="0">
            <a:spAutoFit/>
          </a:bodyPr>
          <a:lstStyle/>
          <a:p>
            <a:pPr marL="514350" indent="-514350" defTabSz="914400">
              <a:buFont typeface="+mj-lt"/>
              <a:buAutoNum type="arabicPeriod"/>
            </a:pPr>
            <a:r>
              <a:rPr lang="en-US" sz="2800" b="1" dirty="0">
                <a:solidFill>
                  <a:srgbClr val="00B050"/>
                </a:solidFill>
                <a:latin typeface="DilleniaUPC" pitchFamily="18" charset="-34"/>
                <a:cs typeface="DilleniaUPC" pitchFamily="18" charset="-34"/>
              </a:rPr>
              <a:t>UNESCO </a:t>
            </a:r>
            <a:r>
              <a:rPr lang="th-TH" sz="2800" b="1" dirty="0" smtClean="0">
                <a:solidFill>
                  <a:srgbClr val="00B050"/>
                </a:solidFill>
                <a:latin typeface="DilleniaUPC" pitchFamily="18" charset="-34"/>
                <a:cs typeface="DilleniaUPC" pitchFamily="18" charset="-34"/>
              </a:rPr>
              <a:t>และ </a:t>
            </a:r>
            <a:r>
              <a:rPr lang="en-US" sz="2800" b="1" dirty="0" smtClean="0">
                <a:solidFill>
                  <a:srgbClr val="00B050"/>
                </a:solidFill>
                <a:latin typeface="DilleniaUPC" pitchFamily="18" charset="-34"/>
                <a:cs typeface="DilleniaUPC" pitchFamily="18" charset="-34"/>
              </a:rPr>
              <a:t>UNICEF </a:t>
            </a:r>
            <a:r>
              <a:rPr lang="en-US" sz="2800" b="1" dirty="0" err="1" smtClean="0">
                <a:solidFill>
                  <a:srgbClr val="00B050"/>
                </a:solidFill>
                <a:latin typeface="DilleniaUPC" pitchFamily="18" charset="-34"/>
                <a:cs typeface="DilleniaUPC" pitchFamily="18" charset="-34"/>
              </a:rPr>
              <a:t>recomment</a:t>
            </a:r>
            <a:r>
              <a:rPr lang="en-US" sz="2800" b="1" dirty="0" smtClean="0">
                <a:solidFill>
                  <a:srgbClr val="00B050"/>
                </a:solidFill>
                <a:latin typeface="DilleniaUPC" pitchFamily="18" charset="-34"/>
                <a:cs typeface="DilleniaUPC" pitchFamily="18" charset="-34"/>
              </a:rPr>
              <a:t> the </a:t>
            </a:r>
            <a:r>
              <a:rPr lang="en-US" sz="2800" b="1" u="sng" dirty="0" smtClean="0">
                <a:solidFill>
                  <a:srgbClr val="00B050"/>
                </a:solidFill>
                <a:latin typeface="DilleniaUPC" pitchFamily="18" charset="-34"/>
                <a:cs typeface="DilleniaUPC" pitchFamily="18" charset="-34"/>
              </a:rPr>
              <a:t>Equity-based </a:t>
            </a:r>
            <a:r>
              <a:rPr lang="en-US" sz="2800" b="1" u="sng" dirty="0">
                <a:solidFill>
                  <a:srgbClr val="00B050"/>
                </a:solidFill>
                <a:latin typeface="DilleniaUPC" pitchFamily="18" charset="-34"/>
                <a:cs typeface="DilleniaUPC" pitchFamily="18" charset="-34"/>
              </a:rPr>
              <a:t>innovative financing</a:t>
            </a:r>
            <a:r>
              <a:rPr lang="th-TH" sz="2800" b="1" u="sng" dirty="0">
                <a:solidFill>
                  <a:srgbClr val="00B050"/>
                </a:solidFill>
                <a:latin typeface="DilleniaUPC" pitchFamily="18" charset="-34"/>
                <a:cs typeface="DilleniaUPC" pitchFamily="18" charset="-34"/>
              </a:rPr>
              <a:t> </a:t>
            </a:r>
            <a:r>
              <a:rPr lang="en-US" b="1" dirty="0" smtClean="0">
                <a:solidFill>
                  <a:srgbClr val="00B050"/>
                </a:solidFill>
                <a:latin typeface="DilleniaUPC" pitchFamily="18" charset="-34"/>
                <a:cs typeface="DilleniaUPC" pitchFamily="18" charset="-34"/>
              </a:rPr>
              <a:t>to finance out of school children (OOSC)</a:t>
            </a:r>
          </a:p>
          <a:p>
            <a:pPr marL="514350" indent="-514350" defTabSz="914400">
              <a:buFont typeface="+mj-lt"/>
              <a:buAutoNum type="arabicPeriod"/>
            </a:pPr>
            <a:r>
              <a:rPr lang="en-US" sz="2800" b="1" dirty="0" smtClean="0">
                <a:solidFill>
                  <a:srgbClr val="0070C0"/>
                </a:solidFill>
                <a:latin typeface="Cordia New" pitchFamily="34" charset="-34"/>
                <a:cs typeface="Cordia New" pitchFamily="34" charset="-34"/>
              </a:rPr>
              <a:t>India government raise alcohol and tobacco taxes for education finance</a:t>
            </a:r>
            <a:endParaRPr lang="th-TH" sz="2800" b="1" dirty="0" smtClean="0">
              <a:solidFill>
                <a:srgbClr val="0070C0"/>
              </a:solidFill>
              <a:latin typeface="Cordia New" pitchFamily="34" charset="-34"/>
              <a:cs typeface="Cordia New" pitchFamily="34" charset="-34"/>
            </a:endParaRPr>
          </a:p>
          <a:p>
            <a:pPr marL="514350" indent="-514350" defTabSz="914400">
              <a:buFont typeface="+mj-lt"/>
              <a:buAutoNum type="arabicPeriod"/>
            </a:pPr>
            <a:r>
              <a:rPr lang="en-US" sz="2800" b="1" dirty="0" smtClean="0">
                <a:solidFill>
                  <a:srgbClr val="0070C0"/>
                </a:solidFill>
                <a:latin typeface="Cordia New" pitchFamily="34" charset="-34"/>
                <a:cs typeface="Cordia New" pitchFamily="34" charset="-34"/>
              </a:rPr>
              <a:t>South Korea raise alcohol taxes for education fund</a:t>
            </a:r>
            <a:endParaRPr lang="th-TH" sz="2800" b="1" dirty="0" smtClean="0">
              <a:solidFill>
                <a:srgbClr val="0070C0"/>
              </a:solidFill>
              <a:latin typeface="Cordia New" pitchFamily="34" charset="-34"/>
              <a:cs typeface="Cordia New" pitchFamily="34" charset="-34"/>
            </a:endParaRPr>
          </a:p>
          <a:p>
            <a:pPr marL="514350" indent="-514350" defTabSz="914400">
              <a:buFont typeface="+mj-lt"/>
              <a:buAutoNum type="arabicPeriod"/>
            </a:pPr>
            <a:r>
              <a:rPr lang="en-US" sz="2800" b="1" dirty="0" smtClean="0">
                <a:solidFill>
                  <a:srgbClr val="0070C0"/>
                </a:solidFill>
                <a:latin typeface="Cordia New" pitchFamily="34" charset="-34"/>
                <a:cs typeface="Cordia New" pitchFamily="34" charset="-34"/>
              </a:rPr>
              <a:t>California state collect oil tax for education and disadvantaged population</a:t>
            </a:r>
            <a:endParaRPr lang="en-US" sz="2800" b="1" dirty="0">
              <a:solidFill>
                <a:srgbClr val="0070C0"/>
              </a:solidFill>
              <a:latin typeface="Cordia New" pitchFamily="34" charset="-34"/>
              <a:cs typeface="Cordia New" pitchFamily="34" charset="-34"/>
            </a:endParaRPr>
          </a:p>
        </p:txBody>
      </p:sp>
    </p:spTree>
    <p:extLst>
      <p:ext uri="{BB962C8B-B14F-4D97-AF65-F5344CB8AC3E}">
        <p14:creationId xmlns:p14="http://schemas.microsoft.com/office/powerpoint/2010/main" val="20691611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79512" y="18757"/>
            <a:ext cx="8784976" cy="1143000"/>
          </a:xfr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r>
              <a:rPr lang="en-US" sz="4800" dirty="0" smtClean="0">
                <a:latin typeface="Angsana New" pitchFamily="18" charset="-34"/>
                <a:cs typeface="Angsana New" pitchFamily="18" charset="-34"/>
              </a:rPr>
              <a:t>Brazil’s FUNDEF/FUNDEP Program</a:t>
            </a:r>
            <a:endParaRPr lang="en-US" sz="4800" dirty="0">
              <a:latin typeface="Angsana New" pitchFamily="18" charset="-34"/>
              <a:cs typeface="Angsana New" pitchFamily="18" charset="-34"/>
            </a:endParaRPr>
          </a:p>
        </p:txBody>
      </p:sp>
      <p:sp>
        <p:nvSpPr>
          <p:cNvPr id="8" name="Content Placeholder 7"/>
          <p:cNvSpPr>
            <a:spLocks noGrp="1"/>
          </p:cNvSpPr>
          <p:nvPr>
            <p:ph idx="1"/>
          </p:nvPr>
        </p:nvSpPr>
        <p:spPr>
          <a:xfrm>
            <a:off x="107504" y="1124744"/>
            <a:ext cx="9001000" cy="5589240"/>
          </a:xfrm>
          <a:solidFill>
            <a:srgbClr val="FFFF00"/>
          </a:solidFill>
        </p:spPr>
        <p:txBody>
          <a:bodyPr>
            <a:noAutofit/>
          </a:bodyPr>
          <a:lstStyle/>
          <a:p>
            <a:pPr marL="0" indent="0" algn="ctr">
              <a:buNone/>
            </a:pPr>
            <a:r>
              <a:rPr lang="en-US" sz="2800" b="1" dirty="0" smtClean="0">
                <a:latin typeface="Angsana New" pitchFamily="18" charset="-34"/>
                <a:cs typeface="Angsana New" pitchFamily="18" charset="-34"/>
              </a:rPr>
              <a:t>Brazilian government introduce 3 measures to improve education equality from early childhood to high school children</a:t>
            </a:r>
            <a:endParaRPr lang="th-TH" sz="2800" b="1" dirty="0" smtClean="0">
              <a:latin typeface="Angsana New" pitchFamily="18" charset="-34"/>
              <a:cs typeface="Angsana New" pitchFamily="18" charset="-34"/>
            </a:endParaRPr>
          </a:p>
          <a:p>
            <a:pPr marL="514350" indent="-457200">
              <a:buFont typeface="+mj-lt"/>
              <a:buAutoNum type="arabicPeriod"/>
            </a:pPr>
            <a:r>
              <a:rPr lang="en-US" sz="2800" b="1" dirty="0" smtClean="0">
                <a:solidFill>
                  <a:srgbClr val="0070C0"/>
                </a:solidFill>
                <a:latin typeface="Angsana New" pitchFamily="18" charset="-34"/>
                <a:cs typeface="Angsana New" pitchFamily="18" charset="-34"/>
              </a:rPr>
              <a:t>Child Subsidy to poor and at-risk childre</a:t>
            </a:r>
            <a:r>
              <a:rPr lang="en-US" sz="2800" b="1" dirty="0" smtClean="0">
                <a:solidFill>
                  <a:srgbClr val="0070C0"/>
                </a:solidFill>
                <a:latin typeface="Angsana New" pitchFamily="18" charset="-34"/>
                <a:cs typeface="Angsana New" pitchFamily="18" charset="-34"/>
              </a:rPr>
              <a:t>n who are likely to dropout</a:t>
            </a:r>
            <a:r>
              <a:rPr lang="th-TH" sz="2800" b="1" dirty="0" smtClean="0">
                <a:solidFill>
                  <a:srgbClr val="0070C0"/>
                </a:solidFill>
                <a:latin typeface="Angsana New" pitchFamily="18" charset="-34"/>
                <a:cs typeface="Angsana New" pitchFamily="18" charset="-34"/>
              </a:rPr>
              <a:t>                               </a:t>
            </a:r>
            <a:r>
              <a:rPr lang="en-US" sz="2800" dirty="0" smtClean="0">
                <a:latin typeface="Angsana New" pitchFamily="18" charset="-34"/>
                <a:cs typeface="Angsana New" pitchFamily="18" charset="-34"/>
              </a:rPr>
              <a:t>This program works together with the school-based information system to track the money and follow the progress on children learning and progression</a:t>
            </a:r>
          </a:p>
          <a:p>
            <a:pPr marL="514350" indent="-457200">
              <a:buFont typeface="+mj-lt"/>
              <a:buAutoNum type="arabicPeriod"/>
            </a:pPr>
            <a:r>
              <a:rPr lang="en-US" sz="2800" b="1" dirty="0" smtClean="0">
                <a:solidFill>
                  <a:srgbClr val="0070C0"/>
                </a:solidFill>
                <a:latin typeface="Angsana New" pitchFamily="18" charset="-34"/>
                <a:cs typeface="Angsana New" pitchFamily="18" charset="-34"/>
              </a:rPr>
              <a:t>Teacher Subsidy</a:t>
            </a:r>
            <a:endParaRPr lang="th-TH" sz="2800" b="1" dirty="0" smtClean="0">
              <a:solidFill>
                <a:srgbClr val="0070C0"/>
              </a:solidFill>
              <a:latin typeface="Angsana New" pitchFamily="18" charset="-34"/>
              <a:cs typeface="Angsana New" pitchFamily="18" charset="-34"/>
            </a:endParaRPr>
          </a:p>
          <a:p>
            <a:pPr marL="57150" indent="0">
              <a:buNone/>
            </a:pPr>
            <a:r>
              <a:rPr lang="en-US" sz="2800" dirty="0">
                <a:latin typeface="Angsana New" pitchFamily="18" charset="-34"/>
                <a:cs typeface="Angsana New" pitchFamily="18" charset="-34"/>
              </a:rPr>
              <a:t>	</a:t>
            </a:r>
            <a:r>
              <a:rPr lang="en-US" sz="2800" dirty="0" smtClean="0">
                <a:latin typeface="Angsana New" pitchFamily="18" charset="-34"/>
                <a:cs typeface="Angsana New" pitchFamily="18" charset="-34"/>
              </a:rPr>
              <a:t>To motivate teachers to work in the remote area which could range from 10-60</a:t>
            </a:r>
            <a:r>
              <a:rPr lang="en-US" sz="2800" dirty="0" smtClean="0">
                <a:latin typeface="Angsana New" pitchFamily="18" charset="-34"/>
                <a:cs typeface="Angsana New" pitchFamily="18" charset="-34"/>
              </a:rPr>
              <a:t>% </a:t>
            </a:r>
            <a:r>
              <a:rPr lang="en-US" sz="2800" dirty="0" smtClean="0">
                <a:latin typeface="Angsana New" pitchFamily="18" charset="-34"/>
                <a:cs typeface="Angsana New" pitchFamily="18" charset="-34"/>
              </a:rPr>
              <a:t>	from normal salary depending on the condition of the schools</a:t>
            </a:r>
            <a:endParaRPr lang="th-TH" sz="2800" dirty="0" smtClean="0">
              <a:latin typeface="Angsana New" pitchFamily="18" charset="-34"/>
              <a:cs typeface="Angsana New" pitchFamily="18" charset="-34"/>
            </a:endParaRPr>
          </a:p>
          <a:p>
            <a:pPr marL="57150" indent="0">
              <a:buNone/>
            </a:pPr>
            <a:r>
              <a:rPr lang="en-US" sz="2800" b="1" dirty="0" smtClean="0">
                <a:solidFill>
                  <a:srgbClr val="0070C0"/>
                </a:solidFill>
                <a:latin typeface="Angsana New" pitchFamily="18" charset="-34"/>
                <a:cs typeface="Angsana New" pitchFamily="18" charset="-34"/>
              </a:rPr>
              <a:t>3.  Family’s Conditional </a:t>
            </a:r>
            <a:r>
              <a:rPr lang="en-US" sz="2800" b="1" dirty="0" smtClean="0">
                <a:solidFill>
                  <a:srgbClr val="0070C0"/>
                </a:solidFill>
                <a:latin typeface="Angsana New" pitchFamily="18" charset="-34"/>
                <a:cs typeface="Angsana New" pitchFamily="18" charset="-34"/>
              </a:rPr>
              <a:t>Cash Transfer </a:t>
            </a:r>
            <a:r>
              <a:rPr lang="en-US" sz="2800" b="1" dirty="0" smtClean="0">
                <a:solidFill>
                  <a:srgbClr val="0070C0"/>
                </a:solidFill>
                <a:latin typeface="Angsana New" pitchFamily="18" charset="-34"/>
                <a:cs typeface="Angsana New" pitchFamily="18" charset="-34"/>
              </a:rPr>
              <a:t>(CCT): </a:t>
            </a:r>
            <a:r>
              <a:rPr lang="en-GB" sz="2800" dirty="0" err="1">
                <a:solidFill>
                  <a:srgbClr val="0070C0"/>
                </a:solidFill>
                <a:latin typeface="Angsana New" pitchFamily="18" charset="-34"/>
                <a:cs typeface="Angsana New" pitchFamily="18" charset="-34"/>
              </a:rPr>
              <a:t>Bolsa</a:t>
            </a:r>
            <a:r>
              <a:rPr lang="en-GB" sz="2800" dirty="0">
                <a:solidFill>
                  <a:srgbClr val="0070C0"/>
                </a:solidFill>
                <a:latin typeface="Angsana New" pitchFamily="18" charset="-34"/>
                <a:cs typeface="Angsana New" pitchFamily="18" charset="-34"/>
              </a:rPr>
              <a:t> </a:t>
            </a:r>
            <a:r>
              <a:rPr lang="en-GB" sz="2800" dirty="0" err="1">
                <a:solidFill>
                  <a:srgbClr val="0070C0"/>
                </a:solidFill>
                <a:latin typeface="Angsana New" pitchFamily="18" charset="-34"/>
                <a:cs typeface="Angsana New" pitchFamily="18" charset="-34"/>
              </a:rPr>
              <a:t>Escola</a:t>
            </a:r>
            <a:r>
              <a:rPr lang="en-GB" sz="2800" dirty="0">
                <a:solidFill>
                  <a:srgbClr val="0070C0"/>
                </a:solidFill>
                <a:latin typeface="Angsana New" pitchFamily="18" charset="-34"/>
                <a:cs typeface="Angsana New" pitchFamily="18" charset="-34"/>
              </a:rPr>
              <a:t> (2001) </a:t>
            </a:r>
            <a:r>
              <a:rPr lang="en-GB" sz="2800" dirty="0" err="1">
                <a:solidFill>
                  <a:srgbClr val="0070C0"/>
                </a:solidFill>
                <a:latin typeface="Angsana New" pitchFamily="18" charset="-34"/>
                <a:cs typeface="Angsana New" pitchFamily="18" charset="-34"/>
              </a:rPr>
              <a:t>Bolsa</a:t>
            </a:r>
            <a:r>
              <a:rPr lang="en-GB" sz="2800" dirty="0">
                <a:solidFill>
                  <a:srgbClr val="0070C0"/>
                </a:solidFill>
                <a:latin typeface="Angsana New" pitchFamily="18" charset="-34"/>
                <a:cs typeface="Angsana New" pitchFamily="18" charset="-34"/>
              </a:rPr>
              <a:t> </a:t>
            </a:r>
            <a:r>
              <a:rPr lang="en-GB" sz="2800" dirty="0" err="1">
                <a:solidFill>
                  <a:srgbClr val="0070C0"/>
                </a:solidFill>
                <a:latin typeface="Angsana New" pitchFamily="18" charset="-34"/>
                <a:cs typeface="Angsana New" pitchFamily="18" charset="-34"/>
              </a:rPr>
              <a:t>Familia</a:t>
            </a:r>
            <a:r>
              <a:rPr lang="en-GB" sz="2800" dirty="0">
                <a:solidFill>
                  <a:srgbClr val="0070C0"/>
                </a:solidFill>
                <a:latin typeface="Angsana New" pitchFamily="18" charset="-34"/>
                <a:cs typeface="Angsana New" pitchFamily="18" charset="-34"/>
              </a:rPr>
              <a:t> (2004) </a:t>
            </a:r>
            <a:endParaRPr lang="th-TH" sz="2800" b="1" dirty="0" smtClean="0">
              <a:solidFill>
                <a:srgbClr val="0070C0"/>
              </a:solidFill>
              <a:latin typeface="Angsana New" pitchFamily="18" charset="-34"/>
              <a:cs typeface="Angsana New" pitchFamily="18" charset="-34"/>
            </a:endParaRPr>
          </a:p>
          <a:p>
            <a:pPr marL="57150" indent="0">
              <a:buNone/>
            </a:pPr>
            <a:r>
              <a:rPr lang="en-US" sz="2800" b="1" dirty="0">
                <a:solidFill>
                  <a:srgbClr val="0070C0"/>
                </a:solidFill>
                <a:latin typeface="Angsana New" pitchFamily="18" charset="-34"/>
                <a:cs typeface="Angsana New" pitchFamily="18" charset="-34"/>
              </a:rPr>
              <a:t>	</a:t>
            </a:r>
            <a:r>
              <a:rPr lang="en-US" sz="2800" dirty="0" smtClean="0">
                <a:latin typeface="Angsana New" pitchFamily="18" charset="-34"/>
                <a:cs typeface="Angsana New" pitchFamily="18" charset="-34"/>
              </a:rPr>
              <a:t>Direct funding to poor family for food/</a:t>
            </a:r>
            <a:r>
              <a:rPr lang="en-US" sz="2800" dirty="0" err="1" smtClean="0">
                <a:latin typeface="Angsana New" pitchFamily="18" charset="-34"/>
                <a:cs typeface="Angsana New" pitchFamily="18" charset="-34"/>
              </a:rPr>
              <a:t>necesity</a:t>
            </a:r>
            <a:r>
              <a:rPr lang="en-US" sz="2800" dirty="0" smtClean="0">
                <a:latin typeface="Angsana New" pitchFamily="18" charset="-34"/>
                <a:cs typeface="Angsana New" pitchFamily="18" charset="-34"/>
              </a:rPr>
              <a:t> and healthcare for children who is likely to take children out of school to help them work in the farm or family business, the money is payable as long as children are in school and progress through high school</a:t>
            </a:r>
            <a:endParaRPr lang="th-TH" sz="2800" dirty="0" smtClean="0">
              <a:latin typeface="Angsana New" pitchFamily="18" charset="-34"/>
              <a:cs typeface="Angsana New" pitchFamily="18" charset="-34"/>
            </a:endParaRPr>
          </a:p>
        </p:txBody>
      </p:sp>
    </p:spTree>
    <p:extLst>
      <p:ext uri="{BB962C8B-B14F-4D97-AF65-F5344CB8AC3E}">
        <p14:creationId xmlns:p14="http://schemas.microsoft.com/office/powerpoint/2010/main" val="730846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1000"/>
                                        <p:tgtEl>
                                          <p:spTgt spid="8">
                                            <p:txEl>
                                              <p:pRg st="1" end="1"/>
                                            </p:txEl>
                                          </p:spTgt>
                                        </p:tgtEl>
                                      </p:cBhvr>
                                    </p:animEffect>
                                    <p:anim calcmode="lin" valueType="num">
                                      <p:cBhvr>
                                        <p:cTn id="8"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Effect transition="in" filter="fade">
                                      <p:cBhvr>
                                        <p:cTn id="14" dur="1000"/>
                                        <p:tgtEl>
                                          <p:spTgt spid="8">
                                            <p:txEl>
                                              <p:pRg st="2" end="2"/>
                                            </p:txEl>
                                          </p:spTgt>
                                        </p:tgtEl>
                                      </p:cBhvr>
                                    </p:animEffect>
                                    <p:anim calcmode="lin" valueType="num">
                                      <p:cBhvr>
                                        <p:cTn id="15"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fade">
                                      <p:cBhvr>
                                        <p:cTn id="19" dur="1000"/>
                                        <p:tgtEl>
                                          <p:spTgt spid="8">
                                            <p:txEl>
                                              <p:pRg st="3" end="3"/>
                                            </p:txEl>
                                          </p:spTgt>
                                        </p:tgtEl>
                                      </p:cBhvr>
                                    </p:animEffect>
                                    <p:anim calcmode="lin" valueType="num">
                                      <p:cBhvr>
                                        <p:cTn id="20"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
                                            <p:txEl>
                                              <p:pRg st="4" end="4"/>
                                            </p:txEl>
                                          </p:spTgt>
                                        </p:tgtEl>
                                        <p:attrNameLst>
                                          <p:attrName>style.visibility</p:attrName>
                                        </p:attrNameLst>
                                      </p:cBhvr>
                                      <p:to>
                                        <p:strVal val="visible"/>
                                      </p:to>
                                    </p:set>
                                    <p:animEffect transition="in" filter="fade">
                                      <p:cBhvr>
                                        <p:cTn id="26" dur="1000"/>
                                        <p:tgtEl>
                                          <p:spTgt spid="8">
                                            <p:txEl>
                                              <p:pRg st="4" end="4"/>
                                            </p:txEl>
                                          </p:spTgt>
                                        </p:tgtEl>
                                      </p:cBhvr>
                                    </p:animEffect>
                                    <p:anim calcmode="lin" valueType="num">
                                      <p:cBhvr>
                                        <p:cTn id="2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8">
                                            <p:txEl>
                                              <p:pRg st="4" end="4"/>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animEffect transition="in" filter="fade">
                                      <p:cBhvr>
                                        <p:cTn id="31" dur="1000"/>
                                        <p:tgtEl>
                                          <p:spTgt spid="8">
                                            <p:txEl>
                                              <p:pRg st="5" end="5"/>
                                            </p:txEl>
                                          </p:spTgt>
                                        </p:tgtEl>
                                      </p:cBhvr>
                                    </p:animEffect>
                                    <p:anim calcmode="lin" valueType="num">
                                      <p:cBhvr>
                                        <p:cTn id="32"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37563" y="561932"/>
            <a:ext cx="6408712" cy="923330"/>
          </a:xfrm>
          <a:prstGeom prst="rect">
            <a:avLst/>
          </a:prstGeom>
        </p:spPr>
        <p:txBody>
          <a:bodyPr wrap="square" lIns="91435" tIns="45718" rIns="91435" bIns="45718">
            <a:spAutoFit/>
          </a:bodyPr>
          <a:lstStyle/>
          <a:p>
            <a:r>
              <a:rPr lang="en-US" sz="5400" b="1" dirty="0" smtClean="0">
                <a:solidFill>
                  <a:srgbClr val="002060"/>
                </a:solidFill>
                <a:latin typeface="DilleniaUPC" pitchFamily="18" charset="-34"/>
                <a:cs typeface="DilleniaUPC" pitchFamily="18" charset="-34"/>
              </a:rPr>
              <a:t>What can </a:t>
            </a:r>
            <a:r>
              <a:rPr lang="en-US" sz="5400" b="1" dirty="0" smtClean="0">
                <a:solidFill>
                  <a:srgbClr val="002060"/>
                </a:solidFill>
                <a:latin typeface="DilleniaUPC" pitchFamily="18" charset="-34"/>
                <a:cs typeface="DilleniaUPC" pitchFamily="18" charset="-34"/>
              </a:rPr>
              <a:t>you</a:t>
            </a:r>
            <a:r>
              <a:rPr lang="en-US" sz="5400" b="1" dirty="0" smtClean="0">
                <a:solidFill>
                  <a:srgbClr val="002060"/>
                </a:solidFill>
                <a:latin typeface="DilleniaUPC" pitchFamily="18" charset="-34"/>
                <a:cs typeface="DilleniaUPC" pitchFamily="18" charset="-34"/>
              </a:rPr>
              <a:t> </a:t>
            </a:r>
            <a:r>
              <a:rPr lang="en-US" sz="5400" b="1" dirty="0" smtClean="0">
                <a:solidFill>
                  <a:srgbClr val="002060"/>
                </a:solidFill>
                <a:latin typeface="DilleniaUPC" pitchFamily="18" charset="-34"/>
                <a:cs typeface="DilleniaUPC" pitchFamily="18" charset="-34"/>
              </a:rPr>
              <a:t>do ?</a:t>
            </a:r>
            <a:endParaRPr lang="th-TH" sz="5400" b="1" dirty="0">
              <a:solidFill>
                <a:srgbClr val="002060"/>
              </a:solidFill>
              <a:latin typeface="DilleniaUPC" pitchFamily="18" charset="-34"/>
              <a:cs typeface="DilleniaUPC" pitchFamily="18" charset="-34"/>
            </a:endParaRPr>
          </a:p>
        </p:txBody>
      </p:sp>
      <p:sp>
        <p:nvSpPr>
          <p:cNvPr id="10" name="TextBox 9"/>
          <p:cNvSpPr txBox="1"/>
          <p:nvPr/>
        </p:nvSpPr>
        <p:spPr>
          <a:xfrm>
            <a:off x="943343" y="1628800"/>
            <a:ext cx="7354817" cy="4413512"/>
          </a:xfrm>
          <a:prstGeom prst="rect">
            <a:avLst/>
          </a:prstGeom>
          <a:noFill/>
        </p:spPr>
        <p:txBody>
          <a:bodyPr wrap="square" lIns="91435" tIns="45718" rIns="91435" bIns="45718" rtlCol="0">
            <a:spAutoFit/>
          </a:bodyPr>
          <a:lstStyle/>
          <a:p>
            <a:pPr marL="342882" indent="-342882">
              <a:spcBef>
                <a:spcPct val="20000"/>
              </a:spcBef>
              <a:buFont typeface="Arial" pitchFamily="34" charset="0"/>
              <a:buChar char="•"/>
            </a:pPr>
            <a:r>
              <a:rPr lang="en-US" sz="3600" b="1" dirty="0" smtClean="0">
                <a:solidFill>
                  <a:prstClr val="black"/>
                </a:solidFill>
                <a:latin typeface="DilleniaUPC" pitchFamily="18" charset="-34"/>
                <a:cs typeface="DilleniaUPC" pitchFamily="18" charset="-34"/>
              </a:rPr>
              <a:t>Participating in Education Reform Debate using Economic Tools</a:t>
            </a:r>
          </a:p>
          <a:p>
            <a:pPr marL="342882" indent="-342882">
              <a:spcBef>
                <a:spcPct val="20000"/>
              </a:spcBef>
              <a:buFont typeface="Arial" pitchFamily="34" charset="0"/>
              <a:buChar char="•"/>
            </a:pPr>
            <a:r>
              <a:rPr lang="en-US" sz="3600" b="1" dirty="0" smtClean="0">
                <a:solidFill>
                  <a:prstClr val="black"/>
                </a:solidFill>
                <a:latin typeface="DilleniaUPC" pitchFamily="18" charset="-34"/>
                <a:cs typeface="DilleniaUPC" pitchFamily="18" charset="-34"/>
              </a:rPr>
              <a:t>BE Rural Development Camp</a:t>
            </a:r>
          </a:p>
          <a:p>
            <a:pPr marL="342882" indent="-342882">
              <a:spcBef>
                <a:spcPct val="20000"/>
              </a:spcBef>
              <a:buFont typeface="Arial" pitchFamily="34" charset="0"/>
              <a:buChar char="•"/>
            </a:pPr>
            <a:r>
              <a:rPr lang="en-US" sz="3600" b="1" dirty="0" smtClean="0">
                <a:solidFill>
                  <a:prstClr val="black"/>
                </a:solidFill>
                <a:latin typeface="DilleniaUPC" pitchFamily="18" charset="-34"/>
                <a:cs typeface="DilleniaUPC" pitchFamily="18" charset="-34"/>
              </a:rPr>
              <a:t>Start a small research projects on Thai Education</a:t>
            </a:r>
          </a:p>
          <a:p>
            <a:pPr marL="342882" indent="-342882">
              <a:spcBef>
                <a:spcPct val="20000"/>
              </a:spcBef>
              <a:buFont typeface="Arial" pitchFamily="34" charset="0"/>
              <a:buChar char="•"/>
            </a:pPr>
            <a:r>
              <a:rPr lang="en-US" sz="3600" b="1" dirty="0" smtClean="0">
                <a:solidFill>
                  <a:prstClr val="black"/>
                </a:solidFill>
                <a:latin typeface="DilleniaUPC" pitchFamily="18" charset="-34"/>
                <a:cs typeface="DilleniaUPC" pitchFamily="18" charset="-34"/>
              </a:rPr>
              <a:t>Pursue a graduate study on Economics of Education</a:t>
            </a:r>
          </a:p>
          <a:p>
            <a:pPr marL="342882" indent="-342882">
              <a:spcBef>
                <a:spcPct val="20000"/>
              </a:spcBef>
              <a:buFont typeface="Arial" pitchFamily="34" charset="0"/>
              <a:buChar char="•"/>
            </a:pPr>
            <a:r>
              <a:rPr lang="en-US" sz="3600" b="1" dirty="0" smtClean="0">
                <a:solidFill>
                  <a:prstClr val="black"/>
                </a:solidFill>
                <a:latin typeface="DilleniaUPC" pitchFamily="18" charset="-34"/>
                <a:cs typeface="DilleniaUPC" pitchFamily="18" charset="-34"/>
              </a:rPr>
              <a:t>Join QLF ?</a:t>
            </a:r>
            <a:endParaRPr lang="en-US" sz="3600" b="1" dirty="0">
              <a:solidFill>
                <a:prstClr val="black"/>
              </a:solidFill>
              <a:latin typeface="DilleniaUPC" pitchFamily="18" charset="-34"/>
              <a:cs typeface="DilleniaUPC" pitchFamily="18" charset="-34"/>
            </a:endParaRPr>
          </a:p>
          <a:p>
            <a:endParaRPr lang="th-TH" sz="3600" b="1" dirty="0">
              <a:latin typeface="DilleniaUPC" pitchFamily="18" charset="-34"/>
              <a:cs typeface="DilleniaUPC" pitchFamily="18" charset="-34"/>
            </a:endParaRPr>
          </a:p>
        </p:txBody>
      </p:sp>
      <p:sp>
        <p:nvSpPr>
          <p:cNvPr id="11" name="Half Frame 10"/>
          <p:cNvSpPr/>
          <p:nvPr/>
        </p:nvSpPr>
        <p:spPr>
          <a:xfrm rot="10800000">
            <a:off x="2267745" y="2008483"/>
            <a:ext cx="6495155" cy="4669167"/>
          </a:xfrm>
          <a:prstGeom prst="halfFrame">
            <a:avLst>
              <a:gd name="adj1" fmla="val 6599"/>
              <a:gd name="adj2" fmla="val 6918"/>
            </a:avLst>
          </a:prstGeom>
        </p:spPr>
        <p:style>
          <a:lnRef idx="1">
            <a:schemeClr val="accent5"/>
          </a:lnRef>
          <a:fillRef idx="3">
            <a:schemeClr val="accent5"/>
          </a:fillRef>
          <a:effectRef idx="2">
            <a:schemeClr val="accent5"/>
          </a:effectRef>
          <a:fontRef idx="minor">
            <a:schemeClr val="lt1"/>
          </a:fontRef>
        </p:style>
        <p:txBody>
          <a:bodyPr lIns="91435" tIns="45718" rIns="91435" bIns="45718" rtlCol="0" anchor="ctr"/>
          <a:lstStyle/>
          <a:p>
            <a:pPr algn="ctr"/>
            <a:endParaRPr lang="th-TH">
              <a:solidFill>
                <a:schemeClr val="tx1"/>
              </a:solidFill>
            </a:endParaRPr>
          </a:p>
        </p:txBody>
      </p:sp>
      <p:sp>
        <p:nvSpPr>
          <p:cNvPr id="9" name="Rectangle 8"/>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2" name="Picture 11"/>
          <p:cNvPicPr/>
          <p:nvPr/>
        </p:nvPicPr>
        <p:blipFill rotWithShape="1">
          <a:blip r:embed="rId2"/>
          <a:srcRect l="62999" t="33777" r="21543" b="39627"/>
          <a:stretch/>
        </p:blipFill>
        <p:spPr bwMode="auto">
          <a:xfrm>
            <a:off x="7812360" y="-11029"/>
            <a:ext cx="1331640" cy="10081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3898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fade">
                                      <p:cBhvr>
                                        <p:cTn id="35" dur="1000"/>
                                        <p:tgtEl>
                                          <p:spTgt spid="10">
                                            <p:txEl>
                                              <p:pRg st="4" end="4"/>
                                            </p:txEl>
                                          </p:spTgt>
                                        </p:tgtEl>
                                      </p:cBhvr>
                                    </p:animEffect>
                                    <p:anim calcmode="lin" valueType="num">
                                      <p:cBhvr>
                                        <p:cTn id="36"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22371"/>
            <a:ext cx="7344816" cy="769441"/>
          </a:xfrm>
          <a:prstGeom prst="rect">
            <a:avLst/>
          </a:prstGeom>
        </p:spPr>
        <p:txBody>
          <a:bodyPr wrap="square" lIns="91435" tIns="45718" rIns="91435" bIns="45718">
            <a:spAutoFit/>
          </a:bodyPr>
          <a:lstStyle/>
          <a:p>
            <a:r>
              <a:rPr lang="en-US" sz="4400" b="1" dirty="0" smtClean="0">
                <a:solidFill>
                  <a:srgbClr val="002060"/>
                </a:solidFill>
                <a:latin typeface="DilleniaUPC" pitchFamily="18" charset="-34"/>
                <a:cs typeface="DilleniaUPC" pitchFamily="18" charset="-34"/>
              </a:rPr>
              <a:t>The Triangular for Change</a:t>
            </a:r>
            <a:endParaRPr lang="th-TH" sz="4400" b="1" dirty="0">
              <a:solidFill>
                <a:srgbClr val="002060"/>
              </a:solidFill>
              <a:latin typeface="DilleniaUPC" pitchFamily="18" charset="-34"/>
              <a:cs typeface="DilleniaUPC" pitchFamily="18" charset="-34"/>
            </a:endParaRPr>
          </a:p>
        </p:txBody>
      </p:sp>
      <p:sp>
        <p:nvSpPr>
          <p:cNvPr id="3" name="Rectangle 2"/>
          <p:cNvSpPr/>
          <p:nvPr/>
        </p:nvSpPr>
        <p:spPr>
          <a:xfrm>
            <a:off x="0" y="0"/>
            <a:ext cx="9144000" cy="404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endParaRPr lang="th-TH"/>
          </a:p>
        </p:txBody>
      </p:sp>
      <p:pic>
        <p:nvPicPr>
          <p:cNvPr id="1026" name="Picture 2" descr="http://qlf.opendream.in.th/wp-content/uploads/slid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9162"/>
            <a:ext cx="9144000" cy="26765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62999" t="33777" r="21543" b="39627"/>
          <a:stretch/>
        </p:blipFill>
        <p:spPr bwMode="auto">
          <a:xfrm>
            <a:off x="7812360" y="0"/>
            <a:ext cx="1331640" cy="1008112"/>
          </a:xfrm>
          <a:prstGeom prst="rect">
            <a:avLst/>
          </a:prstGeom>
          <a:ln>
            <a:noFill/>
          </a:ln>
          <a:extLst>
            <a:ext uri="{53640926-AAD7-44D8-BBD7-CCE9431645EC}">
              <a14:shadowObscured xmlns:a14="http://schemas.microsoft.com/office/drawing/2010/main"/>
            </a:ext>
          </a:extLst>
        </p:spPr>
      </p:pic>
      <p:graphicFrame>
        <p:nvGraphicFramePr>
          <p:cNvPr id="9" name="Diagram 8"/>
          <p:cNvGraphicFramePr/>
          <p:nvPr>
            <p:extLst>
              <p:ext uri="{D42A27DB-BD31-4B8C-83A1-F6EECF244321}">
                <p14:modId xmlns:p14="http://schemas.microsoft.com/office/powerpoint/2010/main" val="2131507777"/>
              </p:ext>
            </p:extLst>
          </p:nvPr>
        </p:nvGraphicFramePr>
        <p:xfrm>
          <a:off x="467544" y="692696"/>
          <a:ext cx="8352928" cy="4392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4217177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rit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Retrospec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D26EA377-59BD-4C9C-9D94-EE8416EE4C79}"/>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2180</TotalTime>
  <Words>1199</Words>
  <Application>Microsoft Office PowerPoint</Application>
  <PresentationFormat>On-screen Show (4:3)</PresentationFormat>
  <Paragraphs>165</Paragraphs>
  <Slides>35</Slides>
  <Notes>2</Notes>
  <HiddenSlides>0</HiddenSlides>
  <MMClips>0</MMClips>
  <ScaleCrop>false</ScaleCrop>
  <HeadingPairs>
    <vt:vector size="4" baseType="variant">
      <vt:variant>
        <vt:lpstr>Theme</vt:lpstr>
      </vt:variant>
      <vt:variant>
        <vt:i4>5</vt:i4>
      </vt:variant>
      <vt:variant>
        <vt:lpstr>Slide Titles</vt:lpstr>
      </vt:variant>
      <vt:variant>
        <vt:i4>35</vt:i4>
      </vt:variant>
    </vt:vector>
  </HeadingPairs>
  <TitlesOfParts>
    <vt:vector size="40" baseType="lpstr">
      <vt:lpstr>Office Theme</vt:lpstr>
      <vt:lpstr>1_Clarity</vt:lpstr>
      <vt:lpstr>3_Office Theme</vt:lpstr>
      <vt:lpstr>Retrospect</vt:lpstr>
      <vt:lpstr>1_Office Theme</vt:lpstr>
      <vt:lpstr>PowerPoint Presentation</vt:lpstr>
      <vt:lpstr>PowerPoint Presentation</vt:lpstr>
      <vt:lpstr>PowerPoint Presentation</vt:lpstr>
      <vt:lpstr>PowerPoint Presentation</vt:lpstr>
      <vt:lpstr>QLF Example Projects</vt:lpstr>
      <vt:lpstr>PowerPoint Presentation</vt:lpstr>
      <vt:lpstr>Inequality to Access</vt:lpstr>
      <vt:lpstr>PowerPoint Presentation</vt:lpstr>
      <vt:lpstr>PowerPoint Presentation</vt:lpstr>
      <vt:lpstr>Inequality to Quality</vt:lpstr>
      <vt:lpstr>PowerPoint Presentation</vt:lpstr>
      <vt:lpstr>PowerPoint Presentation</vt:lpstr>
      <vt:lpstr>PowerPoint Presentation</vt:lpstr>
      <vt:lpstr>PowerPoint Presentation</vt:lpstr>
      <vt:lpstr>PowerPoint Presentation</vt:lpstr>
      <vt:lpstr>Inequality to Completion</vt:lpstr>
      <vt:lpstr>PowerPoint Presentation</vt:lpstr>
      <vt:lpstr>The Journey of Children in Thai Education System</vt:lpstr>
      <vt:lpstr>The NSO’s Labour Force Survey</vt:lpstr>
      <vt:lpstr>“เด็กมหาวิทยาลัย” </vt:lpstr>
      <vt:lpstr>Critical Points</vt:lpstr>
      <vt:lpstr>PowerPoint Presentation</vt:lpstr>
      <vt:lpstr>How do we solve frictional Unemployment ?</vt:lpstr>
      <vt:lpstr>Huge Gap between Students and Labour Market Demand</vt:lpstr>
      <vt:lpstr>Impact to Thai Economy &amp; Society</vt:lpstr>
      <vt:lpstr>Thailand Competitiveness 2014</vt:lpstr>
      <vt:lpstr>PowerPoint Presentation</vt:lpstr>
      <vt:lpstr>PowerPoint Presentation</vt:lpstr>
      <vt:lpstr>ความเสียหายทางเศรษฐกิจ จากปัญหาเด็กเยาวชนนอกระบบการศึกษา</vt:lpstr>
      <vt:lpstr>PowerPoint Presentation</vt:lpstr>
      <vt:lpstr>What Can We Do ?</vt:lpstr>
      <vt:lpstr>PowerPoint Presentation</vt:lpstr>
      <vt:lpstr>Brazil’s FUNDEF/FUNDEP Program</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Kraiyos Patrawart</dc:creator>
  <cp:lastModifiedBy>Apple</cp:lastModifiedBy>
  <cp:revision>69</cp:revision>
  <dcterms:created xsi:type="dcterms:W3CDTF">2013-11-25T02:32:54Z</dcterms:created>
  <dcterms:modified xsi:type="dcterms:W3CDTF">2015-02-16T17:57:14Z</dcterms:modified>
</cp:coreProperties>
</file>