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7315200" cy="96012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b="1" i="1" kern="1200">
        <a:solidFill>
          <a:srgbClr val="FFFF00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l" defTabSz="966788" eaLnBrk="1" hangingPunct="1">
              <a:defRPr sz="1300" b="0" i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 b="0" i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41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31838" y="4560888"/>
            <a:ext cx="585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l" defTabSz="966788" eaLnBrk="1" hangingPunct="1">
              <a:defRPr sz="1300" b="0" i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 b="0" i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fld id="{142E1D3F-F568-4816-85AB-AD0AD2BC0A2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21846B-50BF-41EC-AD5C-00927619D271}" type="slidenum">
              <a:rPr lang="en-US"/>
              <a:pPr/>
              <a:t>2</a:t>
            </a:fld>
            <a:endParaRPr lang="en-US"/>
          </a:p>
        </p:txBody>
      </p:sp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19587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943615-4508-4262-8DD7-1C48DCB5D837}" type="slidenum">
              <a:rPr lang="en-US"/>
              <a:pPr/>
              <a:t>3</a:t>
            </a:fld>
            <a:endParaRPr lang="en-US"/>
          </a:p>
        </p:txBody>
      </p:sp>
      <p:sp>
        <p:nvSpPr>
          <p:cNvPr id="7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19587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31680B-6091-451C-8B08-0DC01767746B}" type="slidenum">
              <a:rPr lang="en-US"/>
              <a:pPr/>
              <a:t>4</a:t>
            </a:fld>
            <a:endParaRPr lang="en-US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19587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5AD564-9A34-4B56-8B08-A4C1A9E5114D}" type="slidenum">
              <a:rPr lang="en-US"/>
              <a:pPr/>
              <a:t>5</a:t>
            </a:fld>
            <a:endParaRPr lang="en-US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4725" y="4560888"/>
            <a:ext cx="5365750" cy="4319587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B40FC7E-C0C8-4261-BBA8-186A50EDE82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9463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9464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16EF0-2162-4B98-9C70-C7782DB51B3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F221E-14E0-4F76-B34C-36906B716BB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BA56B3-4CED-4F4D-8D96-4F8C2CBC217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5D355A-9883-478B-92EE-12B695326B8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E07C0-A5FB-433A-9662-7EFA47B5ABE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151EE-1087-4FF2-AFAD-5D9BF722D9A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6E1B5-EC4A-4DDF-8561-49B0B2A0DCA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0E9701-4DF5-4EA0-B191-6BE9189DAC1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761D6-E4DD-4F34-9F4F-0B8A449015D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02A8F-75D4-402D-BCCA-CA41D5229CA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 b="0" i="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 i="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 i="0">
                <a:solidFill>
                  <a:schemeClr val="tx1"/>
                </a:solidFill>
                <a:latin typeface="+mj-lt"/>
              </a:defRPr>
            </a:lvl1pPr>
          </a:lstStyle>
          <a:p>
            <a:fld id="{7AB2CD08-F58B-48AC-99CA-7EB54576E01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843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Tie-in sales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Tie-in sales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What about </a:t>
            </a:r>
            <a:r>
              <a:rPr lang="en-US" sz="2600" b="1" i="1"/>
              <a:t>tie-in sales?</a:t>
            </a:r>
            <a:endParaRPr lang="en-US" sz="2600"/>
          </a:p>
          <a:p>
            <a:pPr lvl="1"/>
            <a:r>
              <a:rPr lang="en-US" sz="2200"/>
              <a:t>“like” bundling but proportions vary</a:t>
            </a:r>
          </a:p>
          <a:p>
            <a:pPr lvl="1"/>
            <a:r>
              <a:rPr lang="en-US" sz="2200"/>
              <a:t>allows the monopolist to make supernormal profits on the tied good</a:t>
            </a:r>
          </a:p>
          <a:p>
            <a:pPr lvl="1"/>
            <a:r>
              <a:rPr lang="en-US" sz="2200"/>
              <a:t>different users charged different effective prices depending upon usage</a:t>
            </a:r>
          </a:p>
          <a:p>
            <a:pPr lvl="1"/>
            <a:r>
              <a:rPr lang="en-US" sz="2200"/>
              <a:t>facilitates price discrimination by making buyers reveal their demands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Tie-in sales 2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Suppose that a firm offers a specialized product – a camera – that uses highly specialized film cartridges</a:t>
            </a:r>
          </a:p>
          <a:p>
            <a:r>
              <a:rPr lang="en-US" sz="2600"/>
              <a:t>Then it has effectively </a:t>
            </a:r>
            <a:r>
              <a:rPr lang="en-US" sz="2600" b="1"/>
              <a:t>tied</a:t>
            </a:r>
            <a:r>
              <a:rPr lang="en-US" sz="2600"/>
              <a:t> the sales of film cartridges to the purchase of the camera</a:t>
            </a:r>
          </a:p>
          <a:p>
            <a:pPr lvl="1"/>
            <a:r>
              <a:rPr lang="en-US" sz="2200"/>
              <a:t>this is actually what has happened with computer printers and ink cartridges</a:t>
            </a:r>
          </a:p>
          <a:p>
            <a:r>
              <a:rPr lang="en-US" sz="2600"/>
              <a:t>How should it price the camera and film?</a:t>
            </a:r>
          </a:p>
          <a:p>
            <a:pPr lvl="1"/>
            <a:r>
              <a:rPr lang="en-US" sz="2200"/>
              <a:t>suppose also that there are two types of consumer, high-demand and low-demand, with one-thousand of each type</a:t>
            </a:r>
          </a:p>
          <a:p>
            <a:pPr lvl="1"/>
            <a:r>
              <a:rPr lang="en-US" sz="2200"/>
              <a:t>high demand </a:t>
            </a:r>
            <a:r>
              <a:rPr lang="en-US" sz="2200" i="1"/>
              <a:t>P</a:t>
            </a:r>
            <a:r>
              <a:rPr lang="en-US" sz="2200"/>
              <a:t> = 16 – </a:t>
            </a:r>
            <a:r>
              <a:rPr lang="en-US" sz="2200" i="1"/>
              <a:t>Q</a:t>
            </a:r>
            <a:r>
              <a:rPr lang="en-US" sz="2200" i="1" baseline="-25000"/>
              <a:t>h</a:t>
            </a:r>
            <a:r>
              <a:rPr lang="en-US" sz="2200"/>
              <a:t>; low demand </a:t>
            </a:r>
            <a:r>
              <a:rPr lang="en-US" sz="2200" i="1"/>
              <a:t>P</a:t>
            </a:r>
            <a:r>
              <a:rPr lang="en-US" sz="2200"/>
              <a:t> = 12 - </a:t>
            </a:r>
            <a:r>
              <a:rPr lang="en-US" sz="2200" i="1"/>
              <a:t>Q</a:t>
            </a:r>
            <a:r>
              <a:rPr lang="en-US" sz="2200" i="1" baseline="-25000"/>
              <a:t>l</a:t>
            </a:r>
            <a:endParaRPr lang="en-US" sz="2200"/>
          </a:p>
          <a:p>
            <a:pPr lvl="1"/>
            <a:r>
              <a:rPr lang="en-US" sz="2200"/>
              <a:t>the company does not know which type is which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Tie-in sales 3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Film is produced competitively at $2 per picture</a:t>
            </a:r>
          </a:p>
          <a:p>
            <a:pPr lvl="1"/>
            <a:r>
              <a:rPr lang="en-US" sz="2200"/>
              <a:t>so film is priced at $2 per picture</a:t>
            </a:r>
          </a:p>
          <a:p>
            <a:r>
              <a:rPr lang="en-US" sz="2600"/>
              <a:t>Suppose that the company leases its cameras</a:t>
            </a:r>
          </a:p>
          <a:p>
            <a:pPr lvl="1"/>
            <a:r>
              <a:rPr lang="en-US" sz="2200"/>
              <a:t>if priced so that all consumers lease then we can ignore production costs of the camera</a:t>
            </a:r>
          </a:p>
          <a:p>
            <a:pPr lvl="2"/>
            <a:r>
              <a:rPr lang="en-US" sz="2000"/>
              <a:t>these are fixed at 2000</a:t>
            </a:r>
            <a:r>
              <a:rPr lang="en-US" sz="2000" i="1"/>
              <a:t>c</a:t>
            </a:r>
            <a:endParaRPr lang="en-US" sz="2000"/>
          </a:p>
          <a:p>
            <a:r>
              <a:rPr lang="en-US" sz="2600"/>
              <a:t>Now consider the lease terms</a:t>
            </a:r>
          </a:p>
          <a:p>
            <a:endParaRPr lang="en-US" sz="2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60375"/>
            <a:ext cx="7772400" cy="835025"/>
          </a:xfrm>
        </p:spPr>
        <p:txBody>
          <a:bodyPr/>
          <a:lstStyle/>
          <a:p>
            <a:r>
              <a:rPr lang="en-US"/>
              <a:t>Tie-in sales: an example 2</a:t>
            </a:r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1143000" y="1295400"/>
            <a:ext cx="2667000" cy="838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en-US" sz="2400" b="0" i="0">
                <a:solidFill>
                  <a:srgbClr val="FFFFFF"/>
                </a:solidFill>
              </a:rPr>
              <a:t>High-Demand</a:t>
            </a:r>
          </a:p>
          <a:p>
            <a:r>
              <a:rPr lang="en-US" sz="2400" b="0" i="0">
                <a:solidFill>
                  <a:srgbClr val="FFFFFF"/>
                </a:solidFill>
              </a:rPr>
              <a:t>Consumers</a:t>
            </a:r>
            <a:endParaRPr lang="en-US" b="0" i="0">
              <a:solidFill>
                <a:srgbClr val="FFFFFF"/>
              </a:solidFill>
            </a:endParaRP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5105400" y="1295400"/>
            <a:ext cx="2667000" cy="838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chemeClr val="accent1">
                  <a:gamma/>
                  <a:shade val="46275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r>
              <a:rPr lang="en-US" sz="2400" b="0" i="0">
                <a:solidFill>
                  <a:srgbClr val="FFFFFF"/>
                </a:solidFill>
              </a:rPr>
              <a:t>Low-Demand</a:t>
            </a:r>
          </a:p>
          <a:p>
            <a:r>
              <a:rPr lang="en-US" sz="2400" b="0" i="0">
                <a:solidFill>
                  <a:srgbClr val="FFFFFF"/>
                </a:solidFill>
              </a:rPr>
              <a:t>Consumers</a:t>
            </a:r>
            <a:endParaRPr lang="en-US" b="0" i="0">
              <a:solidFill>
                <a:srgbClr val="FFFFFF"/>
              </a:solidFill>
            </a:endParaRP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1143000" y="2209800"/>
            <a:ext cx="2743200" cy="457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r>
              <a:rPr lang="en-US" b="0" i="0">
                <a:solidFill>
                  <a:srgbClr val="660066"/>
                </a:solidFill>
              </a:rPr>
              <a:t>Demand: P = 16 - Q</a:t>
            </a:r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>
            <a:off x="5105400" y="2209800"/>
            <a:ext cx="2743200" cy="45720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/>
          <a:p>
            <a:r>
              <a:rPr lang="en-US" b="0" i="0">
                <a:solidFill>
                  <a:srgbClr val="660066"/>
                </a:solidFill>
              </a:rPr>
              <a:t>Demand: P = 12 - Q</a:t>
            </a:r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1295400" y="2895600"/>
            <a:ext cx="0" cy="26670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1295400" y="5562600"/>
            <a:ext cx="2819400" cy="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685800" y="27432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057400" y="57912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Quantity</a:t>
            </a:r>
          </a:p>
        </p:txBody>
      </p:sp>
      <p:sp>
        <p:nvSpPr>
          <p:cNvPr id="10251" name="Line 11"/>
          <p:cNvSpPr>
            <a:spLocks noChangeShapeType="1"/>
          </p:cNvSpPr>
          <p:nvPr/>
        </p:nvSpPr>
        <p:spPr bwMode="auto">
          <a:xfrm>
            <a:off x="5105400" y="2895600"/>
            <a:ext cx="0" cy="26670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>
            <a:off x="5105400" y="5562600"/>
            <a:ext cx="2819400" cy="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5867400" y="57912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Quantity</a:t>
            </a:r>
          </a:p>
        </p:txBody>
      </p:sp>
      <p:sp>
        <p:nvSpPr>
          <p:cNvPr id="10254" name="Line 14"/>
          <p:cNvSpPr>
            <a:spLocks noChangeShapeType="1"/>
          </p:cNvSpPr>
          <p:nvPr/>
        </p:nvSpPr>
        <p:spPr bwMode="auto">
          <a:xfrm>
            <a:off x="1295400" y="3200400"/>
            <a:ext cx="2362200" cy="2362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762000" y="30480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$16</a:t>
            </a: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3429000" y="55626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0257" name="Line 17"/>
          <p:cNvSpPr>
            <a:spLocks noChangeShapeType="1"/>
          </p:cNvSpPr>
          <p:nvPr/>
        </p:nvSpPr>
        <p:spPr bwMode="auto">
          <a:xfrm>
            <a:off x="5105400" y="3657600"/>
            <a:ext cx="1676400" cy="1905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4572000" y="34290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$12</a:t>
            </a: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4572000" y="28194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6477000" y="55626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0261" name="AutoShape 21"/>
          <p:cNvSpPr>
            <a:spLocks noChangeArrowheads="1"/>
          </p:cNvSpPr>
          <p:nvPr/>
        </p:nvSpPr>
        <p:spPr bwMode="auto">
          <a:xfrm>
            <a:off x="2209800" y="877888"/>
            <a:ext cx="3276600" cy="1782762"/>
          </a:xfrm>
          <a:prstGeom prst="cloudCallout">
            <a:avLst>
              <a:gd name="adj1" fmla="val -43750"/>
              <a:gd name="adj2" fmla="val 53995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sz="2400"/>
              <a:t>Recall that the film sells at $2 per picture</a:t>
            </a:r>
          </a:p>
        </p:txBody>
      </p:sp>
      <p:sp>
        <p:nvSpPr>
          <p:cNvPr id="10262" name="Line 22"/>
          <p:cNvSpPr>
            <a:spLocks noChangeShapeType="1"/>
          </p:cNvSpPr>
          <p:nvPr/>
        </p:nvSpPr>
        <p:spPr bwMode="auto">
          <a:xfrm>
            <a:off x="1295400" y="5257800"/>
            <a:ext cx="2362200" cy="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0263" name="Line 23"/>
          <p:cNvSpPr>
            <a:spLocks noChangeShapeType="1"/>
          </p:cNvSpPr>
          <p:nvPr/>
        </p:nvSpPr>
        <p:spPr bwMode="auto">
          <a:xfrm>
            <a:off x="5105400" y="5257800"/>
            <a:ext cx="2362200" cy="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838200" y="5029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$2</a:t>
            </a:r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4648200" y="50292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$2</a:t>
            </a:r>
          </a:p>
        </p:txBody>
      </p:sp>
      <p:sp>
        <p:nvSpPr>
          <p:cNvPr id="10266" name="Line 26"/>
          <p:cNvSpPr>
            <a:spLocks noChangeShapeType="1"/>
          </p:cNvSpPr>
          <p:nvPr/>
        </p:nvSpPr>
        <p:spPr bwMode="auto">
          <a:xfrm>
            <a:off x="3352800" y="5257800"/>
            <a:ext cx="0" cy="30480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0267" name="Line 27"/>
          <p:cNvSpPr>
            <a:spLocks noChangeShapeType="1"/>
          </p:cNvSpPr>
          <p:nvPr/>
        </p:nvSpPr>
        <p:spPr bwMode="auto">
          <a:xfrm>
            <a:off x="6511925" y="5284788"/>
            <a:ext cx="0" cy="30480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3124200" y="55626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0269" name="AutoShape 29"/>
          <p:cNvSpPr>
            <a:spLocks noChangeArrowheads="1"/>
          </p:cNvSpPr>
          <p:nvPr/>
        </p:nvSpPr>
        <p:spPr bwMode="auto">
          <a:xfrm>
            <a:off x="6172200" y="3505200"/>
            <a:ext cx="2438400" cy="1089025"/>
          </a:xfrm>
          <a:prstGeom prst="wedgeRoundRectCallout">
            <a:avLst>
              <a:gd name="adj1" fmla="val -35352"/>
              <a:gd name="adj2" fmla="val 106412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Low-demand consumers take 10 pictures</a:t>
            </a: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324600" y="55626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0271" name="AutoShape 31"/>
          <p:cNvSpPr>
            <a:spLocks noChangeArrowheads="1"/>
          </p:cNvSpPr>
          <p:nvPr/>
        </p:nvSpPr>
        <p:spPr bwMode="auto">
          <a:xfrm>
            <a:off x="5486400" y="2895600"/>
            <a:ext cx="2438400" cy="1089025"/>
          </a:xfrm>
          <a:prstGeom prst="wedgeRoundRectCallout">
            <a:avLst>
              <a:gd name="adj1" fmla="val -35352"/>
              <a:gd name="adj2" fmla="val 106412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Consumer surplus for low-demand consumers is $50</a:t>
            </a:r>
          </a:p>
        </p:txBody>
      </p:sp>
      <p:sp>
        <p:nvSpPr>
          <p:cNvPr id="10272" name="AutoShape 32"/>
          <p:cNvSpPr>
            <a:spLocks noChangeArrowheads="1"/>
          </p:cNvSpPr>
          <p:nvPr/>
        </p:nvSpPr>
        <p:spPr bwMode="auto">
          <a:xfrm>
            <a:off x="5105400" y="3657600"/>
            <a:ext cx="1390650" cy="1593850"/>
          </a:xfrm>
          <a:prstGeom prst="rtTriangle">
            <a:avLst/>
          </a:prstGeom>
          <a:gradFill rotWithShape="0">
            <a:gsLst>
              <a:gs pos="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th-TH"/>
          </a:p>
        </p:txBody>
      </p:sp>
      <p:sp>
        <p:nvSpPr>
          <p:cNvPr id="10273" name="Text Box 33"/>
          <p:cNvSpPr txBox="1">
            <a:spLocks noChangeArrowheads="1"/>
          </p:cNvSpPr>
          <p:nvPr/>
        </p:nvSpPr>
        <p:spPr bwMode="auto">
          <a:xfrm>
            <a:off x="5257800" y="4495800"/>
            <a:ext cx="533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$50</a:t>
            </a:r>
          </a:p>
        </p:txBody>
      </p:sp>
      <p:sp>
        <p:nvSpPr>
          <p:cNvPr id="10274" name="AutoShape 34"/>
          <p:cNvSpPr>
            <a:spLocks noChangeArrowheads="1"/>
          </p:cNvSpPr>
          <p:nvPr/>
        </p:nvSpPr>
        <p:spPr bwMode="auto">
          <a:xfrm>
            <a:off x="2438400" y="2895600"/>
            <a:ext cx="2438400" cy="1089025"/>
          </a:xfrm>
          <a:prstGeom prst="wedgeRoundRectCallout">
            <a:avLst>
              <a:gd name="adj1" fmla="val -35352"/>
              <a:gd name="adj2" fmla="val 106412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Consumer surplus for high-demand consumers is $98</a:t>
            </a:r>
          </a:p>
        </p:txBody>
      </p:sp>
      <p:sp>
        <p:nvSpPr>
          <p:cNvPr id="10275" name="AutoShape 35"/>
          <p:cNvSpPr>
            <a:spLocks noChangeArrowheads="1"/>
          </p:cNvSpPr>
          <p:nvPr/>
        </p:nvSpPr>
        <p:spPr bwMode="auto">
          <a:xfrm>
            <a:off x="1295400" y="3200400"/>
            <a:ext cx="2057400" cy="2057400"/>
          </a:xfrm>
          <a:prstGeom prst="rtTriangle">
            <a:avLst/>
          </a:prstGeom>
          <a:gradFill rotWithShape="0">
            <a:gsLst>
              <a:gs pos="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th-TH"/>
          </a:p>
        </p:txBody>
      </p:sp>
      <p:sp>
        <p:nvSpPr>
          <p:cNvPr id="10276" name="Text Box 36"/>
          <p:cNvSpPr txBox="1">
            <a:spLocks noChangeArrowheads="1"/>
          </p:cNvSpPr>
          <p:nvPr/>
        </p:nvSpPr>
        <p:spPr bwMode="auto">
          <a:xfrm>
            <a:off x="1676400" y="4419600"/>
            <a:ext cx="68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$98</a:t>
            </a:r>
          </a:p>
        </p:txBody>
      </p:sp>
      <p:sp>
        <p:nvSpPr>
          <p:cNvPr id="10277" name="AutoShape 37"/>
          <p:cNvSpPr>
            <a:spLocks noChangeArrowheads="1"/>
          </p:cNvSpPr>
          <p:nvPr/>
        </p:nvSpPr>
        <p:spPr bwMode="auto">
          <a:xfrm>
            <a:off x="3429000" y="3581400"/>
            <a:ext cx="2438400" cy="1089025"/>
          </a:xfrm>
          <a:prstGeom prst="wedgeRoundRectCallout">
            <a:avLst>
              <a:gd name="adj1" fmla="val -48699"/>
              <a:gd name="adj2" fmla="val 89167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High-demand consumers take 14 pictures</a:t>
            </a:r>
          </a:p>
        </p:txBody>
      </p:sp>
      <p:sp>
        <p:nvSpPr>
          <p:cNvPr id="10278" name="AutoShape 38"/>
          <p:cNvSpPr>
            <a:spLocks noChangeArrowheads="1"/>
          </p:cNvSpPr>
          <p:nvPr/>
        </p:nvSpPr>
        <p:spPr bwMode="auto">
          <a:xfrm>
            <a:off x="2363788" y="1155700"/>
            <a:ext cx="4340225" cy="2905125"/>
          </a:xfrm>
          <a:prstGeom prst="cloudCallout">
            <a:avLst>
              <a:gd name="adj1" fmla="val -33944"/>
              <a:gd name="adj2" fmla="val 62241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sz="2400"/>
              <a:t>So the firm can set a lease charge of $50 to each type of consumer: it cannot discriminate</a:t>
            </a:r>
          </a:p>
        </p:txBody>
      </p:sp>
      <p:sp>
        <p:nvSpPr>
          <p:cNvPr id="10279" name="AutoShape 39"/>
          <p:cNvSpPr>
            <a:spLocks noChangeArrowheads="1"/>
          </p:cNvSpPr>
          <p:nvPr/>
        </p:nvSpPr>
        <p:spPr bwMode="auto">
          <a:xfrm>
            <a:off x="4857750" y="1627188"/>
            <a:ext cx="3756025" cy="172085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Profit is $50 from each low-demand and high-demand consumer.  Total profit is $100,000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10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4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6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8" dur="75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 autoUpdateAnimBg="0"/>
      <p:bldP spid="10244" grpId="0" animBg="1" autoUpdateAnimBg="0"/>
      <p:bldP spid="10245" grpId="0" animBg="1" autoUpdateAnimBg="0"/>
      <p:bldP spid="10246" grpId="0" animBg="1" autoUpdateAnimBg="0"/>
      <p:bldP spid="10247" grpId="0" animBg="1"/>
      <p:bldP spid="10248" grpId="0" animBg="1"/>
      <p:bldP spid="10249" grpId="0" autoUpdateAnimBg="0"/>
      <p:bldP spid="10250" grpId="0" autoUpdateAnimBg="0"/>
      <p:bldP spid="10251" grpId="0" animBg="1"/>
      <p:bldP spid="10252" grpId="0" animBg="1"/>
      <p:bldP spid="10253" grpId="0" autoUpdateAnimBg="0"/>
      <p:bldP spid="10254" grpId="0" animBg="1"/>
      <p:bldP spid="10255" grpId="0" autoUpdateAnimBg="0"/>
      <p:bldP spid="10256" grpId="0" autoUpdateAnimBg="0"/>
      <p:bldP spid="10257" grpId="0" animBg="1"/>
      <p:bldP spid="10258" grpId="0" autoUpdateAnimBg="0"/>
      <p:bldP spid="10259" grpId="0" autoUpdateAnimBg="0"/>
      <p:bldP spid="10260" grpId="0" autoUpdateAnimBg="0"/>
      <p:bldP spid="10261" grpId="0" animBg="1" autoUpdateAnimBg="0"/>
      <p:bldP spid="10262" grpId="0" animBg="1"/>
      <p:bldP spid="10263" grpId="0" animBg="1"/>
      <p:bldP spid="10264" grpId="0" autoUpdateAnimBg="0"/>
      <p:bldP spid="10265" grpId="0" autoUpdateAnimBg="0"/>
      <p:bldP spid="10266" grpId="0" animBg="1"/>
      <p:bldP spid="10267" grpId="0" animBg="1"/>
      <p:bldP spid="10268" grpId="0" autoUpdateAnimBg="0"/>
      <p:bldP spid="10269" grpId="0" animBg="1" autoUpdateAnimBg="0"/>
      <p:bldP spid="10270" grpId="0" autoUpdateAnimBg="0"/>
      <p:bldP spid="10271" grpId="0" animBg="1" autoUpdateAnimBg="0"/>
      <p:bldP spid="10272" grpId="0" animBg="1"/>
      <p:bldP spid="10273" grpId="0" autoUpdateAnimBg="0"/>
      <p:bldP spid="10274" grpId="0" animBg="1" autoUpdateAnimBg="0"/>
      <p:bldP spid="10275" grpId="0" animBg="1"/>
      <p:bldP spid="10276" grpId="0" autoUpdateAnimBg="0"/>
      <p:bldP spid="10277" grpId="0" animBg="1" autoUpdateAnimBg="0"/>
      <p:bldP spid="10278" grpId="0" animBg="1" autoUpdateAnimBg="0"/>
      <p:bldP spid="10279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Tie-in sales example 3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This is okay but there may be room for improvement</a:t>
            </a:r>
          </a:p>
          <a:p>
            <a:r>
              <a:rPr lang="en-US" sz="2600"/>
              <a:t>Redesign the camera to </a:t>
            </a:r>
            <a:r>
              <a:rPr lang="en-US" sz="2600" i="1"/>
              <a:t>tie</a:t>
            </a:r>
            <a:r>
              <a:rPr lang="en-US" sz="2600"/>
              <a:t> the camera and the film</a:t>
            </a:r>
          </a:p>
          <a:p>
            <a:pPr lvl="1"/>
            <a:r>
              <a:rPr lang="en-US" sz="2200"/>
              <a:t>technological change that makes the camera work only with the firm’s film cartridge</a:t>
            </a:r>
          </a:p>
          <a:p>
            <a:r>
              <a:rPr lang="en-US" sz="2600"/>
              <a:t>Suppose that the firm can produce film at a cost of $2 per picture</a:t>
            </a:r>
          </a:p>
          <a:p>
            <a:r>
              <a:rPr lang="en-US" sz="2600"/>
              <a:t>Implement a tying strategy that makes it impossible to use the camera without this film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60375"/>
            <a:ext cx="7772400" cy="835025"/>
          </a:xfrm>
        </p:spPr>
        <p:txBody>
          <a:bodyPr/>
          <a:lstStyle/>
          <a:p>
            <a:r>
              <a:rPr lang="en-US"/>
              <a:t>Tie-in sales: an example 2</a:t>
            </a:r>
          </a:p>
        </p:txBody>
      </p:sp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685800" y="1295400"/>
            <a:ext cx="7239000" cy="4862513"/>
            <a:chOff x="432" y="816"/>
            <a:chExt cx="4560" cy="3063"/>
          </a:xfrm>
        </p:grpSpPr>
        <p:sp>
          <p:nvSpPr>
            <p:cNvPr id="13316" name="Line 4"/>
            <p:cNvSpPr>
              <a:spLocks noChangeShapeType="1"/>
            </p:cNvSpPr>
            <p:nvPr/>
          </p:nvSpPr>
          <p:spPr bwMode="auto">
            <a:xfrm>
              <a:off x="816" y="2016"/>
              <a:ext cx="1488" cy="1488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3216" y="2304"/>
              <a:ext cx="1056" cy="120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grpSp>
          <p:nvGrpSpPr>
            <p:cNvPr id="13318" name="Group 6"/>
            <p:cNvGrpSpPr>
              <a:grpSpLocks/>
            </p:cNvGrpSpPr>
            <p:nvPr/>
          </p:nvGrpSpPr>
          <p:grpSpPr bwMode="auto">
            <a:xfrm>
              <a:off x="432" y="816"/>
              <a:ext cx="4560" cy="3063"/>
              <a:chOff x="432" y="816"/>
              <a:chExt cx="4560" cy="3063"/>
            </a:xfrm>
          </p:grpSpPr>
          <p:sp>
            <p:nvSpPr>
              <p:cNvPr id="13319" name="Text Box 7"/>
              <p:cNvSpPr txBox="1">
                <a:spLocks noChangeArrowheads="1"/>
              </p:cNvSpPr>
              <p:nvPr/>
            </p:nvSpPr>
            <p:spPr bwMode="auto">
              <a:xfrm>
                <a:off x="480" y="1920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$16</a:t>
                </a:r>
              </a:p>
            </p:txBody>
          </p:sp>
          <p:sp>
            <p:nvSpPr>
              <p:cNvPr id="13320" name="Text Box 8"/>
              <p:cNvSpPr txBox="1">
                <a:spLocks noChangeArrowheads="1"/>
              </p:cNvSpPr>
              <p:nvPr/>
            </p:nvSpPr>
            <p:spPr bwMode="auto">
              <a:xfrm>
                <a:off x="2160" y="3504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16</a:t>
                </a:r>
              </a:p>
            </p:txBody>
          </p:sp>
          <p:sp>
            <p:nvSpPr>
              <p:cNvPr id="13321" name="Text Box 9"/>
              <p:cNvSpPr txBox="1">
                <a:spLocks noChangeArrowheads="1"/>
              </p:cNvSpPr>
              <p:nvPr/>
            </p:nvSpPr>
            <p:spPr bwMode="auto">
              <a:xfrm>
                <a:off x="2880" y="2160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$12</a:t>
                </a:r>
              </a:p>
            </p:txBody>
          </p:sp>
          <p:sp>
            <p:nvSpPr>
              <p:cNvPr id="13322" name="Text Box 10"/>
              <p:cNvSpPr txBox="1">
                <a:spLocks noChangeArrowheads="1"/>
              </p:cNvSpPr>
              <p:nvPr/>
            </p:nvSpPr>
            <p:spPr bwMode="auto">
              <a:xfrm>
                <a:off x="4080" y="3504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12</a:t>
                </a:r>
              </a:p>
            </p:txBody>
          </p:sp>
          <p:grpSp>
            <p:nvGrpSpPr>
              <p:cNvPr id="13323" name="Group 11"/>
              <p:cNvGrpSpPr>
                <a:grpSpLocks/>
              </p:cNvGrpSpPr>
              <p:nvPr/>
            </p:nvGrpSpPr>
            <p:grpSpPr bwMode="auto">
              <a:xfrm>
                <a:off x="432" y="816"/>
                <a:ext cx="4560" cy="3063"/>
                <a:chOff x="432" y="816"/>
                <a:chExt cx="4560" cy="3063"/>
              </a:xfrm>
            </p:grpSpPr>
            <p:sp>
              <p:nvSpPr>
                <p:cNvPr id="13324" name="AutoShape 12"/>
                <p:cNvSpPr>
                  <a:spLocks noChangeArrowheads="1"/>
                </p:cNvSpPr>
                <p:nvPr/>
              </p:nvSpPr>
              <p:spPr bwMode="auto">
                <a:xfrm>
                  <a:off x="720" y="816"/>
                  <a:ext cx="1680" cy="52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</p:spPr>
              <p:txBody>
                <a:bodyPr wrap="none" anchor="ctr">
                  <a:flatTx/>
                </a:bodyPr>
                <a:lstStyle/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High-Demand</a:t>
                  </a:r>
                </a:p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Consumers</a:t>
                  </a:r>
                  <a:endParaRPr lang="en-US" b="0" i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3325" name="AutoShape 13"/>
                <p:cNvSpPr>
                  <a:spLocks noChangeArrowheads="1"/>
                </p:cNvSpPr>
                <p:nvPr/>
              </p:nvSpPr>
              <p:spPr bwMode="auto">
                <a:xfrm>
                  <a:off x="3216" y="816"/>
                  <a:ext cx="1680" cy="52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</p:spPr>
              <p:txBody>
                <a:bodyPr wrap="none" anchor="ctr">
                  <a:flatTx/>
                </a:bodyPr>
                <a:lstStyle/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Low-Demand</a:t>
                  </a:r>
                </a:p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Consumers</a:t>
                  </a:r>
                  <a:endParaRPr lang="en-US" b="0" i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3326" name="AutoShape 14"/>
                <p:cNvSpPr>
                  <a:spLocks noChangeArrowheads="1"/>
                </p:cNvSpPr>
                <p:nvPr/>
              </p:nvSpPr>
              <p:spPr bwMode="auto">
                <a:xfrm>
                  <a:off x="720" y="1392"/>
                  <a:ext cx="1728" cy="28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r>
                    <a:rPr lang="en-US" b="0" i="0">
                      <a:solidFill>
                        <a:srgbClr val="660066"/>
                      </a:solidFill>
                    </a:rPr>
                    <a:t>Demand: P = 16 - Q</a:t>
                  </a:r>
                </a:p>
              </p:txBody>
            </p:sp>
            <p:sp>
              <p:nvSpPr>
                <p:cNvPr id="13327" name="AutoShape 15"/>
                <p:cNvSpPr>
                  <a:spLocks noChangeArrowheads="1"/>
                </p:cNvSpPr>
                <p:nvPr/>
              </p:nvSpPr>
              <p:spPr bwMode="auto">
                <a:xfrm>
                  <a:off x="3216" y="1392"/>
                  <a:ext cx="1728" cy="28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r>
                    <a:rPr lang="en-US" b="0" i="0">
                      <a:solidFill>
                        <a:srgbClr val="660066"/>
                      </a:solidFill>
                    </a:rPr>
                    <a:t>Demand: P = 12 - Q</a:t>
                  </a:r>
                </a:p>
              </p:txBody>
            </p:sp>
            <p:sp>
              <p:nvSpPr>
                <p:cNvPr id="13328" name="Line 16"/>
                <p:cNvSpPr>
                  <a:spLocks noChangeShapeType="1"/>
                </p:cNvSpPr>
                <p:nvPr/>
              </p:nvSpPr>
              <p:spPr bwMode="auto">
                <a:xfrm>
                  <a:off x="816" y="1824"/>
                  <a:ext cx="0" cy="168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3329" name="Line 17"/>
                <p:cNvSpPr>
                  <a:spLocks noChangeShapeType="1"/>
                </p:cNvSpPr>
                <p:nvPr/>
              </p:nvSpPr>
              <p:spPr bwMode="auto">
                <a:xfrm>
                  <a:off x="816" y="3504"/>
                  <a:ext cx="1776" cy="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333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432" y="1728"/>
                  <a:ext cx="336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</a:t>
                  </a:r>
                </a:p>
              </p:txBody>
            </p:sp>
            <p:sp>
              <p:nvSpPr>
                <p:cNvPr id="13331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1296" y="3648"/>
                  <a:ext cx="86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Quantity</a:t>
                  </a:r>
                </a:p>
              </p:txBody>
            </p:sp>
            <p:sp>
              <p:nvSpPr>
                <p:cNvPr id="13332" name="Line 20"/>
                <p:cNvSpPr>
                  <a:spLocks noChangeShapeType="1"/>
                </p:cNvSpPr>
                <p:nvPr/>
              </p:nvSpPr>
              <p:spPr bwMode="auto">
                <a:xfrm>
                  <a:off x="3216" y="1824"/>
                  <a:ext cx="0" cy="168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3333" name="Line 21"/>
                <p:cNvSpPr>
                  <a:spLocks noChangeShapeType="1"/>
                </p:cNvSpPr>
                <p:nvPr/>
              </p:nvSpPr>
              <p:spPr bwMode="auto">
                <a:xfrm>
                  <a:off x="3216" y="3504"/>
                  <a:ext cx="1776" cy="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3334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3696" y="3648"/>
                  <a:ext cx="86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Quantity</a:t>
                  </a:r>
                </a:p>
              </p:txBody>
            </p:sp>
            <p:sp>
              <p:nvSpPr>
                <p:cNvPr id="13335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880" y="1776"/>
                  <a:ext cx="336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</a:t>
                  </a:r>
                </a:p>
              </p:txBody>
            </p:sp>
            <p:sp>
              <p:nvSpPr>
                <p:cNvPr id="13336" name="Line 24"/>
                <p:cNvSpPr>
                  <a:spLocks noChangeShapeType="1"/>
                </p:cNvSpPr>
                <p:nvPr/>
              </p:nvSpPr>
              <p:spPr bwMode="auto">
                <a:xfrm>
                  <a:off x="816" y="3312"/>
                  <a:ext cx="1488" cy="0"/>
                </a:xfrm>
                <a:prstGeom prst="line">
                  <a:avLst/>
                </a:prstGeom>
                <a:noFill/>
                <a:ln w="38100">
                  <a:solidFill>
                    <a:srgbClr val="008080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th-TH"/>
                </a:p>
              </p:txBody>
            </p:sp>
            <p:sp>
              <p:nvSpPr>
                <p:cNvPr id="13337" name="Line 25"/>
                <p:cNvSpPr>
                  <a:spLocks noChangeShapeType="1"/>
                </p:cNvSpPr>
                <p:nvPr/>
              </p:nvSpPr>
              <p:spPr bwMode="auto">
                <a:xfrm>
                  <a:off x="3216" y="3312"/>
                  <a:ext cx="1488" cy="0"/>
                </a:xfrm>
                <a:prstGeom prst="line">
                  <a:avLst/>
                </a:prstGeom>
                <a:noFill/>
                <a:ln w="38100">
                  <a:solidFill>
                    <a:srgbClr val="008080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th-TH"/>
                </a:p>
              </p:txBody>
            </p:sp>
            <p:sp>
              <p:nvSpPr>
                <p:cNvPr id="13338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528" y="3168"/>
                  <a:ext cx="288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$2</a:t>
                  </a:r>
                </a:p>
              </p:txBody>
            </p:sp>
            <p:sp>
              <p:nvSpPr>
                <p:cNvPr id="1333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2928" y="3168"/>
                  <a:ext cx="288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$2</a:t>
                  </a:r>
                </a:p>
              </p:txBody>
            </p:sp>
          </p:grpSp>
        </p:grpSp>
      </p:grpSp>
      <p:sp>
        <p:nvSpPr>
          <p:cNvPr id="13340" name="Line 28"/>
          <p:cNvSpPr>
            <a:spLocks noChangeShapeType="1"/>
          </p:cNvSpPr>
          <p:nvPr/>
        </p:nvSpPr>
        <p:spPr bwMode="auto">
          <a:xfrm>
            <a:off x="2995613" y="4948238"/>
            <a:ext cx="12700" cy="625475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3341" name="Line 29"/>
          <p:cNvSpPr>
            <a:spLocks noChangeShapeType="1"/>
          </p:cNvSpPr>
          <p:nvPr/>
        </p:nvSpPr>
        <p:spPr bwMode="auto">
          <a:xfrm>
            <a:off x="6227763" y="4975225"/>
            <a:ext cx="0" cy="588963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3342" name="Text Box 30"/>
          <p:cNvSpPr txBox="1">
            <a:spLocks noChangeArrowheads="1"/>
          </p:cNvSpPr>
          <p:nvPr/>
        </p:nvSpPr>
        <p:spPr bwMode="auto">
          <a:xfrm>
            <a:off x="2795588" y="5526088"/>
            <a:ext cx="45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3343" name="AutoShape 31"/>
          <p:cNvSpPr>
            <a:spLocks noChangeArrowheads="1"/>
          </p:cNvSpPr>
          <p:nvPr/>
        </p:nvSpPr>
        <p:spPr bwMode="auto">
          <a:xfrm>
            <a:off x="5943600" y="3200400"/>
            <a:ext cx="2438400" cy="1089025"/>
          </a:xfrm>
          <a:prstGeom prst="wedgeRoundRectCallout">
            <a:avLst>
              <a:gd name="adj1" fmla="val -35352"/>
              <a:gd name="adj2" fmla="val 106412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Low-demand consumers take 8 pictures</a:t>
            </a:r>
          </a:p>
        </p:txBody>
      </p:sp>
      <p:sp>
        <p:nvSpPr>
          <p:cNvPr id="13344" name="Text Box 32"/>
          <p:cNvSpPr txBox="1">
            <a:spLocks noChangeArrowheads="1"/>
          </p:cNvSpPr>
          <p:nvPr/>
        </p:nvSpPr>
        <p:spPr bwMode="auto">
          <a:xfrm>
            <a:off x="6019800" y="5526088"/>
            <a:ext cx="457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3345" name="AutoShape 33"/>
          <p:cNvSpPr>
            <a:spLocks noChangeArrowheads="1"/>
          </p:cNvSpPr>
          <p:nvPr/>
        </p:nvSpPr>
        <p:spPr bwMode="auto">
          <a:xfrm>
            <a:off x="5334000" y="2590800"/>
            <a:ext cx="2438400" cy="1089025"/>
          </a:xfrm>
          <a:prstGeom prst="wedgeRoundRectCallout">
            <a:avLst>
              <a:gd name="adj1" fmla="val -35352"/>
              <a:gd name="adj2" fmla="val 106412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Consumer surplus for low-demand consumers is $32</a:t>
            </a:r>
          </a:p>
        </p:txBody>
      </p:sp>
      <p:sp>
        <p:nvSpPr>
          <p:cNvPr id="13346" name="AutoShape 34"/>
          <p:cNvSpPr>
            <a:spLocks noChangeArrowheads="1"/>
          </p:cNvSpPr>
          <p:nvPr/>
        </p:nvSpPr>
        <p:spPr bwMode="auto">
          <a:xfrm>
            <a:off x="1752600" y="2362200"/>
            <a:ext cx="2438400" cy="1089025"/>
          </a:xfrm>
          <a:prstGeom prst="wedgeRoundRectCallout">
            <a:avLst>
              <a:gd name="adj1" fmla="val -35352"/>
              <a:gd name="adj2" fmla="val 106412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Each high-demand consumer will lease the camera at $32</a:t>
            </a:r>
          </a:p>
        </p:txBody>
      </p:sp>
      <p:sp>
        <p:nvSpPr>
          <p:cNvPr id="13347" name="AutoShape 35"/>
          <p:cNvSpPr>
            <a:spLocks noChangeArrowheads="1"/>
          </p:cNvSpPr>
          <p:nvPr/>
        </p:nvSpPr>
        <p:spPr bwMode="auto">
          <a:xfrm>
            <a:off x="3276600" y="1371600"/>
            <a:ext cx="3714750" cy="13176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Aggregate profit is now $48,000 + $56,000 = $104,000</a:t>
            </a:r>
          </a:p>
        </p:txBody>
      </p:sp>
      <p:sp>
        <p:nvSpPr>
          <p:cNvPr id="13348" name="Line 36"/>
          <p:cNvSpPr>
            <a:spLocks noChangeShapeType="1"/>
          </p:cNvSpPr>
          <p:nvPr/>
        </p:nvSpPr>
        <p:spPr bwMode="auto">
          <a:xfrm>
            <a:off x="1300163" y="4916488"/>
            <a:ext cx="2362200" cy="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3349" name="Line 37"/>
          <p:cNvSpPr>
            <a:spLocks noChangeShapeType="1"/>
          </p:cNvSpPr>
          <p:nvPr/>
        </p:nvSpPr>
        <p:spPr bwMode="auto">
          <a:xfrm>
            <a:off x="5110163" y="4940300"/>
            <a:ext cx="2362200" cy="0"/>
          </a:xfrm>
          <a:prstGeom prst="line">
            <a:avLst/>
          </a:prstGeom>
          <a:noFill/>
          <a:ln w="38100">
            <a:solidFill>
              <a:srgbClr val="00808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/>
          </a:p>
        </p:txBody>
      </p:sp>
      <p:sp>
        <p:nvSpPr>
          <p:cNvPr id="13350" name="Text Box 38"/>
          <p:cNvSpPr txBox="1">
            <a:spLocks noChangeArrowheads="1"/>
          </p:cNvSpPr>
          <p:nvPr/>
        </p:nvSpPr>
        <p:spPr bwMode="auto">
          <a:xfrm>
            <a:off x="838200" y="47244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$4</a:t>
            </a:r>
          </a:p>
        </p:txBody>
      </p:sp>
      <p:sp>
        <p:nvSpPr>
          <p:cNvPr id="13351" name="Text Box 39"/>
          <p:cNvSpPr txBox="1">
            <a:spLocks noChangeArrowheads="1"/>
          </p:cNvSpPr>
          <p:nvPr/>
        </p:nvSpPr>
        <p:spPr bwMode="auto">
          <a:xfrm>
            <a:off x="4648200" y="4724400"/>
            <a:ext cx="457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0" i="0">
                <a:solidFill>
                  <a:schemeClr val="tx1"/>
                </a:solidFill>
              </a:rPr>
              <a:t>$4</a:t>
            </a:r>
          </a:p>
        </p:txBody>
      </p:sp>
      <p:sp>
        <p:nvSpPr>
          <p:cNvPr id="13352" name="AutoShape 40"/>
          <p:cNvSpPr>
            <a:spLocks noChangeArrowheads="1"/>
          </p:cNvSpPr>
          <p:nvPr/>
        </p:nvSpPr>
        <p:spPr bwMode="auto">
          <a:xfrm>
            <a:off x="5105400" y="3663950"/>
            <a:ext cx="1104900" cy="1263650"/>
          </a:xfrm>
          <a:prstGeom prst="rtTriangl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3353" name="Text Box 41"/>
          <p:cNvSpPr txBox="1">
            <a:spLocks noChangeArrowheads="1"/>
          </p:cNvSpPr>
          <p:nvPr/>
        </p:nvSpPr>
        <p:spPr bwMode="auto">
          <a:xfrm>
            <a:off x="5257800" y="4419600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$32</a:t>
            </a:r>
          </a:p>
        </p:txBody>
      </p:sp>
      <p:sp>
        <p:nvSpPr>
          <p:cNvPr id="13354" name="AutoShape 42"/>
          <p:cNvSpPr>
            <a:spLocks noChangeArrowheads="1"/>
          </p:cNvSpPr>
          <p:nvPr/>
        </p:nvSpPr>
        <p:spPr bwMode="auto">
          <a:xfrm>
            <a:off x="5562600" y="1371600"/>
            <a:ext cx="3028950" cy="172085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Lease the camera at $32.  Profit is $32 plus $16 in film profits = $48</a:t>
            </a:r>
          </a:p>
        </p:txBody>
      </p:sp>
      <p:sp>
        <p:nvSpPr>
          <p:cNvPr id="13355" name="Rectangle 43"/>
          <p:cNvSpPr>
            <a:spLocks noChangeArrowheads="1"/>
          </p:cNvSpPr>
          <p:nvPr/>
        </p:nvSpPr>
        <p:spPr bwMode="auto">
          <a:xfrm>
            <a:off x="5105400" y="4940300"/>
            <a:ext cx="1123950" cy="32385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3356" name="Text Box 44"/>
          <p:cNvSpPr txBox="1">
            <a:spLocks noChangeArrowheads="1"/>
          </p:cNvSpPr>
          <p:nvPr/>
        </p:nvSpPr>
        <p:spPr bwMode="auto">
          <a:xfrm>
            <a:off x="5359400" y="4908550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$16</a:t>
            </a:r>
          </a:p>
        </p:txBody>
      </p:sp>
      <p:sp>
        <p:nvSpPr>
          <p:cNvPr id="13357" name="AutoShape 45"/>
          <p:cNvSpPr>
            <a:spLocks noChangeArrowheads="1"/>
          </p:cNvSpPr>
          <p:nvPr/>
        </p:nvSpPr>
        <p:spPr bwMode="auto">
          <a:xfrm>
            <a:off x="1303338" y="3643313"/>
            <a:ext cx="1227137" cy="1268412"/>
          </a:xfrm>
          <a:prstGeom prst="rtTriangl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3358" name="Text Box 46"/>
          <p:cNvSpPr txBox="1">
            <a:spLocks noChangeArrowheads="1"/>
          </p:cNvSpPr>
          <p:nvPr/>
        </p:nvSpPr>
        <p:spPr bwMode="auto">
          <a:xfrm>
            <a:off x="1371600" y="4419600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$32</a:t>
            </a:r>
          </a:p>
        </p:txBody>
      </p:sp>
      <p:sp>
        <p:nvSpPr>
          <p:cNvPr id="13359" name="AutoShape 47"/>
          <p:cNvSpPr>
            <a:spLocks noChangeArrowheads="1"/>
          </p:cNvSpPr>
          <p:nvPr/>
        </p:nvSpPr>
        <p:spPr bwMode="auto">
          <a:xfrm>
            <a:off x="838200" y="1752600"/>
            <a:ext cx="2952750" cy="13176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Profit is $32 plus $24 in film profits = $56</a:t>
            </a:r>
          </a:p>
        </p:txBody>
      </p:sp>
      <p:sp>
        <p:nvSpPr>
          <p:cNvPr id="13360" name="Rectangle 48"/>
          <p:cNvSpPr>
            <a:spLocks noChangeArrowheads="1"/>
          </p:cNvSpPr>
          <p:nvPr/>
        </p:nvSpPr>
        <p:spPr bwMode="auto">
          <a:xfrm>
            <a:off x="1296988" y="4918075"/>
            <a:ext cx="1704975" cy="346075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3361" name="Text Box 49"/>
          <p:cNvSpPr txBox="1">
            <a:spLocks noChangeArrowheads="1"/>
          </p:cNvSpPr>
          <p:nvPr/>
        </p:nvSpPr>
        <p:spPr bwMode="auto">
          <a:xfrm>
            <a:off x="1612900" y="4919663"/>
            <a:ext cx="76200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i="0"/>
              <a:t>$24</a:t>
            </a:r>
          </a:p>
        </p:txBody>
      </p:sp>
      <p:sp>
        <p:nvSpPr>
          <p:cNvPr id="13362" name="AutoShape 50"/>
          <p:cNvSpPr>
            <a:spLocks noChangeArrowheads="1"/>
          </p:cNvSpPr>
          <p:nvPr/>
        </p:nvSpPr>
        <p:spPr bwMode="auto">
          <a:xfrm>
            <a:off x="2971800" y="3352800"/>
            <a:ext cx="2438400" cy="1089025"/>
          </a:xfrm>
          <a:prstGeom prst="wedgeRoundRectCallout">
            <a:avLst>
              <a:gd name="adj1" fmla="val -48699"/>
              <a:gd name="adj2" fmla="val 89167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High-demand consumers take 12 pictures</a:t>
            </a:r>
          </a:p>
        </p:txBody>
      </p:sp>
      <p:sp>
        <p:nvSpPr>
          <p:cNvPr id="13363" name="AutoShape 51"/>
          <p:cNvSpPr>
            <a:spLocks noChangeArrowheads="1"/>
          </p:cNvSpPr>
          <p:nvPr/>
        </p:nvSpPr>
        <p:spPr bwMode="auto">
          <a:xfrm>
            <a:off x="2286000" y="1143000"/>
            <a:ext cx="4572000" cy="2590800"/>
          </a:xfrm>
          <a:prstGeom prst="irregularSeal2">
            <a:avLst/>
          </a:prstGeom>
          <a:solidFill>
            <a:srgbClr val="969696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r>
              <a:rPr lang="en-US"/>
              <a:t>Tying increases the</a:t>
            </a:r>
          </a:p>
          <a:p>
            <a:r>
              <a:rPr lang="en-US"/>
              <a:t>firm’s profit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3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3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3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33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33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3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0" grpId="0" animBg="1"/>
      <p:bldP spid="13341" grpId="0" animBg="1"/>
      <p:bldP spid="13342" grpId="0"/>
      <p:bldP spid="13343" grpId="0" animBg="1"/>
      <p:bldP spid="13344" grpId="0"/>
      <p:bldP spid="13345" grpId="0" animBg="1"/>
      <p:bldP spid="13346" grpId="0" animBg="1"/>
      <p:bldP spid="13347" grpId="0" animBg="1"/>
      <p:bldP spid="13348" grpId="0" animBg="1"/>
      <p:bldP spid="13349" grpId="0" animBg="1"/>
      <p:bldP spid="13350" grpId="0"/>
      <p:bldP spid="13351" grpId="0"/>
      <p:bldP spid="13352" grpId="0" animBg="1"/>
      <p:bldP spid="13353" grpId="0"/>
      <p:bldP spid="13354" grpId="0" animBg="1"/>
      <p:bldP spid="13355" grpId="0" animBg="1"/>
      <p:bldP spid="13356" grpId="0"/>
      <p:bldP spid="13357" grpId="0" animBg="1"/>
      <p:bldP spid="13358" grpId="0"/>
      <p:bldP spid="13359" grpId="0" animBg="1"/>
      <p:bldP spid="13360" grpId="0" animBg="1"/>
      <p:bldP spid="13361" grpId="0"/>
      <p:bldP spid="13362" grpId="0" animBg="1"/>
      <p:bldP spid="133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Tie-in sales example 3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Why does tying increase profits?</a:t>
            </a:r>
          </a:p>
          <a:p>
            <a:pPr lvl="1"/>
            <a:r>
              <a:rPr lang="en-US" sz="2200"/>
              <a:t>high-demand consumers are offered a quantity discount under both the original and the tied lease arrangement</a:t>
            </a:r>
          </a:p>
          <a:p>
            <a:pPr lvl="1"/>
            <a:r>
              <a:rPr lang="en-US" sz="2200"/>
              <a:t>but tying solves the identification and arbitrage problems</a:t>
            </a:r>
          </a:p>
          <a:p>
            <a:pPr lvl="2"/>
            <a:r>
              <a:rPr lang="en-US" sz="2000"/>
              <a:t>film exploits its monopoly in film supply</a:t>
            </a:r>
          </a:p>
          <a:p>
            <a:pPr lvl="2"/>
            <a:r>
              <a:rPr lang="en-US" sz="2000"/>
              <a:t>high-demand consumers are revealed by their film purchases</a:t>
            </a:r>
          </a:p>
          <a:p>
            <a:pPr lvl="2"/>
            <a:r>
              <a:rPr lang="en-US" sz="2000"/>
              <a:t>quantity discount is then used to increase profit</a:t>
            </a:r>
          </a:p>
          <a:p>
            <a:pPr lvl="2"/>
            <a:r>
              <a:rPr lang="en-US" sz="2000"/>
              <a:t>arbitrage is not an issue: both types of consumers pay the same lease and the same unit price for film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Tie-in sales example 4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600"/>
              <a:t>Can the firm do even better?</a:t>
            </a:r>
          </a:p>
          <a:p>
            <a:r>
              <a:rPr lang="en-US" sz="2600"/>
              <a:t>Redesign the camera so that the film cartridge is integral</a:t>
            </a:r>
          </a:p>
          <a:p>
            <a:pPr lvl="1"/>
            <a:r>
              <a:rPr lang="en-US" sz="2200"/>
              <a:t>offer two types of integrated camera/film package: high capacity and low capacity</a:t>
            </a:r>
          </a:p>
          <a:p>
            <a:pPr lvl="1"/>
            <a:r>
              <a:rPr lang="en-US" sz="2200"/>
              <a:t>what capacities?</a:t>
            </a:r>
          </a:p>
          <a:p>
            <a:r>
              <a:rPr lang="en-US" sz="2600"/>
              <a:t>This is similar to second-degree price discrimination</a:t>
            </a:r>
          </a:p>
          <a:p>
            <a:pPr lvl="1"/>
            <a:r>
              <a:rPr lang="en-US" sz="2200"/>
              <a:t>design two cameras with socially efficient capacities: 10 picture and 14 picture</a:t>
            </a:r>
          </a:p>
          <a:p>
            <a:pPr lvl="1"/>
            <a:r>
              <a:rPr lang="en-US" sz="2200"/>
              <a:t>lease these as integrated packages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60375"/>
            <a:ext cx="7772400" cy="835025"/>
          </a:xfrm>
        </p:spPr>
        <p:txBody>
          <a:bodyPr/>
          <a:lstStyle/>
          <a:p>
            <a:r>
              <a:rPr lang="en-US"/>
              <a:t>Tie-in sales: an example 2</a:t>
            </a:r>
          </a:p>
        </p:txBody>
      </p:sp>
      <p:grpSp>
        <p:nvGrpSpPr>
          <p:cNvPr id="16387" name="Group 3"/>
          <p:cNvGrpSpPr>
            <a:grpSpLocks/>
          </p:cNvGrpSpPr>
          <p:nvPr/>
        </p:nvGrpSpPr>
        <p:grpSpPr bwMode="auto">
          <a:xfrm>
            <a:off x="685800" y="1295400"/>
            <a:ext cx="7239000" cy="4862513"/>
            <a:chOff x="432" y="816"/>
            <a:chExt cx="4560" cy="3063"/>
          </a:xfrm>
        </p:grpSpPr>
        <p:sp>
          <p:nvSpPr>
            <p:cNvPr id="16388" name="Line 4"/>
            <p:cNvSpPr>
              <a:spLocks noChangeShapeType="1"/>
            </p:cNvSpPr>
            <p:nvPr/>
          </p:nvSpPr>
          <p:spPr bwMode="auto">
            <a:xfrm>
              <a:off x="816" y="2016"/>
              <a:ext cx="1488" cy="1488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6389" name="Line 5"/>
            <p:cNvSpPr>
              <a:spLocks noChangeShapeType="1"/>
            </p:cNvSpPr>
            <p:nvPr/>
          </p:nvSpPr>
          <p:spPr bwMode="auto">
            <a:xfrm>
              <a:off x="3216" y="2304"/>
              <a:ext cx="1056" cy="1200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grpSp>
          <p:nvGrpSpPr>
            <p:cNvPr id="16390" name="Group 6"/>
            <p:cNvGrpSpPr>
              <a:grpSpLocks/>
            </p:cNvGrpSpPr>
            <p:nvPr/>
          </p:nvGrpSpPr>
          <p:grpSpPr bwMode="auto">
            <a:xfrm>
              <a:off x="432" y="816"/>
              <a:ext cx="4560" cy="3063"/>
              <a:chOff x="432" y="816"/>
              <a:chExt cx="4560" cy="3063"/>
            </a:xfrm>
          </p:grpSpPr>
          <p:sp>
            <p:nvSpPr>
              <p:cNvPr id="16391" name="Text Box 7"/>
              <p:cNvSpPr txBox="1">
                <a:spLocks noChangeArrowheads="1"/>
              </p:cNvSpPr>
              <p:nvPr/>
            </p:nvSpPr>
            <p:spPr bwMode="auto">
              <a:xfrm>
                <a:off x="480" y="1920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$16</a:t>
                </a:r>
              </a:p>
            </p:txBody>
          </p:sp>
          <p:sp>
            <p:nvSpPr>
              <p:cNvPr id="16392" name="Text Box 8"/>
              <p:cNvSpPr txBox="1">
                <a:spLocks noChangeArrowheads="1"/>
              </p:cNvSpPr>
              <p:nvPr/>
            </p:nvSpPr>
            <p:spPr bwMode="auto">
              <a:xfrm>
                <a:off x="2160" y="3504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l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16</a:t>
                </a:r>
              </a:p>
            </p:txBody>
          </p:sp>
          <p:sp>
            <p:nvSpPr>
              <p:cNvPr id="16393" name="Text Box 9"/>
              <p:cNvSpPr txBox="1">
                <a:spLocks noChangeArrowheads="1"/>
              </p:cNvSpPr>
              <p:nvPr/>
            </p:nvSpPr>
            <p:spPr bwMode="auto">
              <a:xfrm>
                <a:off x="2880" y="2160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$12</a:t>
                </a:r>
              </a:p>
            </p:txBody>
          </p:sp>
          <p:sp>
            <p:nvSpPr>
              <p:cNvPr id="16394" name="Text Box 10"/>
              <p:cNvSpPr txBox="1">
                <a:spLocks noChangeArrowheads="1"/>
              </p:cNvSpPr>
              <p:nvPr/>
            </p:nvSpPr>
            <p:spPr bwMode="auto">
              <a:xfrm>
                <a:off x="4080" y="3504"/>
                <a:ext cx="33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lang="en-US" sz="1800" b="0" i="0">
                    <a:solidFill>
                      <a:schemeClr val="tx1"/>
                    </a:solidFill>
                  </a:rPr>
                  <a:t>12</a:t>
                </a:r>
              </a:p>
            </p:txBody>
          </p:sp>
          <p:grpSp>
            <p:nvGrpSpPr>
              <p:cNvPr id="16395" name="Group 11"/>
              <p:cNvGrpSpPr>
                <a:grpSpLocks/>
              </p:cNvGrpSpPr>
              <p:nvPr/>
            </p:nvGrpSpPr>
            <p:grpSpPr bwMode="auto">
              <a:xfrm>
                <a:off x="432" y="816"/>
                <a:ext cx="4560" cy="3063"/>
                <a:chOff x="432" y="816"/>
                <a:chExt cx="4560" cy="3063"/>
              </a:xfrm>
            </p:grpSpPr>
            <p:sp>
              <p:nvSpPr>
                <p:cNvPr id="16396" name="AutoShape 12"/>
                <p:cNvSpPr>
                  <a:spLocks noChangeArrowheads="1"/>
                </p:cNvSpPr>
                <p:nvPr/>
              </p:nvSpPr>
              <p:spPr bwMode="auto">
                <a:xfrm>
                  <a:off x="720" y="816"/>
                  <a:ext cx="1680" cy="52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</p:spPr>
              <p:txBody>
                <a:bodyPr wrap="none" anchor="ctr">
                  <a:flatTx/>
                </a:bodyPr>
                <a:lstStyle/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High-Demand</a:t>
                  </a:r>
                </a:p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Consumers</a:t>
                  </a:r>
                  <a:endParaRPr lang="en-US" b="0" i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6397" name="AutoShape 13"/>
                <p:cNvSpPr>
                  <a:spLocks noChangeArrowheads="1"/>
                </p:cNvSpPr>
                <p:nvPr/>
              </p:nvSpPr>
              <p:spPr bwMode="auto">
                <a:xfrm>
                  <a:off x="3216" y="816"/>
                  <a:ext cx="1680" cy="52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n w="9525">
                  <a:round/>
                  <a:headEnd/>
                  <a:tailEnd/>
                </a:ln>
                <a:effectLst/>
                <a:scene3d>
                  <a:camera prst="legacyObliqueTopRight"/>
                  <a:lightRig rig="legacyFlat3" dir="b"/>
                </a:scene3d>
                <a:sp3d extrusionH="430200" prstMaterial="legacyMatte">
                  <a:bevelT w="13500" h="13500" prst="angle"/>
                  <a:bevelB w="13500" h="13500" prst="angle"/>
                  <a:extrusionClr>
                    <a:schemeClr val="accent1"/>
                  </a:extrusionClr>
                </a:sp3d>
              </p:spPr>
              <p:txBody>
                <a:bodyPr wrap="none" anchor="ctr">
                  <a:flatTx/>
                </a:bodyPr>
                <a:lstStyle/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Low-Demand</a:t>
                  </a:r>
                </a:p>
                <a:p>
                  <a:r>
                    <a:rPr lang="en-US" sz="2400" b="0" i="0">
                      <a:solidFill>
                        <a:srgbClr val="FFFFFF"/>
                      </a:solidFill>
                    </a:rPr>
                    <a:t>Consumers</a:t>
                  </a:r>
                  <a:endParaRPr lang="en-US" b="0" i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16398" name="AutoShape 14"/>
                <p:cNvSpPr>
                  <a:spLocks noChangeArrowheads="1"/>
                </p:cNvSpPr>
                <p:nvPr/>
              </p:nvSpPr>
              <p:spPr bwMode="auto">
                <a:xfrm>
                  <a:off x="720" y="1392"/>
                  <a:ext cx="1728" cy="28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r>
                    <a:rPr lang="en-US" b="0" i="0">
                      <a:solidFill>
                        <a:srgbClr val="660066"/>
                      </a:solidFill>
                    </a:rPr>
                    <a:t>Demand: P = 16 - Q</a:t>
                  </a:r>
                </a:p>
              </p:txBody>
            </p:sp>
            <p:sp>
              <p:nvSpPr>
                <p:cNvPr id="16399" name="AutoShape 15"/>
                <p:cNvSpPr>
                  <a:spLocks noChangeArrowheads="1"/>
                </p:cNvSpPr>
                <p:nvPr/>
              </p:nvSpPr>
              <p:spPr bwMode="auto">
                <a:xfrm>
                  <a:off x="3216" y="1392"/>
                  <a:ext cx="1728" cy="288"/>
                </a:xfrm>
                <a:prstGeom prst="roundRect">
                  <a:avLst>
                    <a:gd name="adj" fmla="val 16667"/>
                  </a:avLst>
                </a:prstGeom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>
                  <a:outerShdw dist="107763" dir="2700000" algn="ctr" rotWithShape="0">
                    <a:schemeClr val="bg2"/>
                  </a:outerShdw>
                </a:effectLst>
              </p:spPr>
              <p:txBody>
                <a:bodyPr wrap="none" anchor="ctr"/>
                <a:lstStyle/>
                <a:p>
                  <a:r>
                    <a:rPr lang="en-US" b="0" i="0">
                      <a:solidFill>
                        <a:srgbClr val="660066"/>
                      </a:solidFill>
                    </a:rPr>
                    <a:t>Demand: P = 12 - Q</a:t>
                  </a:r>
                </a:p>
              </p:txBody>
            </p:sp>
            <p:sp>
              <p:nvSpPr>
                <p:cNvPr id="16400" name="Line 16"/>
                <p:cNvSpPr>
                  <a:spLocks noChangeShapeType="1"/>
                </p:cNvSpPr>
                <p:nvPr/>
              </p:nvSpPr>
              <p:spPr bwMode="auto">
                <a:xfrm>
                  <a:off x="816" y="1824"/>
                  <a:ext cx="0" cy="168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6401" name="Line 17"/>
                <p:cNvSpPr>
                  <a:spLocks noChangeShapeType="1"/>
                </p:cNvSpPr>
                <p:nvPr/>
              </p:nvSpPr>
              <p:spPr bwMode="auto">
                <a:xfrm>
                  <a:off x="816" y="3504"/>
                  <a:ext cx="1776" cy="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6402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432" y="1728"/>
                  <a:ext cx="336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</a:t>
                  </a:r>
                </a:p>
              </p:txBody>
            </p:sp>
            <p:sp>
              <p:nvSpPr>
                <p:cNvPr id="1640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1296" y="3648"/>
                  <a:ext cx="86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Quantity</a:t>
                  </a:r>
                </a:p>
              </p:txBody>
            </p:sp>
            <p:sp>
              <p:nvSpPr>
                <p:cNvPr id="16404" name="Line 20"/>
                <p:cNvSpPr>
                  <a:spLocks noChangeShapeType="1"/>
                </p:cNvSpPr>
                <p:nvPr/>
              </p:nvSpPr>
              <p:spPr bwMode="auto">
                <a:xfrm>
                  <a:off x="3216" y="1824"/>
                  <a:ext cx="0" cy="168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6405" name="Line 21"/>
                <p:cNvSpPr>
                  <a:spLocks noChangeShapeType="1"/>
                </p:cNvSpPr>
                <p:nvPr/>
              </p:nvSpPr>
              <p:spPr bwMode="auto">
                <a:xfrm>
                  <a:off x="3216" y="3504"/>
                  <a:ext cx="1776" cy="0"/>
                </a:xfrm>
                <a:prstGeom prst="line">
                  <a:avLst/>
                </a:prstGeom>
                <a:noFill/>
                <a:ln w="38100">
                  <a:solidFill>
                    <a:srgbClr val="660066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th-TH"/>
                </a:p>
              </p:txBody>
            </p:sp>
            <p:sp>
              <p:nvSpPr>
                <p:cNvPr id="1640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3696" y="3648"/>
                  <a:ext cx="864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Quantity</a:t>
                  </a:r>
                </a:p>
              </p:txBody>
            </p:sp>
            <p:sp>
              <p:nvSpPr>
                <p:cNvPr id="16407" name="Text Box 23"/>
                <p:cNvSpPr txBox="1">
                  <a:spLocks noChangeArrowheads="1"/>
                </p:cNvSpPr>
                <p:nvPr/>
              </p:nvSpPr>
              <p:spPr bwMode="auto">
                <a:xfrm>
                  <a:off x="2880" y="1776"/>
                  <a:ext cx="336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</a:t>
                  </a:r>
                </a:p>
              </p:txBody>
            </p:sp>
            <p:sp>
              <p:nvSpPr>
                <p:cNvPr id="16408" name="Line 24"/>
                <p:cNvSpPr>
                  <a:spLocks noChangeShapeType="1"/>
                </p:cNvSpPr>
                <p:nvPr/>
              </p:nvSpPr>
              <p:spPr bwMode="auto">
                <a:xfrm>
                  <a:off x="816" y="3312"/>
                  <a:ext cx="1488" cy="0"/>
                </a:xfrm>
                <a:prstGeom prst="line">
                  <a:avLst/>
                </a:prstGeom>
                <a:noFill/>
                <a:ln w="38100">
                  <a:solidFill>
                    <a:srgbClr val="008080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th-TH"/>
                </a:p>
              </p:txBody>
            </p:sp>
            <p:sp>
              <p:nvSpPr>
                <p:cNvPr id="16409" name="Line 25"/>
                <p:cNvSpPr>
                  <a:spLocks noChangeShapeType="1"/>
                </p:cNvSpPr>
                <p:nvPr/>
              </p:nvSpPr>
              <p:spPr bwMode="auto">
                <a:xfrm>
                  <a:off x="3216" y="3312"/>
                  <a:ext cx="1488" cy="0"/>
                </a:xfrm>
                <a:prstGeom prst="line">
                  <a:avLst/>
                </a:prstGeom>
                <a:noFill/>
                <a:ln w="38100">
                  <a:solidFill>
                    <a:srgbClr val="008080"/>
                  </a:solidFill>
                  <a:round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endParaRPr lang="th-TH"/>
                </a:p>
              </p:txBody>
            </p:sp>
            <p:sp>
              <p:nvSpPr>
                <p:cNvPr id="16410" name="Text Box 26"/>
                <p:cNvSpPr txBox="1">
                  <a:spLocks noChangeArrowheads="1"/>
                </p:cNvSpPr>
                <p:nvPr/>
              </p:nvSpPr>
              <p:spPr bwMode="auto">
                <a:xfrm>
                  <a:off x="528" y="3168"/>
                  <a:ext cx="288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$2</a:t>
                  </a:r>
                </a:p>
              </p:txBody>
            </p:sp>
            <p:sp>
              <p:nvSpPr>
                <p:cNvPr id="16411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2928" y="3168"/>
                  <a:ext cx="288" cy="2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l">
                    <a:spcBef>
                      <a:spcPct val="50000"/>
                    </a:spcBef>
                  </a:pPr>
                  <a:r>
                    <a:rPr lang="en-US" sz="1800" b="0" i="0">
                      <a:solidFill>
                        <a:schemeClr val="tx1"/>
                      </a:solidFill>
                    </a:rPr>
                    <a:t>$2</a:t>
                  </a:r>
                </a:p>
              </p:txBody>
            </p:sp>
          </p:grpSp>
        </p:grpSp>
      </p:grpSp>
      <p:sp>
        <p:nvSpPr>
          <p:cNvPr id="16412" name="AutoShape 28"/>
          <p:cNvSpPr>
            <a:spLocks noChangeArrowheads="1"/>
          </p:cNvSpPr>
          <p:nvPr/>
        </p:nvSpPr>
        <p:spPr bwMode="auto">
          <a:xfrm>
            <a:off x="5867400" y="2338388"/>
            <a:ext cx="2438400" cy="1746250"/>
          </a:xfrm>
          <a:prstGeom prst="wedgeRoundRectCallout">
            <a:avLst>
              <a:gd name="adj1" fmla="val -35352"/>
              <a:gd name="adj2" fmla="val 89731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Low-demand consumers will pay up to $70 to lease the 10-picure camera</a:t>
            </a:r>
          </a:p>
        </p:txBody>
      </p:sp>
      <p:sp>
        <p:nvSpPr>
          <p:cNvPr id="16413" name="AutoShape 29"/>
          <p:cNvSpPr>
            <a:spLocks noChangeArrowheads="1"/>
          </p:cNvSpPr>
          <p:nvPr/>
        </p:nvSpPr>
        <p:spPr bwMode="auto">
          <a:xfrm>
            <a:off x="4419600" y="457200"/>
            <a:ext cx="3714750" cy="131762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8900000" scaled="1"/>
          </a:gradFill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Aggregate profit is now $50,000 + $58,000 = $108,000</a:t>
            </a:r>
          </a:p>
        </p:txBody>
      </p:sp>
      <p:sp>
        <p:nvSpPr>
          <p:cNvPr id="16414" name="Freeform 30"/>
          <p:cNvSpPr>
            <a:spLocks/>
          </p:cNvSpPr>
          <p:nvPr/>
        </p:nvSpPr>
        <p:spPr bwMode="auto">
          <a:xfrm>
            <a:off x="5089525" y="3679825"/>
            <a:ext cx="1400175" cy="1884363"/>
          </a:xfrm>
          <a:custGeom>
            <a:avLst/>
            <a:gdLst/>
            <a:ahLst/>
            <a:cxnLst>
              <a:cxn ang="0">
                <a:pos x="7" y="0"/>
              </a:cxn>
              <a:cxn ang="0">
                <a:pos x="882" y="985"/>
              </a:cxn>
              <a:cxn ang="0">
                <a:pos x="882" y="1187"/>
              </a:cxn>
              <a:cxn ang="0">
                <a:pos x="0" y="1187"/>
              </a:cxn>
              <a:cxn ang="0">
                <a:pos x="7" y="0"/>
              </a:cxn>
            </a:cxnLst>
            <a:rect l="0" t="0" r="r" b="b"/>
            <a:pathLst>
              <a:path w="882" h="1187">
                <a:moveTo>
                  <a:pt x="7" y="0"/>
                </a:moveTo>
                <a:lnTo>
                  <a:pt x="882" y="985"/>
                </a:lnTo>
                <a:lnTo>
                  <a:pt x="882" y="1187"/>
                </a:lnTo>
                <a:lnTo>
                  <a:pt x="0" y="1187"/>
                </a:lnTo>
                <a:lnTo>
                  <a:pt x="7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6415" name="Text Box 31"/>
          <p:cNvSpPr txBox="1">
            <a:spLocks noChangeArrowheads="1"/>
          </p:cNvSpPr>
          <p:nvPr/>
        </p:nvSpPr>
        <p:spPr bwMode="auto">
          <a:xfrm>
            <a:off x="5410200" y="4800600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$70</a:t>
            </a:r>
          </a:p>
        </p:txBody>
      </p:sp>
      <p:sp>
        <p:nvSpPr>
          <p:cNvPr id="16416" name="Freeform 32"/>
          <p:cNvSpPr>
            <a:spLocks/>
          </p:cNvSpPr>
          <p:nvPr/>
        </p:nvSpPr>
        <p:spPr bwMode="auto">
          <a:xfrm>
            <a:off x="1295400" y="3724275"/>
            <a:ext cx="1568450" cy="18288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988" y="971"/>
              </a:cxn>
              <a:cxn ang="0">
                <a:pos x="988" y="1152"/>
              </a:cxn>
              <a:cxn ang="0">
                <a:pos x="0" y="1145"/>
              </a:cxn>
              <a:cxn ang="0">
                <a:pos x="3" y="0"/>
              </a:cxn>
            </a:cxnLst>
            <a:rect l="0" t="0" r="r" b="b"/>
            <a:pathLst>
              <a:path w="988" h="1152">
                <a:moveTo>
                  <a:pt x="3" y="0"/>
                </a:moveTo>
                <a:lnTo>
                  <a:pt x="988" y="971"/>
                </a:lnTo>
                <a:lnTo>
                  <a:pt x="988" y="1152"/>
                </a:lnTo>
                <a:lnTo>
                  <a:pt x="0" y="1145"/>
                </a:lnTo>
                <a:lnTo>
                  <a:pt x="3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grpSp>
        <p:nvGrpSpPr>
          <p:cNvPr id="16417" name="Group 33"/>
          <p:cNvGrpSpPr>
            <a:grpSpLocks/>
          </p:cNvGrpSpPr>
          <p:nvPr/>
        </p:nvGrpSpPr>
        <p:grpSpPr bwMode="auto">
          <a:xfrm>
            <a:off x="3108325" y="5257800"/>
            <a:ext cx="3597275" cy="671513"/>
            <a:chOff x="1958" y="3312"/>
            <a:chExt cx="2266" cy="423"/>
          </a:xfrm>
        </p:grpSpPr>
        <p:sp>
          <p:nvSpPr>
            <p:cNvPr id="16418" name="Line 34"/>
            <p:cNvSpPr>
              <a:spLocks noChangeShapeType="1"/>
            </p:cNvSpPr>
            <p:nvPr/>
          </p:nvSpPr>
          <p:spPr bwMode="auto">
            <a:xfrm>
              <a:off x="4096" y="3312"/>
              <a:ext cx="1" cy="189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th-TH"/>
            </a:p>
          </p:txBody>
        </p:sp>
        <p:sp>
          <p:nvSpPr>
            <p:cNvPr id="16419" name="Text Box 35"/>
            <p:cNvSpPr txBox="1">
              <a:spLocks noChangeArrowheads="1"/>
            </p:cNvSpPr>
            <p:nvPr/>
          </p:nvSpPr>
          <p:spPr bwMode="auto">
            <a:xfrm>
              <a:off x="3936" y="3504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0" i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16420" name="Line 36"/>
            <p:cNvSpPr>
              <a:spLocks noChangeShapeType="1"/>
            </p:cNvSpPr>
            <p:nvPr/>
          </p:nvSpPr>
          <p:spPr bwMode="auto">
            <a:xfrm flipH="1">
              <a:off x="2095" y="3313"/>
              <a:ext cx="1" cy="171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th-TH"/>
            </a:p>
          </p:txBody>
        </p:sp>
        <p:sp>
          <p:nvSpPr>
            <p:cNvPr id="16421" name="Text Box 37"/>
            <p:cNvSpPr txBox="1">
              <a:spLocks noChangeArrowheads="1"/>
            </p:cNvSpPr>
            <p:nvPr/>
          </p:nvSpPr>
          <p:spPr bwMode="auto">
            <a:xfrm>
              <a:off x="1958" y="3498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0" i="0">
                  <a:solidFill>
                    <a:schemeClr val="tx1"/>
                  </a:solidFill>
                </a:rPr>
                <a:t>14</a:t>
              </a:r>
            </a:p>
          </p:txBody>
        </p:sp>
      </p:grpSp>
      <p:grpSp>
        <p:nvGrpSpPr>
          <p:cNvPr id="16422" name="Group 38"/>
          <p:cNvGrpSpPr>
            <a:grpSpLocks/>
          </p:cNvGrpSpPr>
          <p:nvPr/>
        </p:nvGrpSpPr>
        <p:grpSpPr bwMode="auto">
          <a:xfrm>
            <a:off x="838200" y="3581400"/>
            <a:ext cx="2252663" cy="2352675"/>
            <a:chOff x="528" y="2256"/>
            <a:chExt cx="1419" cy="1482"/>
          </a:xfrm>
        </p:grpSpPr>
        <p:sp>
          <p:nvSpPr>
            <p:cNvPr id="16423" name="Text Box 39"/>
            <p:cNvSpPr txBox="1">
              <a:spLocks noChangeArrowheads="1"/>
            </p:cNvSpPr>
            <p:nvPr/>
          </p:nvSpPr>
          <p:spPr bwMode="auto">
            <a:xfrm>
              <a:off x="1659" y="3507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0" i="0">
                  <a:solidFill>
                    <a:schemeClr val="tx1"/>
                  </a:solidFill>
                </a:rPr>
                <a:t>10</a:t>
              </a:r>
            </a:p>
          </p:txBody>
        </p:sp>
        <p:sp>
          <p:nvSpPr>
            <p:cNvPr id="16424" name="Text Box 40"/>
            <p:cNvSpPr txBox="1">
              <a:spLocks noChangeArrowheads="1"/>
            </p:cNvSpPr>
            <p:nvPr/>
          </p:nvSpPr>
          <p:spPr bwMode="auto">
            <a:xfrm>
              <a:off x="528" y="2256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800" b="0" i="0">
                  <a:solidFill>
                    <a:schemeClr val="tx1"/>
                  </a:solidFill>
                </a:rPr>
                <a:t>12</a:t>
              </a:r>
            </a:p>
          </p:txBody>
        </p:sp>
        <p:sp>
          <p:nvSpPr>
            <p:cNvPr id="16425" name="Line 41"/>
            <p:cNvSpPr>
              <a:spLocks noChangeShapeType="1"/>
            </p:cNvSpPr>
            <p:nvPr/>
          </p:nvSpPr>
          <p:spPr bwMode="auto">
            <a:xfrm flipV="1">
              <a:off x="1797" y="3005"/>
              <a:ext cx="5" cy="49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6426" name="AutoShape 42"/>
          <p:cNvSpPr>
            <a:spLocks noChangeArrowheads="1"/>
          </p:cNvSpPr>
          <p:nvPr/>
        </p:nvSpPr>
        <p:spPr bwMode="auto">
          <a:xfrm>
            <a:off x="2133600" y="1905000"/>
            <a:ext cx="2438400" cy="1746250"/>
          </a:xfrm>
          <a:prstGeom prst="wedgeRoundRectCallout">
            <a:avLst>
              <a:gd name="adj1" fmla="val -35352"/>
              <a:gd name="adj2" fmla="val 89731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High-demand consumers get $40 consumer surplus by leasing the 10-picure camera</a:t>
            </a:r>
          </a:p>
        </p:txBody>
      </p:sp>
      <p:sp>
        <p:nvSpPr>
          <p:cNvPr id="16427" name="Freeform 43"/>
          <p:cNvSpPr>
            <a:spLocks/>
          </p:cNvSpPr>
          <p:nvPr/>
        </p:nvSpPr>
        <p:spPr bwMode="auto">
          <a:xfrm>
            <a:off x="1295400" y="3200400"/>
            <a:ext cx="1552575" cy="2049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78" y="979"/>
              </a:cxn>
              <a:cxn ang="0">
                <a:pos x="978" y="1291"/>
              </a:cxn>
              <a:cxn ang="0">
                <a:pos x="7" y="327"/>
              </a:cxn>
            </a:cxnLst>
            <a:rect l="0" t="0" r="r" b="b"/>
            <a:pathLst>
              <a:path w="978" h="1291">
                <a:moveTo>
                  <a:pt x="0" y="0"/>
                </a:moveTo>
                <a:lnTo>
                  <a:pt x="978" y="979"/>
                </a:lnTo>
                <a:lnTo>
                  <a:pt x="978" y="1291"/>
                </a:lnTo>
                <a:lnTo>
                  <a:pt x="7" y="327"/>
                </a:lnTo>
              </a:path>
            </a:pathLst>
          </a:custGeom>
          <a:gradFill rotWithShape="1">
            <a:gsLst>
              <a:gs pos="0">
                <a:srgbClr val="FF0066"/>
              </a:gs>
              <a:gs pos="100000">
                <a:srgbClr val="FF0066">
                  <a:gamma/>
                  <a:shade val="46275"/>
                  <a:invGamma/>
                </a:srgbClr>
              </a:gs>
            </a:gsLst>
            <a:lin ang="5400000" scaled="1"/>
          </a:gra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6428" name="Text Box 44"/>
          <p:cNvSpPr txBox="1">
            <a:spLocks noChangeArrowheads="1"/>
          </p:cNvSpPr>
          <p:nvPr/>
        </p:nvSpPr>
        <p:spPr bwMode="auto">
          <a:xfrm>
            <a:off x="1752600" y="4038600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$40</a:t>
            </a:r>
          </a:p>
        </p:txBody>
      </p:sp>
      <p:sp>
        <p:nvSpPr>
          <p:cNvPr id="16429" name="Text Box 45"/>
          <p:cNvSpPr txBox="1">
            <a:spLocks noChangeArrowheads="1"/>
          </p:cNvSpPr>
          <p:nvPr/>
        </p:nvSpPr>
        <p:spPr bwMode="auto">
          <a:xfrm>
            <a:off x="1524000" y="4724400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$70</a:t>
            </a:r>
          </a:p>
        </p:txBody>
      </p:sp>
      <p:sp>
        <p:nvSpPr>
          <p:cNvPr id="16430" name="Freeform 46"/>
          <p:cNvSpPr>
            <a:spLocks/>
          </p:cNvSpPr>
          <p:nvPr/>
        </p:nvSpPr>
        <p:spPr bwMode="auto">
          <a:xfrm>
            <a:off x="2847975" y="4781550"/>
            <a:ext cx="463550" cy="7826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92" y="298"/>
              </a:cxn>
              <a:cxn ang="0">
                <a:pos x="292" y="493"/>
              </a:cxn>
              <a:cxn ang="0">
                <a:pos x="0" y="493"/>
              </a:cxn>
            </a:cxnLst>
            <a:rect l="0" t="0" r="r" b="b"/>
            <a:pathLst>
              <a:path w="292" h="493">
                <a:moveTo>
                  <a:pt x="0" y="0"/>
                </a:moveTo>
                <a:lnTo>
                  <a:pt x="292" y="298"/>
                </a:lnTo>
                <a:lnTo>
                  <a:pt x="292" y="493"/>
                </a:lnTo>
                <a:lnTo>
                  <a:pt x="0" y="493"/>
                </a:lnTo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 cap="flat" cmpd="sng">
            <a:solidFill>
              <a:schemeClr val="tx1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6431" name="Text Box 47"/>
          <p:cNvSpPr txBox="1">
            <a:spLocks noChangeArrowheads="1"/>
          </p:cNvSpPr>
          <p:nvPr/>
        </p:nvSpPr>
        <p:spPr bwMode="auto">
          <a:xfrm>
            <a:off x="2809875" y="5095875"/>
            <a:ext cx="60960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i="0"/>
              <a:t>$16</a:t>
            </a:r>
          </a:p>
        </p:txBody>
      </p:sp>
      <p:sp>
        <p:nvSpPr>
          <p:cNvPr id="16432" name="AutoShape 48"/>
          <p:cNvSpPr>
            <a:spLocks noChangeArrowheads="1"/>
          </p:cNvSpPr>
          <p:nvPr/>
        </p:nvSpPr>
        <p:spPr bwMode="auto">
          <a:xfrm>
            <a:off x="3048000" y="2590800"/>
            <a:ext cx="2438400" cy="1746250"/>
          </a:xfrm>
          <a:prstGeom prst="wedgeRoundRectCallout">
            <a:avLst>
              <a:gd name="adj1" fmla="val -44792"/>
              <a:gd name="adj2" fmla="val 82819"/>
              <a:gd name="adj3" fmla="val 16667"/>
            </a:avLst>
          </a:prstGeom>
          <a:gradFill rotWithShape="0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r>
              <a:rPr lang="en-US" b="0" i="0">
                <a:solidFill>
                  <a:srgbClr val="800080"/>
                </a:solidFill>
              </a:rPr>
              <a:t>So high-demand consumers can be charged $86 to lease the 14-picture camera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64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2" grpId="0" animBg="1"/>
      <p:bldP spid="16413" grpId="0" animBg="1"/>
      <p:bldP spid="16414" grpId="0" animBg="1"/>
      <p:bldP spid="16415" grpId="0"/>
      <p:bldP spid="16416" grpId="0" animBg="1"/>
      <p:bldP spid="16426" grpId="0" animBg="1"/>
      <p:bldP spid="16427" grpId="0" animBg="1"/>
      <p:bldP spid="16428" grpId="0"/>
      <p:bldP spid="16429" grpId="0"/>
      <p:bldP spid="16430" grpId="0" animBg="1"/>
      <p:bldP spid="16431" grpId="0"/>
      <p:bldP spid="16432" grpId="0" animBg="1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FF0066"/>
            </a:gs>
            <a:gs pos="100000">
              <a:srgbClr val="FF0066">
                <a:gamma/>
                <a:shade val="46275"/>
                <a:invGamma/>
              </a:srgbClr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07763" dir="18900000" algn="ctr" rotWithShape="0">
            <a:srgbClr val="808080">
              <a:alpha val="50000"/>
            </a:srgbClr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1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imes New Roman" pitchFamily="18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FF0066"/>
            </a:gs>
            <a:gs pos="100000">
              <a:srgbClr val="FF0066">
                <a:gamma/>
                <a:shade val="46275"/>
                <a:invGamma/>
              </a:srgbClr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07763" dir="18900000" algn="ctr" rotWithShape="0">
            <a:srgbClr val="808080">
              <a:alpha val="50000"/>
            </a:srgbClr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1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Times New Roman" pitchFamily="18" charset="0"/>
            <a:cs typeface="Arial" pitchFamily="34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757</Words>
  <Application>Microsoft Office PowerPoint</Application>
  <PresentationFormat>On-screen Show (4:3)</PresentationFormat>
  <Paragraphs>139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Garamond</vt:lpstr>
      <vt:lpstr>Times New Roman</vt:lpstr>
      <vt:lpstr>Wingdings</vt:lpstr>
      <vt:lpstr>Edge</vt:lpstr>
      <vt:lpstr>Tie-in sales</vt:lpstr>
      <vt:lpstr>Tie-in sales</vt:lpstr>
      <vt:lpstr>Tie-in sales 2</vt:lpstr>
      <vt:lpstr>Tie-in sales 3</vt:lpstr>
      <vt:lpstr>Tie-in sales: an example 2</vt:lpstr>
      <vt:lpstr>Tie-in sales example 3</vt:lpstr>
      <vt:lpstr>Tie-in sales: an example 2</vt:lpstr>
      <vt:lpstr>Tie-in sales example 3</vt:lpstr>
      <vt:lpstr>Tie-in sales example 4</vt:lpstr>
      <vt:lpstr>Tie-in sales: an example 2</vt:lpstr>
    </vt:vector>
  </TitlesOfParts>
  <Company>utdt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Tie-in sales</dc:title>
  <dc:creator>hugo hoenhayn</dc:creator>
  <cp:lastModifiedBy>Corporate Edition</cp:lastModifiedBy>
  <cp:revision>2</cp:revision>
  <dcterms:created xsi:type="dcterms:W3CDTF">2005-05-05T00:08:12Z</dcterms:created>
  <dcterms:modified xsi:type="dcterms:W3CDTF">2016-03-25T02:41:33Z</dcterms:modified>
</cp:coreProperties>
</file>