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61" r:id="rId3"/>
    <p:sldId id="262" r:id="rId4"/>
    <p:sldId id="264" r:id="rId5"/>
    <p:sldId id="258" r:id="rId6"/>
    <p:sldId id="265" r:id="rId7"/>
    <p:sldId id="270" r:id="rId8"/>
    <p:sldId id="271" r:id="rId9"/>
    <p:sldId id="272" r:id="rId10"/>
    <p:sldId id="273" r:id="rId11"/>
    <p:sldId id="282" r:id="rId12"/>
    <p:sldId id="283" r:id="rId13"/>
    <p:sldId id="275" r:id="rId14"/>
    <p:sldId id="288" r:id="rId15"/>
    <p:sldId id="284" r:id="rId16"/>
    <p:sldId id="286" r:id="rId17"/>
    <p:sldId id="277" r:id="rId18"/>
    <p:sldId id="278" r:id="rId19"/>
    <p:sldId id="279" r:id="rId20"/>
    <p:sldId id="281" r:id="rId21"/>
    <p:sldId id="289" r:id="rId22"/>
    <p:sldId id="28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47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5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5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501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29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4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26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3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E6999-AFF2-8F49-BAC4-4194D2465CD5}" type="datetimeFigureOut">
              <a:rPr lang="en-US" smtClean="0"/>
              <a:t>8/30/17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9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Growth Theory</a:t>
            </a:r>
            <a:br>
              <a:rPr lang="en-US" dirty="0" smtClean="0"/>
            </a:br>
            <a:r>
              <a:rPr lang="en-US" dirty="0" smtClean="0"/>
              <a:t>Solow model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Lecture 3</a:t>
            </a:r>
          </a:p>
          <a:p>
            <a:r>
              <a:rPr lang="en-US" dirty="0" smtClean="0"/>
              <a:t>EE 462 – Dr. Paul Vandenberg</a:t>
            </a:r>
          </a:p>
          <a:p>
            <a:r>
              <a:rPr lang="en-US" dirty="0" smtClean="0"/>
              <a:t>Semester 1 – 2017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err="1" smtClean="0"/>
              <a:t>Thammasat</a:t>
            </a:r>
            <a:r>
              <a:rPr lang="en-US" dirty="0" smtClean="0"/>
              <a:t>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755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Producing more: how?</a:t>
            </a:r>
          </a:p>
          <a:p>
            <a:r>
              <a:rPr lang="en-US" dirty="0" smtClean="0"/>
              <a:t>More factories, more machines, more offices, more shops, more land under cultivation, more mines, more forestry operations, more ships catching fish</a:t>
            </a:r>
          </a:p>
          <a:p>
            <a:pPr lvl="1"/>
            <a:r>
              <a:rPr lang="en-US" dirty="0" smtClean="0"/>
              <a:t>This we call investment, I, when investment occurs it increases the capital stock, K, in the economy</a:t>
            </a:r>
          </a:p>
          <a:p>
            <a:pPr lvl="1"/>
            <a:r>
              <a:rPr lang="en-US" dirty="0" smtClean="0"/>
              <a:t>Where does the money for investment come from? savings, S</a:t>
            </a:r>
          </a:p>
          <a:p>
            <a:r>
              <a:rPr lang="en-US" dirty="0" smtClean="0"/>
              <a:t>More people engaged in production – workers, L -  larger workforce will increase output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313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K and L are inputs</a:t>
            </a:r>
          </a:p>
          <a:p>
            <a:r>
              <a:rPr lang="en-US" dirty="0" smtClean="0"/>
              <a:t>Technology and a skilled workforce</a:t>
            </a:r>
          </a:p>
          <a:p>
            <a:pPr lvl="1"/>
            <a:r>
              <a:rPr lang="en-US" dirty="0" smtClean="0"/>
              <a:t>Help to produce more efficiently and to produce more</a:t>
            </a:r>
          </a:p>
          <a:p>
            <a:pPr lvl="1"/>
            <a:r>
              <a:rPr lang="en-US" dirty="0" smtClean="0"/>
              <a:t>This is productivity </a:t>
            </a:r>
          </a:p>
          <a:p>
            <a:r>
              <a:rPr lang="en-US" dirty="0"/>
              <a:t>So these are the basics inputs for </a:t>
            </a:r>
            <a:r>
              <a:rPr lang="en-US" dirty="0" smtClean="0"/>
              <a:t>growth:</a:t>
            </a:r>
          </a:p>
          <a:p>
            <a:pPr lvl="1"/>
            <a:r>
              <a:rPr lang="en-US" dirty="0"/>
              <a:t>Capital</a:t>
            </a:r>
          </a:p>
          <a:p>
            <a:pPr lvl="1"/>
            <a:r>
              <a:rPr lang="en-US" dirty="0"/>
              <a:t>Labor (and its </a:t>
            </a:r>
            <a:r>
              <a:rPr lang="en-US" dirty="0" smtClean="0"/>
              <a:t>skill </a:t>
            </a:r>
            <a:r>
              <a:rPr lang="en-US" dirty="0"/>
              <a:t>level)</a:t>
            </a:r>
          </a:p>
          <a:p>
            <a:pPr lvl="1"/>
            <a:r>
              <a:rPr lang="en-US" dirty="0" smtClean="0"/>
              <a:t>Technology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179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Putting aside other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Institutions, including laws/legal framework</a:t>
            </a:r>
          </a:p>
          <a:p>
            <a:r>
              <a:rPr lang="en-US" dirty="0" smtClean="0"/>
              <a:t>Geography – raw materials</a:t>
            </a:r>
          </a:p>
          <a:p>
            <a:r>
              <a:rPr lang="en-US" dirty="0" smtClean="0"/>
              <a:t>Entrepreneurship (business class)</a:t>
            </a:r>
          </a:p>
          <a:p>
            <a:r>
              <a:rPr lang="en-US" dirty="0" smtClean="0"/>
              <a:t>Markets (competition)</a:t>
            </a:r>
          </a:p>
          <a:p>
            <a:r>
              <a:rPr lang="en-US" dirty="0" smtClean="0"/>
              <a:t>Macroeconomic stability</a:t>
            </a:r>
          </a:p>
          <a:p>
            <a:r>
              <a:rPr lang="en-US" dirty="0" smtClean="0"/>
              <a:t>Political stability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791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Growth a concern of economists at least since Adam Smith (18</a:t>
            </a:r>
            <a:r>
              <a:rPr lang="en-US" baseline="30000" dirty="0" smtClean="0"/>
              <a:t>th</a:t>
            </a:r>
            <a:r>
              <a:rPr lang="en-US" dirty="0" smtClean="0"/>
              <a:t> century)</a:t>
            </a:r>
          </a:p>
          <a:p>
            <a:r>
              <a:rPr lang="en-US" dirty="0" smtClean="0"/>
              <a:t>Modern growth theory essentially begins in 1940s</a:t>
            </a:r>
          </a:p>
          <a:p>
            <a:r>
              <a:rPr lang="en-US" dirty="0" smtClean="0"/>
              <a:t>Two economists, Roy </a:t>
            </a:r>
            <a:r>
              <a:rPr lang="en-US" dirty="0" err="1" smtClean="0"/>
              <a:t>Harrod</a:t>
            </a:r>
            <a:r>
              <a:rPr lang="en-US" dirty="0" smtClean="0"/>
              <a:t> (UK) and </a:t>
            </a:r>
            <a:r>
              <a:rPr lang="en-US" dirty="0" err="1" smtClean="0"/>
              <a:t>Evsey</a:t>
            </a:r>
            <a:r>
              <a:rPr lang="en-US" dirty="0" smtClean="0"/>
              <a:t> </a:t>
            </a:r>
            <a:r>
              <a:rPr lang="en-US" dirty="0" err="1" smtClean="0"/>
              <a:t>Domar</a:t>
            </a:r>
            <a:r>
              <a:rPr lang="en-US" dirty="0" smtClean="0"/>
              <a:t> (US), working separately came up with similar theory</a:t>
            </a:r>
          </a:p>
          <a:p>
            <a:r>
              <a:rPr lang="en-US" dirty="0" smtClean="0"/>
              <a:t>Restrictive assumptions</a:t>
            </a:r>
          </a:p>
          <a:p>
            <a:r>
              <a:rPr lang="en-US" dirty="0" smtClean="0"/>
              <a:t>Used still in “financing gap” models by World Bank</a:t>
            </a:r>
          </a:p>
          <a:p>
            <a:r>
              <a:rPr lang="en-US" dirty="0" smtClean="0"/>
              <a:t>Benefits: shows the main factors growth is concerned with, notably the importance of capital, K, in an economy</a:t>
            </a:r>
          </a:p>
          <a:p>
            <a:r>
              <a:rPr lang="en-US" dirty="0" smtClean="0"/>
              <a:t>Major breakthrough with Solow growth model</a:t>
            </a:r>
          </a:p>
          <a:p>
            <a:pPr lvl="1"/>
            <a:r>
              <a:rPr lang="en-US" dirty="0" smtClean="0"/>
              <a:t>Flexible assumptions  </a:t>
            </a:r>
          </a:p>
        </p:txBody>
      </p:sp>
    </p:spTree>
    <p:extLst>
      <p:ext uri="{BB962C8B-B14F-4D97-AF65-F5344CB8AC3E}">
        <p14:creationId xmlns:p14="http://schemas.microsoft.com/office/powerpoint/2010/main" val="2341474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Building blocks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dirty="0" smtClean="0"/>
              <a:t>Y = F(K, L)				Y = output, income (GDP)</a:t>
            </a:r>
          </a:p>
          <a:p>
            <a:pPr marL="0" indent="0">
              <a:buNone/>
            </a:pPr>
            <a:endParaRPr lang="en-US" sz="3000" dirty="0" smtClean="0"/>
          </a:p>
          <a:p>
            <a:pPr marL="0" indent="0">
              <a:buNone/>
            </a:pPr>
            <a:r>
              <a:rPr lang="en-US" sz="3000" dirty="0" smtClean="0"/>
              <a:t>where does investment come from?</a:t>
            </a:r>
          </a:p>
          <a:p>
            <a:pPr marL="0" indent="0">
              <a:buNone/>
            </a:pPr>
            <a:r>
              <a:rPr lang="en-US" sz="3000" dirty="0" smtClean="0"/>
              <a:t>I = S</a:t>
            </a:r>
            <a:r>
              <a:rPr lang="en-US" sz="3000" dirty="0"/>
              <a:t>						I = </a:t>
            </a:r>
            <a:r>
              <a:rPr lang="en-US" sz="3000" dirty="0" smtClean="0"/>
              <a:t>investment, S = savings</a:t>
            </a:r>
            <a:endParaRPr lang="en-US" sz="3000" dirty="0"/>
          </a:p>
          <a:p>
            <a:pPr marL="0" indent="0">
              <a:buNone/>
            </a:pPr>
            <a:r>
              <a:rPr lang="en-US" sz="3000" dirty="0" smtClean="0"/>
              <a:t>S = sY</a:t>
            </a:r>
            <a:r>
              <a:rPr lang="en-US" sz="3000" dirty="0"/>
              <a:t>	</a:t>
            </a:r>
            <a:r>
              <a:rPr lang="en-US" sz="3000" dirty="0" smtClean="0"/>
              <a:t>					S = total savings,								                    	s = savings rate</a:t>
            </a:r>
          </a:p>
          <a:p>
            <a:pPr marL="0" indent="0">
              <a:buNone/>
            </a:pPr>
            <a:endParaRPr lang="en-US" sz="3000" dirty="0" smtClean="0"/>
          </a:p>
          <a:p>
            <a:pPr marL="0" indent="0">
              <a:buNone/>
            </a:pPr>
            <a:r>
              <a:rPr lang="en-US" sz="3000" dirty="0" smtClean="0"/>
              <a:t>change in the capital stock</a:t>
            </a:r>
          </a:p>
          <a:p>
            <a:pPr marL="0" indent="0">
              <a:buNone/>
            </a:pPr>
            <a:r>
              <a:rPr lang="en-US" sz="3000" dirty="0" smtClean="0"/>
              <a:t>ΔK = I – (dK)			d = depreciation</a:t>
            </a:r>
          </a:p>
          <a:p>
            <a:pPr marL="0" indent="0">
              <a:buNone/>
            </a:pPr>
            <a:r>
              <a:rPr lang="en-US" sz="3000" dirty="0" smtClean="0"/>
              <a:t>ΔK = sY – dK			</a:t>
            </a:r>
            <a:r>
              <a:rPr lang="en-US" sz="3000" b="1" dirty="0" err="1" smtClean="0"/>
              <a:t>Equ</a:t>
            </a:r>
            <a:r>
              <a:rPr lang="en-US" sz="3000" b="1" dirty="0" smtClean="0"/>
              <a:t>. 1</a:t>
            </a:r>
          </a:p>
          <a:p>
            <a:pPr marL="0" indent="0">
              <a:buNone/>
            </a:pPr>
            <a:endParaRPr lang="en-US" sz="3000" b="1" dirty="0" smtClean="0"/>
          </a:p>
          <a:p>
            <a:pPr marL="0" indent="0">
              <a:buNone/>
            </a:pPr>
            <a:r>
              <a:rPr lang="en-US" dirty="0"/>
              <a:t>ΔL = </a:t>
            </a:r>
            <a:r>
              <a:rPr lang="en-US" dirty="0" err="1"/>
              <a:t>nL</a:t>
            </a:r>
            <a:r>
              <a:rPr lang="en-US" dirty="0"/>
              <a:t>				n = growth rate of labor force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885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model - origins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Robert Solow (US) wrote two papers on growth in 1956 and 1957</a:t>
            </a:r>
          </a:p>
          <a:p>
            <a:pPr lvl="1"/>
            <a:r>
              <a:rPr lang="en-US" dirty="0" smtClean="0"/>
              <a:t>Trevor Swan arrived at similar model at same time</a:t>
            </a:r>
          </a:p>
          <a:p>
            <a:r>
              <a:rPr lang="en-US" dirty="0"/>
              <a:t>N</a:t>
            </a:r>
            <a:r>
              <a:rPr lang="en-US" dirty="0" smtClean="0"/>
              <a:t>eoclassical production function</a:t>
            </a:r>
          </a:p>
          <a:p>
            <a:r>
              <a:rPr lang="en-US" dirty="0" smtClean="0"/>
              <a:t>Constant returns to scale</a:t>
            </a:r>
          </a:p>
          <a:p>
            <a:r>
              <a:rPr lang="en-US" dirty="0" smtClean="0"/>
              <a:t>Diminishing returns to capital</a:t>
            </a:r>
          </a:p>
          <a:p>
            <a:pPr lvl="1"/>
            <a:r>
              <a:rPr lang="en-US" dirty="0" smtClean="0"/>
              <a:t>As capital increases, output increases but at a slowing rate</a:t>
            </a:r>
          </a:p>
          <a:p>
            <a:pPr lvl="1"/>
            <a:r>
              <a:rPr lang="en-US" dirty="0" smtClean="0"/>
              <a:t>Curved line in graphs further below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215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model – per worker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Y = F(K,L)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Change to “per worker” basis</a:t>
            </a:r>
          </a:p>
          <a:p>
            <a:pPr marL="0" indent="0">
              <a:buNone/>
            </a:pPr>
            <a:r>
              <a:rPr lang="en-US" dirty="0" smtClean="0"/>
              <a:t>Y/L = F(K/L, L/L)   		      Divide through by L</a:t>
            </a:r>
          </a:p>
          <a:p>
            <a:pPr marL="0" indent="0">
              <a:buNone/>
            </a:pPr>
            <a:r>
              <a:rPr lang="en-US" dirty="0" smtClean="0"/>
              <a:t>y = f(k) 						Output per worker is a 								function of capital per 								worker</a:t>
            </a:r>
          </a:p>
          <a:p>
            <a:r>
              <a:rPr lang="en-US" dirty="0" smtClean="0"/>
              <a:t>y can be thought of as both output per worker and income per worker or per person</a:t>
            </a:r>
          </a:p>
          <a:p>
            <a:r>
              <a:rPr lang="en-US" dirty="0" smtClean="0"/>
              <a:t>thus increase in y is an increase in income per capita, which is an indicator of economic growth </a:t>
            </a:r>
          </a:p>
        </p:txBody>
      </p:sp>
    </p:spTree>
    <p:extLst>
      <p:ext uri="{BB962C8B-B14F-4D97-AF65-F5344CB8AC3E}">
        <p14:creationId xmlns:p14="http://schemas.microsoft.com/office/powerpoint/2010/main" val="3030130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model – main equation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647" y="1726155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Take </a:t>
            </a:r>
            <a:r>
              <a:rPr lang="en-US" dirty="0" err="1"/>
              <a:t>E</a:t>
            </a:r>
            <a:r>
              <a:rPr lang="en-US" dirty="0" err="1" smtClean="0"/>
              <a:t>qu</a:t>
            </a:r>
            <a:r>
              <a:rPr lang="en-US" dirty="0" smtClean="0"/>
              <a:t>. 1 in building blocks</a:t>
            </a:r>
          </a:p>
          <a:p>
            <a:pPr marL="457200" lvl="1" indent="0">
              <a:buNone/>
            </a:pPr>
            <a:r>
              <a:rPr lang="en-US" dirty="0"/>
              <a:t>ΔK = sY – dK</a:t>
            </a:r>
            <a:endParaRPr lang="en-US" dirty="0" smtClean="0"/>
          </a:p>
          <a:p>
            <a:r>
              <a:rPr lang="en-US" dirty="0" smtClean="0"/>
              <a:t>Derive </a:t>
            </a:r>
            <a:r>
              <a:rPr lang="en-US" dirty="0" err="1"/>
              <a:t>E</a:t>
            </a:r>
            <a:r>
              <a:rPr lang="en-US" dirty="0" err="1" smtClean="0"/>
              <a:t>qu</a:t>
            </a:r>
            <a:r>
              <a:rPr lang="en-US" dirty="0" smtClean="0"/>
              <a:t>. 3 (see Appendix slide) on a per worker basis: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Δk = sy – (n+d)</a:t>
            </a:r>
            <a:r>
              <a:rPr lang="en-US" dirty="0" smtClean="0"/>
              <a:t>k		</a:t>
            </a:r>
            <a:r>
              <a:rPr lang="en-US" dirty="0" err="1" smtClean="0"/>
              <a:t>Equ</a:t>
            </a:r>
            <a:r>
              <a:rPr lang="en-US" dirty="0" smtClean="0"/>
              <a:t>. 3</a:t>
            </a:r>
            <a:endParaRPr lang="en-US" dirty="0"/>
          </a:p>
          <a:p>
            <a:r>
              <a:rPr lang="en-US" dirty="0"/>
              <a:t>E</a:t>
            </a:r>
            <a:r>
              <a:rPr lang="en-US" dirty="0" smtClean="0"/>
              <a:t>xplains change </a:t>
            </a:r>
            <a:r>
              <a:rPr lang="en-US" dirty="0"/>
              <a:t>in </a:t>
            </a:r>
            <a:r>
              <a:rPr lang="en-US" dirty="0" smtClean="0"/>
              <a:t>income per capita because y=f(k)</a:t>
            </a:r>
            <a:endParaRPr lang="en-US" dirty="0"/>
          </a:p>
          <a:p>
            <a:r>
              <a:rPr lang="en-US" dirty="0"/>
              <a:t>G</a:t>
            </a:r>
            <a:r>
              <a:rPr lang="en-US" dirty="0" smtClean="0"/>
              <a:t>rowth caused by increases in capital per worker (k), which is caused by: </a:t>
            </a:r>
          </a:p>
          <a:p>
            <a:pPr lvl="1"/>
            <a:r>
              <a:rPr lang="en-US" dirty="0" smtClean="0"/>
              <a:t>increases with the savings rate, s</a:t>
            </a:r>
          </a:p>
          <a:p>
            <a:pPr lvl="1"/>
            <a:r>
              <a:rPr lang="en-US" dirty="0" smtClean="0"/>
              <a:t>decreases with labor force growth, n </a:t>
            </a:r>
          </a:p>
          <a:p>
            <a:pPr lvl="1"/>
            <a:r>
              <a:rPr lang="en-US" dirty="0" smtClean="0"/>
              <a:t>is reduced by depreciation, d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388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diagram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515953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392787"/>
            <a:ext cx="5692498" cy="341340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2900132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491185" y="2023455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 = f(k)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y</a:t>
            </a:r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474414" y="4185524"/>
            <a:ext cx="34956" cy="162067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21023" y="3227294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1644247" y="3227294"/>
            <a:ext cx="2830167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87313" y="4185524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1238104" y="2057470"/>
            <a:ext cx="28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893080" y="5806194"/>
            <a:ext cx="289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4204067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7182681" y="4296601"/>
            <a:ext cx="17907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is steady state, </a:t>
            </a:r>
          </a:p>
          <a:p>
            <a:r>
              <a:rPr lang="en-US" dirty="0" smtClean="0"/>
              <a:t>sy = (</a:t>
            </a:r>
            <a:r>
              <a:rPr lang="en-US" dirty="0" err="1" smtClean="0"/>
              <a:t>n+d</a:t>
            </a:r>
            <a:r>
              <a:rPr lang="en-US" dirty="0" smtClean="0"/>
              <a:t>)k so this side of equation = 0</a:t>
            </a:r>
          </a:p>
          <a:p>
            <a:r>
              <a:rPr lang="en-US" dirty="0" smtClean="0"/>
              <a:t>No change in k</a:t>
            </a:r>
          </a:p>
          <a:p>
            <a:r>
              <a:rPr lang="en-US" dirty="0" smtClean="0"/>
              <a:t>No growth in y but Y grows at rate of 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269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diagram -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493099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392787"/>
            <a:ext cx="5692498" cy="341340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2900132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491185" y="2023455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 = f(k)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y</a:t>
            </a:r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474414" y="4185524"/>
            <a:ext cx="34956" cy="162067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21023" y="3227294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1644247" y="3227294"/>
            <a:ext cx="2830167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87313" y="4185524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1238104" y="2057470"/>
            <a:ext cx="28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309789" y="5867285"/>
            <a:ext cx="289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4204067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6844884" y="4296601"/>
            <a:ext cx="21285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 left of A, sy greater than (</a:t>
            </a:r>
            <a:r>
              <a:rPr lang="en-US" dirty="0" err="1" smtClean="0"/>
              <a:t>n+d</a:t>
            </a:r>
            <a:r>
              <a:rPr lang="en-US" dirty="0" smtClean="0"/>
              <a:t>)k so k and y are  growing.</a:t>
            </a:r>
          </a:p>
          <a:p>
            <a:r>
              <a:rPr lang="en-US" dirty="0" smtClean="0"/>
              <a:t>To the right of A, sy is less than (</a:t>
            </a:r>
            <a:r>
              <a:rPr lang="en-US" dirty="0" err="1" smtClean="0"/>
              <a:t>n+d</a:t>
            </a:r>
            <a:r>
              <a:rPr lang="en-US" dirty="0" smtClean="0"/>
              <a:t>)k so y and k are falling.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686788" y="4554856"/>
            <a:ext cx="755659" cy="3678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5457539" y="3411960"/>
            <a:ext cx="997050" cy="3678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97224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happens when a country increases its savings rate?</a:t>
            </a:r>
          </a:p>
          <a:p>
            <a:endParaRPr lang="en-US" dirty="0"/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Think of </a:t>
            </a:r>
            <a:r>
              <a:rPr lang="en-US" dirty="0"/>
              <a:t>Δk = sy – (</a:t>
            </a:r>
            <a:r>
              <a:rPr lang="en-US" dirty="0" err="1"/>
              <a:t>n+d</a:t>
            </a:r>
            <a:r>
              <a:rPr lang="en-US" dirty="0"/>
              <a:t>)</a:t>
            </a:r>
            <a:r>
              <a:rPr lang="en-US" dirty="0" smtClean="0"/>
              <a:t>k                    and y=f(k)</a:t>
            </a:r>
          </a:p>
          <a:p>
            <a:pPr marL="342900" lvl="1" indent="-342900">
              <a:buFont typeface="Arial"/>
              <a:buChar char="•"/>
            </a:pPr>
            <a:endParaRPr lang="en-US" dirty="0"/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What happens to the graph?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879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Solow – increase in savings rate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515953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563194"/>
            <a:ext cx="5846938" cy="3243001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3030040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491185" y="2023455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 = f(k)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sy</a:t>
            </a:r>
            <a:r>
              <a:rPr lang="en-US" baseline="-25000" dirty="0" smtClean="0"/>
              <a:t>1</a:t>
            </a:r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742412" y="3862359"/>
            <a:ext cx="43032" cy="194383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785444" y="3225546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27" idx="3"/>
          </p:cNvCxnSpPr>
          <p:nvPr/>
        </p:nvCxnSpPr>
        <p:spPr>
          <a:xfrm flipH="1">
            <a:off x="1605249" y="3225546"/>
            <a:ext cx="3193614" cy="1748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798862" y="4118476"/>
            <a:ext cx="423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2" name="TextBox 31"/>
          <p:cNvSpPr txBox="1"/>
          <p:nvPr/>
        </p:nvSpPr>
        <p:spPr>
          <a:xfrm>
            <a:off x="7591501" y="3142242"/>
            <a:ext cx="457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sy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34" name="TextBox 33"/>
          <p:cNvSpPr txBox="1"/>
          <p:nvPr/>
        </p:nvSpPr>
        <p:spPr>
          <a:xfrm>
            <a:off x="4558614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0" name="Arc 19"/>
          <p:cNvSpPr/>
          <p:nvPr/>
        </p:nvSpPr>
        <p:spPr>
          <a:xfrm flipH="1">
            <a:off x="1655587" y="3411960"/>
            <a:ext cx="11056146" cy="3887669"/>
          </a:xfrm>
          <a:prstGeom prst="arc">
            <a:avLst>
              <a:gd name="adj1" fmla="val 15922169"/>
              <a:gd name="adj2" fmla="val 517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5814408" y="3042628"/>
            <a:ext cx="46608" cy="276356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960909" y="349302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644247" y="3030040"/>
            <a:ext cx="421676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669608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33" name="TextBox 32"/>
          <p:cNvSpPr txBox="1"/>
          <p:nvPr/>
        </p:nvSpPr>
        <p:spPr>
          <a:xfrm>
            <a:off x="1238104" y="2715466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1232604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Savings rate increase result</a:t>
            </a:r>
            <a:br>
              <a:rPr lang="en-US" dirty="0" smtClean="0"/>
            </a:br>
            <a:r>
              <a:rPr lang="en-US" sz="3100" dirty="0" smtClean="0"/>
              <a:t>(new slide)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</a:t>
            </a:r>
            <a:r>
              <a:rPr lang="en-US" dirty="0" smtClean="0"/>
              <a:t>igher savings rate results in a higher income per capita</a:t>
            </a:r>
          </a:p>
          <a:p>
            <a:r>
              <a:rPr lang="en-US" dirty="0" smtClean="0"/>
              <a:t>But it does not permanently change the growth rate of the economy</a:t>
            </a:r>
          </a:p>
          <a:p>
            <a:pPr lvl="1"/>
            <a:r>
              <a:rPr lang="en-US" dirty="0" smtClean="0"/>
              <a:t>Growth rate is still determined by n</a:t>
            </a:r>
          </a:p>
          <a:p>
            <a:pPr lvl="1"/>
            <a:r>
              <a:rPr lang="en-US" dirty="0" smtClean="0"/>
              <a:t>Growth rate per worker returns to zero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3779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Savings in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Perkins, </a:t>
            </a:r>
            <a:r>
              <a:rPr lang="en-US" dirty="0" err="1" smtClean="0"/>
              <a:t>ch.</a:t>
            </a:r>
            <a:r>
              <a:rPr lang="en-US" dirty="0" smtClean="0"/>
              <a:t> 4, p. 101</a:t>
            </a:r>
          </a:p>
          <a:p>
            <a:r>
              <a:rPr lang="en-US" dirty="0" smtClean="0"/>
              <a:t>Thailand savings rate increased over time</a:t>
            </a:r>
          </a:p>
          <a:p>
            <a:r>
              <a:rPr lang="en-US" dirty="0" smtClean="0"/>
              <a:t>Increase in saving rate supports capital investment</a:t>
            </a:r>
          </a:p>
          <a:p>
            <a:r>
              <a:rPr lang="en-US" dirty="0" smtClean="0"/>
              <a:t>Higher capital = higher per capita income</a:t>
            </a:r>
          </a:p>
          <a:p>
            <a:r>
              <a:rPr lang="en-US" dirty="0" smtClean="0"/>
              <a:t>Savings rate:</a:t>
            </a:r>
          </a:p>
          <a:p>
            <a:pPr lvl="1"/>
            <a:r>
              <a:rPr lang="en-US" dirty="0" smtClean="0"/>
              <a:t>1960s: 20%</a:t>
            </a:r>
          </a:p>
          <a:p>
            <a:pPr lvl="2"/>
            <a:r>
              <a:rPr lang="en-US" dirty="0" smtClean="0"/>
              <a:t>Already high by developing country standards</a:t>
            </a:r>
          </a:p>
          <a:p>
            <a:pPr lvl="1"/>
            <a:r>
              <a:rPr lang="en-US" dirty="0" smtClean="0"/>
              <a:t>1990s: 35%</a:t>
            </a:r>
          </a:p>
          <a:p>
            <a:pPr lvl="1"/>
            <a:r>
              <a:rPr lang="en-US" dirty="0" smtClean="0"/>
              <a:t>2000s: 32%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209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happens when a country increases its population growth rate (n)?</a:t>
            </a:r>
          </a:p>
          <a:p>
            <a:endParaRPr lang="en-US" dirty="0"/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Think of </a:t>
            </a:r>
            <a:r>
              <a:rPr lang="en-US" dirty="0"/>
              <a:t>Δk = sy – (</a:t>
            </a:r>
            <a:r>
              <a:rPr lang="en-US" dirty="0" err="1"/>
              <a:t>n+d</a:t>
            </a:r>
            <a:r>
              <a:rPr lang="en-US" dirty="0"/>
              <a:t>)</a:t>
            </a:r>
            <a:r>
              <a:rPr lang="en-US" dirty="0" smtClean="0"/>
              <a:t>k                    and y=f(k)</a:t>
            </a:r>
          </a:p>
          <a:p>
            <a:pPr marL="342900" lvl="1" indent="-342900">
              <a:buFont typeface="Arial"/>
              <a:buChar char="•"/>
            </a:pPr>
            <a:endParaRPr lang="en-US" dirty="0"/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What happens to the graph?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563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Solow – increase in pop.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515953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392787"/>
            <a:ext cx="5692498" cy="341340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2900132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491185" y="2023455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r>
              <a:rPr lang="en-US" baseline="-25000" dirty="0"/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  <a:r>
              <a:rPr lang="en-US" dirty="0" smtClean="0"/>
              <a:t> = f(k)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y</a:t>
            </a:r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474414" y="4185524"/>
            <a:ext cx="34956" cy="162067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21023" y="3227294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1644247" y="3227294"/>
            <a:ext cx="2830167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87313" y="4185524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1238104" y="2057470"/>
            <a:ext cx="28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893080" y="5806194"/>
            <a:ext cx="289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4204067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20" name="Straight Connector 19"/>
          <p:cNvCxnSpPr>
            <a:stCxn id="5" idx="2"/>
          </p:cNvCxnSpPr>
          <p:nvPr/>
        </p:nvCxnSpPr>
        <p:spPr>
          <a:xfrm flipV="1">
            <a:off x="1644310" y="1558028"/>
            <a:ext cx="5248770" cy="423885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078808" y="1417638"/>
            <a:ext cx="102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n+d</a:t>
            </a:r>
            <a:r>
              <a:rPr lang="en-US" dirty="0" smtClean="0"/>
              <a:t>)k</a:t>
            </a:r>
            <a:r>
              <a:rPr lang="en-US" baseline="-25000" dirty="0"/>
              <a:t>2</a:t>
            </a:r>
          </a:p>
        </p:txBody>
      </p:sp>
      <p:cxnSp>
        <p:nvCxnSpPr>
          <p:cNvPr id="28" name="Straight Connector 27"/>
          <p:cNvCxnSpPr/>
          <p:nvPr/>
        </p:nvCxnSpPr>
        <p:spPr>
          <a:xfrm flipH="1">
            <a:off x="3390794" y="4337924"/>
            <a:ext cx="34956" cy="145896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425750" y="3539193"/>
            <a:ext cx="0" cy="830997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1644247" y="3539193"/>
            <a:ext cx="1781504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227472" y="3379694"/>
            <a:ext cx="367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/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206996" y="5958594"/>
            <a:ext cx="36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/>
              <a:t>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050362" y="4000858"/>
            <a:ext cx="325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374930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- empirics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Solow’s empirical work revealed that only a small part of growth in US economy came from increases in capital and labor</a:t>
            </a:r>
          </a:p>
          <a:p>
            <a:r>
              <a:rPr lang="en-US" dirty="0" smtClean="0"/>
              <a:t>Not sure where the rest came from – so let us call it technology, T</a:t>
            </a:r>
          </a:p>
          <a:p>
            <a:r>
              <a:rPr lang="en-US" dirty="0" smtClean="0"/>
              <a:t>Add it to the model </a:t>
            </a:r>
          </a:p>
          <a:p>
            <a:r>
              <a:rPr lang="en-US" dirty="0" smtClean="0"/>
              <a:t>As “labor augmenting” technological change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903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-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ΔT = change in technology</a:t>
            </a:r>
          </a:p>
          <a:p>
            <a:pPr marL="0" indent="0">
              <a:buNone/>
            </a:pPr>
            <a:r>
              <a:rPr lang="en-US" dirty="0" smtClean="0"/>
              <a:t>Θ = ΔT/T = growth rate of technology        Θ = theta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 makes labor more productive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We have been using per worker terms</a:t>
            </a:r>
          </a:p>
          <a:p>
            <a:pPr marL="0" indent="0">
              <a:buNone/>
            </a:pPr>
            <a:r>
              <a:rPr lang="en-US" dirty="0" smtClean="0"/>
              <a:t>Now need to work in per effective worker</a:t>
            </a:r>
          </a:p>
          <a:p>
            <a:pPr marL="0" indent="0">
              <a:buNone/>
            </a:pPr>
            <a:r>
              <a:rPr lang="en-US" dirty="0" smtClean="0"/>
              <a:t>y</a:t>
            </a:r>
            <a:r>
              <a:rPr lang="en-US" baseline="-25000" dirty="0" smtClean="0"/>
              <a:t>e</a:t>
            </a:r>
            <a:r>
              <a:rPr lang="en-US" dirty="0" smtClean="0"/>
              <a:t> = Y/(T x L)</a:t>
            </a:r>
          </a:p>
          <a:p>
            <a:pPr marL="0" indent="0">
              <a:buNone/>
            </a:pPr>
            <a:r>
              <a:rPr lang="en-US" dirty="0" smtClean="0"/>
              <a:t>k</a:t>
            </a:r>
            <a:r>
              <a:rPr lang="en-US" baseline="-25000" dirty="0" smtClean="0"/>
              <a:t>e</a:t>
            </a:r>
            <a:r>
              <a:rPr lang="en-US" dirty="0" smtClean="0"/>
              <a:t> = K/(T x L)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Main equation becomes</a:t>
            </a:r>
          </a:p>
          <a:p>
            <a:pPr marL="0" indent="0">
              <a:buNone/>
            </a:pPr>
            <a:r>
              <a:rPr lang="en-US" dirty="0" err="1" smtClean="0"/>
              <a:t>Δk</a:t>
            </a:r>
            <a:r>
              <a:rPr lang="en-US" baseline="-25000" dirty="0" err="1" smtClean="0"/>
              <a:t>e</a:t>
            </a:r>
            <a:r>
              <a:rPr lang="en-US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sy</a:t>
            </a:r>
            <a:r>
              <a:rPr lang="en-US" baseline="-25000" dirty="0" smtClean="0"/>
              <a:t>e</a:t>
            </a:r>
            <a:r>
              <a:rPr lang="en-US" dirty="0" smtClean="0"/>
              <a:t> </a:t>
            </a:r>
            <a:r>
              <a:rPr lang="en-US" dirty="0"/>
              <a:t>– (</a:t>
            </a:r>
            <a:r>
              <a:rPr lang="en-US" dirty="0" smtClean="0"/>
              <a:t>n + d + Θ)k</a:t>
            </a:r>
            <a:r>
              <a:rPr lang="en-US" baseline="-25000" dirty="0" smtClean="0"/>
              <a:t>e</a:t>
            </a:r>
            <a:endParaRPr lang="en-US" baseline="-25000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7023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Solow with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4759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endParaRPr lang="en-US" dirty="0"/>
          </a:p>
        </p:txBody>
      </p:sp>
      <p:sp>
        <p:nvSpPr>
          <p:cNvPr id="5" name="Arc 4"/>
          <p:cNvSpPr/>
          <p:nvPr/>
        </p:nvSpPr>
        <p:spPr>
          <a:xfrm flipH="1">
            <a:off x="1644247" y="3862359"/>
            <a:ext cx="11056146" cy="3887669"/>
          </a:xfrm>
          <a:prstGeom prst="arc">
            <a:avLst>
              <a:gd name="adj1" fmla="val 15922169"/>
              <a:gd name="adj2" fmla="val 21594211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644247" y="1939178"/>
            <a:ext cx="11340" cy="3867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655587" y="5806194"/>
            <a:ext cx="515953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644247" y="2392787"/>
            <a:ext cx="5692498" cy="341340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 flipH="1">
            <a:off x="1655587" y="2900132"/>
            <a:ext cx="11056146" cy="4838246"/>
          </a:xfrm>
          <a:prstGeom prst="arc">
            <a:avLst>
              <a:gd name="adj1" fmla="val 15922169"/>
              <a:gd name="adj2" fmla="val 204087"/>
            </a:avLst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336745" y="2023455"/>
            <a:ext cx="1399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(n+d+Θ)k</a:t>
            </a:r>
            <a:r>
              <a:rPr lang="en-US" baseline="-25000" dirty="0" smtClean="0"/>
              <a:t>e</a:t>
            </a:r>
            <a:endParaRPr lang="en-US" baseline="-25000" dirty="0"/>
          </a:p>
        </p:txBody>
      </p:sp>
      <p:sp>
        <p:nvSpPr>
          <p:cNvPr id="18" name="TextBox 17"/>
          <p:cNvSpPr txBox="1"/>
          <p:nvPr/>
        </p:nvSpPr>
        <p:spPr>
          <a:xfrm>
            <a:off x="7591501" y="2772910"/>
            <a:ext cx="100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e</a:t>
            </a:r>
            <a:r>
              <a:rPr lang="en-US" dirty="0" smtClean="0"/>
              <a:t> = f(k</a:t>
            </a:r>
            <a:r>
              <a:rPr lang="en-US" baseline="-25000" dirty="0" smtClean="0"/>
              <a:t>e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591501" y="3539193"/>
            <a:ext cx="728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sy</a:t>
            </a:r>
            <a:r>
              <a:rPr lang="en-US" baseline="-25000" dirty="0" smtClean="0"/>
              <a:t>e</a:t>
            </a:r>
          </a:p>
          <a:p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474414" y="4185524"/>
            <a:ext cx="34956" cy="162067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21023" y="3227294"/>
            <a:ext cx="0" cy="95823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1644247" y="3227294"/>
            <a:ext cx="2830167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587313" y="4185524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238104" y="3042628"/>
            <a:ext cx="443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r>
              <a:rPr lang="en-US" baseline="-25000" dirty="0" smtClean="0"/>
              <a:t>e1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1238104" y="2057470"/>
            <a:ext cx="289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893080" y="5806194"/>
            <a:ext cx="366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e</a:t>
            </a:r>
            <a:endParaRPr lang="en-US" baseline="-25000" dirty="0"/>
          </a:p>
        </p:txBody>
      </p:sp>
      <p:sp>
        <p:nvSpPr>
          <p:cNvPr id="34" name="TextBox 33"/>
          <p:cNvSpPr txBox="1"/>
          <p:nvPr/>
        </p:nvSpPr>
        <p:spPr>
          <a:xfrm>
            <a:off x="4204067" y="5958594"/>
            <a:ext cx="444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</a:t>
            </a:r>
            <a:r>
              <a:rPr lang="en-US" baseline="-25000" dirty="0" smtClean="0"/>
              <a:t>e1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534445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 of technology on growth</a:t>
            </a:r>
            <a:br>
              <a:rPr lang="en-US" dirty="0" smtClean="0"/>
            </a:br>
            <a:r>
              <a:rPr lang="en-US" sz="3100" dirty="0" smtClean="0"/>
              <a:t>(new slide)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 </a:t>
            </a:r>
            <a:r>
              <a:rPr lang="en-US" dirty="0"/>
              <a:t>(</a:t>
            </a:r>
            <a:r>
              <a:rPr lang="en-US" dirty="0" smtClean="0"/>
              <a:t>basic) model without technology 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conomy (Y) grows at rate of n</a:t>
            </a:r>
          </a:p>
          <a:p>
            <a:pPr lvl="1"/>
            <a:r>
              <a:rPr lang="en-US" dirty="0" smtClean="0"/>
              <a:t>But income per worker (or person), y, does not grow when at equilibrium</a:t>
            </a:r>
          </a:p>
          <a:p>
            <a:r>
              <a:rPr lang="en-US" dirty="0" smtClean="0"/>
              <a:t>In model with technology</a:t>
            </a:r>
          </a:p>
          <a:p>
            <a:pPr lvl="1"/>
            <a:r>
              <a:rPr lang="en-US" dirty="0" smtClean="0"/>
              <a:t>Economy grows at rate n and Θ</a:t>
            </a:r>
          </a:p>
          <a:p>
            <a:pPr lvl="1"/>
            <a:r>
              <a:rPr lang="en-US" dirty="0" smtClean="0"/>
              <a:t>Income per worker (or person), y, grows at rate of </a:t>
            </a:r>
            <a:r>
              <a:rPr lang="en-US" dirty="0" smtClean="0"/>
              <a:t>Θ at equilibrium</a:t>
            </a:r>
          </a:p>
          <a:p>
            <a:pPr lvl="2"/>
            <a:r>
              <a:rPr lang="en-US" dirty="0" smtClean="0"/>
              <a:t>(</a:t>
            </a:r>
            <a:r>
              <a:rPr lang="en-US" smtClean="0"/>
              <a:t>N.B.: income </a:t>
            </a:r>
            <a:r>
              <a:rPr lang="en-US" dirty="0" smtClean="0"/>
              <a:t>per workers not income per effective worker)</a:t>
            </a:r>
            <a:endParaRPr lang="en-US" dirty="0" smtClean="0"/>
          </a:p>
          <a:p>
            <a:pPr lvl="2"/>
            <a:r>
              <a:rPr lang="en-US" dirty="0" smtClean="0"/>
              <a:t>Can explain that economies, even developed ones, can continue to increase income per capita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833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Appendix</a:t>
            </a:r>
            <a:br>
              <a:rPr lang="en-US" dirty="0" smtClean="0"/>
            </a:br>
            <a:r>
              <a:rPr lang="en-US" sz="3100" dirty="0" smtClean="0"/>
              <a:t>From </a:t>
            </a:r>
            <a:r>
              <a:rPr lang="en-US" sz="3100" dirty="0" err="1" smtClean="0"/>
              <a:t>Equ</a:t>
            </a:r>
            <a:r>
              <a:rPr lang="en-US" sz="3100" dirty="0" smtClean="0"/>
              <a:t>. 1 to </a:t>
            </a:r>
            <a:r>
              <a:rPr lang="en-US" sz="3100" dirty="0" err="1" smtClean="0"/>
              <a:t>Equ</a:t>
            </a:r>
            <a:r>
              <a:rPr lang="en-US" sz="3100" dirty="0" smtClean="0"/>
              <a:t>. 3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dirty="0" smtClean="0"/>
              <a:t>ΔK = sY – dK   				</a:t>
            </a:r>
            <a:r>
              <a:rPr lang="en-US" sz="2400" dirty="0" err="1"/>
              <a:t>E</a:t>
            </a:r>
            <a:r>
              <a:rPr lang="en-US" sz="2400" dirty="0" err="1" smtClean="0"/>
              <a:t>qu</a:t>
            </a:r>
            <a:r>
              <a:rPr lang="en-US" sz="2400" dirty="0" smtClean="0"/>
              <a:t>. 1 in building blocks</a:t>
            </a:r>
          </a:p>
          <a:p>
            <a:pPr marL="0" indent="0">
              <a:buNone/>
            </a:pPr>
            <a:r>
              <a:rPr lang="en-US" sz="2400" dirty="0" smtClean="0"/>
              <a:t>ΔK/K </a:t>
            </a:r>
            <a:r>
              <a:rPr lang="en-US" sz="2400" dirty="0"/>
              <a:t>= </a:t>
            </a:r>
            <a:r>
              <a:rPr lang="en-US" sz="2400" dirty="0" smtClean="0"/>
              <a:t>sY/K </a:t>
            </a:r>
            <a:r>
              <a:rPr lang="en-US" sz="2400" dirty="0"/>
              <a:t>– </a:t>
            </a:r>
            <a:r>
              <a:rPr lang="en-US" sz="2400" dirty="0" smtClean="0"/>
              <a:t>d      			divide through by K (this is </a:t>
            </a:r>
            <a:r>
              <a:rPr lang="en-US" sz="2400" dirty="0" err="1"/>
              <a:t>E</a:t>
            </a:r>
            <a:r>
              <a:rPr lang="en-US" sz="2400" dirty="0" err="1" smtClean="0"/>
              <a:t>qu</a:t>
            </a:r>
            <a:r>
              <a:rPr lang="en-US" sz="2400" dirty="0" smtClean="0"/>
              <a:t>. 2)</a:t>
            </a:r>
          </a:p>
          <a:p>
            <a:pPr marL="0" indent="0">
              <a:buNone/>
            </a:pPr>
            <a:r>
              <a:rPr lang="en-US" sz="2400" dirty="0" smtClean="0"/>
              <a:t>k = K/L						remember that k </a:t>
            </a:r>
            <a:r>
              <a:rPr lang="en-US" sz="2400" dirty="0"/>
              <a:t>=</a:t>
            </a:r>
            <a:r>
              <a:rPr lang="en-US" sz="2400" dirty="0" smtClean="0"/>
              <a:t> K per worker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Δk/k = ΔK/K – ΔL/L   		growth of k = growth of K - growth of L</a:t>
            </a:r>
          </a:p>
          <a:p>
            <a:pPr marL="0" indent="0">
              <a:buNone/>
            </a:pPr>
            <a:r>
              <a:rPr lang="en-US" sz="2400" dirty="0" smtClean="0"/>
              <a:t>ΔK/K </a:t>
            </a:r>
            <a:r>
              <a:rPr lang="en-US" sz="2400" dirty="0"/>
              <a:t>= </a:t>
            </a:r>
            <a:r>
              <a:rPr lang="en-US" sz="2400" dirty="0" smtClean="0"/>
              <a:t>Δk/k + </a:t>
            </a:r>
            <a:r>
              <a:rPr lang="en-US" sz="2400" dirty="0"/>
              <a:t>ΔL/</a:t>
            </a:r>
            <a:r>
              <a:rPr lang="en-US" sz="2400" dirty="0" smtClean="0"/>
              <a:t>L			Rearrange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400" dirty="0"/>
              <a:t>ΔK/K = Δk/k </a:t>
            </a:r>
            <a:r>
              <a:rPr lang="en-US" sz="2400" dirty="0" smtClean="0"/>
              <a:t>+ n   			replace ΔL</a:t>
            </a:r>
            <a:r>
              <a:rPr lang="en-US" sz="2400" dirty="0"/>
              <a:t>/</a:t>
            </a:r>
            <a:r>
              <a:rPr lang="en-US" sz="2400" dirty="0" smtClean="0"/>
              <a:t>L because ΔL/L = n</a:t>
            </a:r>
          </a:p>
          <a:p>
            <a:pPr marL="0" indent="0">
              <a:buNone/>
            </a:pPr>
            <a:r>
              <a:rPr lang="en-US" sz="2400" dirty="0"/>
              <a:t>Δk/</a:t>
            </a:r>
            <a:r>
              <a:rPr lang="en-US" sz="2400" dirty="0" smtClean="0"/>
              <a:t>k + n = </a:t>
            </a:r>
            <a:r>
              <a:rPr lang="en-US" sz="2400" dirty="0"/>
              <a:t>sY/K – </a:t>
            </a:r>
            <a:r>
              <a:rPr lang="en-US" sz="2400" dirty="0" smtClean="0"/>
              <a:t>d			switch sides, substitute </a:t>
            </a:r>
            <a:r>
              <a:rPr lang="en-US" sz="2400" dirty="0" err="1" smtClean="0"/>
              <a:t>Equ</a:t>
            </a:r>
            <a:r>
              <a:rPr lang="en-US" sz="2400" dirty="0" smtClean="0"/>
              <a:t>. 2 for ΔK</a:t>
            </a:r>
            <a:r>
              <a:rPr lang="en-US" sz="2400" smtClean="0"/>
              <a:t>/K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 smtClean="0"/>
              <a:t>Δk = sy - nk – dk				multiply through by k</a:t>
            </a:r>
          </a:p>
          <a:p>
            <a:pPr marL="0" indent="0">
              <a:buNone/>
            </a:pPr>
            <a:r>
              <a:rPr lang="en-US" sz="2400" dirty="0" smtClean="0"/>
              <a:t>Δk = sy - (n+d)k				gather terms, this is </a:t>
            </a:r>
            <a:r>
              <a:rPr lang="en-US" sz="2400" dirty="0" err="1"/>
              <a:t>E</a:t>
            </a:r>
            <a:r>
              <a:rPr lang="en-US" sz="2400" dirty="0" err="1" smtClean="0"/>
              <a:t>qu</a:t>
            </a:r>
            <a:r>
              <a:rPr lang="en-US" sz="2400" dirty="0" smtClean="0"/>
              <a:t>. 3, used in Solow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1135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2383</TotalTime>
  <Words>1007</Words>
  <Application>Microsoft Macintosh PowerPoint</Application>
  <PresentationFormat>On-screen Show (4:3)</PresentationFormat>
  <Paragraphs>211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Growth Theory Solow model</vt:lpstr>
      <vt:lpstr>Growth</vt:lpstr>
      <vt:lpstr>Growth</vt:lpstr>
      <vt:lpstr>Putting aside other factors</vt:lpstr>
      <vt:lpstr>Beginnings</vt:lpstr>
      <vt:lpstr>Building blocks</vt:lpstr>
      <vt:lpstr>Solow model - origins</vt:lpstr>
      <vt:lpstr>Solow model – per worker</vt:lpstr>
      <vt:lpstr>Solow model – main equation</vt:lpstr>
      <vt:lpstr>Solow diagram</vt:lpstr>
      <vt:lpstr>Solow diagram - growth</vt:lpstr>
      <vt:lpstr>Take 5 minutes</vt:lpstr>
      <vt:lpstr>Solow – increase in savings rate</vt:lpstr>
      <vt:lpstr>Savings rate increase result (new slide)</vt:lpstr>
      <vt:lpstr>Savings in Thailand</vt:lpstr>
      <vt:lpstr>Take 5</vt:lpstr>
      <vt:lpstr>Solow – increase in pop. growth</vt:lpstr>
      <vt:lpstr>Solow - empirics</vt:lpstr>
      <vt:lpstr>Solow - technology</vt:lpstr>
      <vt:lpstr>Solow with technology</vt:lpstr>
      <vt:lpstr>Effect of technology on growth (new slide)</vt:lpstr>
      <vt:lpstr>Appendix From Equ. 1 to Equ. 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Patterns of  Growth and Development</dc:title>
  <dc:creator>Akiko Vandenberg</dc:creator>
  <cp:lastModifiedBy>Akiko Vandenberg</cp:lastModifiedBy>
  <cp:revision>58</cp:revision>
  <cp:lastPrinted>2017-08-28T09:15:54Z</cp:lastPrinted>
  <dcterms:created xsi:type="dcterms:W3CDTF">2016-07-14T09:10:46Z</dcterms:created>
  <dcterms:modified xsi:type="dcterms:W3CDTF">2017-08-30T06:03:16Z</dcterms:modified>
</cp:coreProperties>
</file>