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8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188094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30154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C2A110-724C-B141-BFFE-5B4E093D3E5C}"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79161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C2A110-724C-B141-BFFE-5B4E093D3E5C}"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021403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C2A110-724C-B141-BFFE-5B4E093D3E5C}" type="datetimeFigureOut">
              <a:rPr lang="en-US" smtClean="0"/>
              <a:t>11/16/16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50134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C2A110-724C-B141-BFFE-5B4E093D3E5C}" type="datetimeFigureOut">
              <a:rPr lang="en-US" smtClean="0"/>
              <a:t>11/16/16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72482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C2A110-724C-B141-BFFE-5B4E093D3E5C}" type="datetimeFigureOut">
              <a:rPr lang="en-US" smtClean="0"/>
              <a:t>11/16/16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293904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99028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4022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162378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05784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2A110-724C-B141-BFFE-5B4E093D3E5C}" type="datetimeFigureOut">
              <a:rPr lang="en-US" smtClean="0"/>
              <a:t>11/16/16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B73345-FC05-8843-B819-6C7F5408F67F}" type="slidenum">
              <a:rPr lang="en-US" smtClean="0"/>
              <a:t>‹#›</a:t>
            </a:fld>
            <a:endParaRPr lang="en-US"/>
          </a:p>
        </p:txBody>
      </p:sp>
    </p:spTree>
    <p:extLst>
      <p:ext uri="{BB962C8B-B14F-4D97-AF65-F5344CB8AC3E}">
        <p14:creationId xmlns:p14="http://schemas.microsoft.com/office/powerpoint/2010/main" val="2816230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class</a:t>
            </a:r>
            <a:endParaRPr lang="en-US" dirty="0"/>
          </a:p>
        </p:txBody>
      </p:sp>
      <p:sp>
        <p:nvSpPr>
          <p:cNvPr id="3" name="Subtitle 2"/>
          <p:cNvSpPr>
            <a:spLocks noGrp="1"/>
          </p:cNvSpPr>
          <p:nvPr>
            <p:ph type="subTitle" idx="1"/>
          </p:nvPr>
        </p:nvSpPr>
        <p:spPr/>
        <p:txBody>
          <a:bodyPr>
            <a:normAutofit fontScale="77500" lnSpcReduction="20000"/>
          </a:bodyPr>
          <a:lstStyle/>
          <a:p>
            <a:r>
              <a:rPr lang="en-US" dirty="0" smtClean="0"/>
              <a:t>EE 482</a:t>
            </a:r>
          </a:p>
          <a:p>
            <a:r>
              <a:rPr lang="en-US" dirty="0" smtClean="0"/>
              <a:t>Public Policy and Industrialization</a:t>
            </a:r>
          </a:p>
          <a:p>
            <a:r>
              <a:rPr lang="en-US" dirty="0" smtClean="0"/>
              <a:t>P. Vandenberg, </a:t>
            </a:r>
          </a:p>
          <a:p>
            <a:r>
              <a:rPr lang="en-US" dirty="0" smtClean="0"/>
              <a:t>“Industrial upgrading: Can progress continue?”</a:t>
            </a:r>
          </a:p>
          <a:p>
            <a:endParaRPr lang="en-US" dirty="0"/>
          </a:p>
        </p:txBody>
      </p:sp>
    </p:spTree>
    <p:extLst>
      <p:ext uri="{BB962C8B-B14F-4D97-AF65-F5344CB8AC3E}">
        <p14:creationId xmlns:p14="http://schemas.microsoft.com/office/powerpoint/2010/main" val="242669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What are the key measures that are used to try to gauge the level of technological sophistication of the Chinese economy</a:t>
            </a:r>
            <a:r>
              <a:rPr lang="en-US" dirty="0" smtClean="0"/>
              <a:t>? </a:t>
            </a:r>
            <a:r>
              <a:rPr lang="en-US" sz="2400" dirty="0" smtClean="0"/>
              <a:t>Types of products/sectors/exports (i.e. low or high tech); </a:t>
            </a:r>
            <a:r>
              <a:rPr lang="en-US" sz="2400" dirty="0" smtClean="0"/>
              <a:t>e</a:t>
            </a:r>
            <a:r>
              <a:rPr lang="en-US" sz="2400" dirty="0" smtClean="0"/>
              <a:t>ducation; no. of scientists and engineers; R&amp;D spending; patents; branding</a:t>
            </a:r>
            <a:endParaRPr lang="en-US" sz="2400" dirty="0" smtClean="0"/>
          </a:p>
          <a:p>
            <a:endParaRPr lang="en-US" dirty="0"/>
          </a:p>
          <a:p>
            <a:r>
              <a:rPr lang="en-US" dirty="0" smtClean="0"/>
              <a:t>Are there ones included here that you think are not really helpful in judging the level of upgrading</a:t>
            </a:r>
            <a:r>
              <a:rPr lang="en-US" dirty="0" smtClean="0"/>
              <a:t>? </a:t>
            </a:r>
            <a:r>
              <a:rPr lang="en-US" sz="2600" dirty="0" smtClean="0"/>
              <a:t>Many said branding might not be useful. </a:t>
            </a:r>
            <a:endParaRPr lang="en-US" sz="2600" dirty="0" smtClean="0"/>
          </a:p>
          <a:p>
            <a:endParaRPr lang="en-US" dirty="0"/>
          </a:p>
          <a:p>
            <a:r>
              <a:rPr lang="en-US" dirty="0" smtClean="0"/>
              <a:t>Are there others that the author has not included and should be included</a:t>
            </a:r>
            <a:r>
              <a:rPr lang="en-US" dirty="0" smtClean="0"/>
              <a:t>? </a:t>
            </a:r>
            <a:r>
              <a:rPr lang="en-US" sz="2400" dirty="0" smtClean="0"/>
              <a:t>I don’t think we came up with others.</a:t>
            </a:r>
            <a:endParaRPr lang="en-US" sz="2400" dirty="0"/>
          </a:p>
        </p:txBody>
      </p:sp>
    </p:spTree>
    <p:extLst>
      <p:ext uri="{BB962C8B-B14F-4D97-AF65-F5344CB8AC3E}">
        <p14:creationId xmlns:p14="http://schemas.microsoft.com/office/powerpoint/2010/main" val="2189684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Why might brand value (brand recognition) be a good indicator of technological </a:t>
            </a:r>
            <a:r>
              <a:rPr lang="en-US" dirty="0" smtClean="0"/>
              <a:t>upgrading</a:t>
            </a:r>
            <a:r>
              <a:rPr lang="en-US" dirty="0" smtClean="0"/>
              <a:t>? </a:t>
            </a:r>
            <a:r>
              <a:rPr lang="en-US" dirty="0" smtClean="0"/>
              <a:t>Or </a:t>
            </a:r>
            <a:r>
              <a:rPr lang="en-US" dirty="0" smtClean="0"/>
              <a:t>maybe it is not a good </a:t>
            </a:r>
            <a:r>
              <a:rPr lang="en-US" dirty="0" smtClean="0"/>
              <a:t>indicator</a:t>
            </a:r>
          </a:p>
          <a:p>
            <a:pPr lvl="1"/>
            <a:r>
              <a:rPr lang="en-US" dirty="0" smtClean="0"/>
              <a:t>It may suggest that the first </a:t>
            </a:r>
            <a:r>
              <a:rPr lang="en-US" dirty="0" smtClean="0"/>
              <a:t>can compete globally because it has global brand recognition. However, on the negative side, i</a:t>
            </a:r>
            <a:r>
              <a:rPr lang="en-US" dirty="0" smtClean="0"/>
              <a:t>t might be more about marketing than technology. Many firms are high tech but do not produce consumer products. May provide high tech inputs but are not finished goods companies so public doesn’t know them. </a:t>
            </a:r>
            <a:endParaRPr lang="en-US" dirty="0" smtClean="0"/>
          </a:p>
          <a:p>
            <a:endParaRPr lang="en-US" dirty="0"/>
          </a:p>
          <a:p>
            <a:r>
              <a:rPr lang="en-US" dirty="0" smtClean="0"/>
              <a:t>Name five Chinese company brand names.</a:t>
            </a:r>
          </a:p>
          <a:p>
            <a:pPr lvl="1"/>
            <a:r>
              <a:rPr lang="en-US" dirty="0" smtClean="0"/>
              <a:t>Aside from </a:t>
            </a:r>
            <a:r>
              <a:rPr lang="en-US" dirty="0" smtClean="0"/>
              <a:t>Lenovo: </a:t>
            </a:r>
            <a:r>
              <a:rPr lang="en-US" dirty="0" err="1" smtClean="0"/>
              <a:t>Alibaba</a:t>
            </a:r>
            <a:r>
              <a:rPr lang="en-US" dirty="0" smtClean="0"/>
              <a:t>, Haier, </a:t>
            </a:r>
            <a:r>
              <a:rPr lang="en-US" dirty="0" err="1" smtClean="0"/>
              <a:t>Chery</a:t>
            </a:r>
            <a:r>
              <a:rPr lang="en-US" dirty="0" smtClean="0"/>
              <a:t>, </a:t>
            </a:r>
            <a:r>
              <a:rPr lang="en-US" dirty="0" err="1" smtClean="0"/>
              <a:t>Xiaomi</a:t>
            </a:r>
            <a:r>
              <a:rPr lang="en-US" dirty="0" smtClean="0"/>
              <a:t>, Air China, BYD, China Mobile, ZTE</a:t>
            </a:r>
            <a:endParaRPr lang="en-US" dirty="0" smtClean="0"/>
          </a:p>
          <a:p>
            <a:pPr lvl="1"/>
            <a:endParaRPr lang="en-US" dirty="0"/>
          </a:p>
          <a:p>
            <a:r>
              <a:rPr lang="en-US" dirty="0"/>
              <a:t>N</a:t>
            </a:r>
            <a:r>
              <a:rPr lang="en-US" dirty="0" smtClean="0"/>
              <a:t>ame 5 from one of these countries: Korea, Japan, UK, Germany?</a:t>
            </a:r>
            <a:endParaRPr lang="en-US" dirty="0"/>
          </a:p>
          <a:p>
            <a:pPr lvl="1"/>
            <a:r>
              <a:rPr lang="en-US" dirty="0" smtClean="0"/>
              <a:t>This was fairly easy to do.  </a:t>
            </a:r>
            <a:r>
              <a:rPr lang="en-US" dirty="0" smtClean="0"/>
              <a:t>Taiwan is harder. </a:t>
            </a:r>
            <a:endParaRPr lang="en-US" dirty="0"/>
          </a:p>
        </p:txBody>
      </p:sp>
    </p:spTree>
    <p:extLst>
      <p:ext uri="{BB962C8B-B14F-4D97-AF65-F5344CB8AC3E}">
        <p14:creationId xmlns:p14="http://schemas.microsoft.com/office/powerpoint/2010/main" val="2211895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Regarding science and engineering students, researchers, research publications, and patents the aggregate numbers are impressive.</a:t>
            </a:r>
          </a:p>
          <a:p>
            <a:endParaRPr lang="en-US" dirty="0"/>
          </a:p>
          <a:p>
            <a:r>
              <a:rPr lang="en-US" dirty="0" smtClean="0"/>
              <a:t>When divided by population they are less impressive.</a:t>
            </a:r>
          </a:p>
          <a:p>
            <a:endParaRPr lang="en-US" dirty="0"/>
          </a:p>
          <a:p>
            <a:r>
              <a:rPr lang="en-US" dirty="0" smtClean="0"/>
              <a:t>But which data are most relevant?</a:t>
            </a:r>
          </a:p>
          <a:p>
            <a:pPr lvl="1"/>
            <a:r>
              <a:rPr lang="en-US" dirty="0" smtClean="0"/>
              <a:t>I.e. does it matter that the number per population is lower? It still have a lot of scientists, etc.</a:t>
            </a:r>
            <a:r>
              <a:rPr lang="en-US" dirty="0" smtClean="0"/>
              <a:t>)</a:t>
            </a:r>
          </a:p>
          <a:p>
            <a:pPr marL="457200" lvl="1" indent="0">
              <a:buNone/>
            </a:pPr>
            <a:endParaRPr lang="en-US" dirty="0" smtClean="0"/>
          </a:p>
          <a:p>
            <a:pPr marL="457200" lvl="1" indent="0">
              <a:buNone/>
            </a:pPr>
            <a:r>
              <a:rPr lang="en-US" smtClean="0"/>
              <a:t>Answer: This </a:t>
            </a:r>
            <a:r>
              <a:rPr lang="en-US" dirty="0" smtClean="0"/>
              <a:t>is debatable (whether to use gross figures or per population).  We did not have time to discuss. </a:t>
            </a:r>
            <a:endParaRPr lang="en-US" dirty="0" smtClean="0"/>
          </a:p>
          <a:p>
            <a:endParaRPr lang="en-US" dirty="0"/>
          </a:p>
          <a:p>
            <a:endParaRPr lang="en-US" dirty="0"/>
          </a:p>
        </p:txBody>
      </p:sp>
    </p:spTree>
    <p:extLst>
      <p:ext uri="{BB962C8B-B14F-4D97-AF65-F5344CB8AC3E}">
        <p14:creationId xmlns:p14="http://schemas.microsoft.com/office/powerpoint/2010/main" val="2163818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41</TotalTime>
  <Words>355</Words>
  <Application>Microsoft Macintosh PowerPoint</Application>
  <PresentationFormat>On-screen Show (4:3)</PresentationFormat>
  <Paragraphs>29</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class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class</dc:title>
  <dc:creator>Akiko Vandenberg</dc:creator>
  <cp:lastModifiedBy>Akiko Vandenberg</cp:lastModifiedBy>
  <cp:revision>8</cp:revision>
  <dcterms:created xsi:type="dcterms:W3CDTF">2016-10-27T02:50:58Z</dcterms:created>
  <dcterms:modified xsi:type="dcterms:W3CDTF">2016-11-16T11:49:32Z</dcterms:modified>
</cp:coreProperties>
</file>