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256" r:id="rId3"/>
    <p:sldId id="257" r:id="rId4"/>
    <p:sldId id="258" r:id="rId5"/>
    <p:sldId id="259" r:id="rId6"/>
    <p:sldId id="261" r:id="rId7"/>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303BD"/>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95" d="100"/>
          <a:sy n="95" d="100"/>
        </p:scale>
        <p:origin x="-78" y="109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477C35F3-9B41-4438-ABB2-B715F513C449}" type="datetimeFigureOut">
              <a:rPr lang="th-TH" smtClean="0"/>
              <a:pPr/>
              <a:t>11/09/55</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a:lstStyle/>
          <a:p>
            <a:fld id="{AD6DDCE5-4D74-4279-856B-4C514F0259D7}" type="slidenum">
              <a:rPr lang="th-TH" smtClean="0"/>
              <a:pPr/>
              <a:t>‹#›</a:t>
            </a:fld>
            <a:endParaRPr lang="th-TH"/>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77C35F3-9B41-4438-ABB2-B715F513C449}" type="datetimeFigureOut">
              <a:rPr lang="th-TH" smtClean="0"/>
              <a:pPr/>
              <a:t>11/09/55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77C35F3-9B41-4438-ABB2-B715F513C449}" type="datetimeFigureOut">
              <a:rPr lang="th-TH" smtClean="0"/>
              <a:pPr/>
              <a:t>11/09/55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7924800" y="6416675"/>
            <a:ext cx="762000" cy="365125"/>
          </a:xfrm>
        </p:spPr>
        <p:txBody>
          <a:bodyPr/>
          <a:lstStyle/>
          <a:p>
            <a:fld id="{AD6DDCE5-4D74-4279-856B-4C514F0259D7}" type="slidenum">
              <a:rPr lang="th-TH"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77C35F3-9B41-4438-ABB2-B715F513C449}" type="datetimeFigureOut">
              <a:rPr lang="th-TH" smtClean="0"/>
              <a:pPr/>
              <a:t>11/09/55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77C35F3-9B41-4438-ABB2-B715F513C449}" type="datetimeFigureOut">
              <a:rPr lang="th-TH" smtClean="0"/>
              <a:pPr/>
              <a:t>11/09/55</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77C35F3-9B41-4438-ABB2-B715F513C449}" type="datetimeFigureOut">
              <a:rPr lang="th-TH" smtClean="0"/>
              <a:pPr/>
              <a:t>11/09/55</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77C35F3-9B41-4438-ABB2-B715F513C449}" type="datetimeFigureOut">
              <a:rPr lang="th-TH" smtClean="0"/>
              <a:pPr/>
              <a:t>11/09/55</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77C35F3-9B41-4438-ABB2-B715F513C449}" type="datetimeFigureOut">
              <a:rPr lang="th-TH" smtClean="0"/>
              <a:pPr/>
              <a:t>11/09/55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77C35F3-9B41-4438-ABB2-B715F513C449}" type="datetimeFigureOut">
              <a:rPr lang="th-TH" smtClean="0"/>
              <a:pPr/>
              <a:t>11/09/55</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77C35F3-9B41-4438-ABB2-B715F513C449}" type="datetimeFigureOut">
              <a:rPr lang="th-TH" smtClean="0"/>
              <a:pPr/>
              <a:t>11/09/55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77C35F3-9B41-4438-ABB2-B715F513C449}" type="datetimeFigureOut">
              <a:rPr lang="th-TH" smtClean="0"/>
              <a:pPr/>
              <a:t>11/09/55</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AD6DDCE5-4D74-4279-856B-4C514F0259D7}"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477C35F3-9B41-4438-ABB2-B715F513C449}" type="datetimeFigureOut">
              <a:rPr lang="th-TH" smtClean="0"/>
              <a:pPr/>
              <a:t>11/09/55</a:t>
            </a:fld>
            <a:endParaRPr lang="th-TH"/>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th-TH"/>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AD6DDCE5-4D74-4279-856B-4C514F0259D7}" type="slidenum">
              <a:rPr lang="th-TH" smtClean="0"/>
              <a:pPr/>
              <a:t>‹#›</a:t>
            </a:fld>
            <a:endParaRPr lang="th-TH"/>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prosoftwinspeed.com/FileSystem/Image/prosoftwinspeed36/20110614/cheque.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411760" y="908720"/>
            <a:ext cx="4464496" cy="3188926"/>
          </a:xfrm>
          <a:prstGeom prst="rect">
            <a:avLst/>
          </a:prstGeom>
          <a:noFill/>
          <a:extLst>
            <a:ext uri="{909E8E84-426E-40DD-AFC4-6F175D3DCCD1}">
              <a14:hiddenFill xmlns="" xmlns:a14="http://schemas.microsoft.com/office/drawing/2010/main">
                <a:solidFill>
                  <a:srgbClr val="FFFFFF"/>
                </a:solidFill>
              </a14:hiddenFill>
            </a:ext>
          </a:extLst>
        </p:spPr>
      </p:pic>
      <p:sp>
        <p:nvSpPr>
          <p:cNvPr id="2" name="Rectangle 1"/>
          <p:cNvSpPr/>
          <p:nvPr/>
        </p:nvSpPr>
        <p:spPr>
          <a:xfrm>
            <a:off x="3094674" y="-27384"/>
            <a:ext cx="2954655" cy="923330"/>
          </a:xfrm>
          <a:prstGeom prst="rect">
            <a:avLst/>
          </a:prstGeom>
          <a:noFill/>
        </p:spPr>
        <p:txBody>
          <a:bodyPr wrap="none" lIns="91440" tIns="45720" rIns="91440" bIns="45720">
            <a:spAutoFit/>
          </a:bodyPr>
          <a:lstStyle/>
          <a:p>
            <a:pPr algn="ctr"/>
            <a:r>
              <a:rPr lang="en-US" sz="54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Cheques</a:t>
            </a:r>
            <a:endParaRPr 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TextBox 2"/>
          <p:cNvSpPr txBox="1"/>
          <p:nvPr/>
        </p:nvSpPr>
        <p:spPr>
          <a:xfrm>
            <a:off x="1619672" y="4077072"/>
            <a:ext cx="6984776" cy="2677656"/>
          </a:xfrm>
          <a:prstGeom prst="rect">
            <a:avLst/>
          </a:prstGeom>
          <a:noFill/>
        </p:spPr>
        <p:txBody>
          <a:bodyPr wrap="square" rtlCol="0">
            <a:spAutoFit/>
          </a:bodyPr>
          <a:lstStyle/>
          <a:p>
            <a:r>
              <a:rPr lang="en-US" dirty="0" err="1" smtClean="0"/>
              <a:t>Thawan</a:t>
            </a:r>
            <a:r>
              <a:rPr lang="en-US" dirty="0" smtClean="0"/>
              <a:t> </a:t>
            </a:r>
            <a:r>
              <a:rPr lang="en-US" dirty="0" err="1" smtClean="0"/>
              <a:t>Paruggamanont</a:t>
            </a:r>
            <a:r>
              <a:rPr lang="en-US" dirty="0" smtClean="0"/>
              <a:t> 5304641235</a:t>
            </a:r>
          </a:p>
          <a:p>
            <a:r>
              <a:rPr lang="en-US" dirty="0" err="1" smtClean="0"/>
              <a:t>Isra</a:t>
            </a:r>
            <a:r>
              <a:rPr lang="en-US" dirty="0"/>
              <a:t> </a:t>
            </a:r>
            <a:r>
              <a:rPr lang="en-US" dirty="0" err="1"/>
              <a:t>Nandhakij</a:t>
            </a:r>
            <a:r>
              <a:rPr lang="en-US" dirty="0"/>
              <a:t> ‎</a:t>
            </a:r>
            <a:r>
              <a:rPr lang="en-US" dirty="0" smtClean="0"/>
              <a:t>5304641433</a:t>
            </a:r>
          </a:p>
          <a:p>
            <a:r>
              <a:rPr lang="en-US" dirty="0" err="1"/>
              <a:t>Supakit</a:t>
            </a:r>
            <a:r>
              <a:rPr lang="en-US" dirty="0"/>
              <a:t> </a:t>
            </a:r>
            <a:r>
              <a:rPr lang="en-US" dirty="0" err="1"/>
              <a:t>Wongratvanich</a:t>
            </a:r>
            <a:r>
              <a:rPr lang="en-US" dirty="0"/>
              <a:t> ‎</a:t>
            </a:r>
            <a:r>
              <a:rPr lang="en-US" dirty="0" smtClean="0"/>
              <a:t>5304641045</a:t>
            </a:r>
          </a:p>
          <a:p>
            <a:r>
              <a:rPr lang="en-US" dirty="0" err="1"/>
              <a:t>Pitraporn</a:t>
            </a:r>
            <a:r>
              <a:rPr lang="en-US" dirty="0"/>
              <a:t> </a:t>
            </a:r>
            <a:r>
              <a:rPr lang="en-US" dirty="0" err="1"/>
              <a:t>Chamsai</a:t>
            </a:r>
            <a:r>
              <a:rPr lang="en-US" dirty="0"/>
              <a:t> </a:t>
            </a:r>
            <a:r>
              <a:rPr lang="en-US" dirty="0" smtClean="0"/>
              <a:t>5304640732</a:t>
            </a:r>
          </a:p>
          <a:p>
            <a:r>
              <a:rPr lang="en-US" dirty="0" err="1" smtClean="0"/>
              <a:t>Petchpimol</a:t>
            </a:r>
            <a:r>
              <a:rPr lang="en-US" dirty="0" smtClean="0"/>
              <a:t> </a:t>
            </a:r>
            <a:r>
              <a:rPr lang="en-US" dirty="0" err="1" smtClean="0"/>
              <a:t>Horpattraporn</a:t>
            </a:r>
            <a:r>
              <a:rPr lang="en-US" smtClean="0"/>
              <a:t> 5304640682</a:t>
            </a:r>
            <a:endParaRPr lang="en-US" dirty="0" smtClean="0"/>
          </a:p>
          <a:p>
            <a:endParaRPr lang="th-TH" dirty="0"/>
          </a:p>
        </p:txBody>
      </p:sp>
    </p:spTree>
    <p:extLst>
      <p:ext uri="{BB962C8B-B14F-4D97-AF65-F5344CB8AC3E}">
        <p14:creationId xmlns="" xmlns:p14="http://schemas.microsoft.com/office/powerpoint/2010/main" val="10227973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15278" y="116632"/>
            <a:ext cx="6369051" cy="769441"/>
          </a:xfrm>
          <a:prstGeom prst="rect">
            <a:avLst/>
          </a:prstGeom>
          <a:noFill/>
        </p:spPr>
        <p:txBody>
          <a:bodyPr wrap="none" lIns="91440" tIns="45720" rIns="91440" bIns="45720">
            <a:spAutoFit/>
          </a:bodyPr>
          <a:lstStyle/>
          <a:p>
            <a:pPr algn="ctr"/>
            <a:r>
              <a:rPr lang="en-U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Traveler’s </a:t>
            </a:r>
            <a:r>
              <a:rPr lang="en-US" sz="44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Cheque</a:t>
            </a:r>
            <a:r>
              <a:rPr lang="en-US" sz="4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en-U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(T/C)</a:t>
            </a:r>
            <a:endPar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107504" y="764704"/>
            <a:ext cx="5400600" cy="5909310"/>
          </a:xfrm>
          <a:prstGeom prst="rect">
            <a:avLst/>
          </a:prstGeom>
        </p:spPr>
        <p:txBody>
          <a:bodyPr wrap="square">
            <a:spAutoFit/>
          </a:bodyPr>
          <a:lstStyle/>
          <a:p>
            <a:r>
              <a:rPr lang="en-US" sz="1800" dirty="0" smtClean="0">
                <a:latin typeface="Times New Roman" pitchFamily="18" charset="0"/>
                <a:cs typeface="Times New Roman" pitchFamily="18" charset="0"/>
              </a:rPr>
              <a:t>T/C is a bill </a:t>
            </a:r>
            <a:r>
              <a:rPr lang="en-US" sz="1800" dirty="0">
                <a:latin typeface="Times New Roman" pitchFamily="18" charset="0"/>
                <a:cs typeface="Times New Roman" pitchFamily="18" charset="0"/>
              </a:rPr>
              <a:t>of exchange designed specially for a business or vacation traveler, it is actually a sight </a:t>
            </a:r>
            <a:r>
              <a:rPr lang="en-US" sz="1800" dirty="0" smtClean="0">
                <a:latin typeface="Times New Roman" pitchFamily="18" charset="0"/>
                <a:cs typeface="Times New Roman" pitchFamily="18" charset="0"/>
              </a:rPr>
              <a:t>draft (payable when presented)</a:t>
            </a:r>
            <a:r>
              <a:rPr lang="en-US" sz="1800" dirty="0">
                <a:latin typeface="Times New Roman" pitchFamily="18" charset="0"/>
                <a:cs typeface="Times New Roman" pitchFamily="18" charset="0"/>
              </a:rPr>
              <a:t> with the security </a:t>
            </a:r>
            <a:r>
              <a:rPr lang="en-US" sz="1800" dirty="0" smtClean="0">
                <a:latin typeface="Times New Roman" pitchFamily="18" charset="0"/>
                <a:cs typeface="Times New Roman" pitchFamily="18" charset="0"/>
              </a:rPr>
              <a:t>equal to that of </a:t>
            </a:r>
            <a:r>
              <a:rPr lang="en-US" sz="1800" dirty="0">
                <a:latin typeface="Times New Roman" pitchFamily="18" charset="0"/>
                <a:cs typeface="Times New Roman" pitchFamily="18" charset="0"/>
              </a:rPr>
              <a:t>a letter of credit. </a:t>
            </a:r>
            <a:r>
              <a:rPr lang="en-US" sz="1800" dirty="0" smtClean="0">
                <a:latin typeface="Times New Roman" pitchFamily="18" charset="0"/>
                <a:cs typeface="Times New Roman" pitchFamily="18" charset="0"/>
              </a:rPr>
              <a:t>T/C’s are issued </a:t>
            </a:r>
            <a:r>
              <a:rPr lang="en-US" sz="1800" dirty="0">
                <a:latin typeface="Times New Roman" pitchFamily="18" charset="0"/>
                <a:cs typeface="Times New Roman" pitchFamily="18" charset="0"/>
              </a:rPr>
              <a:t>by major financial </a:t>
            </a:r>
            <a:r>
              <a:rPr lang="en-US" sz="1800" dirty="0" smtClean="0">
                <a:latin typeface="Times New Roman" pitchFamily="18" charset="0"/>
                <a:cs typeface="Times New Roman" pitchFamily="18" charset="0"/>
              </a:rPr>
              <a:t>service</a:t>
            </a:r>
            <a:r>
              <a:rPr lang="en-US" sz="1800" dirty="0">
                <a:latin typeface="Times New Roman" pitchFamily="18" charset="0"/>
                <a:cs typeface="Times New Roman" pitchFamily="18" charset="0"/>
              </a:rPr>
              <a:t> firms (such as American Express and Thomas Cook) and sold through banks and other </a:t>
            </a:r>
            <a:r>
              <a:rPr lang="en-US" sz="1800" dirty="0" smtClean="0">
                <a:latin typeface="Times New Roman" pitchFamily="18" charset="0"/>
                <a:cs typeface="Times New Roman" pitchFamily="18" charset="0"/>
              </a:rPr>
              <a:t>outlets. T/Cs </a:t>
            </a:r>
            <a:r>
              <a:rPr lang="en-US" sz="1800" dirty="0">
                <a:latin typeface="Times New Roman" pitchFamily="18" charset="0"/>
                <a:cs typeface="Times New Roman" pitchFamily="18" charset="0"/>
              </a:rPr>
              <a:t>are available in several fixed denominations in all major currencies. They are readily accepted as cash by most banks, hotels, merchants, etc., and are insured by the issuer against </a:t>
            </a:r>
            <a:r>
              <a:rPr lang="en-US" sz="1800" dirty="0" smtClean="0">
                <a:latin typeface="Times New Roman" pitchFamily="18" charset="0"/>
                <a:cs typeface="Times New Roman" pitchFamily="18" charset="0"/>
              </a:rPr>
              <a:t>damage, destruction</a:t>
            </a:r>
            <a:r>
              <a:rPr lang="en-US" sz="1800" dirty="0">
                <a:latin typeface="Times New Roman" pitchFamily="18" charset="0"/>
                <a:cs typeface="Times New Roman" pitchFamily="18" charset="0"/>
              </a:rPr>
              <a:t>, loss, or theft</a:t>
            </a:r>
            <a:r>
              <a:rPr lang="en-US" sz="1800" dirty="0" smtClean="0">
                <a:latin typeface="Times New Roman" pitchFamily="18" charset="0"/>
                <a:cs typeface="Times New Roman" pitchFamily="18" charset="0"/>
              </a:rPr>
              <a:t>.</a:t>
            </a:r>
          </a:p>
          <a:p>
            <a:endParaRPr lang="en-US" sz="1800" dirty="0">
              <a:latin typeface="Times New Roman" pitchFamily="18" charset="0"/>
              <a:cs typeface="Times New Roman" pitchFamily="18" charset="0"/>
            </a:endParaRPr>
          </a:p>
          <a:p>
            <a:r>
              <a:rPr lang="en-US" sz="1800" dirty="0" smtClean="0">
                <a:latin typeface="Times New Roman" pitchFamily="18" charset="0"/>
                <a:cs typeface="Times New Roman" pitchFamily="18" charset="0"/>
              </a:rPr>
              <a:t>T/C’s </a:t>
            </a:r>
            <a:r>
              <a:rPr lang="en-US" sz="1800" dirty="0">
                <a:latin typeface="Times New Roman" pitchFamily="18" charset="0"/>
                <a:cs typeface="Times New Roman" pitchFamily="18" charset="0"/>
              </a:rPr>
              <a:t>were generally used by people on vacation instead of cash as many businesses used to accept traveller's </a:t>
            </a:r>
            <a:r>
              <a:rPr lang="en-US" sz="1800" dirty="0" err="1">
                <a:latin typeface="Times New Roman" pitchFamily="18" charset="0"/>
                <a:cs typeface="Times New Roman" pitchFamily="18" charset="0"/>
              </a:rPr>
              <a:t>cheques</a:t>
            </a:r>
            <a:r>
              <a:rPr lang="en-US" sz="1800" dirty="0">
                <a:latin typeface="Times New Roman" pitchFamily="18" charset="0"/>
                <a:cs typeface="Times New Roman" pitchFamily="18" charset="0"/>
              </a:rPr>
              <a:t> as currency. If a traveler's </a:t>
            </a:r>
            <a:r>
              <a:rPr lang="en-US" sz="1800" dirty="0" err="1">
                <a:latin typeface="Times New Roman" pitchFamily="18" charset="0"/>
                <a:cs typeface="Times New Roman" pitchFamily="18" charset="0"/>
              </a:rPr>
              <a:t>cheque</a:t>
            </a:r>
            <a:r>
              <a:rPr lang="en-US" sz="1800" dirty="0">
                <a:latin typeface="Times New Roman" pitchFamily="18" charset="0"/>
                <a:cs typeface="Times New Roman" pitchFamily="18" charset="0"/>
              </a:rPr>
              <a:t> were lost or stolen, they could be replaced by the issuing financial institution. Their use has been in decline since the 1990s as alternatives, such as credit cards, debit cards </a:t>
            </a:r>
            <a:r>
              <a:rPr lang="en-US" sz="1800" dirty="0" smtClean="0">
                <a:latin typeface="Times New Roman" pitchFamily="18" charset="0"/>
                <a:cs typeface="Times New Roman" pitchFamily="18" charset="0"/>
              </a:rPr>
              <a:t>and automated </a:t>
            </a:r>
            <a:r>
              <a:rPr lang="en-US" sz="1800" dirty="0">
                <a:latin typeface="Times New Roman" pitchFamily="18" charset="0"/>
                <a:cs typeface="Times New Roman" pitchFamily="18" charset="0"/>
              </a:rPr>
              <a:t>teller machines became more widely available and were easier and more convenient for travelers.</a:t>
            </a:r>
            <a:endParaRPr lang="th-TH" sz="1800" dirty="0">
              <a:latin typeface="Times New Roman" pitchFamily="18" charset="0"/>
            </a:endParaRPr>
          </a:p>
        </p:txBody>
      </p:sp>
      <p:pic>
        <p:nvPicPr>
          <p:cNvPr id="1026" name="Picture 2" descr="http://mms-forex.com/images/image1.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5548064" y="1536923"/>
            <a:ext cx="3200400" cy="412432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2066851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77628" y="188640"/>
            <a:ext cx="3052438" cy="769441"/>
          </a:xfrm>
          <a:prstGeom prst="rect">
            <a:avLst/>
          </a:prstGeom>
          <a:noFill/>
        </p:spPr>
        <p:txBody>
          <a:bodyPr wrap="none" lIns="91440" tIns="45720" rIns="91440" bIns="45720">
            <a:spAutoFit/>
          </a:bodyPr>
          <a:lstStyle/>
          <a:p>
            <a:pPr algn="ctr"/>
            <a:r>
              <a:rPr lang="en-U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Bank Draft</a:t>
            </a:r>
            <a:endPar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Rectangle 2"/>
          <p:cNvSpPr/>
          <p:nvPr/>
        </p:nvSpPr>
        <p:spPr>
          <a:xfrm>
            <a:off x="-1" y="836712"/>
            <a:ext cx="9036497" cy="3046988"/>
          </a:xfrm>
          <a:prstGeom prst="rect">
            <a:avLst/>
          </a:prstGeom>
        </p:spPr>
        <p:txBody>
          <a:bodyPr wrap="square">
            <a:spAutoFit/>
          </a:bodyPr>
          <a:lstStyle/>
          <a:p>
            <a:pPr marL="285750" indent="-285750">
              <a:buFont typeface="Arial" pitchFamily="34" charset="0"/>
              <a:buChar char="•"/>
            </a:pPr>
            <a:r>
              <a:rPr lang="en-US" sz="1600" dirty="0">
                <a:latin typeface="Times New Roman" pitchFamily="18" charset="0"/>
                <a:cs typeface="Times New Roman" pitchFamily="18" charset="0"/>
              </a:rPr>
              <a:t>A </a:t>
            </a:r>
            <a:r>
              <a:rPr lang="en-US" sz="1600" dirty="0" smtClean="0">
                <a:latin typeface="Times New Roman" pitchFamily="18" charset="0"/>
                <a:cs typeface="Times New Roman" pitchFamily="18" charset="0"/>
              </a:rPr>
              <a:t>Bank Draft is type </a:t>
            </a:r>
            <a:r>
              <a:rPr lang="en-US" sz="1600" dirty="0">
                <a:latin typeface="Times New Roman" pitchFamily="18" charset="0"/>
                <a:cs typeface="Times New Roman" pitchFamily="18" charset="0"/>
              </a:rPr>
              <a:t>of check where the payment is guaranteed to be available by issuing bank. Typically, banks will review the bank draft requester's account to see if sufficient funds are available for the check to clear. Once it has been confirmed that sufficient funds are available, the bank effectively sets aside the funds from the person's account to be given out when the bank draft is used.</a:t>
            </a:r>
            <a:br>
              <a:rPr lang="en-US" sz="1600" dirty="0">
                <a:latin typeface="Times New Roman" pitchFamily="18" charset="0"/>
                <a:cs typeface="Times New Roman" pitchFamily="18" charset="0"/>
              </a:rPr>
            </a:br>
            <a:endParaRPr lang="en-US" sz="1600" dirty="0" smtClean="0">
              <a:latin typeface="Times New Roman" pitchFamily="18" charset="0"/>
              <a:cs typeface="Times New Roman" pitchFamily="18" charset="0"/>
            </a:endParaRPr>
          </a:p>
          <a:p>
            <a:pPr marL="285750" indent="-285750">
              <a:buFont typeface="Arial" pitchFamily="34" charset="0"/>
              <a:buChar char="•"/>
            </a:pPr>
            <a:r>
              <a:rPr lang="en-US" sz="1600" dirty="0">
                <a:latin typeface="Times New Roman" pitchFamily="18" charset="0"/>
                <a:cs typeface="Times New Roman" pitchFamily="18" charset="0"/>
              </a:rPr>
              <a:t>Bank drafts are normally involved in transactions involving large sums of money and/or situations where trust can be an issue. </a:t>
            </a: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1600" dirty="0" smtClean="0">
                <a:latin typeface="Times New Roman" pitchFamily="18" charset="0"/>
                <a:cs typeface="Times New Roman" pitchFamily="18" charset="0"/>
              </a:rPr>
              <a:t/>
            </a:r>
            <a:br>
              <a:rPr lang="en-US" sz="1600" dirty="0" smtClean="0">
                <a:latin typeface="Times New Roman" pitchFamily="18" charset="0"/>
                <a:cs typeface="Times New Roman" pitchFamily="18" charset="0"/>
              </a:rPr>
            </a:br>
            <a:r>
              <a:rPr lang="en-US" sz="1600" dirty="0">
                <a:latin typeface="Times New Roman" pitchFamily="18" charset="0"/>
                <a:cs typeface="Times New Roman" pitchFamily="18" charset="0"/>
              </a:rPr>
              <a:t>Suppose you are purchasing a new car, showing up with a bank draft allows the dealership the assurance that you have enough money to purchase the vehicle and that your check will not bounce</a:t>
            </a:r>
            <a:r>
              <a:rPr lang="en-US" sz="1600" dirty="0" smtClean="0">
                <a:latin typeface="Times New Roman" pitchFamily="18" charset="0"/>
                <a:cs typeface="Times New Roman" pitchFamily="18" charset="0"/>
              </a:rPr>
              <a:t>.</a:t>
            </a:r>
          </a:p>
          <a:p>
            <a:pPr marL="285750" indent="-285750">
              <a:buFont typeface="Arial" pitchFamily="34" charset="0"/>
              <a:buChar char="•"/>
            </a:pPr>
            <a:endParaRPr lang="en-US" sz="1600" dirty="0" smtClean="0">
              <a:latin typeface="Times New Roman" pitchFamily="18" charset="0"/>
              <a:cs typeface="Times New Roman" pitchFamily="18" charset="0"/>
            </a:endParaRPr>
          </a:p>
          <a:p>
            <a:pPr marL="285750" indent="-285750">
              <a:buFont typeface="Arial" pitchFamily="34" charset="0"/>
              <a:buChar char="•"/>
            </a:pPr>
            <a:r>
              <a:rPr lang="en-US" sz="1600" dirty="0" smtClean="0">
                <a:latin typeface="Times New Roman" pitchFamily="18" charset="0"/>
                <a:cs typeface="Times New Roman" pitchFamily="18" charset="0"/>
              </a:rPr>
              <a:t>A Bank Draft is more secure than a “normal </a:t>
            </a:r>
            <a:r>
              <a:rPr lang="en-US" sz="1600" dirty="0" err="1" smtClean="0">
                <a:latin typeface="Times New Roman" pitchFamily="18" charset="0"/>
                <a:cs typeface="Times New Roman" pitchFamily="18" charset="0"/>
              </a:rPr>
              <a:t>cheque</a:t>
            </a:r>
            <a:r>
              <a:rPr lang="en-US" sz="1600" dirty="0" smtClean="0">
                <a:latin typeface="Times New Roman" pitchFamily="18" charset="0"/>
                <a:cs typeface="Times New Roman" pitchFamily="18" charset="0"/>
              </a:rPr>
              <a:t>”, which can “bounce”.</a:t>
            </a:r>
            <a:endParaRPr lang="th-TH" sz="1600" dirty="0">
              <a:latin typeface="Times New Roman" pitchFamily="18" charset="0"/>
            </a:endParaRPr>
          </a:p>
        </p:txBody>
      </p:sp>
      <p:graphicFrame>
        <p:nvGraphicFramePr>
          <p:cNvPr id="4" name="Table 3"/>
          <p:cNvGraphicFramePr>
            <a:graphicFrameLocks noGrp="1"/>
          </p:cNvGraphicFramePr>
          <p:nvPr>
            <p:extLst>
              <p:ext uri="{D42A27DB-BD31-4B8C-83A1-F6EECF244321}">
                <p14:modId xmlns="" xmlns:p14="http://schemas.microsoft.com/office/powerpoint/2010/main" val="1556731029"/>
              </p:ext>
            </p:extLst>
          </p:nvPr>
        </p:nvGraphicFramePr>
        <p:xfrm>
          <a:off x="323528" y="5921216"/>
          <a:ext cx="8712968" cy="830580"/>
        </p:xfrm>
        <a:graphic>
          <a:graphicData uri="http://schemas.openxmlformats.org/drawingml/2006/table">
            <a:tbl>
              <a:tblPr/>
              <a:tblGrid>
                <a:gridCol w="8712968"/>
              </a:tblGrid>
              <a:tr h="0">
                <a:tc>
                  <a:txBody>
                    <a:bodyPr/>
                    <a:lstStyle/>
                    <a:p>
                      <a:pPr algn="ctr"/>
                      <a:endParaRPr lang="th-TH" sz="1400" dirty="0"/>
                    </a:p>
                  </a:txBody>
                  <a:tcPr marL="47625" marR="47625" marT="47625" marB="47625" anchor="ctr">
                    <a:lnL>
                      <a:noFill/>
                    </a:lnL>
                    <a:lnR>
                      <a:noFill/>
                    </a:lnR>
                    <a:lnT>
                      <a:noFill/>
                    </a:lnT>
                    <a:lnB>
                      <a:noFill/>
                    </a:lnB>
                  </a:tcPr>
                </a:tc>
              </a:tr>
              <a:tr h="510438">
                <a:tc>
                  <a:txBody>
                    <a:bodyPr/>
                    <a:lstStyle/>
                    <a:p>
                      <a:pPr algn="ctr"/>
                      <a:r>
                        <a:rPr lang="en-US" sz="1400" b="1" dirty="0">
                          <a:latin typeface="Verdana, Arial, Helvetica, sans-serif"/>
                        </a:rPr>
                        <a:t>This is an example of an acceptable bank draft from Hong Kong. The bank draft is issued in U.S. dollars and payable from a U.S. bank (as the areas circled in red indicate).</a:t>
                      </a:r>
                      <a:endParaRPr lang="en-US" sz="1400" dirty="0"/>
                    </a:p>
                  </a:txBody>
                  <a:tcPr marL="47625" marR="47625" marT="47625" marB="47625" anchor="ctr">
                    <a:lnL>
                      <a:noFill/>
                    </a:lnL>
                    <a:lnR>
                      <a:noFill/>
                    </a:lnR>
                    <a:lnT>
                      <a:noFill/>
                    </a:lnT>
                    <a:lnB>
                      <a:noFill/>
                    </a:lnB>
                  </a:tcPr>
                </a:tc>
              </a:tr>
            </a:tbl>
          </a:graphicData>
        </a:graphic>
      </p:graphicFrame>
      <p:pic>
        <p:nvPicPr>
          <p:cNvPr id="2049" name="Picture 1" descr="http://www.coneyislandfilmfestival.com/images/hongkong.gif"/>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864940" y="3853357"/>
            <a:ext cx="5011316" cy="2383955"/>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9654617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339752" y="44624"/>
            <a:ext cx="4711546" cy="769441"/>
          </a:xfrm>
          <a:prstGeom prst="rect">
            <a:avLst/>
          </a:prstGeom>
          <a:noFill/>
        </p:spPr>
        <p:txBody>
          <a:bodyPr wrap="none" lIns="91440" tIns="45720" rIns="91440" bIns="45720">
            <a:spAutoFit/>
          </a:bodyPr>
          <a:lstStyle/>
          <a:p>
            <a:pPr algn="ctr"/>
            <a:r>
              <a:rPr lang="en-US" sz="4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Cashier’s </a:t>
            </a:r>
            <a:r>
              <a:rPr lang="en-US" sz="44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Cheque</a:t>
            </a:r>
            <a:endPar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Rectangle 2"/>
          <p:cNvSpPr/>
          <p:nvPr/>
        </p:nvSpPr>
        <p:spPr>
          <a:xfrm>
            <a:off x="179512" y="692696"/>
            <a:ext cx="8550696" cy="3539430"/>
          </a:xfrm>
          <a:prstGeom prst="rect">
            <a:avLst/>
          </a:prstGeom>
        </p:spPr>
        <p:txBody>
          <a:bodyPr wrap="square">
            <a:spAutoFit/>
          </a:bodyPr>
          <a:lstStyle/>
          <a:p>
            <a:pPr marL="285750" indent="-285750">
              <a:buFont typeface="Arial" pitchFamily="34" charset="0"/>
              <a:buChar char="•"/>
            </a:pPr>
            <a:r>
              <a:rPr lang="en-US" sz="1600" dirty="0">
                <a:latin typeface="Times New Roman" pitchFamily="18" charset="0"/>
                <a:cs typeface="Times New Roman" pitchFamily="18" charset="0"/>
              </a:rPr>
              <a:t>A check written by a financial institution on its own funds. It is then signed by a representative of the financial institution and made payable to a third party. A customers who purchases a cashier's check pays for the full face value of the check and usually also pays a small premium for the service. These checks are secured by the funds of the issuer - usually a bank - and include the name of a payee (the entity to which the check is payable), and the name of the remitter (the entity that paid for the check</a:t>
            </a:r>
            <a:r>
              <a:rPr lang="en-US" sz="1600" dirty="0" smtClean="0">
                <a:latin typeface="Times New Roman" pitchFamily="18" charset="0"/>
                <a:cs typeface="Times New Roman" pitchFamily="18" charset="0"/>
              </a:rPr>
              <a:t>).</a:t>
            </a:r>
          </a:p>
          <a:p>
            <a:pPr marL="285750" indent="-285750">
              <a:buFont typeface="Arial" pitchFamily="34" charset="0"/>
              <a:buChar char="•"/>
            </a:pPr>
            <a:r>
              <a:rPr lang="en-US" sz="1600" dirty="0">
                <a:latin typeface="Times New Roman" pitchFamily="18" charset="0"/>
                <a:cs typeface="Times New Roman" pitchFamily="18" charset="0"/>
              </a:rPr>
              <a:t>An individual could use a cashier's check instead of a personal check to guarantee that his or her funds for payment are available. A cashier's check is secured because the amount of the check must first be deposited by the individual into the issuing institution's own account. The person or entity to whom the check is made out is then guaranteed to receive the money when cashing the check. </a:t>
            </a:r>
            <a:endParaRPr lang="en-US" sz="1600" dirty="0" smtClean="0">
              <a:latin typeface="Times New Roman" pitchFamily="18" charset="0"/>
              <a:cs typeface="Times New Roman" pitchFamily="18" charset="0"/>
            </a:endParaRPr>
          </a:p>
          <a:p>
            <a:pPr marL="285750" indent="-285750">
              <a:buFont typeface="Arial" pitchFamily="34" charset="0"/>
              <a:buChar char="•"/>
            </a:pPr>
            <a:r>
              <a:rPr lang="en-US" sz="1600" dirty="0">
                <a:latin typeface="Times New Roman" pitchFamily="18" charset="0"/>
                <a:cs typeface="Times New Roman" pitchFamily="18" charset="0"/>
              </a:rPr>
              <a:t>Cashier's checks differ from certified </a:t>
            </a:r>
            <a:r>
              <a:rPr lang="en-US" sz="1600" dirty="0" smtClean="0">
                <a:latin typeface="Times New Roman" pitchFamily="18" charset="0"/>
                <a:cs typeface="Times New Roman" pitchFamily="18" charset="0"/>
              </a:rPr>
              <a:t>checks (</a:t>
            </a:r>
            <a:r>
              <a:rPr lang="en-US" sz="1600" dirty="0" err="1" smtClean="0">
                <a:latin typeface="Times New Roman" pitchFamily="18" charset="0"/>
                <a:cs typeface="Times New Roman" pitchFamily="18" charset="0"/>
              </a:rPr>
              <a:t>eg</a:t>
            </a:r>
            <a:r>
              <a:rPr lang="en-US" sz="1600" dirty="0" smtClean="0">
                <a:latin typeface="Times New Roman" pitchFamily="18" charset="0"/>
                <a:cs typeface="Times New Roman" pitchFamily="18" charset="0"/>
              </a:rPr>
              <a:t>. Bank Draft) </a:t>
            </a:r>
            <a:r>
              <a:rPr lang="en-US" sz="1600" dirty="0">
                <a:latin typeface="Times New Roman" pitchFamily="18" charset="0"/>
                <a:cs typeface="Times New Roman" pitchFamily="18" charset="0"/>
              </a:rPr>
              <a:t>in that the funds owing on a cashier's check are taken from the issuer's account, while the funds owing on a certified check are taken from the remitter's account</a:t>
            </a:r>
            <a:r>
              <a:rPr lang="en-US" sz="1600" dirty="0" smtClean="0">
                <a:latin typeface="Times New Roman" pitchFamily="18" charset="0"/>
                <a:cs typeface="Times New Roman" pitchFamily="18" charset="0"/>
              </a:rPr>
              <a:t>.</a:t>
            </a:r>
            <a:endParaRPr lang="th-TH" sz="1600" dirty="0">
              <a:latin typeface="Times New Roman" pitchFamily="18" charset="0"/>
            </a:endParaRPr>
          </a:p>
        </p:txBody>
      </p:sp>
      <p:pic>
        <p:nvPicPr>
          <p:cNvPr id="3074" name="Picture 2" descr="http://account.payap.ac.th/picture/bank_pic/cashier_cheque.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2123728" y="4123376"/>
            <a:ext cx="5079268" cy="254598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89609742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7504" y="116632"/>
            <a:ext cx="3198311" cy="646331"/>
          </a:xfrm>
          <a:prstGeom prst="rect">
            <a:avLst/>
          </a:prstGeom>
          <a:noFill/>
        </p:spPr>
        <p:txBody>
          <a:bodyPr wrap="none" lIns="91440" tIns="45720" rIns="91440" bIns="45720">
            <a:spAutoFit/>
          </a:bodyPr>
          <a:lstStyle/>
          <a:p>
            <a:pPr algn="ctr"/>
            <a:r>
              <a:rPr 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Order </a:t>
            </a:r>
            <a:r>
              <a:rPr lang="en-US" sz="3600" b="1" cap="none" spc="0"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Cheque</a:t>
            </a:r>
            <a:endParaRPr 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Rectangle 2"/>
          <p:cNvSpPr/>
          <p:nvPr/>
        </p:nvSpPr>
        <p:spPr>
          <a:xfrm>
            <a:off x="251520" y="692696"/>
            <a:ext cx="8640960" cy="1323439"/>
          </a:xfrm>
          <a:prstGeom prst="rect">
            <a:avLst/>
          </a:prstGeom>
        </p:spPr>
        <p:txBody>
          <a:bodyPr wrap="square">
            <a:spAutoFit/>
          </a:bodyPr>
          <a:lstStyle/>
          <a:p>
            <a:pPr marL="457200" indent="-457200">
              <a:buFont typeface="Arial" pitchFamily="34" charset="0"/>
              <a:buChar char="•"/>
            </a:pPr>
            <a:r>
              <a:rPr lang="en-US" sz="1600" dirty="0" smtClean="0">
                <a:latin typeface="Times New Roman" pitchFamily="18" charset="0"/>
                <a:cs typeface="Times New Roman" pitchFamily="18" charset="0"/>
              </a:rPr>
              <a:t>A </a:t>
            </a:r>
            <a:r>
              <a:rPr lang="en-US" sz="1600" dirty="0" err="1">
                <a:latin typeface="Times New Roman" pitchFamily="18" charset="0"/>
                <a:cs typeface="Times New Roman" pitchFamily="18" charset="0"/>
              </a:rPr>
              <a:t>cheque</a:t>
            </a:r>
            <a:r>
              <a:rPr lang="en-US" sz="1600" dirty="0">
                <a:latin typeface="Times New Roman" pitchFamily="18" charset="0"/>
                <a:cs typeface="Times New Roman" pitchFamily="18" charset="0"/>
              </a:rPr>
              <a:t> which is paid to a named person with the words 'or order' after the payee's name, showing that he or she can endorse it and pass it to someone else if </a:t>
            </a:r>
            <a:r>
              <a:rPr lang="en-US" sz="1600" dirty="0" smtClean="0">
                <a:latin typeface="Times New Roman" pitchFamily="18" charset="0"/>
                <a:cs typeface="Times New Roman" pitchFamily="18" charset="0"/>
              </a:rPr>
              <a:t>desired</a:t>
            </a:r>
          </a:p>
          <a:p>
            <a:pPr marL="457200" indent="-457200">
              <a:buFont typeface="Arial" pitchFamily="34" charset="0"/>
              <a:buChar char="•"/>
            </a:pPr>
            <a:r>
              <a:rPr lang="en-US" sz="1600" dirty="0" smtClean="0">
                <a:solidFill>
                  <a:srgbClr val="0303BD"/>
                </a:solidFill>
                <a:latin typeface="Times New Roman" pitchFamily="18" charset="0"/>
                <a:cs typeface="Times New Roman" pitchFamily="18" charset="0"/>
              </a:rPr>
              <a:t>Key Points: Like &amp;co </a:t>
            </a:r>
            <a:r>
              <a:rPr lang="en-US" sz="1600" dirty="0" err="1" smtClean="0">
                <a:solidFill>
                  <a:srgbClr val="0303BD"/>
                </a:solidFill>
                <a:latin typeface="Times New Roman" pitchFamily="18" charset="0"/>
                <a:cs typeface="Times New Roman" pitchFamily="18" charset="0"/>
              </a:rPr>
              <a:t>cheque</a:t>
            </a:r>
            <a:r>
              <a:rPr lang="en-US" sz="1600" dirty="0" smtClean="0">
                <a:solidFill>
                  <a:srgbClr val="0303BD"/>
                </a:solidFill>
                <a:latin typeface="Times New Roman" pitchFamily="18" charset="0"/>
                <a:cs typeface="Times New Roman" pitchFamily="18" charset="0"/>
              </a:rPr>
              <a:t>, but the payee has to draw the money from local area (province) If you draw money from other areas (provinces), you will be subject to some fees, hence in the latter case, it is better to use “Pay to order”</a:t>
            </a:r>
            <a:endParaRPr lang="th-TH" sz="1600" dirty="0">
              <a:solidFill>
                <a:srgbClr val="0303BD"/>
              </a:solidFill>
              <a:latin typeface="Times New Roman" pitchFamily="18" charset="0"/>
            </a:endParaRPr>
          </a:p>
        </p:txBody>
      </p:sp>
      <p:sp>
        <p:nvSpPr>
          <p:cNvPr id="4" name="Rectangle 3"/>
          <p:cNvSpPr/>
          <p:nvPr/>
        </p:nvSpPr>
        <p:spPr>
          <a:xfrm>
            <a:off x="251520" y="1772816"/>
            <a:ext cx="2852063" cy="646331"/>
          </a:xfrm>
          <a:prstGeom prst="rect">
            <a:avLst/>
          </a:prstGeom>
          <a:noFill/>
        </p:spPr>
        <p:txBody>
          <a:bodyPr wrap="none" lIns="91440" tIns="45720" rIns="91440" bIns="45720">
            <a:spAutoFit/>
          </a:bodyPr>
          <a:lstStyle/>
          <a:p>
            <a:pPr algn="ctr"/>
            <a:r>
              <a:rPr lang="en-US" sz="36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Pay to Order</a:t>
            </a:r>
            <a:endParaRPr lang="en-US" sz="36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5" name="Rectangle 4"/>
          <p:cNvSpPr/>
          <p:nvPr/>
        </p:nvSpPr>
        <p:spPr>
          <a:xfrm>
            <a:off x="251520" y="2272804"/>
            <a:ext cx="8630074" cy="2308324"/>
          </a:xfrm>
          <a:prstGeom prst="rect">
            <a:avLst/>
          </a:prstGeom>
        </p:spPr>
        <p:txBody>
          <a:bodyPr wrap="square">
            <a:spAutoFit/>
          </a:bodyPr>
          <a:lstStyle/>
          <a:p>
            <a:pPr marL="457200" indent="-457200">
              <a:buFont typeface="Arial" pitchFamily="34" charset="0"/>
              <a:buChar char="•"/>
            </a:pPr>
            <a:r>
              <a:rPr lang="en-US" sz="1600" dirty="0">
                <a:latin typeface="Times New Roman" pitchFamily="18" charset="0"/>
                <a:cs typeface="Times New Roman" pitchFamily="18" charset="0"/>
              </a:rPr>
              <a:t>A check or draft that must be paid via endorsement and delivery. Pay-to-order instruments are negotiable checks or drafts that are generally written as "pay to X or order." These instruments stand in contrast to pay-to-bearer instruments, which do not require endorsement</a:t>
            </a:r>
            <a:r>
              <a:rPr lang="en-US" sz="1600" dirty="0" smtClean="0">
                <a:latin typeface="Times New Roman" pitchFamily="18" charset="0"/>
                <a:cs typeface="Times New Roman" pitchFamily="18" charset="0"/>
              </a:rPr>
              <a:t>.</a:t>
            </a:r>
          </a:p>
          <a:p>
            <a:pPr marL="457200" indent="-457200">
              <a:buFont typeface="Arial" pitchFamily="34" charset="0"/>
              <a:buChar char="•"/>
            </a:pPr>
            <a:endParaRPr lang="en-US" sz="1600" dirty="0" smtClean="0">
              <a:latin typeface="Times New Roman" pitchFamily="18" charset="0"/>
              <a:cs typeface="Times New Roman" pitchFamily="18" charset="0"/>
            </a:endParaRPr>
          </a:p>
          <a:p>
            <a:pPr marL="457200" indent="-457200">
              <a:buFont typeface="Arial" pitchFamily="34" charset="0"/>
              <a:buChar char="•"/>
            </a:pPr>
            <a:r>
              <a:rPr lang="en-US" sz="1600" dirty="0">
                <a:latin typeface="Times New Roman" pitchFamily="18" charset="0"/>
                <a:cs typeface="Times New Roman" pitchFamily="18" charset="0"/>
              </a:rPr>
              <a:t>The Uniform Commercial Code outlines the rules pertaining to pay-to-order instruments. It specifies that ownership of this type of check can be transferred only via endorsement – someone who accepts a check must endorse it before transferring it somewhere else</a:t>
            </a:r>
            <a:r>
              <a:rPr lang="en-US" sz="1600" dirty="0" smtClean="0">
                <a:latin typeface="Times New Roman" pitchFamily="18" charset="0"/>
                <a:cs typeface="Times New Roman" pitchFamily="18" charset="0"/>
              </a:rPr>
              <a:t>.</a:t>
            </a:r>
          </a:p>
          <a:p>
            <a:pPr marL="457200" indent="-457200">
              <a:buFont typeface="Arial" pitchFamily="34" charset="0"/>
              <a:buChar char="•"/>
            </a:pPr>
            <a:r>
              <a:rPr lang="en-US" sz="1600" dirty="0" smtClean="0">
                <a:solidFill>
                  <a:srgbClr val="0303BD"/>
                </a:solidFill>
                <a:latin typeface="Times New Roman" pitchFamily="18" charset="0"/>
                <a:cs typeface="Times New Roman" pitchFamily="18" charset="0"/>
              </a:rPr>
              <a:t>Key Points: Also like &amp;co, but used for drawing money from other areas (provinces).</a:t>
            </a:r>
          </a:p>
          <a:p>
            <a:pPr marL="457200" indent="-457200">
              <a:buFont typeface="Arial" pitchFamily="34" charset="0"/>
              <a:buChar char="•"/>
            </a:pPr>
            <a:endParaRPr lang="en-US" sz="1600" dirty="0" smtClean="0">
              <a:latin typeface="Times New Roman" pitchFamily="18" charset="0"/>
              <a:cs typeface="Times New Roman" pitchFamily="18" charset="0"/>
            </a:endParaRPr>
          </a:p>
        </p:txBody>
      </p:sp>
      <p:pic>
        <p:nvPicPr>
          <p:cNvPr id="4098" name="Picture 2" descr="http://www.howtowriteacheque.com/wp-content/uploads/2011/04/order-cheque-sample-example.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909142" y="4415620"/>
            <a:ext cx="5039122" cy="232574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04174284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71800" y="188640"/>
            <a:ext cx="3395480" cy="769441"/>
          </a:xfrm>
          <a:prstGeom prst="rect">
            <a:avLst/>
          </a:prstGeom>
          <a:noFill/>
        </p:spPr>
        <p:txBody>
          <a:bodyPr wrap="none" lIns="91440" tIns="45720" rIns="91440" bIns="45720">
            <a:spAutoFit/>
          </a:bodyPr>
          <a:lstStyle/>
          <a:p>
            <a:pPr algn="ctr"/>
            <a:r>
              <a:rPr lang="en-US" sz="44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Gift </a:t>
            </a:r>
            <a:r>
              <a:rPr lang="en-US" sz="4400" b="1" dirty="0" err="1"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Cheque</a:t>
            </a:r>
            <a:endPar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3" name="Rectangle 2"/>
          <p:cNvSpPr/>
          <p:nvPr/>
        </p:nvSpPr>
        <p:spPr>
          <a:xfrm>
            <a:off x="485800" y="946955"/>
            <a:ext cx="8118648" cy="1200329"/>
          </a:xfrm>
          <a:prstGeom prst="rect">
            <a:avLst/>
          </a:prstGeom>
        </p:spPr>
        <p:txBody>
          <a:bodyPr wrap="square">
            <a:spAutoFit/>
          </a:bodyPr>
          <a:lstStyle/>
          <a:p>
            <a:r>
              <a:rPr lang="en-US" sz="1800" dirty="0"/>
              <a:t>the check given to someone for the special occasion like Birthday and the giver can buy it </a:t>
            </a:r>
            <a:r>
              <a:rPr lang="en-US" sz="1800" dirty="0" smtClean="0"/>
              <a:t>by using cash. There </a:t>
            </a:r>
            <a:r>
              <a:rPr lang="en-US" sz="1800" dirty="0"/>
              <a:t>are the different </a:t>
            </a:r>
            <a:r>
              <a:rPr lang="en-US" sz="1800" dirty="0" smtClean="0"/>
              <a:t>points  </a:t>
            </a:r>
            <a:r>
              <a:rPr lang="en-US" sz="1800" dirty="0"/>
              <a:t>and the regulation and condition for the </a:t>
            </a:r>
            <a:r>
              <a:rPr lang="en-US" sz="1800" dirty="0" err="1"/>
              <a:t>reciever</a:t>
            </a:r>
            <a:r>
              <a:rPr lang="en-US" sz="1800" dirty="0"/>
              <a:t> to get the cash are all like </a:t>
            </a:r>
            <a:r>
              <a:rPr lang="en-US" sz="1800" dirty="0" smtClean="0"/>
              <a:t>“cashier </a:t>
            </a:r>
            <a:r>
              <a:rPr lang="en-US" sz="1800" dirty="0" err="1" smtClean="0"/>
              <a:t>cheques</a:t>
            </a:r>
            <a:r>
              <a:rPr lang="en-US" sz="1800" dirty="0" smtClean="0"/>
              <a:t>”</a:t>
            </a:r>
            <a:endParaRPr lang="th-TH" sz="1800" dirty="0"/>
          </a:p>
        </p:txBody>
      </p:sp>
      <p:sp>
        <p:nvSpPr>
          <p:cNvPr id="4" name="Rectangle 3"/>
          <p:cNvSpPr/>
          <p:nvPr/>
        </p:nvSpPr>
        <p:spPr>
          <a:xfrm>
            <a:off x="485800" y="1988840"/>
            <a:ext cx="8118648" cy="5909310"/>
          </a:xfrm>
          <a:prstGeom prst="rect">
            <a:avLst/>
          </a:prstGeom>
        </p:spPr>
        <p:txBody>
          <a:bodyPr wrap="square">
            <a:spAutoFit/>
          </a:bodyPr>
          <a:lstStyle/>
          <a:p>
            <a:r>
              <a:rPr lang="en-US" sz="1800" b="1" u="sng" dirty="0">
                <a:solidFill>
                  <a:srgbClr val="0303BD"/>
                </a:solidFill>
              </a:rPr>
              <a:t>Do I need to sign Gift </a:t>
            </a:r>
            <a:r>
              <a:rPr lang="en-US" sz="1800" b="1" u="sng" dirty="0" err="1">
                <a:solidFill>
                  <a:srgbClr val="0303BD"/>
                </a:solidFill>
              </a:rPr>
              <a:t>Cheques</a:t>
            </a:r>
            <a:r>
              <a:rPr lang="en-US" sz="1800" b="1" u="sng" dirty="0">
                <a:solidFill>
                  <a:srgbClr val="0303BD"/>
                </a:solidFill>
              </a:rPr>
              <a:t> before giving them to recipients?</a:t>
            </a:r>
            <a:r>
              <a:rPr lang="en-US" sz="1800" dirty="0"/>
              <a:t/>
            </a:r>
            <a:br>
              <a:rPr lang="en-US" sz="1800" dirty="0"/>
            </a:br>
            <a:r>
              <a:rPr lang="en-US" sz="1800" dirty="0"/>
              <a:t>No. Only the recipient should sign the Gift </a:t>
            </a:r>
            <a:r>
              <a:rPr lang="en-US" sz="1800" dirty="0" err="1"/>
              <a:t>Cheque</a:t>
            </a:r>
            <a:r>
              <a:rPr lang="en-US" sz="1800" dirty="0"/>
              <a:t>. Each Gift </a:t>
            </a:r>
            <a:r>
              <a:rPr lang="en-US" sz="1800" dirty="0" err="1"/>
              <a:t>Cheque</a:t>
            </a:r>
            <a:r>
              <a:rPr lang="en-US" sz="1800" dirty="0"/>
              <a:t> should be signed in the upper left corner immediately upon receipt. When the recipient cashes the Gift </a:t>
            </a:r>
            <a:r>
              <a:rPr lang="en-US" sz="1800" dirty="0" err="1"/>
              <a:t>Cheque</a:t>
            </a:r>
            <a:r>
              <a:rPr lang="en-US" sz="1800" dirty="0"/>
              <a:t>, a cashier should watch the recipient countersign the </a:t>
            </a:r>
            <a:r>
              <a:rPr lang="en-US" sz="1800" dirty="0" err="1"/>
              <a:t>Cheque</a:t>
            </a:r>
            <a:r>
              <a:rPr lang="en-US" sz="1800" dirty="0"/>
              <a:t> in the lower left corner</a:t>
            </a:r>
            <a:r>
              <a:rPr lang="en-US" sz="1800" dirty="0" smtClean="0"/>
              <a:t>. If accepting </a:t>
            </a:r>
            <a:r>
              <a:rPr lang="en-US" sz="1800" dirty="0"/>
              <a:t>a Gift </a:t>
            </a:r>
            <a:r>
              <a:rPr lang="en-US" sz="1800" dirty="0" err="1"/>
              <a:t>Cheque</a:t>
            </a:r>
            <a:r>
              <a:rPr lang="en-US" sz="1800" dirty="0"/>
              <a:t> from another individual, you may only deposit it to your own bank account.</a:t>
            </a:r>
            <a:endParaRPr lang="en-US" sz="1800" dirty="0" smtClean="0"/>
          </a:p>
          <a:p>
            <a:endParaRPr lang="en-US" sz="1800" u="sng" dirty="0">
              <a:solidFill>
                <a:srgbClr val="0303BD"/>
              </a:solidFill>
            </a:endParaRPr>
          </a:p>
          <a:p>
            <a:r>
              <a:rPr lang="en-US" sz="1800" b="1" u="sng" dirty="0">
                <a:solidFill>
                  <a:srgbClr val="0303BD"/>
                </a:solidFill>
              </a:rPr>
              <a:t>Is there a fee to purchase Gift </a:t>
            </a:r>
            <a:r>
              <a:rPr lang="en-US" sz="1800" b="1" u="sng" dirty="0" err="1">
                <a:solidFill>
                  <a:srgbClr val="0303BD"/>
                </a:solidFill>
              </a:rPr>
              <a:t>Cheques</a:t>
            </a:r>
            <a:r>
              <a:rPr lang="en-US" sz="1800" b="1" u="sng" dirty="0">
                <a:solidFill>
                  <a:srgbClr val="0303BD"/>
                </a:solidFill>
              </a:rPr>
              <a:t>?</a:t>
            </a:r>
            <a:r>
              <a:rPr lang="en-US" sz="1800" dirty="0"/>
              <a:t/>
            </a:r>
            <a:br>
              <a:rPr lang="en-US" sz="1800" dirty="0"/>
            </a:br>
            <a:r>
              <a:rPr lang="en-US" sz="1800" dirty="0"/>
              <a:t>There is usually a fee of $2.50 per </a:t>
            </a:r>
            <a:r>
              <a:rPr lang="en-US" sz="1800" dirty="0" err="1"/>
              <a:t>Cheque</a:t>
            </a:r>
            <a:r>
              <a:rPr lang="en-US" sz="1800" dirty="0"/>
              <a:t>, although exact fees may vary depending on establishment.</a:t>
            </a:r>
            <a:br>
              <a:rPr lang="en-US" sz="1800" dirty="0"/>
            </a:br>
            <a:r>
              <a:rPr lang="en-US" sz="1400" u="sng" dirty="0">
                <a:solidFill>
                  <a:srgbClr val="0303BD"/>
                </a:solidFill>
              </a:rPr>
              <a:t/>
            </a:r>
            <a:br>
              <a:rPr lang="en-US" sz="1400" u="sng" dirty="0">
                <a:solidFill>
                  <a:srgbClr val="0303BD"/>
                </a:solidFill>
              </a:rPr>
            </a:br>
            <a:r>
              <a:rPr lang="en-US" sz="1400" b="1" u="sng" dirty="0">
                <a:solidFill>
                  <a:srgbClr val="0303BD"/>
                </a:solidFill>
              </a:rPr>
              <a:t>Where are American Express Gift </a:t>
            </a:r>
            <a:r>
              <a:rPr lang="en-US" sz="1400" b="1" u="sng" dirty="0" err="1">
                <a:solidFill>
                  <a:srgbClr val="0303BD"/>
                </a:solidFill>
              </a:rPr>
              <a:t>Cheques</a:t>
            </a:r>
            <a:r>
              <a:rPr lang="en-US" sz="1400" b="1" u="sng" dirty="0">
                <a:solidFill>
                  <a:srgbClr val="0303BD"/>
                </a:solidFill>
              </a:rPr>
              <a:t> accepted?</a:t>
            </a:r>
            <a:r>
              <a:rPr lang="en-US" sz="1800" dirty="0"/>
              <a:t/>
            </a:r>
            <a:br>
              <a:rPr lang="en-US" sz="1800" dirty="0"/>
            </a:br>
            <a:r>
              <a:rPr lang="en-US" sz="1400" dirty="0"/>
              <a:t>In the U.S. American Express Gift </a:t>
            </a:r>
            <a:r>
              <a:rPr lang="en-US" sz="1400" dirty="0" err="1"/>
              <a:t>Cheques</a:t>
            </a:r>
            <a:r>
              <a:rPr lang="en-US" sz="1400" dirty="0"/>
              <a:t> can be </a:t>
            </a:r>
            <a:r>
              <a:rPr lang="en-US" sz="1400" dirty="0" smtClean="0"/>
              <a:t/>
            </a:r>
            <a:br>
              <a:rPr lang="en-US" sz="1400" dirty="0" smtClean="0"/>
            </a:br>
            <a:r>
              <a:rPr lang="en-US" sz="1400" dirty="0" smtClean="0"/>
              <a:t>used </a:t>
            </a:r>
            <a:r>
              <a:rPr lang="en-US" sz="1400" dirty="0"/>
              <a:t>like cash at most retail locations, hotels, and </a:t>
            </a:r>
            <a:r>
              <a:rPr lang="en-US" sz="1400" dirty="0" smtClean="0"/>
              <a:t/>
            </a:r>
            <a:br>
              <a:rPr lang="en-US" sz="1400" dirty="0" smtClean="0"/>
            </a:br>
            <a:r>
              <a:rPr lang="en-US" sz="1400" dirty="0" smtClean="0"/>
              <a:t>restaurants</a:t>
            </a:r>
            <a:r>
              <a:rPr lang="en-US" sz="1400" dirty="0"/>
              <a:t>.</a:t>
            </a:r>
            <a:r>
              <a:rPr lang="en-US" sz="1800" dirty="0"/>
              <a:t/>
            </a:r>
            <a:br>
              <a:rPr lang="en-US" sz="1800" dirty="0"/>
            </a:br>
            <a:r>
              <a:rPr lang="en-US" sz="1400" dirty="0">
                <a:solidFill>
                  <a:srgbClr val="0303BD"/>
                </a:solidFill>
              </a:rPr>
              <a:t/>
            </a:r>
            <a:br>
              <a:rPr lang="en-US" sz="1400" dirty="0">
                <a:solidFill>
                  <a:srgbClr val="0303BD"/>
                </a:solidFill>
              </a:rPr>
            </a:br>
            <a:r>
              <a:rPr lang="en-US" sz="1400" b="1" u="sng" dirty="0">
                <a:solidFill>
                  <a:srgbClr val="0303BD"/>
                </a:solidFill>
              </a:rPr>
              <a:t>Do Gift </a:t>
            </a:r>
            <a:r>
              <a:rPr lang="en-US" sz="1400" b="1" u="sng" dirty="0" err="1">
                <a:solidFill>
                  <a:srgbClr val="0303BD"/>
                </a:solidFill>
              </a:rPr>
              <a:t>Cheques</a:t>
            </a:r>
            <a:r>
              <a:rPr lang="en-US" sz="1400" b="1" u="sng" dirty="0">
                <a:solidFill>
                  <a:srgbClr val="0303BD"/>
                </a:solidFill>
              </a:rPr>
              <a:t> ever expire?</a:t>
            </a:r>
            <a:r>
              <a:rPr lang="en-US" sz="1400" dirty="0"/>
              <a:t/>
            </a:r>
            <a:br>
              <a:rPr lang="en-US" sz="1400" dirty="0"/>
            </a:br>
            <a:r>
              <a:rPr lang="en-US" sz="1400" dirty="0"/>
              <a:t>No, they will never expire.</a:t>
            </a:r>
            <a:r>
              <a:rPr lang="en-US" sz="1800" dirty="0"/>
              <a:t/>
            </a:r>
            <a:br>
              <a:rPr lang="en-US" sz="1800" dirty="0"/>
            </a:br>
            <a:r>
              <a:rPr lang="en-US" sz="1800" dirty="0"/>
              <a:t/>
            </a:r>
            <a:br>
              <a:rPr lang="en-US" sz="1800" dirty="0"/>
            </a:br>
            <a:r>
              <a:rPr lang="en-US" sz="1800" dirty="0"/>
              <a:t/>
            </a:r>
            <a:br>
              <a:rPr lang="en-US" sz="1800" dirty="0"/>
            </a:br>
            <a:r>
              <a:rPr lang="en-US" sz="1800" dirty="0"/>
              <a:t/>
            </a:r>
            <a:br>
              <a:rPr lang="en-US" sz="1800" dirty="0"/>
            </a:br>
            <a:endParaRPr lang="th-TH" sz="1800" dirty="0"/>
          </a:p>
        </p:txBody>
      </p:sp>
      <p:pic>
        <p:nvPicPr>
          <p:cNvPr id="1026" name="Picture 2" descr="http://images.vacationport.net/NexCiteContent/thetravelcenternj_vacationport_net/customcontent/logos/Gc$25pc%5b1%5d%20(3).jpg"/>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4932040" y="4509120"/>
            <a:ext cx="4123094" cy="223224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89372253"/>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163</TotalTime>
  <Words>165</Words>
  <Application>Microsoft Office PowerPoint</Application>
  <PresentationFormat>On-screen Show (4:3)</PresentationFormat>
  <Paragraphs>33</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Apex</vt:lpstr>
      <vt:lpstr>Slide 1</vt:lpstr>
      <vt:lpstr>Slide 2</vt:lpstr>
      <vt:lpstr>Slide 3</vt:lpstr>
      <vt:lpstr>Slide 4</vt:lpstr>
      <vt:lpstr>Slide 5</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Thawan</dc:creator>
  <cp:lastModifiedBy>Classroom</cp:lastModifiedBy>
  <cp:revision>14</cp:revision>
  <dcterms:created xsi:type="dcterms:W3CDTF">2012-09-09T14:56:50Z</dcterms:created>
  <dcterms:modified xsi:type="dcterms:W3CDTF">2012-09-11T07:25:22Z</dcterms:modified>
</cp:coreProperties>
</file>