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83" r:id="rId2"/>
    <p:sldId id="284" r:id="rId3"/>
    <p:sldId id="278" r:id="rId4"/>
    <p:sldId id="279" r:id="rId5"/>
    <p:sldId id="280" r:id="rId6"/>
    <p:sldId id="281" r:id="rId7"/>
    <p:sldId id="282" r:id="rId8"/>
    <p:sldId id="286" r:id="rId9"/>
    <p:sldId id="290" r:id="rId10"/>
    <p:sldId id="293" r:id="rId11"/>
    <p:sldId id="291" r:id="rId12"/>
    <p:sldId id="295" r:id="rId13"/>
    <p:sldId id="294" r:id="rId14"/>
    <p:sldId id="297" r:id="rId15"/>
    <p:sldId id="298" r:id="rId16"/>
    <p:sldId id="299" r:id="rId17"/>
    <p:sldId id="300" r:id="rId18"/>
    <p:sldId id="296" r:id="rId19"/>
    <p:sldId id="301" r:id="rId20"/>
    <p:sldId id="302" r:id="rId21"/>
    <p:sldId id="303" r:id="rId22"/>
    <p:sldId id="304" r:id="rId23"/>
    <p:sldId id="420" r:id="rId24"/>
    <p:sldId id="308" r:id="rId25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b="1" kern="1200">
        <a:solidFill>
          <a:srgbClr val="996600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b="1" kern="1200">
        <a:solidFill>
          <a:srgbClr val="996600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b="1" kern="1200">
        <a:solidFill>
          <a:srgbClr val="996600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b="1" kern="1200">
        <a:solidFill>
          <a:srgbClr val="996600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b="1" kern="1200">
        <a:solidFill>
          <a:srgbClr val="996600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rgbClr val="996600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rgbClr val="996600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rgbClr val="996600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rgbClr val="996600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00"/>
    <a:srgbClr val="FFCCFF"/>
    <a:srgbClr val="FFFF66"/>
    <a:srgbClr val="D60093"/>
    <a:srgbClr val="33CC33"/>
    <a:srgbClr val="008000"/>
    <a:srgbClr val="FF66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50" autoAdjust="0"/>
    <p:restoredTop sz="94671" autoAdjust="0"/>
  </p:normalViewPr>
  <p:slideViewPr>
    <p:cSldViewPr>
      <p:cViewPr varScale="1">
        <p:scale>
          <a:sx n="75" d="100"/>
          <a:sy n="75" d="100"/>
        </p:scale>
        <p:origin x="999" y="27"/>
      </p:cViewPr>
      <p:guideLst>
        <p:guide orient="horz" pos="1152"/>
        <p:guide pos="24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1D33259A-023B-43F2-952F-0F884506820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8C26FA26-1D5C-472D-9943-7845DFBEEFE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4">
            <a:extLst>
              <a:ext uri="{FF2B5EF4-FFF2-40B4-BE49-F238E27FC236}">
                <a16:creationId xmlns:a16="http://schemas.microsoft.com/office/drawing/2014/main" id="{2E0DE45C-71EB-4E77-9C32-51A231827C3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5">
            <a:extLst>
              <a:ext uri="{FF2B5EF4-FFF2-40B4-BE49-F238E27FC236}">
                <a16:creationId xmlns:a16="http://schemas.microsoft.com/office/drawing/2014/main" id="{537577DF-7BB0-4F77-AEBD-796949A7ADB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54918B72-507A-4815-846E-930E0EEC9F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608DE0D3-6985-4890-8509-108AD7E0521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A4789151-23BC-4B27-94AD-ACE1BFC1682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6B1F0C84-85BE-4B16-A8C4-E09B9D2739A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4C50FE6D-4B3F-4476-8661-BA45A89827C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4838"/>
            <a:ext cx="5140325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3798" name="Rectangle 6">
            <a:extLst>
              <a:ext uri="{FF2B5EF4-FFF2-40B4-BE49-F238E27FC236}">
                <a16:creationId xmlns:a16="http://schemas.microsoft.com/office/drawing/2014/main" id="{0547DCBC-CEC2-43BB-96B8-67AADC184F2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9" name="Rectangle 7">
            <a:extLst>
              <a:ext uri="{FF2B5EF4-FFF2-40B4-BE49-F238E27FC236}">
                <a16:creationId xmlns:a16="http://schemas.microsoft.com/office/drawing/2014/main" id="{C694CC20-DA07-4E71-A0B0-0D59B7B754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EF832B15-5ECA-4B14-B06B-5670E3D558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9BA42A63-38C4-43DC-9BBC-4E6E2A1A94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05C9625B-AB27-4D7D-BBA8-E24CE6455D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4D7CECE9-2EEE-4DCE-BC8C-5CB474D9C8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E2CEFDF3-D93C-42F5-B71C-6CB2C0EA7A13}" type="slidenum">
              <a:rPr lang="en-US" altLang="en-US" smtClean="0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CCF291DF-B6E4-4027-BDB0-F8ABB3651E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FDB39AAE-C056-4451-A63A-2FFC2C0CD0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BD3D48BD-FA55-4AE8-8F2D-8A7646CCF7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43F46D77-B1EC-4D67-9920-0F961FDF49E7}" type="slidenum">
              <a:rPr lang="en-US" altLang="en-US" smtClean="0"/>
              <a:pPr>
                <a:spcBef>
                  <a:spcPct val="0"/>
                </a:spcBef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>
            <a:extLst>
              <a:ext uri="{FF2B5EF4-FFF2-40B4-BE49-F238E27FC236}">
                <a16:creationId xmlns:a16="http://schemas.microsoft.com/office/drawing/2014/main" id="{290CFBC9-E36C-4C03-85A3-33FA731CF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200" b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  <p:sp>
        <p:nvSpPr>
          <p:cNvPr id="4" name="Text Box 8">
            <a:extLst>
              <a:ext uri="{FF2B5EF4-FFF2-40B4-BE49-F238E27FC236}">
                <a16:creationId xmlns:a16="http://schemas.microsoft.com/office/drawing/2014/main" id="{E162E9F0-7C10-452B-8649-955CE3E88BA2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2400" b="0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 sz="2400" b="0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5" name="Text Box 9">
            <a:extLst>
              <a:ext uri="{FF2B5EF4-FFF2-40B4-BE49-F238E27FC236}">
                <a16:creationId xmlns:a16="http://schemas.microsoft.com/office/drawing/2014/main" id="{48F016ED-0B44-4E69-9E50-36906A6AB87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60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6" name="Line 6">
            <a:extLst>
              <a:ext uri="{FF2B5EF4-FFF2-40B4-BE49-F238E27FC236}">
                <a16:creationId xmlns:a16="http://schemas.microsoft.com/office/drawing/2014/main" id="{BAAD996C-66CE-4D67-9143-DA2B27EC2071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4B6A5D49-FADA-411A-8DBF-A9B29AB5CEB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 eaLnBrk="1" hangingPunct="1">
              <a:spcBef>
                <a:spcPct val="50000"/>
              </a:spcBef>
              <a:defRPr/>
            </a:pPr>
            <a:r>
              <a:rPr lang="en-US" sz="12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 b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6ABDD031-FF88-4AAB-8079-6DDF4A8B9F3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33AF0B-1AD0-477A-A3AF-1AB916C0B2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408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2FDB9BA-92A9-449B-8F5C-E4D0D959D73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4DE7A-4C60-471F-84BB-880DDF30BF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10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E4577CF-6DE9-42C4-AE70-DF8D0B80FF6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91FAF-7F39-4886-BC33-D1C5EA9929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001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4559012-AB08-4502-A5F1-92765C46E1F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B7B46-0239-4691-AB44-D216C8ECA4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048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FE480B-1BC0-4376-8B31-C7848518F8F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014AD-EB48-4CAA-9D71-894440AF88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1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8B9F462-15B1-482A-85EC-28A05173750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0B3690-CF86-436E-B451-BC9EBB75EE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729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A31E8FD8-0540-4462-9929-26E6C7C8B2C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7714B-1E8A-401A-B8B0-342BFA370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985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AC22096-81AC-43A4-9265-64FBEB9F087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5E86C-ADF5-4122-9D72-D67A6730EE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930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67C30B0-5296-44EC-B77A-DE9632FDE1F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3E388-3609-43E6-81B5-B120E668A2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212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1B71C13-42C7-4E7C-8DC8-85B71190F78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5C730-150C-4C24-B153-35DC77C7B4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501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CA5DF2D-60E1-4137-9328-0E836A2207E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6280D-09FA-4A01-8D06-8A3C9F66D0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905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88E5303-E494-4535-ABAA-60F0BC6F43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3639022-54F7-435C-AECE-0FE075F8E3B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EB2524D-9546-4E84-B289-2C787E9188C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A2D9B-38A8-4772-9F85-0679026EFEC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5704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26265E1-098B-4908-B161-EB14A386FB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 and for two-line headings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9C0BA9C-6F33-4C4C-8C30-E413705FDD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812A7EA-8F20-4088-824D-1ED2BC0605E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C5004F6A-78C5-4E00-802F-6A89E73E92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29" name="Line 8">
            <a:extLst>
              <a:ext uri="{FF2B5EF4-FFF2-40B4-BE49-F238E27FC236}">
                <a16:creationId xmlns:a16="http://schemas.microsoft.com/office/drawing/2014/main" id="{5FB56A9C-E01E-4565-85FF-D33966C2694F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8BCD40FB-C724-4A07-988F-9FCAF0D77FC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200" b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  <p:sldLayoutId id="214748403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68A51-957C-4687-80C6-4E807B610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b="1" dirty="0"/>
              <a:t>6.3 IS-LM in terms of equation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0192D-E520-4070-9820-DF44CA91D6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133600"/>
            <a:ext cx="8229600" cy="2971800"/>
          </a:xfrm>
        </p:spPr>
        <p:txBody>
          <a:bodyPr/>
          <a:lstStyle/>
          <a:p>
            <a:pPr>
              <a:defRPr/>
            </a:pPr>
            <a:r>
              <a:rPr lang="en-US" sz="3200" b="1" dirty="0">
                <a:solidFill>
                  <a:srgbClr val="990099"/>
                </a:solidFill>
              </a:rPr>
              <a:t>Equilibrium in product market  ---- </a:t>
            </a:r>
            <a:r>
              <a:rPr lang="en-US" sz="3200" b="1" dirty="0">
                <a:solidFill>
                  <a:srgbClr val="FF0000"/>
                </a:solidFill>
              </a:rPr>
              <a:t>IS</a:t>
            </a:r>
          </a:p>
          <a:p>
            <a:pPr>
              <a:defRPr/>
            </a:pPr>
            <a:r>
              <a:rPr lang="en-US" sz="3200" b="1" dirty="0">
                <a:solidFill>
                  <a:srgbClr val="990099"/>
                </a:solidFill>
              </a:rPr>
              <a:t>Equilibrium in money market ---- </a:t>
            </a:r>
            <a:r>
              <a:rPr lang="en-US" sz="3200" b="1" dirty="0">
                <a:solidFill>
                  <a:srgbClr val="FF0000"/>
                </a:solidFill>
              </a:rPr>
              <a:t>LM </a:t>
            </a:r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7412D373-3DB8-4234-BE01-45C46BF981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ACA5FF64-B860-49D2-B8D5-F704B2C59894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6149" name="Rectangle 3">
            <a:extLst>
              <a:ext uri="{FF2B5EF4-FFF2-40B4-BE49-F238E27FC236}">
                <a16:creationId xmlns:a16="http://schemas.microsoft.com/office/drawing/2014/main" id="{B937491A-967A-49D4-BE05-008075A41F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53200"/>
            <a:ext cx="8686800" cy="304800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tx1"/>
            </a:solidFill>
            <a:prstDash val="dash"/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4323A0AF-277A-43BC-A2E9-0B49DC4A31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6.3.1 Equilibrium in product market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8195" name="Rectangle 4">
            <a:extLst>
              <a:ext uri="{FF2B5EF4-FFF2-40B4-BE49-F238E27FC236}">
                <a16:creationId xmlns:a16="http://schemas.microsoft.com/office/drawing/2014/main" id="{157559E5-6DC9-4024-B045-781BB99636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2037" name="Rectangle 5">
            <a:extLst>
              <a:ext uri="{FF2B5EF4-FFF2-40B4-BE49-F238E27FC236}">
                <a16:creationId xmlns:a16="http://schemas.microsoft.com/office/drawing/2014/main" id="{C129B62B-D14A-4BF9-9ECF-4CF11A86C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447800"/>
            <a:ext cx="1676400" cy="519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Y = DAE</a:t>
            </a:r>
            <a:endParaRPr lang="th-TH" dirty="0">
              <a:solidFill>
                <a:srgbClr val="C00000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72038" name="Rectangle 6">
            <a:extLst>
              <a:ext uri="{FF2B5EF4-FFF2-40B4-BE49-F238E27FC236}">
                <a16:creationId xmlns:a16="http://schemas.microsoft.com/office/drawing/2014/main" id="{F1C67D96-D1C0-491E-93A7-1B4B02C40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2209800"/>
            <a:ext cx="2895600" cy="519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DAE = C + </a:t>
            </a:r>
            <a:r>
              <a:rPr lang="en-US" dirty="0">
                <a:solidFill>
                  <a:srgbClr val="C00000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 + G</a:t>
            </a:r>
            <a:endParaRPr lang="th-TH" dirty="0">
              <a:solidFill>
                <a:srgbClr val="C00000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72039" name="Rectangle 7">
            <a:extLst>
              <a:ext uri="{FF2B5EF4-FFF2-40B4-BE49-F238E27FC236}">
                <a16:creationId xmlns:a16="http://schemas.microsoft.com/office/drawing/2014/main" id="{ABF31CC0-D6F8-4D5A-B27F-9977072E1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2209800"/>
            <a:ext cx="2286000" cy="5334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C = C</a:t>
            </a:r>
            <a:r>
              <a:rPr lang="en-US" altLang="en-US" baseline="-25000">
                <a:solidFill>
                  <a:schemeClr val="accent2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+ bY</a:t>
            </a:r>
            <a:r>
              <a:rPr lang="en-US" altLang="en-US" baseline="30000">
                <a:solidFill>
                  <a:schemeClr val="accent2"/>
                </a:solidFill>
                <a:cs typeface="Angsana New" panose="02020603050405020304" pitchFamily="18" charset="-34"/>
              </a:rPr>
              <a:t>d</a:t>
            </a:r>
          </a:p>
        </p:txBody>
      </p:sp>
      <p:sp>
        <p:nvSpPr>
          <p:cNvPr id="172040" name="Text Box 8">
            <a:extLst>
              <a:ext uri="{FF2B5EF4-FFF2-40B4-BE49-F238E27FC236}">
                <a16:creationId xmlns:a16="http://schemas.microsoft.com/office/drawing/2014/main" id="{3FDEBE56-1CFA-4182-8585-C536C9982E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2133600"/>
            <a:ext cx="228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600"/>
              <a:t>,</a:t>
            </a:r>
            <a:endParaRPr lang="th-TH" altLang="en-US" sz="3600"/>
          </a:p>
        </p:txBody>
      </p:sp>
      <p:sp>
        <p:nvSpPr>
          <p:cNvPr id="172041" name="Text Box 9">
            <a:extLst>
              <a:ext uri="{FF2B5EF4-FFF2-40B4-BE49-F238E27FC236}">
                <a16:creationId xmlns:a16="http://schemas.microsoft.com/office/drawing/2014/main" id="{7F9CE89D-5B7D-4913-8A8F-91595D114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2209800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72042" name="Rectangle 10">
            <a:extLst>
              <a:ext uri="{FF2B5EF4-FFF2-40B4-BE49-F238E27FC236}">
                <a16:creationId xmlns:a16="http://schemas.microsoft.com/office/drawing/2014/main" id="{575A853C-3C2C-4F06-A1D3-223FFD64DD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2209800"/>
            <a:ext cx="2438400" cy="5334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C</a:t>
            </a:r>
            <a:r>
              <a:rPr lang="en-US" altLang="en-US" baseline="-25000">
                <a:solidFill>
                  <a:schemeClr val="accent2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+ b (Y - T)</a:t>
            </a:r>
            <a:endParaRPr lang="en-US" altLang="en-US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72043" name="Rectangle 11">
            <a:extLst>
              <a:ext uri="{FF2B5EF4-FFF2-40B4-BE49-F238E27FC236}">
                <a16:creationId xmlns:a16="http://schemas.microsoft.com/office/drawing/2014/main" id="{4E4EF325-DA80-4503-B660-DA32551EA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2895600"/>
            <a:ext cx="2438400" cy="5334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C</a:t>
            </a:r>
            <a:r>
              <a:rPr lang="en-US" altLang="en-US" baseline="-25000">
                <a:solidFill>
                  <a:schemeClr val="accent2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+ bY - bT</a:t>
            </a:r>
          </a:p>
        </p:txBody>
      </p:sp>
      <p:sp>
        <p:nvSpPr>
          <p:cNvPr id="172044" name="Rectangle 12">
            <a:extLst>
              <a:ext uri="{FF2B5EF4-FFF2-40B4-BE49-F238E27FC236}">
                <a16:creationId xmlns:a16="http://schemas.microsoft.com/office/drawing/2014/main" id="{3F69F7C9-055F-432C-BBEA-37078CA2BE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3429000"/>
            <a:ext cx="2057400" cy="5334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D60093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 </a:t>
            </a:r>
            <a:r>
              <a:rPr lang="en-US" altLang="en-US">
                <a:solidFill>
                  <a:srgbClr val="D60093"/>
                </a:solidFill>
                <a:cs typeface="Angsana New" panose="02020603050405020304" pitchFamily="18" charset="-34"/>
              </a:rPr>
              <a:t>=</a:t>
            </a:r>
            <a:r>
              <a:rPr lang="en-US" altLang="en-US">
                <a:solidFill>
                  <a:srgbClr val="D60093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 I</a:t>
            </a:r>
            <a:r>
              <a:rPr lang="en-US" altLang="en-US" baseline="-25000">
                <a:solidFill>
                  <a:srgbClr val="D60093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D60093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 </a:t>
            </a:r>
            <a:r>
              <a:rPr lang="en-US" altLang="en-US">
                <a:solidFill>
                  <a:srgbClr val="D60093"/>
                </a:solidFill>
                <a:cs typeface="Angsana New" panose="02020603050405020304" pitchFamily="18" charset="-34"/>
              </a:rPr>
              <a:t>- hr</a:t>
            </a:r>
            <a:endParaRPr lang="th-TH" altLang="en-US">
              <a:solidFill>
                <a:srgbClr val="D60093"/>
              </a:solidFill>
              <a:cs typeface="Angsana New" panose="02020603050405020304" pitchFamily="18" charset="-34"/>
            </a:endParaRPr>
          </a:p>
        </p:txBody>
      </p:sp>
      <p:sp>
        <p:nvSpPr>
          <p:cNvPr id="172045" name="Rectangle 13">
            <a:extLst>
              <a:ext uri="{FF2B5EF4-FFF2-40B4-BE49-F238E27FC236}">
                <a16:creationId xmlns:a16="http://schemas.microsoft.com/office/drawing/2014/main" id="{38EF9D7D-6C6D-418F-8409-22DF80031C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4191000"/>
            <a:ext cx="1447800" cy="5334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cs typeface="Angsana New" panose="02020603050405020304" pitchFamily="18" charset="-34"/>
              </a:rPr>
              <a:t>G</a:t>
            </a:r>
            <a:r>
              <a:rPr lang="en-US" altLang="en-US">
                <a:latin typeface="NSimSun" panose="02010609030101010101" pitchFamily="49" charset="-122"/>
                <a:cs typeface="Angsana New" panose="02020603050405020304" pitchFamily="18" charset="-34"/>
              </a:rPr>
              <a:t> </a:t>
            </a:r>
            <a:r>
              <a:rPr lang="en-US" altLang="en-US">
                <a:cs typeface="Angsana New" panose="02020603050405020304" pitchFamily="18" charset="-34"/>
              </a:rPr>
              <a:t>=</a:t>
            </a:r>
            <a:r>
              <a:rPr lang="en-US" altLang="en-US">
                <a:latin typeface="NSimSun" panose="02010609030101010101" pitchFamily="49" charset="-122"/>
                <a:cs typeface="Angsana New" panose="02020603050405020304" pitchFamily="18" charset="-34"/>
              </a:rPr>
              <a:t> </a:t>
            </a:r>
            <a:r>
              <a:rPr lang="en-US" altLang="en-US">
                <a:cs typeface="Angsana New" panose="02020603050405020304" pitchFamily="18" charset="-34"/>
              </a:rPr>
              <a:t>G</a:t>
            </a:r>
            <a:r>
              <a:rPr lang="en-US" altLang="en-US" baseline="-25000">
                <a:cs typeface="Angsana New" panose="02020603050405020304" pitchFamily="18" charset="-34"/>
              </a:rPr>
              <a:t>a</a:t>
            </a:r>
            <a:endParaRPr lang="th-TH" altLang="en-US">
              <a:cs typeface="Angsana New" panose="02020603050405020304" pitchFamily="18" charset="-34"/>
            </a:endParaRPr>
          </a:p>
        </p:txBody>
      </p:sp>
      <p:sp>
        <p:nvSpPr>
          <p:cNvPr id="172048" name="Text Box 16">
            <a:extLst>
              <a:ext uri="{FF2B5EF4-FFF2-40B4-BE49-F238E27FC236}">
                <a16:creationId xmlns:a16="http://schemas.microsoft.com/office/drawing/2014/main" id="{6BD485A0-34C5-4A7E-A375-394A4B9B6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2819400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8206" name="Slide Number Placeholder 13">
            <a:extLst>
              <a:ext uri="{FF2B5EF4-FFF2-40B4-BE49-F238E27FC236}">
                <a16:creationId xmlns:a16="http://schemas.microsoft.com/office/drawing/2014/main" id="{4DBF3ADA-FD56-471C-8CDA-8EDB1F54CEE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EE9D945-CC40-462A-90F4-59B3B9E816C0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5" name="Rectangle 13">
            <a:extLst>
              <a:ext uri="{FF2B5EF4-FFF2-40B4-BE49-F238E27FC236}">
                <a16:creationId xmlns:a16="http://schemas.microsoft.com/office/drawing/2014/main" id="{6C73126F-DAD0-4840-8D9D-057FBF0A35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4876800"/>
            <a:ext cx="1447800" cy="5334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cs typeface="Angsana New" panose="02020603050405020304" pitchFamily="18" charset="-34"/>
              </a:rPr>
              <a:t>T</a:t>
            </a:r>
            <a:r>
              <a:rPr lang="en-US" altLang="en-US">
                <a:latin typeface="NSimSun" panose="02010609030101010101" pitchFamily="49" charset="-122"/>
                <a:cs typeface="Angsana New" panose="02020603050405020304" pitchFamily="18" charset="-34"/>
              </a:rPr>
              <a:t> </a:t>
            </a:r>
            <a:r>
              <a:rPr lang="en-US" altLang="en-US">
                <a:cs typeface="Angsana New" panose="02020603050405020304" pitchFamily="18" charset="-34"/>
              </a:rPr>
              <a:t>=</a:t>
            </a:r>
            <a:r>
              <a:rPr lang="en-US" altLang="en-US">
                <a:latin typeface="NSimSun" panose="02010609030101010101" pitchFamily="49" charset="-122"/>
                <a:cs typeface="Angsana New" panose="02020603050405020304" pitchFamily="18" charset="-34"/>
              </a:rPr>
              <a:t> </a:t>
            </a:r>
            <a:r>
              <a:rPr lang="en-US" altLang="en-US">
                <a:cs typeface="Angsana New" panose="02020603050405020304" pitchFamily="18" charset="-34"/>
              </a:rPr>
              <a:t>T</a:t>
            </a:r>
            <a:r>
              <a:rPr lang="en-US" altLang="en-US" baseline="-25000">
                <a:cs typeface="Angsana New" panose="02020603050405020304" pitchFamily="18" charset="-34"/>
              </a:rPr>
              <a:t>a</a:t>
            </a:r>
            <a:endParaRPr lang="th-TH" altLang="en-US"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2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2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72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72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7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172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172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172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7" grpId="0" animBg="1"/>
      <p:bldP spid="172038" grpId="0" animBg="1"/>
      <p:bldP spid="172039" grpId="0" animBg="1"/>
      <p:bldP spid="172040" grpId="0"/>
      <p:bldP spid="172041" grpId="0"/>
      <p:bldP spid="172042" grpId="0" animBg="1"/>
      <p:bldP spid="172043" grpId="0" animBg="1"/>
      <p:bldP spid="172044" grpId="0" animBg="1"/>
      <p:bldP spid="172045" grpId="0" animBg="1"/>
      <p:bldP spid="172048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18" name="Rectangle 4">
            <a:extLst>
              <a:ext uri="{FF2B5EF4-FFF2-40B4-BE49-F238E27FC236}">
                <a16:creationId xmlns:a16="http://schemas.microsoft.com/office/drawing/2014/main" id="{1B012BE8-E11A-498A-B73F-EF73B873F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3061" name="Rectangle 5">
            <a:extLst>
              <a:ext uri="{FF2B5EF4-FFF2-40B4-BE49-F238E27FC236}">
                <a16:creationId xmlns:a16="http://schemas.microsoft.com/office/drawing/2014/main" id="{3FE58934-A5CA-47B5-BA9F-26F95FFB78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1600200"/>
            <a:ext cx="2895600" cy="519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DAE = C + </a:t>
            </a:r>
            <a:r>
              <a:rPr lang="en-US" altLang="en-US">
                <a:solidFill>
                  <a:schemeClr val="accent2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+ G</a:t>
            </a:r>
            <a:endParaRPr lang="th-TH" altLang="en-US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73062" name="Rectangle 6">
            <a:extLst>
              <a:ext uri="{FF2B5EF4-FFF2-40B4-BE49-F238E27FC236}">
                <a16:creationId xmlns:a16="http://schemas.microsoft.com/office/drawing/2014/main" id="{C8658546-A24E-4080-A15A-EB75854580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2286000"/>
            <a:ext cx="5943600" cy="519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DAE = C</a:t>
            </a:r>
            <a:r>
              <a:rPr lang="en-US" altLang="en-US" baseline="-25000">
                <a:solidFill>
                  <a:schemeClr val="accent2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+ bY - bT</a:t>
            </a:r>
            <a:r>
              <a:rPr lang="en-US" altLang="en-US" baseline="-25000">
                <a:solidFill>
                  <a:schemeClr val="accent2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>
                <a:solidFill>
                  <a:schemeClr val="accent2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baseline="-25000">
                <a:solidFill>
                  <a:schemeClr val="accent2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- hr + G</a:t>
            </a:r>
            <a:r>
              <a:rPr lang="en-US" altLang="en-US" baseline="-25000">
                <a:solidFill>
                  <a:schemeClr val="accent2"/>
                </a:solidFill>
                <a:cs typeface="Angsana New" panose="02020603050405020304" pitchFamily="18" charset="-34"/>
              </a:rPr>
              <a:t>a</a:t>
            </a:r>
            <a:endParaRPr lang="th-TH" altLang="en-US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73063" name="Text Box 7">
            <a:extLst>
              <a:ext uri="{FF2B5EF4-FFF2-40B4-BE49-F238E27FC236}">
                <a16:creationId xmlns:a16="http://schemas.microsoft.com/office/drawing/2014/main" id="{E06FCA18-B933-4863-BF6C-57A58AEA4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124200"/>
            <a:ext cx="2743200" cy="523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At equilibrium </a:t>
            </a:r>
            <a:endParaRPr lang="el-GR" b="0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73064" name="Text Box 8">
            <a:extLst>
              <a:ext uri="{FF2B5EF4-FFF2-40B4-BE49-F238E27FC236}">
                <a16:creationId xmlns:a16="http://schemas.microsoft.com/office/drawing/2014/main" id="{86E66868-79B7-4456-AB3E-1DFD6550F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3048000"/>
            <a:ext cx="228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600"/>
              <a:t>:</a:t>
            </a:r>
            <a:endParaRPr lang="th-TH" altLang="en-US" sz="3600"/>
          </a:p>
        </p:txBody>
      </p:sp>
      <p:sp>
        <p:nvSpPr>
          <p:cNvPr id="173065" name="Rectangle 9">
            <a:extLst>
              <a:ext uri="{FF2B5EF4-FFF2-40B4-BE49-F238E27FC236}">
                <a16:creationId xmlns:a16="http://schemas.microsoft.com/office/drawing/2014/main" id="{59B3FF13-94F4-4097-805F-905795504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3124200"/>
            <a:ext cx="1676400" cy="519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Y = DAE</a:t>
            </a:r>
            <a:endParaRPr lang="th-TH" dirty="0">
              <a:solidFill>
                <a:srgbClr val="C00000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73066" name="Rectangle 10">
            <a:extLst>
              <a:ext uri="{FF2B5EF4-FFF2-40B4-BE49-F238E27FC236}">
                <a16:creationId xmlns:a16="http://schemas.microsoft.com/office/drawing/2014/main" id="{741A2D15-887B-4C54-9B2E-E24692D3D1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3886200"/>
            <a:ext cx="5943600" cy="519113"/>
          </a:xfrm>
          <a:prstGeom prst="rect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Y = C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+ bY - bT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>
                <a:solidFill>
                  <a:srgbClr val="99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- hr + G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endParaRPr lang="th-TH" altLang="en-US">
              <a:solidFill>
                <a:srgbClr val="990000"/>
              </a:solidFill>
              <a:cs typeface="Angsana New" panose="02020603050405020304" pitchFamily="18" charset="-34"/>
            </a:endParaRPr>
          </a:p>
        </p:txBody>
      </p:sp>
      <p:sp>
        <p:nvSpPr>
          <p:cNvPr id="173067" name="Rectangle 11">
            <a:extLst>
              <a:ext uri="{FF2B5EF4-FFF2-40B4-BE49-F238E27FC236}">
                <a16:creationId xmlns:a16="http://schemas.microsoft.com/office/drawing/2014/main" id="{79D052EE-6EA2-4A3D-A09C-62C70F079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4724400"/>
            <a:ext cx="5943600" cy="519113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Y - bY = C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- bT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>
                <a:solidFill>
                  <a:srgbClr val="99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- hr + G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endParaRPr lang="th-TH" altLang="en-US">
              <a:solidFill>
                <a:srgbClr val="990000"/>
              </a:solidFill>
              <a:cs typeface="Angsana New" panose="02020603050405020304" pitchFamily="18" charset="-34"/>
            </a:endParaRPr>
          </a:p>
        </p:txBody>
      </p:sp>
      <p:sp>
        <p:nvSpPr>
          <p:cNvPr id="173068" name="Rectangle 12">
            <a:extLst>
              <a:ext uri="{FF2B5EF4-FFF2-40B4-BE49-F238E27FC236}">
                <a16:creationId xmlns:a16="http://schemas.microsoft.com/office/drawing/2014/main" id="{8FD2E512-57AC-4987-B1A6-95630A5E7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5486400"/>
            <a:ext cx="5943600" cy="519113"/>
          </a:xfrm>
          <a:prstGeom prst="rect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(1- b) Y = (C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- bT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>
                <a:solidFill>
                  <a:srgbClr val="99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+ Ga) - hr </a:t>
            </a:r>
            <a:endParaRPr lang="th-TH" altLang="en-US">
              <a:solidFill>
                <a:srgbClr val="990000"/>
              </a:solidFill>
              <a:cs typeface="Angsana New" panose="02020603050405020304" pitchFamily="18" charset="-34"/>
            </a:endParaRPr>
          </a:p>
        </p:txBody>
      </p:sp>
      <p:sp>
        <p:nvSpPr>
          <p:cNvPr id="9227" name="Slide Number Placeholder 11">
            <a:extLst>
              <a:ext uri="{FF2B5EF4-FFF2-40B4-BE49-F238E27FC236}">
                <a16:creationId xmlns:a16="http://schemas.microsoft.com/office/drawing/2014/main" id="{840F7104-B6C0-40FA-A8EB-6A3903D6EA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283B652-793A-4C61-BFED-7B06B8F8CF42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00885C03-C63E-4DD1-8EFB-CBFB90F493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Equilibrium in product market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3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73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73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73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73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1" grpId="0" animBg="1"/>
      <p:bldP spid="173062" grpId="0" animBg="1"/>
      <p:bldP spid="173063" grpId="0" animBg="1"/>
      <p:bldP spid="173064" grpId="0"/>
      <p:bldP spid="173065" grpId="0" animBg="1"/>
      <p:bldP spid="173066" grpId="0" animBg="1"/>
      <p:bldP spid="173067" grpId="0" animBg="1"/>
      <p:bldP spid="17306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2" name="Rectangle 4">
            <a:extLst>
              <a:ext uri="{FF2B5EF4-FFF2-40B4-BE49-F238E27FC236}">
                <a16:creationId xmlns:a16="http://schemas.microsoft.com/office/drawing/2014/main" id="{59626A84-DEF2-4806-AF38-8C6D3307A2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4085" name="Rectangle 5">
            <a:extLst>
              <a:ext uri="{FF2B5EF4-FFF2-40B4-BE49-F238E27FC236}">
                <a16:creationId xmlns:a16="http://schemas.microsoft.com/office/drawing/2014/main" id="{17AB4F75-FF65-4D09-90FC-C40B698816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5225" y="1152525"/>
            <a:ext cx="6781800" cy="8318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Y =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   1    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[C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- bT</a:t>
            </a:r>
            <a:r>
              <a:rPr lang="en-US" altLang="en-US" sz="2400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 sz="2400">
                <a:solidFill>
                  <a:srgbClr val="C0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G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] -  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   h  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r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           (1- b) 			     </a:t>
            </a:r>
            <a:r>
              <a:rPr lang="en-US" altLang="en-US" sz="2400">
                <a:solidFill>
                  <a:srgbClr val="C00000"/>
                </a:solidFill>
              </a:rPr>
              <a:t>1- b</a:t>
            </a:r>
            <a:endParaRPr lang="th-TH" altLang="en-US" sz="2400">
              <a:solidFill>
                <a:srgbClr val="C00000"/>
              </a:solidFill>
            </a:endParaRPr>
          </a:p>
        </p:txBody>
      </p:sp>
      <p:sp>
        <p:nvSpPr>
          <p:cNvPr id="174086" name="AutoShape 6">
            <a:extLst>
              <a:ext uri="{FF2B5EF4-FFF2-40B4-BE49-F238E27FC236}">
                <a16:creationId xmlns:a16="http://schemas.microsoft.com/office/drawing/2014/main" id="{9860C434-D10B-4AD5-B65E-A3CA971035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7738" y="1152525"/>
            <a:ext cx="858837" cy="777875"/>
          </a:xfrm>
          <a:prstGeom prst="bracketPair">
            <a:avLst>
              <a:gd name="adj" fmla="val 16667"/>
            </a:avLst>
          </a:prstGeom>
          <a:noFill/>
          <a:ln w="25400">
            <a:solidFill>
              <a:srgbClr val="99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4087" name="Text Box 7">
            <a:extLst>
              <a:ext uri="{FF2B5EF4-FFF2-40B4-BE49-F238E27FC236}">
                <a16:creationId xmlns:a16="http://schemas.microsoft.com/office/drawing/2014/main" id="{AAE77584-4C70-4134-B886-7B3F6CFE70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3" y="628650"/>
            <a:ext cx="1447800" cy="46196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006666"/>
                </a:solidFill>
                <a:cs typeface="Angsana New" panose="02020603050405020304" pitchFamily="18" charset="-34"/>
              </a:rPr>
              <a:t>At equi</a:t>
            </a:r>
            <a:r>
              <a:rPr lang="en-US" altLang="en-US" sz="2400" u="sng" baseline="30000">
                <a:solidFill>
                  <a:srgbClr val="006666"/>
                </a:solidFill>
                <a:cs typeface="Angsana New" panose="02020603050405020304" pitchFamily="18" charset="-34"/>
              </a:rPr>
              <a:t>m</a:t>
            </a:r>
            <a:endParaRPr lang="el-GR" altLang="en-US" sz="2400" b="0" u="sng" baseline="30000">
              <a:solidFill>
                <a:srgbClr val="006666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74088" name="Text Box 8">
            <a:extLst>
              <a:ext uri="{FF2B5EF4-FFF2-40B4-BE49-F238E27FC236}">
                <a16:creationId xmlns:a16="http://schemas.microsoft.com/office/drawing/2014/main" id="{632F0621-818C-4CDA-ACD7-5613BF12C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0813" y="509588"/>
            <a:ext cx="228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600"/>
              <a:t>:</a:t>
            </a:r>
            <a:endParaRPr lang="th-TH" altLang="en-US" sz="3600"/>
          </a:p>
        </p:txBody>
      </p:sp>
      <p:sp>
        <p:nvSpPr>
          <p:cNvPr id="174089" name="Rectangle 9">
            <a:extLst>
              <a:ext uri="{FF2B5EF4-FFF2-40B4-BE49-F238E27FC236}">
                <a16:creationId xmlns:a16="http://schemas.microsoft.com/office/drawing/2014/main" id="{2F56F648-B954-4E25-BA63-9ACE374E06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2113" y="600075"/>
            <a:ext cx="1676400" cy="460375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cs typeface="Angsana New" panose="02020603050405020304" pitchFamily="18" charset="-34"/>
              </a:rPr>
              <a:t>Y = DAE</a:t>
            </a:r>
            <a:endParaRPr lang="th-TH" altLang="en-US" sz="24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74090" name="Rectangle 10">
            <a:extLst>
              <a:ext uri="{FF2B5EF4-FFF2-40B4-BE49-F238E27FC236}">
                <a16:creationId xmlns:a16="http://schemas.microsoft.com/office/drawing/2014/main" id="{BDFA322B-C131-4154-83E8-E433FE4EAB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5225" y="2032000"/>
            <a:ext cx="6781800" cy="8318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l-GR" altLang="en-US" sz="24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Y =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   1    </a:t>
            </a:r>
            <a:r>
              <a:rPr lang="el-GR" altLang="en-US" sz="24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[C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- bT</a:t>
            </a:r>
            <a:r>
              <a:rPr lang="en-US" altLang="en-US" sz="2400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 sz="2400">
                <a:solidFill>
                  <a:srgbClr val="C0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G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] -  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   h  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</a:t>
            </a:r>
            <a:r>
              <a:rPr lang="el-GR" altLang="en-US" sz="24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sz="24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r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           (1- b) 			       </a:t>
            </a:r>
            <a:r>
              <a:rPr lang="en-US" altLang="en-US" sz="2400">
                <a:solidFill>
                  <a:srgbClr val="C00000"/>
                </a:solidFill>
              </a:rPr>
              <a:t>1- b</a:t>
            </a:r>
            <a:endParaRPr lang="th-TH" altLang="en-US" sz="2400">
              <a:solidFill>
                <a:srgbClr val="C00000"/>
              </a:solidFill>
            </a:endParaRPr>
          </a:p>
        </p:txBody>
      </p:sp>
      <p:sp>
        <p:nvSpPr>
          <p:cNvPr id="174092" name="Text Box 12">
            <a:extLst>
              <a:ext uri="{FF2B5EF4-FFF2-40B4-BE49-F238E27FC236}">
                <a16:creationId xmlns:a16="http://schemas.microsoft.com/office/drawing/2014/main" id="{29533A61-2C36-4EF3-831C-68ABAB1D3E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13" y="5815013"/>
            <a:ext cx="2819400" cy="584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4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Slope of</a:t>
            </a:r>
            <a:r>
              <a:rPr lang="en-US" sz="32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 IS </a:t>
            </a:r>
            <a:r>
              <a:rPr lang="en-US" sz="24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curve</a:t>
            </a:r>
            <a:endParaRPr lang="el-GR" sz="2400" b="0" dirty="0">
              <a:solidFill>
                <a:schemeClr val="accent2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74093" name="Text Box 13">
            <a:extLst>
              <a:ext uri="{FF2B5EF4-FFF2-40B4-BE49-F238E27FC236}">
                <a16:creationId xmlns:a16="http://schemas.microsoft.com/office/drawing/2014/main" id="{4E5D8D2D-FCB5-4B3C-A107-D2D0331B4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2300" y="5830888"/>
            <a:ext cx="3810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74094" name="Text Box 14">
            <a:extLst>
              <a:ext uri="{FF2B5EF4-FFF2-40B4-BE49-F238E27FC236}">
                <a16:creationId xmlns:a16="http://schemas.microsoft.com/office/drawing/2014/main" id="{AB7F6C37-F002-4B41-94D9-74614CE03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5849938"/>
            <a:ext cx="38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74095" name="Rectangle 15">
            <a:extLst>
              <a:ext uri="{FF2B5EF4-FFF2-40B4-BE49-F238E27FC236}">
                <a16:creationId xmlns:a16="http://schemas.microsoft.com/office/drawing/2014/main" id="{9D2BA4C3-1EAB-4890-BA1B-F466AEAE8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5425" y="5721350"/>
            <a:ext cx="1371600" cy="9461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-</a:t>
            </a:r>
            <a:r>
              <a:rPr lang="en-US" u="sng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 (1- b)</a:t>
            </a:r>
            <a:endParaRPr lang="en-US" sz="900" u="sng" dirty="0">
              <a:solidFill>
                <a:schemeClr val="accent2"/>
              </a:solidFill>
              <a:latin typeface="Arial" charset="0"/>
              <a:cs typeface="Angsana New" pitchFamily="18" charset="-34"/>
            </a:endParaRPr>
          </a:p>
          <a:p>
            <a:pPr eaLnBrk="1" hangingPunct="1">
              <a:defRPr/>
            </a:pPr>
            <a:r>
              <a:rPr lang="en-US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      h</a:t>
            </a:r>
            <a:endParaRPr lang="th-TH" dirty="0">
              <a:solidFill>
                <a:schemeClr val="accent2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74096" name="Rectangle 16">
            <a:extLst>
              <a:ext uri="{FF2B5EF4-FFF2-40B4-BE49-F238E27FC236}">
                <a16:creationId xmlns:a16="http://schemas.microsoft.com/office/drawing/2014/main" id="{962C1773-D0E8-412D-996F-A407CB626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6338" y="5735638"/>
            <a:ext cx="838200" cy="9461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l-GR" altLang="en-US" u="sng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u="sng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en-US" u="sng">
                <a:solidFill>
                  <a:schemeClr val="accent2"/>
                </a:solidFill>
                <a:cs typeface="Angsana New" panose="02020603050405020304" pitchFamily="18" charset="-34"/>
              </a:rPr>
              <a:t>r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l-GR" altLang="en-US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endParaRPr lang="th-TH" altLang="en-US">
              <a:solidFill>
                <a:schemeClr val="accent2"/>
              </a:solidFill>
            </a:endParaRPr>
          </a:p>
        </p:txBody>
      </p:sp>
      <p:sp>
        <p:nvSpPr>
          <p:cNvPr id="174097" name="Text Box 17">
            <a:extLst>
              <a:ext uri="{FF2B5EF4-FFF2-40B4-BE49-F238E27FC236}">
                <a16:creationId xmlns:a16="http://schemas.microsoft.com/office/drawing/2014/main" id="{AEC47DF9-4E78-4E09-BF82-8650AF1A0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9263" y="5832475"/>
            <a:ext cx="381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&lt;</a:t>
            </a:r>
            <a:endParaRPr lang="en-US" altLang="en-US" baseline="-25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74098" name="Rectangle 18">
            <a:extLst>
              <a:ext uri="{FF2B5EF4-FFF2-40B4-BE49-F238E27FC236}">
                <a16:creationId xmlns:a16="http://schemas.microsoft.com/office/drawing/2014/main" id="{DD301B12-C8FF-4534-8C87-EAA17CAE2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5525" y="5846763"/>
            <a:ext cx="533400" cy="5191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0</a:t>
            </a:r>
            <a:endParaRPr lang="th-TH" dirty="0">
              <a:solidFill>
                <a:schemeClr val="accent2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542A5D97-9FE5-4E04-BACA-529287F15B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6463" y="600075"/>
            <a:ext cx="5486400" cy="460375"/>
          </a:xfrm>
          <a:prstGeom prst="rect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990000"/>
                </a:solidFill>
                <a:cs typeface="Angsana New" panose="02020603050405020304" pitchFamily="18" charset="-34"/>
              </a:rPr>
              <a:t>(1- b) Y = (C</a:t>
            </a:r>
            <a:r>
              <a:rPr lang="en-US" altLang="en-US" sz="2400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990000"/>
                </a:solidFill>
                <a:cs typeface="Angsana New" panose="02020603050405020304" pitchFamily="18" charset="-34"/>
              </a:rPr>
              <a:t> - bT</a:t>
            </a:r>
            <a:r>
              <a:rPr lang="en-US" altLang="en-US" sz="2400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9900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 sz="2400">
                <a:solidFill>
                  <a:srgbClr val="99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sz="2400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990000"/>
                </a:solidFill>
                <a:cs typeface="Angsana New" panose="02020603050405020304" pitchFamily="18" charset="-34"/>
              </a:rPr>
              <a:t> + Ga) - hr </a:t>
            </a:r>
            <a:endParaRPr lang="th-TH" altLang="en-US" sz="2400">
              <a:solidFill>
                <a:srgbClr val="990000"/>
              </a:solidFill>
              <a:cs typeface="Angsana New" panose="02020603050405020304" pitchFamily="18" charset="-34"/>
            </a:endParaRPr>
          </a:p>
        </p:txBody>
      </p:sp>
      <p:sp>
        <p:nvSpPr>
          <p:cNvPr id="10257" name="Slide Number Placeholder 19">
            <a:extLst>
              <a:ext uri="{FF2B5EF4-FFF2-40B4-BE49-F238E27FC236}">
                <a16:creationId xmlns:a16="http://schemas.microsoft.com/office/drawing/2014/main" id="{269715B5-31AF-4D26-979D-006985898F0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9613E39-B965-46F7-AF89-F8F2B0F79853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826E9AF8-81BD-4896-9C88-3572296225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-17463"/>
            <a:ext cx="8229600" cy="762001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200" b="1" dirty="0">
                <a:cs typeface="Angsana New" pitchFamily="18" charset="-34"/>
              </a:rPr>
              <a:t>Equilibrium in product market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6" name="AutoShape 6">
            <a:extLst>
              <a:ext uri="{FF2B5EF4-FFF2-40B4-BE49-F238E27FC236}">
                <a16:creationId xmlns:a16="http://schemas.microsoft.com/office/drawing/2014/main" id="{853CE175-008F-4B25-8AC0-025D8B420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8238" y="2074863"/>
            <a:ext cx="862012" cy="746125"/>
          </a:xfrm>
          <a:prstGeom prst="bracketPair">
            <a:avLst>
              <a:gd name="adj" fmla="val 16667"/>
            </a:avLst>
          </a:prstGeom>
          <a:noFill/>
          <a:ln w="25400">
            <a:solidFill>
              <a:srgbClr val="99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4" name="Rectangle 5">
            <a:extLst>
              <a:ext uri="{FF2B5EF4-FFF2-40B4-BE49-F238E27FC236}">
                <a16:creationId xmlns:a16="http://schemas.microsoft.com/office/drawing/2014/main" id="{9808291E-BBF4-4B79-801F-13F1736E64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5225" y="2894013"/>
            <a:ext cx="6781800" cy="8318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 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    h   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 r  =   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   1   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[C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- bT</a:t>
            </a:r>
            <a:r>
              <a:rPr lang="en-US" altLang="en-US" sz="2400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 sz="2400">
                <a:solidFill>
                  <a:srgbClr val="C0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G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] -  Y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  (1- b)              </a:t>
            </a:r>
            <a:r>
              <a:rPr lang="en-US" altLang="en-US" sz="2400">
                <a:solidFill>
                  <a:srgbClr val="C00000"/>
                </a:solidFill>
              </a:rPr>
              <a:t>1- b</a:t>
            </a:r>
            <a:endParaRPr lang="th-TH" altLang="en-US" sz="2400">
              <a:solidFill>
                <a:srgbClr val="C00000"/>
              </a:solidFill>
            </a:endParaRPr>
          </a:p>
        </p:txBody>
      </p:sp>
      <p:sp>
        <p:nvSpPr>
          <p:cNvPr id="25" name="AutoShape 6">
            <a:extLst>
              <a:ext uri="{FF2B5EF4-FFF2-40B4-BE49-F238E27FC236}">
                <a16:creationId xmlns:a16="http://schemas.microsoft.com/office/drawing/2014/main" id="{0BA46C21-3690-475F-91CF-7C0CC60011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0813" y="2894013"/>
            <a:ext cx="1127125" cy="831850"/>
          </a:xfrm>
          <a:prstGeom prst="bracketPair">
            <a:avLst>
              <a:gd name="adj" fmla="val 16667"/>
            </a:avLst>
          </a:prstGeom>
          <a:noFill/>
          <a:ln w="25400">
            <a:solidFill>
              <a:srgbClr val="99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8" name="Rectangle 5">
            <a:extLst>
              <a:ext uri="{FF2B5EF4-FFF2-40B4-BE49-F238E27FC236}">
                <a16:creationId xmlns:a16="http://schemas.microsoft.com/office/drawing/2014/main" id="{E77E8FBF-0909-4ADC-884E-F70D79EA0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13" y="3783013"/>
            <a:ext cx="6818312" cy="83185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 r    =    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 1 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[C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- bT</a:t>
            </a:r>
            <a:r>
              <a:rPr lang="en-US" altLang="en-US" sz="2400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 sz="2400">
                <a:solidFill>
                  <a:srgbClr val="C0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G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] -  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(1- b)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Y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              h                                      </a:t>
            </a:r>
            <a:r>
              <a:rPr lang="en-US" altLang="en-US" sz="2400">
                <a:solidFill>
                  <a:srgbClr val="C00000"/>
                </a:solidFill>
              </a:rPr>
              <a:t>     h</a:t>
            </a:r>
            <a:endParaRPr lang="th-TH" altLang="en-US" sz="2400">
              <a:solidFill>
                <a:srgbClr val="C00000"/>
              </a:solidFill>
            </a:endParaRPr>
          </a:p>
        </p:txBody>
      </p:sp>
      <p:sp>
        <p:nvSpPr>
          <p:cNvPr id="29" name="Rectangle 5">
            <a:extLst>
              <a:ext uri="{FF2B5EF4-FFF2-40B4-BE49-F238E27FC236}">
                <a16:creationId xmlns:a16="http://schemas.microsoft.com/office/drawing/2014/main" id="{BCE61233-D570-4971-A06D-DE3DD6FD3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2688" y="4724400"/>
            <a:ext cx="6778625" cy="83026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</a:t>
            </a:r>
            <a:r>
              <a:rPr lang="el-GR" altLang="en-US" sz="24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sz="24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r  =    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 1 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</a:t>
            </a:r>
            <a:r>
              <a:rPr lang="el-GR" altLang="en-US" sz="24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[C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- bT</a:t>
            </a:r>
            <a:r>
              <a:rPr lang="en-US" altLang="en-US" sz="2400" baseline="-25000">
                <a:solidFill>
                  <a:srgbClr val="99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 sz="2400">
                <a:solidFill>
                  <a:srgbClr val="C0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+ G</a:t>
            </a:r>
            <a:r>
              <a:rPr lang="en-US" altLang="en-US" sz="2400" baseline="-25000">
                <a:solidFill>
                  <a:srgbClr val="C00000"/>
                </a:solidFill>
                <a:cs typeface="Angsana New" panose="02020603050405020304" pitchFamily="18" charset="-34"/>
              </a:rPr>
              <a:t>a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] -  </a:t>
            </a:r>
            <a:r>
              <a:rPr lang="en-US" altLang="en-US" sz="2400" u="sng">
                <a:solidFill>
                  <a:srgbClr val="C00000"/>
                </a:solidFill>
                <a:cs typeface="Angsana New" panose="02020603050405020304" pitchFamily="18" charset="-34"/>
              </a:rPr>
              <a:t>(1- b)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</a:t>
            </a:r>
            <a:r>
              <a:rPr lang="el-GR" altLang="en-US" sz="240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 </a:t>
            </a: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Y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00000"/>
                </a:solidFill>
                <a:cs typeface="Angsana New" panose="02020603050405020304" pitchFamily="18" charset="-34"/>
              </a:rPr>
              <a:t>                 h                                      </a:t>
            </a:r>
            <a:r>
              <a:rPr lang="en-US" altLang="en-US" sz="2400">
                <a:solidFill>
                  <a:srgbClr val="C00000"/>
                </a:solidFill>
              </a:rPr>
              <a:t>     h</a:t>
            </a:r>
            <a:endParaRPr lang="th-TH" altLang="en-US" sz="240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4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7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4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4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4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4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7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5" grpId="0" animBg="1"/>
      <p:bldP spid="174086" grpId="0" animBg="1"/>
      <p:bldP spid="174087" grpId="0" animBg="1"/>
      <p:bldP spid="174088" grpId="0"/>
      <p:bldP spid="174089" grpId="0" animBg="1"/>
      <p:bldP spid="174090" grpId="0" animBg="1"/>
      <p:bldP spid="174092" grpId="0" animBg="1"/>
      <p:bldP spid="174093" grpId="0"/>
      <p:bldP spid="174094" grpId="0"/>
      <p:bldP spid="174095" grpId="0" animBg="1"/>
      <p:bldP spid="174096" grpId="0" animBg="1"/>
      <p:bldP spid="174097" grpId="0"/>
      <p:bldP spid="174098" grpId="0" animBg="1"/>
      <p:bldP spid="19" grpId="0" animBg="1"/>
      <p:bldP spid="26" grpId="0" animBg="1"/>
      <p:bldP spid="24" grpId="0" animBg="1"/>
      <p:bldP spid="25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>
            <a:extLst>
              <a:ext uri="{FF2B5EF4-FFF2-40B4-BE49-F238E27FC236}">
                <a16:creationId xmlns:a16="http://schemas.microsoft.com/office/drawing/2014/main" id="{B2FE22B9-382F-43DC-A723-684E4C984A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dirty="0">
                <a:cs typeface="Angsana New" pitchFamily="18" charset="-34"/>
              </a:rPr>
              <a:t>Factors cause IS to shift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11267" name="Rectangle 4">
            <a:extLst>
              <a:ext uri="{FF2B5EF4-FFF2-40B4-BE49-F238E27FC236}">
                <a16:creationId xmlns:a16="http://schemas.microsoft.com/office/drawing/2014/main" id="{C330A222-298C-43F1-A8E8-C478D5913B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5110" name="Text Box 6">
            <a:extLst>
              <a:ext uri="{FF2B5EF4-FFF2-40B4-BE49-F238E27FC236}">
                <a16:creationId xmlns:a16="http://schemas.microsoft.com/office/drawing/2014/main" id="{C17FC7CA-66D8-4ED5-A27F-D9E628CE84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1066800"/>
            <a:ext cx="228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200"/>
              <a:t>:</a:t>
            </a:r>
            <a:endParaRPr lang="th-TH" altLang="en-US" sz="3200"/>
          </a:p>
        </p:txBody>
      </p:sp>
      <p:sp>
        <p:nvSpPr>
          <p:cNvPr id="175111" name="Rectangle 7">
            <a:extLst>
              <a:ext uri="{FF2B5EF4-FFF2-40B4-BE49-F238E27FC236}">
                <a16:creationId xmlns:a16="http://schemas.microsoft.com/office/drawing/2014/main" id="{045715EF-B8A2-4126-975F-28CF39AB2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066800"/>
            <a:ext cx="4918075" cy="58420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>
                <a:solidFill>
                  <a:srgbClr val="996600"/>
                </a:solidFill>
                <a:cs typeface="Angsana New" panose="02020603050405020304" pitchFamily="18" charset="-34"/>
              </a:rPr>
              <a:t>Factors cause IS to shift</a:t>
            </a:r>
            <a:endParaRPr lang="th-TH" altLang="en-US">
              <a:solidFill>
                <a:srgbClr val="006666"/>
              </a:solidFill>
              <a:cs typeface="Angsana New" panose="02020603050405020304" pitchFamily="18" charset="-34"/>
            </a:endParaRPr>
          </a:p>
        </p:txBody>
      </p:sp>
      <p:sp>
        <p:nvSpPr>
          <p:cNvPr id="175112" name="Rectangle 8">
            <a:extLst>
              <a:ext uri="{FF2B5EF4-FFF2-40B4-BE49-F238E27FC236}">
                <a16:creationId xmlns:a16="http://schemas.microsoft.com/office/drawing/2014/main" id="{493E5E47-D5E5-4F64-9BC1-5DF76B818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2209800"/>
            <a:ext cx="838200" cy="519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l-GR" altLang="en-US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Y</a:t>
            </a:r>
            <a:endParaRPr lang="th-TH" altLang="en-US">
              <a:solidFill>
                <a:srgbClr val="C00000"/>
              </a:solidFill>
            </a:endParaRPr>
          </a:p>
        </p:txBody>
      </p:sp>
      <p:sp>
        <p:nvSpPr>
          <p:cNvPr id="175113" name="Rectangle 9">
            <a:extLst>
              <a:ext uri="{FF2B5EF4-FFF2-40B4-BE49-F238E27FC236}">
                <a16:creationId xmlns:a16="http://schemas.microsoft.com/office/drawing/2014/main" id="{F8E32FEF-C5C2-4727-9EC7-C068B8BFBF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3352800"/>
            <a:ext cx="838200" cy="519113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l-GR" altLang="en-US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endParaRPr lang="th-TH" altLang="en-US">
              <a:solidFill>
                <a:schemeClr val="accent2"/>
              </a:solidFill>
            </a:endParaRPr>
          </a:p>
        </p:txBody>
      </p:sp>
      <p:sp>
        <p:nvSpPr>
          <p:cNvPr id="175114" name="Text Box 10">
            <a:extLst>
              <a:ext uri="{FF2B5EF4-FFF2-40B4-BE49-F238E27FC236}">
                <a16:creationId xmlns:a16="http://schemas.microsoft.com/office/drawing/2014/main" id="{7E0FC8CA-F81F-43F9-87D6-7A8A3E70C5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209800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rgbClr val="C00000"/>
              </a:solidFill>
              <a:cs typeface="Angsana New" panose="02020603050405020304" pitchFamily="18" charset="-34"/>
            </a:endParaRPr>
          </a:p>
        </p:txBody>
      </p:sp>
      <p:sp>
        <p:nvSpPr>
          <p:cNvPr id="175115" name="Text Box 11">
            <a:extLst>
              <a:ext uri="{FF2B5EF4-FFF2-40B4-BE49-F238E27FC236}">
                <a16:creationId xmlns:a16="http://schemas.microsoft.com/office/drawing/2014/main" id="{B5BB72B8-039E-45AC-972A-E33DAC691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286000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rgbClr val="C00000"/>
              </a:solidFill>
              <a:cs typeface="Angsana New" panose="02020603050405020304" pitchFamily="18" charset="-34"/>
            </a:endParaRPr>
          </a:p>
        </p:txBody>
      </p:sp>
      <p:sp>
        <p:nvSpPr>
          <p:cNvPr id="175116" name="Text Box 12">
            <a:extLst>
              <a:ext uri="{FF2B5EF4-FFF2-40B4-BE49-F238E27FC236}">
                <a16:creationId xmlns:a16="http://schemas.microsoft.com/office/drawing/2014/main" id="{59883465-C4B8-4C53-AA9E-6838A9EB68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429000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75117" name="Text Box 13">
            <a:extLst>
              <a:ext uri="{FF2B5EF4-FFF2-40B4-BE49-F238E27FC236}">
                <a16:creationId xmlns:a16="http://schemas.microsoft.com/office/drawing/2014/main" id="{7177169B-4462-4999-8E76-482510BC92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352800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CC0099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rgbClr val="CC0099"/>
              </a:solidFill>
              <a:cs typeface="Angsana New" panose="02020603050405020304" pitchFamily="18" charset="-34"/>
            </a:endParaRPr>
          </a:p>
        </p:txBody>
      </p:sp>
      <p:sp>
        <p:nvSpPr>
          <p:cNvPr id="175118" name="Rectangle 14">
            <a:extLst>
              <a:ext uri="{FF2B5EF4-FFF2-40B4-BE49-F238E27FC236}">
                <a16:creationId xmlns:a16="http://schemas.microsoft.com/office/drawing/2014/main" id="{A0CA3FD2-7F02-4A6B-9F2B-FAB9C964D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2057400"/>
            <a:ext cx="1600200" cy="9461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u="sng">
                <a:solidFill>
                  <a:srgbClr val="C00000"/>
                </a:solidFill>
                <a:cs typeface="Angsana New" panose="02020603050405020304" pitchFamily="18" charset="-34"/>
              </a:rPr>
              <a:t>  1   </a:t>
            </a: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 </a:t>
            </a:r>
            <a:r>
              <a:rPr lang="el-GR" altLang="en-US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G</a:t>
            </a:r>
            <a:r>
              <a:rPr lang="en-US" altLang="en-US" baseline="-25000">
                <a:solidFill>
                  <a:srgbClr val="C00000"/>
                </a:solidFill>
                <a:cs typeface="Angsana New" panose="02020603050405020304" pitchFamily="18" charset="-34"/>
              </a:rPr>
              <a:t>a  </a:t>
            </a: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       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C00000"/>
                </a:solidFill>
              </a:rPr>
              <a:t> 1- b</a:t>
            </a:r>
            <a:endParaRPr lang="th-TH" altLang="en-US">
              <a:solidFill>
                <a:srgbClr val="C00000"/>
              </a:solidFill>
            </a:endParaRPr>
          </a:p>
        </p:txBody>
      </p:sp>
      <p:sp>
        <p:nvSpPr>
          <p:cNvPr id="175119" name="Rectangle 15">
            <a:extLst>
              <a:ext uri="{FF2B5EF4-FFF2-40B4-BE49-F238E27FC236}">
                <a16:creationId xmlns:a16="http://schemas.microsoft.com/office/drawing/2014/main" id="{96610DCD-B80E-4CD6-84C8-AD362DF5C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3200400"/>
            <a:ext cx="1600200" cy="946150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u="sng">
                <a:solidFill>
                  <a:schemeClr val="accent2"/>
                </a:solidFill>
                <a:cs typeface="Angsana New" panose="02020603050405020304" pitchFamily="18" charset="-34"/>
              </a:rPr>
              <a:t> -b   </a:t>
            </a:r>
            <a:r>
              <a:rPr lang="el-GR" altLang="en-US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T</a:t>
            </a:r>
            <a:r>
              <a:rPr lang="en-US" altLang="en-US" baseline="-25000">
                <a:solidFill>
                  <a:schemeClr val="accent2"/>
                </a:solidFill>
                <a:cs typeface="Angsana New" panose="02020603050405020304" pitchFamily="18" charset="-34"/>
              </a:rPr>
              <a:t>a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      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</a:rPr>
              <a:t>  1- b</a:t>
            </a:r>
            <a:endParaRPr lang="th-TH" altLang="en-US">
              <a:solidFill>
                <a:schemeClr val="accent2"/>
              </a:solidFill>
            </a:endParaRPr>
          </a:p>
        </p:txBody>
      </p:sp>
      <p:sp>
        <p:nvSpPr>
          <p:cNvPr id="175120" name="AutoShape 16">
            <a:extLst>
              <a:ext uri="{FF2B5EF4-FFF2-40B4-BE49-F238E27FC236}">
                <a16:creationId xmlns:a16="http://schemas.microsoft.com/office/drawing/2014/main" id="{3A2B2509-FF8D-4097-BD42-585900565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2362200"/>
            <a:ext cx="381000" cy="381000"/>
          </a:xfrm>
          <a:prstGeom prst="rightArrow">
            <a:avLst>
              <a:gd name="adj1" fmla="val 50000"/>
              <a:gd name="adj2" fmla="val 17917"/>
            </a:avLst>
          </a:pr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5121" name="AutoShape 17">
            <a:extLst>
              <a:ext uri="{FF2B5EF4-FFF2-40B4-BE49-F238E27FC236}">
                <a16:creationId xmlns:a16="http://schemas.microsoft.com/office/drawing/2014/main" id="{07AD9855-8F7D-4BB7-B5DA-EF2CFB3EAC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3429000"/>
            <a:ext cx="381000" cy="381000"/>
          </a:xfrm>
          <a:prstGeom prst="rightArrow">
            <a:avLst>
              <a:gd name="adj1" fmla="val 50000"/>
              <a:gd name="adj2" fmla="val 17917"/>
            </a:avLst>
          </a:prstGeom>
          <a:solidFill>
            <a:srgbClr val="80008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5122" name="Rectangle 18">
            <a:extLst>
              <a:ext uri="{FF2B5EF4-FFF2-40B4-BE49-F238E27FC236}">
                <a16:creationId xmlns:a16="http://schemas.microsoft.com/office/drawing/2014/main" id="{54E5CFD4-2E3D-4FAB-895C-DAFD3A4346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4724400"/>
            <a:ext cx="2514600" cy="8302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400" dirty="0">
                <a:solidFill>
                  <a:srgbClr val="660066"/>
                </a:solidFill>
                <a:latin typeface="Arial" charset="0"/>
                <a:cs typeface="Angsana New" pitchFamily="18" charset="-34"/>
              </a:rPr>
              <a:t>Factors cause IS to shift</a:t>
            </a:r>
            <a:endParaRPr lang="th-TH" sz="2400" dirty="0">
              <a:solidFill>
                <a:srgbClr val="660066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75123" name="Rectangle 19">
            <a:extLst>
              <a:ext uri="{FF2B5EF4-FFF2-40B4-BE49-F238E27FC236}">
                <a16:creationId xmlns:a16="http://schemas.microsoft.com/office/drawing/2014/main" id="{39811796-E65D-4A8E-9B31-264A9FFEBF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2057400"/>
            <a:ext cx="1143000" cy="9461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el-GR" altLang="en-US" u="sng">
                <a:solidFill>
                  <a:srgbClr val="99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u="sng">
                <a:solidFill>
                  <a:srgbClr val="990000"/>
                </a:solidFill>
                <a:cs typeface="Angsana New" panose="02020603050405020304" pitchFamily="18" charset="-34"/>
              </a:rPr>
              <a:t>Y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el-GR" altLang="en-US">
                <a:solidFill>
                  <a:srgbClr val="99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rgbClr val="990000"/>
                </a:solidFill>
                <a:cs typeface="Angsana New" panose="02020603050405020304" pitchFamily="18" charset="-34"/>
              </a:rPr>
              <a:t>G</a:t>
            </a:r>
            <a:r>
              <a:rPr lang="en-US" altLang="en-US" baseline="-25000">
                <a:solidFill>
                  <a:srgbClr val="990000"/>
                </a:solidFill>
                <a:cs typeface="Angsana New" panose="02020603050405020304" pitchFamily="18" charset="-34"/>
              </a:rPr>
              <a:t>a IS</a:t>
            </a:r>
            <a:endParaRPr lang="th-TH" altLang="en-US">
              <a:solidFill>
                <a:srgbClr val="990000"/>
              </a:solidFill>
            </a:endParaRPr>
          </a:p>
        </p:txBody>
      </p:sp>
      <p:sp>
        <p:nvSpPr>
          <p:cNvPr id="175124" name="Line 20">
            <a:extLst>
              <a:ext uri="{FF2B5EF4-FFF2-40B4-BE49-F238E27FC236}">
                <a16:creationId xmlns:a16="http://schemas.microsoft.com/office/drawing/2014/main" id="{F8F89F11-A67F-4C62-9B14-A0AD46BFD586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4600" y="2133600"/>
            <a:ext cx="0" cy="7620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25" name="Rectangle 21">
            <a:extLst>
              <a:ext uri="{FF2B5EF4-FFF2-40B4-BE49-F238E27FC236}">
                <a16:creationId xmlns:a16="http://schemas.microsoft.com/office/drawing/2014/main" id="{B72E129D-6FFE-43D3-996F-00A2CFE22E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3276600"/>
            <a:ext cx="1143000" cy="946150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el-GR" altLang="en-US" u="sng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u="sng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el-GR" altLang="en-US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T</a:t>
            </a:r>
            <a:r>
              <a:rPr lang="en-US" altLang="en-US" baseline="-25000">
                <a:solidFill>
                  <a:schemeClr val="accent2"/>
                </a:solidFill>
                <a:cs typeface="Angsana New" panose="02020603050405020304" pitchFamily="18" charset="-34"/>
              </a:rPr>
              <a:t>   IS</a:t>
            </a:r>
            <a:endParaRPr lang="th-TH" altLang="en-US">
              <a:solidFill>
                <a:schemeClr val="accent2"/>
              </a:solidFill>
            </a:endParaRPr>
          </a:p>
        </p:txBody>
      </p:sp>
      <p:sp>
        <p:nvSpPr>
          <p:cNvPr id="175127" name="Line 23">
            <a:extLst>
              <a:ext uri="{FF2B5EF4-FFF2-40B4-BE49-F238E27FC236}">
                <a16:creationId xmlns:a16="http://schemas.microsoft.com/office/drawing/2014/main" id="{8326120C-5E51-475B-AF06-2EF14B1E36F0}"/>
              </a:ext>
            </a:extLst>
          </p:cNvPr>
          <p:cNvSpPr>
            <a:spLocks noChangeShapeType="1"/>
          </p:cNvSpPr>
          <p:nvPr/>
        </p:nvSpPr>
        <p:spPr bwMode="auto">
          <a:xfrm>
            <a:off x="6215063" y="3338513"/>
            <a:ext cx="0" cy="762000"/>
          </a:xfrm>
          <a:prstGeom prst="line">
            <a:avLst/>
          </a:prstGeom>
          <a:noFill/>
          <a:ln w="9525">
            <a:solidFill>
              <a:srgbClr val="99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28" name="Rectangle 24">
            <a:extLst>
              <a:ext uri="{FF2B5EF4-FFF2-40B4-BE49-F238E27FC236}">
                <a16:creationId xmlns:a16="http://schemas.microsoft.com/office/drawing/2014/main" id="{C8F29F05-FB5B-4389-BC09-7E746D398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057400"/>
            <a:ext cx="1066800" cy="9461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u="sng">
                <a:solidFill>
                  <a:srgbClr val="C00000"/>
                </a:solidFill>
                <a:cs typeface="Angsana New" panose="02020603050405020304" pitchFamily="18" charset="-34"/>
              </a:rPr>
              <a:t>  1  </a:t>
            </a:r>
            <a:r>
              <a:rPr lang="en-US" altLang="en-US" sz="900" u="sng">
                <a:solidFill>
                  <a:srgbClr val="C00000"/>
                </a:solidFill>
                <a:cs typeface="Angsana New" panose="02020603050405020304" pitchFamily="18" charset="-34"/>
              </a:rPr>
              <a:t>.</a:t>
            </a:r>
            <a:endParaRPr lang="en-US" altLang="en-US" sz="900">
              <a:solidFill>
                <a:srgbClr val="C00000"/>
              </a:solidFill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C00000"/>
                </a:solidFill>
              </a:rPr>
              <a:t>  1- b</a:t>
            </a:r>
            <a:endParaRPr lang="th-TH" altLang="en-US">
              <a:solidFill>
                <a:srgbClr val="C00000"/>
              </a:solidFill>
            </a:endParaRPr>
          </a:p>
        </p:txBody>
      </p:sp>
      <p:sp>
        <p:nvSpPr>
          <p:cNvPr id="175129" name="Rectangle 25">
            <a:extLst>
              <a:ext uri="{FF2B5EF4-FFF2-40B4-BE49-F238E27FC236}">
                <a16:creationId xmlns:a16="http://schemas.microsoft.com/office/drawing/2014/main" id="{56D9A286-3BEF-44F6-AC73-AF84B47A0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76600"/>
            <a:ext cx="1066800" cy="946150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u="sng">
                <a:solidFill>
                  <a:schemeClr val="accent2"/>
                </a:solidFill>
                <a:cs typeface="Angsana New" panose="02020603050405020304" pitchFamily="18" charset="-34"/>
              </a:rPr>
              <a:t>  -b  </a:t>
            </a:r>
            <a:r>
              <a:rPr lang="en-US" altLang="en-US" sz="900" u="sng">
                <a:solidFill>
                  <a:schemeClr val="accent2"/>
                </a:solidFill>
                <a:cs typeface="Angsana New" panose="02020603050405020304" pitchFamily="18" charset="-34"/>
              </a:rPr>
              <a:t>.</a:t>
            </a:r>
            <a:endParaRPr lang="en-US" altLang="en-US" sz="900">
              <a:solidFill>
                <a:schemeClr val="accent2"/>
              </a:solidFill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</a:rPr>
              <a:t>  1- b</a:t>
            </a:r>
            <a:endParaRPr lang="th-TH" altLang="en-US">
              <a:solidFill>
                <a:schemeClr val="accent2"/>
              </a:solidFill>
            </a:endParaRPr>
          </a:p>
        </p:txBody>
      </p:sp>
      <p:sp>
        <p:nvSpPr>
          <p:cNvPr id="175130" name="Rectangle 26">
            <a:extLst>
              <a:ext uri="{FF2B5EF4-FFF2-40B4-BE49-F238E27FC236}">
                <a16:creationId xmlns:a16="http://schemas.microsoft.com/office/drawing/2014/main" id="{5EAD9406-6732-4E02-9C6E-AB4A7865A2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724400"/>
            <a:ext cx="4267200" cy="8302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400" dirty="0">
                <a:solidFill>
                  <a:srgbClr val="660066"/>
                </a:solidFill>
                <a:latin typeface="+mn-lt"/>
                <a:cs typeface="Angsana New" pitchFamily="18" charset="-34"/>
              </a:rPr>
              <a:t>Every variable</a:t>
            </a:r>
            <a:r>
              <a:rPr lang="th-TH" sz="2400" dirty="0">
                <a:solidFill>
                  <a:srgbClr val="660066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4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(</a:t>
            </a:r>
            <a:r>
              <a:rPr lang="en-US" sz="24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except</a:t>
            </a:r>
            <a:r>
              <a:rPr lang="th-TH" sz="24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  </a:t>
            </a:r>
            <a:r>
              <a:rPr lang="en-US" sz="24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“r”</a:t>
            </a:r>
            <a:r>
              <a:rPr lang="th-TH" sz="24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) </a:t>
            </a:r>
            <a:r>
              <a:rPr lang="en-US" sz="2400" dirty="0">
                <a:solidFill>
                  <a:srgbClr val="660066"/>
                </a:solidFill>
                <a:latin typeface="+mn-lt"/>
                <a:cs typeface="Angsana New" pitchFamily="18" charset="-34"/>
              </a:rPr>
              <a:t>causes DAE to shift</a:t>
            </a:r>
            <a:endParaRPr lang="th-TH" sz="2400" dirty="0">
              <a:solidFill>
                <a:srgbClr val="660066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75131" name="Text Box 27">
            <a:extLst>
              <a:ext uri="{FF2B5EF4-FFF2-40B4-BE49-F238E27FC236}">
                <a16:creationId xmlns:a16="http://schemas.microsoft.com/office/drawing/2014/main" id="{A68E5FD2-D618-4E07-8975-4CB12CF09E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4876800"/>
            <a:ext cx="228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600"/>
              <a:t>:</a:t>
            </a:r>
            <a:endParaRPr lang="th-TH" altLang="en-US" sz="3600"/>
          </a:p>
        </p:txBody>
      </p:sp>
      <p:sp>
        <p:nvSpPr>
          <p:cNvPr id="11289" name="Slide Number Placeholder 24">
            <a:extLst>
              <a:ext uri="{FF2B5EF4-FFF2-40B4-BE49-F238E27FC236}">
                <a16:creationId xmlns:a16="http://schemas.microsoft.com/office/drawing/2014/main" id="{071AC64D-24BA-49CB-8381-D3E4390F228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F452A64E-BA10-47AB-AA06-9E78FC177150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5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5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75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5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7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17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7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7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75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75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7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7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7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7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75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17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3" dur="500"/>
                                        <p:tgtEl>
                                          <p:spTgt spid="17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7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7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2000"/>
                                        <p:tgtEl>
                                          <p:spTgt spid="17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10" grpId="0"/>
      <p:bldP spid="175111" grpId="0" animBg="1"/>
      <p:bldP spid="175112" grpId="0" animBg="1"/>
      <p:bldP spid="175113" grpId="0" animBg="1"/>
      <p:bldP spid="175114" grpId="0"/>
      <p:bldP spid="175115" grpId="0"/>
      <p:bldP spid="175116" grpId="0"/>
      <p:bldP spid="175117" grpId="0"/>
      <p:bldP spid="175118" grpId="0" animBg="1"/>
      <p:bldP spid="175119" grpId="0" animBg="1"/>
      <p:bldP spid="175120" grpId="0" animBg="1"/>
      <p:bldP spid="175121" grpId="0" animBg="1"/>
      <p:bldP spid="175122" grpId="0" animBg="1"/>
      <p:bldP spid="175123" grpId="0" animBg="1"/>
      <p:bldP spid="175125" grpId="0" animBg="1"/>
      <p:bldP spid="175128" grpId="0" animBg="1"/>
      <p:bldP spid="175129" grpId="0" animBg="1"/>
      <p:bldP spid="175130" grpId="0" animBg="1"/>
      <p:bldP spid="1751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0" name="Rectangle 4">
            <a:extLst>
              <a:ext uri="{FF2B5EF4-FFF2-40B4-BE49-F238E27FC236}">
                <a16:creationId xmlns:a16="http://schemas.microsoft.com/office/drawing/2014/main" id="{617BB745-986F-4A41-85DF-C0F45A9D0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8181" name="Text Box 5">
            <a:extLst>
              <a:ext uri="{FF2B5EF4-FFF2-40B4-BE49-F238E27FC236}">
                <a16:creationId xmlns:a16="http://schemas.microsoft.com/office/drawing/2014/main" id="{5ACA842E-8F9C-4C77-BFF6-36ECC7BA03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1524000"/>
            <a:ext cx="2057400" cy="519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006666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aseline="30000" dirty="0">
                <a:solidFill>
                  <a:srgbClr val="006666"/>
                </a:solidFill>
                <a:latin typeface="Arial" charset="0"/>
                <a:cs typeface="Angsana New" pitchFamily="18" charset="-34"/>
              </a:rPr>
              <a:t>s</a:t>
            </a:r>
            <a:r>
              <a:rPr lang="en-US" dirty="0">
                <a:solidFill>
                  <a:srgbClr val="006666"/>
                </a:solidFill>
                <a:latin typeface="Arial" charset="0"/>
                <a:cs typeface="Angsana New" pitchFamily="18" charset="-34"/>
              </a:rPr>
              <a:t> = </a:t>
            </a:r>
            <a:r>
              <a:rPr lang="en-US" dirty="0" err="1">
                <a:solidFill>
                  <a:srgbClr val="006666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aseline="30000" dirty="0" err="1">
                <a:solidFill>
                  <a:srgbClr val="006666"/>
                </a:solidFill>
                <a:latin typeface="Arial" charset="0"/>
                <a:cs typeface="Angsana New" pitchFamily="18" charset="-34"/>
              </a:rPr>
              <a:t>d</a:t>
            </a:r>
            <a:endParaRPr lang="en-US" dirty="0">
              <a:solidFill>
                <a:srgbClr val="006666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78182" name="Text Box 6">
            <a:extLst>
              <a:ext uri="{FF2B5EF4-FFF2-40B4-BE49-F238E27FC236}">
                <a16:creationId xmlns:a16="http://schemas.microsoft.com/office/drawing/2014/main" id="{C989EB72-C80B-4B35-9B05-92ECF6574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2362200"/>
            <a:ext cx="3657600" cy="5191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aseline="30000">
                <a:solidFill>
                  <a:srgbClr val="996600"/>
                </a:solidFill>
                <a:cs typeface="Angsana New" panose="02020603050405020304" pitchFamily="18" charset="-34"/>
              </a:rPr>
              <a:t>d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 =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0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 +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1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Y -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2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r</a:t>
            </a:r>
          </a:p>
        </p:txBody>
      </p:sp>
      <p:sp>
        <p:nvSpPr>
          <p:cNvPr id="178183" name="Text Box 7">
            <a:extLst>
              <a:ext uri="{FF2B5EF4-FFF2-40B4-BE49-F238E27FC236}">
                <a16:creationId xmlns:a16="http://schemas.microsoft.com/office/drawing/2014/main" id="{A86222AB-3E3F-4D35-B88E-81927CD08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3200400"/>
            <a:ext cx="1676400" cy="523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At </a:t>
            </a:r>
            <a:r>
              <a:rPr lang="en-US" dirty="0" err="1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equi</a:t>
            </a: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 </a:t>
            </a:r>
            <a:r>
              <a:rPr lang="en-US" u="sng" baseline="30000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m</a:t>
            </a:r>
            <a:endParaRPr lang="el-GR" b="0" u="sng" baseline="30000" dirty="0">
              <a:solidFill>
                <a:srgbClr val="C0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78184" name="Text Box 8">
            <a:extLst>
              <a:ext uri="{FF2B5EF4-FFF2-40B4-BE49-F238E27FC236}">
                <a16:creationId xmlns:a16="http://schemas.microsoft.com/office/drawing/2014/main" id="{0FAE0F55-35AF-4AF8-BAEC-E704590ED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3200400"/>
            <a:ext cx="2057400" cy="519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aseline="30000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s</a:t>
            </a: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 = </a:t>
            </a:r>
            <a:r>
              <a:rPr lang="en-US" dirty="0" err="1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aseline="30000" dirty="0" err="1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d</a:t>
            </a:r>
            <a:endParaRPr lang="en-US" dirty="0">
              <a:solidFill>
                <a:srgbClr val="C00000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78185" name="Text Box 9">
            <a:extLst>
              <a:ext uri="{FF2B5EF4-FFF2-40B4-BE49-F238E27FC236}">
                <a16:creationId xmlns:a16="http://schemas.microsoft.com/office/drawing/2014/main" id="{6879D658-EBB8-448F-81F9-05429AC024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4038600"/>
            <a:ext cx="3657600" cy="519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aseline="30000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s</a:t>
            </a: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 = C</a:t>
            </a:r>
            <a:r>
              <a:rPr lang="en-US" baseline="-25000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0</a:t>
            </a: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 + C</a:t>
            </a:r>
            <a:r>
              <a:rPr lang="en-US" baseline="-25000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1</a:t>
            </a: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Y - C</a:t>
            </a:r>
            <a:r>
              <a:rPr lang="en-US" baseline="-25000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2</a:t>
            </a: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r</a:t>
            </a:r>
          </a:p>
        </p:txBody>
      </p:sp>
      <p:sp>
        <p:nvSpPr>
          <p:cNvPr id="178187" name="Text Box 11">
            <a:extLst>
              <a:ext uri="{FF2B5EF4-FFF2-40B4-BE49-F238E27FC236}">
                <a16:creationId xmlns:a16="http://schemas.microsoft.com/office/drawing/2014/main" id="{9C3DAA3C-B9F5-4E2C-910C-A384170BC5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1524000"/>
            <a:ext cx="5029200" cy="523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r>
              <a:rPr lang="en-US" dirty="0">
                <a:solidFill>
                  <a:srgbClr val="006666"/>
                </a:solidFill>
                <a:latin typeface="Arial" charset="0"/>
                <a:cs typeface="Angsana New" pitchFamily="18" charset="-34"/>
              </a:rPr>
              <a:t>Equilibrium in money market </a:t>
            </a:r>
            <a:endParaRPr lang="el-GR" b="0" dirty="0">
              <a:solidFill>
                <a:srgbClr val="00666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2297" name="Text Box 12">
            <a:extLst>
              <a:ext uri="{FF2B5EF4-FFF2-40B4-BE49-F238E27FC236}">
                <a16:creationId xmlns:a16="http://schemas.microsoft.com/office/drawing/2014/main" id="{10E9BD3C-9199-44D4-BF22-1CD3B95BC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1447800"/>
            <a:ext cx="228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600"/>
              <a:t>:</a:t>
            </a:r>
            <a:endParaRPr lang="th-TH" altLang="en-US" sz="3600"/>
          </a:p>
        </p:txBody>
      </p:sp>
      <p:sp>
        <p:nvSpPr>
          <p:cNvPr id="178189" name="Text Box 13">
            <a:extLst>
              <a:ext uri="{FF2B5EF4-FFF2-40B4-BE49-F238E27FC236}">
                <a16:creationId xmlns:a16="http://schemas.microsoft.com/office/drawing/2014/main" id="{C77DCA9B-AA14-46E6-BFCC-6B3465795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3124200"/>
            <a:ext cx="228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600"/>
              <a:t>:</a:t>
            </a:r>
            <a:endParaRPr lang="th-TH" altLang="en-US" sz="3600"/>
          </a:p>
        </p:txBody>
      </p:sp>
      <p:sp>
        <p:nvSpPr>
          <p:cNvPr id="12299" name="Slide Number Placeholder 11">
            <a:extLst>
              <a:ext uri="{FF2B5EF4-FFF2-40B4-BE49-F238E27FC236}">
                <a16:creationId xmlns:a16="http://schemas.microsoft.com/office/drawing/2014/main" id="{7AD9974B-CD96-440B-A7BF-904ABD4C40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5B51DAB-DF8D-4C15-808C-5EC045A80E01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E231E475-D9EB-4245-98A9-8A4C64B3EB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6.3.2 Equilibrium in money market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1" grpId="0" animBg="1"/>
      <p:bldP spid="178182" grpId="0" animBg="1"/>
      <p:bldP spid="178183" grpId="0" animBg="1"/>
      <p:bldP spid="178184" grpId="0" animBg="1"/>
      <p:bldP spid="178185" grpId="0" animBg="1"/>
      <p:bldP spid="178187" grpId="0" animBg="1"/>
      <p:bldP spid="17818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14" name="Rectangle 4">
            <a:extLst>
              <a:ext uri="{FF2B5EF4-FFF2-40B4-BE49-F238E27FC236}">
                <a16:creationId xmlns:a16="http://schemas.microsoft.com/office/drawing/2014/main" id="{6F3199A2-842C-41A4-9EF4-AA9585C06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9205" name="Text Box 5">
            <a:extLst>
              <a:ext uri="{FF2B5EF4-FFF2-40B4-BE49-F238E27FC236}">
                <a16:creationId xmlns:a16="http://schemas.microsoft.com/office/drawing/2014/main" id="{0C1DCBEA-6E35-41B5-A863-A68E743B7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143000"/>
            <a:ext cx="2209800" cy="523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FF0000"/>
                </a:solidFill>
                <a:cs typeface="Angsana New" panose="02020603050405020304" pitchFamily="18" charset="-34"/>
              </a:rPr>
              <a:t>LM equation</a:t>
            </a:r>
            <a:endParaRPr lang="el-GR" altLang="en-US" b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79206" name="Text Box 6">
            <a:extLst>
              <a:ext uri="{FF2B5EF4-FFF2-40B4-BE49-F238E27FC236}">
                <a16:creationId xmlns:a16="http://schemas.microsoft.com/office/drawing/2014/main" id="{E4517B81-DDE3-4F8C-8D38-7CF6C1AACE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1143000"/>
            <a:ext cx="3657600" cy="519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aseline="30000">
                <a:solidFill>
                  <a:srgbClr val="996600"/>
                </a:solidFill>
                <a:cs typeface="Angsana New" panose="02020603050405020304" pitchFamily="18" charset="-34"/>
              </a:rPr>
              <a:t>s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 =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0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 +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1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Y -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2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r</a:t>
            </a:r>
          </a:p>
        </p:txBody>
      </p:sp>
      <p:sp>
        <p:nvSpPr>
          <p:cNvPr id="179207" name="Text Box 7">
            <a:extLst>
              <a:ext uri="{FF2B5EF4-FFF2-40B4-BE49-F238E27FC236}">
                <a16:creationId xmlns:a16="http://schemas.microsoft.com/office/drawing/2014/main" id="{3E689CB3-5381-4847-BB2F-F7515A6DC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1828800"/>
            <a:ext cx="3657600" cy="519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2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r =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0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 +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1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Y - M</a:t>
            </a:r>
            <a:r>
              <a:rPr lang="en-US" altLang="en-US" baseline="30000">
                <a:solidFill>
                  <a:srgbClr val="996600"/>
                </a:solidFill>
                <a:cs typeface="Angsana New" panose="02020603050405020304" pitchFamily="18" charset="-34"/>
              </a:rPr>
              <a:t>s</a:t>
            </a:r>
          </a:p>
        </p:txBody>
      </p:sp>
      <p:sp>
        <p:nvSpPr>
          <p:cNvPr id="179208" name="Text Box 8">
            <a:extLst>
              <a:ext uri="{FF2B5EF4-FFF2-40B4-BE49-F238E27FC236}">
                <a16:creationId xmlns:a16="http://schemas.microsoft.com/office/drawing/2014/main" id="{11F36895-B607-487C-8893-2589F9754B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514600"/>
            <a:ext cx="3657600" cy="9461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r = </a:t>
            </a:r>
            <a:r>
              <a:rPr lang="en-US" altLang="en-US" u="sng">
                <a:solidFill>
                  <a:srgbClr val="996600"/>
                </a:solidFill>
                <a:cs typeface="Angsana New" panose="02020603050405020304" pitchFamily="18" charset="-34"/>
              </a:rPr>
              <a:t>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0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 + </a:t>
            </a:r>
            <a:r>
              <a:rPr lang="en-US" altLang="en-US" u="sng">
                <a:solidFill>
                  <a:srgbClr val="996600"/>
                </a:solidFill>
                <a:cs typeface="Angsana New" panose="02020603050405020304" pitchFamily="18" charset="-34"/>
              </a:rPr>
              <a:t>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1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Y – </a:t>
            </a:r>
            <a:r>
              <a:rPr lang="en-US" altLang="en-US" u="sng">
                <a:solidFill>
                  <a:srgbClr val="9966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u="sng" baseline="30000">
                <a:solidFill>
                  <a:srgbClr val="996600"/>
                </a:solidFill>
                <a:cs typeface="Angsana New" panose="02020603050405020304" pitchFamily="18" charset="-34"/>
              </a:rPr>
              <a:t>s</a:t>
            </a:r>
            <a:endParaRPr lang="en-US" altLang="en-US" u="sng">
              <a:solidFill>
                <a:srgbClr val="996600"/>
              </a:solidFill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	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2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   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2</a:t>
            </a: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       C</a:t>
            </a:r>
            <a:r>
              <a:rPr lang="en-US" altLang="en-US" baseline="-25000">
                <a:solidFill>
                  <a:srgbClr val="996600"/>
                </a:solidFill>
                <a:cs typeface="Angsana New" panose="02020603050405020304" pitchFamily="18" charset="-34"/>
              </a:rPr>
              <a:t>2</a:t>
            </a:r>
          </a:p>
        </p:txBody>
      </p:sp>
      <p:sp>
        <p:nvSpPr>
          <p:cNvPr id="179209" name="Text Box 9">
            <a:extLst>
              <a:ext uri="{FF2B5EF4-FFF2-40B4-BE49-F238E27FC236}">
                <a16:creationId xmlns:a16="http://schemas.microsoft.com/office/drawing/2014/main" id="{D8450222-F0AC-46C7-B4D4-A1ACFA4E2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733800"/>
            <a:ext cx="3352800" cy="523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Slope of LM curve</a:t>
            </a:r>
            <a:endParaRPr lang="el-GR" b="0" dirty="0">
              <a:solidFill>
                <a:srgbClr val="C0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79210" name="Text Box 10">
            <a:extLst>
              <a:ext uri="{FF2B5EF4-FFF2-40B4-BE49-F238E27FC236}">
                <a16:creationId xmlns:a16="http://schemas.microsoft.com/office/drawing/2014/main" id="{DA113873-DEDC-4C5A-8897-9432BA8B3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3733800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rgbClr val="C00000"/>
              </a:solidFill>
              <a:cs typeface="Angsana New" panose="02020603050405020304" pitchFamily="18" charset="-34"/>
            </a:endParaRPr>
          </a:p>
        </p:txBody>
      </p:sp>
      <p:sp>
        <p:nvSpPr>
          <p:cNvPr id="179211" name="Rectangle 11">
            <a:extLst>
              <a:ext uri="{FF2B5EF4-FFF2-40B4-BE49-F238E27FC236}">
                <a16:creationId xmlns:a16="http://schemas.microsoft.com/office/drawing/2014/main" id="{372CA88F-CFCA-44A2-A267-BE51B9E80B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3657600"/>
            <a:ext cx="838200" cy="9461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l-GR" altLang="en-US" u="sng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u="sng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en-US" u="sng">
                <a:solidFill>
                  <a:srgbClr val="C00000"/>
                </a:solidFill>
                <a:cs typeface="Angsana New" panose="02020603050405020304" pitchFamily="18" charset="-34"/>
              </a:rPr>
              <a:t>r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l-GR" altLang="en-US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Y</a:t>
            </a:r>
            <a:endParaRPr lang="th-TH" altLang="en-US">
              <a:solidFill>
                <a:srgbClr val="C00000"/>
              </a:solidFill>
            </a:endParaRPr>
          </a:p>
        </p:txBody>
      </p:sp>
      <p:sp>
        <p:nvSpPr>
          <p:cNvPr id="179212" name="Text Box 12">
            <a:extLst>
              <a:ext uri="{FF2B5EF4-FFF2-40B4-BE49-F238E27FC236}">
                <a16:creationId xmlns:a16="http://schemas.microsoft.com/office/drawing/2014/main" id="{036FCAC5-8CA7-4D1E-85C2-2D9A9B3777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3733800"/>
            <a:ext cx="381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rgbClr val="C00000"/>
              </a:solidFill>
              <a:cs typeface="Angsana New" panose="02020603050405020304" pitchFamily="18" charset="-34"/>
            </a:endParaRPr>
          </a:p>
        </p:txBody>
      </p:sp>
      <p:sp>
        <p:nvSpPr>
          <p:cNvPr id="179213" name="Text Box 13">
            <a:extLst>
              <a:ext uri="{FF2B5EF4-FFF2-40B4-BE49-F238E27FC236}">
                <a16:creationId xmlns:a16="http://schemas.microsoft.com/office/drawing/2014/main" id="{16F6BC6B-A5E1-490D-848A-96FB7A040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657600"/>
            <a:ext cx="685800" cy="9461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pPr algn="ctr" eaLnBrk="1" hangingPunct="1">
              <a:defRPr/>
            </a:pPr>
            <a:r>
              <a:rPr lang="en-US" u="sng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C</a:t>
            </a:r>
            <a:r>
              <a:rPr lang="en-US" baseline="-25000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dirty="0">
              <a:solidFill>
                <a:srgbClr val="C00000"/>
              </a:solidFill>
              <a:latin typeface="Arial" charset="0"/>
              <a:cs typeface="Angsana New" pitchFamily="18" charset="-34"/>
            </a:endParaRPr>
          </a:p>
          <a:p>
            <a:pPr algn="ctr" eaLnBrk="1" hangingPunct="1">
              <a:defRPr/>
            </a:pP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C</a:t>
            </a:r>
            <a:r>
              <a:rPr lang="en-US" baseline="-25000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2</a:t>
            </a:r>
          </a:p>
        </p:txBody>
      </p:sp>
      <p:sp>
        <p:nvSpPr>
          <p:cNvPr id="179214" name="Text Box 14">
            <a:extLst>
              <a:ext uri="{FF2B5EF4-FFF2-40B4-BE49-F238E27FC236}">
                <a16:creationId xmlns:a16="http://schemas.microsoft.com/office/drawing/2014/main" id="{63C42E9E-FA53-4A6D-B1FE-D692220D3B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3733800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C00000"/>
                </a:solidFill>
                <a:cs typeface="Angsana New" panose="02020603050405020304" pitchFamily="18" charset="-34"/>
              </a:rPr>
              <a:t>&gt;</a:t>
            </a:r>
            <a:endParaRPr lang="en-US" altLang="en-US" baseline="-25000">
              <a:solidFill>
                <a:srgbClr val="C00000"/>
              </a:solidFill>
              <a:cs typeface="Angsana New" panose="02020603050405020304" pitchFamily="18" charset="-34"/>
            </a:endParaRPr>
          </a:p>
        </p:txBody>
      </p:sp>
      <p:sp>
        <p:nvSpPr>
          <p:cNvPr id="179215" name="Rectangle 15">
            <a:extLst>
              <a:ext uri="{FF2B5EF4-FFF2-40B4-BE49-F238E27FC236}">
                <a16:creationId xmlns:a16="http://schemas.microsoft.com/office/drawing/2014/main" id="{B4D26135-E74E-4309-8FFC-2780D9045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733800"/>
            <a:ext cx="533400" cy="519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C00000"/>
                </a:solidFill>
                <a:latin typeface="Arial" charset="0"/>
                <a:cs typeface="Angsana New" pitchFamily="18" charset="-34"/>
              </a:rPr>
              <a:t>0</a:t>
            </a:r>
            <a:endParaRPr lang="th-TH" dirty="0">
              <a:solidFill>
                <a:srgbClr val="C00000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3326" name="Text Box 16">
            <a:extLst>
              <a:ext uri="{FF2B5EF4-FFF2-40B4-BE49-F238E27FC236}">
                <a16:creationId xmlns:a16="http://schemas.microsoft.com/office/drawing/2014/main" id="{D7EE708B-60B8-408A-AE55-511C85D63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1066800"/>
            <a:ext cx="228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600"/>
              <a:t>:</a:t>
            </a:r>
            <a:endParaRPr lang="th-TH" altLang="en-US" sz="3600"/>
          </a:p>
        </p:txBody>
      </p:sp>
      <p:sp>
        <p:nvSpPr>
          <p:cNvPr id="179217" name="Rectangle 17">
            <a:extLst>
              <a:ext uri="{FF2B5EF4-FFF2-40B4-BE49-F238E27FC236}">
                <a16:creationId xmlns:a16="http://schemas.microsoft.com/office/drawing/2014/main" id="{8701AF94-1D70-4554-BD28-35C7110E10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24400"/>
            <a:ext cx="2133600" cy="1384300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0066"/>
                </a:solidFill>
                <a:cs typeface="Angsana New" panose="02020603050405020304" pitchFamily="18" charset="-34"/>
              </a:rPr>
              <a:t>Factors cause LM to shift</a:t>
            </a:r>
            <a:endParaRPr lang="th-TH" altLang="en-US">
              <a:solidFill>
                <a:srgbClr val="000066"/>
              </a:solidFill>
              <a:cs typeface="Angsana New" panose="02020603050405020304" pitchFamily="18" charset="-34"/>
            </a:endParaRPr>
          </a:p>
        </p:txBody>
      </p:sp>
      <p:sp>
        <p:nvSpPr>
          <p:cNvPr id="179218" name="Text Box 18">
            <a:extLst>
              <a:ext uri="{FF2B5EF4-FFF2-40B4-BE49-F238E27FC236}">
                <a16:creationId xmlns:a16="http://schemas.microsoft.com/office/drawing/2014/main" id="{5EA03913-24A3-4003-A3AD-7D406AD1C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800600"/>
            <a:ext cx="228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600">
                <a:solidFill>
                  <a:srgbClr val="002060"/>
                </a:solidFill>
              </a:rPr>
              <a:t>:</a:t>
            </a:r>
            <a:endParaRPr lang="th-TH" altLang="en-US" sz="3600">
              <a:solidFill>
                <a:srgbClr val="002060"/>
              </a:solidFill>
            </a:endParaRPr>
          </a:p>
        </p:txBody>
      </p:sp>
      <p:sp>
        <p:nvSpPr>
          <p:cNvPr id="179219" name="Rectangle 19">
            <a:extLst>
              <a:ext uri="{FF2B5EF4-FFF2-40B4-BE49-F238E27FC236}">
                <a16:creationId xmlns:a16="http://schemas.microsoft.com/office/drawing/2014/main" id="{C369CE7A-D344-4768-B004-47A812599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724400"/>
            <a:ext cx="2209800" cy="946150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l-GR" altLang="en-US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 </a:t>
            </a: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r</a:t>
            </a:r>
            <a:r>
              <a:rPr lang="el-GR" altLang="en-US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en-US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= </a:t>
            </a:r>
            <a:r>
              <a:rPr lang="en-US" altLang="en-US" u="sng">
                <a:solidFill>
                  <a:srgbClr val="002060"/>
                </a:solidFill>
                <a:cs typeface="Angsana New" panose="02020603050405020304" pitchFamily="18" charset="-34"/>
              </a:rPr>
              <a:t> -1  </a:t>
            </a:r>
            <a:r>
              <a:rPr lang="el-GR" altLang="en-US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aseline="30000">
                <a:solidFill>
                  <a:srgbClr val="002060"/>
                </a:solidFill>
                <a:cs typeface="Angsana New" panose="02020603050405020304" pitchFamily="18" charset="-34"/>
              </a:rPr>
              <a:t>s</a:t>
            </a:r>
            <a:endParaRPr lang="en-US" altLang="en-US">
              <a:solidFill>
                <a:srgbClr val="002060"/>
              </a:solidFill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          C</a:t>
            </a:r>
            <a:r>
              <a:rPr lang="en-US" altLang="en-US" baseline="-25000">
                <a:solidFill>
                  <a:srgbClr val="002060"/>
                </a:solidFill>
                <a:cs typeface="Angsana New" panose="02020603050405020304" pitchFamily="18" charset="-34"/>
              </a:rPr>
              <a:t>2</a:t>
            </a: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 </a:t>
            </a:r>
            <a:endParaRPr lang="th-TH" altLang="en-US">
              <a:solidFill>
                <a:srgbClr val="002060"/>
              </a:solidFill>
            </a:endParaRPr>
          </a:p>
        </p:txBody>
      </p:sp>
      <p:sp>
        <p:nvSpPr>
          <p:cNvPr id="179220" name="Rectangle 20">
            <a:extLst>
              <a:ext uri="{FF2B5EF4-FFF2-40B4-BE49-F238E27FC236}">
                <a16:creationId xmlns:a16="http://schemas.microsoft.com/office/drawing/2014/main" id="{35476CB1-AC63-4D5A-A063-33FEA5847E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4724400"/>
            <a:ext cx="1485900" cy="954088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el-GR" altLang="en-US" u="sng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 u="sng">
                <a:solidFill>
                  <a:srgbClr val="002060"/>
                </a:solidFill>
                <a:cs typeface="Angsana New" panose="02020603050405020304" pitchFamily="18" charset="-34"/>
              </a:rPr>
              <a:t>r</a:t>
            </a: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el-GR" altLang="en-US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Δ</a:t>
            </a: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aseline="30000">
                <a:solidFill>
                  <a:srgbClr val="002060"/>
                </a:solidFill>
                <a:cs typeface="Angsana New" panose="02020603050405020304" pitchFamily="18" charset="-34"/>
              </a:rPr>
              <a:t>s   </a:t>
            </a:r>
            <a:r>
              <a:rPr lang="en-US" altLang="en-US" baseline="-25000">
                <a:solidFill>
                  <a:srgbClr val="002060"/>
                </a:solidFill>
                <a:cs typeface="Angsana New" panose="02020603050405020304" pitchFamily="18" charset="-34"/>
              </a:rPr>
              <a:t>LM</a:t>
            </a:r>
            <a:endParaRPr lang="th-TH" altLang="en-US">
              <a:solidFill>
                <a:srgbClr val="002060"/>
              </a:solidFill>
            </a:endParaRPr>
          </a:p>
        </p:txBody>
      </p:sp>
      <p:sp>
        <p:nvSpPr>
          <p:cNvPr id="179221" name="Rectangle 21">
            <a:extLst>
              <a:ext uri="{FF2B5EF4-FFF2-40B4-BE49-F238E27FC236}">
                <a16:creationId xmlns:a16="http://schemas.microsoft.com/office/drawing/2014/main" id="{300333A9-FFCA-4956-8F92-457336469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7738" y="4724400"/>
            <a:ext cx="685800" cy="946150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u="sng">
                <a:solidFill>
                  <a:srgbClr val="002060"/>
                </a:solidFill>
                <a:cs typeface="Angsana New" panose="02020603050405020304" pitchFamily="18" charset="-34"/>
              </a:rPr>
              <a:t>-1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 C</a:t>
            </a:r>
            <a:r>
              <a:rPr lang="en-US" altLang="en-US" baseline="-25000">
                <a:solidFill>
                  <a:srgbClr val="002060"/>
                </a:solidFill>
                <a:cs typeface="Angsana New" panose="02020603050405020304" pitchFamily="18" charset="-34"/>
              </a:rPr>
              <a:t>2</a:t>
            </a: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 </a:t>
            </a:r>
            <a:endParaRPr lang="th-TH" altLang="en-US">
              <a:solidFill>
                <a:srgbClr val="002060"/>
              </a:solidFill>
            </a:endParaRPr>
          </a:p>
        </p:txBody>
      </p:sp>
      <p:sp>
        <p:nvSpPr>
          <p:cNvPr id="179222" name="AutoShape 22">
            <a:extLst>
              <a:ext uri="{FF2B5EF4-FFF2-40B4-BE49-F238E27FC236}">
                <a16:creationId xmlns:a16="http://schemas.microsoft.com/office/drawing/2014/main" id="{B23B48C3-93CF-4DA1-8C5C-C47BA58E54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953000"/>
            <a:ext cx="381000" cy="381000"/>
          </a:xfrm>
          <a:prstGeom prst="rightArrow">
            <a:avLst>
              <a:gd name="adj1" fmla="val 50000"/>
              <a:gd name="adj2" fmla="val 17917"/>
            </a:avLst>
          </a:prstGeom>
          <a:solidFill>
            <a:srgbClr val="80008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9223" name="Text Box 23">
            <a:extLst>
              <a:ext uri="{FF2B5EF4-FFF2-40B4-BE49-F238E27FC236}">
                <a16:creationId xmlns:a16="http://schemas.microsoft.com/office/drawing/2014/main" id="{AD9B5921-6629-4794-B7B5-EF6E57CF2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9900" y="4778375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=</a:t>
            </a:r>
            <a:endParaRPr lang="en-US" altLang="en-US" baseline="-25000">
              <a:solidFill>
                <a:srgbClr val="002060"/>
              </a:solidFill>
              <a:cs typeface="Angsana New" panose="02020603050405020304" pitchFamily="18" charset="-34"/>
            </a:endParaRPr>
          </a:p>
        </p:txBody>
      </p:sp>
      <p:sp>
        <p:nvSpPr>
          <p:cNvPr id="179224" name="Rectangle 24">
            <a:extLst>
              <a:ext uri="{FF2B5EF4-FFF2-40B4-BE49-F238E27FC236}">
                <a16:creationId xmlns:a16="http://schemas.microsoft.com/office/drawing/2014/main" id="{845E8713-5F6C-435F-8F9E-47BC46320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6300" y="4859338"/>
            <a:ext cx="533400" cy="519112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0</a:t>
            </a:r>
            <a:endParaRPr lang="th-TH" altLang="en-US">
              <a:solidFill>
                <a:srgbClr val="002060"/>
              </a:solidFill>
              <a:cs typeface="Angsana New" panose="02020603050405020304" pitchFamily="18" charset="-34"/>
            </a:endParaRPr>
          </a:p>
        </p:txBody>
      </p:sp>
      <p:sp>
        <p:nvSpPr>
          <p:cNvPr id="179225" name="Text Box 25">
            <a:extLst>
              <a:ext uri="{FF2B5EF4-FFF2-40B4-BE49-F238E27FC236}">
                <a16:creationId xmlns:a16="http://schemas.microsoft.com/office/drawing/2014/main" id="{E9541844-0F5C-4964-B985-CC68A952AF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3863" y="4859338"/>
            <a:ext cx="38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2060"/>
                </a:solidFill>
                <a:cs typeface="Angsana New" panose="02020603050405020304" pitchFamily="18" charset="-34"/>
              </a:rPr>
              <a:t>&lt;</a:t>
            </a:r>
            <a:endParaRPr lang="en-US" altLang="en-US" baseline="-25000">
              <a:solidFill>
                <a:srgbClr val="002060"/>
              </a:solidFill>
              <a:cs typeface="Angsana New" panose="02020603050405020304" pitchFamily="18" charset="-34"/>
            </a:endParaRPr>
          </a:p>
        </p:txBody>
      </p:sp>
      <p:sp>
        <p:nvSpPr>
          <p:cNvPr id="179226" name="Line 26">
            <a:extLst>
              <a:ext uri="{FF2B5EF4-FFF2-40B4-BE49-F238E27FC236}">
                <a16:creationId xmlns:a16="http://schemas.microsoft.com/office/drawing/2014/main" id="{6A52DFE4-799E-4F39-9414-3746C073B1D8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4679950"/>
            <a:ext cx="0" cy="762000"/>
          </a:xfrm>
          <a:prstGeom prst="line">
            <a:avLst/>
          </a:prstGeom>
          <a:noFill/>
          <a:ln w="9525">
            <a:solidFill>
              <a:srgbClr val="99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4000" rIns="18000">
            <a:spAutoFit/>
          </a:bodyPr>
          <a:lstStyle/>
          <a:p>
            <a:endParaRPr lang="en-US"/>
          </a:p>
        </p:txBody>
      </p:sp>
      <p:sp>
        <p:nvSpPr>
          <p:cNvPr id="13337" name="Slide Number Placeholder 25">
            <a:extLst>
              <a:ext uri="{FF2B5EF4-FFF2-40B4-BE49-F238E27FC236}">
                <a16:creationId xmlns:a16="http://schemas.microsoft.com/office/drawing/2014/main" id="{EBF49301-813B-41F0-BADB-6A7892FBDF4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46BE9459-5F3A-429D-A97A-728F006F30EB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41A09AD3-7C98-4655-95D6-340C011CB6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66800" y="152400"/>
            <a:ext cx="7086600" cy="9144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Equilibrium in money market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9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9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9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9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79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7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17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7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7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7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7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6" dur="500"/>
                                        <p:tgtEl>
                                          <p:spTgt spid="17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7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7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7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5" grpId="0" animBg="1"/>
      <p:bldP spid="179206" grpId="0" animBg="1"/>
      <p:bldP spid="179207" grpId="0" animBg="1"/>
      <p:bldP spid="179208" grpId="0" animBg="1"/>
      <p:bldP spid="179209" grpId="0" animBg="1"/>
      <p:bldP spid="179210" grpId="0"/>
      <p:bldP spid="179211" grpId="0" animBg="1"/>
      <p:bldP spid="179212" grpId="0"/>
      <p:bldP spid="179213" grpId="0" animBg="1"/>
      <p:bldP spid="179214" grpId="0"/>
      <p:bldP spid="179215" grpId="0" animBg="1"/>
      <p:bldP spid="179217" grpId="0" animBg="1"/>
      <p:bldP spid="179218" grpId="0"/>
      <p:bldP spid="179219" grpId="0" animBg="1"/>
      <p:bldP spid="179220" grpId="0" animBg="1"/>
      <p:bldP spid="179221" grpId="0" animBg="1"/>
      <p:bldP spid="179222" grpId="0" animBg="1"/>
      <p:bldP spid="179223" grpId="0"/>
      <p:bldP spid="179224" grpId="0" animBg="1"/>
      <p:bldP spid="1792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>
            <a:extLst>
              <a:ext uri="{FF2B5EF4-FFF2-40B4-BE49-F238E27FC236}">
                <a16:creationId xmlns:a16="http://schemas.microsoft.com/office/drawing/2014/main" id="{78FA071D-4C3F-4208-B89E-2AED37231B67}"/>
              </a:ext>
            </a:extLst>
          </p:cNvPr>
          <p:cNvGrpSpPr>
            <a:grpSpLocks/>
          </p:cNvGrpSpPr>
          <p:nvPr/>
        </p:nvGrpSpPr>
        <p:grpSpPr bwMode="auto">
          <a:xfrm>
            <a:off x="2286000" y="1676400"/>
            <a:ext cx="4800600" cy="3810000"/>
            <a:chOff x="1440" y="816"/>
            <a:chExt cx="3024" cy="2400"/>
          </a:xfrm>
        </p:grpSpPr>
        <p:sp>
          <p:nvSpPr>
            <p:cNvPr id="14386" name="Line 3">
              <a:extLst>
                <a:ext uri="{FF2B5EF4-FFF2-40B4-BE49-F238E27FC236}">
                  <a16:creationId xmlns:a16="http://schemas.microsoft.com/office/drawing/2014/main" id="{08B1C591-2B08-4C08-B813-17D580B130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816"/>
              <a:ext cx="0" cy="24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7" name="Line 4">
              <a:extLst>
                <a:ext uri="{FF2B5EF4-FFF2-40B4-BE49-F238E27FC236}">
                  <a16:creationId xmlns:a16="http://schemas.microsoft.com/office/drawing/2014/main" id="{4F5C267E-F4EE-4B1B-A063-B83C1AC5B3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3216"/>
              <a:ext cx="30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339" name="Text Box 5">
            <a:extLst>
              <a:ext uri="{FF2B5EF4-FFF2-40B4-BE49-F238E27FC236}">
                <a16:creationId xmlns:a16="http://schemas.microsoft.com/office/drawing/2014/main" id="{746B7C49-78AC-4C44-B581-02F2D4668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1295400"/>
            <a:ext cx="38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0">
                <a:cs typeface="Angsana New" panose="02020603050405020304" pitchFamily="18" charset="-34"/>
              </a:rPr>
              <a:t>r</a:t>
            </a:r>
            <a:endParaRPr lang="th-TH" altLang="en-US" b="0">
              <a:cs typeface="Angsana New" panose="02020603050405020304" pitchFamily="18" charset="-34"/>
            </a:endParaRPr>
          </a:p>
        </p:txBody>
      </p:sp>
      <p:sp>
        <p:nvSpPr>
          <p:cNvPr id="14340" name="Text Box 6">
            <a:extLst>
              <a:ext uri="{FF2B5EF4-FFF2-40B4-BE49-F238E27FC236}">
                <a16:creationId xmlns:a16="http://schemas.microsoft.com/office/drawing/2014/main" id="{B9725536-79AB-4415-A461-22DC9E3B7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276600"/>
            <a:ext cx="685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0">
                <a:cs typeface="Angsana New" panose="02020603050405020304" pitchFamily="18" charset="-34"/>
              </a:rPr>
              <a:t>r</a:t>
            </a:r>
            <a:r>
              <a:rPr lang="en-US" altLang="en-US" b="0" baseline="30000">
                <a:cs typeface="Angsana New" panose="02020603050405020304" pitchFamily="18" charset="-34"/>
              </a:rPr>
              <a:t>E</a:t>
            </a:r>
            <a:endParaRPr lang="th-TH" altLang="en-US" b="0">
              <a:cs typeface="Angsana New" panose="02020603050405020304" pitchFamily="18" charset="-34"/>
            </a:endParaRPr>
          </a:p>
        </p:txBody>
      </p:sp>
      <p:sp>
        <p:nvSpPr>
          <p:cNvPr id="14341" name="Line 7">
            <a:extLst>
              <a:ext uri="{FF2B5EF4-FFF2-40B4-BE49-F238E27FC236}">
                <a16:creationId xmlns:a16="http://schemas.microsoft.com/office/drawing/2014/main" id="{6B8785D3-8234-4027-BF92-9682E820C01E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8200" y="35052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2" name="Line 8">
            <a:extLst>
              <a:ext uri="{FF2B5EF4-FFF2-40B4-BE49-F238E27FC236}">
                <a16:creationId xmlns:a16="http://schemas.microsoft.com/office/drawing/2014/main" id="{B22A4C73-3836-4B27-951A-FA058EFB961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3505200"/>
            <a:ext cx="2362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3" name="Text Box 9">
            <a:extLst>
              <a:ext uri="{FF2B5EF4-FFF2-40B4-BE49-F238E27FC236}">
                <a16:creationId xmlns:a16="http://schemas.microsoft.com/office/drawing/2014/main" id="{8DD0BE07-99ED-47AA-887A-B0785EBD9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562600"/>
            <a:ext cx="83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0">
                <a:cs typeface="Angsana New" panose="02020603050405020304" pitchFamily="18" charset="-34"/>
              </a:rPr>
              <a:t>Y</a:t>
            </a:r>
            <a:r>
              <a:rPr lang="en-US" altLang="en-US" b="0" baseline="30000">
                <a:cs typeface="Angsana New" panose="02020603050405020304" pitchFamily="18" charset="-34"/>
              </a:rPr>
              <a:t>E</a:t>
            </a:r>
            <a:endParaRPr lang="th-TH" altLang="en-US" b="0">
              <a:cs typeface="Angsana New" panose="02020603050405020304" pitchFamily="18" charset="-34"/>
            </a:endParaRPr>
          </a:p>
        </p:txBody>
      </p:sp>
      <p:sp>
        <p:nvSpPr>
          <p:cNvPr id="200715" name="Line 11">
            <a:extLst>
              <a:ext uri="{FF2B5EF4-FFF2-40B4-BE49-F238E27FC236}">
                <a16:creationId xmlns:a16="http://schemas.microsoft.com/office/drawing/2014/main" id="{39B01883-04D9-40F3-B27B-339D9FB63D6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91000" y="2209800"/>
            <a:ext cx="457200" cy="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0716" name="Line 12">
            <a:extLst>
              <a:ext uri="{FF2B5EF4-FFF2-40B4-BE49-F238E27FC236}">
                <a16:creationId xmlns:a16="http://schemas.microsoft.com/office/drawing/2014/main" id="{3320B505-F7CF-42D6-9F47-970A5E9CD303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8200" y="2209800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0718" name="Line 14">
            <a:extLst>
              <a:ext uri="{FF2B5EF4-FFF2-40B4-BE49-F238E27FC236}">
                <a16:creationId xmlns:a16="http://schemas.microsoft.com/office/drawing/2014/main" id="{2A93FA1C-1412-4877-8712-3DCB65C6E767}"/>
              </a:ext>
            </a:extLst>
          </p:cNvPr>
          <p:cNvSpPr>
            <a:spLocks noChangeShapeType="1"/>
          </p:cNvSpPr>
          <p:nvPr/>
        </p:nvSpPr>
        <p:spPr bwMode="auto">
          <a:xfrm rot="10800000" flipH="1">
            <a:off x="3656013" y="4953000"/>
            <a:ext cx="457200" cy="0"/>
          </a:xfrm>
          <a:prstGeom prst="line">
            <a:avLst/>
          </a:prstGeom>
          <a:noFill/>
          <a:ln w="1905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0719" name="Line 15">
            <a:extLst>
              <a:ext uri="{FF2B5EF4-FFF2-40B4-BE49-F238E27FC236}">
                <a16:creationId xmlns:a16="http://schemas.microsoft.com/office/drawing/2014/main" id="{8BA728E5-D941-4BFF-81DA-6C0B7FD08BD6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3656013" y="4572000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0721" name="Line 17">
            <a:extLst>
              <a:ext uri="{FF2B5EF4-FFF2-40B4-BE49-F238E27FC236}">
                <a16:creationId xmlns:a16="http://schemas.microsoft.com/office/drawing/2014/main" id="{DEF92C03-56D9-470F-B7BC-D538D1B3CB35}"/>
              </a:ext>
            </a:extLst>
          </p:cNvPr>
          <p:cNvSpPr>
            <a:spLocks noChangeShapeType="1"/>
          </p:cNvSpPr>
          <p:nvPr/>
        </p:nvSpPr>
        <p:spPr bwMode="auto">
          <a:xfrm rot="16200000" flipH="1">
            <a:off x="2514600" y="4113213"/>
            <a:ext cx="4572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0722" name="Line 18">
            <a:extLst>
              <a:ext uri="{FF2B5EF4-FFF2-40B4-BE49-F238E27FC236}">
                <a16:creationId xmlns:a16="http://schemas.microsoft.com/office/drawing/2014/main" id="{D020EDD5-ACD5-40E2-BE37-46318042E233}"/>
              </a:ext>
            </a:extLst>
          </p:cNvPr>
          <p:cNvSpPr>
            <a:spLocks noChangeShapeType="1"/>
          </p:cNvSpPr>
          <p:nvPr/>
        </p:nvSpPr>
        <p:spPr bwMode="auto">
          <a:xfrm rot="5400000" flipV="1">
            <a:off x="2932906" y="3694907"/>
            <a:ext cx="1587" cy="381000"/>
          </a:xfrm>
          <a:prstGeom prst="line">
            <a:avLst/>
          </a:prstGeom>
          <a:noFill/>
          <a:ln w="1905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0724" name="Line 20">
            <a:extLst>
              <a:ext uri="{FF2B5EF4-FFF2-40B4-BE49-F238E27FC236}">
                <a16:creationId xmlns:a16="http://schemas.microsoft.com/office/drawing/2014/main" id="{B3F9E8E5-2385-4B4F-85C1-597099B33C46}"/>
              </a:ext>
            </a:extLst>
          </p:cNvPr>
          <p:cNvSpPr>
            <a:spLocks noChangeShapeType="1"/>
          </p:cNvSpPr>
          <p:nvPr/>
        </p:nvSpPr>
        <p:spPr bwMode="auto">
          <a:xfrm rot="5400000" flipH="1">
            <a:off x="5867400" y="3352800"/>
            <a:ext cx="4572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0725" name="Line 21">
            <a:extLst>
              <a:ext uri="{FF2B5EF4-FFF2-40B4-BE49-F238E27FC236}">
                <a16:creationId xmlns:a16="http://schemas.microsoft.com/office/drawing/2014/main" id="{8EABCFB7-1756-4E1F-BB43-202955A74689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5905500" y="3390900"/>
            <a:ext cx="0" cy="38100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4352" name="Group 25">
            <a:extLst>
              <a:ext uri="{FF2B5EF4-FFF2-40B4-BE49-F238E27FC236}">
                <a16:creationId xmlns:a16="http://schemas.microsoft.com/office/drawing/2014/main" id="{27976F8B-C004-4BA6-8F4B-23AB2B901039}"/>
              </a:ext>
            </a:extLst>
          </p:cNvPr>
          <p:cNvGrpSpPr>
            <a:grpSpLocks/>
          </p:cNvGrpSpPr>
          <p:nvPr/>
        </p:nvGrpSpPr>
        <p:grpSpPr bwMode="auto">
          <a:xfrm>
            <a:off x="4419600" y="1828800"/>
            <a:ext cx="381000" cy="457200"/>
            <a:chOff x="4608" y="1344"/>
            <a:chExt cx="240" cy="288"/>
          </a:xfrm>
        </p:grpSpPr>
        <p:sp>
          <p:nvSpPr>
            <p:cNvPr id="14384" name="Oval 26">
              <a:extLst>
                <a:ext uri="{FF2B5EF4-FFF2-40B4-BE49-F238E27FC236}">
                  <a16:creationId xmlns:a16="http://schemas.microsoft.com/office/drawing/2014/main" id="{EA353686-1F24-4EC3-BD3C-3A79132AB9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584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14385" name="Text Box 27">
              <a:extLst>
                <a:ext uri="{FF2B5EF4-FFF2-40B4-BE49-F238E27FC236}">
                  <a16:creationId xmlns:a16="http://schemas.microsoft.com/office/drawing/2014/main" id="{188592B9-A16F-472E-BDAE-9B2D1B89C9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1344"/>
              <a:ext cx="24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0">
                  <a:cs typeface="Angsana New" panose="02020603050405020304" pitchFamily="18" charset="-34"/>
                </a:rPr>
                <a:t>B</a:t>
              </a:r>
              <a:endParaRPr lang="th-TH" altLang="en-US" sz="2000" b="0">
                <a:cs typeface="Angsana New" panose="02020603050405020304" pitchFamily="18" charset="-34"/>
              </a:endParaRPr>
            </a:p>
          </p:txBody>
        </p:sp>
      </p:grpSp>
      <p:grpSp>
        <p:nvGrpSpPr>
          <p:cNvPr id="14353" name="Group 28">
            <a:extLst>
              <a:ext uri="{FF2B5EF4-FFF2-40B4-BE49-F238E27FC236}">
                <a16:creationId xmlns:a16="http://schemas.microsoft.com/office/drawing/2014/main" id="{CA0CDBD7-B0C5-4486-89E7-129F6BD8AEB7}"/>
              </a:ext>
            </a:extLst>
          </p:cNvPr>
          <p:cNvGrpSpPr>
            <a:grpSpLocks/>
          </p:cNvGrpSpPr>
          <p:nvPr/>
        </p:nvGrpSpPr>
        <p:grpSpPr bwMode="auto">
          <a:xfrm>
            <a:off x="6019800" y="3429000"/>
            <a:ext cx="457200" cy="519113"/>
            <a:chOff x="3792" y="2160"/>
            <a:chExt cx="288" cy="327"/>
          </a:xfrm>
        </p:grpSpPr>
        <p:sp>
          <p:nvSpPr>
            <p:cNvPr id="14382" name="Oval 29">
              <a:extLst>
                <a:ext uri="{FF2B5EF4-FFF2-40B4-BE49-F238E27FC236}">
                  <a16:creationId xmlns:a16="http://schemas.microsoft.com/office/drawing/2014/main" id="{00152D3F-FEE3-4551-B731-BD178268A8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2208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14383" name="Text Box 30">
              <a:extLst>
                <a:ext uri="{FF2B5EF4-FFF2-40B4-BE49-F238E27FC236}">
                  <a16:creationId xmlns:a16="http://schemas.microsoft.com/office/drawing/2014/main" id="{F06BA6FC-AD43-4218-AA85-CF11513D53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0" y="2160"/>
              <a:ext cx="24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b="0">
                  <a:cs typeface="Angsana New" panose="02020603050405020304" pitchFamily="18" charset="-34"/>
                </a:rPr>
                <a:t>c</a:t>
              </a:r>
              <a:endParaRPr lang="th-TH" altLang="en-US" b="0">
                <a:cs typeface="Angsana New" panose="02020603050405020304" pitchFamily="18" charset="-34"/>
              </a:endParaRPr>
            </a:p>
          </p:txBody>
        </p:sp>
      </p:grpSp>
      <p:grpSp>
        <p:nvGrpSpPr>
          <p:cNvPr id="14354" name="Group 31">
            <a:extLst>
              <a:ext uri="{FF2B5EF4-FFF2-40B4-BE49-F238E27FC236}">
                <a16:creationId xmlns:a16="http://schemas.microsoft.com/office/drawing/2014/main" id="{F253018A-EEAA-4BC8-B4ED-0F7E64FCD3C8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876800"/>
            <a:ext cx="457200" cy="473075"/>
            <a:chOff x="2112" y="3072"/>
            <a:chExt cx="288" cy="298"/>
          </a:xfrm>
        </p:grpSpPr>
        <p:sp>
          <p:nvSpPr>
            <p:cNvPr id="14380" name="Oval 32">
              <a:extLst>
                <a:ext uri="{FF2B5EF4-FFF2-40B4-BE49-F238E27FC236}">
                  <a16:creationId xmlns:a16="http://schemas.microsoft.com/office/drawing/2014/main" id="{C37BAE8E-3B14-4DF2-BC63-3E30A32832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072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 b="0">
                <a:cs typeface="Angsana New" panose="02020603050405020304" pitchFamily="18" charset="-34"/>
              </a:endParaRPr>
            </a:p>
          </p:txBody>
        </p:sp>
        <p:sp>
          <p:nvSpPr>
            <p:cNvPr id="14381" name="Text Box 33">
              <a:extLst>
                <a:ext uri="{FF2B5EF4-FFF2-40B4-BE49-F238E27FC236}">
                  <a16:creationId xmlns:a16="http://schemas.microsoft.com/office/drawing/2014/main" id="{369C9E0B-7EE7-42E5-8AEE-B4FA45841B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312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0">
                  <a:cs typeface="Angsana New" panose="02020603050405020304" pitchFamily="18" charset="-34"/>
                </a:rPr>
                <a:t>D</a:t>
              </a:r>
              <a:endParaRPr lang="th-TH" altLang="en-US" sz="2000" b="0">
                <a:cs typeface="Angsana New" panose="02020603050405020304" pitchFamily="18" charset="-34"/>
              </a:endParaRPr>
            </a:p>
          </p:txBody>
        </p:sp>
      </p:grpSp>
      <p:sp>
        <p:nvSpPr>
          <p:cNvPr id="14355" name="Text Box 34">
            <a:extLst>
              <a:ext uri="{FF2B5EF4-FFF2-40B4-BE49-F238E27FC236}">
                <a16:creationId xmlns:a16="http://schemas.microsoft.com/office/drawing/2014/main" id="{E754ED40-942F-4589-B0B0-598E3CC15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5105400"/>
            <a:ext cx="83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0">
                <a:cs typeface="Angsana New" panose="02020603050405020304" pitchFamily="18" charset="-34"/>
              </a:rPr>
              <a:t>Y</a:t>
            </a:r>
            <a:endParaRPr lang="th-TH" altLang="en-US" b="0">
              <a:cs typeface="Angsana New" panose="02020603050405020304" pitchFamily="18" charset="-34"/>
            </a:endParaRPr>
          </a:p>
        </p:txBody>
      </p:sp>
      <p:grpSp>
        <p:nvGrpSpPr>
          <p:cNvPr id="14356" name="Group 35">
            <a:extLst>
              <a:ext uri="{FF2B5EF4-FFF2-40B4-BE49-F238E27FC236}">
                <a16:creationId xmlns:a16="http://schemas.microsoft.com/office/drawing/2014/main" id="{48A906D0-6264-41FA-BDFF-21A30DBEBDCC}"/>
              </a:ext>
            </a:extLst>
          </p:cNvPr>
          <p:cNvGrpSpPr>
            <a:grpSpLocks/>
          </p:cNvGrpSpPr>
          <p:nvPr/>
        </p:nvGrpSpPr>
        <p:grpSpPr bwMode="auto">
          <a:xfrm>
            <a:off x="2667000" y="1905000"/>
            <a:ext cx="4343400" cy="3124200"/>
            <a:chOff x="1680" y="1200"/>
            <a:chExt cx="2736" cy="1968"/>
          </a:xfrm>
        </p:grpSpPr>
        <p:sp>
          <p:nvSpPr>
            <p:cNvPr id="14378" name="Line 36">
              <a:extLst>
                <a:ext uri="{FF2B5EF4-FFF2-40B4-BE49-F238E27FC236}">
                  <a16:creationId xmlns:a16="http://schemas.microsoft.com/office/drawing/2014/main" id="{92D4F36C-D60A-4AEE-9EC1-88CCEE9E5D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680" y="1392"/>
              <a:ext cx="2352" cy="17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9" name="Text Box 37">
              <a:extLst>
                <a:ext uri="{FF2B5EF4-FFF2-40B4-BE49-F238E27FC236}">
                  <a16:creationId xmlns:a16="http://schemas.microsoft.com/office/drawing/2014/main" id="{87DD383D-C53E-474C-AD0A-E605ED2869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1200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0">
                  <a:cs typeface="Angsana New" panose="02020603050405020304" pitchFamily="18" charset="-34"/>
                </a:rPr>
                <a:t>LM</a:t>
              </a:r>
              <a:endParaRPr lang="th-TH" altLang="en-US" sz="2000" b="0">
                <a:cs typeface="Angsana New" panose="02020603050405020304" pitchFamily="18" charset="-34"/>
              </a:endParaRPr>
            </a:p>
          </p:txBody>
        </p:sp>
      </p:grpSp>
      <p:grpSp>
        <p:nvGrpSpPr>
          <p:cNvPr id="14357" name="Group 38">
            <a:extLst>
              <a:ext uri="{FF2B5EF4-FFF2-40B4-BE49-F238E27FC236}">
                <a16:creationId xmlns:a16="http://schemas.microsoft.com/office/drawing/2014/main" id="{2D255DBC-1C9D-41A4-9EB8-9E6EE448B273}"/>
              </a:ext>
            </a:extLst>
          </p:cNvPr>
          <p:cNvGrpSpPr>
            <a:grpSpLocks/>
          </p:cNvGrpSpPr>
          <p:nvPr/>
        </p:nvGrpSpPr>
        <p:grpSpPr bwMode="auto">
          <a:xfrm>
            <a:off x="3124200" y="2362200"/>
            <a:ext cx="4191000" cy="2682875"/>
            <a:chOff x="1968" y="1488"/>
            <a:chExt cx="2640" cy="1690"/>
          </a:xfrm>
        </p:grpSpPr>
        <p:sp>
          <p:nvSpPr>
            <p:cNvPr id="14376" name="Line 39">
              <a:extLst>
                <a:ext uri="{FF2B5EF4-FFF2-40B4-BE49-F238E27FC236}">
                  <a16:creationId xmlns:a16="http://schemas.microsoft.com/office/drawing/2014/main" id="{C59665B9-080F-4851-ABB3-58E6999A951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68" y="1488"/>
              <a:ext cx="2208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7" name="Text Box 40">
              <a:extLst>
                <a:ext uri="{FF2B5EF4-FFF2-40B4-BE49-F238E27FC236}">
                  <a16:creationId xmlns:a16="http://schemas.microsoft.com/office/drawing/2014/main" id="{DF9A82C2-793B-46BB-A753-11C8670519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24" y="2928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0">
                  <a:cs typeface="Angsana New" panose="02020603050405020304" pitchFamily="18" charset="-34"/>
                </a:rPr>
                <a:t>IS</a:t>
              </a:r>
              <a:endParaRPr lang="th-TH" altLang="en-US" sz="2000" b="0">
                <a:cs typeface="Angsana New" panose="02020603050405020304" pitchFamily="18" charset="-34"/>
              </a:endParaRPr>
            </a:p>
          </p:txBody>
        </p:sp>
      </p:grpSp>
      <p:grpSp>
        <p:nvGrpSpPr>
          <p:cNvPr id="14358" name="Group 41">
            <a:extLst>
              <a:ext uri="{FF2B5EF4-FFF2-40B4-BE49-F238E27FC236}">
                <a16:creationId xmlns:a16="http://schemas.microsoft.com/office/drawing/2014/main" id="{19D8121A-60FE-447F-A00D-036871BE2793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2971800"/>
            <a:ext cx="381000" cy="533400"/>
            <a:chOff x="2832" y="1872"/>
            <a:chExt cx="240" cy="336"/>
          </a:xfrm>
        </p:grpSpPr>
        <p:sp>
          <p:nvSpPr>
            <p:cNvPr id="14374" name="Oval 42">
              <a:extLst>
                <a:ext uri="{FF2B5EF4-FFF2-40B4-BE49-F238E27FC236}">
                  <a16:creationId xmlns:a16="http://schemas.microsoft.com/office/drawing/2014/main" id="{ECE8F451-23EA-4EDC-9ACF-F0E51B78BB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2160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14375" name="Text Box 43">
              <a:extLst>
                <a:ext uri="{FF2B5EF4-FFF2-40B4-BE49-F238E27FC236}">
                  <a16:creationId xmlns:a16="http://schemas.microsoft.com/office/drawing/2014/main" id="{1343CFA4-D4AF-4B6D-8C3D-854B50471D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2" y="1872"/>
              <a:ext cx="24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0">
                  <a:cs typeface="Angsana New" panose="02020603050405020304" pitchFamily="18" charset="-34"/>
                </a:rPr>
                <a:t>E</a:t>
              </a:r>
              <a:endParaRPr lang="th-TH" altLang="en-US" sz="2000" b="0">
                <a:cs typeface="Angsana New" panose="02020603050405020304" pitchFamily="18" charset="-34"/>
              </a:endParaRPr>
            </a:p>
          </p:txBody>
        </p:sp>
      </p:grpSp>
      <p:sp>
        <p:nvSpPr>
          <p:cNvPr id="14359" name="Text Box 44">
            <a:extLst>
              <a:ext uri="{FF2B5EF4-FFF2-40B4-BE49-F238E27FC236}">
                <a16:creationId xmlns:a16="http://schemas.microsoft.com/office/drawing/2014/main" id="{74CE8ED9-AD99-452F-80F2-212F39A88E6E}"/>
              </a:ext>
            </a:extLst>
          </p:cNvPr>
          <p:cNvSpPr txBox="1">
            <a:spLocks noChangeArrowheads="1"/>
          </p:cNvSpPr>
          <p:nvPr/>
        </p:nvSpPr>
        <p:spPr bwMode="auto">
          <a:xfrm rot="2149315">
            <a:off x="2943225" y="2466975"/>
            <a:ext cx="1739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 b="0">
                <a:cs typeface="Angsana New" panose="02020603050405020304" pitchFamily="18" charset="-34"/>
              </a:rPr>
              <a:t>Equilibrium in</a:t>
            </a:r>
            <a:endParaRPr lang="th-TH" altLang="en-US" sz="2000" b="0">
              <a:cs typeface="Angsana New" panose="02020603050405020304" pitchFamily="18" charset="-34"/>
            </a:endParaRPr>
          </a:p>
        </p:txBody>
      </p:sp>
      <p:sp>
        <p:nvSpPr>
          <p:cNvPr id="14360" name="Text Box 45">
            <a:extLst>
              <a:ext uri="{FF2B5EF4-FFF2-40B4-BE49-F238E27FC236}">
                <a16:creationId xmlns:a16="http://schemas.microsoft.com/office/drawing/2014/main" id="{B63B50F0-7159-4CC5-A11B-D2C38097D36A}"/>
              </a:ext>
            </a:extLst>
          </p:cNvPr>
          <p:cNvSpPr txBox="1">
            <a:spLocks noChangeArrowheads="1"/>
          </p:cNvSpPr>
          <p:nvPr/>
        </p:nvSpPr>
        <p:spPr bwMode="auto">
          <a:xfrm rot="-2329392">
            <a:off x="4478338" y="2559050"/>
            <a:ext cx="1985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 b="0">
                <a:cs typeface="Angsana New" panose="02020603050405020304" pitchFamily="18" charset="-34"/>
              </a:rPr>
              <a:t>Money market</a:t>
            </a:r>
            <a:endParaRPr lang="th-TH" altLang="en-US" sz="2000" b="0">
              <a:cs typeface="Angsana New" panose="02020603050405020304" pitchFamily="18" charset="-34"/>
            </a:endParaRPr>
          </a:p>
        </p:txBody>
      </p:sp>
      <p:sp>
        <p:nvSpPr>
          <p:cNvPr id="14361" name="Text Box 46">
            <a:extLst>
              <a:ext uri="{FF2B5EF4-FFF2-40B4-BE49-F238E27FC236}">
                <a16:creationId xmlns:a16="http://schemas.microsoft.com/office/drawing/2014/main" id="{B0BBF0FB-7F12-42F9-809D-11C05DB82C2B}"/>
              </a:ext>
            </a:extLst>
          </p:cNvPr>
          <p:cNvSpPr txBox="1">
            <a:spLocks noChangeArrowheads="1"/>
          </p:cNvSpPr>
          <p:nvPr/>
        </p:nvSpPr>
        <p:spPr bwMode="auto">
          <a:xfrm rot="2224755">
            <a:off x="4621213" y="3825875"/>
            <a:ext cx="2209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 b="0">
                <a:cs typeface="Angsana New" panose="02020603050405020304" pitchFamily="18" charset="-34"/>
              </a:rPr>
              <a:t>product market</a:t>
            </a:r>
            <a:endParaRPr lang="th-TH" altLang="en-US" sz="2000" b="0">
              <a:cs typeface="Angsana New" panose="02020603050405020304" pitchFamily="18" charset="-34"/>
            </a:endParaRPr>
          </a:p>
        </p:txBody>
      </p:sp>
      <p:sp>
        <p:nvSpPr>
          <p:cNvPr id="14362" name="Text Box 47">
            <a:extLst>
              <a:ext uri="{FF2B5EF4-FFF2-40B4-BE49-F238E27FC236}">
                <a16:creationId xmlns:a16="http://schemas.microsoft.com/office/drawing/2014/main" id="{2120893F-4EF9-46EE-8431-B9F51BFE53A5}"/>
              </a:ext>
            </a:extLst>
          </p:cNvPr>
          <p:cNvSpPr txBox="1">
            <a:spLocks noChangeArrowheads="1"/>
          </p:cNvSpPr>
          <p:nvPr/>
        </p:nvSpPr>
        <p:spPr bwMode="auto">
          <a:xfrm rot="-2244183">
            <a:off x="2543175" y="3930650"/>
            <a:ext cx="1965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 b="0">
                <a:cs typeface="Angsana New" panose="02020603050405020304" pitchFamily="18" charset="-34"/>
              </a:rPr>
              <a:t>Equilibrium in</a:t>
            </a:r>
            <a:endParaRPr lang="th-TH" altLang="en-US" sz="2000" b="0">
              <a:cs typeface="Angsana New" panose="02020603050405020304" pitchFamily="18" charset="-34"/>
            </a:endParaRPr>
          </a:p>
        </p:txBody>
      </p:sp>
      <p:grpSp>
        <p:nvGrpSpPr>
          <p:cNvPr id="14363" name="Group 48">
            <a:extLst>
              <a:ext uri="{FF2B5EF4-FFF2-40B4-BE49-F238E27FC236}">
                <a16:creationId xmlns:a16="http://schemas.microsoft.com/office/drawing/2014/main" id="{E6C8250C-8F36-4572-BF81-2EE5BBF79AF5}"/>
              </a:ext>
            </a:extLst>
          </p:cNvPr>
          <p:cNvGrpSpPr>
            <a:grpSpLocks/>
          </p:cNvGrpSpPr>
          <p:nvPr/>
        </p:nvGrpSpPr>
        <p:grpSpPr bwMode="auto">
          <a:xfrm>
            <a:off x="2590800" y="3505200"/>
            <a:ext cx="381000" cy="457200"/>
            <a:chOff x="4608" y="1344"/>
            <a:chExt cx="240" cy="288"/>
          </a:xfrm>
        </p:grpSpPr>
        <p:sp>
          <p:nvSpPr>
            <p:cNvPr id="14372" name="Oval 49">
              <a:extLst>
                <a:ext uri="{FF2B5EF4-FFF2-40B4-BE49-F238E27FC236}">
                  <a16:creationId xmlns:a16="http://schemas.microsoft.com/office/drawing/2014/main" id="{A960DEB1-C00B-4BFA-ABC6-8CA3DEA77E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584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14373" name="Text Box 50">
              <a:extLst>
                <a:ext uri="{FF2B5EF4-FFF2-40B4-BE49-F238E27FC236}">
                  <a16:creationId xmlns:a16="http://schemas.microsoft.com/office/drawing/2014/main" id="{1426119F-1DDA-4687-A109-7CBEA3C13A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1344"/>
              <a:ext cx="24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0">
                  <a:cs typeface="Angsana New" panose="02020603050405020304" pitchFamily="18" charset="-34"/>
                </a:rPr>
                <a:t>A</a:t>
              </a:r>
              <a:endParaRPr lang="th-TH" altLang="en-US" sz="2000" b="0">
                <a:cs typeface="Angsana New" panose="02020603050405020304" pitchFamily="18" charset="-34"/>
              </a:endParaRPr>
            </a:p>
          </p:txBody>
        </p:sp>
      </p:grpSp>
      <p:grpSp>
        <p:nvGrpSpPr>
          <p:cNvPr id="10" name="Group 51">
            <a:extLst>
              <a:ext uri="{FF2B5EF4-FFF2-40B4-BE49-F238E27FC236}">
                <a16:creationId xmlns:a16="http://schemas.microsoft.com/office/drawing/2014/main" id="{A6909F8B-4C6C-4003-826F-4FCF0B7E36E3}"/>
              </a:ext>
            </a:extLst>
          </p:cNvPr>
          <p:cNvGrpSpPr>
            <a:grpSpLocks/>
          </p:cNvGrpSpPr>
          <p:nvPr/>
        </p:nvGrpSpPr>
        <p:grpSpPr bwMode="auto">
          <a:xfrm>
            <a:off x="6248400" y="4419600"/>
            <a:ext cx="381000" cy="457200"/>
            <a:chOff x="4608" y="1344"/>
            <a:chExt cx="240" cy="288"/>
          </a:xfrm>
        </p:grpSpPr>
        <p:sp>
          <p:nvSpPr>
            <p:cNvPr id="14370" name="Oval 52">
              <a:extLst>
                <a:ext uri="{FF2B5EF4-FFF2-40B4-BE49-F238E27FC236}">
                  <a16:creationId xmlns:a16="http://schemas.microsoft.com/office/drawing/2014/main" id="{246E0694-8FF0-47B0-B4EF-0CF8F17518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584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14371" name="Text Box 53">
              <a:extLst>
                <a:ext uri="{FF2B5EF4-FFF2-40B4-BE49-F238E27FC236}">
                  <a16:creationId xmlns:a16="http://schemas.microsoft.com/office/drawing/2014/main" id="{4F794B6C-AD3A-469D-9E7A-60EA8093CB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1344"/>
              <a:ext cx="24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0">
                  <a:solidFill>
                    <a:srgbClr val="FF0000"/>
                  </a:solidFill>
                  <a:cs typeface="Angsana New" panose="02020603050405020304" pitchFamily="18" charset="-34"/>
                </a:rPr>
                <a:t>G</a:t>
              </a:r>
              <a:endParaRPr lang="th-TH" altLang="en-US" sz="2000" b="0">
                <a:solidFill>
                  <a:srgbClr val="FF0000"/>
                </a:solidFill>
                <a:cs typeface="Angsana New" panose="02020603050405020304" pitchFamily="18" charset="-34"/>
              </a:endParaRPr>
            </a:p>
          </p:txBody>
        </p:sp>
      </p:grpSp>
      <p:grpSp>
        <p:nvGrpSpPr>
          <p:cNvPr id="11" name="Group 22">
            <a:extLst>
              <a:ext uri="{FF2B5EF4-FFF2-40B4-BE49-F238E27FC236}">
                <a16:creationId xmlns:a16="http://schemas.microsoft.com/office/drawing/2014/main" id="{663773F7-20BA-49EE-ABEB-80300BA7AFDF}"/>
              </a:ext>
            </a:extLst>
          </p:cNvPr>
          <p:cNvGrpSpPr>
            <a:grpSpLocks/>
          </p:cNvGrpSpPr>
          <p:nvPr/>
        </p:nvGrpSpPr>
        <p:grpSpPr bwMode="auto">
          <a:xfrm>
            <a:off x="6019800" y="1905000"/>
            <a:ext cx="381000" cy="457200"/>
            <a:chOff x="4608" y="1344"/>
            <a:chExt cx="240" cy="288"/>
          </a:xfrm>
        </p:grpSpPr>
        <p:sp>
          <p:nvSpPr>
            <p:cNvPr id="14368" name="Oval 23">
              <a:extLst>
                <a:ext uri="{FF2B5EF4-FFF2-40B4-BE49-F238E27FC236}">
                  <a16:creationId xmlns:a16="http://schemas.microsoft.com/office/drawing/2014/main" id="{4119AD29-0EBA-4C1B-A6CB-F1193F4064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584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14369" name="Text Box 24">
              <a:extLst>
                <a:ext uri="{FF2B5EF4-FFF2-40B4-BE49-F238E27FC236}">
                  <a16:creationId xmlns:a16="http://schemas.microsoft.com/office/drawing/2014/main" id="{56BA26A4-73D9-412D-9542-98375BA63B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1344"/>
              <a:ext cx="24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0">
                  <a:solidFill>
                    <a:srgbClr val="FF0000"/>
                  </a:solidFill>
                  <a:cs typeface="Angsana New" panose="02020603050405020304" pitchFamily="18" charset="-34"/>
                </a:rPr>
                <a:t>F</a:t>
              </a:r>
              <a:endParaRPr lang="th-TH" altLang="en-US" sz="2000" b="0">
                <a:solidFill>
                  <a:srgbClr val="FF0000"/>
                </a:solidFill>
                <a:cs typeface="Angsana New" panose="02020603050405020304" pitchFamily="18" charset="-34"/>
              </a:endParaRPr>
            </a:p>
          </p:txBody>
        </p:sp>
      </p:grpSp>
      <p:sp>
        <p:nvSpPr>
          <p:cNvPr id="14366" name="Slide Number Placeholder 50">
            <a:extLst>
              <a:ext uri="{FF2B5EF4-FFF2-40B4-BE49-F238E27FC236}">
                <a16:creationId xmlns:a16="http://schemas.microsoft.com/office/drawing/2014/main" id="{4016A9A9-2E4E-4B84-974A-7BB54EFC5C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FA264F01-E689-4641-AEF2-3890F0DC8A09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22E4BD51-7C05-478B-BD89-258E738FC7F9}"/>
              </a:ext>
            </a:extLst>
          </p:cNvPr>
          <p:cNvSpPr txBox="1">
            <a:spLocks/>
          </p:cNvSpPr>
          <p:nvPr/>
        </p:nvSpPr>
        <p:spPr bwMode="auto">
          <a:xfrm>
            <a:off x="7620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kern="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6.4 The IS-LM combined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0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0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0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>
            <a:extLst>
              <a:ext uri="{FF2B5EF4-FFF2-40B4-BE49-F238E27FC236}">
                <a16:creationId xmlns:a16="http://schemas.microsoft.com/office/drawing/2014/main" id="{77DAEF84-D4C8-4642-9A95-B9767BA192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" y="152400"/>
            <a:ext cx="8229600" cy="533400"/>
          </a:xfrm>
          <a:solidFill>
            <a:srgbClr val="CCFF99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2400" b="1" dirty="0">
                <a:solidFill>
                  <a:schemeClr val="accent2"/>
                </a:solidFill>
              </a:rPr>
              <a:t>Points above LM</a:t>
            </a:r>
            <a:r>
              <a:rPr lang="th-TH" sz="2400" b="1" dirty="0">
                <a:solidFill>
                  <a:schemeClr val="accent2"/>
                </a:solidFill>
              </a:rPr>
              <a:t>  </a:t>
            </a:r>
            <a:r>
              <a:rPr lang="en-US" sz="2400" b="1" dirty="0">
                <a:solidFill>
                  <a:schemeClr val="accent2"/>
                </a:solidFill>
              </a:rPr>
              <a:t>curve (r &gt; r</a:t>
            </a:r>
            <a:r>
              <a:rPr lang="en-US" sz="2400" b="1" baseline="-25000" dirty="0">
                <a:solidFill>
                  <a:schemeClr val="accent2"/>
                </a:solidFill>
              </a:rPr>
              <a:t>0</a:t>
            </a:r>
            <a:r>
              <a:rPr lang="th-TH" sz="2400" b="1" dirty="0">
                <a:solidFill>
                  <a:schemeClr val="accent2"/>
                </a:solidFill>
              </a:rPr>
              <a:t>) </a:t>
            </a:r>
            <a:r>
              <a:rPr lang="en-US" sz="2400" b="1" dirty="0" err="1">
                <a:solidFill>
                  <a:schemeClr val="accent2"/>
                </a:solidFill>
              </a:rPr>
              <a:t>eg</a:t>
            </a:r>
            <a:r>
              <a:rPr lang="en-US" sz="2400" b="1" dirty="0">
                <a:solidFill>
                  <a:schemeClr val="accent2"/>
                </a:solidFill>
              </a:rPr>
              <a:t>.</a:t>
            </a:r>
            <a:endParaRPr lang="th-TH" sz="2400" b="1" dirty="0">
              <a:solidFill>
                <a:schemeClr val="accent2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th-TH" dirty="0"/>
              <a:t>   </a:t>
            </a:r>
            <a:endParaRPr lang="th-TH" baseline="30000" dirty="0"/>
          </a:p>
        </p:txBody>
      </p:sp>
      <p:sp>
        <p:nvSpPr>
          <p:cNvPr id="205827" name="AutoShape 3">
            <a:extLst>
              <a:ext uri="{FF2B5EF4-FFF2-40B4-BE49-F238E27FC236}">
                <a16:creationId xmlns:a16="http://schemas.microsoft.com/office/drawing/2014/main" id="{35F988C1-C2DE-4B8E-843C-7A4C302B7D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914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364" name="Slide Number Placeholder 20">
            <a:extLst>
              <a:ext uri="{FF2B5EF4-FFF2-40B4-BE49-F238E27FC236}">
                <a16:creationId xmlns:a16="http://schemas.microsoft.com/office/drawing/2014/main" id="{A5829FBD-BC87-48CD-B043-3A85202A5A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81069B79-B408-4309-AD55-647D5C9F0068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2" name="Rectangle 2">
            <a:extLst>
              <a:ext uri="{FF2B5EF4-FFF2-40B4-BE49-F238E27FC236}">
                <a16:creationId xmlns:a16="http://schemas.microsoft.com/office/drawing/2014/main" id="{DE8D3F74-3658-4352-B9ED-620C4BA7A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838200"/>
            <a:ext cx="21336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At point 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and 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B</a:t>
            </a:r>
            <a:r>
              <a:rPr lang="th-TH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8377925A-C1A8-4DEB-BA94-8D3C63266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838200"/>
            <a:ext cx="1295400" cy="5334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M</a:t>
            </a:r>
            <a:r>
              <a:rPr lang="en-US" sz="2400" b="0" kern="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&gt;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400" b="0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</a:t>
            </a:r>
            <a:r>
              <a:rPr lang="en-US" sz="2400" b="0" kern="0" baseline="30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endParaRPr lang="th-TH" b="0" kern="0" baseline="30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4" name="AutoShape 3">
            <a:extLst>
              <a:ext uri="{FF2B5EF4-FFF2-40B4-BE49-F238E27FC236}">
                <a16:creationId xmlns:a16="http://schemas.microsoft.com/office/drawing/2014/main" id="{C373D722-9B10-4774-976E-DA73286388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914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5" name="Rectangle 2">
            <a:extLst>
              <a:ext uri="{FF2B5EF4-FFF2-40B4-BE49-F238E27FC236}">
                <a16:creationId xmlns:a16="http://schemas.microsoft.com/office/drawing/2014/main" id="{15A08008-3D69-4B8F-A716-94E93FF0A8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838200"/>
            <a:ext cx="30480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Excess supply of money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159F38AA-B44F-4DC0-8451-5951C515F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447800"/>
            <a:ext cx="2438400" cy="11430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People use excess Supply of money to buy bond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9" name="AutoShape 3">
            <a:extLst>
              <a:ext uri="{FF2B5EF4-FFF2-40B4-BE49-F238E27FC236}">
                <a16:creationId xmlns:a16="http://schemas.microsoft.com/office/drawing/2014/main" id="{F9C4A356-F009-4CC8-BE36-D4E777540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19050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2" name="Rectangle 2">
            <a:extLst>
              <a:ext uri="{FF2B5EF4-FFF2-40B4-BE49-F238E27FC236}">
                <a16:creationId xmlns:a16="http://schemas.microsoft.com/office/drawing/2014/main" id="{D804C09F-0E86-4859-998F-992154B78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1828800"/>
            <a:ext cx="17526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Bond price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15372" name="AutoShape 3">
            <a:extLst>
              <a:ext uri="{FF2B5EF4-FFF2-40B4-BE49-F238E27FC236}">
                <a16:creationId xmlns:a16="http://schemas.microsoft.com/office/drawing/2014/main" id="{3A681A50-A793-44E5-9341-02300D17E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19050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05840" name="Line 16">
            <a:extLst>
              <a:ext uri="{FF2B5EF4-FFF2-40B4-BE49-F238E27FC236}">
                <a16:creationId xmlns:a16="http://schemas.microsoft.com/office/drawing/2014/main" id="{D77276A4-6BB7-45A1-9AF6-32037F96EEA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257800" y="19050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" name="Rectangle 2">
            <a:extLst>
              <a:ext uri="{FF2B5EF4-FFF2-40B4-BE49-F238E27FC236}">
                <a16:creationId xmlns:a16="http://schemas.microsoft.com/office/drawing/2014/main" id="{E133D929-0311-45A5-BE79-D0974D012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1828800"/>
            <a:ext cx="7620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r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35" name="AutoShape 3">
            <a:extLst>
              <a:ext uri="{FF2B5EF4-FFF2-40B4-BE49-F238E27FC236}">
                <a16:creationId xmlns:a16="http://schemas.microsoft.com/office/drawing/2014/main" id="{D8A45881-0B26-4BB1-8193-EA25A38F83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19050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6" name="Rectangle 2">
            <a:extLst>
              <a:ext uri="{FF2B5EF4-FFF2-40B4-BE49-F238E27FC236}">
                <a16:creationId xmlns:a16="http://schemas.microsoft.com/office/drawing/2014/main" id="{5B15E7BE-E423-4AD4-99E9-B464636849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667000"/>
            <a:ext cx="23622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</a:t>
            </a:r>
            <a:r>
              <a:rPr lang="en-US" sz="2000" b="0" kern="0" baseline="3000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</a:t>
            </a:r>
            <a:r>
              <a:rPr lang="en-US" sz="2000" b="0" kern="0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   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until  </a:t>
            </a:r>
            <a:r>
              <a:rPr lang="en-US" sz="2000" b="0" kern="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</a:t>
            </a:r>
            <a:r>
              <a:rPr lang="en-US" sz="2000" b="0" kern="0" baseline="3000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</a:t>
            </a:r>
            <a:r>
              <a:rPr lang="en-US" sz="2000" b="0" kern="0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= M</a:t>
            </a:r>
            <a:r>
              <a:rPr lang="en-US" sz="2000" b="0" kern="0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38" name="Line 15">
            <a:extLst>
              <a:ext uri="{FF2B5EF4-FFF2-40B4-BE49-F238E27FC236}">
                <a16:creationId xmlns:a16="http://schemas.microsoft.com/office/drawing/2014/main" id="{CF6A392F-219B-4FBA-AD4F-55AF92AC3F97}"/>
              </a:ext>
            </a:extLst>
          </p:cNvPr>
          <p:cNvSpPr>
            <a:spLocks noChangeShapeType="1"/>
          </p:cNvSpPr>
          <p:nvPr/>
        </p:nvSpPr>
        <p:spPr bwMode="auto">
          <a:xfrm>
            <a:off x="6629400" y="19050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Line 16">
            <a:extLst>
              <a:ext uri="{FF2B5EF4-FFF2-40B4-BE49-F238E27FC236}">
                <a16:creationId xmlns:a16="http://schemas.microsoft.com/office/drawing/2014/main" id="{CACBA361-5BAF-4663-A6F4-B977B9CE1D3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95400" y="27432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" name="Rectangle 2">
            <a:extLst>
              <a:ext uri="{FF2B5EF4-FFF2-40B4-BE49-F238E27FC236}">
                <a16:creationId xmlns:a16="http://schemas.microsoft.com/office/drawing/2014/main" id="{F8E6D2DD-C56A-42C8-8AB9-39D91C49FA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3352800"/>
            <a:ext cx="8229600" cy="533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Points below LM</a:t>
            </a:r>
            <a:r>
              <a:rPr lang="th-TH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 </a:t>
            </a:r>
            <a:r>
              <a:rPr lang="en-US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curve (r &lt; r</a:t>
            </a:r>
            <a:r>
              <a:rPr lang="en-US" sz="2400" kern="0" baseline="-25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0</a:t>
            </a:r>
            <a:r>
              <a:rPr lang="th-TH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) </a:t>
            </a:r>
            <a:r>
              <a:rPr lang="en-US" sz="2400" kern="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eg</a:t>
            </a:r>
            <a:r>
              <a:rPr lang="en-US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.</a:t>
            </a:r>
            <a:endParaRPr lang="th-TH" sz="2400" kern="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th-TH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  </a:t>
            </a:r>
            <a:endParaRPr lang="th-TH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42" name="AutoShape 3">
            <a:extLst>
              <a:ext uri="{FF2B5EF4-FFF2-40B4-BE49-F238E27FC236}">
                <a16:creationId xmlns:a16="http://schemas.microsoft.com/office/drawing/2014/main" id="{F80DF4C0-AC9E-49A6-BF93-92A9EEA6ED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819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43" name="Rectangle 2">
            <a:extLst>
              <a:ext uri="{FF2B5EF4-FFF2-40B4-BE49-F238E27FC236}">
                <a16:creationId xmlns:a16="http://schemas.microsoft.com/office/drawing/2014/main" id="{ED7D5ED9-E140-43AE-A7D5-32DD33E32B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2743200"/>
            <a:ext cx="23622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Adjust  to LM curve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64" name="Rectangle 2">
            <a:extLst>
              <a:ext uri="{FF2B5EF4-FFF2-40B4-BE49-F238E27FC236}">
                <a16:creationId xmlns:a16="http://schemas.microsoft.com/office/drawing/2014/main" id="{FE633161-C559-4EC2-8BE6-F4AE4416F5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962400"/>
            <a:ext cx="2209800" cy="381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At point 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C</a:t>
            </a:r>
            <a:r>
              <a:rPr lang="en-US" sz="20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and 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D</a:t>
            </a:r>
            <a:r>
              <a:rPr lang="th-TH" sz="24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endParaRPr lang="th-TH" sz="24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65" name="AutoShape 3">
            <a:extLst>
              <a:ext uri="{FF2B5EF4-FFF2-40B4-BE49-F238E27FC236}">
                <a16:creationId xmlns:a16="http://schemas.microsoft.com/office/drawing/2014/main" id="{838A450E-F1E9-4560-B793-4CDBC1972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4038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66" name="Rectangle 2">
            <a:extLst>
              <a:ext uri="{FF2B5EF4-FFF2-40B4-BE49-F238E27FC236}">
                <a16:creationId xmlns:a16="http://schemas.microsoft.com/office/drawing/2014/main" id="{AA32710D-1EF5-4B9C-8876-195251183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962400"/>
            <a:ext cx="1295400" cy="533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400" b="0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M</a:t>
            </a:r>
            <a:r>
              <a:rPr lang="en-US" sz="2400" b="0" kern="0" baseline="30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d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&gt;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M</a:t>
            </a:r>
            <a:r>
              <a:rPr lang="en-US" sz="2400" b="0" kern="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endParaRPr lang="th-TH" b="0" kern="0" baseline="30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67" name="Rectangle 2">
            <a:extLst>
              <a:ext uri="{FF2B5EF4-FFF2-40B4-BE49-F238E27FC236}">
                <a16:creationId xmlns:a16="http://schemas.microsoft.com/office/drawing/2014/main" id="{6805E1D9-19D5-4664-AC18-27339EFD6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962400"/>
            <a:ext cx="32766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Excess demand for money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68" name="AutoShape 3">
            <a:extLst>
              <a:ext uri="{FF2B5EF4-FFF2-40B4-BE49-F238E27FC236}">
                <a16:creationId xmlns:a16="http://schemas.microsoft.com/office/drawing/2014/main" id="{51D04CF3-E62B-4B99-9E16-056BD9C653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4038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69" name="Rectangle 2">
            <a:extLst>
              <a:ext uri="{FF2B5EF4-FFF2-40B4-BE49-F238E27FC236}">
                <a16:creationId xmlns:a16="http://schemas.microsoft.com/office/drawing/2014/main" id="{119455C5-31FB-46AB-AC79-B6296C8A1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4495800"/>
            <a:ext cx="2438400" cy="838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People sell bond to hold money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70" name="AutoShape 3">
            <a:extLst>
              <a:ext uri="{FF2B5EF4-FFF2-40B4-BE49-F238E27FC236}">
                <a16:creationId xmlns:a16="http://schemas.microsoft.com/office/drawing/2014/main" id="{312E4FD2-A604-400D-AA9B-8C2622239A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4724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71" name="Rectangle 2">
            <a:extLst>
              <a:ext uri="{FF2B5EF4-FFF2-40B4-BE49-F238E27FC236}">
                <a16:creationId xmlns:a16="http://schemas.microsoft.com/office/drawing/2014/main" id="{69F636D7-68A1-4ED0-BE32-0691EB6DC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4724400"/>
            <a:ext cx="17526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Bond price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72" name="Line 15">
            <a:extLst>
              <a:ext uri="{FF2B5EF4-FFF2-40B4-BE49-F238E27FC236}">
                <a16:creationId xmlns:a16="http://schemas.microsoft.com/office/drawing/2014/main" id="{0ED48117-0063-4274-ADA2-DE34015B96F4}"/>
              </a:ext>
            </a:extLst>
          </p:cNvPr>
          <p:cNvSpPr>
            <a:spLocks noChangeShapeType="1"/>
          </p:cNvSpPr>
          <p:nvPr/>
        </p:nvSpPr>
        <p:spPr bwMode="auto">
          <a:xfrm>
            <a:off x="5257800" y="48006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" name="AutoShape 3">
            <a:extLst>
              <a:ext uri="{FF2B5EF4-FFF2-40B4-BE49-F238E27FC236}">
                <a16:creationId xmlns:a16="http://schemas.microsoft.com/office/drawing/2014/main" id="{37C09A11-C52A-4C1F-ADDB-16A85959F8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4800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74" name="Rectangle 2">
            <a:extLst>
              <a:ext uri="{FF2B5EF4-FFF2-40B4-BE49-F238E27FC236}">
                <a16:creationId xmlns:a16="http://schemas.microsoft.com/office/drawing/2014/main" id="{F8CBC200-9062-4CBB-BBE7-A24ACBF49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4724400"/>
            <a:ext cx="7620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r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75" name="Line 16">
            <a:extLst>
              <a:ext uri="{FF2B5EF4-FFF2-40B4-BE49-F238E27FC236}">
                <a16:creationId xmlns:a16="http://schemas.microsoft.com/office/drawing/2014/main" id="{2AFC3FB0-856F-4C99-9A2F-4261E2B8FA0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53200" y="48006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" name="AutoShape 3">
            <a:extLst>
              <a:ext uri="{FF2B5EF4-FFF2-40B4-BE49-F238E27FC236}">
                <a16:creationId xmlns:a16="http://schemas.microsoft.com/office/drawing/2014/main" id="{205CCD28-EC10-4AE5-84EB-D1BBBA4A88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4800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77" name="Rectangle 2">
            <a:extLst>
              <a:ext uri="{FF2B5EF4-FFF2-40B4-BE49-F238E27FC236}">
                <a16:creationId xmlns:a16="http://schemas.microsoft.com/office/drawing/2014/main" id="{AECA8D10-4051-414F-B37A-209C411C47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486400"/>
            <a:ext cx="23622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</a:t>
            </a:r>
            <a:r>
              <a:rPr lang="en-US" sz="2000" b="0" kern="0" baseline="3000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</a:t>
            </a:r>
            <a:r>
              <a:rPr lang="en-US" sz="2000" b="0" kern="0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   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until  </a:t>
            </a:r>
            <a:r>
              <a:rPr lang="en-US" sz="2000" b="0" kern="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</a:t>
            </a:r>
            <a:r>
              <a:rPr lang="en-US" sz="2000" b="0" kern="0" baseline="3000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</a:t>
            </a:r>
            <a:r>
              <a:rPr lang="en-US" sz="2000" b="0" kern="0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= M</a:t>
            </a:r>
            <a:r>
              <a:rPr lang="en-US" sz="2000" b="0" kern="0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79" name="Line 15">
            <a:extLst>
              <a:ext uri="{FF2B5EF4-FFF2-40B4-BE49-F238E27FC236}">
                <a16:creationId xmlns:a16="http://schemas.microsoft.com/office/drawing/2014/main" id="{DA3E47EE-99E3-4A27-B519-E216482AE925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55626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0" name="AutoShape 3">
            <a:extLst>
              <a:ext uri="{FF2B5EF4-FFF2-40B4-BE49-F238E27FC236}">
                <a16:creationId xmlns:a16="http://schemas.microsoft.com/office/drawing/2014/main" id="{0C2268BB-FFB3-4D9D-9106-7DFAB163E6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5562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85" name="Rectangle 2">
            <a:extLst>
              <a:ext uri="{FF2B5EF4-FFF2-40B4-BE49-F238E27FC236}">
                <a16:creationId xmlns:a16="http://schemas.microsoft.com/office/drawing/2014/main" id="{09E08C9D-AA9F-447D-919F-09528FD7F9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562600"/>
            <a:ext cx="23622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Adjust  to LM curve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86" name="AutoShape 3">
            <a:extLst>
              <a:ext uri="{FF2B5EF4-FFF2-40B4-BE49-F238E27FC236}">
                <a16:creationId xmlns:a16="http://schemas.microsoft.com/office/drawing/2014/main" id="{01C54319-FB45-4B86-A961-1DFA916F9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914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87" name="AutoShape 3">
            <a:extLst>
              <a:ext uri="{FF2B5EF4-FFF2-40B4-BE49-F238E27FC236}">
                <a16:creationId xmlns:a16="http://schemas.microsoft.com/office/drawing/2014/main" id="{52C94261-CABC-4E45-B9B0-AF493651B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000" y="4038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5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5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 nodeType="clickPar">
                      <p:stCondLst>
                        <p:cond delay="indefinite"/>
                      </p:stCondLst>
                      <p:childTnLst>
                        <p:par>
                          <p:cTn id="1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 nodeType="clickPar">
                      <p:stCondLst>
                        <p:cond delay="indefinite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 nodeType="clickPar">
                      <p:stCondLst>
                        <p:cond delay="indefinite"/>
                      </p:stCondLst>
                      <p:childTnLst>
                        <p:par>
                          <p:cTn id="1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 nodeType="clickPar">
                      <p:stCondLst>
                        <p:cond delay="indefinite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 build="p" animBg="1"/>
      <p:bldP spid="205827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9" grpId="0" animBg="1"/>
      <p:bldP spid="32" grpId="0" animBg="1"/>
      <p:bldP spid="15372" grpId="0" animBg="1"/>
      <p:bldP spid="34" grpId="0" animBg="1"/>
      <p:bldP spid="35" grpId="0" animBg="1"/>
      <p:bldP spid="36" grpId="0" animBg="1"/>
      <p:bldP spid="41" grpId="0" animBg="1"/>
      <p:bldP spid="42" grpId="0" animBg="1"/>
      <p:bldP spid="4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3" grpId="0" animBg="1"/>
      <p:bldP spid="74" grpId="0" animBg="1"/>
      <p:bldP spid="76" grpId="0" animBg="1"/>
      <p:bldP spid="77" grpId="0" animBg="1"/>
      <p:bldP spid="80" grpId="0" animBg="1"/>
      <p:bldP spid="85" grpId="0" animBg="1"/>
      <p:bldP spid="86" grpId="0" animBg="1"/>
      <p:bldP spid="8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>
            <a:extLst>
              <a:ext uri="{FF2B5EF4-FFF2-40B4-BE49-F238E27FC236}">
                <a16:creationId xmlns:a16="http://schemas.microsoft.com/office/drawing/2014/main" id="{CA48695B-42B7-4FB1-93D2-CEDEA11F55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" y="152400"/>
            <a:ext cx="8229600" cy="533400"/>
          </a:xfrm>
          <a:solidFill>
            <a:srgbClr val="CCFF99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2400" b="1" dirty="0">
                <a:solidFill>
                  <a:schemeClr val="accent2"/>
                </a:solidFill>
              </a:rPr>
              <a:t>Points above IS</a:t>
            </a:r>
            <a:r>
              <a:rPr lang="th-TH" sz="2400" b="1" dirty="0">
                <a:solidFill>
                  <a:schemeClr val="accent2"/>
                </a:solidFill>
              </a:rPr>
              <a:t>  </a:t>
            </a:r>
            <a:r>
              <a:rPr lang="en-US" sz="2400" b="1" dirty="0">
                <a:solidFill>
                  <a:schemeClr val="accent2"/>
                </a:solidFill>
              </a:rPr>
              <a:t>curve (Y &gt; Y</a:t>
            </a:r>
            <a:r>
              <a:rPr lang="en-US" sz="2400" b="1" baseline="-25000" dirty="0">
                <a:solidFill>
                  <a:schemeClr val="accent2"/>
                </a:solidFill>
              </a:rPr>
              <a:t>0</a:t>
            </a:r>
            <a:r>
              <a:rPr lang="th-TH" sz="2400" b="1" dirty="0">
                <a:solidFill>
                  <a:schemeClr val="accent2"/>
                </a:solidFill>
              </a:rPr>
              <a:t>) </a:t>
            </a:r>
            <a:r>
              <a:rPr lang="en-US" sz="2400" b="1" dirty="0" err="1">
                <a:solidFill>
                  <a:schemeClr val="accent2"/>
                </a:solidFill>
              </a:rPr>
              <a:t>eg</a:t>
            </a:r>
            <a:r>
              <a:rPr lang="en-US" sz="2400" b="1" dirty="0">
                <a:solidFill>
                  <a:schemeClr val="accent2"/>
                </a:solidFill>
              </a:rPr>
              <a:t>.</a:t>
            </a:r>
            <a:r>
              <a:rPr lang="th-TH" b="1" dirty="0">
                <a:solidFill>
                  <a:schemeClr val="accent2"/>
                </a:solidFill>
              </a:rPr>
              <a:t>   </a:t>
            </a:r>
            <a:endParaRPr lang="th-TH" b="1" baseline="30000" dirty="0">
              <a:solidFill>
                <a:schemeClr val="accent2"/>
              </a:solidFill>
            </a:endParaRPr>
          </a:p>
        </p:txBody>
      </p:sp>
      <p:sp>
        <p:nvSpPr>
          <p:cNvPr id="205827" name="AutoShape 3">
            <a:extLst>
              <a:ext uri="{FF2B5EF4-FFF2-40B4-BE49-F238E27FC236}">
                <a16:creationId xmlns:a16="http://schemas.microsoft.com/office/drawing/2014/main" id="{26834CF5-7F2C-4DF9-BDFC-8182C7CBAB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914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6388" name="Slide Number Placeholder 20">
            <a:extLst>
              <a:ext uri="{FF2B5EF4-FFF2-40B4-BE49-F238E27FC236}">
                <a16:creationId xmlns:a16="http://schemas.microsoft.com/office/drawing/2014/main" id="{4B29731D-7E6D-4C21-8F00-4AB2D0FFF3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EB8EB37B-2B9F-42E2-9B59-80E01B95CB5A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2" name="Rectangle 2">
            <a:extLst>
              <a:ext uri="{FF2B5EF4-FFF2-40B4-BE49-F238E27FC236}">
                <a16:creationId xmlns:a16="http://schemas.microsoft.com/office/drawing/2014/main" id="{CD72EE6C-2A0A-4BAD-AE80-B3B338157E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838200"/>
            <a:ext cx="21336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At point 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B</a:t>
            </a:r>
            <a:r>
              <a:rPr lang="en-US" sz="24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and 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C</a:t>
            </a:r>
            <a:r>
              <a:rPr lang="th-TH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69982906-4ECB-4BF8-8732-2DBC81F8F1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838200"/>
            <a:ext cx="1371600" cy="5334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Y &gt;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DAE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endParaRPr lang="th-TH" b="0" kern="0" baseline="30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4" name="AutoShape 3">
            <a:extLst>
              <a:ext uri="{FF2B5EF4-FFF2-40B4-BE49-F238E27FC236}">
                <a16:creationId xmlns:a16="http://schemas.microsoft.com/office/drawing/2014/main" id="{578FC518-F476-4199-986A-0D3D5AD56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914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5" name="Rectangle 2">
            <a:extLst>
              <a:ext uri="{FF2B5EF4-FFF2-40B4-BE49-F238E27FC236}">
                <a16:creationId xmlns:a16="http://schemas.microsoft.com/office/drawing/2014/main" id="{6F1014B5-8D14-43AB-9B19-A8150162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838200"/>
            <a:ext cx="16002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Inventory 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53B8D6D1-24CD-474D-8978-DCD7D70B8A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447800"/>
            <a:ext cx="2438400" cy="7620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Producers produce less good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9" name="AutoShape 3">
            <a:extLst>
              <a:ext uri="{FF2B5EF4-FFF2-40B4-BE49-F238E27FC236}">
                <a16:creationId xmlns:a16="http://schemas.microsoft.com/office/drawing/2014/main" id="{4D65B090-7B1B-4831-82EF-82D5131DCD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1752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2" name="Rectangle 2">
            <a:extLst>
              <a:ext uri="{FF2B5EF4-FFF2-40B4-BE49-F238E27FC236}">
                <a16:creationId xmlns:a16="http://schemas.microsoft.com/office/drawing/2014/main" id="{AB11F24A-668C-43A1-A141-4ED6034BA5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1524000"/>
            <a:ext cx="2057400" cy="6858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Use less factors of production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33" name="AutoShape 3">
            <a:extLst>
              <a:ext uri="{FF2B5EF4-FFF2-40B4-BE49-F238E27FC236}">
                <a16:creationId xmlns:a16="http://schemas.microsoft.com/office/drawing/2014/main" id="{B8B9778B-B4CE-436E-898E-E99387B28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1752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6" name="Rectangle 2">
            <a:extLst>
              <a:ext uri="{FF2B5EF4-FFF2-40B4-BE49-F238E27FC236}">
                <a16:creationId xmlns:a16="http://schemas.microsoft.com/office/drawing/2014/main" id="{61B67429-5153-4E9B-9818-168B497172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362200"/>
            <a:ext cx="23622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</a:t>
            </a:r>
            <a:r>
              <a:rPr lang="en-US" sz="2000" b="0" kern="0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   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until  Y = DAE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41" name="Rectangle 2">
            <a:extLst>
              <a:ext uri="{FF2B5EF4-FFF2-40B4-BE49-F238E27FC236}">
                <a16:creationId xmlns:a16="http://schemas.microsoft.com/office/drawing/2014/main" id="{898F9810-5B41-450C-A5C4-AEF195A1DA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3200400"/>
            <a:ext cx="8229600" cy="533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Points below IS c</a:t>
            </a:r>
            <a:r>
              <a:rPr lang="en-US" sz="2400" kern="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urve</a:t>
            </a:r>
            <a:r>
              <a:rPr lang="en-US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(Y &lt; Y</a:t>
            </a:r>
            <a:r>
              <a:rPr lang="en-US" sz="2400" kern="0" baseline="-25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0</a:t>
            </a:r>
            <a:r>
              <a:rPr lang="th-TH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) </a:t>
            </a:r>
            <a:r>
              <a:rPr lang="en-US" sz="2400" kern="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eg</a:t>
            </a:r>
            <a:r>
              <a:rPr lang="en-US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.</a:t>
            </a:r>
            <a:endParaRPr lang="th-TH" sz="2400" kern="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th-TH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  </a:t>
            </a:r>
            <a:endParaRPr lang="th-TH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39" name="Line 16">
            <a:extLst>
              <a:ext uri="{FF2B5EF4-FFF2-40B4-BE49-F238E27FC236}">
                <a16:creationId xmlns:a16="http://schemas.microsoft.com/office/drawing/2014/main" id="{C5731C32-593C-430E-ACDB-6C4AD5E68F8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162800" y="914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" name="Line 15">
            <a:extLst>
              <a:ext uri="{FF2B5EF4-FFF2-40B4-BE49-F238E27FC236}">
                <a16:creationId xmlns:a16="http://schemas.microsoft.com/office/drawing/2014/main" id="{A020DB6A-27B2-4EFC-8F7D-170DDDB34D8A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2438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" name="Rectangle 2">
            <a:extLst>
              <a:ext uri="{FF2B5EF4-FFF2-40B4-BE49-F238E27FC236}">
                <a16:creationId xmlns:a16="http://schemas.microsoft.com/office/drawing/2014/main" id="{893AE330-4B77-49BB-B72E-D45A0D37B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886200"/>
            <a:ext cx="21336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At point 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</a:t>
            </a:r>
            <a:r>
              <a:rPr lang="en-US" sz="24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and 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D</a:t>
            </a:r>
            <a:r>
              <a:rPr lang="th-TH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47" name="AutoShape 3">
            <a:extLst>
              <a:ext uri="{FF2B5EF4-FFF2-40B4-BE49-F238E27FC236}">
                <a16:creationId xmlns:a16="http://schemas.microsoft.com/office/drawing/2014/main" id="{A7F3798C-B284-45A8-93CA-1A5ED2922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3962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48" name="Rectangle 2">
            <a:extLst>
              <a:ext uri="{FF2B5EF4-FFF2-40B4-BE49-F238E27FC236}">
                <a16:creationId xmlns:a16="http://schemas.microsoft.com/office/drawing/2014/main" id="{3E3FE697-2242-412F-94EB-86C5B2CE61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3886200"/>
            <a:ext cx="1371600" cy="533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Y &lt;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DAE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endParaRPr lang="th-TH" b="0" kern="0" baseline="30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49" name="AutoShape 3">
            <a:extLst>
              <a:ext uri="{FF2B5EF4-FFF2-40B4-BE49-F238E27FC236}">
                <a16:creationId xmlns:a16="http://schemas.microsoft.com/office/drawing/2014/main" id="{AAF8F736-F0BF-4F7F-B393-214F95DF6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4038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50" name="Rectangle 2">
            <a:extLst>
              <a:ext uri="{FF2B5EF4-FFF2-40B4-BE49-F238E27FC236}">
                <a16:creationId xmlns:a16="http://schemas.microsoft.com/office/drawing/2014/main" id="{1E426DBF-C88C-4A72-A59E-7408E0826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886200"/>
            <a:ext cx="16002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Inventory 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51" name="Line 15">
            <a:extLst>
              <a:ext uri="{FF2B5EF4-FFF2-40B4-BE49-F238E27FC236}">
                <a16:creationId xmlns:a16="http://schemas.microsoft.com/office/drawing/2014/main" id="{0424DF31-76C6-4364-87D2-D60982ED5F8B}"/>
              </a:ext>
            </a:extLst>
          </p:cNvPr>
          <p:cNvSpPr>
            <a:spLocks noChangeShapeType="1"/>
          </p:cNvSpPr>
          <p:nvPr/>
        </p:nvSpPr>
        <p:spPr bwMode="auto">
          <a:xfrm>
            <a:off x="6934200" y="3962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" name="AutoShape 3">
            <a:extLst>
              <a:ext uri="{FF2B5EF4-FFF2-40B4-BE49-F238E27FC236}">
                <a16:creationId xmlns:a16="http://schemas.microsoft.com/office/drawing/2014/main" id="{94D78B41-0468-4E44-9ADA-04FCCD699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990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53" name="AutoShape 3">
            <a:extLst>
              <a:ext uri="{FF2B5EF4-FFF2-40B4-BE49-F238E27FC236}">
                <a16:creationId xmlns:a16="http://schemas.microsoft.com/office/drawing/2014/main" id="{48763164-AEAC-4A26-9725-103628DA9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962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54" name="Rectangle 2">
            <a:extLst>
              <a:ext uri="{FF2B5EF4-FFF2-40B4-BE49-F238E27FC236}">
                <a16:creationId xmlns:a16="http://schemas.microsoft.com/office/drawing/2014/main" id="{3ED110BF-87E8-493A-95A2-61511AF29C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4495800"/>
            <a:ext cx="23622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Producers produce more good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55" name="AutoShape 3">
            <a:extLst>
              <a:ext uri="{FF2B5EF4-FFF2-40B4-BE49-F238E27FC236}">
                <a16:creationId xmlns:a16="http://schemas.microsoft.com/office/drawing/2014/main" id="{BE2DD2CA-99E3-4490-9841-EC89B1753E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4724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56" name="Rectangle 2">
            <a:extLst>
              <a:ext uri="{FF2B5EF4-FFF2-40B4-BE49-F238E27FC236}">
                <a16:creationId xmlns:a16="http://schemas.microsoft.com/office/drawing/2014/main" id="{C2D186C7-361E-407A-BC23-B492F90C42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4572000"/>
            <a:ext cx="2286000" cy="685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Use more factors of production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58" name="AutoShape 3">
            <a:extLst>
              <a:ext uri="{FF2B5EF4-FFF2-40B4-BE49-F238E27FC236}">
                <a16:creationId xmlns:a16="http://schemas.microsoft.com/office/drawing/2014/main" id="{7BFDFE68-263E-4E92-AA12-7EED77FD25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800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59" name="Rectangle 2">
            <a:extLst>
              <a:ext uri="{FF2B5EF4-FFF2-40B4-BE49-F238E27FC236}">
                <a16:creationId xmlns:a16="http://schemas.microsoft.com/office/drawing/2014/main" id="{1C6D254B-7BC2-4BF7-ACD1-098A8F7CE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5410200"/>
            <a:ext cx="23622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</a:t>
            </a:r>
            <a:r>
              <a:rPr lang="en-US" sz="2000" b="0" kern="0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   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until  Y = DAE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60" name="Line 16">
            <a:extLst>
              <a:ext uri="{FF2B5EF4-FFF2-40B4-BE49-F238E27FC236}">
                <a16:creationId xmlns:a16="http://schemas.microsoft.com/office/drawing/2014/main" id="{F7BD7A5E-C3E1-4D79-97F8-A215F0465F6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66800" y="5486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" name="AutoShape 3">
            <a:extLst>
              <a:ext uri="{FF2B5EF4-FFF2-40B4-BE49-F238E27FC236}">
                <a16:creationId xmlns:a16="http://schemas.microsoft.com/office/drawing/2014/main" id="{88D66CF4-9088-4142-97C2-E2EDA470C6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438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62" name="Rectangle 2">
            <a:extLst>
              <a:ext uri="{FF2B5EF4-FFF2-40B4-BE49-F238E27FC236}">
                <a16:creationId xmlns:a16="http://schemas.microsoft.com/office/drawing/2014/main" id="{A7F0D86C-795C-468F-A4AE-A7B84869B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2438400"/>
            <a:ext cx="23622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Adjust to IS curve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63" name="AutoShape 3">
            <a:extLst>
              <a:ext uri="{FF2B5EF4-FFF2-40B4-BE49-F238E27FC236}">
                <a16:creationId xmlns:a16="http://schemas.microsoft.com/office/drawing/2014/main" id="{29119714-F354-4D14-8AB4-BFDB70DF5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5486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78" name="Rectangle 2">
            <a:extLst>
              <a:ext uri="{FF2B5EF4-FFF2-40B4-BE49-F238E27FC236}">
                <a16:creationId xmlns:a16="http://schemas.microsoft.com/office/drawing/2014/main" id="{A138F047-BADA-46AC-B8C6-C5C756E0C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5410200"/>
            <a:ext cx="23622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Adjust to IS curve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 build="p" animBg="1"/>
      <p:bldP spid="205827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9" grpId="0" animBg="1"/>
      <p:bldP spid="32" grpId="0" animBg="1"/>
      <p:bldP spid="33" grpId="0" animBg="1"/>
      <p:bldP spid="36" grpId="0" animBg="1"/>
      <p:bldP spid="41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8" grpId="0" animBg="1"/>
      <p:bldP spid="59" grpId="0" animBg="1"/>
      <p:bldP spid="61" grpId="0" animBg="1"/>
      <p:bldP spid="62" grpId="0" animBg="1"/>
      <p:bldP spid="63" grpId="0" animBg="1"/>
      <p:bldP spid="7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>
            <a:extLst>
              <a:ext uri="{FF2B5EF4-FFF2-40B4-BE49-F238E27FC236}">
                <a16:creationId xmlns:a16="http://schemas.microsoft.com/office/drawing/2014/main" id="{C8FF8FF8-CF21-47B5-B41F-991D1DBEC8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" y="152400"/>
            <a:ext cx="8229600" cy="533400"/>
          </a:xfrm>
          <a:solidFill>
            <a:srgbClr val="CCFF99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2400" b="1" dirty="0">
                <a:solidFill>
                  <a:schemeClr val="accent2"/>
                </a:solidFill>
              </a:rPr>
              <a:t>Points on LM curve, but not on IS curve, </a:t>
            </a:r>
            <a:r>
              <a:rPr lang="en-US" sz="2400" b="1" dirty="0" err="1">
                <a:solidFill>
                  <a:schemeClr val="accent2"/>
                </a:solidFill>
              </a:rPr>
              <a:t>eg</a:t>
            </a:r>
            <a:r>
              <a:rPr lang="en-US" sz="2400" b="1" dirty="0">
                <a:solidFill>
                  <a:schemeClr val="accent2"/>
                </a:solidFill>
              </a:rPr>
              <a:t>. Point </a:t>
            </a:r>
            <a:r>
              <a:rPr lang="en-US" sz="2400" dirty="0">
                <a:solidFill>
                  <a:srgbClr val="FF0000"/>
                </a:solidFill>
              </a:rPr>
              <a:t>F</a:t>
            </a:r>
            <a:endParaRPr lang="th-TH" sz="2400" dirty="0">
              <a:solidFill>
                <a:srgbClr val="FF0000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th-TH" dirty="0"/>
              <a:t>   </a:t>
            </a:r>
            <a:endParaRPr lang="th-TH" baseline="30000" dirty="0"/>
          </a:p>
        </p:txBody>
      </p:sp>
      <p:sp>
        <p:nvSpPr>
          <p:cNvPr id="17411" name="Slide Number Placeholder 20">
            <a:extLst>
              <a:ext uri="{FF2B5EF4-FFF2-40B4-BE49-F238E27FC236}">
                <a16:creationId xmlns:a16="http://schemas.microsoft.com/office/drawing/2014/main" id="{EB6C60D9-DDAE-4284-A3EC-3D72E8BD3CA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4E122296-3891-4CB0-89B6-E88FD4F19A2F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051104E1-2BEE-4EC3-A598-E8E20A99B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914400"/>
            <a:ext cx="2438400" cy="11430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Point </a:t>
            </a:r>
            <a:r>
              <a:rPr lang="en-US" sz="20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F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is not an  equilibrium of economic system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9" name="AutoShape 3">
            <a:extLst>
              <a:ext uri="{FF2B5EF4-FFF2-40B4-BE49-F238E27FC236}">
                <a16:creationId xmlns:a16="http://schemas.microsoft.com/office/drawing/2014/main" id="{12F03153-12E7-4BF6-9B0C-7AD868962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13716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2" name="Rectangle 2">
            <a:extLst>
              <a:ext uri="{FF2B5EF4-FFF2-40B4-BE49-F238E27FC236}">
                <a16:creationId xmlns:a16="http://schemas.microsoft.com/office/drawing/2014/main" id="{0F3ECB18-785C-4D0A-A329-80D4F5526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914400"/>
            <a:ext cx="3581400" cy="10668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Although it is an equilibrium in money market, it is not an equilibrium in product  market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33" name="AutoShape 3">
            <a:extLst>
              <a:ext uri="{FF2B5EF4-FFF2-40B4-BE49-F238E27FC236}">
                <a16:creationId xmlns:a16="http://schemas.microsoft.com/office/drawing/2014/main" id="{DDC9A9FD-82B5-4863-9E33-9B4131B07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12954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41" name="Rectangle 2">
            <a:extLst>
              <a:ext uri="{FF2B5EF4-FFF2-40B4-BE49-F238E27FC236}">
                <a16:creationId xmlns:a16="http://schemas.microsoft.com/office/drawing/2014/main" id="{ABDFADB4-A52F-49F9-9AAD-CF77C9173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3200400"/>
            <a:ext cx="8229600" cy="533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Points on IS</a:t>
            </a:r>
            <a:r>
              <a:rPr lang="th-TH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r>
              <a:rPr lang="en-US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curve, but not on LM curve, </a:t>
            </a:r>
            <a:r>
              <a:rPr lang="en-US" sz="2400" kern="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eg</a:t>
            </a:r>
            <a:r>
              <a:rPr lang="en-US" sz="2400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. Point 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G</a:t>
            </a:r>
            <a:endParaRPr lang="th-TH" sz="2400" b="0" kern="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th-TH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  </a:t>
            </a:r>
            <a:endParaRPr lang="th-TH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47" name="AutoShape 3">
            <a:extLst>
              <a:ext uri="{FF2B5EF4-FFF2-40B4-BE49-F238E27FC236}">
                <a16:creationId xmlns:a16="http://schemas.microsoft.com/office/drawing/2014/main" id="{1C646143-C12A-4FB1-9899-8647DA90C0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41910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81" name="Rectangle 2">
            <a:extLst>
              <a:ext uri="{FF2B5EF4-FFF2-40B4-BE49-F238E27FC236}">
                <a16:creationId xmlns:a16="http://schemas.microsoft.com/office/drawing/2014/main" id="{C74E203C-3BC1-44BA-A9AF-A3DEB020BE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362200"/>
            <a:ext cx="66294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Here, there exists excess supply of output  (</a:t>
            </a:r>
            <a:r>
              <a:rPr lang="en-US" sz="20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Y &gt; DAE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)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82" name="Rectangle 2">
            <a:extLst>
              <a:ext uri="{FF2B5EF4-FFF2-40B4-BE49-F238E27FC236}">
                <a16:creationId xmlns:a16="http://schemas.microsoft.com/office/drawing/2014/main" id="{9C17C5A6-C830-4850-8C3D-E3915A9FDE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886200"/>
            <a:ext cx="2438400" cy="1143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Point </a:t>
            </a:r>
            <a:r>
              <a:rPr lang="en-US" sz="20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G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is not an  equilibrium of economic system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83" name="Rectangle 2">
            <a:extLst>
              <a:ext uri="{FF2B5EF4-FFF2-40B4-BE49-F238E27FC236}">
                <a16:creationId xmlns:a16="http://schemas.microsoft.com/office/drawing/2014/main" id="{93C9280D-9DB8-40B8-86E4-C3B5F81E5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3886200"/>
            <a:ext cx="3581400" cy="1066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Although it is an equilibrium in product market, it is not an equilibrium in money  market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84" name="AutoShape 3">
            <a:extLst>
              <a:ext uri="{FF2B5EF4-FFF2-40B4-BE49-F238E27FC236}">
                <a16:creationId xmlns:a16="http://schemas.microsoft.com/office/drawing/2014/main" id="{46958AB9-D4FA-43D7-AA42-F9F97A480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4267200"/>
            <a:ext cx="3810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86" name="Rectangle 2">
            <a:extLst>
              <a:ext uri="{FF2B5EF4-FFF2-40B4-BE49-F238E27FC236}">
                <a16:creationId xmlns:a16="http://schemas.microsoft.com/office/drawing/2014/main" id="{46719798-CA40-4087-AB43-A3CD2D31E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257800"/>
            <a:ext cx="66294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-342900" eaLnBrk="1" hangingPunct="1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Here, there exists excess demand for money (</a:t>
            </a:r>
            <a:r>
              <a:rPr lang="en-US" sz="2000" b="0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</a:t>
            </a:r>
            <a:r>
              <a:rPr lang="en-US" sz="2000" b="0" kern="0" baseline="30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</a:t>
            </a:r>
            <a:r>
              <a:rPr lang="en-US" sz="20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&gt; M</a:t>
            </a:r>
            <a:r>
              <a:rPr lang="en-US" sz="2000" b="0" kern="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)</a:t>
            </a:r>
            <a:endParaRPr lang="th-TH" sz="2000" b="0" kern="0" baseline="30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 build="p" animBg="1"/>
      <p:bldP spid="28" grpId="0" animBg="1"/>
      <p:bldP spid="29" grpId="0" animBg="1"/>
      <p:bldP spid="32" grpId="0" animBg="1"/>
      <p:bldP spid="33" grpId="0" animBg="1"/>
      <p:bldP spid="41" grpId="0" animBg="1"/>
      <p:bldP spid="47" grpId="0" animBg="1"/>
      <p:bldP spid="81" grpId="0" animBg="1"/>
      <p:bldP spid="82" grpId="0" animBg="1"/>
      <p:bldP spid="83" grpId="0" animBg="1"/>
      <p:bldP spid="84" grpId="0" animBg="1"/>
      <p:bldP spid="8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8C6D-D93F-4C5C-90A8-2FED5106C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b="1" dirty="0"/>
              <a:t>6.5 Changes in equilibrium of product and money market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7E0CC2-1D12-4804-82C7-680CE6692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133600"/>
            <a:ext cx="8229600" cy="2971800"/>
          </a:xfrm>
        </p:spPr>
        <p:txBody>
          <a:bodyPr/>
          <a:lstStyle/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</a:rPr>
              <a:t>From shift of IS curve</a:t>
            </a:r>
          </a:p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</a:rPr>
              <a:t>From shift of LM curve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8D4CD7E1-D13C-4541-89B7-575C2D5AC9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87847CC2-F62A-4467-98FB-0341D4D66365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8437" name="TextBox 3">
            <a:extLst>
              <a:ext uri="{FF2B5EF4-FFF2-40B4-BE49-F238E27FC236}">
                <a16:creationId xmlns:a16="http://schemas.microsoft.com/office/drawing/2014/main" id="{E6435925-4BB6-4B79-A001-FBD290A9B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588" y="6334125"/>
            <a:ext cx="845978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11">
            <a:extLst>
              <a:ext uri="{FF2B5EF4-FFF2-40B4-BE49-F238E27FC236}">
                <a16:creationId xmlns:a16="http://schemas.microsoft.com/office/drawing/2014/main" id="{79FA67E0-D6E6-40D2-B816-72518F6DD65F}"/>
              </a:ext>
            </a:extLst>
          </p:cNvPr>
          <p:cNvGrpSpPr>
            <a:grpSpLocks/>
          </p:cNvGrpSpPr>
          <p:nvPr/>
        </p:nvGrpSpPr>
        <p:grpSpPr bwMode="auto">
          <a:xfrm>
            <a:off x="381000" y="685800"/>
            <a:ext cx="3716338" cy="2906713"/>
            <a:chOff x="1610" y="663"/>
            <a:chExt cx="3220" cy="2637"/>
          </a:xfrm>
        </p:grpSpPr>
        <p:grpSp>
          <p:nvGrpSpPr>
            <p:cNvPr id="20569" name="Group 12">
              <a:extLst>
                <a:ext uri="{FF2B5EF4-FFF2-40B4-BE49-F238E27FC236}">
                  <a16:creationId xmlns:a16="http://schemas.microsoft.com/office/drawing/2014/main" id="{4F6E659B-8279-4976-BE0A-81D926E0B7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46" y="981"/>
              <a:ext cx="2540" cy="2086"/>
              <a:chOff x="1746" y="981"/>
              <a:chExt cx="2540" cy="2086"/>
            </a:xfrm>
          </p:grpSpPr>
          <p:sp>
            <p:nvSpPr>
              <p:cNvPr id="20572" name="Line 13">
                <a:extLst>
                  <a:ext uri="{FF2B5EF4-FFF2-40B4-BE49-F238E27FC236}">
                    <a16:creationId xmlns:a16="http://schemas.microsoft.com/office/drawing/2014/main" id="{468915ED-FDED-4282-9B66-51F062B9F8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73" name="Line 14">
                <a:extLst>
                  <a:ext uri="{FF2B5EF4-FFF2-40B4-BE49-F238E27FC236}">
                    <a16:creationId xmlns:a16="http://schemas.microsoft.com/office/drawing/2014/main" id="{CDCC8D4C-F39C-456D-A8F5-CF90DFCD0D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70" name="Text Box 15">
              <a:extLst>
                <a:ext uri="{FF2B5EF4-FFF2-40B4-BE49-F238E27FC236}">
                  <a16:creationId xmlns:a16="http://schemas.microsoft.com/office/drawing/2014/main" id="{46B5DD98-1182-4351-87A7-8C5B34C694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10" y="663"/>
              <a:ext cx="453" cy="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/>
                <a:t>r</a:t>
              </a:r>
              <a:endParaRPr lang="th-TH" altLang="en-US" baseline="-25000"/>
            </a:p>
          </p:txBody>
        </p:sp>
        <p:sp>
          <p:nvSpPr>
            <p:cNvPr id="20571" name="Text Box 16">
              <a:extLst>
                <a:ext uri="{FF2B5EF4-FFF2-40B4-BE49-F238E27FC236}">
                  <a16:creationId xmlns:a16="http://schemas.microsoft.com/office/drawing/2014/main" id="{8B965FA9-E477-4DE7-818F-5E2FA66119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2885"/>
              <a:ext cx="498" cy="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/>
                <a:t>M</a:t>
              </a:r>
              <a:endParaRPr lang="th-TH" altLang="en-US" sz="2400"/>
            </a:p>
          </p:txBody>
        </p:sp>
      </p:grpSp>
      <p:grpSp>
        <p:nvGrpSpPr>
          <p:cNvPr id="20483" name="Group 40">
            <a:extLst>
              <a:ext uri="{FF2B5EF4-FFF2-40B4-BE49-F238E27FC236}">
                <a16:creationId xmlns:a16="http://schemas.microsoft.com/office/drawing/2014/main" id="{6A60CB24-799C-489D-A96F-8CEDF13D71D5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762000"/>
            <a:ext cx="3767138" cy="2974975"/>
            <a:chOff x="2154" y="1389"/>
            <a:chExt cx="3084" cy="2307"/>
          </a:xfrm>
        </p:grpSpPr>
        <p:grpSp>
          <p:nvGrpSpPr>
            <p:cNvPr id="20565" name="Group 41">
              <a:extLst>
                <a:ext uri="{FF2B5EF4-FFF2-40B4-BE49-F238E27FC236}">
                  <a16:creationId xmlns:a16="http://schemas.microsoft.com/office/drawing/2014/main" id="{3BD5FDBC-2D43-4F17-9900-21DDD4BF5B6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54" y="1389"/>
              <a:ext cx="2540" cy="2086"/>
              <a:chOff x="1746" y="981"/>
              <a:chExt cx="2540" cy="2086"/>
            </a:xfrm>
          </p:grpSpPr>
          <p:sp>
            <p:nvSpPr>
              <p:cNvPr id="20567" name="Line 42">
                <a:extLst>
                  <a:ext uri="{FF2B5EF4-FFF2-40B4-BE49-F238E27FC236}">
                    <a16:creationId xmlns:a16="http://schemas.microsoft.com/office/drawing/2014/main" id="{A4AAACC3-1C1F-49F9-9616-2811278A76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68" name="Line 43">
                <a:extLst>
                  <a:ext uri="{FF2B5EF4-FFF2-40B4-BE49-F238E27FC236}">
                    <a16:creationId xmlns:a16="http://schemas.microsoft.com/office/drawing/2014/main" id="{D4397047-6B59-4410-8CCD-838561CDE5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66" name="Text Box 44">
              <a:extLst>
                <a:ext uri="{FF2B5EF4-FFF2-40B4-BE49-F238E27FC236}">
                  <a16:creationId xmlns:a16="http://schemas.microsoft.com/office/drawing/2014/main" id="{E6F6CC1E-8313-42DA-A936-F476E0709A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40" y="3294"/>
              <a:ext cx="498" cy="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/>
                <a:t>Y</a:t>
              </a:r>
              <a:endParaRPr lang="th-TH" altLang="en-US"/>
            </a:p>
          </p:txBody>
        </p:sp>
      </p:grpSp>
      <p:grpSp>
        <p:nvGrpSpPr>
          <p:cNvPr id="20484" name="Group 11">
            <a:extLst>
              <a:ext uri="{FF2B5EF4-FFF2-40B4-BE49-F238E27FC236}">
                <a16:creationId xmlns:a16="http://schemas.microsoft.com/office/drawing/2014/main" id="{0116CAF6-AD7D-490F-A8EC-B70186DFC12F}"/>
              </a:ext>
            </a:extLst>
          </p:cNvPr>
          <p:cNvGrpSpPr>
            <a:grpSpLocks/>
          </p:cNvGrpSpPr>
          <p:nvPr/>
        </p:nvGrpSpPr>
        <p:grpSpPr bwMode="auto">
          <a:xfrm>
            <a:off x="4191000" y="3657600"/>
            <a:ext cx="3868738" cy="2911475"/>
            <a:chOff x="1478" y="663"/>
            <a:chExt cx="3352" cy="2642"/>
          </a:xfrm>
        </p:grpSpPr>
        <p:grpSp>
          <p:nvGrpSpPr>
            <p:cNvPr id="20560" name="Group 12">
              <a:extLst>
                <a:ext uri="{FF2B5EF4-FFF2-40B4-BE49-F238E27FC236}">
                  <a16:creationId xmlns:a16="http://schemas.microsoft.com/office/drawing/2014/main" id="{0CF776D4-1336-4340-A367-98B6AE430C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46" y="981"/>
              <a:ext cx="2540" cy="2086"/>
              <a:chOff x="1746" y="981"/>
              <a:chExt cx="2540" cy="2086"/>
            </a:xfrm>
          </p:grpSpPr>
          <p:sp>
            <p:nvSpPr>
              <p:cNvPr id="20563" name="Line 13">
                <a:extLst>
                  <a:ext uri="{FF2B5EF4-FFF2-40B4-BE49-F238E27FC236}">
                    <a16:creationId xmlns:a16="http://schemas.microsoft.com/office/drawing/2014/main" id="{ADE5F32B-BF3C-4033-BABA-93A03266D2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64" name="Line 14">
                <a:extLst>
                  <a:ext uri="{FF2B5EF4-FFF2-40B4-BE49-F238E27FC236}">
                    <a16:creationId xmlns:a16="http://schemas.microsoft.com/office/drawing/2014/main" id="{46B5EFA8-DF59-4FAF-B20E-9F6A7BE22C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61" name="Text Box 15">
              <a:extLst>
                <a:ext uri="{FF2B5EF4-FFF2-40B4-BE49-F238E27FC236}">
                  <a16:creationId xmlns:a16="http://schemas.microsoft.com/office/drawing/2014/main" id="{9E7DC537-AFA5-4987-A543-0AE6BA910E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8" y="663"/>
              <a:ext cx="924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DAE</a:t>
              </a:r>
              <a:endParaRPr lang="th-TH" altLang="en-US" sz="2000" baseline="-25000"/>
            </a:p>
          </p:txBody>
        </p:sp>
        <p:sp>
          <p:nvSpPr>
            <p:cNvPr id="20562" name="Text Box 16">
              <a:extLst>
                <a:ext uri="{FF2B5EF4-FFF2-40B4-BE49-F238E27FC236}">
                  <a16:creationId xmlns:a16="http://schemas.microsoft.com/office/drawing/2014/main" id="{481E2341-EC23-495E-8136-D832FB0484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2886"/>
              <a:ext cx="498" cy="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/>
                <a:t>Y</a:t>
              </a:r>
              <a:endParaRPr lang="th-TH" altLang="en-US" sz="2400"/>
            </a:p>
          </p:txBody>
        </p:sp>
      </p:grpSp>
      <p:sp>
        <p:nvSpPr>
          <p:cNvPr id="20485" name="Text Box 23">
            <a:extLst>
              <a:ext uri="{FF2B5EF4-FFF2-40B4-BE49-F238E27FC236}">
                <a16:creationId xmlns:a16="http://schemas.microsoft.com/office/drawing/2014/main" id="{7705183E-9835-497B-9ED6-BCF5755C2C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533400"/>
            <a:ext cx="685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/>
              <a:t>r</a:t>
            </a:r>
            <a:endParaRPr lang="th-TH" altLang="en-US"/>
          </a:p>
        </p:txBody>
      </p:sp>
      <p:cxnSp>
        <p:nvCxnSpPr>
          <p:cNvPr id="20486" name="Straight Connector 136">
            <a:extLst>
              <a:ext uri="{FF2B5EF4-FFF2-40B4-BE49-F238E27FC236}">
                <a16:creationId xmlns:a16="http://schemas.microsoft.com/office/drawing/2014/main" id="{A0B1BCE5-3079-45E9-B12F-7B36E51316E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508004" y="4962525"/>
            <a:ext cx="2819400" cy="609600"/>
          </a:xfrm>
          <a:prstGeom prst="line">
            <a:avLst/>
          </a:prstGeom>
          <a:noFill/>
          <a:ln w="1587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7" name="Text Box 25">
            <a:extLst>
              <a:ext uri="{FF2B5EF4-FFF2-40B4-BE49-F238E27FC236}">
                <a16:creationId xmlns:a16="http://schemas.microsoft.com/office/drawing/2014/main" id="{97D09C30-2DA0-4E6F-B49C-F23657F46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4724400"/>
            <a:ext cx="990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 dirty="0"/>
              <a:t>DAE</a:t>
            </a:r>
            <a:r>
              <a:rPr lang="en-US" altLang="en-US" sz="2000" baseline="-25000" dirty="0"/>
              <a:t>A</a:t>
            </a:r>
            <a:endParaRPr lang="th-TH" altLang="en-US" sz="2000" dirty="0"/>
          </a:p>
        </p:txBody>
      </p:sp>
      <p:grpSp>
        <p:nvGrpSpPr>
          <p:cNvPr id="20488" name="Group 45">
            <a:extLst>
              <a:ext uri="{FF2B5EF4-FFF2-40B4-BE49-F238E27FC236}">
                <a16:creationId xmlns:a16="http://schemas.microsoft.com/office/drawing/2014/main" id="{C6FAAE59-7DA4-4B29-ABC8-391E62EE011E}"/>
              </a:ext>
            </a:extLst>
          </p:cNvPr>
          <p:cNvGrpSpPr>
            <a:grpSpLocks/>
          </p:cNvGrpSpPr>
          <p:nvPr/>
        </p:nvGrpSpPr>
        <p:grpSpPr bwMode="auto">
          <a:xfrm rot="406710">
            <a:off x="4723154" y="434431"/>
            <a:ext cx="2985824" cy="2542628"/>
            <a:chOff x="2517" y="1215"/>
            <a:chExt cx="2345" cy="1806"/>
          </a:xfrm>
        </p:grpSpPr>
        <p:sp>
          <p:nvSpPr>
            <p:cNvPr id="20558" name="Line 46">
              <a:extLst>
                <a:ext uri="{FF2B5EF4-FFF2-40B4-BE49-F238E27FC236}">
                  <a16:creationId xmlns:a16="http://schemas.microsoft.com/office/drawing/2014/main" id="{174005BD-6C5B-4AAA-A6E8-B303C72371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59" name="Text Box 47">
              <a:extLst>
                <a:ext uri="{FF2B5EF4-FFF2-40B4-BE49-F238E27FC236}">
                  <a16:creationId xmlns:a16="http://schemas.microsoft.com/office/drawing/2014/main" id="{A2016FC7-ABF8-4B77-81F0-289CA875D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0" y="1215"/>
              <a:ext cx="532" cy="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dirty="0"/>
                <a:t>LM</a:t>
              </a:r>
              <a:r>
                <a:rPr lang="en-US" altLang="en-US" sz="2000" baseline="-25000" dirty="0"/>
                <a:t>0</a:t>
              </a:r>
              <a:endParaRPr lang="th-TH" altLang="en-US" sz="2000" dirty="0"/>
            </a:p>
          </p:txBody>
        </p:sp>
      </p:grpSp>
      <p:grpSp>
        <p:nvGrpSpPr>
          <p:cNvPr id="20489" name="Group 30">
            <a:extLst>
              <a:ext uri="{FF2B5EF4-FFF2-40B4-BE49-F238E27FC236}">
                <a16:creationId xmlns:a16="http://schemas.microsoft.com/office/drawing/2014/main" id="{80455B25-96B5-4D0D-A2EE-EB086937B589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1219200"/>
            <a:ext cx="3214688" cy="2095500"/>
            <a:chOff x="2154" y="1797"/>
            <a:chExt cx="2631" cy="1625"/>
          </a:xfrm>
        </p:grpSpPr>
        <p:sp>
          <p:nvSpPr>
            <p:cNvPr id="20556" name="Line 31">
              <a:extLst>
                <a:ext uri="{FF2B5EF4-FFF2-40B4-BE49-F238E27FC236}">
                  <a16:creationId xmlns:a16="http://schemas.microsoft.com/office/drawing/2014/main" id="{0E2CCC1C-911D-4FCB-9433-5FE54FC2DD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4" y="1797"/>
              <a:ext cx="2177" cy="149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57" name="Text Box 32">
              <a:extLst>
                <a:ext uri="{FF2B5EF4-FFF2-40B4-BE49-F238E27FC236}">
                  <a16:creationId xmlns:a16="http://schemas.microsoft.com/office/drawing/2014/main" id="{F5BEC8B1-BC09-4246-9AB9-2E98933ADE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3112"/>
              <a:ext cx="45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IS</a:t>
              </a:r>
              <a:endParaRPr lang="th-TH" altLang="en-US" sz="2000" baseline="-25000"/>
            </a:p>
          </p:txBody>
        </p:sp>
      </p:grpSp>
      <p:cxnSp>
        <p:nvCxnSpPr>
          <p:cNvPr id="20490" name="Straight Connector 133">
            <a:extLst>
              <a:ext uri="{FF2B5EF4-FFF2-40B4-BE49-F238E27FC236}">
                <a16:creationId xmlns:a16="http://schemas.microsoft.com/office/drawing/2014/main" id="{E558BA46-0D70-409C-B554-8E747E72F098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4702968" y="3831432"/>
            <a:ext cx="2252663" cy="2667000"/>
          </a:xfrm>
          <a:prstGeom prst="line">
            <a:avLst/>
          </a:prstGeom>
          <a:noFill/>
          <a:ln w="1587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1" name="Rectangle 36">
            <a:extLst>
              <a:ext uri="{FF2B5EF4-FFF2-40B4-BE49-F238E27FC236}">
                <a16:creationId xmlns:a16="http://schemas.microsoft.com/office/drawing/2014/main" id="{ED05C20E-1BFF-4BEC-BA05-2B1D8AD00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3657600"/>
            <a:ext cx="10398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/>
              <a:t>Y=DAE</a:t>
            </a:r>
            <a:endParaRPr lang="th-TH" altLang="en-US" sz="2000"/>
          </a:p>
        </p:txBody>
      </p:sp>
      <p:sp>
        <p:nvSpPr>
          <p:cNvPr id="20492" name="Line 43">
            <a:extLst>
              <a:ext uri="{FF2B5EF4-FFF2-40B4-BE49-F238E27FC236}">
                <a16:creationId xmlns:a16="http://schemas.microsoft.com/office/drawing/2014/main" id="{3FA6E4D7-5155-4FB1-BBA2-02F493CF31D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" y="1981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493" name="Group 25">
            <a:extLst>
              <a:ext uri="{FF2B5EF4-FFF2-40B4-BE49-F238E27FC236}">
                <a16:creationId xmlns:a16="http://schemas.microsoft.com/office/drawing/2014/main" id="{19061AE7-62CE-4657-8E07-E85CAC85A08B}"/>
              </a:ext>
            </a:extLst>
          </p:cNvPr>
          <p:cNvGrpSpPr>
            <a:grpSpLocks/>
          </p:cNvGrpSpPr>
          <p:nvPr/>
        </p:nvGrpSpPr>
        <p:grpSpPr bwMode="auto">
          <a:xfrm rot="60000">
            <a:off x="1143000" y="682625"/>
            <a:ext cx="847725" cy="3048000"/>
            <a:chOff x="1407" y="903"/>
            <a:chExt cx="613" cy="2492"/>
          </a:xfrm>
        </p:grpSpPr>
        <p:grpSp>
          <p:nvGrpSpPr>
            <p:cNvPr id="20552" name="Group 26">
              <a:extLst>
                <a:ext uri="{FF2B5EF4-FFF2-40B4-BE49-F238E27FC236}">
                  <a16:creationId xmlns:a16="http://schemas.microsoft.com/office/drawing/2014/main" id="{7FDB89B0-738C-4BA5-A48E-6E73676406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07" y="903"/>
              <a:ext cx="469" cy="2127"/>
              <a:chOff x="2579" y="795"/>
              <a:chExt cx="525" cy="2272"/>
            </a:xfrm>
          </p:grpSpPr>
          <p:sp>
            <p:nvSpPr>
              <p:cNvPr id="20554" name="Line 27">
                <a:extLst>
                  <a:ext uri="{FF2B5EF4-FFF2-40B4-BE49-F238E27FC236}">
                    <a16:creationId xmlns:a16="http://schemas.microsoft.com/office/drawing/2014/main" id="{D079B23F-3CF7-43BC-8069-E86BD89A18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35" y="1071"/>
                <a:ext cx="0" cy="199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55" name="Text Box 28">
                <a:extLst>
                  <a:ext uri="{FF2B5EF4-FFF2-40B4-BE49-F238E27FC236}">
                    <a16:creationId xmlns:a16="http://schemas.microsoft.com/office/drawing/2014/main" id="{8E072F1E-1BD0-403D-ABC0-87AA986445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79" y="795"/>
                <a:ext cx="525" cy="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5000"/>
                  </a:spcBef>
                  <a:spcAft>
                    <a:spcPct val="45000"/>
                  </a:spcAft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5000"/>
                  </a:spcBef>
                  <a:spcAft>
                    <a:spcPct val="25000"/>
                  </a:spcAft>
                  <a:buSzPct val="9000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SzPct val="9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en-US" sz="2000"/>
                  <a:t>M</a:t>
                </a:r>
                <a:r>
                  <a:rPr lang="en-US" altLang="en-US" sz="2000" baseline="30000"/>
                  <a:t>S</a:t>
                </a:r>
                <a:r>
                  <a:rPr lang="en-US" altLang="en-US" sz="2000" baseline="-25000"/>
                  <a:t>G</a:t>
                </a:r>
                <a:endParaRPr lang="th-TH" altLang="en-US" sz="2000" baseline="-25000"/>
              </a:p>
            </p:txBody>
          </p:sp>
        </p:grpSp>
        <p:sp>
          <p:nvSpPr>
            <p:cNvPr id="20553" name="Text Box 29">
              <a:extLst>
                <a:ext uri="{FF2B5EF4-FFF2-40B4-BE49-F238E27FC236}">
                  <a16:creationId xmlns:a16="http://schemas.microsoft.com/office/drawing/2014/main" id="{4D5D0214-4C4D-4874-B62D-5D111152D3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39" y="3070"/>
              <a:ext cx="581" cy="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M</a:t>
              </a:r>
              <a:r>
                <a:rPr lang="en-US" altLang="en-US" sz="2000" baseline="-25000"/>
                <a:t>G</a:t>
              </a:r>
              <a:endParaRPr lang="th-TH" altLang="en-US" sz="2000" baseline="-25000"/>
            </a:p>
          </p:txBody>
        </p:sp>
      </p:grpSp>
      <p:grpSp>
        <p:nvGrpSpPr>
          <p:cNvPr id="20494" name="Group 2">
            <a:extLst>
              <a:ext uri="{FF2B5EF4-FFF2-40B4-BE49-F238E27FC236}">
                <a16:creationId xmlns:a16="http://schemas.microsoft.com/office/drawing/2014/main" id="{AE18C9B7-9C41-45AC-B2D3-5C91CCF7CFA1}"/>
              </a:ext>
            </a:extLst>
          </p:cNvPr>
          <p:cNvGrpSpPr>
            <a:grpSpLocks/>
          </p:cNvGrpSpPr>
          <p:nvPr/>
        </p:nvGrpSpPr>
        <p:grpSpPr bwMode="auto">
          <a:xfrm rot="192540">
            <a:off x="533400" y="1524000"/>
            <a:ext cx="3584575" cy="1758950"/>
            <a:chOff x="1837" y="1616"/>
            <a:chExt cx="2709" cy="1562"/>
          </a:xfrm>
        </p:grpSpPr>
        <p:sp>
          <p:nvSpPr>
            <p:cNvPr id="20550" name="Line 3">
              <a:extLst>
                <a:ext uri="{FF2B5EF4-FFF2-40B4-BE49-F238E27FC236}">
                  <a16:creationId xmlns:a16="http://schemas.microsoft.com/office/drawing/2014/main" id="{532E4911-9E8E-4532-967B-E54D28CC99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37" y="1616"/>
              <a:ext cx="1905" cy="1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51" name="Text Box 4">
              <a:extLst>
                <a:ext uri="{FF2B5EF4-FFF2-40B4-BE49-F238E27FC236}">
                  <a16:creationId xmlns:a16="http://schemas.microsoft.com/office/drawing/2014/main" id="{5FB622A8-A104-4CAA-9589-707EF43DA4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0" y="2826"/>
              <a:ext cx="806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996600"/>
                  </a:solidFill>
                </a:rPr>
                <a:t> </a:t>
              </a:r>
              <a:endParaRPr lang="th-TH" altLang="en-US" sz="2000">
                <a:solidFill>
                  <a:srgbClr val="996600"/>
                </a:solidFill>
              </a:endParaRPr>
            </a:p>
          </p:txBody>
        </p:sp>
      </p:grpSp>
      <p:sp>
        <p:nvSpPr>
          <p:cNvPr id="20495" name="Rectangle 53">
            <a:extLst>
              <a:ext uri="{FF2B5EF4-FFF2-40B4-BE49-F238E27FC236}">
                <a16:creationId xmlns:a16="http://schemas.microsoft.com/office/drawing/2014/main" id="{B053C551-CECE-4AAA-B395-ABD49A195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2819400"/>
            <a:ext cx="9366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/>
              <a:t>M</a:t>
            </a:r>
            <a:r>
              <a:rPr lang="en-US" altLang="en-US" sz="2000" baseline="30000"/>
              <a:t>d</a:t>
            </a:r>
            <a:r>
              <a:rPr lang="en-US" altLang="en-US" sz="2000"/>
              <a:t>(Y</a:t>
            </a:r>
            <a:r>
              <a:rPr lang="en-US" altLang="en-US" sz="2000" baseline="-25000"/>
              <a:t>o</a:t>
            </a:r>
            <a:r>
              <a:rPr lang="en-US" altLang="en-US" sz="2000"/>
              <a:t>)</a:t>
            </a:r>
            <a:endParaRPr lang="th-TH" altLang="en-US" sz="2000"/>
          </a:p>
        </p:txBody>
      </p:sp>
      <p:sp>
        <p:nvSpPr>
          <p:cNvPr id="20496" name="Text Box 54">
            <a:extLst>
              <a:ext uri="{FF2B5EF4-FFF2-40B4-BE49-F238E27FC236}">
                <a16:creationId xmlns:a16="http://schemas.microsoft.com/office/drawing/2014/main" id="{DB81EE24-0E85-4C78-8643-1CEAD7FAD9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1752600"/>
            <a:ext cx="533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/>
              <a:t>r</a:t>
            </a:r>
            <a:r>
              <a:rPr lang="en-US" altLang="en-US" sz="2000" baseline="-25000">
                <a:cs typeface="Cordia New" panose="020B0304020202020204" pitchFamily="34" charset="-34"/>
              </a:rPr>
              <a:t>G</a:t>
            </a:r>
            <a:endParaRPr lang="th-TH" altLang="en-US" sz="2000"/>
          </a:p>
        </p:txBody>
      </p:sp>
      <p:sp>
        <p:nvSpPr>
          <p:cNvPr id="2109" name="Text Box 61">
            <a:extLst>
              <a:ext uri="{FF2B5EF4-FFF2-40B4-BE49-F238E27FC236}">
                <a16:creationId xmlns:a16="http://schemas.microsoft.com/office/drawing/2014/main" id="{658C3CAB-5CEA-4291-8742-6E94E136D6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1828800"/>
            <a:ext cx="609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400">
                <a:solidFill>
                  <a:srgbClr val="996600"/>
                </a:solidFill>
              </a:rPr>
              <a:t>Y</a:t>
            </a:r>
            <a:r>
              <a:rPr lang="en-US" altLang="en-US" sz="1400" baseline="-25000">
                <a:solidFill>
                  <a:srgbClr val="996600"/>
                </a:solidFill>
              </a:rPr>
              <a:t>A</a:t>
            </a:r>
            <a:r>
              <a:rPr lang="en-US" altLang="en-US" sz="1400">
                <a:solidFill>
                  <a:srgbClr val="008000"/>
                </a:solidFill>
              </a:rPr>
              <a:t>Y</a:t>
            </a:r>
            <a:r>
              <a:rPr lang="en-US" altLang="en-US" sz="1400" baseline="-25000">
                <a:solidFill>
                  <a:srgbClr val="008000"/>
                </a:solidFill>
              </a:rPr>
              <a:t>B</a:t>
            </a:r>
            <a:endParaRPr lang="th-TH" altLang="en-US" sz="1400">
              <a:solidFill>
                <a:srgbClr val="008000"/>
              </a:solidFill>
            </a:endParaRPr>
          </a:p>
        </p:txBody>
      </p:sp>
      <p:sp>
        <p:nvSpPr>
          <p:cNvPr id="20499" name="Oval 62">
            <a:extLst>
              <a:ext uri="{FF2B5EF4-FFF2-40B4-BE49-F238E27FC236}">
                <a16:creationId xmlns:a16="http://schemas.microsoft.com/office/drawing/2014/main" id="{B4AA5C90-0E01-4DB6-B40D-6BFE3ED939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125" y="5286375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0501" name="Line 64">
            <a:extLst>
              <a:ext uri="{FF2B5EF4-FFF2-40B4-BE49-F238E27FC236}">
                <a16:creationId xmlns:a16="http://schemas.microsoft.com/office/drawing/2014/main" id="{0ACF48B0-F788-4FFF-B564-EADB7CD9B6C9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2057400"/>
            <a:ext cx="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02" name="Oval 65">
            <a:extLst>
              <a:ext uri="{FF2B5EF4-FFF2-40B4-BE49-F238E27FC236}">
                <a16:creationId xmlns:a16="http://schemas.microsoft.com/office/drawing/2014/main" id="{9C879AC1-933C-4036-B4A5-E98EEB4A68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4397" y="1937544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0503" name="Rectangle 66">
            <a:extLst>
              <a:ext uri="{FF2B5EF4-FFF2-40B4-BE49-F238E27FC236}">
                <a16:creationId xmlns:a16="http://schemas.microsoft.com/office/drawing/2014/main" id="{E6EEDD58-6B2F-4774-A2CE-8A4FE21AD2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893" y="1583184"/>
            <a:ext cx="433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 err="1"/>
              <a:t>e</a:t>
            </a:r>
            <a:r>
              <a:rPr lang="en-US" altLang="en-US" sz="1800" baseline="-25000" dirty="0" err="1"/>
              <a:t>G</a:t>
            </a:r>
            <a:endParaRPr lang="th-TH" altLang="en-US" sz="1800" dirty="0"/>
          </a:p>
        </p:txBody>
      </p:sp>
      <p:grpSp>
        <p:nvGrpSpPr>
          <p:cNvPr id="13" name="Group 185">
            <a:extLst>
              <a:ext uri="{FF2B5EF4-FFF2-40B4-BE49-F238E27FC236}">
                <a16:creationId xmlns:a16="http://schemas.microsoft.com/office/drawing/2014/main" id="{E0CC80E9-185E-48E9-B9A1-4FA93710F43E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4038600"/>
            <a:ext cx="3810000" cy="914400"/>
            <a:chOff x="4495800" y="4343400"/>
            <a:chExt cx="3810000" cy="914400"/>
          </a:xfrm>
        </p:grpSpPr>
        <p:cxnSp>
          <p:nvCxnSpPr>
            <p:cNvPr id="20548" name="Straight Connector 138">
              <a:extLst>
                <a:ext uri="{FF2B5EF4-FFF2-40B4-BE49-F238E27FC236}">
                  <a16:creationId xmlns:a16="http://schemas.microsoft.com/office/drawing/2014/main" id="{A8293FF1-4C1C-4687-BBC4-DE957D0FB0E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4495800" y="4648200"/>
              <a:ext cx="2819400" cy="609600"/>
            </a:xfrm>
            <a:prstGeom prst="line">
              <a:avLst/>
            </a:prstGeom>
            <a:noFill/>
            <a:ln w="12700" algn="ctr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49" name="Text Box 47">
              <a:extLst>
                <a:ext uri="{FF2B5EF4-FFF2-40B4-BE49-F238E27FC236}">
                  <a16:creationId xmlns:a16="http://schemas.microsoft.com/office/drawing/2014/main" id="{CE8ED122-C529-4B0B-B48C-5B9AE0F584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15200" y="4343400"/>
              <a:ext cx="9906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8000"/>
                  </a:solidFill>
                </a:rPr>
                <a:t>DAE</a:t>
              </a:r>
              <a:r>
                <a:rPr lang="en-US" altLang="en-US" sz="2000" baseline="-25000">
                  <a:solidFill>
                    <a:srgbClr val="008000"/>
                  </a:solidFill>
                </a:rPr>
                <a:t>B</a:t>
              </a:r>
              <a:endParaRPr lang="th-TH" altLang="en-US" sz="2000" baseline="-25000">
                <a:solidFill>
                  <a:srgbClr val="008000"/>
                </a:solidFill>
              </a:endParaRPr>
            </a:p>
          </p:txBody>
        </p:sp>
      </p:grpSp>
      <p:sp>
        <p:nvSpPr>
          <p:cNvPr id="2118" name="Line 70">
            <a:extLst>
              <a:ext uri="{FF2B5EF4-FFF2-40B4-BE49-F238E27FC236}">
                <a16:creationId xmlns:a16="http://schemas.microsoft.com/office/drawing/2014/main" id="{8162A412-862C-4870-9F6D-E92299EBBBDD}"/>
              </a:ext>
            </a:extLst>
          </p:cNvPr>
          <p:cNvSpPr>
            <a:spLocks noChangeShapeType="1"/>
          </p:cNvSpPr>
          <p:nvPr/>
        </p:nvSpPr>
        <p:spPr bwMode="auto">
          <a:xfrm>
            <a:off x="6629400" y="4495800"/>
            <a:ext cx="0" cy="1828800"/>
          </a:xfrm>
          <a:prstGeom prst="line">
            <a:avLst/>
          </a:prstGeom>
          <a:noFill/>
          <a:ln w="9525">
            <a:solidFill>
              <a:srgbClr val="008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19" name="Text Box 71">
            <a:extLst>
              <a:ext uri="{FF2B5EF4-FFF2-40B4-BE49-F238E27FC236}">
                <a16:creationId xmlns:a16="http://schemas.microsoft.com/office/drawing/2014/main" id="{CC3FC429-65A2-4589-AD6F-995EA6A18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6350" y="4114800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>
                <a:solidFill>
                  <a:srgbClr val="008000"/>
                </a:solidFill>
              </a:rPr>
              <a:t>B</a:t>
            </a:r>
            <a:endParaRPr lang="th-TH" altLang="en-US" sz="1800" dirty="0">
              <a:solidFill>
                <a:srgbClr val="008000"/>
              </a:solidFill>
            </a:endParaRPr>
          </a:p>
        </p:txBody>
      </p:sp>
      <p:grpSp>
        <p:nvGrpSpPr>
          <p:cNvPr id="14" name="Group 30">
            <a:extLst>
              <a:ext uri="{FF2B5EF4-FFF2-40B4-BE49-F238E27FC236}">
                <a16:creationId xmlns:a16="http://schemas.microsoft.com/office/drawing/2014/main" id="{5B86D7CD-1AD3-4ED0-A277-4238DEFC7A69}"/>
              </a:ext>
            </a:extLst>
          </p:cNvPr>
          <p:cNvGrpSpPr>
            <a:grpSpLocks/>
          </p:cNvGrpSpPr>
          <p:nvPr/>
        </p:nvGrpSpPr>
        <p:grpSpPr bwMode="auto">
          <a:xfrm>
            <a:off x="4953000" y="804819"/>
            <a:ext cx="3214688" cy="2092325"/>
            <a:chOff x="2154" y="1797"/>
            <a:chExt cx="2631" cy="1622"/>
          </a:xfrm>
        </p:grpSpPr>
        <p:sp>
          <p:nvSpPr>
            <p:cNvPr id="20546" name="Line 31">
              <a:extLst>
                <a:ext uri="{FF2B5EF4-FFF2-40B4-BE49-F238E27FC236}">
                  <a16:creationId xmlns:a16="http://schemas.microsoft.com/office/drawing/2014/main" id="{06E387B8-BBEE-4A28-9540-A212A275D9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4" y="1797"/>
              <a:ext cx="2177" cy="1497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47" name="Text Box 32">
              <a:extLst>
                <a:ext uri="{FF2B5EF4-FFF2-40B4-BE49-F238E27FC236}">
                  <a16:creationId xmlns:a16="http://schemas.microsoft.com/office/drawing/2014/main" id="{538AC930-5117-4051-88A4-4F1C040F34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3112"/>
              <a:ext cx="453" cy="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00FF"/>
                  </a:solidFill>
                </a:rPr>
                <a:t>IS’</a:t>
              </a:r>
              <a:endParaRPr lang="th-TH" altLang="en-US" sz="2000" baseline="-25000">
                <a:solidFill>
                  <a:srgbClr val="0000FF"/>
                </a:solidFill>
              </a:endParaRPr>
            </a:p>
          </p:txBody>
        </p:sp>
      </p:grpSp>
      <p:sp>
        <p:nvSpPr>
          <p:cNvPr id="2126" name="Oval 78">
            <a:extLst>
              <a:ext uri="{FF2B5EF4-FFF2-40B4-BE49-F238E27FC236}">
                <a16:creationId xmlns:a16="http://schemas.microsoft.com/office/drawing/2014/main" id="{693E9A20-B0FB-40E2-9F9C-6E101D9C3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1300" y="4450216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127" name="Rectangle 79">
            <a:extLst>
              <a:ext uri="{FF2B5EF4-FFF2-40B4-BE49-F238E27FC236}">
                <a16:creationId xmlns:a16="http://schemas.microsoft.com/office/drawing/2014/main" id="{979E412F-AE69-4336-B112-A35D2AA3D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219200"/>
            <a:ext cx="4206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>
                <a:solidFill>
                  <a:srgbClr val="0000FF"/>
                </a:solidFill>
              </a:rPr>
              <a:t>E</a:t>
            </a:r>
            <a:r>
              <a:rPr lang="en-US" altLang="en-US" sz="1800" baseline="-25000">
                <a:solidFill>
                  <a:srgbClr val="0000FF"/>
                </a:solidFill>
              </a:rPr>
              <a:t>1</a:t>
            </a:r>
            <a:endParaRPr lang="th-TH" altLang="en-US" sz="1800">
              <a:solidFill>
                <a:srgbClr val="0000FF"/>
              </a:solidFill>
            </a:endParaRPr>
          </a:p>
        </p:txBody>
      </p:sp>
      <p:sp>
        <p:nvSpPr>
          <p:cNvPr id="2128" name="Oval 80">
            <a:extLst>
              <a:ext uri="{FF2B5EF4-FFF2-40B4-BE49-F238E27FC236}">
                <a16:creationId xmlns:a16="http://schemas.microsoft.com/office/drawing/2014/main" id="{13C745B4-467A-4931-9BB1-BC3FD5D9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16002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0511" name="Rectangle 81">
            <a:extLst>
              <a:ext uri="{FF2B5EF4-FFF2-40B4-BE49-F238E27FC236}">
                <a16:creationId xmlns:a16="http://schemas.microsoft.com/office/drawing/2014/main" id="{EC25D6CD-608B-4F95-9CB4-0ABD4E40BB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3429000"/>
            <a:ext cx="4206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/>
              <a:t>Y</a:t>
            </a:r>
            <a:r>
              <a:rPr lang="en-US" altLang="en-US" sz="1800" baseline="-25000"/>
              <a:t>0</a:t>
            </a:r>
            <a:endParaRPr lang="th-TH" altLang="en-US" sz="1800"/>
          </a:p>
        </p:txBody>
      </p:sp>
      <p:sp>
        <p:nvSpPr>
          <p:cNvPr id="20512" name="Rectangle 82">
            <a:extLst>
              <a:ext uri="{FF2B5EF4-FFF2-40B4-BE49-F238E27FC236}">
                <a16:creationId xmlns:a16="http://schemas.microsoft.com/office/drawing/2014/main" id="{9614791A-B091-4B86-A6FD-74AFD95FB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9250" y="6286500"/>
            <a:ext cx="428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/>
              <a:t>Y</a:t>
            </a:r>
            <a:r>
              <a:rPr lang="en-US" altLang="en-US" sz="1800" baseline="-25000"/>
              <a:t>A</a:t>
            </a:r>
            <a:endParaRPr lang="th-TH" altLang="en-US" sz="1800"/>
          </a:p>
        </p:txBody>
      </p:sp>
      <p:sp>
        <p:nvSpPr>
          <p:cNvPr id="2131" name="Rectangle 83">
            <a:extLst>
              <a:ext uri="{FF2B5EF4-FFF2-40B4-BE49-F238E27FC236}">
                <a16:creationId xmlns:a16="http://schemas.microsoft.com/office/drawing/2014/main" id="{83FC4C10-35A0-42B9-B346-CA926CED82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6324600"/>
            <a:ext cx="4460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>
                <a:solidFill>
                  <a:srgbClr val="008000"/>
                </a:solidFill>
              </a:rPr>
              <a:t>Y</a:t>
            </a:r>
            <a:r>
              <a:rPr lang="en-US" altLang="en-US" sz="1800" baseline="-25000" dirty="0">
                <a:solidFill>
                  <a:srgbClr val="008000"/>
                </a:solidFill>
              </a:rPr>
              <a:t>B</a:t>
            </a:r>
            <a:endParaRPr lang="th-TH" altLang="en-US" sz="1800" dirty="0">
              <a:solidFill>
                <a:srgbClr val="008000"/>
              </a:solidFill>
            </a:endParaRPr>
          </a:p>
        </p:txBody>
      </p:sp>
      <p:sp>
        <p:nvSpPr>
          <p:cNvPr id="2132" name="Line 84">
            <a:extLst>
              <a:ext uri="{FF2B5EF4-FFF2-40B4-BE49-F238E27FC236}">
                <a16:creationId xmlns:a16="http://schemas.microsoft.com/office/drawing/2014/main" id="{AB1E19D6-A686-49CA-B2A3-959779A9986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629400" y="2057400"/>
            <a:ext cx="0" cy="1371600"/>
          </a:xfrm>
          <a:prstGeom prst="line">
            <a:avLst/>
          </a:prstGeom>
          <a:noFill/>
          <a:ln w="9525">
            <a:solidFill>
              <a:srgbClr val="FF00FF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3" name="Rectangle 85">
            <a:extLst>
              <a:ext uri="{FF2B5EF4-FFF2-40B4-BE49-F238E27FC236}">
                <a16:creationId xmlns:a16="http://schemas.microsoft.com/office/drawing/2014/main" id="{65E23D0D-46EC-49F0-BBA4-959904C348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3429000"/>
            <a:ext cx="4841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>
                <a:solidFill>
                  <a:srgbClr val="FF00FF"/>
                </a:solidFill>
              </a:rPr>
              <a:t>Y’</a:t>
            </a:r>
            <a:r>
              <a:rPr lang="en-US" altLang="en-US" sz="1800" baseline="-25000">
                <a:solidFill>
                  <a:srgbClr val="FF00FF"/>
                </a:solidFill>
              </a:rPr>
              <a:t>1</a:t>
            </a:r>
            <a:endParaRPr lang="th-TH" altLang="en-US" sz="1800">
              <a:solidFill>
                <a:srgbClr val="FF00FF"/>
              </a:solidFill>
            </a:endParaRPr>
          </a:p>
        </p:txBody>
      </p:sp>
      <p:sp>
        <p:nvSpPr>
          <p:cNvPr id="2135" name="Rectangle 87">
            <a:extLst>
              <a:ext uri="{FF2B5EF4-FFF2-40B4-BE49-F238E27FC236}">
                <a16:creationId xmlns:a16="http://schemas.microsoft.com/office/drawing/2014/main" id="{E5BF1185-AF50-4A33-AAA7-F8A36A6C9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1752600"/>
            <a:ext cx="4841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>
                <a:solidFill>
                  <a:srgbClr val="FF00FF"/>
                </a:solidFill>
              </a:rPr>
              <a:t>E’</a:t>
            </a:r>
            <a:r>
              <a:rPr lang="en-US" altLang="en-US" sz="1800" baseline="-25000">
                <a:solidFill>
                  <a:srgbClr val="FF00FF"/>
                </a:solidFill>
              </a:rPr>
              <a:t>1</a:t>
            </a:r>
            <a:endParaRPr lang="th-TH" altLang="en-US" sz="1800">
              <a:solidFill>
                <a:srgbClr val="FF00FF"/>
              </a:solidFill>
            </a:endParaRPr>
          </a:p>
        </p:txBody>
      </p:sp>
      <p:sp>
        <p:nvSpPr>
          <p:cNvPr id="2142" name="Line 94">
            <a:extLst>
              <a:ext uri="{FF2B5EF4-FFF2-40B4-BE49-F238E27FC236}">
                <a16:creationId xmlns:a16="http://schemas.microsoft.com/office/drawing/2014/main" id="{CEFABE16-1D2E-4CDC-8943-77EBCD55EFC5}"/>
              </a:ext>
            </a:extLst>
          </p:cNvPr>
          <p:cNvSpPr>
            <a:spLocks noChangeShapeType="1"/>
          </p:cNvSpPr>
          <p:nvPr/>
        </p:nvSpPr>
        <p:spPr bwMode="auto">
          <a:xfrm>
            <a:off x="5715000" y="2003425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19" name="Rectangle 95">
            <a:extLst>
              <a:ext uri="{FF2B5EF4-FFF2-40B4-BE49-F238E27FC236}">
                <a16:creationId xmlns:a16="http://schemas.microsoft.com/office/drawing/2014/main" id="{D007D6B6-291C-4E09-BF02-C0833B2EA2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1600200"/>
            <a:ext cx="4206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/>
              <a:t>E</a:t>
            </a:r>
            <a:r>
              <a:rPr lang="en-US" altLang="en-US" sz="1800" baseline="-25000"/>
              <a:t>0</a:t>
            </a:r>
            <a:endParaRPr lang="th-TH" altLang="en-US" sz="1800"/>
          </a:p>
        </p:txBody>
      </p:sp>
      <p:sp>
        <p:nvSpPr>
          <p:cNvPr id="2146" name="Line 98">
            <a:extLst>
              <a:ext uri="{FF2B5EF4-FFF2-40B4-BE49-F238E27FC236}">
                <a16:creationId xmlns:a16="http://schemas.microsoft.com/office/drawing/2014/main" id="{59D4E363-B55A-4C95-95AD-E18CBB835B76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1143000"/>
            <a:ext cx="2362200" cy="1524000"/>
          </a:xfrm>
          <a:prstGeom prst="line">
            <a:avLst/>
          </a:prstGeom>
          <a:noFill/>
          <a:ln w="127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47" name="Oval 99">
            <a:extLst>
              <a:ext uri="{FF2B5EF4-FFF2-40B4-BE49-F238E27FC236}">
                <a16:creationId xmlns:a16="http://schemas.microsoft.com/office/drawing/2014/main" id="{AB9A581F-5823-4222-AE62-67A02CD62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7956" y="1550244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149" name="Rectangle 101">
            <a:extLst>
              <a:ext uri="{FF2B5EF4-FFF2-40B4-BE49-F238E27FC236}">
                <a16:creationId xmlns:a16="http://schemas.microsoft.com/office/drawing/2014/main" id="{37923951-04FA-469D-BCD5-0AC22DFEA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5657" y="1161195"/>
            <a:ext cx="423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 err="1">
                <a:solidFill>
                  <a:srgbClr val="FF00FF"/>
                </a:solidFill>
              </a:rPr>
              <a:t>e</a:t>
            </a:r>
            <a:r>
              <a:rPr lang="en-US" altLang="en-US" sz="1800" baseline="-25000" dirty="0" err="1">
                <a:solidFill>
                  <a:srgbClr val="FF00FF"/>
                </a:solidFill>
              </a:rPr>
              <a:t>H</a:t>
            </a:r>
            <a:endParaRPr lang="th-TH" altLang="en-US" sz="1800" dirty="0">
              <a:solidFill>
                <a:srgbClr val="FF00FF"/>
              </a:solidFill>
            </a:endParaRPr>
          </a:p>
        </p:txBody>
      </p:sp>
      <p:sp>
        <p:nvSpPr>
          <p:cNvPr id="2150" name="Rectangle 102">
            <a:extLst>
              <a:ext uri="{FF2B5EF4-FFF2-40B4-BE49-F238E27FC236}">
                <a16:creationId xmlns:a16="http://schemas.microsoft.com/office/drawing/2014/main" id="{88455DB5-A440-4361-95D0-6EF2BBDBC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2362200"/>
            <a:ext cx="996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FF00FF"/>
                </a:solidFill>
              </a:rPr>
              <a:t>M</a:t>
            </a:r>
            <a:r>
              <a:rPr lang="en-US" altLang="en-US" sz="2000" baseline="30000">
                <a:solidFill>
                  <a:srgbClr val="FF00FF"/>
                </a:solidFill>
              </a:rPr>
              <a:t>d</a:t>
            </a:r>
            <a:r>
              <a:rPr lang="en-US" altLang="en-US" sz="2000">
                <a:solidFill>
                  <a:srgbClr val="FF00FF"/>
                </a:solidFill>
              </a:rPr>
              <a:t>(Y’</a:t>
            </a:r>
            <a:r>
              <a:rPr lang="en-US" altLang="en-US" sz="2000" baseline="-25000">
                <a:solidFill>
                  <a:srgbClr val="FF00FF"/>
                </a:solidFill>
              </a:rPr>
              <a:t>1</a:t>
            </a:r>
            <a:r>
              <a:rPr lang="en-US" altLang="en-US" sz="2000">
                <a:solidFill>
                  <a:srgbClr val="FF00FF"/>
                </a:solidFill>
              </a:rPr>
              <a:t>)</a:t>
            </a:r>
            <a:endParaRPr lang="th-TH" altLang="en-US" sz="2000">
              <a:solidFill>
                <a:srgbClr val="FF00FF"/>
              </a:solidFill>
            </a:endParaRPr>
          </a:p>
        </p:txBody>
      </p:sp>
      <p:sp>
        <p:nvSpPr>
          <p:cNvPr id="2151" name="Line 103">
            <a:extLst>
              <a:ext uri="{FF2B5EF4-FFF2-40B4-BE49-F238E27FC236}">
                <a16:creationId xmlns:a16="http://schemas.microsoft.com/office/drawing/2014/main" id="{06F2C5E5-8176-485A-81FE-ABE28AC483D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" y="1600200"/>
            <a:ext cx="914400" cy="0"/>
          </a:xfrm>
          <a:prstGeom prst="line">
            <a:avLst/>
          </a:prstGeom>
          <a:noFill/>
          <a:ln w="9525">
            <a:solidFill>
              <a:srgbClr val="FF00FF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2" name="Rectangle 104">
            <a:extLst>
              <a:ext uri="{FF2B5EF4-FFF2-40B4-BE49-F238E27FC236}">
                <a16:creationId xmlns:a16="http://schemas.microsoft.com/office/drawing/2014/main" id="{FA14E4F9-9033-4EA4-B424-E82D81A07A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295400"/>
            <a:ext cx="407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FF00FF"/>
                </a:solidFill>
              </a:rPr>
              <a:t>r</a:t>
            </a:r>
            <a:r>
              <a:rPr lang="en-US" altLang="en-US" sz="2000" baseline="-25000">
                <a:solidFill>
                  <a:srgbClr val="FF00FF"/>
                </a:solidFill>
              </a:rPr>
              <a:t>H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000">
              <a:solidFill>
                <a:srgbClr val="996600"/>
              </a:solidFill>
            </a:endParaRPr>
          </a:p>
        </p:txBody>
      </p:sp>
      <p:sp>
        <p:nvSpPr>
          <p:cNvPr id="20526" name="Line 105">
            <a:extLst>
              <a:ext uri="{FF2B5EF4-FFF2-40B4-BE49-F238E27FC236}">
                <a16:creationId xmlns:a16="http://schemas.microsoft.com/office/drawing/2014/main" id="{624B258B-3933-4948-8F44-52F7DF5BD9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77544" y="2019300"/>
            <a:ext cx="1085056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8" name="Line 110">
            <a:extLst>
              <a:ext uri="{FF2B5EF4-FFF2-40B4-BE49-F238E27FC236}">
                <a16:creationId xmlns:a16="http://schemas.microsoft.com/office/drawing/2014/main" id="{1E4B9B4A-FA94-45E4-9A98-7AD8F044DBCB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5800" y="1600200"/>
            <a:ext cx="1600200" cy="0"/>
          </a:xfrm>
          <a:prstGeom prst="line">
            <a:avLst/>
          </a:prstGeom>
          <a:noFill/>
          <a:ln w="9525">
            <a:solidFill>
              <a:srgbClr val="0000FF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28" name="Rectangle 111">
            <a:extLst>
              <a:ext uri="{FF2B5EF4-FFF2-40B4-BE49-F238E27FC236}">
                <a16:creationId xmlns:a16="http://schemas.microsoft.com/office/drawing/2014/main" id="{C4DABE07-B661-41CC-9E31-90B6B48F8F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1752600"/>
            <a:ext cx="3794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/>
              <a:t>r</a:t>
            </a:r>
            <a:r>
              <a:rPr lang="en-US" altLang="en-US" sz="2000" baseline="-25000"/>
              <a:t>0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000">
              <a:solidFill>
                <a:srgbClr val="996600"/>
              </a:solidFill>
            </a:endParaRPr>
          </a:p>
        </p:txBody>
      </p:sp>
      <p:sp>
        <p:nvSpPr>
          <p:cNvPr id="2160" name="Rectangle 112">
            <a:extLst>
              <a:ext uri="{FF2B5EF4-FFF2-40B4-BE49-F238E27FC236}">
                <a16:creationId xmlns:a16="http://schemas.microsoft.com/office/drawing/2014/main" id="{2FC55500-D67C-4333-BDC9-149186D6D0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1295400"/>
            <a:ext cx="3746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00FF"/>
                </a:solidFill>
              </a:rPr>
              <a:t>r</a:t>
            </a:r>
            <a:r>
              <a:rPr lang="en-US" altLang="en-US" sz="2000" baseline="-25000">
                <a:solidFill>
                  <a:srgbClr val="0000FF"/>
                </a:solidFill>
              </a:rPr>
              <a:t>1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000">
              <a:solidFill>
                <a:srgbClr val="996600"/>
              </a:solidFill>
            </a:endParaRPr>
          </a:p>
        </p:txBody>
      </p:sp>
      <p:sp>
        <p:nvSpPr>
          <p:cNvPr id="2161" name="Line 113">
            <a:extLst>
              <a:ext uri="{FF2B5EF4-FFF2-40B4-BE49-F238E27FC236}">
                <a16:creationId xmlns:a16="http://schemas.microsoft.com/office/drawing/2014/main" id="{931E4278-6008-4734-8557-C025AC64A451}"/>
              </a:ext>
            </a:extLst>
          </p:cNvPr>
          <p:cNvSpPr>
            <a:spLocks noChangeShapeType="1"/>
          </p:cNvSpPr>
          <p:nvPr/>
        </p:nvSpPr>
        <p:spPr bwMode="auto">
          <a:xfrm>
            <a:off x="6058694" y="1676400"/>
            <a:ext cx="0" cy="1752600"/>
          </a:xfrm>
          <a:prstGeom prst="line">
            <a:avLst/>
          </a:prstGeom>
          <a:noFill/>
          <a:ln w="9525">
            <a:solidFill>
              <a:srgbClr val="0000FF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62" name="Rectangle 114">
            <a:extLst>
              <a:ext uri="{FF2B5EF4-FFF2-40B4-BE49-F238E27FC236}">
                <a16:creationId xmlns:a16="http://schemas.microsoft.com/office/drawing/2014/main" id="{9459A397-98CC-4465-BED3-E427D0004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3429000"/>
            <a:ext cx="4206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>
                <a:solidFill>
                  <a:srgbClr val="0000FF"/>
                </a:solidFill>
              </a:rPr>
              <a:t>Y</a:t>
            </a:r>
            <a:r>
              <a:rPr lang="en-US" altLang="en-US" sz="1800" baseline="-25000">
                <a:solidFill>
                  <a:srgbClr val="0000FF"/>
                </a:solidFill>
              </a:rPr>
              <a:t>1</a:t>
            </a:r>
            <a:endParaRPr lang="th-TH" altLang="en-US" sz="1800">
              <a:solidFill>
                <a:srgbClr val="0000FF"/>
              </a:solidFill>
            </a:endParaRPr>
          </a:p>
        </p:txBody>
      </p:sp>
      <p:sp>
        <p:nvSpPr>
          <p:cNvPr id="2163" name="Line 115">
            <a:extLst>
              <a:ext uri="{FF2B5EF4-FFF2-40B4-BE49-F238E27FC236}">
                <a16:creationId xmlns:a16="http://schemas.microsoft.com/office/drawing/2014/main" id="{CF01643D-80F0-4A2B-B85F-37DBDEA7BC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049169" y="5000625"/>
            <a:ext cx="16669" cy="1283611"/>
          </a:xfrm>
          <a:prstGeom prst="line">
            <a:avLst/>
          </a:prstGeom>
          <a:noFill/>
          <a:ln w="9525">
            <a:solidFill>
              <a:srgbClr val="FF66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64" name="Rectangle 116">
            <a:extLst>
              <a:ext uri="{FF2B5EF4-FFF2-40B4-BE49-F238E27FC236}">
                <a16:creationId xmlns:a16="http://schemas.microsoft.com/office/drawing/2014/main" id="{C4CD6D1F-560B-4562-918F-F734A05616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6324600"/>
            <a:ext cx="4460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>
                <a:solidFill>
                  <a:srgbClr val="FF9933"/>
                </a:solidFill>
              </a:rPr>
              <a:t>Y</a:t>
            </a:r>
            <a:r>
              <a:rPr lang="en-US" altLang="en-US" sz="1800" baseline="-25000">
                <a:solidFill>
                  <a:srgbClr val="FF9933"/>
                </a:solidFill>
              </a:rPr>
              <a:t>C</a:t>
            </a:r>
            <a:endParaRPr lang="th-TH" altLang="en-US" sz="1800">
              <a:solidFill>
                <a:srgbClr val="FF9933"/>
              </a:solidFill>
            </a:endParaRPr>
          </a:p>
        </p:txBody>
      </p:sp>
      <p:grpSp>
        <p:nvGrpSpPr>
          <p:cNvPr id="15" name="Group 185">
            <a:extLst>
              <a:ext uri="{FF2B5EF4-FFF2-40B4-BE49-F238E27FC236}">
                <a16:creationId xmlns:a16="http://schemas.microsoft.com/office/drawing/2014/main" id="{D19F7713-EDC8-42F5-AE76-39EB7551AD80}"/>
              </a:ext>
            </a:extLst>
          </p:cNvPr>
          <p:cNvGrpSpPr>
            <a:grpSpLocks/>
          </p:cNvGrpSpPr>
          <p:nvPr/>
        </p:nvGrpSpPr>
        <p:grpSpPr bwMode="auto">
          <a:xfrm>
            <a:off x="4477544" y="4412356"/>
            <a:ext cx="3810000" cy="914400"/>
            <a:chOff x="4495800" y="4343400"/>
            <a:chExt cx="3810000" cy="914400"/>
          </a:xfrm>
        </p:grpSpPr>
        <p:cxnSp>
          <p:nvCxnSpPr>
            <p:cNvPr id="20544" name="Straight Connector 138">
              <a:extLst>
                <a:ext uri="{FF2B5EF4-FFF2-40B4-BE49-F238E27FC236}">
                  <a16:creationId xmlns:a16="http://schemas.microsoft.com/office/drawing/2014/main" id="{79C0CED9-0727-40DA-B6AE-4B70B7C419B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4495800" y="4648200"/>
              <a:ext cx="2819400" cy="609600"/>
            </a:xfrm>
            <a:prstGeom prst="line">
              <a:avLst/>
            </a:prstGeom>
            <a:noFill/>
            <a:ln w="12700" algn="ctr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45" name="Text Box 47">
              <a:extLst>
                <a:ext uri="{FF2B5EF4-FFF2-40B4-BE49-F238E27FC236}">
                  <a16:creationId xmlns:a16="http://schemas.microsoft.com/office/drawing/2014/main" id="{52086110-B218-4EB2-A338-11C67A5533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15200" y="4343400"/>
              <a:ext cx="9906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FF9933"/>
                  </a:solidFill>
                </a:rPr>
                <a:t>DAE</a:t>
              </a:r>
              <a:r>
                <a:rPr lang="en-US" altLang="en-US" sz="2000" baseline="-25000">
                  <a:solidFill>
                    <a:srgbClr val="FF9933"/>
                  </a:solidFill>
                </a:rPr>
                <a:t>C</a:t>
              </a:r>
              <a:endParaRPr lang="th-TH" altLang="en-US" sz="2000">
                <a:solidFill>
                  <a:srgbClr val="FF9933"/>
                </a:solidFill>
              </a:endParaRPr>
            </a:p>
          </p:txBody>
        </p:sp>
      </p:grpSp>
      <p:sp>
        <p:nvSpPr>
          <p:cNvPr id="2171" name="Oval 123">
            <a:extLst>
              <a:ext uri="{FF2B5EF4-FFF2-40B4-BE49-F238E27FC236}">
                <a16:creationId xmlns:a16="http://schemas.microsoft.com/office/drawing/2014/main" id="{6F037169-8B65-4DE3-BCD5-DA1E1ED97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3050" y="493916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172" name="Text Box 124">
            <a:extLst>
              <a:ext uri="{FF2B5EF4-FFF2-40B4-BE49-F238E27FC236}">
                <a16:creationId xmlns:a16="http://schemas.microsoft.com/office/drawing/2014/main" id="{DB501AF1-5DFD-4C70-AF93-2E315D84F7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4568725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>
                <a:solidFill>
                  <a:srgbClr val="FF9933"/>
                </a:solidFill>
              </a:rPr>
              <a:t>C</a:t>
            </a:r>
            <a:endParaRPr lang="th-TH" altLang="en-US" sz="1800" dirty="0">
              <a:solidFill>
                <a:srgbClr val="FF9933"/>
              </a:solidFill>
            </a:endParaRPr>
          </a:p>
        </p:txBody>
      </p:sp>
      <p:sp>
        <p:nvSpPr>
          <p:cNvPr id="20537" name="Rectangle 125">
            <a:extLst>
              <a:ext uri="{FF2B5EF4-FFF2-40B4-BE49-F238E27FC236}">
                <a16:creationId xmlns:a16="http://schemas.microsoft.com/office/drawing/2014/main" id="{4295203D-FB93-4BB7-9A92-643DCD2A3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429125"/>
            <a:ext cx="1549400" cy="523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/>
              <a:t>Graph 1</a:t>
            </a:r>
            <a:endParaRPr lang="th-TH" altLang="en-US"/>
          </a:p>
        </p:txBody>
      </p:sp>
      <p:sp>
        <p:nvSpPr>
          <p:cNvPr id="20538" name="Rectangle 126">
            <a:extLst>
              <a:ext uri="{FF2B5EF4-FFF2-40B4-BE49-F238E27FC236}">
                <a16:creationId xmlns:a16="http://schemas.microsoft.com/office/drawing/2014/main" id="{115A0C2C-53E9-47C4-8BA0-166540C9C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43050" cy="523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/>
              <a:t>Graph 2</a:t>
            </a:r>
          </a:p>
        </p:txBody>
      </p:sp>
      <p:sp>
        <p:nvSpPr>
          <p:cNvPr id="20539" name="Rectangle 127">
            <a:extLst>
              <a:ext uri="{FF2B5EF4-FFF2-40B4-BE49-F238E27FC236}">
                <a16:creationId xmlns:a16="http://schemas.microsoft.com/office/drawing/2014/main" id="{32697195-CA0B-4F57-8271-5246E2E50E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25" y="785813"/>
            <a:ext cx="1543050" cy="523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/>
              <a:t>Graph 3</a:t>
            </a:r>
            <a:endParaRPr lang="th-TH" altLang="en-US"/>
          </a:p>
        </p:txBody>
      </p:sp>
      <p:sp>
        <p:nvSpPr>
          <p:cNvPr id="4156" name="Rectangle 74">
            <a:extLst>
              <a:ext uri="{FF2B5EF4-FFF2-40B4-BE49-F238E27FC236}">
                <a16:creationId xmlns:a16="http://schemas.microsoft.com/office/drawing/2014/main" id="{933F1FBB-E709-44FB-B9F5-6109EEEEB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52400"/>
            <a:ext cx="8355013" cy="5048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000" dirty="0">
                <a:solidFill>
                  <a:srgbClr val="FF0000"/>
                </a:solidFill>
                <a:latin typeface="+mn-lt"/>
              </a:rPr>
              <a:t>Effect of Expansion fiscal policy G   or T    or both</a:t>
            </a:r>
          </a:p>
        </p:txBody>
      </p: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CEF71F47-CB3B-4745-87D3-AD724D9D36E9}"/>
              </a:ext>
            </a:extLst>
          </p:cNvPr>
          <p:cNvCxnSpPr>
            <a:cxnSpLocks/>
          </p:cNvCxnSpPr>
          <p:nvPr/>
        </p:nvCxnSpPr>
        <p:spPr>
          <a:xfrm rot="16200000" flipH="1">
            <a:off x="5156201" y="5858671"/>
            <a:ext cx="935037" cy="6350"/>
          </a:xfrm>
          <a:prstGeom prst="line">
            <a:avLst/>
          </a:prstGeom>
          <a:ln w="12700" cmpd="sng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42" name="Line 75">
            <a:extLst>
              <a:ext uri="{FF2B5EF4-FFF2-40B4-BE49-F238E27FC236}">
                <a16:creationId xmlns:a16="http://schemas.microsoft.com/office/drawing/2014/main" id="{4DAC54EC-06BF-4B0E-BCAF-B5009A5ADCB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876800" y="228600"/>
            <a:ext cx="0" cy="2889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43" name="Line 76">
            <a:extLst>
              <a:ext uri="{FF2B5EF4-FFF2-40B4-BE49-F238E27FC236}">
                <a16:creationId xmlns:a16="http://schemas.microsoft.com/office/drawing/2014/main" id="{AB80302A-134E-4C0A-8D85-83C24EB2D700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228600"/>
            <a:ext cx="0" cy="3603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4" name="Oval 86">
            <a:extLst>
              <a:ext uri="{FF2B5EF4-FFF2-40B4-BE49-F238E27FC236}">
                <a16:creationId xmlns:a16="http://schemas.microsoft.com/office/drawing/2014/main" id="{D9B3EAF8-10F2-401B-A187-A978529A0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19812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0497" name="Oval 58">
            <a:extLst>
              <a:ext uri="{FF2B5EF4-FFF2-40B4-BE49-F238E27FC236}">
                <a16:creationId xmlns:a16="http://schemas.microsoft.com/office/drawing/2014/main" id="{5C82EC31-D828-4B46-961E-99D558ED1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2444" y="1974056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0500" name="Text Box 63">
            <a:extLst>
              <a:ext uri="{FF2B5EF4-FFF2-40B4-BE49-F238E27FC236}">
                <a16:creationId xmlns:a16="http://schemas.microsoft.com/office/drawing/2014/main" id="{4BE17C34-B1D4-46EB-AE17-7938D2629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3" y="5000625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/>
              <a:t>A</a:t>
            </a:r>
            <a:endParaRPr lang="th-TH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2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2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2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" grpId="0"/>
      <p:bldP spid="2119" grpId="0"/>
      <p:bldP spid="2126" grpId="0" animBg="1"/>
      <p:bldP spid="2128" grpId="0" animBg="1"/>
      <p:bldP spid="2131" grpId="0"/>
      <p:bldP spid="2133" grpId="0"/>
      <p:bldP spid="2135" grpId="0"/>
      <p:bldP spid="2147" grpId="0" animBg="1"/>
      <p:bldP spid="2149" grpId="0"/>
      <p:bldP spid="2150" grpId="0"/>
      <p:bldP spid="2152" grpId="0"/>
      <p:bldP spid="2160" grpId="0"/>
      <p:bldP spid="2162" grpId="0"/>
      <p:bldP spid="2164" grpId="0"/>
      <p:bldP spid="2171" grpId="0" animBg="1"/>
      <p:bldP spid="2172" grpId="0"/>
      <p:bldP spid="21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1">
            <a:extLst>
              <a:ext uri="{FF2B5EF4-FFF2-40B4-BE49-F238E27FC236}">
                <a16:creationId xmlns:a16="http://schemas.microsoft.com/office/drawing/2014/main" id="{8AFA2784-37A9-4926-8153-D8E7ABE308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750327C-E0F8-41BD-8A68-77C8B592D1CD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14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5FB1964-8E5B-4EC5-B4C6-0912DC40D727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7938"/>
            <a:ext cx="82296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Before applying fiscal policy</a:t>
            </a:r>
            <a:r>
              <a:rPr lang="th-TH" sz="2000" u="sng" dirty="0">
                <a:solidFill>
                  <a:schemeClr val="accent2"/>
                </a:solidFill>
              </a:rPr>
              <a:t>   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898D923-82A8-4794-86C4-C1B615092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113" y="573088"/>
            <a:ext cx="8447087" cy="19050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Equilibrium in product market is at point </a:t>
            </a:r>
            <a:r>
              <a:rPr lang="en-US" sz="24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(Graph 1)</a:t>
            </a:r>
            <a:endParaRPr lang="en-US" sz="2000" b="0" kern="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Equilibrium in money market is at point </a:t>
            </a:r>
            <a:r>
              <a:rPr lang="en-US" sz="2400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n-US" sz="2400" kern="0" baseline="-25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</a:t>
            </a:r>
            <a:r>
              <a:rPr lang="en-US" sz="24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(Graph 3)</a:t>
            </a: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Equilibrium in economy is at point </a:t>
            </a:r>
            <a:r>
              <a:rPr lang="en-US" sz="24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n-US" sz="2400" kern="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 IS – LM model (Graph 2)     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equilibrium </a:t>
            </a:r>
            <a:r>
              <a:rPr lang="en-US" sz="20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 = r</a:t>
            </a:r>
            <a:r>
              <a:rPr lang="en-US" sz="2000" kern="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</a:t>
            </a:r>
            <a:r>
              <a:rPr lang="en-US" sz="20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equilibrium </a:t>
            </a:r>
            <a:r>
              <a:rPr lang="en-US" sz="20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= Y</a:t>
            </a:r>
            <a:r>
              <a:rPr lang="en-US" sz="2000" kern="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</a:t>
            </a: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 typeface="Courier New" pitchFamily="49" charset="0"/>
              <a:buChar char="o"/>
              <a:defRPr/>
            </a:pPr>
            <a:endParaRPr lang="en-US" sz="2000" b="0" kern="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BB722E2-4C8E-4B98-9719-DB7194F3F65D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2590800"/>
            <a:ext cx="82296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When using expansionary fiscal policy (such as G    )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6" name="Line 16">
            <a:extLst>
              <a:ext uri="{FF2B5EF4-FFF2-40B4-BE49-F238E27FC236}">
                <a16:creationId xmlns:a16="http://schemas.microsoft.com/office/drawing/2014/main" id="{D9514816-3882-4245-A80C-D3B272E58AD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27788" y="25908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13DC080-41C4-437A-B11D-E0B3A004CC23}"/>
              </a:ext>
            </a:extLst>
          </p:cNvPr>
          <p:cNvSpPr txBox="1">
            <a:spLocks noChangeArrowheads="1"/>
          </p:cNvSpPr>
          <p:nvPr/>
        </p:nvSpPr>
        <p:spPr>
          <a:xfrm>
            <a:off x="174625" y="32766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1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756B933-B787-4B27-9D10-D3832D751C2C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3276600"/>
            <a:ext cx="598488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9" name="Line 16">
            <a:extLst>
              <a:ext uri="{FF2B5EF4-FFF2-40B4-BE49-F238E27FC236}">
                <a16:creationId xmlns:a16="http://schemas.microsoft.com/office/drawing/2014/main" id="{B9571E0C-56AF-44FE-8CE0-B4C44F21F9F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05000" y="33004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Right Arrow 1">
            <a:extLst>
              <a:ext uri="{FF2B5EF4-FFF2-40B4-BE49-F238E27FC236}">
                <a16:creationId xmlns:a16="http://schemas.microsoft.com/office/drawing/2014/main" id="{F5248823-5697-46F3-908D-DA9292E350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344487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9D97A0FB-0A0D-4A28-B132-664F5173ABCD}"/>
              </a:ext>
            </a:extLst>
          </p:cNvPr>
          <p:cNvSpPr txBox="1">
            <a:spLocks noChangeArrowheads="1"/>
          </p:cNvSpPr>
          <p:nvPr/>
        </p:nvSpPr>
        <p:spPr>
          <a:xfrm>
            <a:off x="2422525" y="3309938"/>
            <a:ext cx="8540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DAE </a:t>
            </a:r>
            <a:endParaRPr lang="th-TH" sz="2000" b="0" dirty="0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BA577FAC-2367-49EF-92DD-0C13B37F37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400" y="41910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22F6902A-C325-42B7-8B3D-E1AB79A5928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68714" y="4038600"/>
            <a:ext cx="4836886" cy="457200"/>
          </a:xfrm>
          <a:prstGeom prst="rect">
            <a:avLst/>
          </a:prstGeom>
          <a:blipFill rotWithShape="1">
            <a:blip r:embed="rId2"/>
            <a:stretch>
              <a:fillRect l="-1513" t="-6667" b="-17333"/>
            </a:stretch>
          </a:blipFill>
        </p:spPr>
        <p:txBody>
          <a:bodyPr/>
          <a:lstStyle/>
          <a:p>
            <a:pPr algn="ctr" eaLnBrk="1" hangingPunct="1">
              <a:defRPr/>
            </a:pPr>
            <a:r>
              <a:rPr lang="th-TH">
                <a:noFill/>
              </a:rPr>
              <a:t> </a:t>
            </a: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86ECC445-3A43-4E10-A7B0-07664727C2F5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4651375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2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702C63F6-15FA-4F1C-8359-613EDEA9AB8A}"/>
              </a:ext>
            </a:extLst>
          </p:cNvPr>
          <p:cNvSpPr txBox="1">
            <a:spLocks noChangeArrowheads="1"/>
          </p:cNvSpPr>
          <p:nvPr/>
        </p:nvSpPr>
        <p:spPr>
          <a:xfrm>
            <a:off x="1404938" y="4662488"/>
            <a:ext cx="773906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IS</a:t>
            </a:r>
            <a:r>
              <a:rPr lang="en-US" sz="2000" b="0" baseline="30000" dirty="0"/>
              <a:t> </a:t>
            </a:r>
            <a:r>
              <a:rPr lang="en-US" sz="2000" b="0" dirty="0"/>
              <a:t>shifts to the right (level of shift on horizontal axis = Y</a:t>
            </a:r>
            <a:r>
              <a:rPr lang="en-US" sz="2000" b="0" baseline="-25000" dirty="0"/>
              <a:t>A</a:t>
            </a:r>
            <a:r>
              <a:rPr lang="en-US" sz="2000" b="0" dirty="0"/>
              <a:t>Y</a:t>
            </a:r>
            <a:r>
              <a:rPr lang="en-US" sz="2000" b="0" baseline="-25000" dirty="0"/>
              <a:t>B </a:t>
            </a:r>
            <a:r>
              <a:rPr lang="en-US" sz="2000" b="0" dirty="0"/>
              <a:t>= Y</a:t>
            </a:r>
            <a:r>
              <a:rPr lang="en-US" sz="2000" b="0" baseline="-25000" dirty="0"/>
              <a:t>0</a:t>
            </a:r>
            <a:r>
              <a:rPr lang="en-US" sz="2000" b="0" dirty="0"/>
              <a:t>Y’</a:t>
            </a:r>
            <a:r>
              <a:rPr lang="en-US" sz="2000" b="0" baseline="-25000" dirty="0"/>
              <a:t>1</a:t>
            </a:r>
            <a:r>
              <a:rPr lang="en-US" sz="2000" b="0" dirty="0"/>
              <a:t>)</a:t>
            </a:r>
            <a:r>
              <a:rPr lang="en-US" sz="2000" b="0" baseline="-25000" dirty="0"/>
              <a:t> </a:t>
            </a:r>
            <a:endParaRPr lang="th-TH" sz="2000" b="0" baseline="-25000" dirty="0"/>
          </a:p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  </a:t>
            </a:r>
            <a:endParaRPr lang="th-TH" sz="2000" b="0" baseline="30000" dirty="0"/>
          </a:p>
        </p:txBody>
      </p:sp>
      <p:sp>
        <p:nvSpPr>
          <p:cNvPr id="16" name="Line 15">
            <a:extLst>
              <a:ext uri="{FF2B5EF4-FFF2-40B4-BE49-F238E27FC236}">
                <a16:creationId xmlns:a16="http://schemas.microsoft.com/office/drawing/2014/main" id="{9A8BE39C-EA7B-4606-A342-240B012FB75C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330993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72A9B67F-EEC1-4A7A-A288-B03781CF3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463" y="531177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103DA754-BD09-4C09-9CC4-C4307FD47F99}"/>
              </a:ext>
            </a:extLst>
          </p:cNvPr>
          <p:cNvSpPr txBox="1">
            <a:spLocks noChangeArrowheads="1"/>
          </p:cNvSpPr>
          <p:nvPr/>
        </p:nvSpPr>
        <p:spPr>
          <a:xfrm>
            <a:off x="531813" y="5159375"/>
            <a:ext cx="56007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Equilibrium in economy changes from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A9AF3257-CFBE-474E-ACE8-BB7289005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900" y="57912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30E69A71-9683-4573-8EAE-4FDC981B6FB1}"/>
              </a:ext>
            </a:extLst>
          </p:cNvPr>
          <p:cNvSpPr txBox="1">
            <a:spLocks noChangeArrowheads="1"/>
          </p:cNvSpPr>
          <p:nvPr/>
        </p:nvSpPr>
        <p:spPr>
          <a:xfrm>
            <a:off x="533400" y="5638800"/>
            <a:ext cx="56007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Equilibrium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="0" dirty="0"/>
              <a:t>      from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id="{F67DCE47-AB98-4EC9-BC20-348FEC567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138" y="623093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CAF71F0F-0238-4E8B-AF2B-69A2588970DB}"/>
              </a:ext>
            </a:extLst>
          </p:cNvPr>
          <p:cNvSpPr txBox="1">
            <a:spLocks noChangeArrowheads="1"/>
          </p:cNvSpPr>
          <p:nvPr/>
        </p:nvSpPr>
        <p:spPr>
          <a:xfrm>
            <a:off x="541338" y="6230938"/>
            <a:ext cx="56007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Equilibrium </a:t>
            </a:r>
            <a:r>
              <a:rPr lang="en-US" sz="2000" dirty="0">
                <a:solidFill>
                  <a:srgbClr val="FF0000"/>
                </a:solidFill>
              </a:rPr>
              <a:t>Y </a:t>
            </a:r>
            <a:r>
              <a:rPr lang="en-US" sz="2000" b="0" dirty="0"/>
              <a:t>   from 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24" name="Line 16">
            <a:extLst>
              <a:ext uri="{FF2B5EF4-FFF2-40B4-BE49-F238E27FC236}">
                <a16:creationId xmlns:a16="http://schemas.microsoft.com/office/drawing/2014/main" id="{596263EC-965F-4534-9837-902DB37D67B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82825" y="56388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Line 16">
            <a:extLst>
              <a:ext uri="{FF2B5EF4-FFF2-40B4-BE49-F238E27FC236}">
                <a16:creationId xmlns:a16="http://schemas.microsoft.com/office/drawing/2014/main" id="{1188592D-2C11-43F6-B012-80413848746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24200" y="33496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Rectangle 2">
            <a:extLst>
              <a:ext uri="{FF2B5EF4-FFF2-40B4-BE49-F238E27FC236}">
                <a16:creationId xmlns:a16="http://schemas.microsoft.com/office/drawing/2014/main" id="{03EAFA50-9994-4087-8EC8-6BD3000196A8}"/>
              </a:ext>
            </a:extLst>
          </p:cNvPr>
          <p:cNvSpPr txBox="1">
            <a:spLocks noChangeArrowheads="1"/>
          </p:cNvSpPr>
          <p:nvPr/>
        </p:nvSpPr>
        <p:spPr>
          <a:xfrm>
            <a:off x="3332163" y="3217863"/>
            <a:ext cx="2971800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DAE shifts to the left from </a:t>
            </a:r>
            <a:r>
              <a:rPr lang="en-US" sz="2000" dirty="0">
                <a:solidFill>
                  <a:srgbClr val="FF0000"/>
                </a:solidFill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</a:rPr>
              <a:t>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b="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</a:rPr>
              <a:t>B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28" name="Line 16">
            <a:extLst>
              <a:ext uri="{FF2B5EF4-FFF2-40B4-BE49-F238E27FC236}">
                <a16:creationId xmlns:a16="http://schemas.microsoft.com/office/drawing/2014/main" id="{0F9E6699-EFE6-4B0C-8596-941EC2F023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82825" y="40386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Line 16">
            <a:extLst>
              <a:ext uri="{FF2B5EF4-FFF2-40B4-BE49-F238E27FC236}">
                <a16:creationId xmlns:a16="http://schemas.microsoft.com/office/drawing/2014/main" id="{51CA7A26-4EA4-4076-A4A8-EE7098A9CC7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49488" y="623093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build="p" animBg="1"/>
      <p:bldP spid="7" grpId="0" build="p" animBg="1"/>
      <p:bldP spid="8" grpId="0" build="p" animBg="1"/>
      <p:bldP spid="2" grpId="0" animBg="1"/>
      <p:bldP spid="11" grpId="0" animBg="1"/>
      <p:bldP spid="12" grpId="0" animBg="1"/>
      <p:bldP spid="14" grpId="0" build="p" animBg="1"/>
      <p:bldP spid="15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7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1">
            <a:extLst>
              <a:ext uri="{FF2B5EF4-FFF2-40B4-BE49-F238E27FC236}">
                <a16:creationId xmlns:a16="http://schemas.microsoft.com/office/drawing/2014/main" id="{3CCE0E31-8D8E-4305-99BC-89772D8C395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EA90ABEB-96E4-4D6D-95D2-B099349B51E1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15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CDCFA93-8C7E-4938-805F-35829F054F19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152400"/>
            <a:ext cx="82296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Explaining adjustment </a:t>
            </a:r>
            <a:r>
              <a:rPr lang="en-US" sz="2000" dirty="0">
                <a:solidFill>
                  <a:schemeClr val="accent2"/>
                </a:solidFill>
              </a:rPr>
              <a:t>from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 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33F87D0-8A83-433D-AA07-FC9BBFDD08F6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8382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2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6BD5500-6360-448E-A681-4EE2B6D93451}"/>
              </a:ext>
            </a:extLst>
          </p:cNvPr>
          <p:cNvSpPr txBox="1">
            <a:spLocks noChangeArrowheads="1"/>
          </p:cNvSpPr>
          <p:nvPr/>
        </p:nvSpPr>
        <p:spPr>
          <a:xfrm>
            <a:off x="1441450" y="838200"/>
            <a:ext cx="762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At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 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26884AFC-3552-49A9-81DE-8F62C646EDB2}"/>
              </a:ext>
            </a:extLst>
          </p:cNvPr>
          <p:cNvSpPr txBox="1">
            <a:spLocks noChangeArrowheads="1"/>
          </p:cNvSpPr>
          <p:nvPr/>
        </p:nvSpPr>
        <p:spPr>
          <a:xfrm>
            <a:off x="2324100" y="1371600"/>
            <a:ext cx="6400800" cy="7620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It is an equilibrium in money market, but not equilibrium in product market  </a:t>
            </a:r>
            <a:r>
              <a:rPr lang="en-US" sz="2000" baseline="-25000" dirty="0">
                <a:solidFill>
                  <a:srgbClr val="FF0000"/>
                </a:solidFill>
              </a:rPr>
              <a:t> 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52E721B6-CBFE-4E0F-8A12-951C26F75561}"/>
              </a:ext>
            </a:extLst>
          </p:cNvPr>
          <p:cNvSpPr txBox="1">
            <a:spLocks noChangeArrowheads="1"/>
          </p:cNvSpPr>
          <p:nvPr/>
        </p:nvSpPr>
        <p:spPr>
          <a:xfrm>
            <a:off x="2324100" y="814388"/>
            <a:ext cx="64008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is on LM curve, but not on new IS curve</a:t>
            </a:r>
            <a:endParaRPr lang="th-TH" sz="2000" b="0" baseline="30000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B1D5E8A5-92A0-4614-9857-21F95E53684B}"/>
              </a:ext>
            </a:extLst>
          </p:cNvPr>
          <p:cNvSpPr txBox="1">
            <a:spLocks noChangeArrowheads="1"/>
          </p:cNvSpPr>
          <p:nvPr/>
        </p:nvSpPr>
        <p:spPr>
          <a:xfrm>
            <a:off x="1430338" y="2517775"/>
            <a:ext cx="762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At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 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723C9DEE-3310-47D4-BAB5-94157F4392E6}"/>
              </a:ext>
            </a:extLst>
          </p:cNvPr>
          <p:cNvSpPr txBox="1">
            <a:spLocks noChangeArrowheads="1"/>
          </p:cNvSpPr>
          <p:nvPr/>
        </p:nvSpPr>
        <p:spPr>
          <a:xfrm>
            <a:off x="2324100" y="2500313"/>
            <a:ext cx="1143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Y&lt; DAE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1C860988-46AE-45B3-BF0B-9629ECD80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2988" y="262413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0716C530-DBDF-4156-9ED1-D2CAA0F7CF61}"/>
              </a:ext>
            </a:extLst>
          </p:cNvPr>
          <p:cNvSpPr txBox="1">
            <a:spLocks noChangeArrowheads="1"/>
          </p:cNvSpPr>
          <p:nvPr/>
        </p:nvSpPr>
        <p:spPr>
          <a:xfrm>
            <a:off x="3906838" y="2487613"/>
            <a:ext cx="3292475" cy="455612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Excess demand for output</a:t>
            </a:r>
            <a:endParaRPr lang="th-TH" sz="2000" b="0" baseline="30000" dirty="0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FB3FB9EF-E22A-425A-9BDF-14C7AEA517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3300" y="260826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ABD490B4-6067-4E10-82E3-A048A29FDEEC}"/>
              </a:ext>
            </a:extLst>
          </p:cNvPr>
          <p:cNvSpPr txBox="1">
            <a:spLocks noChangeArrowheads="1"/>
          </p:cNvSpPr>
          <p:nvPr/>
        </p:nvSpPr>
        <p:spPr>
          <a:xfrm>
            <a:off x="7637463" y="2452688"/>
            <a:ext cx="1506537" cy="461962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inventory</a:t>
            </a:r>
            <a:endParaRPr lang="th-TH" sz="2000" b="0" baseline="30000" dirty="0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0F3AA658-1D04-464D-AAD7-F4B876B91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25" y="337026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531598CE-1331-4B20-9B4E-E98C2DFF366D}"/>
              </a:ext>
            </a:extLst>
          </p:cNvPr>
          <p:cNvSpPr txBox="1">
            <a:spLocks noChangeArrowheads="1"/>
          </p:cNvSpPr>
          <p:nvPr/>
        </p:nvSpPr>
        <p:spPr>
          <a:xfrm>
            <a:off x="1785938" y="3240088"/>
            <a:ext cx="1911350" cy="646112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Producers produce more</a:t>
            </a:r>
            <a:endParaRPr lang="th-TH" sz="2000" b="0" baseline="30000" dirty="0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13305209-C111-4A15-BA77-DF441DC48B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4588" y="338613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415173F9-63D3-4413-AE54-039904549699}"/>
              </a:ext>
            </a:extLst>
          </p:cNvPr>
          <p:cNvSpPr txBox="1">
            <a:spLocks noChangeArrowheads="1"/>
          </p:cNvSpPr>
          <p:nvPr/>
        </p:nvSpPr>
        <p:spPr>
          <a:xfrm>
            <a:off x="6572250" y="3240088"/>
            <a:ext cx="2232025" cy="1027112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In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b="0" dirty="0"/>
              <a:t>product market 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="0" dirty="0"/>
              <a:t>     from 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/>
              <a:t> </a:t>
            </a:r>
            <a:r>
              <a:rPr lang="en-US" sz="2000" b="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Y’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2D19B80D-1EB8-44E2-AC07-926C5A0654CC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45720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3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897F94F0-5254-4C9C-A307-DA4ED3E2FF7B}"/>
              </a:ext>
            </a:extLst>
          </p:cNvPr>
          <p:cNvSpPr txBox="1">
            <a:spLocks noChangeArrowheads="1"/>
          </p:cNvSpPr>
          <p:nvPr/>
        </p:nvSpPr>
        <p:spPr>
          <a:xfrm>
            <a:off x="1444625" y="4564063"/>
            <a:ext cx="3355975" cy="5334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In money market when </a:t>
            </a:r>
            <a:r>
              <a:rPr lang="en-US" sz="2000" dirty="0">
                <a:solidFill>
                  <a:schemeClr val="accent2"/>
                </a:solidFill>
              </a:rPr>
              <a:t>Y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id="{4EAB13E4-F5E8-4082-BBE2-3D9B887094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9025" y="475456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5" name="Rectangle 2">
            <a:extLst>
              <a:ext uri="{FF2B5EF4-FFF2-40B4-BE49-F238E27FC236}">
                <a16:creationId xmlns:a16="http://schemas.microsoft.com/office/drawing/2014/main" id="{41E580EA-5F72-4618-A62A-C2CCEF5CC84B}"/>
              </a:ext>
            </a:extLst>
          </p:cNvPr>
          <p:cNvSpPr txBox="1">
            <a:spLocks noChangeArrowheads="1"/>
          </p:cNvSpPr>
          <p:nvPr/>
        </p:nvSpPr>
        <p:spPr>
          <a:xfrm>
            <a:off x="5202238" y="4602163"/>
            <a:ext cx="7016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chemeClr val="accent2"/>
                </a:solidFill>
              </a:rPr>
              <a:t>M</a:t>
            </a:r>
            <a:r>
              <a:rPr lang="en-US" sz="2000" baseline="30000" dirty="0" err="1">
                <a:solidFill>
                  <a:schemeClr val="accent2"/>
                </a:solidFill>
              </a:rPr>
              <a:t>d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26" name="Line 16">
            <a:extLst>
              <a:ext uri="{FF2B5EF4-FFF2-40B4-BE49-F238E27FC236}">
                <a16:creationId xmlns:a16="http://schemas.microsoft.com/office/drawing/2014/main" id="{40872C0C-F298-499D-92A3-90188649844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810250" y="46402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284BD263-1A18-45E7-9F3B-F1ED91935A88}"/>
              </a:ext>
            </a:extLst>
          </p:cNvPr>
          <p:cNvSpPr txBox="1">
            <a:spLocks noChangeArrowheads="1"/>
          </p:cNvSpPr>
          <p:nvPr/>
        </p:nvSpPr>
        <p:spPr>
          <a:xfrm>
            <a:off x="6057900" y="4575175"/>
            <a:ext cx="2590800" cy="5334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 err="1"/>
              <a:t>M</a:t>
            </a:r>
            <a:r>
              <a:rPr lang="en-US" sz="2000" b="0" baseline="30000" dirty="0" err="1"/>
              <a:t>d</a:t>
            </a:r>
            <a:r>
              <a:rPr lang="en-US" sz="2000" b="0" dirty="0"/>
              <a:t> shifts to the right </a:t>
            </a:r>
            <a:endParaRPr lang="th-TH" sz="2000" baseline="30000" dirty="0">
              <a:solidFill>
                <a:srgbClr val="FF0000"/>
              </a:solidFill>
            </a:endParaRPr>
          </a:p>
        </p:txBody>
      </p:sp>
      <p:sp>
        <p:nvSpPr>
          <p:cNvPr id="32" name="Right Arrow 31">
            <a:extLst>
              <a:ext uri="{FF2B5EF4-FFF2-40B4-BE49-F238E27FC236}">
                <a16:creationId xmlns:a16="http://schemas.microsoft.com/office/drawing/2014/main" id="{C0D75D15-F287-4FF8-AE0B-49CC157868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5750" y="546258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3" name="Rectangle 2">
            <a:extLst>
              <a:ext uri="{FF2B5EF4-FFF2-40B4-BE49-F238E27FC236}">
                <a16:creationId xmlns:a16="http://schemas.microsoft.com/office/drawing/2014/main" id="{E53B4F93-F74C-45BC-8215-E91C5ECB8F1C}"/>
              </a:ext>
            </a:extLst>
          </p:cNvPr>
          <p:cNvSpPr txBox="1">
            <a:spLocks noChangeArrowheads="1"/>
          </p:cNvSpPr>
          <p:nvPr/>
        </p:nvSpPr>
        <p:spPr>
          <a:xfrm>
            <a:off x="1935163" y="5349875"/>
            <a:ext cx="2173287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b="0" dirty="0"/>
              <a:t>     </a:t>
            </a:r>
            <a:r>
              <a:rPr lang="en-US" sz="2000" dirty="0">
                <a:solidFill>
                  <a:schemeClr val="accent2"/>
                </a:solidFill>
              </a:rPr>
              <a:t>=  </a:t>
            </a:r>
            <a:r>
              <a:rPr lang="en-US" sz="2000" dirty="0" err="1">
                <a:solidFill>
                  <a:schemeClr val="accent2"/>
                </a:solidFill>
              </a:rPr>
              <a:t>r</a:t>
            </a:r>
            <a:r>
              <a:rPr lang="en-US" sz="2000" baseline="-25000" dirty="0" err="1">
                <a:solidFill>
                  <a:schemeClr val="accent2"/>
                </a:solidFill>
              </a:rPr>
              <a:t>G</a:t>
            </a:r>
            <a:r>
              <a:rPr lang="en-US" sz="2000" dirty="0" err="1">
                <a:solidFill>
                  <a:schemeClr val="accent2"/>
                </a:solidFill>
              </a:rPr>
              <a:t>r</a:t>
            </a:r>
            <a:r>
              <a:rPr lang="en-US" sz="2000" baseline="-25000" dirty="0" err="1">
                <a:solidFill>
                  <a:schemeClr val="accent2"/>
                </a:solidFill>
              </a:rPr>
              <a:t>H</a:t>
            </a:r>
            <a:r>
              <a:rPr lang="en-US" sz="2000" dirty="0">
                <a:solidFill>
                  <a:schemeClr val="accent2"/>
                </a:solidFill>
              </a:rPr>
              <a:t> = r</a:t>
            </a:r>
            <a:r>
              <a:rPr lang="en-US" sz="2000" baseline="-25000" dirty="0">
                <a:solidFill>
                  <a:schemeClr val="accent2"/>
                </a:solidFill>
              </a:rPr>
              <a:t>0</a:t>
            </a: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endParaRPr lang="th-TH" sz="2000" dirty="0">
              <a:solidFill>
                <a:schemeClr val="accent2"/>
              </a:solidFill>
            </a:endParaRPr>
          </a:p>
        </p:txBody>
      </p:sp>
      <p:sp>
        <p:nvSpPr>
          <p:cNvPr id="34" name="Line 16">
            <a:extLst>
              <a:ext uri="{FF2B5EF4-FFF2-40B4-BE49-F238E27FC236}">
                <a16:creationId xmlns:a16="http://schemas.microsoft.com/office/drawing/2014/main" id="{E225A6A7-B481-4ED5-A8B6-FD388544225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311400" y="534987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" name="Line 15">
            <a:extLst>
              <a:ext uri="{FF2B5EF4-FFF2-40B4-BE49-F238E27FC236}">
                <a16:creationId xmlns:a16="http://schemas.microsoft.com/office/drawing/2014/main" id="{BB2A9F43-972A-4EBD-9E59-35A1951F7B15}"/>
              </a:ext>
            </a:extLst>
          </p:cNvPr>
          <p:cNvSpPr>
            <a:spLocks noChangeShapeType="1"/>
          </p:cNvSpPr>
          <p:nvPr/>
        </p:nvSpPr>
        <p:spPr bwMode="auto">
          <a:xfrm>
            <a:off x="8890000" y="25765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" name="Right Arrow 36">
            <a:extLst>
              <a:ext uri="{FF2B5EF4-FFF2-40B4-BE49-F238E27FC236}">
                <a16:creationId xmlns:a16="http://schemas.microsoft.com/office/drawing/2014/main" id="{647FF756-0935-4A72-A833-2C9573C663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1588" y="34290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8" name="Rectangle 2">
            <a:extLst>
              <a:ext uri="{FF2B5EF4-FFF2-40B4-BE49-F238E27FC236}">
                <a16:creationId xmlns:a16="http://schemas.microsoft.com/office/drawing/2014/main" id="{1ED38145-B8AB-4947-A66B-B714C922BBED}"/>
              </a:ext>
            </a:extLst>
          </p:cNvPr>
          <p:cNvSpPr txBox="1">
            <a:spLocks noChangeArrowheads="1"/>
          </p:cNvSpPr>
          <p:nvPr/>
        </p:nvSpPr>
        <p:spPr>
          <a:xfrm>
            <a:off x="4108450" y="3240088"/>
            <a:ext cx="2063750" cy="646112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Use more factor of production</a:t>
            </a:r>
            <a:endParaRPr lang="th-TH" sz="2000" b="0" dirty="0"/>
          </a:p>
        </p:txBody>
      </p:sp>
      <p:sp>
        <p:nvSpPr>
          <p:cNvPr id="39" name="Line 16">
            <a:extLst>
              <a:ext uri="{FF2B5EF4-FFF2-40B4-BE49-F238E27FC236}">
                <a16:creationId xmlns:a16="http://schemas.microsoft.com/office/drawing/2014/main" id="{31760533-7461-4C03-8FDA-C7D9374BFA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010400" y="375443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Line 16">
            <a:extLst>
              <a:ext uri="{FF2B5EF4-FFF2-40B4-BE49-F238E27FC236}">
                <a16:creationId xmlns:a16="http://schemas.microsoft.com/office/drawing/2014/main" id="{99954D8A-321D-4449-BF68-1EDE8A03CF3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458628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 nodeType="clickPar">
                      <p:stCondLst>
                        <p:cond delay="indefinite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  <p:bldP spid="5" grpId="0" build="p" animBg="1"/>
      <p:bldP spid="6" grpId="0" build="p" animBg="1"/>
      <p:bldP spid="7" grpId="0" uiExpand="1" build="p" animBg="1"/>
      <p:bldP spid="8" grpId="0" build="p" animBg="1"/>
      <p:bldP spid="9" grpId="0" build="p" animBg="1"/>
      <p:bldP spid="10" grpId="0" animBg="1"/>
      <p:bldP spid="11" grpId="0" build="p" animBg="1"/>
      <p:bldP spid="12" grpId="0" animBg="1"/>
      <p:bldP spid="13" grpId="0" build="p" animBg="1"/>
      <p:bldP spid="14" grpId="0" animBg="1"/>
      <p:bldP spid="15" grpId="0" build="p" animBg="1"/>
      <p:bldP spid="17" grpId="0" animBg="1"/>
      <p:bldP spid="18" grpId="0" animBg="1"/>
      <p:bldP spid="20" grpId="0" build="p" animBg="1"/>
      <p:bldP spid="21" grpId="0" build="p" animBg="1"/>
      <p:bldP spid="23" grpId="0" animBg="1"/>
      <p:bldP spid="25" grpId="0" build="p" animBg="1"/>
      <p:bldP spid="31" grpId="0" build="p" animBg="1"/>
      <p:bldP spid="32" grpId="0" animBg="1"/>
      <p:bldP spid="33" grpId="0" build="p" animBg="1"/>
      <p:bldP spid="37" grpId="0" animBg="1"/>
      <p:bldP spid="38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1">
            <a:extLst>
              <a:ext uri="{FF2B5EF4-FFF2-40B4-BE49-F238E27FC236}">
                <a16:creationId xmlns:a16="http://schemas.microsoft.com/office/drawing/2014/main" id="{A33D0CFE-8654-4C2A-830D-E5D59E241E0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E9EE2475-11EC-4CEF-95C3-77B4E4472493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3559D6-494B-406F-A181-72D433D61A6F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152400"/>
            <a:ext cx="82296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Explaining adjustment </a:t>
            </a:r>
            <a:r>
              <a:rPr lang="en-US" sz="2000" dirty="0">
                <a:solidFill>
                  <a:schemeClr val="accent2"/>
                </a:solidFill>
              </a:rPr>
              <a:t>from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 </a:t>
            </a:r>
            <a:r>
              <a:rPr lang="en-US" sz="2000" dirty="0">
                <a:solidFill>
                  <a:schemeClr val="accent2"/>
                </a:solidFill>
              </a:rPr>
              <a:t>(Continued)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 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5AF117EE-D661-4E00-9F27-9D7AA4598965}"/>
              </a:ext>
            </a:extLst>
          </p:cNvPr>
          <p:cNvSpPr txBox="1">
            <a:spLocks noChangeArrowheads="1"/>
          </p:cNvSpPr>
          <p:nvPr/>
        </p:nvSpPr>
        <p:spPr>
          <a:xfrm>
            <a:off x="158750" y="9144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1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2EB038AF-8267-47C1-9A2C-AD504F567632}"/>
              </a:ext>
            </a:extLst>
          </p:cNvPr>
          <p:cNvSpPr txBox="1">
            <a:spLocks noChangeArrowheads="1"/>
          </p:cNvSpPr>
          <p:nvPr/>
        </p:nvSpPr>
        <p:spPr>
          <a:xfrm>
            <a:off x="1506538" y="879475"/>
            <a:ext cx="3584575" cy="5334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In production market when </a:t>
            </a:r>
            <a:r>
              <a:rPr lang="en-US" sz="2000" dirty="0">
                <a:solidFill>
                  <a:schemeClr val="accent2"/>
                </a:solidFill>
              </a:rPr>
              <a:t>r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19" name="Line 16">
            <a:extLst>
              <a:ext uri="{FF2B5EF4-FFF2-40B4-BE49-F238E27FC236}">
                <a16:creationId xmlns:a16="http://schemas.microsoft.com/office/drawing/2014/main" id="{B6C3239C-FFD7-4D33-9106-DC15D3F6751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873625" y="9144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Right Arrow 20">
            <a:extLst>
              <a:ext uri="{FF2B5EF4-FFF2-40B4-BE49-F238E27FC236}">
                <a16:creationId xmlns:a16="http://schemas.microsoft.com/office/drawing/2014/main" id="{AC2352EA-6CA2-4EAA-BB36-F92A21BEFC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2713" y="105251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2" name="Rectangle 2">
            <a:extLst>
              <a:ext uri="{FF2B5EF4-FFF2-40B4-BE49-F238E27FC236}">
                <a16:creationId xmlns:a16="http://schemas.microsoft.com/office/drawing/2014/main" id="{9FE327EC-AF58-49B4-8E20-FD4783F1FB8E}"/>
              </a:ext>
            </a:extLst>
          </p:cNvPr>
          <p:cNvSpPr txBox="1">
            <a:spLocks noChangeArrowheads="1"/>
          </p:cNvSpPr>
          <p:nvPr/>
        </p:nvSpPr>
        <p:spPr>
          <a:xfrm>
            <a:off x="5576888" y="900113"/>
            <a:ext cx="604837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I</a:t>
            </a:r>
            <a:r>
              <a:rPr lang="en-US" sz="2000" b="0" dirty="0"/>
              <a:t> </a:t>
            </a:r>
            <a:endParaRPr lang="th-TH" sz="2000" b="0" dirty="0"/>
          </a:p>
        </p:txBody>
      </p:sp>
      <p:sp>
        <p:nvSpPr>
          <p:cNvPr id="23" name="Line 15">
            <a:extLst>
              <a:ext uri="{FF2B5EF4-FFF2-40B4-BE49-F238E27FC236}">
                <a16:creationId xmlns:a16="http://schemas.microsoft.com/office/drawing/2014/main" id="{41E5292C-065D-4201-A8EA-0602EA9BC242}"/>
              </a:ext>
            </a:extLst>
          </p:cNvPr>
          <p:cNvSpPr>
            <a:spLocks noChangeShapeType="1"/>
          </p:cNvSpPr>
          <p:nvPr/>
        </p:nvSpPr>
        <p:spPr bwMode="auto">
          <a:xfrm>
            <a:off x="5894388" y="9382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id="{8E101596-397D-4E6D-A641-2AB205EF5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3013" y="100012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5" name="Rectangle 2">
            <a:extLst>
              <a:ext uri="{FF2B5EF4-FFF2-40B4-BE49-F238E27FC236}">
                <a16:creationId xmlns:a16="http://schemas.microsoft.com/office/drawing/2014/main" id="{0C2EB40F-633F-4E53-B1FF-BDA4E4BA3E4C}"/>
              </a:ext>
            </a:extLst>
          </p:cNvPr>
          <p:cNvSpPr txBox="1">
            <a:spLocks noChangeArrowheads="1"/>
          </p:cNvSpPr>
          <p:nvPr/>
        </p:nvSpPr>
        <p:spPr>
          <a:xfrm>
            <a:off x="6705600" y="879475"/>
            <a:ext cx="9906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DAE </a:t>
            </a:r>
            <a:endParaRPr lang="th-TH" sz="2000" b="0" dirty="0"/>
          </a:p>
        </p:txBody>
      </p:sp>
      <p:sp>
        <p:nvSpPr>
          <p:cNvPr id="26" name="Line 15">
            <a:extLst>
              <a:ext uri="{FF2B5EF4-FFF2-40B4-BE49-F238E27FC236}">
                <a16:creationId xmlns:a16="http://schemas.microsoft.com/office/drawing/2014/main" id="{45476ABC-5D28-45D7-9E3F-A2B534AAE91D}"/>
              </a:ext>
            </a:extLst>
          </p:cNvPr>
          <p:cNvSpPr>
            <a:spLocks noChangeShapeType="1"/>
          </p:cNvSpPr>
          <p:nvPr/>
        </p:nvSpPr>
        <p:spPr bwMode="auto">
          <a:xfrm>
            <a:off x="7543800" y="9382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Rectangle 2">
            <a:extLst>
              <a:ext uri="{FF2B5EF4-FFF2-40B4-BE49-F238E27FC236}">
                <a16:creationId xmlns:a16="http://schemas.microsoft.com/office/drawing/2014/main" id="{3EF0E36B-13F5-48A5-88B4-8FA6DEAEF1CC}"/>
              </a:ext>
            </a:extLst>
          </p:cNvPr>
          <p:cNvSpPr txBox="1">
            <a:spLocks noChangeArrowheads="1"/>
          </p:cNvSpPr>
          <p:nvPr/>
        </p:nvSpPr>
        <p:spPr>
          <a:xfrm>
            <a:off x="1482725" y="1600200"/>
            <a:ext cx="3738563" cy="5334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DAE shifts from </a:t>
            </a:r>
            <a:r>
              <a:rPr lang="en-US" sz="2000" dirty="0">
                <a:solidFill>
                  <a:srgbClr val="FF0000"/>
                </a:solidFill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</a:rPr>
              <a:t>B </a:t>
            </a:r>
            <a:r>
              <a:rPr lang="en-US" sz="2000" b="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</a:rPr>
              <a:t>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endParaRPr lang="th-TH" sz="2000" baseline="30000" dirty="0">
              <a:solidFill>
                <a:srgbClr val="FF0000"/>
              </a:solidFill>
            </a:endParaRPr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95043682-C955-4101-93D2-332ACAF16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2563" y="17145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9" name="Rectangle 2">
            <a:extLst>
              <a:ext uri="{FF2B5EF4-FFF2-40B4-BE49-F238E27FC236}">
                <a16:creationId xmlns:a16="http://schemas.microsoft.com/office/drawing/2014/main" id="{F62E9166-5E8E-4BF4-A74B-A38F16EC8FDE}"/>
              </a:ext>
            </a:extLst>
          </p:cNvPr>
          <p:cNvSpPr txBox="1">
            <a:spLocks noChangeArrowheads="1"/>
          </p:cNvSpPr>
          <p:nvPr/>
        </p:nvSpPr>
        <p:spPr>
          <a:xfrm>
            <a:off x="5676900" y="1638300"/>
            <a:ext cx="2716213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Y </a:t>
            </a:r>
            <a:r>
              <a:rPr lang="en-US" sz="2000" b="0" dirty="0"/>
              <a:t>   </a:t>
            </a:r>
            <a:r>
              <a:rPr lang="en-US" sz="2000" dirty="0">
                <a:solidFill>
                  <a:schemeClr val="accent2"/>
                </a:solidFill>
              </a:rPr>
              <a:t>=  Y</a:t>
            </a:r>
            <a:r>
              <a:rPr lang="en-US" sz="2000" baseline="-25000" dirty="0">
                <a:solidFill>
                  <a:schemeClr val="accent2"/>
                </a:solidFill>
              </a:rPr>
              <a:t>B</a:t>
            </a: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</a:rPr>
              <a:t>C</a:t>
            </a:r>
            <a:r>
              <a:rPr lang="en-US" sz="2000" dirty="0">
                <a:solidFill>
                  <a:schemeClr val="accent2"/>
                </a:solidFill>
              </a:rPr>
              <a:t>  =  Y’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endParaRPr lang="th-TH" sz="2000" dirty="0">
              <a:solidFill>
                <a:schemeClr val="accent2"/>
              </a:solidFill>
            </a:endParaRPr>
          </a:p>
          <a:p>
            <a:pPr marL="0" indent="0" eaLnBrk="1" hangingPunct="1">
              <a:buFontTx/>
              <a:buNone/>
              <a:defRPr/>
            </a:pPr>
            <a:endParaRPr lang="th-TH" sz="2000" dirty="0">
              <a:solidFill>
                <a:schemeClr val="accent2"/>
              </a:solidFill>
            </a:endParaRPr>
          </a:p>
        </p:txBody>
      </p:sp>
      <p:sp>
        <p:nvSpPr>
          <p:cNvPr id="30" name="Line 15">
            <a:extLst>
              <a:ext uri="{FF2B5EF4-FFF2-40B4-BE49-F238E27FC236}">
                <a16:creationId xmlns:a16="http://schemas.microsoft.com/office/drawing/2014/main" id="{4244B8F9-CD7C-4A09-8EF2-08074CBFEE49}"/>
              </a:ext>
            </a:extLst>
          </p:cNvPr>
          <p:cNvSpPr>
            <a:spLocks noChangeShapeType="1"/>
          </p:cNvSpPr>
          <p:nvPr/>
        </p:nvSpPr>
        <p:spPr bwMode="auto">
          <a:xfrm>
            <a:off x="6067425" y="17145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84FF587D-E97A-47F1-A23B-324B136B3783}"/>
              </a:ext>
            </a:extLst>
          </p:cNvPr>
          <p:cNvSpPr txBox="1">
            <a:spLocks noChangeArrowheads="1"/>
          </p:cNvSpPr>
          <p:nvPr/>
        </p:nvSpPr>
        <p:spPr>
          <a:xfrm>
            <a:off x="141288" y="36195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2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33" name="Rectangle 2">
            <a:extLst>
              <a:ext uri="{FF2B5EF4-FFF2-40B4-BE49-F238E27FC236}">
                <a16:creationId xmlns:a16="http://schemas.microsoft.com/office/drawing/2014/main" id="{3C40DD4A-4B00-4632-B503-3E73D06025A0}"/>
              </a:ext>
            </a:extLst>
          </p:cNvPr>
          <p:cNvSpPr txBox="1">
            <a:spLocks noChangeArrowheads="1"/>
          </p:cNvSpPr>
          <p:nvPr/>
        </p:nvSpPr>
        <p:spPr>
          <a:xfrm>
            <a:off x="1490663" y="3616325"/>
            <a:ext cx="6662737" cy="11049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At the end, new equilibrium r =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, new equilibrium Y = 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at point equilibrium point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</a:p>
          <a:p>
            <a:pPr marL="0" indent="0" eaLnBrk="1" hangingPunct="1">
              <a:buFontTx/>
              <a:buNone/>
              <a:defRPr/>
            </a:pPr>
            <a:endParaRPr lang="en-US" sz="2000" b="0" dirty="0"/>
          </a:p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 </a:t>
            </a:r>
            <a:endParaRPr lang="th-TH" sz="2000" b="0" dirty="0"/>
          </a:p>
        </p:txBody>
      </p:sp>
      <p:sp>
        <p:nvSpPr>
          <p:cNvPr id="35" name="Rectangle 2">
            <a:extLst>
              <a:ext uri="{FF2B5EF4-FFF2-40B4-BE49-F238E27FC236}">
                <a16:creationId xmlns:a16="http://schemas.microsoft.com/office/drawing/2014/main" id="{83D44642-693A-414B-A83A-65A1C6EFB838}"/>
              </a:ext>
            </a:extLst>
          </p:cNvPr>
          <p:cNvSpPr txBox="1">
            <a:spLocks noChangeArrowheads="1"/>
          </p:cNvSpPr>
          <p:nvPr/>
        </p:nvSpPr>
        <p:spPr>
          <a:xfrm>
            <a:off x="1506538" y="4967288"/>
            <a:ext cx="6661150" cy="8604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The net change of </a:t>
            </a:r>
            <a:r>
              <a:rPr lang="en-US" sz="2000" dirty="0">
                <a:solidFill>
                  <a:srgbClr val="FF0000"/>
                </a:solidFill>
              </a:rPr>
              <a:t>equilibrium r</a:t>
            </a:r>
            <a:r>
              <a:rPr lang="en-US" sz="2000" b="0" dirty="0">
                <a:solidFill>
                  <a:srgbClr val="FF0000"/>
                </a:solidFill>
              </a:rPr>
              <a:t> </a:t>
            </a:r>
            <a:r>
              <a:rPr lang="en-US" sz="2000" b="0" dirty="0"/>
              <a:t>and </a:t>
            </a:r>
            <a:r>
              <a:rPr lang="en-US" sz="2000" dirty="0">
                <a:solidFill>
                  <a:srgbClr val="FF0000"/>
                </a:solidFill>
              </a:rPr>
              <a:t>equilibrium Y</a:t>
            </a:r>
            <a:r>
              <a:rPr lang="en-US" sz="2000" b="0" dirty="0"/>
              <a:t> of fiscal policy expansion is  </a:t>
            </a: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b="0" dirty="0">
                <a:solidFill>
                  <a:schemeClr val="accent2"/>
                </a:solidFill>
              </a:rPr>
              <a:t>    </a:t>
            </a:r>
            <a:r>
              <a:rPr lang="en-US" sz="2000" dirty="0">
                <a:solidFill>
                  <a:schemeClr val="accent2"/>
                </a:solidFill>
              </a:rPr>
              <a:t>= r</a:t>
            </a:r>
            <a:r>
              <a:rPr lang="en-US" sz="2000" baseline="-25000" dirty="0">
                <a:solidFill>
                  <a:schemeClr val="accent2"/>
                </a:solidFill>
              </a:rPr>
              <a:t>0</a:t>
            </a: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r>
              <a:rPr lang="en-US" sz="2000" dirty="0">
                <a:solidFill>
                  <a:schemeClr val="accent2"/>
                </a:solidFill>
              </a:rPr>
              <a:t>  </a:t>
            </a:r>
            <a:r>
              <a:rPr lang="en-US" sz="2000" dirty="0"/>
              <a:t>,  </a:t>
            </a:r>
            <a:r>
              <a:rPr lang="en-US" sz="2000" dirty="0">
                <a:solidFill>
                  <a:schemeClr val="accent2"/>
                </a:solidFill>
              </a:rPr>
              <a:t>Y     = Y</a:t>
            </a:r>
            <a:r>
              <a:rPr lang="en-US" sz="2000" baseline="-25000" dirty="0">
                <a:solidFill>
                  <a:schemeClr val="accent2"/>
                </a:solidFill>
              </a:rPr>
              <a:t>0</a:t>
            </a: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endParaRPr lang="en-US" sz="2000" dirty="0">
              <a:solidFill>
                <a:schemeClr val="accent2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 </a:t>
            </a:r>
            <a:endParaRPr lang="th-TH" sz="2000" b="0" dirty="0"/>
          </a:p>
        </p:txBody>
      </p:sp>
      <p:sp>
        <p:nvSpPr>
          <p:cNvPr id="37" name="Line 16">
            <a:extLst>
              <a:ext uri="{FF2B5EF4-FFF2-40B4-BE49-F238E27FC236}">
                <a16:creationId xmlns:a16="http://schemas.microsoft.com/office/drawing/2014/main" id="{232FADFD-4315-47DB-A61C-A1EBC157CC7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24400" y="53514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" name="Left Brace 33">
            <a:extLst>
              <a:ext uri="{FF2B5EF4-FFF2-40B4-BE49-F238E27FC236}">
                <a16:creationId xmlns:a16="http://schemas.microsoft.com/office/drawing/2014/main" id="{0055EE33-4BA1-4787-94D9-CCF06EE7426D}"/>
              </a:ext>
            </a:extLst>
          </p:cNvPr>
          <p:cNvSpPr/>
          <p:nvPr/>
        </p:nvSpPr>
        <p:spPr bwMode="auto">
          <a:xfrm>
            <a:off x="6759690" y="1108076"/>
            <a:ext cx="441209" cy="2601434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CE6609C0-E92B-471C-B283-CB11AEA6261F}"/>
              </a:ext>
            </a:extLst>
          </p:cNvPr>
          <p:cNvSpPr txBox="1">
            <a:spLocks noChangeArrowheads="1"/>
          </p:cNvSpPr>
          <p:nvPr/>
        </p:nvSpPr>
        <p:spPr>
          <a:xfrm>
            <a:off x="5670550" y="2841625"/>
            <a:ext cx="2722563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Crowding-out effect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41" name="Line 16">
            <a:extLst>
              <a:ext uri="{FF2B5EF4-FFF2-40B4-BE49-F238E27FC236}">
                <a16:creationId xmlns:a16="http://schemas.microsoft.com/office/drawing/2014/main" id="{7A15A933-8631-4334-B1B4-2D35034C38C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181725" y="53514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  <p:bldP spid="18" grpId="0" build="p" animBg="1"/>
      <p:bldP spid="21" grpId="0" animBg="1"/>
      <p:bldP spid="22" grpId="0" build="p" animBg="1"/>
      <p:bldP spid="24" grpId="0" animBg="1"/>
      <p:bldP spid="25" grpId="0" build="p" animBg="1"/>
      <p:bldP spid="27" grpId="0" build="p" animBg="1"/>
      <p:bldP spid="28" grpId="0" animBg="1"/>
      <p:bldP spid="29" grpId="0" build="p" animBg="1"/>
      <p:bldP spid="31" grpId="0" build="p" animBg="1"/>
      <p:bldP spid="33" grpId="0" build="p" animBg="1"/>
      <p:bldP spid="35" grpId="0" build="p" animBg="1"/>
      <p:bldP spid="39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1">
            <a:extLst>
              <a:ext uri="{FF2B5EF4-FFF2-40B4-BE49-F238E27FC236}">
                <a16:creationId xmlns:a16="http://schemas.microsoft.com/office/drawing/2014/main" id="{AFD37847-BD45-43C5-B66B-28A48DC6CD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A7F21A65-6599-4D39-B7A7-25A743C39CC1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3E94A0B-1612-4554-8292-6E1D366B8686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152400"/>
            <a:ext cx="82296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Explaining adjustment </a:t>
            </a:r>
            <a:r>
              <a:rPr lang="en-US" sz="2000" dirty="0">
                <a:solidFill>
                  <a:schemeClr val="accent2"/>
                </a:solidFill>
              </a:rPr>
              <a:t>from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 </a:t>
            </a:r>
            <a:r>
              <a:rPr lang="en-US" sz="2000" dirty="0">
                <a:solidFill>
                  <a:schemeClr val="accent2"/>
                </a:solidFill>
              </a:rPr>
              <a:t>(Continued)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 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460D6AB-7B49-482C-9874-2C76763042FA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765175"/>
            <a:ext cx="1828800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Summarize</a:t>
            </a:r>
            <a:endParaRPr lang="th-TH" sz="2000" dirty="0">
              <a:solidFill>
                <a:schemeClr val="accent2"/>
              </a:solidFill>
            </a:endParaRP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B47E5FC0-049D-4FFB-B18B-D04C1B2479F3}"/>
              </a:ext>
            </a:extLst>
          </p:cNvPr>
          <p:cNvSpPr txBox="1">
            <a:spLocks noChangeArrowheads="1"/>
          </p:cNvSpPr>
          <p:nvPr/>
        </p:nvSpPr>
        <p:spPr>
          <a:xfrm>
            <a:off x="227013" y="1476375"/>
            <a:ext cx="611187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</a:t>
            </a:r>
            <a:r>
              <a:rPr lang="en-US" sz="2000" b="0" dirty="0"/>
              <a:t> </a:t>
            </a:r>
            <a:endParaRPr lang="th-TH" sz="2000" b="0" dirty="0"/>
          </a:p>
        </p:txBody>
      </p:sp>
      <p:sp>
        <p:nvSpPr>
          <p:cNvPr id="13" name="Line 16">
            <a:extLst>
              <a:ext uri="{FF2B5EF4-FFF2-40B4-BE49-F238E27FC236}">
                <a16:creationId xmlns:a16="http://schemas.microsoft.com/office/drawing/2014/main" id="{131136D5-57A2-4BAF-ACC2-2CA8900A13F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76275" y="14827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892C9FF4-04A5-417A-90DA-FA94851768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838" y="163195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AF21FE87-5959-4B97-B0CC-B736D18CF26A}"/>
              </a:ext>
            </a:extLst>
          </p:cNvPr>
          <p:cNvSpPr txBox="1">
            <a:spLocks noChangeArrowheads="1"/>
          </p:cNvSpPr>
          <p:nvPr/>
        </p:nvSpPr>
        <p:spPr>
          <a:xfrm>
            <a:off x="1370013" y="1476375"/>
            <a:ext cx="9144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DAE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17" name="Line 16">
            <a:extLst>
              <a:ext uri="{FF2B5EF4-FFF2-40B4-BE49-F238E27FC236}">
                <a16:creationId xmlns:a16="http://schemas.microsoft.com/office/drawing/2014/main" id="{CA7D02EC-D133-4187-BEB6-9CB0720216D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141538" y="146685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Right Arrow 17">
            <a:extLst>
              <a:ext uri="{FF2B5EF4-FFF2-40B4-BE49-F238E27FC236}">
                <a16:creationId xmlns:a16="http://schemas.microsoft.com/office/drawing/2014/main" id="{740373FF-5E7A-452C-A254-ADFAF593B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5388" y="157321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F0E73219-4C8A-4C2E-BC29-EAFB4EF391DD}"/>
              </a:ext>
            </a:extLst>
          </p:cNvPr>
          <p:cNvSpPr txBox="1">
            <a:spLocks noChangeArrowheads="1"/>
          </p:cNvSpPr>
          <p:nvPr/>
        </p:nvSpPr>
        <p:spPr>
          <a:xfrm>
            <a:off x="2779713" y="1436688"/>
            <a:ext cx="83661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20" name="Line 16">
            <a:extLst>
              <a:ext uri="{FF2B5EF4-FFF2-40B4-BE49-F238E27FC236}">
                <a16:creationId xmlns:a16="http://schemas.microsoft.com/office/drawing/2014/main" id="{03384EBF-854C-4A61-81B9-F68E030A244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76600" y="147478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Right Arrow 20">
            <a:extLst>
              <a:ext uri="{FF2B5EF4-FFF2-40B4-BE49-F238E27FC236}">
                <a16:creationId xmlns:a16="http://schemas.microsoft.com/office/drawing/2014/main" id="{9728E7AD-D7A2-4CEB-863C-4C468F374C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8250" y="158273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2" name="Rectangle 2">
            <a:extLst>
              <a:ext uri="{FF2B5EF4-FFF2-40B4-BE49-F238E27FC236}">
                <a16:creationId xmlns:a16="http://schemas.microsoft.com/office/drawing/2014/main" id="{83543448-9FE3-4A5B-8B6B-5BA056765D58}"/>
              </a:ext>
            </a:extLst>
          </p:cNvPr>
          <p:cNvSpPr txBox="1">
            <a:spLocks noChangeArrowheads="1"/>
          </p:cNvSpPr>
          <p:nvPr/>
        </p:nvSpPr>
        <p:spPr>
          <a:xfrm>
            <a:off x="4151313" y="1433513"/>
            <a:ext cx="7524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chemeClr val="accent2"/>
                </a:solidFill>
              </a:rPr>
              <a:t>M</a:t>
            </a:r>
            <a:r>
              <a:rPr lang="en-US" sz="2000" baseline="30000" dirty="0" err="1">
                <a:solidFill>
                  <a:schemeClr val="accent2"/>
                </a:solidFill>
              </a:rPr>
              <a:t>d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23" name="Line 16">
            <a:extLst>
              <a:ext uri="{FF2B5EF4-FFF2-40B4-BE49-F238E27FC236}">
                <a16:creationId xmlns:a16="http://schemas.microsoft.com/office/drawing/2014/main" id="{8A6801ED-2A93-435C-ACF3-C1A9EE25E76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94250" y="14335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id="{9A181021-C2B2-426B-BEF7-C8881A5B8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725" y="154305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6" name="Rectangle 2">
            <a:extLst>
              <a:ext uri="{FF2B5EF4-FFF2-40B4-BE49-F238E27FC236}">
                <a16:creationId xmlns:a16="http://schemas.microsoft.com/office/drawing/2014/main" id="{23ADAC02-DD7F-4421-8F7A-94F80124CA79}"/>
              </a:ext>
            </a:extLst>
          </p:cNvPr>
          <p:cNvSpPr txBox="1">
            <a:spLocks noChangeArrowheads="1"/>
          </p:cNvSpPr>
          <p:nvPr/>
        </p:nvSpPr>
        <p:spPr>
          <a:xfrm>
            <a:off x="928688" y="2070100"/>
            <a:ext cx="1898650" cy="4953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</a:rPr>
              <a:t>A </a:t>
            </a:r>
            <a:r>
              <a:rPr lang="en-US" sz="2000" b="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</a:rPr>
              <a:t>B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endParaRPr lang="th-TH" sz="2000" baseline="30000" dirty="0">
              <a:solidFill>
                <a:srgbClr val="FF0000"/>
              </a:solidFill>
            </a:endParaRPr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B13E909D-4FD1-4FD6-B656-6DA225A5F35F}"/>
              </a:ext>
            </a:extLst>
          </p:cNvPr>
          <p:cNvSpPr txBox="1">
            <a:spLocks noChangeArrowheads="1"/>
          </p:cNvSpPr>
          <p:nvPr/>
        </p:nvSpPr>
        <p:spPr>
          <a:xfrm>
            <a:off x="2379663" y="866775"/>
            <a:ext cx="1792287" cy="4953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A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B</a:t>
            </a:r>
            <a:r>
              <a:rPr lang="en-US" sz="2000" dirty="0">
                <a:solidFill>
                  <a:srgbClr val="FF0000"/>
                </a:solidFill>
              </a:rPr>
              <a:t> = Y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>
                <a:solidFill>
                  <a:srgbClr val="FF0000"/>
                </a:solidFill>
              </a:rPr>
              <a:t>Y’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endParaRPr lang="th-TH" sz="2000" dirty="0">
              <a:solidFill>
                <a:srgbClr val="FF0000"/>
              </a:solidFill>
            </a:endParaRPr>
          </a:p>
        </p:txBody>
      </p:sp>
      <p:sp>
        <p:nvSpPr>
          <p:cNvPr id="29" name="Rectangle 2">
            <a:extLst>
              <a:ext uri="{FF2B5EF4-FFF2-40B4-BE49-F238E27FC236}">
                <a16:creationId xmlns:a16="http://schemas.microsoft.com/office/drawing/2014/main" id="{B11A3DD8-CB86-46EA-A4D7-A3EE1E952BFB}"/>
              </a:ext>
            </a:extLst>
          </p:cNvPr>
          <p:cNvSpPr txBox="1">
            <a:spLocks noChangeArrowheads="1"/>
          </p:cNvSpPr>
          <p:nvPr/>
        </p:nvSpPr>
        <p:spPr>
          <a:xfrm>
            <a:off x="5370513" y="1404938"/>
            <a:ext cx="560387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30" name="Line 16">
            <a:extLst>
              <a:ext uri="{FF2B5EF4-FFF2-40B4-BE49-F238E27FC236}">
                <a16:creationId xmlns:a16="http://schemas.microsoft.com/office/drawing/2014/main" id="{61F247E1-B0EB-4C02-B2BF-9E9CFD9922B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91200" y="14478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" name="Rectangle 2">
            <a:extLst>
              <a:ext uri="{FF2B5EF4-FFF2-40B4-BE49-F238E27FC236}">
                <a16:creationId xmlns:a16="http://schemas.microsoft.com/office/drawing/2014/main" id="{3DD9EF5A-14D2-47C5-AEDA-017FA7185EDB}"/>
              </a:ext>
            </a:extLst>
          </p:cNvPr>
          <p:cNvSpPr txBox="1">
            <a:spLocks noChangeArrowheads="1"/>
          </p:cNvSpPr>
          <p:nvPr/>
        </p:nvSpPr>
        <p:spPr>
          <a:xfrm>
            <a:off x="5038725" y="1973263"/>
            <a:ext cx="1403350" cy="4953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rgbClr val="FF0000"/>
                </a:solidFill>
              </a:rPr>
              <a:t>r</a:t>
            </a:r>
            <a:r>
              <a:rPr lang="en-US" sz="2000" baseline="-25000" dirty="0" err="1">
                <a:solidFill>
                  <a:srgbClr val="FF0000"/>
                </a:solidFill>
              </a:rPr>
              <a:t>G</a:t>
            </a:r>
            <a:r>
              <a:rPr lang="en-US" sz="2000" dirty="0" err="1">
                <a:solidFill>
                  <a:srgbClr val="FF0000"/>
                </a:solidFill>
              </a:rPr>
              <a:t>r</a:t>
            </a:r>
            <a:r>
              <a:rPr lang="en-US" sz="2000" baseline="-25000" dirty="0" err="1">
                <a:solidFill>
                  <a:srgbClr val="FF0000"/>
                </a:solidFill>
              </a:rPr>
              <a:t>H</a:t>
            </a:r>
            <a:r>
              <a:rPr lang="en-US" sz="2000" dirty="0">
                <a:solidFill>
                  <a:srgbClr val="FF0000"/>
                </a:solidFill>
              </a:rPr>
              <a:t> = r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endParaRPr lang="th-TH" sz="2000" dirty="0">
              <a:solidFill>
                <a:srgbClr val="FF00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endParaRPr lang="th-TH" sz="2000" dirty="0">
              <a:solidFill>
                <a:srgbClr val="FF0000"/>
              </a:solidFill>
            </a:endParaRPr>
          </a:p>
        </p:txBody>
      </p:sp>
      <p:sp>
        <p:nvSpPr>
          <p:cNvPr id="35" name="Right Arrow 34">
            <a:extLst>
              <a:ext uri="{FF2B5EF4-FFF2-40B4-BE49-F238E27FC236}">
                <a16:creationId xmlns:a16="http://schemas.microsoft.com/office/drawing/2014/main" id="{894D5730-0DC3-492E-9148-88DF99786F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0913" y="158273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6" name="Rectangle 2">
            <a:extLst>
              <a:ext uri="{FF2B5EF4-FFF2-40B4-BE49-F238E27FC236}">
                <a16:creationId xmlns:a16="http://schemas.microsoft.com/office/drawing/2014/main" id="{C19B82EC-6514-40EA-9037-3CBEB0A257EA}"/>
              </a:ext>
            </a:extLst>
          </p:cNvPr>
          <p:cNvSpPr txBox="1">
            <a:spLocks noChangeArrowheads="1"/>
          </p:cNvSpPr>
          <p:nvPr/>
        </p:nvSpPr>
        <p:spPr>
          <a:xfrm>
            <a:off x="6380163" y="1420813"/>
            <a:ext cx="50006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I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37" name="Line 15">
            <a:extLst>
              <a:ext uri="{FF2B5EF4-FFF2-40B4-BE49-F238E27FC236}">
                <a16:creationId xmlns:a16="http://schemas.microsoft.com/office/drawing/2014/main" id="{BAC9321A-CB60-45CB-A6F8-D03B4023468F}"/>
              </a:ext>
            </a:extLst>
          </p:cNvPr>
          <p:cNvSpPr>
            <a:spLocks noChangeShapeType="1"/>
          </p:cNvSpPr>
          <p:nvPr/>
        </p:nvSpPr>
        <p:spPr bwMode="auto">
          <a:xfrm>
            <a:off x="6632575" y="14779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Right Arrow 37">
            <a:extLst>
              <a:ext uri="{FF2B5EF4-FFF2-40B4-BE49-F238E27FC236}">
                <a16:creationId xmlns:a16="http://schemas.microsoft.com/office/drawing/2014/main" id="{5626305C-6032-4EF8-AE30-FD5059911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9288" y="154146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A739134B-1928-4C8E-A7E5-AD20E6959987}"/>
              </a:ext>
            </a:extLst>
          </p:cNvPr>
          <p:cNvSpPr txBox="1">
            <a:spLocks noChangeArrowheads="1"/>
          </p:cNvSpPr>
          <p:nvPr/>
        </p:nvSpPr>
        <p:spPr>
          <a:xfrm>
            <a:off x="7315200" y="1444625"/>
            <a:ext cx="8413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DAE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41" name="Line 15">
            <a:extLst>
              <a:ext uri="{FF2B5EF4-FFF2-40B4-BE49-F238E27FC236}">
                <a16:creationId xmlns:a16="http://schemas.microsoft.com/office/drawing/2014/main" id="{A0FDDFB4-010E-48C7-806D-9C668BED063F}"/>
              </a:ext>
            </a:extLst>
          </p:cNvPr>
          <p:cNvSpPr>
            <a:spLocks noChangeShapeType="1"/>
          </p:cNvSpPr>
          <p:nvPr/>
        </p:nvSpPr>
        <p:spPr bwMode="auto">
          <a:xfrm>
            <a:off x="8102600" y="14827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" name="Rectangle 2">
            <a:extLst>
              <a:ext uri="{FF2B5EF4-FFF2-40B4-BE49-F238E27FC236}">
                <a16:creationId xmlns:a16="http://schemas.microsoft.com/office/drawing/2014/main" id="{1D92BA8D-103C-4CD3-800C-3EC734AE1D79}"/>
              </a:ext>
            </a:extLst>
          </p:cNvPr>
          <p:cNvSpPr txBox="1">
            <a:spLocks noChangeArrowheads="1"/>
          </p:cNvSpPr>
          <p:nvPr/>
        </p:nvSpPr>
        <p:spPr>
          <a:xfrm>
            <a:off x="6772275" y="839788"/>
            <a:ext cx="1925638" cy="4953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</a:rPr>
              <a:t>B </a:t>
            </a:r>
            <a:r>
              <a:rPr lang="en-US" sz="2000" b="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</a:rPr>
              <a:t>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endParaRPr lang="th-TH" sz="2000" baseline="30000" dirty="0">
              <a:solidFill>
                <a:srgbClr val="FF00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 </a:t>
            </a:r>
            <a:endParaRPr lang="th-TH" sz="2000" baseline="30000" dirty="0">
              <a:solidFill>
                <a:srgbClr val="FF0000"/>
              </a:solidFill>
            </a:endParaRPr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C47A0286-1068-4EBC-865D-01631345F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188" y="155416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45" name="Rectangle 2">
            <a:extLst>
              <a:ext uri="{FF2B5EF4-FFF2-40B4-BE49-F238E27FC236}">
                <a16:creationId xmlns:a16="http://schemas.microsoft.com/office/drawing/2014/main" id="{CB31AE89-2A5B-42E9-8A88-8885002E738E}"/>
              </a:ext>
            </a:extLst>
          </p:cNvPr>
          <p:cNvSpPr txBox="1">
            <a:spLocks noChangeArrowheads="1"/>
          </p:cNvSpPr>
          <p:nvPr/>
        </p:nvSpPr>
        <p:spPr>
          <a:xfrm>
            <a:off x="8535988" y="1430338"/>
            <a:ext cx="63182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46" name="Line 15">
            <a:extLst>
              <a:ext uri="{FF2B5EF4-FFF2-40B4-BE49-F238E27FC236}">
                <a16:creationId xmlns:a16="http://schemas.microsoft.com/office/drawing/2014/main" id="{79F8FBF7-BCCF-49B5-A706-4B0D1954E1EB}"/>
              </a:ext>
            </a:extLst>
          </p:cNvPr>
          <p:cNvSpPr>
            <a:spLocks noChangeShapeType="1"/>
          </p:cNvSpPr>
          <p:nvPr/>
        </p:nvSpPr>
        <p:spPr bwMode="auto">
          <a:xfrm>
            <a:off x="8859838" y="148907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" name="Rectangle 2">
            <a:extLst>
              <a:ext uri="{FF2B5EF4-FFF2-40B4-BE49-F238E27FC236}">
                <a16:creationId xmlns:a16="http://schemas.microsoft.com/office/drawing/2014/main" id="{90771545-5037-464E-A0F9-D4F3849751DB}"/>
              </a:ext>
            </a:extLst>
          </p:cNvPr>
          <p:cNvSpPr txBox="1">
            <a:spLocks noChangeArrowheads="1"/>
          </p:cNvSpPr>
          <p:nvPr/>
        </p:nvSpPr>
        <p:spPr>
          <a:xfrm>
            <a:off x="7340600" y="1963738"/>
            <a:ext cx="1792288" cy="4953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B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C</a:t>
            </a:r>
            <a:r>
              <a:rPr lang="en-US" sz="2000" dirty="0">
                <a:solidFill>
                  <a:srgbClr val="FF0000"/>
                </a:solidFill>
              </a:rPr>
              <a:t> = Y’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endParaRPr lang="th-TH" sz="2000" dirty="0">
              <a:solidFill>
                <a:srgbClr val="FF0000"/>
              </a:solidFill>
            </a:endParaRPr>
          </a:p>
        </p:txBody>
      </p:sp>
      <p:sp>
        <p:nvSpPr>
          <p:cNvPr id="52" name="Left Brace 51">
            <a:extLst>
              <a:ext uri="{FF2B5EF4-FFF2-40B4-BE49-F238E27FC236}">
                <a16:creationId xmlns:a16="http://schemas.microsoft.com/office/drawing/2014/main" id="{F8F40F30-5E2D-4B5F-B082-3B2E37D446DD}"/>
              </a:ext>
            </a:extLst>
          </p:cNvPr>
          <p:cNvSpPr/>
          <p:nvPr/>
        </p:nvSpPr>
        <p:spPr bwMode="auto">
          <a:xfrm>
            <a:off x="1540802" y="1291451"/>
            <a:ext cx="285861" cy="2986582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53" name="Rectangle 2">
            <a:extLst>
              <a:ext uri="{FF2B5EF4-FFF2-40B4-BE49-F238E27FC236}">
                <a16:creationId xmlns:a16="http://schemas.microsoft.com/office/drawing/2014/main" id="{7895BACC-162A-4F70-9454-7780BF5DF9CD}"/>
              </a:ext>
            </a:extLst>
          </p:cNvPr>
          <p:cNvSpPr txBox="1">
            <a:spLocks noChangeArrowheads="1"/>
          </p:cNvSpPr>
          <p:nvPr/>
        </p:nvSpPr>
        <p:spPr>
          <a:xfrm>
            <a:off x="676275" y="3113088"/>
            <a:ext cx="2132013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Product market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54" name="Left Brace 53">
            <a:extLst>
              <a:ext uri="{FF2B5EF4-FFF2-40B4-BE49-F238E27FC236}">
                <a16:creationId xmlns:a16="http://schemas.microsoft.com/office/drawing/2014/main" id="{BC4CEF9F-46F4-4CDB-98D1-5484D26D080E}"/>
              </a:ext>
            </a:extLst>
          </p:cNvPr>
          <p:cNvSpPr/>
          <p:nvPr/>
        </p:nvSpPr>
        <p:spPr bwMode="auto">
          <a:xfrm>
            <a:off x="4268154" y="1586367"/>
            <a:ext cx="309564" cy="2337909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55" name="Rectangle 2">
            <a:extLst>
              <a:ext uri="{FF2B5EF4-FFF2-40B4-BE49-F238E27FC236}">
                <a16:creationId xmlns:a16="http://schemas.microsoft.com/office/drawing/2014/main" id="{B15D5A6F-33C6-4826-A4D2-42214EDE3B3C}"/>
              </a:ext>
            </a:extLst>
          </p:cNvPr>
          <p:cNvSpPr txBox="1">
            <a:spLocks noChangeArrowheads="1"/>
          </p:cNvSpPr>
          <p:nvPr/>
        </p:nvSpPr>
        <p:spPr>
          <a:xfrm>
            <a:off x="3608388" y="3113088"/>
            <a:ext cx="2132012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Money market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57" name="Left Brace 56">
            <a:extLst>
              <a:ext uri="{FF2B5EF4-FFF2-40B4-BE49-F238E27FC236}">
                <a16:creationId xmlns:a16="http://schemas.microsoft.com/office/drawing/2014/main" id="{D6D904C0-FF34-4B66-A04B-1D8D776C60C6}"/>
              </a:ext>
            </a:extLst>
          </p:cNvPr>
          <p:cNvSpPr/>
          <p:nvPr/>
        </p:nvSpPr>
        <p:spPr bwMode="auto">
          <a:xfrm>
            <a:off x="7182646" y="1114425"/>
            <a:ext cx="411729" cy="3339973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59" name="Rectangle 2">
            <a:extLst>
              <a:ext uri="{FF2B5EF4-FFF2-40B4-BE49-F238E27FC236}">
                <a16:creationId xmlns:a16="http://schemas.microsoft.com/office/drawing/2014/main" id="{14B5A14A-5630-4086-9E89-C5956A35A1A1}"/>
              </a:ext>
            </a:extLst>
          </p:cNvPr>
          <p:cNvSpPr txBox="1">
            <a:spLocks noChangeArrowheads="1"/>
          </p:cNvSpPr>
          <p:nvPr/>
        </p:nvSpPr>
        <p:spPr>
          <a:xfrm>
            <a:off x="6370638" y="3132138"/>
            <a:ext cx="213042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Product market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49" name="Line 16">
            <a:extLst>
              <a:ext uri="{FF2B5EF4-FFF2-40B4-BE49-F238E27FC236}">
                <a16:creationId xmlns:a16="http://schemas.microsoft.com/office/drawing/2014/main" id="{2C87EF4F-931B-4969-A96E-D90EE219B5A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32175" y="14827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 nodeType="clickPar">
                      <p:stCondLst>
                        <p:cond delay="indefinite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 nodeType="clickPar">
                      <p:stCondLst>
                        <p:cond delay="indefinite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 nodeType="clickPar">
                      <p:stCondLst>
                        <p:cond delay="indefinite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 nodeType="clickPar">
                      <p:stCondLst>
                        <p:cond delay="indefinite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500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 nodeType="clickPar">
                      <p:stCondLst>
                        <p:cond delay="indefinite"/>
                      </p:stCondLst>
                      <p:childTnLst>
                        <p:par>
                          <p:cTn id="2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 nodeType="clickPar">
                      <p:stCondLst>
                        <p:cond delay="indefinite"/>
                      </p:stCondLst>
                      <p:childTnLst>
                        <p:par>
                          <p:cTn id="2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 nodeType="clickPar">
                      <p:stCondLst>
                        <p:cond delay="indefinite"/>
                      </p:stCondLst>
                      <p:childTnLst>
                        <p:par>
                          <p:cTn id="2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 nodeType="clickPar">
                      <p:stCondLst>
                        <p:cond delay="indefinite"/>
                      </p:stCondLst>
                      <p:childTnLst>
                        <p:par>
                          <p:cTn id="2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 nodeType="clickPar">
                      <p:stCondLst>
                        <p:cond delay="indefinite"/>
                      </p:stCondLst>
                      <p:childTnLst>
                        <p:par>
                          <p:cTn id="2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 nodeType="clickPar">
                      <p:stCondLst>
                        <p:cond delay="indefinite"/>
                      </p:stCondLst>
                      <p:childTnLst>
                        <p:par>
                          <p:cTn id="2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500"/>
                                        <p:tgtEl>
                                          <p:spTgt spid="5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 nodeType="clickPar">
                      <p:stCondLst>
                        <p:cond delay="indefinite"/>
                      </p:stCondLst>
                      <p:childTnLst>
                        <p:par>
                          <p:cTn id="2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  <p:bldP spid="12" grpId="0" build="p" animBg="1"/>
      <p:bldP spid="14" grpId="0" animBg="1"/>
      <p:bldP spid="15" grpId="0" build="p" animBg="1"/>
      <p:bldP spid="18" grpId="0" animBg="1"/>
      <p:bldP spid="19" grpId="0" build="p" animBg="1"/>
      <p:bldP spid="21" grpId="0" animBg="1"/>
      <p:bldP spid="22" grpId="0" build="p" animBg="1"/>
      <p:bldP spid="24" grpId="0" animBg="1"/>
      <p:bldP spid="26" grpId="0" build="p" animBg="1"/>
      <p:bldP spid="28" grpId="0" build="p" animBg="1"/>
      <p:bldP spid="29" grpId="0" build="p" animBg="1"/>
      <p:bldP spid="34" grpId="0" build="p" animBg="1"/>
      <p:bldP spid="35" grpId="0" animBg="1"/>
      <p:bldP spid="36" grpId="0" build="p" animBg="1"/>
      <p:bldP spid="38" grpId="0" animBg="1"/>
      <p:bldP spid="39" grpId="0" build="p" animBg="1"/>
      <p:bldP spid="43" grpId="0" build="p" animBg="1"/>
      <p:bldP spid="44" grpId="0" animBg="1"/>
      <p:bldP spid="45" grpId="0" build="p" animBg="1"/>
      <p:bldP spid="48" grpId="0" build="p" animBg="1"/>
      <p:bldP spid="53" grpId="0" build="p" animBg="1"/>
      <p:bldP spid="55" grpId="0" build="p" animBg="1"/>
      <p:bldP spid="59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8">
            <a:extLst>
              <a:ext uri="{FF2B5EF4-FFF2-40B4-BE49-F238E27FC236}">
                <a16:creationId xmlns:a16="http://schemas.microsoft.com/office/drawing/2014/main" id="{2111AAC2-207A-46D7-AA38-6CC5A563AE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1143000"/>
            <a:ext cx="18573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5603" name="Line 71">
            <a:extLst>
              <a:ext uri="{FF2B5EF4-FFF2-40B4-BE49-F238E27FC236}">
                <a16:creationId xmlns:a16="http://schemas.microsoft.com/office/drawing/2014/main" id="{972DA59D-7595-4C0F-AB64-6CBB31F46E1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91400" y="152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5604" name="Group 2">
            <a:extLst>
              <a:ext uri="{FF2B5EF4-FFF2-40B4-BE49-F238E27FC236}">
                <a16:creationId xmlns:a16="http://schemas.microsoft.com/office/drawing/2014/main" id="{6C0556C0-DE5B-44F8-ACD5-5E2D6E718343}"/>
              </a:ext>
            </a:extLst>
          </p:cNvPr>
          <p:cNvGrpSpPr>
            <a:grpSpLocks/>
          </p:cNvGrpSpPr>
          <p:nvPr/>
        </p:nvGrpSpPr>
        <p:grpSpPr bwMode="auto">
          <a:xfrm>
            <a:off x="530225" y="1535113"/>
            <a:ext cx="3584575" cy="1762125"/>
            <a:chOff x="1837" y="1616"/>
            <a:chExt cx="2709" cy="1565"/>
          </a:xfrm>
        </p:grpSpPr>
        <p:sp>
          <p:nvSpPr>
            <p:cNvPr id="25714" name="Line 3">
              <a:extLst>
                <a:ext uri="{FF2B5EF4-FFF2-40B4-BE49-F238E27FC236}">
                  <a16:creationId xmlns:a16="http://schemas.microsoft.com/office/drawing/2014/main" id="{32D0CA08-EB0B-4C9C-894B-5F0D9E3A38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37" y="1616"/>
              <a:ext cx="2018" cy="134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715" name="Text Box 4">
              <a:extLst>
                <a:ext uri="{FF2B5EF4-FFF2-40B4-BE49-F238E27FC236}">
                  <a16:creationId xmlns:a16="http://schemas.microsoft.com/office/drawing/2014/main" id="{404692CA-319C-4DDC-A4A2-BFB7A13A3C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0" y="2825"/>
              <a:ext cx="806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996600"/>
                  </a:solidFill>
                </a:rPr>
                <a:t> </a:t>
              </a:r>
              <a:r>
                <a:rPr lang="en-US" altLang="en-US" sz="2000"/>
                <a:t>M</a:t>
              </a:r>
              <a:r>
                <a:rPr lang="en-US" altLang="en-US" sz="2000" baseline="30000"/>
                <a:t>d</a:t>
              </a:r>
              <a:r>
                <a:rPr lang="en-US" altLang="en-US" sz="2000"/>
                <a:t>(Y</a:t>
              </a:r>
              <a:r>
                <a:rPr lang="en-US" altLang="en-US" sz="2000" baseline="-25000"/>
                <a:t>0</a:t>
              </a:r>
              <a:r>
                <a:rPr lang="en-US" altLang="en-US" sz="2000"/>
                <a:t>)</a:t>
              </a:r>
              <a:endParaRPr lang="th-TH" altLang="en-US" sz="2000"/>
            </a:p>
          </p:txBody>
        </p:sp>
      </p:grpSp>
      <p:grpSp>
        <p:nvGrpSpPr>
          <p:cNvPr id="3" name="Group 5">
            <a:extLst>
              <a:ext uri="{FF2B5EF4-FFF2-40B4-BE49-F238E27FC236}">
                <a16:creationId xmlns:a16="http://schemas.microsoft.com/office/drawing/2014/main" id="{F33A0625-377B-4E2C-80F2-F5C4CDC1AE61}"/>
              </a:ext>
            </a:extLst>
          </p:cNvPr>
          <p:cNvGrpSpPr>
            <a:grpSpLocks/>
          </p:cNvGrpSpPr>
          <p:nvPr/>
        </p:nvGrpSpPr>
        <p:grpSpPr bwMode="auto">
          <a:xfrm rot="60000">
            <a:off x="3175" y="2614613"/>
            <a:ext cx="2784475" cy="401637"/>
            <a:chOff x="194" y="2138"/>
            <a:chExt cx="1870" cy="354"/>
          </a:xfrm>
        </p:grpSpPr>
        <p:sp>
          <p:nvSpPr>
            <p:cNvPr id="25712" name="Text Box 6">
              <a:extLst>
                <a:ext uri="{FF2B5EF4-FFF2-40B4-BE49-F238E27FC236}">
                  <a16:creationId xmlns:a16="http://schemas.microsoft.com/office/drawing/2014/main" id="{62143719-D1AE-45B7-8C69-37CBB8211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4" y="2138"/>
              <a:ext cx="581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996600"/>
                  </a:solidFill>
                </a:rPr>
                <a:t>  </a:t>
              </a:r>
              <a:r>
                <a:rPr lang="en-US" altLang="en-US" sz="2000">
                  <a:solidFill>
                    <a:srgbClr val="D60093"/>
                  </a:solidFill>
                </a:rPr>
                <a:t>r</a:t>
              </a:r>
              <a:r>
                <a:rPr lang="en-US" altLang="en-US" sz="2000" baseline="-25000">
                  <a:solidFill>
                    <a:srgbClr val="D60093"/>
                  </a:solidFill>
                </a:rPr>
                <a:t>B</a:t>
              </a:r>
              <a:endParaRPr lang="th-TH" altLang="en-US" sz="2000" baseline="-25000">
                <a:solidFill>
                  <a:srgbClr val="D60093"/>
                </a:solidFill>
              </a:endParaRPr>
            </a:p>
          </p:txBody>
        </p:sp>
        <p:sp>
          <p:nvSpPr>
            <p:cNvPr id="25713" name="Line 7">
              <a:extLst>
                <a:ext uri="{FF2B5EF4-FFF2-40B4-BE49-F238E27FC236}">
                  <a16:creationId xmlns:a16="http://schemas.microsoft.com/office/drawing/2014/main" id="{2844E859-FB9F-4552-8F7A-ADC5AB5B72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76" y="2330"/>
              <a:ext cx="1488" cy="22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606" name="Group 8">
            <a:extLst>
              <a:ext uri="{FF2B5EF4-FFF2-40B4-BE49-F238E27FC236}">
                <a16:creationId xmlns:a16="http://schemas.microsoft.com/office/drawing/2014/main" id="{81873190-3215-49F2-B952-79B938398207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1828800"/>
            <a:ext cx="1371600" cy="400050"/>
            <a:chOff x="1338" y="1706"/>
            <a:chExt cx="1497" cy="279"/>
          </a:xfrm>
        </p:grpSpPr>
        <p:sp>
          <p:nvSpPr>
            <p:cNvPr id="25710" name="Text Box 9">
              <a:extLst>
                <a:ext uri="{FF2B5EF4-FFF2-40B4-BE49-F238E27FC236}">
                  <a16:creationId xmlns:a16="http://schemas.microsoft.com/office/drawing/2014/main" id="{DF7D7885-0ED2-4898-870D-491E79D0BA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8" y="1706"/>
              <a:ext cx="453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r</a:t>
              </a:r>
              <a:r>
                <a:rPr lang="en-US" altLang="en-US" sz="2000" baseline="-25000"/>
                <a:t>A</a:t>
              </a:r>
              <a:endParaRPr lang="th-TH" altLang="en-US" sz="2000" baseline="-25000"/>
            </a:p>
          </p:txBody>
        </p:sp>
        <p:sp>
          <p:nvSpPr>
            <p:cNvPr id="25711" name="Line 10">
              <a:extLst>
                <a:ext uri="{FF2B5EF4-FFF2-40B4-BE49-F238E27FC236}">
                  <a16:creationId xmlns:a16="http://schemas.microsoft.com/office/drawing/2014/main" id="{C8BDB7AD-D513-4971-9187-E4724DC6E0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46" y="1888"/>
              <a:ext cx="108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607" name="Group 11">
            <a:extLst>
              <a:ext uri="{FF2B5EF4-FFF2-40B4-BE49-F238E27FC236}">
                <a16:creationId xmlns:a16="http://schemas.microsoft.com/office/drawing/2014/main" id="{0899DAD1-A87B-4D7E-9A6F-49781E47BC4C}"/>
              </a:ext>
            </a:extLst>
          </p:cNvPr>
          <p:cNvGrpSpPr>
            <a:grpSpLocks/>
          </p:cNvGrpSpPr>
          <p:nvPr/>
        </p:nvGrpSpPr>
        <p:grpSpPr bwMode="auto">
          <a:xfrm>
            <a:off x="398463" y="685800"/>
            <a:ext cx="3716337" cy="2776538"/>
            <a:chOff x="1610" y="663"/>
            <a:chExt cx="3220" cy="2519"/>
          </a:xfrm>
        </p:grpSpPr>
        <p:grpSp>
          <p:nvGrpSpPr>
            <p:cNvPr id="25705" name="Group 12">
              <a:extLst>
                <a:ext uri="{FF2B5EF4-FFF2-40B4-BE49-F238E27FC236}">
                  <a16:creationId xmlns:a16="http://schemas.microsoft.com/office/drawing/2014/main" id="{6C151131-58A1-4616-9CD5-DA85814CE7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46" y="981"/>
              <a:ext cx="2540" cy="2086"/>
              <a:chOff x="1746" y="981"/>
              <a:chExt cx="2540" cy="2086"/>
            </a:xfrm>
          </p:grpSpPr>
          <p:sp>
            <p:nvSpPr>
              <p:cNvPr id="25708" name="Line 13">
                <a:extLst>
                  <a:ext uri="{FF2B5EF4-FFF2-40B4-BE49-F238E27FC236}">
                    <a16:creationId xmlns:a16="http://schemas.microsoft.com/office/drawing/2014/main" id="{E640EA3C-B121-4F3B-A437-615A02AB0D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709" name="Line 14">
                <a:extLst>
                  <a:ext uri="{FF2B5EF4-FFF2-40B4-BE49-F238E27FC236}">
                    <a16:creationId xmlns:a16="http://schemas.microsoft.com/office/drawing/2014/main" id="{84DD06BD-EB4C-4D73-93AF-33D65EFFC3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706" name="Text Box 15">
              <a:extLst>
                <a:ext uri="{FF2B5EF4-FFF2-40B4-BE49-F238E27FC236}">
                  <a16:creationId xmlns:a16="http://schemas.microsoft.com/office/drawing/2014/main" id="{58591F14-B5A0-425A-9FEB-529601FF65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10" y="663"/>
              <a:ext cx="453" cy="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/>
                <a:t>r</a:t>
              </a:r>
              <a:endParaRPr lang="th-TH" altLang="en-US" baseline="-25000"/>
            </a:p>
          </p:txBody>
        </p:sp>
        <p:sp>
          <p:nvSpPr>
            <p:cNvPr id="25707" name="Text Box 16">
              <a:extLst>
                <a:ext uri="{FF2B5EF4-FFF2-40B4-BE49-F238E27FC236}">
                  <a16:creationId xmlns:a16="http://schemas.microsoft.com/office/drawing/2014/main" id="{4E234312-C5C4-400F-BB03-BC670F1A1E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2886"/>
              <a:ext cx="498" cy="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>
                  <a:solidFill>
                    <a:srgbClr val="996600"/>
                  </a:solidFill>
                </a:rPr>
                <a:t>M</a:t>
              </a:r>
              <a:endParaRPr lang="th-TH" altLang="en-US" sz="2400">
                <a:solidFill>
                  <a:srgbClr val="996600"/>
                </a:solidFill>
              </a:endParaRPr>
            </a:p>
          </p:txBody>
        </p:sp>
      </p:grpSp>
      <p:grpSp>
        <p:nvGrpSpPr>
          <p:cNvPr id="25608" name="Group 17">
            <a:extLst>
              <a:ext uri="{FF2B5EF4-FFF2-40B4-BE49-F238E27FC236}">
                <a16:creationId xmlns:a16="http://schemas.microsoft.com/office/drawing/2014/main" id="{3B476FCA-2EBF-432A-9A1E-7EE6E9A0A815}"/>
              </a:ext>
            </a:extLst>
          </p:cNvPr>
          <p:cNvGrpSpPr>
            <a:grpSpLocks/>
          </p:cNvGrpSpPr>
          <p:nvPr/>
        </p:nvGrpSpPr>
        <p:grpSpPr bwMode="auto">
          <a:xfrm>
            <a:off x="1447800" y="1828800"/>
            <a:ext cx="652463" cy="400050"/>
            <a:chOff x="1611" y="1776"/>
            <a:chExt cx="581" cy="354"/>
          </a:xfrm>
        </p:grpSpPr>
        <p:sp>
          <p:nvSpPr>
            <p:cNvPr id="25703" name="Oval 18">
              <a:extLst>
                <a:ext uri="{FF2B5EF4-FFF2-40B4-BE49-F238E27FC236}">
                  <a16:creationId xmlns:a16="http://schemas.microsoft.com/office/drawing/2014/main" id="{7326C300-8420-41C0-B8CE-FE17E5AF7E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11" y="1993"/>
              <a:ext cx="47" cy="4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25704" name="Text Box 19">
              <a:extLst>
                <a:ext uri="{FF2B5EF4-FFF2-40B4-BE49-F238E27FC236}">
                  <a16:creationId xmlns:a16="http://schemas.microsoft.com/office/drawing/2014/main" id="{16E1F386-7BCB-4AA1-A5C3-8610400F4D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11" y="1776"/>
              <a:ext cx="581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e</a:t>
              </a:r>
              <a:r>
                <a:rPr lang="en-US" altLang="en-US" sz="2000" baseline="-25000"/>
                <a:t>A</a:t>
              </a:r>
              <a:endParaRPr lang="th-TH" altLang="en-US" sz="2000" baseline="-25000"/>
            </a:p>
          </p:txBody>
        </p:sp>
      </p:grpSp>
      <p:grpSp>
        <p:nvGrpSpPr>
          <p:cNvPr id="8" name="Group 20">
            <a:extLst>
              <a:ext uri="{FF2B5EF4-FFF2-40B4-BE49-F238E27FC236}">
                <a16:creationId xmlns:a16="http://schemas.microsoft.com/office/drawing/2014/main" id="{DF18F66F-912B-4BB6-9A84-A6892488704C}"/>
              </a:ext>
            </a:extLst>
          </p:cNvPr>
          <p:cNvGrpSpPr>
            <a:grpSpLocks/>
          </p:cNvGrpSpPr>
          <p:nvPr/>
        </p:nvGrpSpPr>
        <p:grpSpPr bwMode="auto">
          <a:xfrm>
            <a:off x="2522538" y="914400"/>
            <a:ext cx="803275" cy="2854325"/>
            <a:chOff x="1872" y="903"/>
            <a:chExt cx="581" cy="2523"/>
          </a:xfrm>
        </p:grpSpPr>
        <p:grpSp>
          <p:nvGrpSpPr>
            <p:cNvPr id="25699" name="Group 21">
              <a:extLst>
                <a:ext uri="{FF2B5EF4-FFF2-40B4-BE49-F238E27FC236}">
                  <a16:creationId xmlns:a16="http://schemas.microsoft.com/office/drawing/2014/main" id="{905669C1-8EB4-4128-8D6E-B3E1ED7BA83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2" y="903"/>
              <a:ext cx="498" cy="2137"/>
              <a:chOff x="2655" y="784"/>
              <a:chExt cx="557" cy="2283"/>
            </a:xfrm>
          </p:grpSpPr>
          <p:sp>
            <p:nvSpPr>
              <p:cNvPr id="25701" name="Line 22">
                <a:extLst>
                  <a:ext uri="{FF2B5EF4-FFF2-40B4-BE49-F238E27FC236}">
                    <a16:creationId xmlns:a16="http://schemas.microsoft.com/office/drawing/2014/main" id="{8ECD8A9D-A331-445E-9ADA-E5890F20A0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35" y="1071"/>
                <a:ext cx="0" cy="1996"/>
              </a:xfrm>
              <a:prstGeom prst="line">
                <a:avLst/>
              </a:prstGeom>
              <a:noFill/>
              <a:ln w="19050">
                <a:solidFill>
                  <a:srgbClr val="D60093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702" name="Text Box 23">
                <a:extLst>
                  <a:ext uri="{FF2B5EF4-FFF2-40B4-BE49-F238E27FC236}">
                    <a16:creationId xmlns:a16="http://schemas.microsoft.com/office/drawing/2014/main" id="{29C47685-2B98-422F-8D44-5C4FF383C65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55" y="784"/>
                <a:ext cx="557" cy="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5000"/>
                  </a:spcBef>
                  <a:spcAft>
                    <a:spcPct val="45000"/>
                  </a:spcAft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5000"/>
                  </a:spcBef>
                  <a:spcAft>
                    <a:spcPct val="25000"/>
                  </a:spcAft>
                  <a:buSzPct val="9000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SzPct val="9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en-US" sz="2000">
                    <a:solidFill>
                      <a:srgbClr val="D60093"/>
                    </a:solidFill>
                  </a:rPr>
                  <a:t>M</a:t>
                </a:r>
                <a:r>
                  <a:rPr lang="en-US" altLang="en-US" sz="2000" baseline="30000">
                    <a:solidFill>
                      <a:srgbClr val="D60093"/>
                    </a:solidFill>
                  </a:rPr>
                  <a:t>S</a:t>
                </a:r>
                <a:r>
                  <a:rPr lang="en-US" altLang="en-US" sz="2000" baseline="-25000">
                    <a:solidFill>
                      <a:srgbClr val="D60093"/>
                    </a:solidFill>
                  </a:rPr>
                  <a:t>B</a:t>
                </a:r>
                <a:endParaRPr lang="th-TH" altLang="en-US" sz="2000" baseline="-25000">
                  <a:solidFill>
                    <a:srgbClr val="D60093"/>
                  </a:solidFill>
                </a:endParaRPr>
              </a:p>
            </p:txBody>
          </p:sp>
        </p:grpSp>
        <p:sp>
          <p:nvSpPr>
            <p:cNvPr id="25700" name="Text Box 24">
              <a:extLst>
                <a:ext uri="{FF2B5EF4-FFF2-40B4-BE49-F238E27FC236}">
                  <a16:creationId xmlns:a16="http://schemas.microsoft.com/office/drawing/2014/main" id="{23BA8FD5-2201-4EB5-A0C5-462FD2D0BD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2" y="3072"/>
              <a:ext cx="581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D60093"/>
                  </a:solidFill>
                </a:rPr>
                <a:t>M</a:t>
              </a:r>
              <a:r>
                <a:rPr lang="en-US" altLang="en-US" sz="2000" baseline="-25000">
                  <a:solidFill>
                    <a:srgbClr val="D60093"/>
                  </a:solidFill>
                </a:rPr>
                <a:t>B</a:t>
              </a:r>
              <a:endParaRPr lang="th-TH" altLang="en-US" sz="2000" baseline="-25000">
                <a:solidFill>
                  <a:srgbClr val="D60093"/>
                </a:solidFill>
              </a:endParaRPr>
            </a:p>
          </p:txBody>
        </p:sp>
      </p:grpSp>
      <p:grpSp>
        <p:nvGrpSpPr>
          <p:cNvPr id="25610" name="Group 25">
            <a:extLst>
              <a:ext uri="{FF2B5EF4-FFF2-40B4-BE49-F238E27FC236}">
                <a16:creationId xmlns:a16="http://schemas.microsoft.com/office/drawing/2014/main" id="{9C63BDC8-D0A7-4EEC-A287-5EDE1C04EAF1}"/>
              </a:ext>
            </a:extLst>
          </p:cNvPr>
          <p:cNvGrpSpPr>
            <a:grpSpLocks/>
          </p:cNvGrpSpPr>
          <p:nvPr/>
        </p:nvGrpSpPr>
        <p:grpSpPr bwMode="auto">
          <a:xfrm rot="60000">
            <a:off x="1123950" y="873125"/>
            <a:ext cx="847725" cy="2887663"/>
            <a:chOff x="1410" y="908"/>
            <a:chExt cx="613" cy="2551"/>
          </a:xfrm>
        </p:grpSpPr>
        <p:grpSp>
          <p:nvGrpSpPr>
            <p:cNvPr id="25695" name="Group 26">
              <a:extLst>
                <a:ext uri="{FF2B5EF4-FFF2-40B4-BE49-F238E27FC236}">
                  <a16:creationId xmlns:a16="http://schemas.microsoft.com/office/drawing/2014/main" id="{8BCB7F9C-EB6B-4640-9FEA-19150DBF28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10" y="908"/>
              <a:ext cx="470" cy="2122"/>
              <a:chOff x="2582" y="800"/>
              <a:chExt cx="526" cy="2267"/>
            </a:xfrm>
          </p:grpSpPr>
          <p:sp>
            <p:nvSpPr>
              <p:cNvPr id="25697" name="Line 27">
                <a:extLst>
                  <a:ext uri="{FF2B5EF4-FFF2-40B4-BE49-F238E27FC236}">
                    <a16:creationId xmlns:a16="http://schemas.microsoft.com/office/drawing/2014/main" id="{0D7FA283-A5CA-4B07-9FCB-26363185FC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35" y="1071"/>
                <a:ext cx="0" cy="199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98" name="Text Box 28">
                <a:extLst>
                  <a:ext uri="{FF2B5EF4-FFF2-40B4-BE49-F238E27FC236}">
                    <a16:creationId xmlns:a16="http://schemas.microsoft.com/office/drawing/2014/main" id="{7BC12B1A-87FE-4851-952D-5D99180831E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82" y="800"/>
                <a:ext cx="526" cy="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5000"/>
                  </a:spcBef>
                  <a:spcAft>
                    <a:spcPct val="45000"/>
                  </a:spcAft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5000"/>
                  </a:spcBef>
                  <a:spcAft>
                    <a:spcPct val="25000"/>
                  </a:spcAft>
                  <a:buSzPct val="9000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SzPct val="9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en-US" sz="2000"/>
                  <a:t>M</a:t>
                </a:r>
                <a:r>
                  <a:rPr lang="en-US" altLang="en-US" sz="2000" baseline="30000"/>
                  <a:t>S</a:t>
                </a:r>
                <a:r>
                  <a:rPr lang="en-US" altLang="en-US" sz="2000" baseline="-25000"/>
                  <a:t>A</a:t>
                </a:r>
                <a:endParaRPr lang="th-TH" altLang="en-US" sz="2000" baseline="-25000"/>
              </a:p>
            </p:txBody>
          </p:sp>
        </p:grpSp>
        <p:sp>
          <p:nvSpPr>
            <p:cNvPr id="25696" name="Text Box 29">
              <a:extLst>
                <a:ext uri="{FF2B5EF4-FFF2-40B4-BE49-F238E27FC236}">
                  <a16:creationId xmlns:a16="http://schemas.microsoft.com/office/drawing/2014/main" id="{C20F0BF3-3839-43FD-9139-915328F56A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2" y="3105"/>
              <a:ext cx="581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M</a:t>
              </a:r>
              <a:r>
                <a:rPr lang="en-US" altLang="en-US" sz="2000" baseline="-25000"/>
                <a:t>A</a:t>
              </a:r>
              <a:endParaRPr lang="th-TH" altLang="en-US" sz="2000" baseline="-25000"/>
            </a:p>
          </p:txBody>
        </p:sp>
      </p:grpSp>
      <p:grpSp>
        <p:nvGrpSpPr>
          <p:cNvPr id="12" name="Group 67">
            <a:extLst>
              <a:ext uri="{FF2B5EF4-FFF2-40B4-BE49-F238E27FC236}">
                <a16:creationId xmlns:a16="http://schemas.microsoft.com/office/drawing/2014/main" id="{735BB121-F2EF-4452-8F7E-0347A042B27C}"/>
              </a:ext>
            </a:extLst>
          </p:cNvPr>
          <p:cNvGrpSpPr>
            <a:grpSpLocks/>
          </p:cNvGrpSpPr>
          <p:nvPr/>
        </p:nvGrpSpPr>
        <p:grpSpPr bwMode="auto">
          <a:xfrm>
            <a:off x="2743200" y="2590800"/>
            <a:ext cx="514350" cy="400050"/>
            <a:chOff x="2022" y="1997"/>
            <a:chExt cx="488" cy="532"/>
          </a:xfrm>
        </p:grpSpPr>
        <p:sp>
          <p:nvSpPr>
            <p:cNvPr id="25693" name="Oval 68">
              <a:extLst>
                <a:ext uri="{FF2B5EF4-FFF2-40B4-BE49-F238E27FC236}">
                  <a16:creationId xmlns:a16="http://schemas.microsoft.com/office/drawing/2014/main" id="{8AFA2AEA-C2D4-480F-9159-6C1C393872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304"/>
              <a:ext cx="47" cy="4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25694" name="Text Box 69">
              <a:extLst>
                <a:ext uri="{FF2B5EF4-FFF2-40B4-BE49-F238E27FC236}">
                  <a16:creationId xmlns:a16="http://schemas.microsoft.com/office/drawing/2014/main" id="{B5CD6309-87EF-4DBF-8959-2C3CD6DAC6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2" y="1997"/>
              <a:ext cx="488" cy="5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D60093"/>
                  </a:solidFill>
                </a:rPr>
                <a:t>e</a:t>
              </a:r>
              <a:r>
                <a:rPr lang="en-US" altLang="en-US" sz="2000" baseline="-25000">
                  <a:solidFill>
                    <a:srgbClr val="D60093"/>
                  </a:solidFill>
                </a:rPr>
                <a:t>B</a:t>
              </a:r>
              <a:endParaRPr lang="th-TH" altLang="en-US" sz="2000" baseline="-25000">
                <a:solidFill>
                  <a:srgbClr val="D60093"/>
                </a:solidFill>
              </a:endParaRPr>
            </a:p>
          </p:txBody>
        </p:sp>
      </p:grpSp>
      <p:sp>
        <p:nvSpPr>
          <p:cNvPr id="7181" name="Text Box 92">
            <a:extLst>
              <a:ext uri="{FF2B5EF4-FFF2-40B4-BE49-F238E27FC236}">
                <a16:creationId xmlns:a16="http://schemas.microsoft.com/office/drawing/2014/main" id="{CD4E5D89-425B-4099-B4C3-92C9FE5F4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3810000"/>
            <a:ext cx="1752600" cy="5238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latin typeface="+mn-lt"/>
              </a:rPr>
              <a:t>Graph 1</a:t>
            </a:r>
          </a:p>
        </p:txBody>
      </p:sp>
      <p:sp>
        <p:nvSpPr>
          <p:cNvPr id="25613" name="Text Box 93">
            <a:extLst>
              <a:ext uri="{FF2B5EF4-FFF2-40B4-BE49-F238E27FC236}">
                <a16:creationId xmlns:a16="http://schemas.microsoft.com/office/drawing/2014/main" id="{C61725F3-2C3D-4B66-9EBF-E4BEA0FAC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1676400"/>
            <a:ext cx="1676400" cy="523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/>
              <a:t>Graph 2</a:t>
            </a:r>
          </a:p>
        </p:txBody>
      </p:sp>
      <p:grpSp>
        <p:nvGrpSpPr>
          <p:cNvPr id="13" name="Group 52">
            <a:extLst>
              <a:ext uri="{FF2B5EF4-FFF2-40B4-BE49-F238E27FC236}">
                <a16:creationId xmlns:a16="http://schemas.microsoft.com/office/drawing/2014/main" id="{1B14B66C-3F1B-432C-9C09-34BDFBD00A4C}"/>
              </a:ext>
            </a:extLst>
          </p:cNvPr>
          <p:cNvGrpSpPr>
            <a:grpSpLocks/>
          </p:cNvGrpSpPr>
          <p:nvPr/>
        </p:nvGrpSpPr>
        <p:grpSpPr bwMode="auto">
          <a:xfrm>
            <a:off x="6019800" y="2403475"/>
            <a:ext cx="504825" cy="1471613"/>
            <a:chOff x="3311" y="2205"/>
            <a:chExt cx="414" cy="1812"/>
          </a:xfrm>
        </p:grpSpPr>
        <p:sp>
          <p:nvSpPr>
            <p:cNvPr id="25691" name="Line 53">
              <a:extLst>
                <a:ext uri="{FF2B5EF4-FFF2-40B4-BE49-F238E27FC236}">
                  <a16:creationId xmlns:a16="http://schemas.microsoft.com/office/drawing/2014/main" id="{A5B771BE-75A5-479C-AFFA-2F79BCEC1C1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24" y="2205"/>
              <a:ext cx="0" cy="1316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92" name="Text Box 54">
              <a:extLst>
                <a:ext uri="{FF2B5EF4-FFF2-40B4-BE49-F238E27FC236}">
                  <a16:creationId xmlns:a16="http://schemas.microsoft.com/office/drawing/2014/main" id="{5D690C91-3C6F-45C6-9EBA-CF29FB656B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1" y="3562"/>
              <a:ext cx="414" cy="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800">
                  <a:solidFill>
                    <a:schemeClr val="accent2"/>
                  </a:solidFill>
                </a:rPr>
                <a:t>Y</a:t>
              </a:r>
              <a:r>
                <a:rPr lang="en-US" altLang="en-US" sz="1800" baseline="-25000">
                  <a:solidFill>
                    <a:schemeClr val="accent2"/>
                  </a:solidFill>
                </a:rPr>
                <a:t>1</a:t>
              </a:r>
              <a:endParaRPr lang="th-TH" altLang="en-US" sz="1800">
                <a:solidFill>
                  <a:schemeClr val="accent2"/>
                </a:solidFill>
              </a:endParaRPr>
            </a:p>
          </p:txBody>
        </p:sp>
      </p:grpSp>
      <p:grpSp>
        <p:nvGrpSpPr>
          <p:cNvPr id="14" name="Group 184">
            <a:extLst>
              <a:ext uri="{FF2B5EF4-FFF2-40B4-BE49-F238E27FC236}">
                <a16:creationId xmlns:a16="http://schemas.microsoft.com/office/drawing/2014/main" id="{D3420674-E0FA-4DA8-83FD-E2D5AEB77509}"/>
              </a:ext>
            </a:extLst>
          </p:cNvPr>
          <p:cNvGrpSpPr>
            <a:grpSpLocks/>
          </p:cNvGrpSpPr>
          <p:nvPr/>
        </p:nvGrpSpPr>
        <p:grpSpPr bwMode="auto">
          <a:xfrm>
            <a:off x="6400800" y="1295400"/>
            <a:ext cx="903288" cy="719138"/>
            <a:chOff x="6400791" y="1295961"/>
            <a:chExt cx="903339" cy="718505"/>
          </a:xfrm>
        </p:grpSpPr>
        <p:sp>
          <p:nvSpPr>
            <p:cNvPr id="25689" name="Line 65">
              <a:extLst>
                <a:ext uri="{FF2B5EF4-FFF2-40B4-BE49-F238E27FC236}">
                  <a16:creationId xmlns:a16="http://schemas.microsoft.com/office/drawing/2014/main" id="{D1FFC7E4-50F5-4922-B63B-5229182E10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57010" y="1300719"/>
              <a:ext cx="0" cy="71374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90" name="Text Box 66">
              <a:extLst>
                <a:ext uri="{FF2B5EF4-FFF2-40B4-BE49-F238E27FC236}">
                  <a16:creationId xmlns:a16="http://schemas.microsoft.com/office/drawing/2014/main" id="{F25DD6D9-B3C7-4C32-9064-94ACBAC83D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00791" y="1295961"/>
              <a:ext cx="903339" cy="369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800"/>
                <a:t>r</a:t>
              </a:r>
              <a:r>
                <a:rPr lang="en-US" altLang="en-US" sz="1800" baseline="-25000"/>
                <a:t>A</a:t>
              </a:r>
              <a:r>
                <a:rPr lang="en-US" altLang="en-US" sz="1800">
                  <a:solidFill>
                    <a:srgbClr val="D60093"/>
                  </a:solidFill>
                </a:rPr>
                <a:t>r</a:t>
              </a:r>
              <a:r>
                <a:rPr lang="en-US" altLang="en-US" sz="1800" baseline="-25000">
                  <a:solidFill>
                    <a:srgbClr val="D60093"/>
                  </a:solidFill>
                </a:rPr>
                <a:t>B</a:t>
              </a:r>
              <a:endParaRPr lang="th-TH" altLang="en-US" sz="1800" baseline="-25000">
                <a:solidFill>
                  <a:srgbClr val="D60093"/>
                </a:solidFill>
              </a:endParaRPr>
            </a:p>
          </p:txBody>
        </p:sp>
      </p:grpSp>
      <p:grpSp>
        <p:nvGrpSpPr>
          <p:cNvPr id="25616" name="Group 30">
            <a:extLst>
              <a:ext uri="{FF2B5EF4-FFF2-40B4-BE49-F238E27FC236}">
                <a16:creationId xmlns:a16="http://schemas.microsoft.com/office/drawing/2014/main" id="{23FE15C3-F685-4FCD-B047-EEE62C695305}"/>
              </a:ext>
            </a:extLst>
          </p:cNvPr>
          <p:cNvGrpSpPr>
            <a:grpSpLocks/>
          </p:cNvGrpSpPr>
          <p:nvPr/>
        </p:nvGrpSpPr>
        <p:grpSpPr bwMode="auto">
          <a:xfrm>
            <a:off x="4583113" y="1300163"/>
            <a:ext cx="3214687" cy="2095500"/>
            <a:chOff x="2154" y="1797"/>
            <a:chExt cx="2631" cy="1625"/>
          </a:xfrm>
        </p:grpSpPr>
        <p:sp>
          <p:nvSpPr>
            <p:cNvPr id="25687" name="Line 31">
              <a:extLst>
                <a:ext uri="{FF2B5EF4-FFF2-40B4-BE49-F238E27FC236}">
                  <a16:creationId xmlns:a16="http://schemas.microsoft.com/office/drawing/2014/main" id="{5C1A19D1-8440-4B0D-A3F8-179824F5DB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4" y="1797"/>
              <a:ext cx="2177" cy="149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88" name="Text Box 32">
              <a:extLst>
                <a:ext uri="{FF2B5EF4-FFF2-40B4-BE49-F238E27FC236}">
                  <a16:creationId xmlns:a16="http://schemas.microsoft.com/office/drawing/2014/main" id="{DAA8DC8E-D8F6-48F1-9D84-05FBB35871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3112"/>
              <a:ext cx="45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IS</a:t>
              </a:r>
              <a:endParaRPr lang="th-TH" altLang="en-US" sz="2000" baseline="-25000"/>
            </a:p>
          </p:txBody>
        </p:sp>
      </p:grpSp>
      <p:sp>
        <p:nvSpPr>
          <p:cNvPr id="25617" name="Text Box 33">
            <a:extLst>
              <a:ext uri="{FF2B5EF4-FFF2-40B4-BE49-F238E27FC236}">
                <a16:creationId xmlns:a16="http://schemas.microsoft.com/office/drawing/2014/main" id="{A377B960-B0CA-4336-8B2E-2047C919E9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457200"/>
            <a:ext cx="552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/>
              <a:t>r</a:t>
            </a:r>
            <a:endParaRPr lang="th-TH" altLang="en-US" baseline="-25000"/>
          </a:p>
        </p:txBody>
      </p:sp>
      <p:grpSp>
        <p:nvGrpSpPr>
          <p:cNvPr id="25618" name="Group 56">
            <a:extLst>
              <a:ext uri="{FF2B5EF4-FFF2-40B4-BE49-F238E27FC236}">
                <a16:creationId xmlns:a16="http://schemas.microsoft.com/office/drawing/2014/main" id="{766C8649-62F0-435D-B1FD-4D5E56852EE2}"/>
              </a:ext>
            </a:extLst>
          </p:cNvPr>
          <p:cNvGrpSpPr>
            <a:grpSpLocks/>
          </p:cNvGrpSpPr>
          <p:nvPr/>
        </p:nvGrpSpPr>
        <p:grpSpPr bwMode="auto">
          <a:xfrm>
            <a:off x="5410200" y="1752600"/>
            <a:ext cx="531813" cy="369888"/>
            <a:chOff x="2918" y="2249"/>
            <a:chExt cx="436" cy="286"/>
          </a:xfrm>
        </p:grpSpPr>
        <p:sp>
          <p:nvSpPr>
            <p:cNvPr id="25685" name="Text Box 57">
              <a:extLst>
                <a:ext uri="{FF2B5EF4-FFF2-40B4-BE49-F238E27FC236}">
                  <a16:creationId xmlns:a16="http://schemas.microsoft.com/office/drawing/2014/main" id="{3A1F2E8F-F600-4E5A-84E7-B4B30374AE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18" y="2249"/>
              <a:ext cx="436" cy="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800"/>
                <a:t>E</a:t>
              </a:r>
              <a:r>
                <a:rPr lang="en-US" altLang="en-US" sz="1800" baseline="-25000"/>
                <a:t>0</a:t>
              </a:r>
              <a:endParaRPr lang="th-TH" altLang="en-US" sz="1800"/>
            </a:p>
          </p:txBody>
        </p:sp>
        <p:sp>
          <p:nvSpPr>
            <p:cNvPr id="25686" name="Oval 58">
              <a:extLst>
                <a:ext uri="{FF2B5EF4-FFF2-40B4-BE49-F238E27FC236}">
                  <a16:creationId xmlns:a16="http://schemas.microsoft.com/office/drawing/2014/main" id="{8C735CBB-FA6C-4231-8F9A-8F045C8695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2478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</p:grpSp>
      <p:grpSp>
        <p:nvGrpSpPr>
          <p:cNvPr id="17" name="Group 59">
            <a:extLst>
              <a:ext uri="{FF2B5EF4-FFF2-40B4-BE49-F238E27FC236}">
                <a16:creationId xmlns:a16="http://schemas.microsoft.com/office/drawing/2014/main" id="{5FF1294C-A1DC-4391-A39A-D49B30BBA045}"/>
              </a:ext>
            </a:extLst>
          </p:cNvPr>
          <p:cNvGrpSpPr>
            <a:grpSpLocks/>
          </p:cNvGrpSpPr>
          <p:nvPr/>
        </p:nvGrpSpPr>
        <p:grpSpPr bwMode="auto">
          <a:xfrm>
            <a:off x="5867400" y="2057400"/>
            <a:ext cx="504825" cy="373063"/>
            <a:chOff x="3103" y="2007"/>
            <a:chExt cx="413" cy="289"/>
          </a:xfrm>
        </p:grpSpPr>
        <p:sp>
          <p:nvSpPr>
            <p:cNvPr id="25683" name="Text Box 60">
              <a:extLst>
                <a:ext uri="{FF2B5EF4-FFF2-40B4-BE49-F238E27FC236}">
                  <a16:creationId xmlns:a16="http://schemas.microsoft.com/office/drawing/2014/main" id="{8E2AB2C5-01ED-4151-9286-7AD021270F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03" y="2007"/>
              <a:ext cx="413" cy="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800">
                  <a:solidFill>
                    <a:schemeClr val="accent2"/>
                  </a:solidFill>
                </a:rPr>
                <a:t>E</a:t>
              </a:r>
              <a:r>
                <a:rPr lang="en-US" altLang="en-US" sz="1800" baseline="-25000">
                  <a:solidFill>
                    <a:schemeClr val="accent2"/>
                  </a:solidFill>
                </a:rPr>
                <a:t>1</a:t>
              </a:r>
              <a:endParaRPr lang="th-TH" altLang="en-US" sz="1800">
                <a:solidFill>
                  <a:schemeClr val="accent2"/>
                </a:solidFill>
              </a:endParaRPr>
            </a:p>
          </p:txBody>
        </p:sp>
        <p:sp>
          <p:nvSpPr>
            <p:cNvPr id="25684" name="Oval 61">
              <a:extLst>
                <a:ext uri="{FF2B5EF4-FFF2-40B4-BE49-F238E27FC236}">
                  <a16:creationId xmlns:a16="http://schemas.microsoft.com/office/drawing/2014/main" id="{1BB3DF03-7406-4792-AD15-D09D8181EE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2251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</p:grpSp>
      <p:grpSp>
        <p:nvGrpSpPr>
          <p:cNvPr id="18" name="Group 77">
            <a:extLst>
              <a:ext uri="{FF2B5EF4-FFF2-40B4-BE49-F238E27FC236}">
                <a16:creationId xmlns:a16="http://schemas.microsoft.com/office/drawing/2014/main" id="{A537B485-8B84-4FAC-B9D9-44D5967A7CED}"/>
              </a:ext>
            </a:extLst>
          </p:cNvPr>
          <p:cNvGrpSpPr>
            <a:grpSpLocks/>
          </p:cNvGrpSpPr>
          <p:nvPr/>
        </p:nvGrpSpPr>
        <p:grpSpPr bwMode="auto">
          <a:xfrm>
            <a:off x="5181600" y="2598738"/>
            <a:ext cx="547688" cy="368300"/>
            <a:chOff x="3619" y="2448"/>
            <a:chExt cx="413" cy="273"/>
          </a:xfrm>
        </p:grpSpPr>
        <p:sp>
          <p:nvSpPr>
            <p:cNvPr id="25682" name="Oval 74">
              <a:extLst>
                <a:ext uri="{FF2B5EF4-FFF2-40B4-BE49-F238E27FC236}">
                  <a16:creationId xmlns:a16="http://schemas.microsoft.com/office/drawing/2014/main" id="{734CEB33-0272-45EE-829E-EA3C520E76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2640"/>
              <a:ext cx="43" cy="4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25681" name="Text Box 76">
              <a:extLst>
                <a:ext uri="{FF2B5EF4-FFF2-40B4-BE49-F238E27FC236}">
                  <a16:creationId xmlns:a16="http://schemas.microsoft.com/office/drawing/2014/main" id="{7C7D87F0-3A9A-440E-8C8D-068518ABB5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19" y="2448"/>
              <a:ext cx="413" cy="2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800" dirty="0">
                  <a:solidFill>
                    <a:srgbClr val="D60093"/>
                  </a:solidFill>
                </a:rPr>
                <a:t>E’</a:t>
              </a:r>
              <a:r>
                <a:rPr lang="en-US" altLang="en-US" sz="1800" baseline="-25000" dirty="0">
                  <a:solidFill>
                    <a:srgbClr val="D60093"/>
                  </a:solidFill>
                </a:rPr>
                <a:t>1</a:t>
              </a:r>
              <a:endParaRPr lang="th-TH" altLang="en-US" sz="1800" dirty="0">
                <a:solidFill>
                  <a:srgbClr val="D60093"/>
                </a:solidFill>
              </a:endParaRPr>
            </a:p>
          </p:txBody>
        </p:sp>
      </p:grpSp>
      <p:grpSp>
        <p:nvGrpSpPr>
          <p:cNvPr id="25621" name="Group 34">
            <a:extLst>
              <a:ext uri="{FF2B5EF4-FFF2-40B4-BE49-F238E27FC236}">
                <a16:creationId xmlns:a16="http://schemas.microsoft.com/office/drawing/2014/main" id="{53F44B99-EA73-4CE6-B8C2-910185B5C914}"/>
              </a:ext>
            </a:extLst>
          </p:cNvPr>
          <p:cNvGrpSpPr>
            <a:grpSpLocks/>
          </p:cNvGrpSpPr>
          <p:nvPr/>
        </p:nvGrpSpPr>
        <p:grpSpPr bwMode="auto">
          <a:xfrm>
            <a:off x="4073525" y="1819275"/>
            <a:ext cx="1528763" cy="400050"/>
            <a:chOff x="2784" y="1872"/>
            <a:chExt cx="1200" cy="296"/>
          </a:xfrm>
        </p:grpSpPr>
        <p:sp>
          <p:nvSpPr>
            <p:cNvPr id="25679" name="Text Box 35">
              <a:extLst>
                <a:ext uri="{FF2B5EF4-FFF2-40B4-BE49-F238E27FC236}">
                  <a16:creationId xmlns:a16="http://schemas.microsoft.com/office/drawing/2014/main" id="{026630CE-D690-4D28-B964-2B461E9F74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4" y="1872"/>
              <a:ext cx="494" cy="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r</a:t>
              </a:r>
              <a:r>
                <a:rPr lang="en-US" altLang="en-US" sz="2000" baseline="-25000"/>
                <a:t>0</a:t>
              </a:r>
              <a:endParaRPr lang="th-TH" altLang="en-US" sz="2000" baseline="-25000"/>
            </a:p>
          </p:txBody>
        </p:sp>
        <p:sp>
          <p:nvSpPr>
            <p:cNvPr id="25680" name="Line 36">
              <a:extLst>
                <a:ext uri="{FF2B5EF4-FFF2-40B4-BE49-F238E27FC236}">
                  <a16:creationId xmlns:a16="http://schemas.microsoft.com/office/drawing/2014/main" id="{1F975367-0D3D-4A55-AEB2-C3ABA62B7E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68" y="2064"/>
              <a:ext cx="81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37">
            <a:extLst>
              <a:ext uri="{FF2B5EF4-FFF2-40B4-BE49-F238E27FC236}">
                <a16:creationId xmlns:a16="http://schemas.microsoft.com/office/drawing/2014/main" id="{3FA34F08-ED33-4615-80D8-23B69F5C6DA0}"/>
              </a:ext>
            </a:extLst>
          </p:cNvPr>
          <p:cNvGrpSpPr>
            <a:grpSpLocks/>
          </p:cNvGrpSpPr>
          <p:nvPr/>
        </p:nvGrpSpPr>
        <p:grpSpPr bwMode="auto">
          <a:xfrm>
            <a:off x="4002846" y="2190505"/>
            <a:ext cx="2172530" cy="400050"/>
            <a:chOff x="1549" y="1737"/>
            <a:chExt cx="1875" cy="311"/>
          </a:xfrm>
        </p:grpSpPr>
        <p:sp>
          <p:nvSpPr>
            <p:cNvPr id="25677" name="Text Box 38">
              <a:extLst>
                <a:ext uri="{FF2B5EF4-FFF2-40B4-BE49-F238E27FC236}">
                  <a16:creationId xmlns:a16="http://schemas.microsoft.com/office/drawing/2014/main" id="{3CEF1520-02BA-4662-9EA4-15E9DD1E67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49" y="1737"/>
              <a:ext cx="576" cy="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dirty="0">
                  <a:solidFill>
                    <a:srgbClr val="996600"/>
                  </a:solidFill>
                </a:rPr>
                <a:t> </a:t>
              </a:r>
              <a:r>
                <a:rPr lang="en-US" altLang="en-US" sz="2000" dirty="0">
                  <a:solidFill>
                    <a:schemeClr val="accent2"/>
                  </a:solidFill>
                </a:rPr>
                <a:t>r</a:t>
              </a:r>
              <a:r>
                <a:rPr lang="en-US" altLang="en-US" sz="2000" baseline="-25000" dirty="0">
                  <a:solidFill>
                    <a:schemeClr val="accent2"/>
                  </a:solidFill>
                </a:rPr>
                <a:t>1</a:t>
              </a:r>
              <a:endParaRPr lang="th-TH" altLang="en-US" sz="2000" baseline="-25000" dirty="0">
                <a:solidFill>
                  <a:schemeClr val="accent2"/>
                </a:solidFill>
              </a:endParaRPr>
            </a:p>
          </p:txBody>
        </p:sp>
        <p:sp>
          <p:nvSpPr>
            <p:cNvPr id="25678" name="Line 39">
              <a:extLst>
                <a:ext uri="{FF2B5EF4-FFF2-40B4-BE49-F238E27FC236}">
                  <a16:creationId xmlns:a16="http://schemas.microsoft.com/office/drawing/2014/main" id="{AD3EE1A3-2597-457E-9499-65E42BAC77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18" y="1933"/>
              <a:ext cx="1406" cy="1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623" name="Group 40">
            <a:extLst>
              <a:ext uri="{FF2B5EF4-FFF2-40B4-BE49-F238E27FC236}">
                <a16:creationId xmlns:a16="http://schemas.microsoft.com/office/drawing/2014/main" id="{AB6DD2E0-4759-4238-81C3-31A3FA14F794}"/>
              </a:ext>
            </a:extLst>
          </p:cNvPr>
          <p:cNvGrpSpPr>
            <a:grpSpLocks/>
          </p:cNvGrpSpPr>
          <p:nvPr/>
        </p:nvGrpSpPr>
        <p:grpSpPr bwMode="auto">
          <a:xfrm>
            <a:off x="4519613" y="758825"/>
            <a:ext cx="3767137" cy="2979738"/>
            <a:chOff x="2154" y="1389"/>
            <a:chExt cx="3084" cy="2311"/>
          </a:xfrm>
        </p:grpSpPr>
        <p:grpSp>
          <p:nvGrpSpPr>
            <p:cNvPr id="25673" name="Group 41">
              <a:extLst>
                <a:ext uri="{FF2B5EF4-FFF2-40B4-BE49-F238E27FC236}">
                  <a16:creationId xmlns:a16="http://schemas.microsoft.com/office/drawing/2014/main" id="{F7DFF9DF-C264-40CE-B736-4A8DB417BA0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54" y="1389"/>
              <a:ext cx="2540" cy="2086"/>
              <a:chOff x="1746" y="981"/>
              <a:chExt cx="2540" cy="2086"/>
            </a:xfrm>
          </p:grpSpPr>
          <p:sp>
            <p:nvSpPr>
              <p:cNvPr id="25675" name="Line 42">
                <a:extLst>
                  <a:ext uri="{FF2B5EF4-FFF2-40B4-BE49-F238E27FC236}">
                    <a16:creationId xmlns:a16="http://schemas.microsoft.com/office/drawing/2014/main" id="{FADE487E-3D39-4283-AA7A-E61F970B62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76" name="Line 43">
                <a:extLst>
                  <a:ext uri="{FF2B5EF4-FFF2-40B4-BE49-F238E27FC236}">
                    <a16:creationId xmlns:a16="http://schemas.microsoft.com/office/drawing/2014/main" id="{D7FA197F-F956-417B-A8CC-1A6A3512C1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74" name="Text Box 44">
              <a:extLst>
                <a:ext uri="{FF2B5EF4-FFF2-40B4-BE49-F238E27FC236}">
                  <a16:creationId xmlns:a16="http://schemas.microsoft.com/office/drawing/2014/main" id="{05C530FF-BBC0-4C54-BCB5-18B65E28DD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40" y="3294"/>
              <a:ext cx="498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/>
                <a:t>Y</a:t>
              </a:r>
              <a:endParaRPr lang="th-TH" altLang="en-US"/>
            </a:p>
          </p:txBody>
        </p:sp>
      </p:grpSp>
      <p:grpSp>
        <p:nvGrpSpPr>
          <p:cNvPr id="25624" name="Group 45">
            <a:extLst>
              <a:ext uri="{FF2B5EF4-FFF2-40B4-BE49-F238E27FC236}">
                <a16:creationId xmlns:a16="http://schemas.microsoft.com/office/drawing/2014/main" id="{F7B1BD34-89DA-4A2C-9762-7E087D283524}"/>
              </a:ext>
            </a:extLst>
          </p:cNvPr>
          <p:cNvGrpSpPr>
            <a:grpSpLocks/>
          </p:cNvGrpSpPr>
          <p:nvPr/>
        </p:nvGrpSpPr>
        <p:grpSpPr bwMode="auto">
          <a:xfrm>
            <a:off x="4646613" y="715963"/>
            <a:ext cx="2973387" cy="2339975"/>
            <a:chOff x="2517" y="1207"/>
            <a:chExt cx="2434" cy="1814"/>
          </a:xfrm>
        </p:grpSpPr>
        <p:sp>
          <p:nvSpPr>
            <p:cNvPr id="25671" name="Line 46">
              <a:extLst>
                <a:ext uri="{FF2B5EF4-FFF2-40B4-BE49-F238E27FC236}">
                  <a16:creationId xmlns:a16="http://schemas.microsoft.com/office/drawing/2014/main" id="{A42C2D87-9775-4420-B439-DA38D1B35F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72" name="Text Box 47">
              <a:extLst>
                <a:ext uri="{FF2B5EF4-FFF2-40B4-BE49-F238E27FC236}">
                  <a16:creationId xmlns:a16="http://schemas.microsoft.com/office/drawing/2014/main" id="{1980F873-82CB-490D-A710-BACF006531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0" y="1207"/>
              <a:ext cx="62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LM</a:t>
              </a:r>
              <a:r>
                <a:rPr lang="en-US" altLang="en-US" sz="2000" baseline="-25000"/>
                <a:t>0</a:t>
              </a:r>
              <a:endParaRPr lang="th-TH" altLang="en-US" sz="2000"/>
            </a:p>
          </p:txBody>
        </p:sp>
      </p:grpSp>
      <p:grpSp>
        <p:nvGrpSpPr>
          <p:cNvPr id="25625" name="Group 49">
            <a:extLst>
              <a:ext uri="{FF2B5EF4-FFF2-40B4-BE49-F238E27FC236}">
                <a16:creationId xmlns:a16="http://schemas.microsoft.com/office/drawing/2014/main" id="{95C2F928-9C6D-4A0E-9B2A-A374F0C5A4AF}"/>
              </a:ext>
            </a:extLst>
          </p:cNvPr>
          <p:cNvGrpSpPr>
            <a:grpSpLocks/>
          </p:cNvGrpSpPr>
          <p:nvPr/>
        </p:nvGrpSpPr>
        <p:grpSpPr bwMode="auto">
          <a:xfrm>
            <a:off x="5486400" y="2079625"/>
            <a:ext cx="517525" cy="1793875"/>
            <a:chOff x="2974" y="2523"/>
            <a:chExt cx="423" cy="1290"/>
          </a:xfrm>
        </p:grpSpPr>
        <p:sp>
          <p:nvSpPr>
            <p:cNvPr id="25669" name="Line 50">
              <a:extLst>
                <a:ext uri="{FF2B5EF4-FFF2-40B4-BE49-F238E27FC236}">
                  <a16:creationId xmlns:a16="http://schemas.microsoft.com/office/drawing/2014/main" id="{1DC051C0-AFAE-45D9-81B8-A18D85C2DA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2523"/>
              <a:ext cx="0" cy="9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70" name="Text Box 51">
              <a:extLst>
                <a:ext uri="{FF2B5EF4-FFF2-40B4-BE49-F238E27FC236}">
                  <a16:creationId xmlns:a16="http://schemas.microsoft.com/office/drawing/2014/main" id="{349F4C88-DFDC-43D6-82A8-BF4792A66F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4" y="3548"/>
              <a:ext cx="423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800"/>
                <a:t>Y</a:t>
              </a:r>
              <a:r>
                <a:rPr lang="en-US" altLang="en-US" sz="1800" baseline="-25000"/>
                <a:t>0</a:t>
              </a:r>
              <a:endParaRPr lang="th-TH" altLang="en-US" sz="1800"/>
            </a:p>
          </p:txBody>
        </p:sp>
      </p:grpSp>
      <p:grpSp>
        <p:nvGrpSpPr>
          <p:cNvPr id="25" name="Group 62">
            <a:extLst>
              <a:ext uri="{FF2B5EF4-FFF2-40B4-BE49-F238E27FC236}">
                <a16:creationId xmlns:a16="http://schemas.microsoft.com/office/drawing/2014/main" id="{CADE1E6C-7C4B-4AD5-9255-153EA59B3821}"/>
              </a:ext>
            </a:extLst>
          </p:cNvPr>
          <p:cNvGrpSpPr>
            <a:grpSpLocks/>
          </p:cNvGrpSpPr>
          <p:nvPr/>
        </p:nvGrpSpPr>
        <p:grpSpPr bwMode="auto">
          <a:xfrm>
            <a:off x="5195888" y="976313"/>
            <a:ext cx="2881312" cy="2339975"/>
            <a:chOff x="2517" y="1207"/>
            <a:chExt cx="2359" cy="1814"/>
          </a:xfrm>
        </p:grpSpPr>
        <p:sp>
          <p:nvSpPr>
            <p:cNvPr id="25667" name="Line 63">
              <a:extLst>
                <a:ext uri="{FF2B5EF4-FFF2-40B4-BE49-F238E27FC236}">
                  <a16:creationId xmlns:a16="http://schemas.microsoft.com/office/drawing/2014/main" id="{77FDB0DD-DEDD-4231-A1B7-6F1DBD1D51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68" name="Text Box 64">
              <a:extLst>
                <a:ext uri="{FF2B5EF4-FFF2-40B4-BE49-F238E27FC236}">
                  <a16:creationId xmlns:a16="http://schemas.microsoft.com/office/drawing/2014/main" id="{072091E7-8CF3-447A-A313-F2BB972212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0" y="1207"/>
              <a:ext cx="546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chemeClr val="accent2"/>
                  </a:solidFill>
                </a:rPr>
                <a:t>LM</a:t>
              </a:r>
              <a:r>
                <a:rPr lang="en-US" altLang="en-US" sz="2000" baseline="-25000">
                  <a:solidFill>
                    <a:schemeClr val="accent2"/>
                  </a:solidFill>
                </a:rPr>
                <a:t>1</a:t>
              </a:r>
              <a:endParaRPr lang="th-TH" altLang="en-US" sz="2000">
                <a:solidFill>
                  <a:schemeClr val="accent2"/>
                </a:solidFill>
              </a:endParaRPr>
            </a:p>
          </p:txBody>
        </p:sp>
      </p:grpSp>
      <p:grpSp>
        <p:nvGrpSpPr>
          <p:cNvPr id="26" name="Group 100">
            <a:extLst>
              <a:ext uri="{FF2B5EF4-FFF2-40B4-BE49-F238E27FC236}">
                <a16:creationId xmlns:a16="http://schemas.microsoft.com/office/drawing/2014/main" id="{7E08D1FB-DC1E-4106-8195-19F3C7C5E553}"/>
              </a:ext>
            </a:extLst>
          </p:cNvPr>
          <p:cNvGrpSpPr>
            <a:grpSpLocks/>
          </p:cNvGrpSpPr>
          <p:nvPr/>
        </p:nvGrpSpPr>
        <p:grpSpPr bwMode="auto">
          <a:xfrm>
            <a:off x="3992914" y="2629259"/>
            <a:ext cx="1672876" cy="369888"/>
            <a:chOff x="2723" y="2499"/>
            <a:chExt cx="1261" cy="273"/>
          </a:xfrm>
        </p:grpSpPr>
        <p:sp>
          <p:nvSpPr>
            <p:cNvPr id="25665" name="Text Box 96">
              <a:extLst>
                <a:ext uri="{FF2B5EF4-FFF2-40B4-BE49-F238E27FC236}">
                  <a16:creationId xmlns:a16="http://schemas.microsoft.com/office/drawing/2014/main" id="{67B044E8-C6B0-4066-8DAB-BCED14B5C0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3" y="2499"/>
              <a:ext cx="475" cy="2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800" dirty="0">
                  <a:solidFill>
                    <a:srgbClr val="996600"/>
                  </a:solidFill>
                </a:rPr>
                <a:t>  </a:t>
              </a:r>
              <a:r>
                <a:rPr lang="en-US" altLang="en-US" sz="1800" dirty="0">
                  <a:solidFill>
                    <a:srgbClr val="D60093"/>
                  </a:solidFill>
                </a:rPr>
                <a:t>r</a:t>
              </a:r>
              <a:r>
                <a:rPr lang="en-US" altLang="en-US" sz="1800" baseline="-25000" dirty="0">
                  <a:solidFill>
                    <a:srgbClr val="D60093"/>
                  </a:solidFill>
                </a:rPr>
                <a:t>1</a:t>
              </a:r>
              <a:r>
                <a:rPr lang="en-US" altLang="en-US" sz="1800" dirty="0">
                  <a:solidFill>
                    <a:srgbClr val="D60093"/>
                  </a:solidFill>
                </a:rPr>
                <a:t>’</a:t>
              </a:r>
            </a:p>
          </p:txBody>
        </p:sp>
        <p:sp>
          <p:nvSpPr>
            <p:cNvPr id="25666" name="Line 99">
              <a:extLst>
                <a:ext uri="{FF2B5EF4-FFF2-40B4-BE49-F238E27FC236}">
                  <a16:creationId xmlns:a16="http://schemas.microsoft.com/office/drawing/2014/main" id="{24148B7A-A35F-4392-8E73-A431753AEE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20" y="2688"/>
              <a:ext cx="8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628" name="Group 11">
            <a:extLst>
              <a:ext uri="{FF2B5EF4-FFF2-40B4-BE49-F238E27FC236}">
                <a16:creationId xmlns:a16="http://schemas.microsoft.com/office/drawing/2014/main" id="{0B340438-3BDD-42F0-BA68-AA77DB39BD1F}"/>
              </a:ext>
            </a:extLst>
          </p:cNvPr>
          <p:cNvGrpSpPr>
            <a:grpSpLocks/>
          </p:cNvGrpSpPr>
          <p:nvPr/>
        </p:nvGrpSpPr>
        <p:grpSpPr bwMode="auto">
          <a:xfrm>
            <a:off x="4191000" y="3657600"/>
            <a:ext cx="3868738" cy="2911475"/>
            <a:chOff x="1478" y="663"/>
            <a:chExt cx="3352" cy="2642"/>
          </a:xfrm>
        </p:grpSpPr>
        <p:grpSp>
          <p:nvGrpSpPr>
            <p:cNvPr id="25660" name="Group 12">
              <a:extLst>
                <a:ext uri="{FF2B5EF4-FFF2-40B4-BE49-F238E27FC236}">
                  <a16:creationId xmlns:a16="http://schemas.microsoft.com/office/drawing/2014/main" id="{5003A618-019A-4FB5-A495-9191E81497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46" y="981"/>
              <a:ext cx="2540" cy="2086"/>
              <a:chOff x="1746" y="981"/>
              <a:chExt cx="2540" cy="2086"/>
            </a:xfrm>
          </p:grpSpPr>
          <p:sp>
            <p:nvSpPr>
              <p:cNvPr id="25663" name="Line 13">
                <a:extLst>
                  <a:ext uri="{FF2B5EF4-FFF2-40B4-BE49-F238E27FC236}">
                    <a16:creationId xmlns:a16="http://schemas.microsoft.com/office/drawing/2014/main" id="{66EF865A-1134-443B-B993-DF94784E2B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4" name="Line 14">
                <a:extLst>
                  <a:ext uri="{FF2B5EF4-FFF2-40B4-BE49-F238E27FC236}">
                    <a16:creationId xmlns:a16="http://schemas.microsoft.com/office/drawing/2014/main" id="{FD8F2355-A197-4BC3-8798-763C78E4A2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61" name="Text Box 15">
              <a:extLst>
                <a:ext uri="{FF2B5EF4-FFF2-40B4-BE49-F238E27FC236}">
                  <a16:creationId xmlns:a16="http://schemas.microsoft.com/office/drawing/2014/main" id="{419FB71D-9FD1-4D3B-ADDB-524B4DB0E0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8" y="663"/>
              <a:ext cx="924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DAE</a:t>
              </a:r>
              <a:endParaRPr lang="th-TH" altLang="en-US" sz="2000" baseline="-25000"/>
            </a:p>
          </p:txBody>
        </p:sp>
        <p:sp>
          <p:nvSpPr>
            <p:cNvPr id="25662" name="Text Box 16">
              <a:extLst>
                <a:ext uri="{FF2B5EF4-FFF2-40B4-BE49-F238E27FC236}">
                  <a16:creationId xmlns:a16="http://schemas.microsoft.com/office/drawing/2014/main" id="{A468EE14-A3BA-4E4F-971E-379E8B09FE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2886"/>
              <a:ext cx="498" cy="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/>
                <a:t>Y</a:t>
              </a:r>
              <a:endParaRPr lang="th-TH" altLang="en-US" sz="2400"/>
            </a:p>
          </p:txBody>
        </p:sp>
      </p:grp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AA63A6A0-0357-483B-A76E-8C3EADA6C73B}"/>
              </a:ext>
            </a:extLst>
          </p:cNvPr>
          <p:cNvCxnSpPr>
            <a:stCxn id="25664" idx="0"/>
          </p:cNvCxnSpPr>
          <p:nvPr/>
        </p:nvCxnSpPr>
        <p:spPr>
          <a:xfrm rot="5400000" flipH="1" flipV="1">
            <a:off x="4743450" y="3811588"/>
            <a:ext cx="2252663" cy="273843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FA65EE4C-9098-4DC2-8AA7-7FD1A58D84DC}"/>
              </a:ext>
            </a:extLst>
          </p:cNvPr>
          <p:cNvCxnSpPr/>
          <p:nvPr/>
        </p:nvCxnSpPr>
        <p:spPr>
          <a:xfrm flipV="1">
            <a:off x="4495800" y="5029200"/>
            <a:ext cx="2819400" cy="6096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31" name="Text Box 47">
            <a:extLst>
              <a:ext uri="{FF2B5EF4-FFF2-40B4-BE49-F238E27FC236}">
                <a16:creationId xmlns:a16="http://schemas.microsoft.com/office/drawing/2014/main" id="{DEE8AF36-267A-4642-867E-E7F08D823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3733800"/>
            <a:ext cx="1066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/>
              <a:t>Y=DAE</a:t>
            </a:r>
            <a:endParaRPr lang="th-TH" altLang="en-US" sz="2000"/>
          </a:p>
        </p:txBody>
      </p:sp>
      <p:sp>
        <p:nvSpPr>
          <p:cNvPr id="25632" name="Text Box 47">
            <a:extLst>
              <a:ext uri="{FF2B5EF4-FFF2-40B4-BE49-F238E27FC236}">
                <a16:creationId xmlns:a16="http://schemas.microsoft.com/office/drawing/2014/main" id="{BF3B9A56-6E55-4DA8-8122-DD5C7673C3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4800600"/>
            <a:ext cx="990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/>
              <a:t>DAE</a:t>
            </a:r>
            <a:endParaRPr lang="th-TH" altLang="en-US" sz="2000"/>
          </a:p>
        </p:txBody>
      </p: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77C8E59B-597F-4A2A-9F65-D094615A1744}"/>
              </a:ext>
            </a:extLst>
          </p:cNvPr>
          <p:cNvCxnSpPr/>
          <p:nvPr/>
        </p:nvCxnSpPr>
        <p:spPr>
          <a:xfrm rot="5400000">
            <a:off x="5182394" y="5866606"/>
            <a:ext cx="914400" cy="1588"/>
          </a:xfrm>
          <a:prstGeom prst="line">
            <a:avLst/>
          </a:prstGeom>
          <a:ln w="127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34" name="Text Box 51">
            <a:extLst>
              <a:ext uri="{FF2B5EF4-FFF2-40B4-BE49-F238E27FC236}">
                <a16:creationId xmlns:a16="http://schemas.microsoft.com/office/drawing/2014/main" id="{66D3B194-26EA-47DC-8D23-24345696D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6324600"/>
            <a:ext cx="515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800"/>
              <a:t>Y</a:t>
            </a:r>
            <a:r>
              <a:rPr lang="en-US" altLang="en-US" sz="1800" baseline="-25000"/>
              <a:t>G</a:t>
            </a:r>
            <a:endParaRPr lang="th-TH" altLang="en-US" sz="1800"/>
          </a:p>
        </p:txBody>
      </p:sp>
      <p:grpSp>
        <p:nvGrpSpPr>
          <p:cNvPr id="25635" name="Group 171">
            <a:extLst>
              <a:ext uri="{FF2B5EF4-FFF2-40B4-BE49-F238E27FC236}">
                <a16:creationId xmlns:a16="http://schemas.microsoft.com/office/drawing/2014/main" id="{98636EE9-61B8-44E2-BCE6-DD56C092B3ED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4953000"/>
            <a:ext cx="762000" cy="457200"/>
            <a:chOff x="3139094" y="4671715"/>
            <a:chExt cx="613031" cy="316650"/>
          </a:xfrm>
        </p:grpSpPr>
        <p:sp>
          <p:nvSpPr>
            <p:cNvPr id="25658" name="Oval 68">
              <a:extLst>
                <a:ext uri="{FF2B5EF4-FFF2-40B4-BE49-F238E27FC236}">
                  <a16:creationId xmlns:a16="http://schemas.microsoft.com/office/drawing/2014/main" id="{28903F59-F3E5-4CAD-80E4-ADFCDA8E0E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2800" y="4953000"/>
              <a:ext cx="49591" cy="3536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25659" name="Text Box 69">
              <a:extLst>
                <a:ext uri="{FF2B5EF4-FFF2-40B4-BE49-F238E27FC236}">
                  <a16:creationId xmlns:a16="http://schemas.microsoft.com/office/drawing/2014/main" id="{D0CE447A-5EBF-45F3-A3EB-26E34D2943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39094" y="4671715"/>
              <a:ext cx="613031" cy="277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/>
                <a:t>e</a:t>
              </a:r>
              <a:r>
                <a:rPr lang="en-US" altLang="en-US" sz="2000" baseline="-25000"/>
                <a:t>G</a:t>
              </a:r>
              <a:endParaRPr lang="th-TH" altLang="en-US" sz="2000" baseline="-25000"/>
            </a:p>
          </p:txBody>
        </p:sp>
      </p:grpSp>
      <p:grpSp>
        <p:nvGrpSpPr>
          <p:cNvPr id="128" name="Group 2">
            <a:extLst>
              <a:ext uri="{FF2B5EF4-FFF2-40B4-BE49-F238E27FC236}">
                <a16:creationId xmlns:a16="http://schemas.microsoft.com/office/drawing/2014/main" id="{D51715FB-4328-46D8-840E-CE2FF99CB7AF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1219200"/>
            <a:ext cx="3627438" cy="1690688"/>
            <a:chOff x="1837" y="1616"/>
            <a:chExt cx="2743" cy="1502"/>
          </a:xfrm>
        </p:grpSpPr>
        <p:sp>
          <p:nvSpPr>
            <p:cNvPr id="25656" name="Line 3">
              <a:extLst>
                <a:ext uri="{FF2B5EF4-FFF2-40B4-BE49-F238E27FC236}">
                  <a16:creationId xmlns:a16="http://schemas.microsoft.com/office/drawing/2014/main" id="{03E1A089-9E71-4593-B5C6-3102448F32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37" y="1616"/>
              <a:ext cx="1905" cy="1270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57" name="Text Box 4">
              <a:extLst>
                <a:ext uri="{FF2B5EF4-FFF2-40B4-BE49-F238E27FC236}">
                  <a16:creationId xmlns:a16="http://schemas.microsoft.com/office/drawing/2014/main" id="{B23A72AE-8A1B-4432-92D9-EBA7D6AD6A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2" y="2762"/>
              <a:ext cx="978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996600"/>
                  </a:solidFill>
                </a:rPr>
                <a:t> </a:t>
              </a:r>
              <a:r>
                <a:rPr lang="en-US" altLang="en-US" sz="2000">
                  <a:solidFill>
                    <a:srgbClr val="FF6600"/>
                  </a:solidFill>
                </a:rPr>
                <a:t>M</a:t>
              </a:r>
              <a:r>
                <a:rPr lang="en-US" altLang="en-US" sz="2000" baseline="30000">
                  <a:solidFill>
                    <a:srgbClr val="FF6600"/>
                  </a:solidFill>
                </a:rPr>
                <a:t>d</a:t>
              </a:r>
              <a:r>
                <a:rPr lang="en-US" altLang="en-US" sz="2000">
                  <a:solidFill>
                    <a:srgbClr val="FF6600"/>
                  </a:solidFill>
                </a:rPr>
                <a:t>(Y</a:t>
              </a:r>
              <a:r>
                <a:rPr lang="en-US" altLang="en-US" sz="2000" baseline="-25000">
                  <a:solidFill>
                    <a:srgbClr val="FF6600"/>
                  </a:solidFill>
                </a:rPr>
                <a:t>1</a:t>
              </a:r>
              <a:r>
                <a:rPr lang="en-US" altLang="en-US" sz="2000">
                  <a:solidFill>
                    <a:srgbClr val="FF6600"/>
                  </a:solidFill>
                </a:rPr>
                <a:t>)</a:t>
              </a:r>
              <a:endParaRPr lang="th-TH" altLang="en-US" sz="2000">
                <a:solidFill>
                  <a:srgbClr val="FF6600"/>
                </a:solidFill>
              </a:endParaRPr>
            </a:p>
          </p:txBody>
        </p:sp>
      </p:grpSp>
      <p:grpSp>
        <p:nvGrpSpPr>
          <p:cNvPr id="129" name="Group 5">
            <a:extLst>
              <a:ext uri="{FF2B5EF4-FFF2-40B4-BE49-F238E27FC236}">
                <a16:creationId xmlns:a16="http://schemas.microsoft.com/office/drawing/2014/main" id="{2D893F4B-30C4-421F-843A-FD9CD8771A66}"/>
              </a:ext>
            </a:extLst>
          </p:cNvPr>
          <p:cNvGrpSpPr>
            <a:grpSpLocks/>
          </p:cNvGrpSpPr>
          <p:nvPr/>
        </p:nvGrpSpPr>
        <p:grpSpPr bwMode="auto">
          <a:xfrm rot="60000">
            <a:off x="3175" y="2233613"/>
            <a:ext cx="2787650" cy="401637"/>
            <a:chOff x="192" y="2156"/>
            <a:chExt cx="1872" cy="354"/>
          </a:xfrm>
        </p:grpSpPr>
        <p:sp>
          <p:nvSpPr>
            <p:cNvPr id="25654" name="Text Box 6">
              <a:extLst>
                <a:ext uri="{FF2B5EF4-FFF2-40B4-BE49-F238E27FC236}">
                  <a16:creationId xmlns:a16="http://schemas.microsoft.com/office/drawing/2014/main" id="{C4C051D2-0CDE-4BBA-8F3C-F010E61DAD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2156"/>
              <a:ext cx="581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996600"/>
                  </a:solidFill>
                </a:rPr>
                <a:t>  </a:t>
              </a:r>
              <a:r>
                <a:rPr lang="en-US" altLang="en-US" sz="2000">
                  <a:solidFill>
                    <a:srgbClr val="FF6600"/>
                  </a:solidFill>
                </a:rPr>
                <a:t>r</a:t>
              </a:r>
              <a:r>
                <a:rPr lang="en-US" altLang="en-US" sz="2000" baseline="-25000">
                  <a:solidFill>
                    <a:srgbClr val="FF6600"/>
                  </a:solidFill>
                </a:rPr>
                <a:t>C</a:t>
              </a:r>
              <a:endParaRPr lang="th-TH" altLang="en-US" sz="2000" baseline="-25000">
                <a:solidFill>
                  <a:srgbClr val="FF6600"/>
                </a:solidFill>
              </a:endParaRPr>
            </a:p>
          </p:txBody>
        </p:sp>
        <p:sp>
          <p:nvSpPr>
            <p:cNvPr id="25655" name="Line 7">
              <a:extLst>
                <a:ext uri="{FF2B5EF4-FFF2-40B4-BE49-F238E27FC236}">
                  <a16:creationId xmlns:a16="http://schemas.microsoft.com/office/drawing/2014/main" id="{2BC3C9D1-F8C6-4160-8176-8D35CE4F2A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76" y="2330"/>
              <a:ext cx="1488" cy="22"/>
            </a:xfrm>
            <a:prstGeom prst="line">
              <a:avLst/>
            </a:prstGeom>
            <a:noFill/>
            <a:ln w="12700">
              <a:solidFill>
                <a:srgbClr val="FF66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1" name="Group 67">
            <a:extLst>
              <a:ext uri="{FF2B5EF4-FFF2-40B4-BE49-F238E27FC236}">
                <a16:creationId xmlns:a16="http://schemas.microsoft.com/office/drawing/2014/main" id="{EBE228D9-ACEB-452E-8961-1716246924ED}"/>
              </a:ext>
            </a:extLst>
          </p:cNvPr>
          <p:cNvGrpSpPr>
            <a:grpSpLocks/>
          </p:cNvGrpSpPr>
          <p:nvPr/>
        </p:nvGrpSpPr>
        <p:grpSpPr bwMode="auto">
          <a:xfrm>
            <a:off x="2819400" y="2133600"/>
            <a:ext cx="514350" cy="400050"/>
            <a:chOff x="2064" y="1896"/>
            <a:chExt cx="488" cy="532"/>
          </a:xfrm>
        </p:grpSpPr>
        <p:sp>
          <p:nvSpPr>
            <p:cNvPr id="25652" name="Oval 68">
              <a:extLst>
                <a:ext uri="{FF2B5EF4-FFF2-40B4-BE49-F238E27FC236}">
                  <a16:creationId xmlns:a16="http://schemas.microsoft.com/office/drawing/2014/main" id="{8E546D4E-37B0-4126-B7BC-75B4834CF3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304"/>
              <a:ext cx="47" cy="4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  <p:sp>
          <p:nvSpPr>
            <p:cNvPr id="25653" name="Text Box 69">
              <a:extLst>
                <a:ext uri="{FF2B5EF4-FFF2-40B4-BE49-F238E27FC236}">
                  <a16:creationId xmlns:a16="http://schemas.microsoft.com/office/drawing/2014/main" id="{33F0EB1C-868D-43CC-922F-E2C3A5D65E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64" y="1896"/>
              <a:ext cx="488" cy="5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FF6600"/>
                  </a:solidFill>
                </a:rPr>
                <a:t>e</a:t>
              </a:r>
              <a:r>
                <a:rPr lang="en-US" altLang="en-US" sz="2000" baseline="-25000">
                  <a:solidFill>
                    <a:srgbClr val="FF6600"/>
                  </a:solidFill>
                </a:rPr>
                <a:t>C</a:t>
              </a:r>
              <a:endParaRPr lang="th-TH" altLang="en-US" sz="2000" baseline="-25000">
                <a:solidFill>
                  <a:srgbClr val="FF6600"/>
                </a:solidFill>
              </a:endParaRPr>
            </a:p>
          </p:txBody>
        </p:sp>
      </p:grpSp>
      <p:sp>
        <p:nvSpPr>
          <p:cNvPr id="25639" name="Text Box 93">
            <a:extLst>
              <a:ext uri="{FF2B5EF4-FFF2-40B4-BE49-F238E27FC236}">
                <a16:creationId xmlns:a16="http://schemas.microsoft.com/office/drawing/2014/main" id="{43B4C38E-3752-47E2-9DD9-EFF7B22566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572000"/>
            <a:ext cx="1981200" cy="523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/>
              <a:t>graph3</a:t>
            </a:r>
          </a:p>
        </p:txBody>
      </p:sp>
      <p:grpSp>
        <p:nvGrpSpPr>
          <p:cNvPr id="133" name="Group 193">
            <a:extLst>
              <a:ext uri="{FF2B5EF4-FFF2-40B4-BE49-F238E27FC236}">
                <a16:creationId xmlns:a16="http://schemas.microsoft.com/office/drawing/2014/main" id="{B513F48D-48D3-4705-AD46-6352931F4D31}"/>
              </a:ext>
            </a:extLst>
          </p:cNvPr>
          <p:cNvGrpSpPr>
            <a:grpSpLocks/>
          </p:cNvGrpSpPr>
          <p:nvPr/>
        </p:nvGrpSpPr>
        <p:grpSpPr bwMode="auto">
          <a:xfrm>
            <a:off x="4505325" y="4441825"/>
            <a:ext cx="3810000" cy="838200"/>
            <a:chOff x="4495800" y="4419600"/>
            <a:chExt cx="3810000" cy="838200"/>
          </a:xfrm>
        </p:grpSpPr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6F74170C-0191-4260-AC72-5B284E0F0FA3}"/>
                </a:ext>
              </a:extLst>
            </p:cNvPr>
            <p:cNvCxnSpPr/>
            <p:nvPr/>
          </p:nvCxnSpPr>
          <p:spPr>
            <a:xfrm flipV="1">
              <a:off x="4495800" y="4648200"/>
              <a:ext cx="2819400" cy="6096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651" name="Text Box 47">
              <a:extLst>
                <a:ext uri="{FF2B5EF4-FFF2-40B4-BE49-F238E27FC236}">
                  <a16:creationId xmlns:a16="http://schemas.microsoft.com/office/drawing/2014/main" id="{03B1362C-F4FD-435C-9C3B-E9EEC82BE3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15200" y="4419600"/>
              <a:ext cx="99060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9900"/>
                  </a:solidFill>
                </a:rPr>
                <a:t>DAE’</a:t>
              </a:r>
              <a:endParaRPr lang="th-TH" altLang="en-US" sz="2000">
                <a:solidFill>
                  <a:srgbClr val="009900"/>
                </a:solidFill>
              </a:endParaRPr>
            </a:p>
          </p:txBody>
        </p:sp>
      </p:grpSp>
      <p:grpSp>
        <p:nvGrpSpPr>
          <p:cNvPr id="135" name="Group 205">
            <a:extLst>
              <a:ext uri="{FF2B5EF4-FFF2-40B4-BE49-F238E27FC236}">
                <a16:creationId xmlns:a16="http://schemas.microsoft.com/office/drawing/2014/main" id="{9634166A-8E4A-47C3-8E37-B3D782822BC9}"/>
              </a:ext>
            </a:extLst>
          </p:cNvPr>
          <p:cNvGrpSpPr>
            <a:grpSpLocks/>
          </p:cNvGrpSpPr>
          <p:nvPr/>
        </p:nvGrpSpPr>
        <p:grpSpPr bwMode="auto">
          <a:xfrm>
            <a:off x="6086475" y="4951413"/>
            <a:ext cx="447675" cy="1725612"/>
            <a:chOff x="6629400" y="4419601"/>
            <a:chExt cx="609600" cy="2423748"/>
          </a:xfrm>
        </p:grpSpPr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F5F92B2A-80F2-410B-9376-6DCAC0CAD3F5}"/>
                </a:ext>
              </a:extLst>
            </p:cNvPr>
            <p:cNvCxnSpPr/>
            <p:nvPr/>
          </p:nvCxnSpPr>
          <p:spPr>
            <a:xfrm rot="5400000">
              <a:off x="5830773" y="5371709"/>
              <a:ext cx="1904215" cy="0"/>
            </a:xfrm>
            <a:prstGeom prst="line">
              <a:avLst/>
            </a:prstGeom>
            <a:ln w="12700">
              <a:solidFill>
                <a:srgbClr val="0099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649" name="Text Box 54">
              <a:extLst>
                <a:ext uri="{FF2B5EF4-FFF2-40B4-BE49-F238E27FC236}">
                  <a16:creationId xmlns:a16="http://schemas.microsoft.com/office/drawing/2014/main" id="{D08AEE84-5F89-4781-8D42-8E9756494F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29400" y="6324600"/>
              <a:ext cx="609600" cy="51874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800">
                  <a:solidFill>
                    <a:srgbClr val="009900"/>
                  </a:solidFill>
                </a:rPr>
                <a:t>Y</a:t>
              </a:r>
              <a:r>
                <a:rPr lang="en-US" altLang="en-US" sz="1800" baseline="-25000">
                  <a:solidFill>
                    <a:srgbClr val="009900"/>
                  </a:solidFill>
                </a:rPr>
                <a:t>H</a:t>
              </a:r>
              <a:endParaRPr lang="th-TH" altLang="en-US" sz="1800">
                <a:solidFill>
                  <a:srgbClr val="009900"/>
                </a:solidFill>
              </a:endParaRPr>
            </a:p>
          </p:txBody>
        </p:sp>
      </p:grpSp>
      <p:grpSp>
        <p:nvGrpSpPr>
          <p:cNvPr id="138" name="Group 206">
            <a:extLst>
              <a:ext uri="{FF2B5EF4-FFF2-40B4-BE49-F238E27FC236}">
                <a16:creationId xmlns:a16="http://schemas.microsoft.com/office/drawing/2014/main" id="{12324E6D-9CD3-4F89-84CC-DBEA25AB83AD}"/>
              </a:ext>
            </a:extLst>
          </p:cNvPr>
          <p:cNvGrpSpPr>
            <a:grpSpLocks/>
          </p:cNvGrpSpPr>
          <p:nvPr/>
        </p:nvGrpSpPr>
        <p:grpSpPr bwMode="auto">
          <a:xfrm>
            <a:off x="5849938" y="4475163"/>
            <a:ext cx="457200" cy="454025"/>
            <a:chOff x="5799275" y="4487286"/>
            <a:chExt cx="457200" cy="454559"/>
          </a:xfrm>
        </p:grpSpPr>
        <p:sp>
          <p:nvSpPr>
            <p:cNvPr id="25646" name="Text Box 69">
              <a:extLst>
                <a:ext uri="{FF2B5EF4-FFF2-40B4-BE49-F238E27FC236}">
                  <a16:creationId xmlns:a16="http://schemas.microsoft.com/office/drawing/2014/main" id="{91F8B7AF-4006-4D62-84FA-F67BCFE407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99275" y="4487286"/>
              <a:ext cx="45720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9900"/>
                  </a:solidFill>
                </a:rPr>
                <a:t>e</a:t>
              </a:r>
              <a:r>
                <a:rPr lang="en-US" altLang="en-US" sz="2000" baseline="-25000">
                  <a:solidFill>
                    <a:srgbClr val="009900"/>
                  </a:solidFill>
                </a:rPr>
                <a:t>H</a:t>
              </a:r>
              <a:endParaRPr lang="th-TH" altLang="en-US" sz="2000" baseline="-25000">
                <a:solidFill>
                  <a:srgbClr val="009900"/>
                </a:solidFill>
              </a:endParaRPr>
            </a:p>
          </p:txBody>
        </p:sp>
        <p:sp>
          <p:nvSpPr>
            <p:cNvPr id="25647" name="Oval 68">
              <a:extLst>
                <a:ext uri="{FF2B5EF4-FFF2-40B4-BE49-F238E27FC236}">
                  <a16:creationId xmlns:a16="http://schemas.microsoft.com/office/drawing/2014/main" id="{6C81B60D-25CB-470D-ABB1-DF6833F009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34277" y="4896126"/>
              <a:ext cx="45719" cy="45719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th-TH" altLang="en-US">
                <a:solidFill>
                  <a:srgbClr val="996600"/>
                </a:solidFill>
              </a:endParaRPr>
            </a:p>
          </p:txBody>
        </p:sp>
      </p:grpSp>
      <p:sp>
        <p:nvSpPr>
          <p:cNvPr id="130" name="Rectangle 74">
            <a:extLst>
              <a:ext uri="{FF2B5EF4-FFF2-40B4-BE49-F238E27FC236}">
                <a16:creationId xmlns:a16="http://schemas.microsoft.com/office/drawing/2014/main" id="{503E0793-499F-42D9-A6C6-AC52A0298D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0"/>
            <a:ext cx="8355013" cy="5048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000" dirty="0">
                <a:solidFill>
                  <a:srgbClr val="FF0000"/>
                </a:solidFill>
                <a:latin typeface="+mn-lt"/>
              </a:rPr>
              <a:t>Effect of Expansion monetary policy (    M</a:t>
            </a:r>
            <a:r>
              <a:rPr lang="en-US" sz="2000" baseline="30000" dirty="0">
                <a:solidFill>
                  <a:srgbClr val="FF0000"/>
                </a:solidFill>
                <a:latin typeface="+mn-lt"/>
              </a:rPr>
              <a:t>s</a:t>
            </a:r>
            <a:r>
              <a:rPr lang="en-US" sz="2000" dirty="0">
                <a:solidFill>
                  <a:srgbClr val="FF0000"/>
                </a:solidFill>
                <a:latin typeface="+mn-lt"/>
              </a:rPr>
              <a:t>)  </a:t>
            </a:r>
          </a:p>
        </p:txBody>
      </p:sp>
      <p:sp>
        <p:nvSpPr>
          <p:cNvPr id="25645" name="Line 75">
            <a:extLst>
              <a:ext uri="{FF2B5EF4-FFF2-40B4-BE49-F238E27FC236}">
                <a16:creationId xmlns:a16="http://schemas.microsoft.com/office/drawing/2014/main" id="{4A383F72-A035-402D-B3EB-E358293FECE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0" y="152400"/>
            <a:ext cx="0" cy="2889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1">
            <a:extLst>
              <a:ext uri="{FF2B5EF4-FFF2-40B4-BE49-F238E27FC236}">
                <a16:creationId xmlns:a16="http://schemas.microsoft.com/office/drawing/2014/main" id="{2AB2A7B4-3AB9-49CC-96EF-B19D9AF727A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C6016E8D-9F8C-4F67-9441-4102B86BB6C0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C51C869-A822-44E5-BB10-7788896B0906}"/>
              </a:ext>
            </a:extLst>
          </p:cNvPr>
          <p:cNvSpPr txBox="1">
            <a:spLocks noChangeArrowheads="1"/>
          </p:cNvSpPr>
          <p:nvPr/>
        </p:nvSpPr>
        <p:spPr>
          <a:xfrm>
            <a:off x="123825" y="0"/>
            <a:ext cx="82296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Before applying monetary policy</a:t>
            </a:r>
            <a:r>
              <a:rPr lang="th-TH" sz="2000" u="sng" dirty="0">
                <a:solidFill>
                  <a:schemeClr val="accent2"/>
                </a:solidFill>
              </a:rPr>
              <a:t>   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7200373B-0DA4-4D1B-B145-2FDBC7EBC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825" y="576263"/>
            <a:ext cx="8867775" cy="1985962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Equilibrium in product market is at point </a:t>
            </a:r>
            <a:r>
              <a:rPr lang="en-US" sz="2400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n-US" sz="2400" kern="0" baseline="-25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en-US" sz="2400" b="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(Graph 1)</a:t>
            </a:r>
            <a:endParaRPr lang="en-US" sz="2000" b="0" kern="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Equilibrium in money market is at point </a:t>
            </a:r>
            <a:r>
              <a:rPr lang="en-US" sz="2400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n-US" sz="2400" kern="0" baseline="-25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</a:t>
            </a:r>
            <a:r>
              <a:rPr lang="en-US" sz="24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(Graph 3)</a:t>
            </a: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Equilibrium in economy is at point </a:t>
            </a:r>
            <a:r>
              <a:rPr lang="en-US" sz="24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n-US" sz="2400" kern="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 IS – LM model (Graph 2)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equilibrium </a:t>
            </a:r>
            <a:r>
              <a:rPr lang="en-US" sz="20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 = r</a:t>
            </a:r>
            <a:r>
              <a:rPr lang="en-US" sz="2000" kern="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</a:t>
            </a:r>
            <a:r>
              <a:rPr lang="en-US" sz="20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US" sz="20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equilibrium </a:t>
            </a:r>
            <a:r>
              <a:rPr lang="en-US" sz="20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= Y</a:t>
            </a:r>
            <a:r>
              <a:rPr lang="en-US" sz="2000" kern="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</a:t>
            </a: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 typeface="Courier New" pitchFamily="49" charset="0"/>
              <a:buChar char="o"/>
              <a:defRPr/>
            </a:pPr>
            <a:endParaRPr lang="en-US" sz="2000" b="0" kern="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EB9AB6B-85CC-4CBF-A91D-C85E139A9F5A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2590800"/>
            <a:ext cx="88392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When using expansionary monetary policy (</a:t>
            </a:r>
            <a:r>
              <a:rPr lang="en-US" sz="2000" u="sng" dirty="0" err="1">
                <a:solidFill>
                  <a:schemeClr val="accent2"/>
                </a:solidFill>
              </a:rPr>
              <a:t>eg</a:t>
            </a:r>
            <a:r>
              <a:rPr lang="en-US" sz="2000" u="sng" dirty="0">
                <a:solidFill>
                  <a:schemeClr val="accent2"/>
                </a:solidFill>
              </a:rPr>
              <a:t>. </a:t>
            </a:r>
            <a:r>
              <a:rPr lang="en-US" sz="2000" u="sng">
                <a:solidFill>
                  <a:schemeClr val="accent2"/>
                </a:solidFill>
              </a:rPr>
              <a:t>BOT buys </a:t>
            </a:r>
            <a:r>
              <a:rPr lang="en-US" sz="2000" u="sng" dirty="0">
                <a:solidFill>
                  <a:schemeClr val="accent2"/>
                </a:solidFill>
              </a:rPr>
              <a:t>gov’t bond)    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EAA843CF-9FFA-4E3D-BA07-B3CD91CAB65E}"/>
              </a:ext>
            </a:extLst>
          </p:cNvPr>
          <p:cNvSpPr txBox="1">
            <a:spLocks noChangeArrowheads="1"/>
          </p:cNvSpPr>
          <p:nvPr/>
        </p:nvSpPr>
        <p:spPr>
          <a:xfrm>
            <a:off x="174625" y="32766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1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3227957-0FBA-4DC0-96AD-812F1E64DB5F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3276600"/>
            <a:ext cx="762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chemeClr val="accent2"/>
                </a:solidFill>
              </a:rPr>
              <a:t>M</a:t>
            </a:r>
            <a:r>
              <a:rPr lang="en-US" sz="2000" baseline="30000" dirty="0" err="1">
                <a:solidFill>
                  <a:schemeClr val="accent2"/>
                </a:solidFill>
              </a:rPr>
              <a:t>s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9" name="Line 16">
            <a:extLst>
              <a:ext uri="{FF2B5EF4-FFF2-40B4-BE49-F238E27FC236}">
                <a16:creationId xmlns:a16="http://schemas.microsoft.com/office/drawing/2014/main" id="{7C42B847-6DD5-42CA-ABB9-9590798055B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122488" y="33004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Right Arrow 1">
            <a:extLst>
              <a:ext uri="{FF2B5EF4-FFF2-40B4-BE49-F238E27FC236}">
                <a16:creationId xmlns:a16="http://schemas.microsoft.com/office/drawing/2014/main" id="{69AD2113-93FC-4731-879B-BB2E3E6EA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6813" y="34290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16FD822-A37D-40D8-8A7D-542BDF961514}"/>
              </a:ext>
            </a:extLst>
          </p:cNvPr>
          <p:cNvSpPr txBox="1">
            <a:spLocks noChangeArrowheads="1"/>
          </p:cNvSpPr>
          <p:nvPr/>
        </p:nvSpPr>
        <p:spPr>
          <a:xfrm>
            <a:off x="2687638" y="3276600"/>
            <a:ext cx="268446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 err="1"/>
              <a:t>M</a:t>
            </a:r>
            <a:r>
              <a:rPr lang="en-US" sz="2000" b="0" baseline="30000" dirty="0" err="1"/>
              <a:t>s</a:t>
            </a:r>
            <a:r>
              <a:rPr lang="en-US" sz="2000" b="0" baseline="30000" dirty="0"/>
              <a:t> </a:t>
            </a:r>
            <a:r>
              <a:rPr lang="en-US" sz="2000" b="0" dirty="0"/>
              <a:t>shifts to the right </a:t>
            </a:r>
            <a:endParaRPr lang="th-TH" sz="2000" b="0" baseline="30000" dirty="0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D7E5D410-1AA9-4E30-8AC1-D293054888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342582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399F48C3-91CF-41BF-850C-3AC554D405FD}"/>
              </a:ext>
            </a:extLst>
          </p:cNvPr>
          <p:cNvSpPr txBox="1">
            <a:spLocks noChangeArrowheads="1"/>
          </p:cNvSpPr>
          <p:nvPr/>
        </p:nvSpPr>
        <p:spPr>
          <a:xfrm>
            <a:off x="5791200" y="3276600"/>
            <a:ext cx="2286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r     = </a:t>
            </a:r>
            <a:r>
              <a:rPr lang="en-US" sz="2000" dirty="0" err="1">
                <a:solidFill>
                  <a:schemeClr val="accent2"/>
                </a:solidFill>
              </a:rPr>
              <a:t>r</a:t>
            </a:r>
            <a:r>
              <a:rPr lang="en-US" sz="2000" baseline="-25000" dirty="0" err="1">
                <a:solidFill>
                  <a:schemeClr val="accent2"/>
                </a:solidFill>
              </a:rPr>
              <a:t>A</a:t>
            </a:r>
            <a:r>
              <a:rPr lang="en-US" sz="2000" dirty="0" err="1">
                <a:solidFill>
                  <a:schemeClr val="accent2"/>
                </a:solidFill>
              </a:rPr>
              <a:t>r</a:t>
            </a:r>
            <a:r>
              <a:rPr lang="en-US" sz="2000" baseline="-25000" dirty="0" err="1">
                <a:solidFill>
                  <a:schemeClr val="accent2"/>
                </a:solidFill>
              </a:rPr>
              <a:t>B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dirty="0">
                <a:solidFill>
                  <a:schemeClr val="accent2"/>
                </a:solidFill>
              </a:rPr>
              <a:t>= r</a:t>
            </a:r>
            <a:r>
              <a:rPr lang="en-US" sz="2000" baseline="-25000" dirty="0">
                <a:solidFill>
                  <a:schemeClr val="accent2"/>
                </a:solidFill>
              </a:rPr>
              <a:t>0</a:t>
            </a:r>
            <a:r>
              <a:rPr lang="en-US" sz="2000" dirty="0">
                <a:solidFill>
                  <a:schemeClr val="accent2"/>
                </a:solidFill>
              </a:rPr>
              <a:t>r’</a:t>
            </a:r>
            <a:r>
              <a:rPr lang="en-US" sz="2000" baseline="-25000" dirty="0">
                <a:solidFill>
                  <a:schemeClr val="accent2"/>
                </a:solidFill>
              </a:rPr>
              <a:t>1 </a:t>
            </a:r>
            <a:endParaRPr lang="th-TH" sz="2000" baseline="-25000" dirty="0">
              <a:solidFill>
                <a:schemeClr val="accent2"/>
              </a:solidFill>
            </a:endParaRP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2254511F-294E-4780-82EE-1E1B1955F335}"/>
              </a:ext>
            </a:extLst>
          </p:cNvPr>
          <p:cNvSpPr txBox="1">
            <a:spLocks noChangeArrowheads="1"/>
          </p:cNvSpPr>
          <p:nvPr/>
        </p:nvSpPr>
        <p:spPr>
          <a:xfrm>
            <a:off x="174625" y="3913188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2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449422EB-2612-4F4C-991E-B959221D8DD0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3913188"/>
            <a:ext cx="74676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LM</a:t>
            </a:r>
            <a:r>
              <a:rPr lang="en-US" sz="2000" b="0" baseline="30000" dirty="0"/>
              <a:t> </a:t>
            </a:r>
            <a:r>
              <a:rPr lang="en-US" sz="2000" b="0" dirty="0"/>
              <a:t>shifts to the right (level of shift on vertical axis = </a:t>
            </a:r>
            <a:r>
              <a:rPr lang="en-US" sz="2000" b="0" dirty="0" err="1"/>
              <a:t>r</a:t>
            </a:r>
            <a:r>
              <a:rPr lang="en-US" sz="2000" b="0" baseline="-25000" dirty="0" err="1"/>
              <a:t>A</a:t>
            </a:r>
            <a:r>
              <a:rPr lang="en-US" sz="2000" b="0" dirty="0" err="1"/>
              <a:t>r</a:t>
            </a:r>
            <a:r>
              <a:rPr lang="en-US" sz="2000" b="0" baseline="-25000" dirty="0" err="1"/>
              <a:t>B</a:t>
            </a:r>
            <a:r>
              <a:rPr lang="en-US" sz="2000" b="0" baseline="-25000" dirty="0"/>
              <a:t> </a:t>
            </a:r>
            <a:r>
              <a:rPr lang="en-US" sz="2000" b="0" dirty="0"/>
              <a:t>= r</a:t>
            </a:r>
            <a:r>
              <a:rPr lang="en-US" sz="2000" b="0" baseline="-25000" dirty="0"/>
              <a:t>0</a:t>
            </a:r>
            <a:r>
              <a:rPr lang="en-US" sz="2000" b="0" dirty="0"/>
              <a:t>r’</a:t>
            </a:r>
            <a:r>
              <a:rPr lang="en-US" sz="2000" b="0" baseline="-25000" dirty="0"/>
              <a:t>1</a:t>
            </a:r>
            <a:r>
              <a:rPr lang="en-US" sz="2000" b="0" dirty="0"/>
              <a:t>)</a:t>
            </a:r>
            <a:r>
              <a:rPr lang="en-US" sz="2000" b="0" baseline="-25000" dirty="0"/>
              <a:t> </a:t>
            </a:r>
            <a:endParaRPr lang="th-TH" sz="2000" b="0" baseline="-25000" dirty="0"/>
          </a:p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  </a:t>
            </a:r>
            <a:endParaRPr lang="th-TH" sz="2000" b="0" baseline="30000" dirty="0"/>
          </a:p>
        </p:txBody>
      </p:sp>
      <p:sp>
        <p:nvSpPr>
          <p:cNvPr id="16" name="Line 15">
            <a:extLst>
              <a:ext uri="{FF2B5EF4-FFF2-40B4-BE49-F238E27FC236}">
                <a16:creationId xmlns:a16="http://schemas.microsoft.com/office/drawing/2014/main" id="{17000490-49F1-4982-9D47-75C4C446A59A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330993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0A9FA42B-EA76-48A8-95EE-6E66F7E96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4958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0AF0103D-D47B-40D3-B86E-362C1C82A57A}"/>
              </a:ext>
            </a:extLst>
          </p:cNvPr>
          <p:cNvSpPr txBox="1">
            <a:spLocks noChangeArrowheads="1"/>
          </p:cNvSpPr>
          <p:nvPr/>
        </p:nvSpPr>
        <p:spPr>
          <a:xfrm>
            <a:off x="647700" y="4419600"/>
            <a:ext cx="56007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Equilibrium in economy changes from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E8B140CD-60B7-4524-A582-342B451581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508317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192C716C-287A-4F0F-9CDD-D62DEF29BFFD}"/>
              </a:ext>
            </a:extLst>
          </p:cNvPr>
          <p:cNvSpPr txBox="1">
            <a:spLocks noChangeArrowheads="1"/>
          </p:cNvSpPr>
          <p:nvPr/>
        </p:nvSpPr>
        <p:spPr>
          <a:xfrm>
            <a:off x="647700" y="4953000"/>
            <a:ext cx="56007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Equilibrium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="0" dirty="0"/>
              <a:t>     from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21" name="Line 15">
            <a:extLst>
              <a:ext uri="{FF2B5EF4-FFF2-40B4-BE49-F238E27FC236}">
                <a16:creationId xmlns:a16="http://schemas.microsoft.com/office/drawing/2014/main" id="{AB7E5107-742A-4E12-A381-02487408371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00697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id="{13F8AE53-6C1F-476F-807D-84D75B108B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57150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3F6B5B96-2B25-4513-A6CC-80F546EFCA8C}"/>
              </a:ext>
            </a:extLst>
          </p:cNvPr>
          <p:cNvSpPr txBox="1">
            <a:spLocks noChangeArrowheads="1"/>
          </p:cNvSpPr>
          <p:nvPr/>
        </p:nvSpPr>
        <p:spPr>
          <a:xfrm>
            <a:off x="647700" y="5638800"/>
            <a:ext cx="56007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Equilibrium </a:t>
            </a:r>
            <a:r>
              <a:rPr lang="en-US" sz="2000" dirty="0">
                <a:solidFill>
                  <a:srgbClr val="FF0000"/>
                </a:solidFill>
              </a:rPr>
              <a:t>Y </a:t>
            </a:r>
            <a:r>
              <a:rPr lang="en-US" sz="2000" b="0" dirty="0"/>
              <a:t>     from 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24" name="Line 16">
            <a:extLst>
              <a:ext uri="{FF2B5EF4-FFF2-40B4-BE49-F238E27FC236}">
                <a16:creationId xmlns:a16="http://schemas.microsoft.com/office/drawing/2014/main" id="{8E174D1D-60AC-4EA2-A1AA-6D105A6D2E7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00300" y="56896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build="p" animBg="1"/>
      <p:bldP spid="7" grpId="0" build="p" animBg="1"/>
      <p:bldP spid="8" grpId="0" build="p" animBg="1"/>
      <p:bldP spid="2" grpId="0" animBg="1"/>
      <p:bldP spid="11" grpId="0" animBg="1"/>
      <p:bldP spid="12" grpId="0" animBg="1"/>
      <p:bldP spid="13" grpId="0" animBg="1"/>
      <p:bldP spid="14" grpId="0" build="p" animBg="1"/>
      <p:bldP spid="15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1">
            <a:extLst>
              <a:ext uri="{FF2B5EF4-FFF2-40B4-BE49-F238E27FC236}">
                <a16:creationId xmlns:a16="http://schemas.microsoft.com/office/drawing/2014/main" id="{7FEDB36D-8D70-44E0-9F39-DC1AE3255D2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CABC4A9-C46A-4655-B375-F5AA90E8665B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20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1741194-1F30-46FC-9870-1F54B8B896AE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152400"/>
            <a:ext cx="82296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Explaining adjustment </a:t>
            </a:r>
            <a:r>
              <a:rPr lang="en-US" sz="2000" dirty="0">
                <a:solidFill>
                  <a:schemeClr val="accent2"/>
                </a:solidFill>
              </a:rPr>
              <a:t>from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 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C7A14D6-D552-408A-9DFB-A5404B989140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8382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2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48E96B7-0D02-4FE7-AF2D-B9757658B09D}"/>
              </a:ext>
            </a:extLst>
          </p:cNvPr>
          <p:cNvSpPr txBox="1">
            <a:spLocks noChangeArrowheads="1"/>
          </p:cNvSpPr>
          <p:nvPr/>
        </p:nvSpPr>
        <p:spPr>
          <a:xfrm>
            <a:off x="1441450" y="838200"/>
            <a:ext cx="762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At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 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B6EB710-AFAE-4926-9F57-CFD8ABD99DBD}"/>
              </a:ext>
            </a:extLst>
          </p:cNvPr>
          <p:cNvSpPr txBox="1">
            <a:spLocks noChangeArrowheads="1"/>
          </p:cNvSpPr>
          <p:nvPr/>
        </p:nvSpPr>
        <p:spPr>
          <a:xfrm>
            <a:off x="2324100" y="1371600"/>
            <a:ext cx="6400800" cy="7620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It is an equilibrium in product market, but not equilibrium in money market  </a:t>
            </a:r>
            <a:r>
              <a:rPr lang="en-US" sz="2000" baseline="-25000" dirty="0">
                <a:solidFill>
                  <a:srgbClr val="FF0000"/>
                </a:solidFill>
              </a:rPr>
              <a:t> 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4D5381AD-441E-4558-8BC5-FD93435A159C}"/>
              </a:ext>
            </a:extLst>
          </p:cNvPr>
          <p:cNvSpPr txBox="1">
            <a:spLocks noChangeArrowheads="1"/>
          </p:cNvSpPr>
          <p:nvPr/>
        </p:nvSpPr>
        <p:spPr>
          <a:xfrm>
            <a:off x="2324100" y="814388"/>
            <a:ext cx="64008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is on IS curve, but not on new LM curve</a:t>
            </a:r>
            <a:endParaRPr lang="th-TH" sz="2000" b="0" baseline="30000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0D188347-C517-42D7-AAD6-FFB2E09094EE}"/>
              </a:ext>
            </a:extLst>
          </p:cNvPr>
          <p:cNvSpPr txBox="1">
            <a:spLocks noChangeArrowheads="1"/>
          </p:cNvSpPr>
          <p:nvPr/>
        </p:nvSpPr>
        <p:spPr>
          <a:xfrm>
            <a:off x="1430338" y="2517775"/>
            <a:ext cx="762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At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 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09A8C7AF-0603-4C97-9C3F-0A99D07DDF85}"/>
              </a:ext>
            </a:extLst>
          </p:cNvPr>
          <p:cNvSpPr txBox="1">
            <a:spLocks noChangeArrowheads="1"/>
          </p:cNvSpPr>
          <p:nvPr/>
        </p:nvSpPr>
        <p:spPr>
          <a:xfrm>
            <a:off x="2324100" y="2500313"/>
            <a:ext cx="1143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chemeClr val="accent2"/>
                </a:solidFill>
              </a:rPr>
              <a:t>M</a:t>
            </a:r>
            <a:r>
              <a:rPr lang="en-US" sz="2000" baseline="30000" dirty="0" err="1">
                <a:solidFill>
                  <a:schemeClr val="accent2"/>
                </a:solidFill>
              </a:rPr>
              <a:t>s</a:t>
            </a:r>
            <a:r>
              <a:rPr lang="en-US" sz="2000" dirty="0">
                <a:solidFill>
                  <a:schemeClr val="accent2"/>
                </a:solidFill>
              </a:rPr>
              <a:t> &gt; </a:t>
            </a:r>
            <a:r>
              <a:rPr lang="en-US" sz="2000" dirty="0" err="1">
                <a:solidFill>
                  <a:schemeClr val="accent2"/>
                </a:solidFill>
              </a:rPr>
              <a:t>M</a:t>
            </a:r>
            <a:r>
              <a:rPr lang="en-US" sz="2000" baseline="30000" dirty="0" err="1">
                <a:solidFill>
                  <a:schemeClr val="accent2"/>
                </a:solidFill>
              </a:rPr>
              <a:t>d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197C8B4E-629B-47AC-8CDC-F74BE85A15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2988" y="262413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DA0C884E-8573-4812-99B1-77C8E5098D9C}"/>
              </a:ext>
            </a:extLst>
          </p:cNvPr>
          <p:cNvSpPr txBox="1">
            <a:spLocks noChangeArrowheads="1"/>
          </p:cNvSpPr>
          <p:nvPr/>
        </p:nvSpPr>
        <p:spPr>
          <a:xfrm>
            <a:off x="3906838" y="2487613"/>
            <a:ext cx="3124200" cy="455612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Excess supply for Money</a:t>
            </a:r>
            <a:endParaRPr lang="th-TH" sz="2000" b="0" baseline="30000" dirty="0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E80F2CF5-9BE3-4081-B514-E71582C5D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64795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E774586F-0E31-48EE-A070-786723538BD9}"/>
              </a:ext>
            </a:extLst>
          </p:cNvPr>
          <p:cNvSpPr txBox="1">
            <a:spLocks noChangeArrowheads="1"/>
          </p:cNvSpPr>
          <p:nvPr/>
        </p:nvSpPr>
        <p:spPr>
          <a:xfrm>
            <a:off x="1430338" y="3233738"/>
            <a:ext cx="2362200" cy="10668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People use excess supply of money to buy bond</a:t>
            </a:r>
            <a:endParaRPr lang="th-TH" sz="2000" b="0" baseline="30000" dirty="0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7BCCD405-8896-42E8-B609-DEFC4703E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0163" y="356076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6B7BB4B2-4127-4FA3-BC9C-A81E0F068E71}"/>
              </a:ext>
            </a:extLst>
          </p:cNvPr>
          <p:cNvSpPr txBox="1">
            <a:spLocks noChangeArrowheads="1"/>
          </p:cNvSpPr>
          <p:nvPr/>
        </p:nvSpPr>
        <p:spPr>
          <a:xfrm>
            <a:off x="4267200" y="3370263"/>
            <a:ext cx="2063750" cy="5334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Price of bond</a:t>
            </a:r>
            <a:endParaRPr lang="th-TH" sz="2000" b="0" baseline="30000" dirty="0"/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id="{7017647C-AFFB-4FCA-A4ED-4D001D6ADEB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19800" y="343693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EF078D1D-B2A5-4FC5-918A-86F340B6C7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7300" y="35433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9C457AC5-9F05-4F94-A37D-DCB6EE8CDD28}"/>
              </a:ext>
            </a:extLst>
          </p:cNvPr>
          <p:cNvSpPr txBox="1">
            <a:spLocks noChangeArrowheads="1"/>
          </p:cNvSpPr>
          <p:nvPr/>
        </p:nvSpPr>
        <p:spPr>
          <a:xfrm>
            <a:off x="6705600" y="3429000"/>
            <a:ext cx="223202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="0" dirty="0"/>
              <a:t>     from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/>
              <a:t> </a:t>
            </a:r>
            <a:r>
              <a:rPr lang="en-US" sz="2000" b="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r’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19" name="Line 15">
            <a:extLst>
              <a:ext uri="{FF2B5EF4-FFF2-40B4-BE49-F238E27FC236}">
                <a16:creationId xmlns:a16="http://schemas.microsoft.com/office/drawing/2014/main" id="{9BE88A47-A6B0-49BA-B2EE-F88F391EA786}"/>
              </a:ext>
            </a:extLst>
          </p:cNvPr>
          <p:cNvSpPr>
            <a:spLocks noChangeShapeType="1"/>
          </p:cNvSpPr>
          <p:nvPr/>
        </p:nvSpPr>
        <p:spPr bwMode="auto">
          <a:xfrm>
            <a:off x="7031038" y="346233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5FE12E46-68C8-4F7B-8E2C-1ED396CEE869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45720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3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CA8C6623-B143-46E6-A220-63353BD8415B}"/>
              </a:ext>
            </a:extLst>
          </p:cNvPr>
          <p:cNvSpPr txBox="1">
            <a:spLocks noChangeArrowheads="1"/>
          </p:cNvSpPr>
          <p:nvPr/>
        </p:nvSpPr>
        <p:spPr>
          <a:xfrm>
            <a:off x="1444625" y="4586288"/>
            <a:ext cx="3584575" cy="5334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In production market when </a:t>
            </a:r>
            <a:r>
              <a:rPr lang="en-US" sz="2000" dirty="0">
                <a:solidFill>
                  <a:schemeClr val="accent2"/>
                </a:solidFill>
              </a:rPr>
              <a:t>r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22" name="Line 15">
            <a:extLst>
              <a:ext uri="{FF2B5EF4-FFF2-40B4-BE49-F238E27FC236}">
                <a16:creationId xmlns:a16="http://schemas.microsoft.com/office/drawing/2014/main" id="{A8A15BFA-25A6-4F5F-903F-A65DABB412C5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0600" y="46482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id="{4F396E85-242E-4536-A0E3-E48179363E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4775" y="477678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5" name="Rectangle 2">
            <a:extLst>
              <a:ext uri="{FF2B5EF4-FFF2-40B4-BE49-F238E27FC236}">
                <a16:creationId xmlns:a16="http://schemas.microsoft.com/office/drawing/2014/main" id="{0F38A665-B608-490A-A1C5-69DC0D579998}"/>
              </a:ext>
            </a:extLst>
          </p:cNvPr>
          <p:cNvSpPr txBox="1">
            <a:spLocks noChangeArrowheads="1"/>
          </p:cNvSpPr>
          <p:nvPr/>
        </p:nvSpPr>
        <p:spPr>
          <a:xfrm>
            <a:off x="5468938" y="4586288"/>
            <a:ext cx="70326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I</a:t>
            </a:r>
            <a:r>
              <a:rPr lang="en-US" sz="2000" b="0" dirty="0"/>
              <a:t> </a:t>
            </a:r>
            <a:endParaRPr lang="th-TH" sz="2000" b="0" dirty="0"/>
          </a:p>
        </p:txBody>
      </p:sp>
      <p:sp>
        <p:nvSpPr>
          <p:cNvPr id="26" name="Line 16">
            <a:extLst>
              <a:ext uri="{FF2B5EF4-FFF2-40B4-BE49-F238E27FC236}">
                <a16:creationId xmlns:a16="http://schemas.microsoft.com/office/drawing/2014/main" id="{DA43049A-23FB-4EA5-94A4-0FC975796DC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810250" y="46402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7D90B8BD-BC9F-4186-A1D5-3A5B3F1075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1100" y="473868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092AEA78-2596-4E97-B8ED-47D7F5339DE5}"/>
              </a:ext>
            </a:extLst>
          </p:cNvPr>
          <p:cNvSpPr txBox="1">
            <a:spLocks noChangeArrowheads="1"/>
          </p:cNvSpPr>
          <p:nvPr/>
        </p:nvSpPr>
        <p:spPr>
          <a:xfrm>
            <a:off x="6616700" y="4602163"/>
            <a:ext cx="1204913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DAE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985726BA-D5BB-46D2-8330-5AA4C127D7D3}"/>
              </a:ext>
            </a:extLst>
          </p:cNvPr>
          <p:cNvSpPr txBox="1">
            <a:spLocks noChangeArrowheads="1"/>
          </p:cNvSpPr>
          <p:nvPr/>
        </p:nvSpPr>
        <p:spPr>
          <a:xfrm>
            <a:off x="1444625" y="5272088"/>
            <a:ext cx="3584575" cy="5334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DAE shifts from </a:t>
            </a:r>
            <a:r>
              <a:rPr lang="en-US" sz="2000" dirty="0">
                <a:solidFill>
                  <a:srgbClr val="FF0000"/>
                </a:solidFill>
              </a:rPr>
              <a:t>DAE </a:t>
            </a:r>
            <a:r>
              <a:rPr lang="en-US" sz="2000" b="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DAE’ </a:t>
            </a:r>
            <a:endParaRPr lang="th-TH" sz="2000" baseline="30000" dirty="0">
              <a:solidFill>
                <a:srgbClr val="FF0000"/>
              </a:solidFill>
            </a:endParaRPr>
          </a:p>
        </p:txBody>
      </p:sp>
      <p:sp>
        <p:nvSpPr>
          <p:cNvPr id="32" name="Right Arrow 31">
            <a:extLst>
              <a:ext uri="{FF2B5EF4-FFF2-40B4-BE49-F238E27FC236}">
                <a16:creationId xmlns:a16="http://schemas.microsoft.com/office/drawing/2014/main" id="{9F01C7C6-8B97-4295-960D-2D63CD063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546258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33" name="Rectangle 2">
            <a:extLst>
              <a:ext uri="{FF2B5EF4-FFF2-40B4-BE49-F238E27FC236}">
                <a16:creationId xmlns:a16="http://schemas.microsoft.com/office/drawing/2014/main" id="{D0A90A3D-757C-45D7-AAA7-A24D01601FF9}"/>
              </a:ext>
            </a:extLst>
          </p:cNvPr>
          <p:cNvSpPr txBox="1">
            <a:spLocks noChangeArrowheads="1"/>
          </p:cNvSpPr>
          <p:nvPr/>
        </p:nvSpPr>
        <p:spPr>
          <a:xfrm>
            <a:off x="5459413" y="5310188"/>
            <a:ext cx="347821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="0" dirty="0"/>
              <a:t>    </a:t>
            </a:r>
            <a:r>
              <a:rPr lang="en-US" sz="2000" dirty="0">
                <a:solidFill>
                  <a:schemeClr val="accent2"/>
                </a:solidFill>
              </a:rPr>
              <a:t>=  Y</a:t>
            </a:r>
            <a:r>
              <a:rPr lang="en-US" sz="2000" baseline="-25000" dirty="0">
                <a:solidFill>
                  <a:schemeClr val="accent2"/>
                </a:solidFill>
              </a:rPr>
              <a:t>G</a:t>
            </a: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</a:rPr>
              <a:t>H</a:t>
            </a:r>
            <a:r>
              <a:rPr lang="en-US" sz="2000" dirty="0">
                <a:solidFill>
                  <a:schemeClr val="accent2"/>
                </a:solidFill>
              </a:rPr>
              <a:t> = Y</a:t>
            </a:r>
            <a:r>
              <a:rPr lang="en-US" sz="2000" baseline="-25000" dirty="0">
                <a:solidFill>
                  <a:schemeClr val="accent2"/>
                </a:solidFill>
              </a:rPr>
              <a:t>0</a:t>
            </a: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endParaRPr lang="th-TH" sz="2000" dirty="0">
              <a:solidFill>
                <a:schemeClr val="accent2"/>
              </a:solidFill>
            </a:endParaRPr>
          </a:p>
        </p:txBody>
      </p:sp>
      <p:sp>
        <p:nvSpPr>
          <p:cNvPr id="34" name="Line 16">
            <a:extLst>
              <a:ext uri="{FF2B5EF4-FFF2-40B4-BE49-F238E27FC236}">
                <a16:creationId xmlns:a16="http://schemas.microsoft.com/office/drawing/2014/main" id="{CF0825B8-A52E-4BB3-9C0E-CD042378841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821363" y="534987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" name="Line 16">
            <a:extLst>
              <a:ext uri="{FF2B5EF4-FFF2-40B4-BE49-F238E27FC236}">
                <a16:creationId xmlns:a16="http://schemas.microsoft.com/office/drawing/2014/main" id="{5D63EFEE-3985-4296-B3F8-7BA25319AF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67600" y="46275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 nodeType="clickPar">
                      <p:stCondLst>
                        <p:cond delay="indefinite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  <p:bldP spid="5" grpId="0" build="p" animBg="1"/>
      <p:bldP spid="6" grpId="0" build="p" animBg="1"/>
      <p:bldP spid="7" grpId="0" build="p" animBg="1"/>
      <p:bldP spid="8" grpId="0" build="p" animBg="1"/>
      <p:bldP spid="9" grpId="0" build="p" animBg="1"/>
      <p:bldP spid="10" grpId="0" animBg="1"/>
      <p:bldP spid="11" grpId="0" build="p" animBg="1"/>
      <p:bldP spid="12" grpId="0" animBg="1"/>
      <p:bldP spid="13" grpId="0" build="p" animBg="1"/>
      <p:bldP spid="14" grpId="0" animBg="1"/>
      <p:bldP spid="15" grpId="0" build="p" animBg="1"/>
      <p:bldP spid="17" grpId="0" animBg="1"/>
      <p:bldP spid="18" grpId="0" animBg="1"/>
      <p:bldP spid="20" grpId="0" build="p" animBg="1"/>
      <p:bldP spid="21" grpId="0" build="p" animBg="1"/>
      <p:bldP spid="23" grpId="0" animBg="1"/>
      <p:bldP spid="25" grpId="0" build="p" animBg="1"/>
      <p:bldP spid="27" grpId="0" animBg="1"/>
      <p:bldP spid="28" grpId="0" build="p" animBg="1"/>
      <p:bldP spid="31" grpId="0" build="p" animBg="1"/>
      <p:bldP spid="32" grpId="0" animBg="1"/>
      <p:bldP spid="33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1">
            <a:extLst>
              <a:ext uri="{FF2B5EF4-FFF2-40B4-BE49-F238E27FC236}">
                <a16:creationId xmlns:a16="http://schemas.microsoft.com/office/drawing/2014/main" id="{9CAF2D40-4F15-47CE-A762-080FE28C20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40E1D9CA-591F-4EF6-A9D6-27FA0681C3F2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BFDE3E-F0B5-4E1B-BCA7-23C2B2B7500B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152400"/>
            <a:ext cx="82296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Explaining adjustment </a:t>
            </a:r>
            <a:r>
              <a:rPr lang="en-US" sz="2000" dirty="0">
                <a:solidFill>
                  <a:schemeClr val="accent2"/>
                </a:solidFill>
              </a:rPr>
              <a:t>from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 </a:t>
            </a:r>
            <a:r>
              <a:rPr lang="en-US" sz="2000" dirty="0">
                <a:solidFill>
                  <a:schemeClr val="accent2"/>
                </a:solidFill>
              </a:rPr>
              <a:t>(Continued)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 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695B5CB-6F36-4B78-8C1B-E951F178D2DC}"/>
              </a:ext>
            </a:extLst>
          </p:cNvPr>
          <p:cNvSpPr txBox="1">
            <a:spLocks noChangeArrowheads="1"/>
          </p:cNvSpPr>
          <p:nvPr/>
        </p:nvSpPr>
        <p:spPr>
          <a:xfrm>
            <a:off x="158750" y="9144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1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3CD5D4B-1783-4A4C-A10E-D19A716502AE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914400"/>
            <a:ext cx="3276600" cy="5334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In money market when </a:t>
            </a:r>
            <a:r>
              <a:rPr lang="en-US" sz="2000" dirty="0">
                <a:solidFill>
                  <a:schemeClr val="accent2"/>
                </a:solidFill>
              </a:rPr>
              <a:t>Y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6" name="Line 16">
            <a:extLst>
              <a:ext uri="{FF2B5EF4-FFF2-40B4-BE49-F238E27FC236}">
                <a16:creationId xmlns:a16="http://schemas.microsoft.com/office/drawing/2014/main" id="{5B8A5366-20E8-4850-ACFE-4E2F82A2D0A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9906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B8F246E7-2675-43BC-97DE-600117F362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750" y="10668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821CC24A-44D2-4E48-93AE-0F94AE4560DE}"/>
              </a:ext>
            </a:extLst>
          </p:cNvPr>
          <p:cNvSpPr txBox="1">
            <a:spLocks noChangeArrowheads="1"/>
          </p:cNvSpPr>
          <p:nvPr/>
        </p:nvSpPr>
        <p:spPr>
          <a:xfrm>
            <a:off x="5257800" y="957263"/>
            <a:ext cx="750888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chemeClr val="accent2"/>
                </a:solidFill>
              </a:rPr>
              <a:t>M</a:t>
            </a:r>
            <a:r>
              <a:rPr lang="en-US" sz="2000" baseline="30000" dirty="0" err="1">
                <a:solidFill>
                  <a:schemeClr val="accent2"/>
                </a:solidFill>
              </a:rPr>
              <a:t>d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10" name="Line 16">
            <a:extLst>
              <a:ext uri="{FF2B5EF4-FFF2-40B4-BE49-F238E27FC236}">
                <a16:creationId xmlns:a16="http://schemas.microsoft.com/office/drawing/2014/main" id="{7EA1847F-EB92-461F-AB74-9DEB6692007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91200" y="9906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6BB6614F-9B6A-49C5-B8CE-841D9F647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10287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B4371833-BDDE-4B95-B21F-A79ECFEF4385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1604963"/>
            <a:ext cx="4267200" cy="5334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M</a:t>
            </a:r>
            <a:r>
              <a:rPr lang="en-US" sz="2000" baseline="30000" dirty="0">
                <a:solidFill>
                  <a:schemeClr val="accent2"/>
                </a:solidFill>
              </a:rPr>
              <a:t>d</a:t>
            </a:r>
            <a:r>
              <a:rPr lang="en-US" sz="2000" b="0" dirty="0"/>
              <a:t> shifts from </a:t>
            </a:r>
            <a:r>
              <a:rPr lang="en-US" sz="2000" dirty="0">
                <a:solidFill>
                  <a:schemeClr val="accent2"/>
                </a:solidFill>
              </a:rPr>
              <a:t>M</a:t>
            </a:r>
            <a:r>
              <a:rPr lang="en-US" sz="2000" baseline="30000" dirty="0">
                <a:solidFill>
                  <a:schemeClr val="accent2"/>
                </a:solidFill>
              </a:rPr>
              <a:t>d</a:t>
            </a:r>
            <a:r>
              <a:rPr lang="en-US" sz="2000" dirty="0">
                <a:solidFill>
                  <a:schemeClr val="accent2"/>
                </a:solidFill>
              </a:rPr>
              <a:t> (Y</a:t>
            </a:r>
            <a:r>
              <a:rPr lang="en-US" sz="2000" baseline="-25000" dirty="0">
                <a:solidFill>
                  <a:schemeClr val="accent2"/>
                </a:solidFill>
              </a:rPr>
              <a:t>0</a:t>
            </a:r>
            <a:r>
              <a:rPr lang="en-US" sz="2000" dirty="0">
                <a:solidFill>
                  <a:schemeClr val="accent2"/>
                </a:solidFill>
              </a:rPr>
              <a:t>)  </a:t>
            </a:r>
            <a:r>
              <a:rPr lang="en-US" sz="2000" b="0" dirty="0"/>
              <a:t>to</a:t>
            </a:r>
            <a:r>
              <a:rPr lang="en-US" sz="2000" dirty="0">
                <a:solidFill>
                  <a:schemeClr val="accent2"/>
                </a:solidFill>
              </a:rPr>
              <a:t>  M</a:t>
            </a:r>
            <a:r>
              <a:rPr lang="en-US" sz="2000" baseline="30000" dirty="0">
                <a:solidFill>
                  <a:schemeClr val="accent2"/>
                </a:solidFill>
              </a:rPr>
              <a:t>d</a:t>
            </a:r>
            <a:r>
              <a:rPr lang="en-US" sz="2000" dirty="0">
                <a:solidFill>
                  <a:schemeClr val="accent2"/>
                </a:solidFill>
              </a:rPr>
              <a:t> (Y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r>
              <a:rPr lang="en-US" sz="2000" dirty="0">
                <a:solidFill>
                  <a:schemeClr val="accent2"/>
                </a:solidFill>
              </a:rPr>
              <a:t>) 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2A6F3B81-790A-462D-ADF5-7FD6146F8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9300" y="179546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D5631EEA-7337-4C3B-8421-D26873912F50}"/>
              </a:ext>
            </a:extLst>
          </p:cNvPr>
          <p:cNvSpPr txBox="1">
            <a:spLocks noChangeArrowheads="1"/>
          </p:cNvSpPr>
          <p:nvPr/>
        </p:nvSpPr>
        <p:spPr>
          <a:xfrm>
            <a:off x="6149975" y="1604963"/>
            <a:ext cx="223202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dirty="0">
                <a:solidFill>
                  <a:srgbClr val="FF0000"/>
                </a:solidFill>
              </a:rPr>
              <a:t>      </a:t>
            </a:r>
            <a:r>
              <a:rPr lang="en-US" sz="2000" dirty="0">
                <a:solidFill>
                  <a:schemeClr val="accent2"/>
                </a:solidFill>
              </a:rPr>
              <a:t>= </a:t>
            </a:r>
            <a:r>
              <a:rPr lang="en-US" sz="2000" dirty="0" err="1">
                <a:solidFill>
                  <a:schemeClr val="accent2"/>
                </a:solidFill>
              </a:rPr>
              <a:t>r</a:t>
            </a:r>
            <a:r>
              <a:rPr lang="en-US" sz="2000" baseline="-25000" dirty="0" err="1">
                <a:solidFill>
                  <a:schemeClr val="accent2"/>
                </a:solidFill>
              </a:rPr>
              <a:t>B</a:t>
            </a:r>
            <a:r>
              <a:rPr lang="en-US" sz="2000" dirty="0" err="1">
                <a:solidFill>
                  <a:schemeClr val="accent2"/>
                </a:solidFill>
              </a:rPr>
              <a:t>r</a:t>
            </a:r>
            <a:r>
              <a:rPr lang="en-US" sz="2000" baseline="-25000" dirty="0" err="1">
                <a:solidFill>
                  <a:schemeClr val="accent2"/>
                </a:solidFill>
              </a:rPr>
              <a:t>C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dirty="0">
                <a:solidFill>
                  <a:schemeClr val="accent2"/>
                </a:solidFill>
              </a:rPr>
              <a:t>= r’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baseline="-25000" dirty="0">
                <a:solidFill>
                  <a:schemeClr val="accent2"/>
                </a:solidFill>
              </a:rPr>
              <a:t>1 </a:t>
            </a:r>
            <a:endParaRPr lang="th-TH" sz="2000" b="0" baseline="30000" dirty="0"/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id="{AC95F514-6FCD-474F-914B-CC159C5080A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13513" y="16811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9F129357-499A-4685-AFDB-17B9F4B00449}"/>
              </a:ext>
            </a:extLst>
          </p:cNvPr>
          <p:cNvSpPr txBox="1">
            <a:spLocks noChangeArrowheads="1"/>
          </p:cNvSpPr>
          <p:nvPr/>
        </p:nvSpPr>
        <p:spPr>
          <a:xfrm>
            <a:off x="158750" y="3048000"/>
            <a:ext cx="1196975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2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33" name="Rectangle 2">
            <a:extLst>
              <a:ext uri="{FF2B5EF4-FFF2-40B4-BE49-F238E27FC236}">
                <a16:creationId xmlns:a16="http://schemas.microsoft.com/office/drawing/2014/main" id="{1D22C51B-5141-4743-87B8-464F8A56B20E}"/>
              </a:ext>
            </a:extLst>
          </p:cNvPr>
          <p:cNvSpPr txBox="1">
            <a:spLocks noChangeArrowheads="1"/>
          </p:cNvSpPr>
          <p:nvPr/>
        </p:nvSpPr>
        <p:spPr>
          <a:xfrm>
            <a:off x="1463675" y="3048000"/>
            <a:ext cx="6662738" cy="11049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At the end, new equilibrium r =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b="0" dirty="0"/>
              <a:t> , new equilibrium Y = 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at point equilibrium point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</a:p>
          <a:p>
            <a:pPr marL="0" indent="0" eaLnBrk="1" hangingPunct="1">
              <a:buFontTx/>
              <a:buNone/>
              <a:defRPr/>
            </a:pPr>
            <a:endParaRPr lang="en-US" sz="2000" b="0" dirty="0"/>
          </a:p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 </a:t>
            </a:r>
            <a:endParaRPr lang="th-TH" sz="2000" b="0" dirty="0"/>
          </a:p>
        </p:txBody>
      </p:sp>
      <p:sp>
        <p:nvSpPr>
          <p:cNvPr id="35" name="Rectangle 2">
            <a:extLst>
              <a:ext uri="{FF2B5EF4-FFF2-40B4-BE49-F238E27FC236}">
                <a16:creationId xmlns:a16="http://schemas.microsoft.com/office/drawing/2014/main" id="{8968A019-BDD8-4516-9CAA-DECFE72AA4C8}"/>
              </a:ext>
            </a:extLst>
          </p:cNvPr>
          <p:cNvSpPr txBox="1">
            <a:spLocks noChangeArrowheads="1"/>
          </p:cNvSpPr>
          <p:nvPr/>
        </p:nvSpPr>
        <p:spPr>
          <a:xfrm>
            <a:off x="1463675" y="4424363"/>
            <a:ext cx="6661150" cy="8604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The net change of </a:t>
            </a:r>
            <a:r>
              <a:rPr lang="en-US" sz="2000" dirty="0">
                <a:solidFill>
                  <a:srgbClr val="FF0000"/>
                </a:solidFill>
              </a:rPr>
              <a:t>equilibrium r</a:t>
            </a:r>
            <a:r>
              <a:rPr lang="en-US" sz="2000" b="0" dirty="0">
                <a:solidFill>
                  <a:srgbClr val="FF0000"/>
                </a:solidFill>
              </a:rPr>
              <a:t> </a:t>
            </a:r>
            <a:r>
              <a:rPr lang="en-US" sz="2000" b="0" dirty="0"/>
              <a:t>and </a:t>
            </a:r>
            <a:r>
              <a:rPr lang="en-US" sz="2000" dirty="0">
                <a:solidFill>
                  <a:srgbClr val="FF0000"/>
                </a:solidFill>
              </a:rPr>
              <a:t>equilibrium Y</a:t>
            </a:r>
            <a:r>
              <a:rPr lang="en-US" sz="2000" b="0" dirty="0"/>
              <a:t> of monetary policy expansion is  </a:t>
            </a: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b="0" dirty="0">
                <a:solidFill>
                  <a:schemeClr val="accent2"/>
                </a:solidFill>
              </a:rPr>
              <a:t>     </a:t>
            </a:r>
            <a:r>
              <a:rPr lang="en-US" sz="2000" dirty="0">
                <a:solidFill>
                  <a:schemeClr val="accent2"/>
                </a:solidFill>
              </a:rPr>
              <a:t>= r</a:t>
            </a:r>
            <a:r>
              <a:rPr lang="en-US" sz="2000" baseline="-25000" dirty="0">
                <a:solidFill>
                  <a:schemeClr val="accent2"/>
                </a:solidFill>
              </a:rPr>
              <a:t>0</a:t>
            </a: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r>
              <a:rPr lang="en-US" sz="2000" dirty="0">
                <a:solidFill>
                  <a:schemeClr val="accent2"/>
                </a:solidFill>
              </a:rPr>
              <a:t>  </a:t>
            </a:r>
            <a:r>
              <a:rPr lang="en-US" sz="2000" dirty="0"/>
              <a:t>,  </a:t>
            </a:r>
            <a:r>
              <a:rPr lang="en-US" sz="2000" dirty="0">
                <a:solidFill>
                  <a:schemeClr val="accent2"/>
                </a:solidFill>
              </a:rPr>
              <a:t>Y     = Y</a:t>
            </a:r>
            <a:r>
              <a:rPr lang="en-US" sz="2000" baseline="-25000" dirty="0">
                <a:solidFill>
                  <a:schemeClr val="accent2"/>
                </a:solidFill>
              </a:rPr>
              <a:t>0</a:t>
            </a: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</a:rPr>
              <a:t>1</a:t>
            </a:r>
            <a:endParaRPr lang="en-US" sz="2000" dirty="0">
              <a:solidFill>
                <a:schemeClr val="accent2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sz="2000" b="0" dirty="0"/>
              <a:t> </a:t>
            </a:r>
            <a:endParaRPr lang="th-TH" sz="2000" b="0" dirty="0"/>
          </a:p>
        </p:txBody>
      </p:sp>
      <p:sp>
        <p:nvSpPr>
          <p:cNvPr id="36" name="Line 15">
            <a:extLst>
              <a:ext uri="{FF2B5EF4-FFF2-40B4-BE49-F238E27FC236}">
                <a16:creationId xmlns:a16="http://schemas.microsoft.com/office/drawing/2014/main" id="{09E401D8-D78B-4BD3-AE44-46B3C10488B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485457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" name="Line 16">
            <a:extLst>
              <a:ext uri="{FF2B5EF4-FFF2-40B4-BE49-F238E27FC236}">
                <a16:creationId xmlns:a16="http://schemas.microsoft.com/office/drawing/2014/main" id="{F3DE7607-9424-4885-882C-3A03EB8EA7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629400" y="484663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  <p:bldP spid="5" grpId="0" build="p" animBg="1"/>
      <p:bldP spid="7" grpId="0" animBg="1"/>
      <p:bldP spid="9" grpId="0" build="p" animBg="1"/>
      <p:bldP spid="12" grpId="0" animBg="1"/>
      <p:bldP spid="13" grpId="0" build="p" animBg="1"/>
      <p:bldP spid="14" grpId="0" animBg="1"/>
      <p:bldP spid="15" grpId="0" animBg="1"/>
      <p:bldP spid="31" grpId="0" build="p" animBg="1"/>
      <p:bldP spid="33" grpId="0" build="p" animBg="1"/>
      <p:bldP spid="35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1">
            <a:extLst>
              <a:ext uri="{FF2B5EF4-FFF2-40B4-BE49-F238E27FC236}">
                <a16:creationId xmlns:a16="http://schemas.microsoft.com/office/drawing/2014/main" id="{F594FD1B-CEB3-4746-89AE-4FE6613911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4B3674FB-7434-46F0-B4C4-9BDCCF506416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A8E0081-8B5B-4BC2-AC18-BE02F683ED26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152400"/>
            <a:ext cx="8229600" cy="533400"/>
          </a:xfrm>
          <a:prstGeom prst="rect">
            <a:avLst/>
          </a:prstGeom>
          <a:solidFill>
            <a:srgbClr val="FFFF66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Explaining adjustment </a:t>
            </a:r>
            <a:r>
              <a:rPr lang="en-US" sz="2000" dirty="0">
                <a:solidFill>
                  <a:schemeClr val="accent2"/>
                </a:solidFill>
              </a:rPr>
              <a:t>from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b="0" dirty="0"/>
              <a:t> to 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</a:rPr>
              <a:t>1 </a:t>
            </a:r>
            <a:r>
              <a:rPr lang="en-US" sz="2000" dirty="0">
                <a:solidFill>
                  <a:schemeClr val="accent2"/>
                </a:solidFill>
              </a:rPr>
              <a:t>(Continued)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sz="2000" u="sng" dirty="0">
                <a:solidFill>
                  <a:schemeClr val="accent2"/>
                </a:solidFill>
              </a:rPr>
              <a:t> </a:t>
            </a:r>
            <a:endParaRPr lang="th-TH" sz="2000" u="sng" baseline="30000" dirty="0">
              <a:solidFill>
                <a:schemeClr val="accent2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B947FAA-6E39-4803-98BB-EEE76AFF77D2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" y="765175"/>
            <a:ext cx="1828800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Summarize</a:t>
            </a:r>
            <a:endParaRPr lang="th-TH" sz="2000" dirty="0">
              <a:solidFill>
                <a:schemeClr val="accent2"/>
              </a:solidFill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80CA0AA-5F88-4B41-84D4-71215FB7244D}"/>
              </a:ext>
            </a:extLst>
          </p:cNvPr>
          <p:cNvSpPr txBox="1">
            <a:spLocks noChangeArrowheads="1"/>
          </p:cNvSpPr>
          <p:nvPr/>
        </p:nvSpPr>
        <p:spPr>
          <a:xfrm>
            <a:off x="120650" y="1506538"/>
            <a:ext cx="658813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chemeClr val="accent2"/>
                </a:solidFill>
              </a:rPr>
              <a:t>M</a:t>
            </a:r>
            <a:r>
              <a:rPr lang="en-US" sz="2000" baseline="30000" dirty="0" err="1">
                <a:solidFill>
                  <a:schemeClr val="accent2"/>
                </a:solidFill>
              </a:rPr>
              <a:t>s</a:t>
            </a:r>
            <a:r>
              <a:rPr lang="en-US" sz="2000" b="0" dirty="0"/>
              <a:t> </a:t>
            </a:r>
            <a:endParaRPr lang="th-TH" sz="2000" b="0" baseline="30000" dirty="0"/>
          </a:p>
        </p:txBody>
      </p:sp>
      <p:sp>
        <p:nvSpPr>
          <p:cNvPr id="6" name="Line 16">
            <a:extLst>
              <a:ext uri="{FF2B5EF4-FFF2-40B4-BE49-F238E27FC236}">
                <a16:creationId xmlns:a16="http://schemas.microsoft.com/office/drawing/2014/main" id="{A5CED5A5-689A-42A3-ADD5-B5514B54C77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3250" y="15541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FCCF008D-46D0-408D-9F03-7D71E08AD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6002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4C5591E-D8B5-48E2-8CDF-C2E8A7B1CF58}"/>
              </a:ext>
            </a:extLst>
          </p:cNvPr>
          <p:cNvSpPr txBox="1">
            <a:spLocks noChangeArrowheads="1"/>
          </p:cNvSpPr>
          <p:nvPr/>
        </p:nvSpPr>
        <p:spPr>
          <a:xfrm>
            <a:off x="1116013" y="1509713"/>
            <a:ext cx="508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r</a:t>
            </a:r>
            <a:endParaRPr lang="th-TH" sz="2000" baseline="-25000" dirty="0">
              <a:solidFill>
                <a:schemeClr val="accent2"/>
              </a:solidFill>
            </a:endParaRPr>
          </a:p>
        </p:txBody>
      </p:sp>
      <p:sp>
        <p:nvSpPr>
          <p:cNvPr id="9" name="Line 15">
            <a:extLst>
              <a:ext uri="{FF2B5EF4-FFF2-40B4-BE49-F238E27FC236}">
                <a16:creationId xmlns:a16="http://schemas.microsoft.com/office/drawing/2014/main" id="{82FAEEBA-D4F3-40BF-AEF0-91F23C5BE092}"/>
              </a:ext>
            </a:extLst>
          </p:cNvPr>
          <p:cNvSpPr>
            <a:spLocks noChangeShapeType="1"/>
          </p:cNvSpPr>
          <p:nvPr/>
        </p:nvSpPr>
        <p:spPr bwMode="auto">
          <a:xfrm>
            <a:off x="1452563" y="16002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77502A61-779A-4499-BF12-4ABD57DB593C}"/>
              </a:ext>
            </a:extLst>
          </p:cNvPr>
          <p:cNvSpPr txBox="1">
            <a:spLocks noChangeArrowheads="1"/>
          </p:cNvSpPr>
          <p:nvPr/>
        </p:nvSpPr>
        <p:spPr>
          <a:xfrm>
            <a:off x="676275" y="2060575"/>
            <a:ext cx="1385888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rgbClr val="FF0000"/>
                </a:solidFill>
              </a:rPr>
              <a:t>r</a:t>
            </a:r>
            <a:r>
              <a:rPr lang="en-US" sz="2000" baseline="-25000" dirty="0" err="1">
                <a:solidFill>
                  <a:srgbClr val="FF0000"/>
                </a:solidFill>
              </a:rPr>
              <a:t>A</a:t>
            </a:r>
            <a:r>
              <a:rPr lang="en-US" sz="2000" dirty="0" err="1">
                <a:solidFill>
                  <a:srgbClr val="FF0000"/>
                </a:solidFill>
              </a:rPr>
              <a:t>r</a:t>
            </a:r>
            <a:r>
              <a:rPr lang="en-US" sz="2000" baseline="-25000" dirty="0" err="1">
                <a:solidFill>
                  <a:srgbClr val="FF0000"/>
                </a:solidFill>
              </a:rPr>
              <a:t>B</a:t>
            </a:r>
            <a:r>
              <a:rPr lang="en-US" sz="2000" baseline="-25000" dirty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rgbClr val="FF0000"/>
                </a:solidFill>
              </a:rPr>
              <a:t>= r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>
                <a:solidFill>
                  <a:srgbClr val="FF0000"/>
                </a:solidFill>
              </a:rPr>
              <a:t>r’</a:t>
            </a:r>
            <a:r>
              <a:rPr lang="en-US" sz="2000" baseline="-25000" dirty="0">
                <a:solidFill>
                  <a:srgbClr val="FF0000"/>
                </a:solidFill>
              </a:rPr>
              <a:t>1 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65BE076D-0F40-44CA-A9A9-EC21C8C6FC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238" y="162877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F130EFD6-6BDF-4929-868A-47603547D04A}"/>
              </a:ext>
            </a:extLst>
          </p:cNvPr>
          <p:cNvSpPr txBox="1">
            <a:spLocks noChangeArrowheads="1"/>
          </p:cNvSpPr>
          <p:nvPr/>
        </p:nvSpPr>
        <p:spPr>
          <a:xfrm>
            <a:off x="1944688" y="1476375"/>
            <a:ext cx="41751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I</a:t>
            </a:r>
            <a:r>
              <a:rPr lang="en-US" sz="2000" b="0" dirty="0"/>
              <a:t> </a:t>
            </a:r>
            <a:endParaRPr lang="th-TH" sz="2000" b="0" dirty="0"/>
          </a:p>
        </p:txBody>
      </p:sp>
      <p:sp>
        <p:nvSpPr>
          <p:cNvPr id="13" name="Line 16">
            <a:extLst>
              <a:ext uri="{FF2B5EF4-FFF2-40B4-BE49-F238E27FC236}">
                <a16:creationId xmlns:a16="http://schemas.microsoft.com/office/drawing/2014/main" id="{BBD9FD61-64B0-41E5-A00A-D585A099B2E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22500" y="154305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7ADA41D9-76D4-45E2-992F-A95407AC3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8713" y="166211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FCB0C961-048B-4CAB-802E-BFFD6084ABBF}"/>
              </a:ext>
            </a:extLst>
          </p:cNvPr>
          <p:cNvSpPr txBox="1">
            <a:spLocks noChangeArrowheads="1"/>
          </p:cNvSpPr>
          <p:nvPr/>
        </p:nvSpPr>
        <p:spPr>
          <a:xfrm>
            <a:off x="2649538" y="1476375"/>
            <a:ext cx="9144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DAE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17" name="Line 16">
            <a:extLst>
              <a:ext uri="{FF2B5EF4-FFF2-40B4-BE49-F238E27FC236}">
                <a16:creationId xmlns:a16="http://schemas.microsoft.com/office/drawing/2014/main" id="{C3D12E3B-5E4E-4B4B-BA47-5150634F825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29000" y="15097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Right Arrow 17">
            <a:extLst>
              <a:ext uri="{FF2B5EF4-FFF2-40B4-BE49-F238E27FC236}">
                <a16:creationId xmlns:a16="http://schemas.microsoft.com/office/drawing/2014/main" id="{C2479FDF-1482-4657-9DA4-55398F2B83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4100" y="162877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6440EE16-38F2-4219-8C0D-0C54F41463EE}"/>
              </a:ext>
            </a:extLst>
          </p:cNvPr>
          <p:cNvSpPr txBox="1">
            <a:spLocks noChangeArrowheads="1"/>
          </p:cNvSpPr>
          <p:nvPr/>
        </p:nvSpPr>
        <p:spPr>
          <a:xfrm>
            <a:off x="3833813" y="1466850"/>
            <a:ext cx="58102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Y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20" name="Line 16">
            <a:extLst>
              <a:ext uri="{FF2B5EF4-FFF2-40B4-BE49-F238E27FC236}">
                <a16:creationId xmlns:a16="http://schemas.microsoft.com/office/drawing/2014/main" id="{BAB26C37-EE2F-422D-A78D-9D4A64EAB77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67200" y="148907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Right Arrow 20">
            <a:extLst>
              <a:ext uri="{FF2B5EF4-FFF2-40B4-BE49-F238E27FC236}">
                <a16:creationId xmlns:a16="http://schemas.microsoft.com/office/drawing/2014/main" id="{CBB64EAC-F323-48FD-B1D3-CED67BFA8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156527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2" name="Rectangle 2">
            <a:extLst>
              <a:ext uri="{FF2B5EF4-FFF2-40B4-BE49-F238E27FC236}">
                <a16:creationId xmlns:a16="http://schemas.microsoft.com/office/drawing/2014/main" id="{FFA454BE-D4EF-4B20-8477-7913006A745D}"/>
              </a:ext>
            </a:extLst>
          </p:cNvPr>
          <p:cNvSpPr txBox="1">
            <a:spLocks noChangeArrowheads="1"/>
          </p:cNvSpPr>
          <p:nvPr/>
        </p:nvSpPr>
        <p:spPr>
          <a:xfrm>
            <a:off x="4738688" y="1433513"/>
            <a:ext cx="7524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chemeClr val="accent2"/>
                </a:solidFill>
              </a:rPr>
              <a:t>M</a:t>
            </a:r>
            <a:r>
              <a:rPr lang="en-US" sz="2000" baseline="30000" dirty="0" err="1">
                <a:solidFill>
                  <a:schemeClr val="accent2"/>
                </a:solidFill>
              </a:rPr>
              <a:t>d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23" name="Line 16">
            <a:extLst>
              <a:ext uri="{FF2B5EF4-FFF2-40B4-BE49-F238E27FC236}">
                <a16:creationId xmlns:a16="http://schemas.microsoft.com/office/drawing/2014/main" id="{F848B818-3FBD-440A-BAE4-FBFA1006AFF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0" y="14652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id="{DEA76DB2-7253-433E-BCF6-C40E448F7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7988" y="16002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6" name="Rectangle 2">
            <a:extLst>
              <a:ext uri="{FF2B5EF4-FFF2-40B4-BE49-F238E27FC236}">
                <a16:creationId xmlns:a16="http://schemas.microsoft.com/office/drawing/2014/main" id="{076364DC-4145-4475-90C4-21537C7F5619}"/>
              </a:ext>
            </a:extLst>
          </p:cNvPr>
          <p:cNvSpPr txBox="1">
            <a:spLocks noChangeArrowheads="1"/>
          </p:cNvSpPr>
          <p:nvPr/>
        </p:nvSpPr>
        <p:spPr>
          <a:xfrm>
            <a:off x="2209800" y="2052638"/>
            <a:ext cx="1792288" cy="4953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DAE </a:t>
            </a:r>
            <a:r>
              <a:rPr lang="en-US" sz="2000" b="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DAE’ </a:t>
            </a:r>
            <a:endParaRPr lang="th-TH" sz="2000" baseline="30000" dirty="0">
              <a:solidFill>
                <a:srgbClr val="FF0000"/>
              </a:solidFill>
            </a:endParaRPr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0DD2B11A-C230-4CB9-83B3-742F1FD69094}"/>
              </a:ext>
            </a:extLst>
          </p:cNvPr>
          <p:cNvSpPr txBox="1">
            <a:spLocks noChangeArrowheads="1"/>
          </p:cNvSpPr>
          <p:nvPr/>
        </p:nvSpPr>
        <p:spPr>
          <a:xfrm>
            <a:off x="3151188" y="866775"/>
            <a:ext cx="1792287" cy="4953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G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H</a:t>
            </a:r>
            <a:r>
              <a:rPr lang="en-US" sz="2000" dirty="0">
                <a:solidFill>
                  <a:srgbClr val="FF0000"/>
                </a:solidFill>
              </a:rPr>
              <a:t> = Y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>
                <a:solidFill>
                  <a:srgbClr val="FF0000"/>
                </a:solidFill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endParaRPr lang="th-TH" sz="2000" dirty="0">
              <a:solidFill>
                <a:srgbClr val="FF0000"/>
              </a:solidFill>
            </a:endParaRPr>
          </a:p>
        </p:txBody>
      </p:sp>
      <p:sp>
        <p:nvSpPr>
          <p:cNvPr id="29" name="Rectangle 2">
            <a:extLst>
              <a:ext uri="{FF2B5EF4-FFF2-40B4-BE49-F238E27FC236}">
                <a16:creationId xmlns:a16="http://schemas.microsoft.com/office/drawing/2014/main" id="{7F1BDF1B-53B7-4955-94D1-D52DE32AAF59}"/>
              </a:ext>
            </a:extLst>
          </p:cNvPr>
          <p:cNvSpPr txBox="1">
            <a:spLocks noChangeArrowheads="1"/>
          </p:cNvSpPr>
          <p:nvPr/>
        </p:nvSpPr>
        <p:spPr>
          <a:xfrm>
            <a:off x="5734050" y="1433513"/>
            <a:ext cx="420688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r</a:t>
            </a:r>
            <a:r>
              <a:rPr lang="en-US" sz="2000" baseline="30000" dirty="0">
                <a:solidFill>
                  <a:schemeClr val="accent2"/>
                </a:solidFill>
              </a:rPr>
              <a:t> </a:t>
            </a:r>
            <a:r>
              <a:rPr lang="en-US" sz="2000" baseline="-25000" dirty="0">
                <a:solidFill>
                  <a:schemeClr val="accent2"/>
                </a:solidFill>
              </a:rPr>
              <a:t> 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baseline="30000" dirty="0">
              <a:solidFill>
                <a:schemeClr val="accent2"/>
              </a:solidFill>
            </a:endParaRPr>
          </a:p>
        </p:txBody>
      </p:sp>
      <p:sp>
        <p:nvSpPr>
          <p:cNvPr id="30" name="Line 16">
            <a:extLst>
              <a:ext uri="{FF2B5EF4-FFF2-40B4-BE49-F238E27FC236}">
                <a16:creationId xmlns:a16="http://schemas.microsoft.com/office/drawing/2014/main" id="{434D7423-5A92-4EBF-83B1-5F13FE8F886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16625" y="14478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" name="Rectangle 2">
            <a:extLst>
              <a:ext uri="{FF2B5EF4-FFF2-40B4-BE49-F238E27FC236}">
                <a16:creationId xmlns:a16="http://schemas.microsoft.com/office/drawing/2014/main" id="{7DBBD72B-288C-41C2-9292-31F6CF16DBB7}"/>
              </a:ext>
            </a:extLst>
          </p:cNvPr>
          <p:cNvSpPr txBox="1">
            <a:spLocks noChangeArrowheads="1"/>
          </p:cNvSpPr>
          <p:nvPr/>
        </p:nvSpPr>
        <p:spPr>
          <a:xfrm>
            <a:off x="5229225" y="1973263"/>
            <a:ext cx="1403350" cy="4953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>
                <a:solidFill>
                  <a:srgbClr val="FF0000"/>
                </a:solidFill>
              </a:rPr>
              <a:t>r</a:t>
            </a:r>
            <a:r>
              <a:rPr lang="en-US" sz="2000" baseline="-25000" dirty="0" err="1">
                <a:solidFill>
                  <a:srgbClr val="FF0000"/>
                </a:solidFill>
              </a:rPr>
              <a:t>B</a:t>
            </a:r>
            <a:r>
              <a:rPr lang="en-US" sz="2000" dirty="0" err="1">
                <a:solidFill>
                  <a:srgbClr val="FF0000"/>
                </a:solidFill>
              </a:rPr>
              <a:t>r</a:t>
            </a:r>
            <a:r>
              <a:rPr lang="en-US" sz="2000" baseline="-25000" dirty="0" err="1">
                <a:solidFill>
                  <a:srgbClr val="FF0000"/>
                </a:solidFill>
              </a:rPr>
              <a:t>C</a:t>
            </a:r>
            <a:r>
              <a:rPr lang="en-US" sz="2000" dirty="0">
                <a:solidFill>
                  <a:srgbClr val="FF0000"/>
                </a:solidFill>
              </a:rPr>
              <a:t> = r’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endParaRPr lang="th-TH" sz="2000" dirty="0">
              <a:solidFill>
                <a:srgbClr val="FF00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endParaRPr lang="th-TH" sz="2000" dirty="0">
              <a:solidFill>
                <a:srgbClr val="FF0000"/>
              </a:solidFill>
            </a:endParaRPr>
          </a:p>
        </p:txBody>
      </p:sp>
      <p:sp>
        <p:nvSpPr>
          <p:cNvPr id="50" name="Left Brace 49">
            <a:extLst>
              <a:ext uri="{FF2B5EF4-FFF2-40B4-BE49-F238E27FC236}">
                <a16:creationId xmlns:a16="http://schemas.microsoft.com/office/drawing/2014/main" id="{16A5E275-572C-4FC6-8451-FF3169DBAEF4}"/>
              </a:ext>
            </a:extLst>
          </p:cNvPr>
          <p:cNvSpPr/>
          <p:nvPr/>
        </p:nvSpPr>
        <p:spPr bwMode="auto">
          <a:xfrm>
            <a:off x="690386" y="2186782"/>
            <a:ext cx="263464" cy="1298575"/>
          </a:xfrm>
          <a:prstGeom prst="leftBrace">
            <a:avLst>
              <a:gd name="adj1" fmla="val 8333"/>
              <a:gd name="adj2" fmla="val 50000"/>
            </a:avLst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square"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51" name="Rectangle 2">
            <a:extLst>
              <a:ext uri="{FF2B5EF4-FFF2-40B4-BE49-F238E27FC236}">
                <a16:creationId xmlns:a16="http://schemas.microsoft.com/office/drawing/2014/main" id="{A9F28646-FA31-41C4-86D9-B340BFC355DC}"/>
              </a:ext>
            </a:extLst>
          </p:cNvPr>
          <p:cNvSpPr txBox="1">
            <a:spLocks noChangeArrowheads="1"/>
          </p:cNvSpPr>
          <p:nvPr/>
        </p:nvSpPr>
        <p:spPr>
          <a:xfrm>
            <a:off x="35549" y="3149600"/>
            <a:ext cx="2132012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Money market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52" name="Left Brace 51">
            <a:extLst>
              <a:ext uri="{FF2B5EF4-FFF2-40B4-BE49-F238E27FC236}">
                <a16:creationId xmlns:a16="http://schemas.microsoft.com/office/drawing/2014/main" id="{99D52B4B-0B20-4A58-AE0B-4DB5CDD4F9CE}"/>
              </a:ext>
            </a:extLst>
          </p:cNvPr>
          <p:cNvSpPr/>
          <p:nvPr/>
        </p:nvSpPr>
        <p:spPr bwMode="auto">
          <a:xfrm>
            <a:off x="2574584" y="2317235"/>
            <a:ext cx="411729" cy="3339973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53" name="Rectangle 2">
            <a:extLst>
              <a:ext uri="{FF2B5EF4-FFF2-40B4-BE49-F238E27FC236}">
                <a16:creationId xmlns:a16="http://schemas.microsoft.com/office/drawing/2014/main" id="{A8C61C12-FC06-40B6-852D-49BE72EC2C7E}"/>
              </a:ext>
            </a:extLst>
          </p:cNvPr>
          <p:cNvSpPr txBox="1">
            <a:spLocks noChangeArrowheads="1"/>
          </p:cNvSpPr>
          <p:nvPr/>
        </p:nvSpPr>
        <p:spPr>
          <a:xfrm>
            <a:off x="1760538" y="4343400"/>
            <a:ext cx="2132012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Product market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  <p:sp>
        <p:nvSpPr>
          <p:cNvPr id="54" name="Left Brace 53">
            <a:extLst>
              <a:ext uri="{FF2B5EF4-FFF2-40B4-BE49-F238E27FC236}">
                <a16:creationId xmlns:a16="http://schemas.microsoft.com/office/drawing/2014/main" id="{BC40D0B5-BF51-4684-A9D0-77924331F5F5}"/>
              </a:ext>
            </a:extLst>
          </p:cNvPr>
          <p:cNvSpPr/>
          <p:nvPr/>
        </p:nvSpPr>
        <p:spPr bwMode="auto">
          <a:xfrm>
            <a:off x="4830585" y="1649313"/>
            <a:ext cx="309564" cy="2337909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55" name="Rectangle 2">
            <a:extLst>
              <a:ext uri="{FF2B5EF4-FFF2-40B4-BE49-F238E27FC236}">
                <a16:creationId xmlns:a16="http://schemas.microsoft.com/office/drawing/2014/main" id="{CCFA1408-9964-4A77-8D62-BA8233B8509D}"/>
              </a:ext>
            </a:extLst>
          </p:cNvPr>
          <p:cNvSpPr txBox="1">
            <a:spLocks noChangeArrowheads="1"/>
          </p:cNvSpPr>
          <p:nvPr/>
        </p:nvSpPr>
        <p:spPr>
          <a:xfrm>
            <a:off x="4002088" y="3095625"/>
            <a:ext cx="2132012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Money market</a:t>
            </a:r>
            <a:r>
              <a:rPr lang="en-US" sz="2000" b="0" dirty="0">
                <a:solidFill>
                  <a:schemeClr val="accent2"/>
                </a:solidFill>
              </a:rPr>
              <a:t> </a:t>
            </a:r>
            <a:endParaRPr lang="th-TH" sz="2000" b="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 nodeType="clickPar">
                      <p:stCondLst>
                        <p:cond delay="indefinite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  <p:bldP spid="5" grpId="0" build="p" animBg="1"/>
      <p:bldP spid="7" grpId="0" animBg="1"/>
      <p:bldP spid="8" grpId="0" animBg="1"/>
      <p:bldP spid="10" grpId="0" animBg="1"/>
      <p:bldP spid="11" grpId="0" animBg="1"/>
      <p:bldP spid="12" grpId="0" build="p" animBg="1"/>
      <p:bldP spid="14" grpId="0" animBg="1"/>
      <p:bldP spid="15" grpId="0" build="p" animBg="1"/>
      <p:bldP spid="18" grpId="0" animBg="1"/>
      <p:bldP spid="19" grpId="0" build="p" animBg="1"/>
      <p:bldP spid="21" grpId="0" animBg="1"/>
      <p:bldP spid="22" grpId="0" build="p" animBg="1"/>
      <p:bldP spid="24" grpId="0" animBg="1"/>
      <p:bldP spid="26" grpId="0" build="p" animBg="1"/>
      <p:bldP spid="28" grpId="0" build="p" animBg="1"/>
      <p:bldP spid="29" grpId="0" build="p" animBg="1"/>
      <p:bldP spid="34" grpId="0" build="p" animBg="1"/>
      <p:bldP spid="51" grpId="0" build="p" animBg="1"/>
      <p:bldP spid="53" grpId="0" build="p" animBg="1"/>
      <p:bldP spid="55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914400"/>
          </a:xfrm>
        </p:spPr>
        <p:txBody>
          <a:bodyPr/>
          <a:lstStyle/>
          <a:p>
            <a:pPr algn="l"/>
            <a:r>
              <a:rPr lang="en-US" sz="2800" b="1" dirty="0">
                <a:solidFill>
                  <a:srgbClr val="008000"/>
                </a:solidFill>
              </a:rPr>
              <a:t>Equilibrium in good market, Y = DAE approach</a:t>
            </a:r>
            <a:endParaRPr lang="th-TH" sz="2800" b="1" dirty="0">
              <a:solidFill>
                <a:srgbClr val="008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>
              <a:buFontTx/>
              <a:buNone/>
            </a:pPr>
            <a:endParaRPr lang="th-TH" sz="2400" b="1" dirty="0">
              <a:solidFill>
                <a:srgbClr val="80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52600" y="2286000"/>
            <a:ext cx="4621213" cy="3444875"/>
            <a:chOff x="1104" y="1440"/>
            <a:chExt cx="2911" cy="217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96" y="1680"/>
              <a:ext cx="2448" cy="1824"/>
              <a:chOff x="1296" y="1680"/>
              <a:chExt cx="2448" cy="1824"/>
            </a:xfrm>
          </p:grpSpPr>
          <p:sp>
            <p:nvSpPr>
              <p:cNvPr id="189446" name="Line 6"/>
              <p:cNvSpPr>
                <a:spLocks noChangeShapeType="1"/>
              </p:cNvSpPr>
              <p:nvPr/>
            </p:nvSpPr>
            <p:spPr bwMode="auto">
              <a:xfrm>
                <a:off x="1296" y="1680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447" name="Line 7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9448" name="Rectangle 8"/>
            <p:cNvSpPr>
              <a:spLocks noChangeArrowheads="1"/>
            </p:cNvSpPr>
            <p:nvPr/>
          </p:nvSpPr>
          <p:spPr bwMode="auto">
            <a:xfrm>
              <a:off x="1104" y="1440"/>
              <a:ext cx="57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89449" name="Rectangle 9"/>
            <p:cNvSpPr>
              <a:spLocks noChangeArrowheads="1"/>
            </p:cNvSpPr>
            <p:nvPr/>
          </p:nvSpPr>
          <p:spPr bwMode="auto">
            <a:xfrm>
              <a:off x="3792" y="3360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189450" name="Rectangle 10"/>
          <p:cNvSpPr>
            <a:spLocks noChangeArrowheads="1"/>
          </p:cNvSpPr>
          <p:nvPr/>
        </p:nvSpPr>
        <p:spPr bwMode="auto">
          <a:xfrm>
            <a:off x="1247109" y="3649528"/>
            <a:ext cx="82266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err="1">
                <a:cs typeface="Angsana New" pitchFamily="18" charset="-34"/>
              </a:rPr>
              <a:t>DAE</a:t>
            </a:r>
            <a:r>
              <a:rPr lang="en-US" sz="2000" baseline="-25000" dirty="0" err="1">
                <a:cs typeface="Angsana New" pitchFamily="18" charset="-34"/>
              </a:rPr>
              <a:t>e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89454" name="Line 14"/>
          <p:cNvSpPr>
            <a:spLocks noChangeShapeType="1"/>
          </p:cNvSpPr>
          <p:nvPr/>
        </p:nvSpPr>
        <p:spPr bwMode="auto">
          <a:xfrm flipH="1">
            <a:off x="2076911" y="3882097"/>
            <a:ext cx="1908840" cy="23812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4287837" y="3401842"/>
            <a:ext cx="822325" cy="2609850"/>
            <a:chOff x="2928" y="2160"/>
            <a:chExt cx="518" cy="1644"/>
          </a:xfrm>
        </p:grpSpPr>
        <p:sp>
          <p:nvSpPr>
            <p:cNvPr id="189456" name="Line 16"/>
            <p:cNvSpPr>
              <a:spLocks noChangeShapeType="1"/>
            </p:cNvSpPr>
            <p:nvPr/>
          </p:nvSpPr>
          <p:spPr bwMode="auto">
            <a:xfrm>
              <a:off x="3120" y="2160"/>
              <a:ext cx="0" cy="13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57" name="Rectangle 17"/>
            <p:cNvSpPr>
              <a:spLocks noChangeArrowheads="1"/>
            </p:cNvSpPr>
            <p:nvPr/>
          </p:nvSpPr>
          <p:spPr bwMode="auto">
            <a:xfrm>
              <a:off x="2928" y="3552"/>
              <a:ext cx="518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 &gt;Y</a:t>
              </a:r>
              <a:r>
                <a:rPr lang="en-US" sz="2000" baseline="-25000" dirty="0">
                  <a:cs typeface="Angsana New" pitchFamily="18" charset="-34"/>
                </a:rPr>
                <a:t>e</a:t>
              </a:r>
              <a:endParaRPr lang="th-TH" sz="2000" baseline="-25000" dirty="0">
                <a:cs typeface="Angsana New" pitchFamily="18" charset="-34"/>
              </a:endParaRPr>
            </a:p>
          </p:txBody>
        </p: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2971804" y="4046404"/>
            <a:ext cx="889001" cy="1961881"/>
            <a:chOff x="1872" y="2640"/>
            <a:chExt cx="560" cy="1146"/>
          </a:xfrm>
        </p:grpSpPr>
        <p:sp>
          <p:nvSpPr>
            <p:cNvPr id="189459" name="Line 19"/>
            <p:cNvSpPr>
              <a:spLocks noChangeShapeType="1"/>
            </p:cNvSpPr>
            <p:nvPr/>
          </p:nvSpPr>
          <p:spPr bwMode="auto">
            <a:xfrm>
              <a:off x="2112" y="2640"/>
              <a:ext cx="0" cy="86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0" name="Rectangle 20"/>
            <p:cNvSpPr>
              <a:spLocks noChangeArrowheads="1"/>
            </p:cNvSpPr>
            <p:nvPr/>
          </p:nvSpPr>
          <p:spPr bwMode="auto">
            <a:xfrm>
              <a:off x="1872" y="3552"/>
              <a:ext cx="560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 &lt; Y</a:t>
              </a:r>
              <a:r>
                <a:rPr lang="en-US" sz="2000" baseline="-25000" dirty="0">
                  <a:cs typeface="Angsana New" pitchFamily="18" charset="-34"/>
                </a:rPr>
                <a:t>e</a:t>
              </a:r>
              <a:endParaRPr lang="th-TH" sz="2000" baseline="-25000" dirty="0">
                <a:cs typeface="Angsana New" pitchFamily="18" charset="-34"/>
              </a:endParaRP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2057400" y="2452688"/>
            <a:ext cx="4568825" cy="3101975"/>
            <a:chOff x="1296" y="1550"/>
            <a:chExt cx="2878" cy="1954"/>
          </a:xfrm>
        </p:grpSpPr>
        <p:sp>
          <p:nvSpPr>
            <p:cNvPr id="189462" name="Line 22"/>
            <p:cNvSpPr>
              <a:spLocks noChangeShapeType="1"/>
            </p:cNvSpPr>
            <p:nvPr/>
          </p:nvSpPr>
          <p:spPr bwMode="auto">
            <a:xfrm flipV="1">
              <a:off x="1296" y="1738"/>
              <a:ext cx="2062" cy="1766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3" name="Text Box 23"/>
            <p:cNvSpPr txBox="1">
              <a:spLocks noChangeArrowheads="1"/>
            </p:cNvSpPr>
            <p:nvPr/>
          </p:nvSpPr>
          <p:spPr bwMode="auto">
            <a:xfrm>
              <a:off x="3358" y="1550"/>
              <a:ext cx="8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dirty="0">
                  <a:cs typeface="Angsana New" pitchFamily="18" charset="-34"/>
                </a:rPr>
                <a:t>Y=DAE</a:t>
              </a:r>
              <a:endParaRPr lang="th-TH" sz="1800" dirty="0">
                <a:cs typeface="Angsana New" pitchFamily="18" charset="-34"/>
              </a:endParaRPr>
            </a:p>
          </p:txBody>
        </p:sp>
      </p:grpSp>
      <p:grpSp>
        <p:nvGrpSpPr>
          <p:cNvPr id="8" name="Group 24"/>
          <p:cNvGrpSpPr>
            <a:grpSpLocks/>
          </p:cNvGrpSpPr>
          <p:nvPr/>
        </p:nvGrpSpPr>
        <p:grpSpPr bwMode="auto">
          <a:xfrm>
            <a:off x="2036763" y="3172647"/>
            <a:ext cx="4876800" cy="1143000"/>
            <a:chOff x="1296" y="2208"/>
            <a:chExt cx="2976" cy="576"/>
          </a:xfrm>
        </p:grpSpPr>
        <p:sp>
          <p:nvSpPr>
            <p:cNvPr id="189466" name="Text Box 26"/>
            <p:cNvSpPr txBox="1">
              <a:spLocks noChangeArrowheads="1"/>
            </p:cNvSpPr>
            <p:nvPr/>
          </p:nvSpPr>
          <p:spPr bwMode="auto">
            <a:xfrm>
              <a:off x="3744" y="2208"/>
              <a:ext cx="52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>
                  <a:cs typeface="Angsana New" pitchFamily="18" charset="-34"/>
                </a:rPr>
                <a:t>DAE</a:t>
              </a:r>
              <a:endParaRPr lang="th-TH" sz="1800">
                <a:cs typeface="Angsana New" pitchFamily="18" charset="-34"/>
              </a:endParaRPr>
            </a:p>
          </p:txBody>
        </p:sp>
        <p:sp>
          <p:nvSpPr>
            <p:cNvPr id="189465" name="Line 25"/>
            <p:cNvSpPr>
              <a:spLocks noChangeShapeType="1"/>
            </p:cNvSpPr>
            <p:nvPr/>
          </p:nvSpPr>
          <p:spPr bwMode="auto">
            <a:xfrm flipV="1">
              <a:off x="1296" y="2352"/>
              <a:ext cx="2400" cy="432"/>
            </a:xfrm>
            <a:prstGeom prst="line">
              <a:avLst/>
            </a:prstGeom>
            <a:noFill/>
            <a:ln w="2222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9" name="Group 27"/>
          <p:cNvGrpSpPr>
            <a:grpSpLocks/>
          </p:cNvGrpSpPr>
          <p:nvPr/>
        </p:nvGrpSpPr>
        <p:grpSpPr bwMode="auto">
          <a:xfrm>
            <a:off x="3806824" y="3897838"/>
            <a:ext cx="533400" cy="2131323"/>
            <a:chOff x="2526" y="2544"/>
            <a:chExt cx="336" cy="1233"/>
          </a:xfrm>
        </p:grpSpPr>
        <p:sp>
          <p:nvSpPr>
            <p:cNvPr id="189468" name="Line 28"/>
            <p:cNvSpPr>
              <a:spLocks noChangeShapeType="1"/>
            </p:cNvSpPr>
            <p:nvPr/>
          </p:nvSpPr>
          <p:spPr bwMode="auto">
            <a:xfrm>
              <a:off x="2640" y="2544"/>
              <a:ext cx="0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9" name="Text Box 29"/>
            <p:cNvSpPr txBox="1">
              <a:spLocks noChangeArrowheads="1"/>
            </p:cNvSpPr>
            <p:nvPr/>
          </p:nvSpPr>
          <p:spPr bwMode="auto">
            <a:xfrm>
              <a:off x="2526" y="3546"/>
              <a:ext cx="3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dirty="0">
                  <a:cs typeface="Angsana New" pitchFamily="18" charset="-34"/>
                </a:rPr>
                <a:t>Y</a:t>
              </a:r>
              <a:r>
                <a:rPr lang="en-US" sz="2000" baseline="-25000" dirty="0">
                  <a:cs typeface="Angsana New" pitchFamily="18" charset="-34"/>
                </a:rPr>
                <a:t>e</a:t>
              </a:r>
              <a:endParaRPr lang="th-TH" sz="2000" dirty="0">
                <a:cs typeface="Angsana New" pitchFamily="18" charset="-34"/>
              </a:endParaRPr>
            </a:p>
          </p:txBody>
        </p:sp>
      </p:grpSp>
      <p:sp>
        <p:nvSpPr>
          <p:cNvPr id="30" name="Slide Number Placeholder 2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783780" y="3523489"/>
            <a:ext cx="304800" cy="392113"/>
            <a:chOff x="2488" y="2297"/>
            <a:chExt cx="192" cy="247"/>
          </a:xfrm>
        </p:grpSpPr>
        <p:sp>
          <p:nvSpPr>
            <p:cNvPr id="189453" name="Text Box 13"/>
            <p:cNvSpPr txBox="1">
              <a:spLocks noChangeArrowheads="1"/>
            </p:cNvSpPr>
            <p:nvPr/>
          </p:nvSpPr>
          <p:spPr bwMode="auto">
            <a:xfrm>
              <a:off x="2488" y="2297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dirty="0">
                  <a:cs typeface="Angsana New" pitchFamily="18" charset="-34"/>
                </a:rPr>
                <a:t>e</a:t>
              </a:r>
              <a:endParaRPr lang="th-TH" sz="1800" dirty="0">
                <a:cs typeface="Angsana New" pitchFamily="18" charset="-34"/>
              </a:endParaRPr>
            </a:p>
          </p:txBody>
        </p:sp>
        <p:sp>
          <p:nvSpPr>
            <p:cNvPr id="189452" name="Oval 12"/>
            <p:cNvSpPr>
              <a:spLocks noChangeArrowheads="1"/>
            </p:cNvSpPr>
            <p:nvPr/>
          </p:nvSpPr>
          <p:spPr bwMode="auto">
            <a:xfrm flipH="1">
              <a:off x="2592" y="24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9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9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50" grpId="0"/>
      <p:bldP spid="18945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>
            <a:extLst>
              <a:ext uri="{FF2B5EF4-FFF2-40B4-BE49-F238E27FC236}">
                <a16:creationId xmlns:a16="http://schemas.microsoft.com/office/drawing/2014/main" id="{20180D1B-738F-453D-958E-7D0D436134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010400" cy="6858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200" b="1" dirty="0">
                <a:cs typeface="Angsana New" pitchFamily="18" charset="-34"/>
              </a:rPr>
              <a:t>Equilibrium in Money Market 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13315" name="Rectangle 4">
            <a:extLst>
              <a:ext uri="{FF2B5EF4-FFF2-40B4-BE49-F238E27FC236}">
                <a16:creationId xmlns:a16="http://schemas.microsoft.com/office/drawing/2014/main" id="{F2245227-D5DB-497E-9858-B87B28F4E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8725" name="Text Box 5">
            <a:extLst>
              <a:ext uri="{FF2B5EF4-FFF2-40B4-BE49-F238E27FC236}">
                <a16:creationId xmlns:a16="http://schemas.microsoft.com/office/drawing/2014/main" id="{2D2E65B4-7F49-4075-8DA3-B68EBE4B9E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524000"/>
            <a:ext cx="6477000" cy="461963"/>
          </a:xfrm>
          <a:prstGeom prst="rect">
            <a:avLst/>
          </a:prstGeom>
          <a:solidFill>
            <a:srgbClr val="99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>
                <a:solidFill>
                  <a:srgbClr val="006666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rgbClr val="006666"/>
                </a:solidFill>
                <a:cs typeface="Angsana New" panose="02020603050405020304" pitchFamily="18" charset="-34"/>
              </a:rPr>
              <a:t>Money supply  = Money demand</a:t>
            </a:r>
          </a:p>
        </p:txBody>
      </p:sp>
      <p:sp>
        <p:nvSpPr>
          <p:cNvPr id="158728" name="Line 8">
            <a:extLst>
              <a:ext uri="{FF2B5EF4-FFF2-40B4-BE49-F238E27FC236}">
                <a16:creationId xmlns:a16="http://schemas.microsoft.com/office/drawing/2014/main" id="{6D45CFCE-5DA6-4545-ABA8-8BB80348660B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" y="19812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30" name="Line 10">
            <a:extLst>
              <a:ext uri="{FF2B5EF4-FFF2-40B4-BE49-F238E27FC236}">
                <a16:creationId xmlns:a16="http://schemas.microsoft.com/office/drawing/2014/main" id="{506AADCB-6E9F-468F-A671-756BB02A756A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2209800"/>
            <a:ext cx="0" cy="30480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31" name="Line 11">
            <a:extLst>
              <a:ext uri="{FF2B5EF4-FFF2-40B4-BE49-F238E27FC236}">
                <a16:creationId xmlns:a16="http://schemas.microsoft.com/office/drawing/2014/main" id="{638BFEB9-1B0E-472A-9E0A-4A5E5E00381D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" y="5257800"/>
            <a:ext cx="419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33" name="Text Box 13">
            <a:extLst>
              <a:ext uri="{FF2B5EF4-FFF2-40B4-BE49-F238E27FC236}">
                <a16:creationId xmlns:a16="http://schemas.microsoft.com/office/drawing/2014/main" id="{FAC76BB2-D8D3-40ED-BC1D-B9218A4ED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46482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2400" dirty="0" err="1">
                <a:solidFill>
                  <a:schemeClr val="accent4"/>
                </a:solidFill>
                <a:cs typeface="Angsana New" pitchFamily="18" charset="-34"/>
              </a:rPr>
              <a:t>M</a:t>
            </a:r>
            <a:r>
              <a:rPr lang="en-US" sz="2400" baseline="30000" dirty="0" err="1">
                <a:solidFill>
                  <a:schemeClr val="accent4"/>
                </a:solidFill>
                <a:cs typeface="Angsana New" pitchFamily="18" charset="-34"/>
              </a:rPr>
              <a:t>d</a:t>
            </a:r>
            <a:endParaRPr lang="en-US" sz="2400" dirty="0">
              <a:solidFill>
                <a:schemeClr val="accent4"/>
              </a:solidFill>
              <a:cs typeface="Angsana New" pitchFamily="18" charset="-34"/>
            </a:endParaRPr>
          </a:p>
        </p:txBody>
      </p:sp>
      <p:sp>
        <p:nvSpPr>
          <p:cNvPr id="158734" name="Text Box 14">
            <a:extLst>
              <a:ext uri="{FF2B5EF4-FFF2-40B4-BE49-F238E27FC236}">
                <a16:creationId xmlns:a16="http://schemas.microsoft.com/office/drawing/2014/main" id="{76924980-115B-478D-8B2C-EC3092A65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4953000"/>
            <a:ext cx="609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400" dirty="0">
                <a:solidFill>
                  <a:schemeClr val="tx1"/>
                </a:solidFill>
                <a:latin typeface="Arial" charset="0"/>
                <a:cs typeface="Angsana New" pitchFamily="18" charset="-34"/>
              </a:rPr>
              <a:t>M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35" name="Text Box 15">
            <a:extLst>
              <a:ext uri="{FF2B5EF4-FFF2-40B4-BE49-F238E27FC236}">
                <a16:creationId xmlns:a16="http://schemas.microsoft.com/office/drawing/2014/main" id="{FAF990FC-510A-4F4B-BEDD-606F76775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5257800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sz="2400" baseline="30000">
                <a:solidFill>
                  <a:srgbClr val="CC0000"/>
                </a:solidFill>
                <a:cs typeface="Angsana New" panose="02020603050405020304" pitchFamily="18" charset="-34"/>
              </a:rPr>
              <a:t>E</a:t>
            </a:r>
            <a:endParaRPr lang="en-US" altLang="en-US" sz="2400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8736" name="Text Box 16">
            <a:extLst>
              <a:ext uri="{FF2B5EF4-FFF2-40B4-BE49-F238E27FC236}">
                <a16:creationId xmlns:a16="http://schemas.microsoft.com/office/drawing/2014/main" id="{816AF031-828F-4E53-8934-5C5D7FF760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676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400" dirty="0">
                <a:solidFill>
                  <a:schemeClr val="accent4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sz="2400" baseline="30000" dirty="0">
                <a:solidFill>
                  <a:schemeClr val="accent4"/>
                </a:solidFill>
                <a:latin typeface="Arial" charset="0"/>
                <a:cs typeface="Angsana New" pitchFamily="18" charset="-34"/>
              </a:rPr>
              <a:t>s</a:t>
            </a:r>
            <a:endParaRPr lang="en-US" sz="2400" dirty="0">
              <a:solidFill>
                <a:schemeClr val="accent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37" name="Text Box 17">
            <a:extLst>
              <a:ext uri="{FF2B5EF4-FFF2-40B4-BE49-F238E27FC236}">
                <a16:creationId xmlns:a16="http://schemas.microsoft.com/office/drawing/2014/main" id="{78988E10-B5E0-4D8F-AABF-D5A1FFF8F8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191000"/>
            <a:ext cx="45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sz="24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38" name="Text Box 18">
            <a:extLst>
              <a:ext uri="{FF2B5EF4-FFF2-40B4-BE49-F238E27FC236}">
                <a16:creationId xmlns:a16="http://schemas.microsoft.com/office/drawing/2014/main" id="{A6FF5FAE-4654-44DF-9EF0-B889D22BC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5240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 err="1">
                <a:solidFill>
                  <a:schemeClr val="tx1"/>
                </a:solidFill>
                <a:latin typeface="Arial" charset="0"/>
                <a:cs typeface="Angsana New" pitchFamily="18" charset="-34"/>
              </a:rPr>
              <a:t>r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39" name="Line 19">
            <a:extLst>
              <a:ext uri="{FF2B5EF4-FFF2-40B4-BE49-F238E27FC236}">
                <a16:creationId xmlns:a16="http://schemas.microsoft.com/office/drawing/2014/main" id="{5C23886A-AE8E-4D36-B481-4CCE659B42D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" y="3962400"/>
            <a:ext cx="1447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40" name="Line 20">
            <a:extLst>
              <a:ext uri="{FF2B5EF4-FFF2-40B4-BE49-F238E27FC236}">
                <a16:creationId xmlns:a16="http://schemas.microsoft.com/office/drawing/2014/main" id="{E69AA2A5-81EF-4545-924B-544C6A78E59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" y="3429000"/>
            <a:ext cx="1447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41" name="Line 21">
            <a:extLst>
              <a:ext uri="{FF2B5EF4-FFF2-40B4-BE49-F238E27FC236}">
                <a16:creationId xmlns:a16="http://schemas.microsoft.com/office/drawing/2014/main" id="{ABB10132-A52F-47D0-86A4-13484E9C3CB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" y="4495800"/>
            <a:ext cx="2133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42" name="Text Box 22">
            <a:extLst>
              <a:ext uri="{FF2B5EF4-FFF2-40B4-BE49-F238E27FC236}">
                <a16:creationId xmlns:a16="http://schemas.microsoft.com/office/drawing/2014/main" id="{6485B76B-3E81-403F-99AA-4DB62CFEC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57600"/>
            <a:ext cx="45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sz="24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43" name="Text Box 23">
            <a:extLst>
              <a:ext uri="{FF2B5EF4-FFF2-40B4-BE49-F238E27FC236}">
                <a16:creationId xmlns:a16="http://schemas.microsoft.com/office/drawing/2014/main" id="{A916DBA3-0762-4DD9-8A0C-40A56E88F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48000"/>
            <a:ext cx="45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sz="24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2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47" name="Text Box 27">
            <a:extLst>
              <a:ext uri="{FF2B5EF4-FFF2-40B4-BE49-F238E27FC236}">
                <a16:creationId xmlns:a16="http://schemas.microsoft.com/office/drawing/2014/main" id="{E49A30DD-61D8-42F1-A406-85F0D1574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438400"/>
            <a:ext cx="17526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dirty="0" err="1">
                <a:solidFill>
                  <a:srgbClr val="CC00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aseline="30000" dirty="0" err="1">
                <a:solidFill>
                  <a:srgbClr val="CC0000"/>
                </a:solidFill>
                <a:cs typeface="Angsana New" panose="02020603050405020304" pitchFamily="18" charset="-34"/>
              </a:rPr>
              <a:t>s</a:t>
            </a:r>
            <a:r>
              <a:rPr lang="en-US" altLang="en-US" dirty="0">
                <a:solidFill>
                  <a:srgbClr val="CC0000"/>
                </a:solidFill>
                <a:cs typeface="Angsana New" panose="02020603050405020304" pitchFamily="18" charset="-34"/>
              </a:rPr>
              <a:t> = M</a:t>
            </a:r>
            <a:r>
              <a:rPr lang="en-US" altLang="en-US" baseline="30000" dirty="0">
                <a:solidFill>
                  <a:srgbClr val="CC0000"/>
                </a:solidFill>
                <a:cs typeface="Angsana New" panose="02020603050405020304" pitchFamily="18" charset="-34"/>
              </a:rPr>
              <a:t>d</a:t>
            </a:r>
            <a:endParaRPr lang="en-US" altLang="en-US" dirty="0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8748" name="AutoShape 28">
            <a:extLst>
              <a:ext uri="{FF2B5EF4-FFF2-40B4-BE49-F238E27FC236}">
                <a16:creationId xmlns:a16="http://schemas.microsoft.com/office/drawing/2014/main" id="{632E0E66-8EE7-4846-9A0B-7B0E9DE98C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25908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8749" name="Text Box 29">
            <a:extLst>
              <a:ext uri="{FF2B5EF4-FFF2-40B4-BE49-F238E27FC236}">
                <a16:creationId xmlns:a16="http://schemas.microsoft.com/office/drawing/2014/main" id="{D3E1368A-5FED-4F4B-ADAB-DC3586753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3276600"/>
            <a:ext cx="37338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Equil</a:t>
            </a:r>
            <a:r>
              <a:rPr lang="en-US" altLang="en-US" sz="2400" baseline="30000">
                <a:solidFill>
                  <a:srgbClr val="CC0000"/>
                </a:solidFill>
                <a:cs typeface="Angsana New" panose="02020603050405020304" pitchFamily="18" charset="-34"/>
              </a:rPr>
              <a:t>m </a:t>
            </a: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interest rate</a:t>
            </a:r>
            <a:r>
              <a:rPr lang="en-US" altLang="en-US" sz="3200" baseline="30000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3200">
                <a:solidFill>
                  <a:srgbClr val="CC0000"/>
                </a:solidFill>
                <a:cs typeface="Angsana New" panose="02020603050405020304" pitchFamily="18" charset="-34"/>
              </a:rPr>
              <a:t>=</a:t>
            </a:r>
            <a:r>
              <a:rPr lang="th-TH" altLang="en-US" sz="3200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>
                <a:solidFill>
                  <a:srgbClr val="CC0000"/>
                </a:solidFill>
                <a:cs typeface="Angsana New" panose="02020603050405020304" pitchFamily="18" charset="-34"/>
              </a:rPr>
              <a:t>r</a:t>
            </a:r>
            <a:r>
              <a:rPr lang="en-US" altLang="en-US" baseline="-25000">
                <a:solidFill>
                  <a:srgbClr val="CC0000"/>
                </a:solidFill>
                <a:cs typeface="Angsana New" panose="02020603050405020304" pitchFamily="18" charset="-34"/>
              </a:rPr>
              <a:t>E</a:t>
            </a:r>
            <a:endParaRPr lang="en-US" altLang="en-US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8750" name="Text Box 30">
            <a:extLst>
              <a:ext uri="{FF2B5EF4-FFF2-40B4-BE49-F238E27FC236}">
                <a16:creationId xmlns:a16="http://schemas.microsoft.com/office/drawing/2014/main" id="{8303123E-D54F-4168-BB0B-23139AC732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438400"/>
            <a:ext cx="3352800" cy="584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Equil</a:t>
            </a:r>
            <a:r>
              <a:rPr lang="en-US" altLang="en-US" sz="2400" baseline="30000">
                <a:solidFill>
                  <a:srgbClr val="CC0000"/>
                </a:solidFill>
                <a:cs typeface="Angsana New" panose="02020603050405020304" pitchFamily="18" charset="-34"/>
              </a:rPr>
              <a:t>m </a:t>
            </a: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money</a:t>
            </a:r>
            <a:r>
              <a:rPr lang="en-US" altLang="en-US">
                <a:solidFill>
                  <a:srgbClr val="CC0000"/>
                </a:solidFill>
                <a:cs typeface="Angsana New" panose="02020603050405020304" pitchFamily="18" charset="-34"/>
              </a:rPr>
              <a:t> =</a:t>
            </a:r>
            <a:r>
              <a:rPr lang="th-TH" altLang="en-US" sz="3200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>
                <a:solidFill>
                  <a:srgbClr val="CC00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aseline="-25000">
                <a:solidFill>
                  <a:srgbClr val="CC0000"/>
                </a:solidFill>
                <a:cs typeface="Angsana New" panose="02020603050405020304" pitchFamily="18" charset="-34"/>
              </a:rPr>
              <a:t>E</a:t>
            </a:r>
            <a:endParaRPr lang="en-US" altLang="en-US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8751" name="Line 31">
            <a:extLst>
              <a:ext uri="{FF2B5EF4-FFF2-40B4-BE49-F238E27FC236}">
                <a16:creationId xmlns:a16="http://schemas.microsoft.com/office/drawing/2014/main" id="{B9A767CA-5324-4066-A802-8D9D3ACE9F67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2971800"/>
            <a:ext cx="2362200" cy="19050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4000" rIns="18000">
            <a:spAutoFit/>
          </a:bodyPr>
          <a:lstStyle/>
          <a:p>
            <a:endParaRPr lang="en-US"/>
          </a:p>
        </p:txBody>
      </p:sp>
      <p:sp>
        <p:nvSpPr>
          <p:cNvPr id="13336" name="Slide Number Placeholder 25">
            <a:extLst>
              <a:ext uri="{FF2B5EF4-FFF2-40B4-BE49-F238E27FC236}">
                <a16:creationId xmlns:a16="http://schemas.microsoft.com/office/drawing/2014/main" id="{66B1BB72-9E4D-426E-B61B-6E055603084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BF0CDB8-55ED-42B5-8048-11336EBCEB15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24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7" name="Text Box 17">
            <a:extLst>
              <a:ext uri="{FF2B5EF4-FFF2-40B4-BE49-F238E27FC236}">
                <a16:creationId xmlns:a16="http://schemas.microsoft.com/office/drawing/2014/main" id="{9FB9CEDE-5507-4082-B4D3-4E2B5B10D8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3657600"/>
            <a:ext cx="457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8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58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58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5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58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58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5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58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58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58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58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5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58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58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158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5" grpId="0" animBg="1"/>
      <p:bldP spid="158733" grpId="0"/>
      <p:bldP spid="158735" grpId="0"/>
      <p:bldP spid="158737" grpId="0"/>
      <p:bldP spid="158742" grpId="0"/>
      <p:bldP spid="158743" grpId="0"/>
      <p:bldP spid="158747" grpId="0" animBg="1"/>
      <p:bldP spid="158748" grpId="0" animBg="1"/>
      <p:bldP spid="158749" grpId="0" animBg="1"/>
      <p:bldP spid="158750" grpId="0" animBg="1"/>
      <p:bldP spid="27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12700" cap="flat" cmpd="sng" algn="ctr">
          <a:solidFill>
            <a:schemeClr val="tx1"/>
          </a:solidFill>
          <a:prstDash val="dash"/>
          <a:round/>
          <a:headEnd type="oval" w="med" len="med"/>
          <a:tailEnd type="none" w="med" len="med"/>
        </a:ln>
        <a:effectLst/>
      </a:spPr>
      <a:bodyPr vert="horz" wrap="square" lIns="54000" tIns="45720" rIns="1800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rgbClr val="9966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12700" cap="flat" cmpd="sng" algn="ctr">
          <a:solidFill>
            <a:schemeClr val="tx1"/>
          </a:solidFill>
          <a:prstDash val="dash"/>
          <a:round/>
          <a:headEnd type="oval" w="med" len="med"/>
          <a:tailEnd type="none" w="med" len="med"/>
        </a:ln>
        <a:effectLst/>
      </a:spPr>
      <a:bodyPr vert="horz" wrap="square" lIns="54000" tIns="45720" rIns="1800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rgbClr val="9966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15543</TotalTime>
  <Words>1660</Words>
  <Application>Microsoft Office PowerPoint</Application>
  <PresentationFormat>On-screen Show (4:3)</PresentationFormat>
  <Paragraphs>443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NSimSun</vt:lpstr>
      <vt:lpstr>Angsana New</vt:lpstr>
      <vt:lpstr>Arial</vt:lpstr>
      <vt:lpstr>CopprplGoth Bd BT</vt:lpstr>
      <vt:lpstr>Cordia New</vt:lpstr>
      <vt:lpstr>Courier New</vt:lpstr>
      <vt:lpstr>Times New Roman</vt:lpstr>
      <vt:lpstr>Default Design</vt:lpstr>
      <vt:lpstr>6.3 IS-LM in terms of equation</vt:lpstr>
      <vt:lpstr>6.3.1 Equilibrium in product market</vt:lpstr>
      <vt:lpstr>Equilibrium in product market</vt:lpstr>
      <vt:lpstr>Equilibrium in product market</vt:lpstr>
      <vt:lpstr>Factors cause IS to shift</vt:lpstr>
      <vt:lpstr>6.3.2 Equilibrium in money market</vt:lpstr>
      <vt:lpstr>Equilibrium in money market</vt:lpstr>
      <vt:lpstr>PowerPoint Presentation</vt:lpstr>
      <vt:lpstr>PowerPoint Presentation</vt:lpstr>
      <vt:lpstr>PowerPoint Presentation</vt:lpstr>
      <vt:lpstr>PowerPoint Presentation</vt:lpstr>
      <vt:lpstr>6.5 Changes in equilibrium of product and money market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Equilibrium in good market, Y = DAE approach</vt:lpstr>
      <vt:lpstr>Equilibrium in Money Market </vt:lpstr>
    </vt:vector>
  </TitlesOfParts>
  <Company>Dickinson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Nessara  Sukpanich</cp:lastModifiedBy>
  <cp:revision>288</cp:revision>
  <cp:lastPrinted>2015-12-17T06:34:11Z</cp:lastPrinted>
  <dcterms:created xsi:type="dcterms:W3CDTF">2001-01-09T19:01:00Z</dcterms:created>
  <dcterms:modified xsi:type="dcterms:W3CDTF">2021-11-04T02:33:49Z</dcterms:modified>
</cp:coreProperties>
</file>