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07" r:id="rId1"/>
  </p:sldMasterIdLst>
  <p:notesMasterIdLst>
    <p:notesMasterId r:id="rId23"/>
  </p:notesMasterIdLst>
  <p:handoutMasterIdLst>
    <p:handoutMasterId r:id="rId24"/>
  </p:handoutMasterIdLst>
  <p:sldIdLst>
    <p:sldId id="256" r:id="rId2"/>
    <p:sldId id="277" r:id="rId3"/>
    <p:sldId id="257" r:id="rId4"/>
    <p:sldId id="278" r:id="rId5"/>
    <p:sldId id="258" r:id="rId6"/>
    <p:sldId id="259" r:id="rId7"/>
    <p:sldId id="276" r:id="rId8"/>
    <p:sldId id="271" r:id="rId9"/>
    <p:sldId id="260" r:id="rId10"/>
    <p:sldId id="261" r:id="rId11"/>
    <p:sldId id="262" r:id="rId12"/>
    <p:sldId id="279" r:id="rId13"/>
    <p:sldId id="263" r:id="rId14"/>
    <p:sldId id="272" r:id="rId15"/>
    <p:sldId id="264" r:id="rId16"/>
    <p:sldId id="273" r:id="rId17"/>
    <p:sldId id="274" r:id="rId18"/>
    <p:sldId id="266" r:id="rId19"/>
    <p:sldId id="275" r:id="rId20"/>
    <p:sldId id="268" r:id="rId21"/>
    <p:sldId id="269" r:id="rId22"/>
  </p:sldIdLst>
  <p:sldSz cx="9144000" cy="5143500" type="screen16x9"/>
  <p:notesSz cx="9939338" cy="68072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4817" autoAdjust="0"/>
    <p:restoredTop sz="94660"/>
  </p:normalViewPr>
  <p:slideViewPr>
    <p:cSldViewPr snapToGrid="0" snapToObjects="1">
      <p:cViewPr>
        <p:scale>
          <a:sx n="77" d="100"/>
          <a:sy n="77" d="100"/>
        </p:scale>
        <p:origin x="-2592" y="-134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7046" cy="3403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9992" y="0"/>
            <a:ext cx="4307046" cy="3403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D71DF3-A3BC-428F-8CD2-44F5A49A3556}" type="datetimeFigureOut">
              <a:rPr lang="th-TH" smtClean="0"/>
              <a:t>25/03/58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65659"/>
            <a:ext cx="4307046" cy="3403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9992" y="6465659"/>
            <a:ext cx="4307046" cy="3403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13B31D-94ED-4602-9986-F5145CB0295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74275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41963831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" sz="1100" dirty="0" smtClean="0">
                <a:latin typeface="Times New Roman" pitchFamily="18" charset="0"/>
                <a:cs typeface="Times New Roman" pitchFamily="18" charset="0"/>
              </a:rPr>
              <a:t>Note: Can often be seen in politics and marriage divorces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8" name="Shape 88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8" name="Shape 88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4" name="Shape 94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4" name="Shape 94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6" name="Shape 106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>
            <a:spLocks noGrp="1" noRot="1" noChangeAspect="1"/>
          </p:cNvSpPr>
          <p:nvPr>
            <p:ph type="sldImg" idx="2"/>
          </p:nvPr>
        </p:nvSpPr>
        <p:spPr>
          <a:xfrm>
            <a:off x="2700338" y="511175"/>
            <a:ext cx="4538662" cy="2552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2" name="Shape 112"/>
          <p:cNvSpPr txBox="1">
            <a:spLocks noGrp="1"/>
          </p:cNvSpPr>
          <p:nvPr>
            <p:ph type="body" idx="1"/>
          </p:nvPr>
        </p:nvSpPr>
        <p:spPr>
          <a:xfrm>
            <a:off x="993936" y="3233420"/>
            <a:ext cx="7951469" cy="306324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48D92626-37D2-4832-BF7A-BC283494A20D}" type="datetimeFigureOut">
              <a:rPr lang="en-US" smtClean="0"/>
              <a:t>3/25/2015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7021277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t>3/25/2015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402380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48D92626-37D2-4832-BF7A-BC283494A20D}" type="datetimeFigureOut">
              <a:rPr lang="en-US" smtClean="0"/>
              <a:t>3/25/2015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9584128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t>3/25/2015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3445965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t>3/25/2015</a:t>
            </a:fld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40103514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t>3/25/2015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458768790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t>3/25/2015</a:t>
            </a:fld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4635612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48D92626-37D2-4832-BF7A-BC283494A20D}" type="datetimeFigureOut">
              <a:rPr lang="en-US" smtClean="0"/>
              <a:t>3/25/2015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47118736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48D92626-37D2-4832-BF7A-BC283494A20D}" type="datetimeFigureOut">
              <a:rPr lang="en-US" smtClean="0"/>
              <a:t>3/25/2015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3211910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t>3/25/2015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5249842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t>3/25/2015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6383430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8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524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>
            <a:lvl1pPr>
              <a:spcBef>
                <a:spcPts val="0"/>
              </a:spcBef>
              <a:buNone/>
              <a:defRPr/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 eaLnBrk="1" latinLnBrk="0" hangingPunct="1"/>
            <a:fld id="{48D92626-37D2-4832-BF7A-BC283494A20D}" type="datetimeFigureOut">
              <a:rPr lang="en-US" smtClean="0"/>
              <a:t>3/25/2015</a:t>
            </a:fld>
            <a:endParaRPr lang="en-US" sz="1300" dirty="0">
              <a:solidFill>
                <a:schemeClr val="bg2">
                  <a:tint val="60000"/>
                  <a:satMod val="155000"/>
                </a:scheme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sz="1300" dirty="0">
              <a:solidFill>
                <a:schemeClr val="bg2">
                  <a:tint val="60000"/>
                  <a:satMod val="155000"/>
                </a:schemeClr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25246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4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78" r="9816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" b="1" dirty="0">
                <a:latin typeface="AR BERKLEY" pitchFamily="2" charset="0"/>
                <a:cs typeface="Times New Roman" pitchFamily="18" charset="0"/>
              </a:rPr>
              <a:t>Beliefs About Conflicts</a:t>
            </a:r>
            <a:endParaRPr lang="th-TH" dirty="0">
              <a:latin typeface="AR BERKLEY" pitchFamily="2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724" y="1154237"/>
            <a:ext cx="4633784" cy="3771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794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hirleytaylor.com/blog/wp-content/uploads/2013/08/Communication-Talk.jpg"/>
          <p:cNvPicPr>
            <a:picLocks noChangeAspect="1" noChangeArrowheads="1"/>
          </p:cNvPicPr>
          <p:nvPr/>
        </p:nvPicPr>
        <p:blipFill rotWithShape="1"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115"/>
          <a:stretch/>
        </p:blipFill>
        <p:spPr bwMode="auto">
          <a:xfrm>
            <a:off x="6005384" y="0"/>
            <a:ext cx="313861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Shape 3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b="1" dirty="0">
                <a:latin typeface="AR BERKLEY" pitchFamily="2" charset="0"/>
                <a:cs typeface="Times New Roman" pitchFamily="18" charset="0"/>
              </a:rPr>
              <a:t>Beliefs About Conflicts</a:t>
            </a:r>
          </a:p>
        </p:txBody>
      </p:sp>
      <p:sp>
        <p:nvSpPr>
          <p:cNvPr id="37" name="Shape 3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Conflict is neither inherently bad nor inherently good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Avoiding conflict can also be good sometimes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Collectivist cultures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○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Often avoid conflict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Individualistic cultures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Encourage direct confrontations</a:t>
            </a:r>
          </a:p>
          <a:p>
            <a:pPr rtl="0">
              <a:spcBef>
                <a:spcPts val="0"/>
              </a:spcBef>
              <a:buNone/>
            </a:pPr>
            <a:endParaRPr sz="180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" b="1" dirty="0" smtClean="0">
                <a:latin typeface="AR BERKLEY" pitchFamily="2" charset="0"/>
                <a:cs typeface="Times New Roman" pitchFamily="18" charset="0"/>
              </a:rPr>
              <a:t>Beliefs About Conflicts</a:t>
            </a:r>
            <a:endParaRPr lang="th-TH" dirty="0">
              <a:latin typeface="AR BERKLEY" pitchFamily="2" charset="0"/>
            </a:endParaRPr>
          </a:p>
        </p:txBody>
      </p:sp>
      <p:sp>
        <p:nvSpPr>
          <p:cNvPr id="6" name="ตัวแทนข้อความ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Collectivistic</a:t>
            </a:r>
            <a:endParaRPr lang="th-TH" dirty="0">
              <a:latin typeface="Times New Roman" pitchFamily="18" charset="0"/>
            </a:endParaRPr>
          </a:p>
        </p:txBody>
      </p:sp>
      <p:pic>
        <p:nvPicPr>
          <p:cNvPr id="5" name="ตัวแทนเนื้อหา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17833"/>
            <a:ext cx="4040188" cy="2388921"/>
          </a:xfrm>
        </p:spPr>
      </p:pic>
      <p:sp>
        <p:nvSpPr>
          <p:cNvPr id="7" name="ตัวแทนข้อความ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Individualistic</a:t>
            </a:r>
            <a:endParaRPr lang="th-TH" dirty="0">
              <a:latin typeface="Times New Roman" pitchFamily="18" charset="0"/>
            </a:endParaRPr>
          </a:p>
        </p:txBody>
      </p:sp>
      <p:pic>
        <p:nvPicPr>
          <p:cNvPr id="9" name="ตัวแทนเนื้อหา 8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1643829"/>
            <a:ext cx="4041775" cy="2936930"/>
          </a:xfrm>
        </p:spPr>
      </p:pic>
    </p:spTree>
    <p:extLst>
      <p:ext uri="{BB962C8B-B14F-4D97-AF65-F5344CB8AC3E}">
        <p14:creationId xmlns:p14="http://schemas.microsoft.com/office/powerpoint/2010/main" val="272737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entrepreneurialambitions.files.wordpress.com/2011/07/conflict20resolution20graphic.pn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7840">
            <a:off x="2200882" y="217876"/>
            <a:ext cx="5053328" cy="428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Shape 4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b="1" dirty="0">
                <a:latin typeface="AR BERKLEY" pitchFamily="2" charset="0"/>
                <a:cs typeface="Times New Roman" pitchFamily="18" charset="0"/>
              </a:rPr>
              <a:t>Causes of Conflicts</a:t>
            </a:r>
          </a:p>
        </p:txBody>
      </p:sp>
      <p:sp>
        <p:nvSpPr>
          <p:cNvPr id="43" name="Shape 43"/>
          <p:cNvSpPr txBox="1">
            <a:spLocks noGrp="1"/>
          </p:cNvSpPr>
          <p:nvPr>
            <p:ph type="body" idx="1"/>
          </p:nvPr>
        </p:nvSpPr>
        <p:spPr>
          <a:xfrm>
            <a:off x="1161536" y="973953"/>
            <a:ext cx="6919784" cy="372568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" sz="2400" dirty="0"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en" sz="2400" dirty="0">
                <a:latin typeface="Times New Roman" pitchFamily="18" charset="0"/>
                <a:cs typeface="Times New Roman" pitchFamily="18" charset="0"/>
              </a:rPr>
              <a:t>Conflicting resources:</a:t>
            </a:r>
          </a:p>
          <a:p>
            <a:pPr marL="914400" lvl="0" indent="-31750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Prioritize time and resources to avoid conflict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en" sz="2400" dirty="0"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en" sz="2400" dirty="0">
                <a:latin typeface="Times New Roman" pitchFamily="18" charset="0"/>
                <a:cs typeface="Times New Roman" pitchFamily="18" charset="0"/>
              </a:rPr>
              <a:t>Conflicting Styles:</a:t>
            </a:r>
          </a:p>
          <a:p>
            <a:pPr marL="914400" lvl="0" indent="-31750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en" sz="2400" dirty="0">
                <a:latin typeface="Times New Roman" pitchFamily="18" charset="0"/>
                <a:cs typeface="Times New Roman" pitchFamily="18" charset="0"/>
              </a:rPr>
              <a:t>Consider personal styles when building team</a:t>
            </a:r>
          </a:p>
          <a:p>
            <a:pPr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3. Conflicting Perspectives: </a:t>
            </a:r>
          </a:p>
          <a:p>
            <a:pPr marL="914400" lvl="0" indent="-31750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Direct communication</a:t>
            </a:r>
          </a:p>
          <a:p>
            <a:pPr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4. Conflicting Goals: </a:t>
            </a:r>
          </a:p>
          <a:p>
            <a:pPr marL="914400" lvl="0" indent="-31750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Reconcile Goals from all </a:t>
            </a: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parties</a:t>
            </a:r>
            <a:endParaRPr sz="24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ts val="0"/>
              </a:spcBef>
              <a:buNone/>
            </a:pPr>
            <a:endParaRPr sz="110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60"/>
            <a:ext cx="9144000" cy="5144797"/>
          </a:xfrm>
          <a:prstGeom prst="rect">
            <a:avLst/>
          </a:prstGeom>
        </p:spPr>
      </p:pic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en" b="1" dirty="0">
                <a:latin typeface="AR BERKLEY" pitchFamily="2" charset="0"/>
                <a:cs typeface="Times New Roman" pitchFamily="18" charset="0"/>
              </a:rPr>
              <a:t>Causes of Conflicts (cont.)</a:t>
            </a:r>
          </a:p>
        </p:txBody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1037970" y="1032738"/>
            <a:ext cx="8229600" cy="3725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lnSpc>
                <a:spcPct val="115000"/>
              </a:lnSpc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5. Conflicting Pressure: </a:t>
            </a:r>
          </a:p>
          <a:p>
            <a:pPr marL="914400" lvl="0" indent="-317500">
              <a:lnSpc>
                <a:spcPct val="115000"/>
              </a:lnSpc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Reschedule tasks and deadlines</a:t>
            </a:r>
          </a:p>
          <a:p>
            <a:pPr>
              <a:lnSpc>
                <a:spcPct val="115000"/>
              </a:lnSpc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6. Conflicting Roles: </a:t>
            </a:r>
          </a:p>
          <a:p>
            <a:pPr marL="914400" lvl="0" indent="-317500">
              <a:lnSpc>
                <a:spcPct val="115000"/>
              </a:lnSpc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Respect one another’s area of responsibilities</a:t>
            </a:r>
          </a:p>
          <a:p>
            <a:pPr>
              <a:lnSpc>
                <a:spcPct val="115000"/>
              </a:lnSpc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7. Different Personal Views: (Conflicts with personal ethical standards)</a:t>
            </a:r>
          </a:p>
          <a:p>
            <a:pPr marL="914400" lvl="0" indent="-317500">
              <a:lnSpc>
                <a:spcPct val="115000"/>
              </a:lnSpc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Preserving </a:t>
            </a: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Integrity</a:t>
            </a:r>
            <a:endParaRPr lang="en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366616"/>
            <a:ext cx="8229600" cy="857250"/>
          </a:xfrm>
        </p:spPr>
        <p:txBody>
          <a:bodyPr/>
          <a:lstStyle/>
          <a:p>
            <a:r>
              <a:rPr lang="en" b="1" dirty="0">
                <a:latin typeface="AR BERKLEY" pitchFamily="2" charset="0"/>
                <a:cs typeface="Times New Roman" pitchFamily="18" charset="0"/>
              </a:rPr>
              <a:t>Different Personal Views</a:t>
            </a:r>
            <a:endParaRPr lang="th-TH" b="1" dirty="0">
              <a:latin typeface="AR BERKLEY" pitchFamily="2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235" y="1450802"/>
            <a:ext cx="5374410" cy="3244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604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en" b="1" dirty="0" smtClean="0">
                <a:latin typeface="AR BERKLEY" pitchFamily="2" charset="0"/>
                <a:cs typeface="Times New Roman" pitchFamily="18" charset="0"/>
              </a:rPr>
              <a:t>Causes of Conflicts (cont.)</a:t>
            </a:r>
            <a:endParaRPr lang="en" b="1" dirty="0">
              <a:latin typeface="AR BERKLEY" pitchFamily="2" charset="0"/>
              <a:cs typeface="Times New Roman" pitchFamily="18" charset="0"/>
            </a:endParaRPr>
          </a:p>
        </p:txBody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457200" y="1226900"/>
            <a:ext cx="8229600" cy="3725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8. Unpredictable Policies (Inconsistencies):</a:t>
            </a:r>
          </a:p>
          <a:p>
            <a:pPr marL="914400" lvl="0"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Clarifications</a:t>
            </a:r>
          </a:p>
          <a:p>
            <a:pPr rtl="0">
              <a:spcBef>
                <a:spcPts val="0"/>
              </a:spcBef>
              <a:buNone/>
            </a:pP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9. Power Conflicts: Tension</a:t>
            </a:r>
          </a:p>
          <a:p>
            <a:pPr marL="9144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Negotiations</a:t>
            </a:r>
          </a:p>
          <a:p>
            <a:pPr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10. Barriers in Communication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11. Language of discrimination</a:t>
            </a:r>
          </a:p>
          <a:p>
            <a:pPr lvl="0">
              <a:spcBef>
                <a:spcPts val="0"/>
              </a:spcBef>
              <a:buNone/>
            </a:pP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Windows 7 64bit\Desktop\Unknown-3.jpe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48" b="96739" l="9524" r="94872">
                        <a14:foregroundMark x1="32967" y1="28804" x2="29670" y2="70652"/>
                        <a14:foregroundMark x1="24542" y1="26630" x2="40293" y2="25543"/>
                        <a14:foregroundMark x1="76557" y1="22283" x2="74725" y2="55978"/>
                        <a14:foregroundMark x1="78022" y1="17391" x2="84249" y2="17391"/>
                        <a14:foregroundMark x1="79121" y1="10870" x2="83883" y2="19565"/>
                        <a14:foregroundMark x1="86081" y1="25000" x2="86081" y2="25000"/>
                        <a14:foregroundMark x1="34799" y1="71739" x2="34799" y2="77717"/>
                        <a14:foregroundMark x1="84249" y1="43478" x2="77656" y2="57609"/>
                        <a14:foregroundMark x1="91941" y1="20109" x2="82418" y2="434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345" y="2434281"/>
            <a:ext cx="4019656" cy="2709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80202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457200" y="205974"/>
            <a:ext cx="8229600" cy="1416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l">
              <a:spcBef>
                <a:spcPts val="0"/>
              </a:spcBef>
              <a:buNone/>
            </a:pPr>
            <a:r>
              <a:rPr lang="en" sz="4000" b="1" dirty="0">
                <a:latin typeface="AR BERKLEY" pitchFamily="2" charset="0"/>
                <a:cs typeface="Times New Roman" pitchFamily="18" charset="0"/>
              </a:rPr>
              <a:t>Barriers to Effective Communication: Defensiveness</a:t>
            </a:r>
          </a:p>
        </p:txBody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296562" y="1621974"/>
            <a:ext cx="5403951" cy="324388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Excessive concern with protecting oneself from being hurt</a:t>
            </a:r>
          </a:p>
          <a:p>
            <a:pPr rtl="0">
              <a:spcBef>
                <a:spcPts val="0"/>
              </a:spcBef>
              <a:buNone/>
            </a:pPr>
            <a:endParaRPr lang="th-TH" sz="1200" dirty="0" smtClean="0">
              <a:latin typeface="Times New Roman" pitchFamily="18" charset="0"/>
              <a:cs typeface="Times New Roman" pitchFamily="18" charset="0"/>
            </a:endParaRPr>
          </a:p>
          <a:p>
            <a:pPr rtl="0">
              <a:spcBef>
                <a:spcPts val="0"/>
              </a:spcBef>
              <a:buNone/>
            </a:pPr>
            <a:r>
              <a:rPr lang="en" sz="2400" u="sng" dirty="0" smtClean="0">
                <a:latin typeface="Times New Roman" pitchFamily="18" charset="0"/>
                <a:cs typeface="Times New Roman" pitchFamily="18" charset="0"/>
              </a:rPr>
              <a:t>Trigger</a:t>
            </a:r>
            <a:r>
              <a:rPr lang="en" sz="2400" u="sng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Belief that others are evaluating/trying to control/manipulating them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When others act in a superior manner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Dogmatic people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self-fulfilling prophecy</a:t>
            </a:r>
          </a:p>
        </p:txBody>
      </p:sp>
      <p:pic>
        <p:nvPicPr>
          <p:cNvPr id="7170" name="Picture 2" descr="http://www.nicheconsulting.co.nz/images/blaming_and_defensiveness_as_common_in_conflic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513" y="783240"/>
            <a:ext cx="3443487" cy="436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97"/>
            <a:ext cx="9144000" cy="5144797"/>
          </a:xfrm>
          <a:prstGeom prst="rect">
            <a:avLst/>
          </a:prstGeom>
        </p:spPr>
      </p:pic>
      <p:sp>
        <p:nvSpPr>
          <p:cNvPr id="61" name="Shape 61"/>
          <p:cNvSpPr txBox="1">
            <a:spLocks noGrp="1"/>
          </p:cNvSpPr>
          <p:nvPr>
            <p:ph type="title"/>
          </p:nvPr>
        </p:nvSpPr>
        <p:spPr>
          <a:xfrm>
            <a:off x="457200" y="205974"/>
            <a:ext cx="8229600" cy="1416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l" rtl="0">
              <a:spcBef>
                <a:spcPts val="0"/>
              </a:spcBef>
              <a:buNone/>
            </a:pPr>
            <a:r>
              <a:rPr lang="en" sz="4000" b="1" dirty="0" smtClean="0">
                <a:latin typeface="AR BERKLEY" pitchFamily="2" charset="0"/>
                <a:cs typeface="Times New Roman" pitchFamily="18" charset="0"/>
              </a:rPr>
              <a:t>Barriers to Effective Communication: Ambushing</a:t>
            </a:r>
            <a:endParaRPr lang="en" sz="4000" b="1" dirty="0">
              <a:latin typeface="AR BERKLEY" pitchFamily="2" charset="0"/>
              <a:cs typeface="Times New Roman" pitchFamily="18" charset="0"/>
            </a:endParaRPr>
          </a:p>
        </p:txBody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457200" y="1684425"/>
            <a:ext cx="8229600" cy="3241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Looking for opportunity to assail/harass the speaker after listening carefully to the message 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Arouse defensiveness</a:t>
            </a:r>
          </a:p>
          <a:p>
            <a:pPr rtl="0">
              <a:spcBef>
                <a:spcPts val="0"/>
              </a:spcBef>
              <a:buNone/>
            </a:pPr>
            <a:endParaRPr sz="1200" dirty="0">
              <a:latin typeface="Times New Roman" pitchFamily="18" charset="0"/>
              <a:cs typeface="Times New Roman" pitchFamily="18" charset="0"/>
            </a:endParaRPr>
          </a:p>
          <a:p>
            <a:pPr rtl="0">
              <a:spcBef>
                <a:spcPts val="0"/>
              </a:spcBef>
              <a:buNone/>
            </a:pPr>
            <a:r>
              <a:rPr lang="en" sz="2400" u="sng" dirty="0" smtClean="0">
                <a:latin typeface="Times New Roman" pitchFamily="18" charset="0"/>
                <a:cs typeface="Times New Roman" pitchFamily="18" charset="0"/>
              </a:rPr>
              <a:t>Trigger:</a:t>
            </a:r>
            <a:endParaRPr lang="en" sz="2400" u="sng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Desires to retrieve information to discredit/manipulate another person</a:t>
            </a:r>
          </a:p>
          <a:p>
            <a:pPr lvl="0">
              <a:buNone/>
            </a:pPr>
            <a:endParaRPr lang="en" sz="20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" sz="2000" dirty="0" smtClean="0">
                <a:latin typeface="Times New Roman" pitchFamily="18" charset="0"/>
                <a:cs typeface="Times New Roman" pitchFamily="18" charset="0"/>
              </a:rPr>
              <a:t>Note</a:t>
            </a:r>
            <a:r>
              <a:rPr lang="en" sz="2000" dirty="0">
                <a:latin typeface="Times New Roman" pitchFamily="18" charset="0"/>
                <a:cs typeface="Times New Roman" pitchFamily="18" charset="0"/>
              </a:rPr>
              <a:t>: Can often be seen in politics and marriage </a:t>
            </a:r>
            <a:r>
              <a:rPr lang="en" sz="2000" dirty="0" smtClean="0">
                <a:latin typeface="Times New Roman" pitchFamily="18" charset="0"/>
                <a:cs typeface="Times New Roman" pitchFamily="18" charset="0"/>
              </a:rPr>
              <a:t>divorces</a:t>
            </a:r>
            <a:endParaRPr lang="e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shukranallah.files.wordpress.com/2012/10/distress-3.jp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0" t="11669"/>
          <a:stretch/>
        </p:blipFill>
        <p:spPr bwMode="auto">
          <a:xfrm>
            <a:off x="0" y="-12357"/>
            <a:ext cx="6833286" cy="5178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Shape 66"/>
          <p:cNvSpPr txBox="1">
            <a:spLocks noGrp="1"/>
          </p:cNvSpPr>
          <p:nvPr>
            <p:ph type="title"/>
          </p:nvPr>
        </p:nvSpPr>
        <p:spPr>
          <a:xfrm>
            <a:off x="457200" y="205973"/>
            <a:ext cx="8579296" cy="1407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l">
              <a:spcBef>
                <a:spcPts val="0"/>
              </a:spcBef>
              <a:buNone/>
            </a:pPr>
            <a:r>
              <a:rPr lang="en" sz="4000" b="1" dirty="0">
                <a:solidFill>
                  <a:srgbClr val="000000"/>
                </a:solidFill>
                <a:latin typeface="AR BERKLEY" pitchFamily="2" charset="0"/>
                <a:cs typeface="Times New Roman" pitchFamily="18" charset="0"/>
              </a:rPr>
              <a:t>Barriers to Effective Communication: </a:t>
            </a:r>
            <a:r>
              <a:rPr lang="en" sz="4000" b="1" dirty="0">
                <a:latin typeface="AR BERKLEY" pitchFamily="2" charset="0"/>
                <a:cs typeface="Times New Roman" pitchFamily="18" charset="0"/>
              </a:rPr>
              <a:t>Motivational Distortion</a:t>
            </a:r>
          </a:p>
        </p:txBody>
      </p:sp>
      <p:sp>
        <p:nvSpPr>
          <p:cNvPr id="67" name="Shape 67"/>
          <p:cNvSpPr txBox="1">
            <a:spLocks noGrp="1"/>
          </p:cNvSpPr>
          <p:nvPr>
            <p:ph type="body" idx="1"/>
          </p:nvPr>
        </p:nvSpPr>
        <p:spPr>
          <a:xfrm>
            <a:off x="467544" y="1635646"/>
            <a:ext cx="8229600" cy="30272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Hearing what you want to hear rather than what is actually being said 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Produce emotional distress</a:t>
            </a:r>
          </a:p>
          <a:p>
            <a:pPr rtl="0">
              <a:spcBef>
                <a:spcPts val="0"/>
              </a:spcBef>
              <a:buNone/>
            </a:pPr>
            <a:endParaRPr sz="1200" dirty="0">
              <a:latin typeface="Times New Roman" pitchFamily="18" charset="0"/>
              <a:cs typeface="Times New Roman" pitchFamily="18" charset="0"/>
            </a:endParaRPr>
          </a:p>
          <a:p>
            <a:pPr rtl="0">
              <a:spcBef>
                <a:spcPts val="0"/>
              </a:spcBef>
              <a:buNone/>
            </a:pPr>
            <a:r>
              <a:rPr lang="en" sz="2400" u="sng" dirty="0" smtClean="0">
                <a:latin typeface="Times New Roman" pitchFamily="18" charset="0"/>
                <a:cs typeface="Times New Roman" pitchFamily="18" charset="0"/>
              </a:rPr>
              <a:t>Trigger</a:t>
            </a:r>
            <a:r>
              <a:rPr lang="en-US" sz="2400" u="sng" dirty="0">
                <a:latin typeface="Times New Roman" pitchFamily="18" charset="0"/>
                <a:cs typeface="Times New Roman" pitchFamily="18" charset="0"/>
              </a:rPr>
              <a:t>:</a:t>
            </a:r>
            <a:endParaRPr lang="en" sz="2400" u="sng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Information that contradicts an individual’s own views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Selective attention</a:t>
            </a:r>
          </a:p>
          <a:p>
            <a:pPr marL="457200" lvl="0" indent="-3429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Reading unintended meanings/ Jump to erroneous conclusions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654260"/>
            <a:ext cx="4349578" cy="3262184"/>
          </a:xfrm>
          <a:prstGeom prst="rect">
            <a:avLst/>
          </a:prstGeom>
        </p:spPr>
      </p:pic>
      <p:sp>
        <p:nvSpPr>
          <p:cNvPr id="5" name="Shape 61"/>
          <p:cNvSpPr txBox="1">
            <a:spLocks noGrp="1"/>
          </p:cNvSpPr>
          <p:nvPr>
            <p:ph type="title"/>
          </p:nvPr>
        </p:nvSpPr>
        <p:spPr>
          <a:xfrm>
            <a:off x="457200" y="164821"/>
            <a:ext cx="8229600" cy="1425114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l"/>
            <a:r>
              <a:rPr lang="en" sz="4000" b="1" dirty="0">
                <a:latin typeface="AR BERKLEY" pitchFamily="2" charset="0"/>
                <a:cs typeface="Times New Roman" pitchFamily="18" charset="0"/>
              </a:rPr>
              <a:t>Barriers to Effective Communication: Motivational Distortion</a:t>
            </a:r>
          </a:p>
        </p:txBody>
      </p:sp>
    </p:spTree>
    <p:extLst>
      <p:ext uri="{BB962C8B-B14F-4D97-AF65-F5344CB8AC3E}">
        <p14:creationId xmlns:p14="http://schemas.microsoft.com/office/powerpoint/2010/main" val="213736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97"/>
            <a:ext cx="9144000" cy="5144797"/>
          </a:xfrm>
          <a:prstGeom prst="rect">
            <a:avLst/>
          </a:prstGeom>
        </p:spPr>
      </p:pic>
      <p:sp>
        <p:nvSpPr>
          <p:cNvPr id="72" name="Shape 72"/>
          <p:cNvSpPr txBox="1">
            <a:spLocks noGrp="1"/>
          </p:cNvSpPr>
          <p:nvPr>
            <p:ph type="title"/>
          </p:nvPr>
        </p:nvSpPr>
        <p:spPr>
          <a:xfrm>
            <a:off x="457200" y="205973"/>
            <a:ext cx="8435280" cy="1273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l">
              <a:spcBef>
                <a:spcPts val="0"/>
              </a:spcBef>
              <a:buNone/>
            </a:pPr>
            <a:r>
              <a:rPr lang="en" sz="4000" b="1" dirty="0">
                <a:solidFill>
                  <a:srgbClr val="000000"/>
                </a:solidFill>
                <a:latin typeface="AR BERKLEY" pitchFamily="2" charset="0"/>
                <a:cs typeface="Times New Roman" pitchFamily="18" charset="0"/>
              </a:rPr>
              <a:t>Barriers to </a:t>
            </a:r>
            <a:r>
              <a:rPr lang="en" sz="4000" b="1" dirty="0" smtClean="0">
                <a:solidFill>
                  <a:srgbClr val="000000"/>
                </a:solidFill>
                <a:latin typeface="AR BERKLEY" pitchFamily="2" charset="0"/>
                <a:cs typeface="Times New Roman" pitchFamily="18" charset="0"/>
              </a:rPr>
              <a:t>Effective Communication</a:t>
            </a:r>
            <a:r>
              <a:rPr lang="en" sz="4000" b="1" dirty="0">
                <a:solidFill>
                  <a:srgbClr val="000000"/>
                </a:solidFill>
                <a:latin typeface="AR BERKLEY" pitchFamily="2" charset="0"/>
                <a:cs typeface="Times New Roman" pitchFamily="18" charset="0"/>
              </a:rPr>
              <a:t>: </a:t>
            </a:r>
            <a:r>
              <a:rPr lang="en" sz="4000" b="1" dirty="0">
                <a:latin typeface="AR BERKLEY" pitchFamily="2" charset="0"/>
                <a:cs typeface="Times New Roman" pitchFamily="18" charset="0"/>
              </a:rPr>
              <a:t>Self-Preoccupation</a:t>
            </a:r>
          </a:p>
        </p:txBody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457200" y="1532900"/>
            <a:ext cx="8229600" cy="3393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People who are self-focused/ engaged in pseudolistening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“That’s nothing. Listen to what happened to me!”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Poor listener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Mentally rehearsing their next comments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Arouse Negative Reactions: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Their remarks are self-serving (offensive)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Take up more than fair share of conversation time (listeners feel ignored</a:t>
            </a: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ages.christianpost.com/full/58911/self-preoccupation-in-the-pulpit.jpg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62167" y1="78036" x2="60000" y2="96641"/>
                        <a14:foregroundMark x1="79000" y1="75969" x2="75500" y2="97416"/>
                        <a14:foregroundMark x1="92000" y1="74160" x2="91000" y2="97933"/>
                        <a14:foregroundMark x1="39667" y1="19638" x2="37500" y2="39535"/>
                        <a14:foregroundMark x1="20500" y1="42119" x2="21333" y2="53488"/>
                        <a14:foregroundMark x1="29667" y1="54264" x2="32167" y2="55297"/>
                        <a14:foregroundMark x1="33167" y1="59690" x2="35500" y2="76744"/>
                        <a14:foregroundMark x1="63500" y1="71835" x2="65667" y2="75969"/>
                        <a14:foregroundMark x1="94667" y1="70801" x2="92667" y2="80103"/>
                        <a14:foregroundMark x1="97167" y1="94574" x2="96500" y2="97933"/>
                        <a14:foregroundMark x1="81667" y1="92248" x2="80833" y2="98450"/>
                        <a14:foregroundMark x1="68000" y1="94574" x2="67167" y2="994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946" y="1685341"/>
            <a:ext cx="5128054" cy="324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Shape 72"/>
          <p:cNvSpPr txBox="1">
            <a:spLocks noGrp="1"/>
          </p:cNvSpPr>
          <p:nvPr>
            <p:ph type="title"/>
          </p:nvPr>
        </p:nvSpPr>
        <p:spPr>
          <a:xfrm>
            <a:off x="457200" y="205973"/>
            <a:ext cx="8435280" cy="1273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l">
              <a:spcBef>
                <a:spcPts val="0"/>
              </a:spcBef>
              <a:buNone/>
            </a:pPr>
            <a:r>
              <a:rPr lang="en" sz="4000" b="1" dirty="0" smtClean="0">
                <a:solidFill>
                  <a:srgbClr val="000000"/>
                </a:solidFill>
                <a:latin typeface="AR BERKLEY" pitchFamily="2" charset="0"/>
                <a:cs typeface="Times New Roman" pitchFamily="18" charset="0"/>
              </a:rPr>
              <a:t>Barriers to Effective Communication: </a:t>
            </a:r>
            <a:r>
              <a:rPr lang="en" sz="4000" b="1" dirty="0" smtClean="0">
                <a:latin typeface="AR BERKLEY" pitchFamily="2" charset="0"/>
                <a:cs typeface="Times New Roman" pitchFamily="18" charset="0"/>
              </a:rPr>
              <a:t>Self-Preoccupation (cont.)</a:t>
            </a:r>
            <a:endParaRPr lang="en" sz="4000" b="1" dirty="0">
              <a:latin typeface="AR BERKLEY" pitchFamily="2" charset="0"/>
              <a:cs typeface="Times New Roman" pitchFamily="18" charset="0"/>
            </a:endParaRPr>
          </a:p>
        </p:txBody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457200" y="1532900"/>
            <a:ext cx="8229600" cy="3393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indent="0" rtl="0">
              <a:spcBef>
                <a:spcPts val="0"/>
              </a:spcBef>
              <a:buNone/>
            </a:pPr>
            <a:r>
              <a:rPr lang="en" sz="2400" u="sng" dirty="0" smtClean="0">
                <a:latin typeface="Times New Roman" pitchFamily="18" charset="0"/>
                <a:cs typeface="Times New Roman" pitchFamily="18" charset="0"/>
              </a:rPr>
              <a:t>Trigger:</a:t>
            </a:r>
            <a:endParaRPr lang="en" sz="2400" u="sng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Shyness 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Personality </a:t>
            </a: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Disorders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Self-consciousness  </a:t>
            </a:r>
            <a:endParaRPr lang="en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423339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http://dharmaconsulting.com/wp-content/uploads/avoid_problem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923" y="1000899"/>
            <a:ext cx="2805077" cy="222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" name="Shape 78"/>
          <p:cNvSpPr txBox="1">
            <a:spLocks noGrp="1"/>
          </p:cNvSpPr>
          <p:nvPr>
            <p:ph type="title"/>
          </p:nvPr>
        </p:nvSpPr>
        <p:spPr>
          <a:xfrm>
            <a:off x="404685" y="358073"/>
            <a:ext cx="8229600" cy="1285652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l">
              <a:spcBef>
                <a:spcPts val="0"/>
              </a:spcBef>
              <a:buNone/>
            </a:pPr>
            <a:r>
              <a:rPr lang="en" b="1" dirty="0">
                <a:latin typeface="AR BERKLEY" pitchFamily="2" charset="0"/>
                <a:cs typeface="Times New Roman" pitchFamily="18" charset="0"/>
              </a:rPr>
              <a:t>Conflict Resolution: </a:t>
            </a:r>
            <a:r>
              <a:rPr lang="en" b="1" dirty="0" smtClean="0">
                <a:latin typeface="AR BERKLEY" pitchFamily="2" charset="0"/>
                <a:cs typeface="Times New Roman" pitchFamily="18" charset="0"/>
              </a:rPr>
              <a:t>5 </a:t>
            </a:r>
            <a:r>
              <a:rPr lang="en" b="1" dirty="0">
                <a:latin typeface="AR BERKLEY" pitchFamily="2" charset="0"/>
                <a:cs typeface="Times New Roman" pitchFamily="18" charset="0"/>
              </a:rPr>
              <a:t>Distinct Patterns</a:t>
            </a:r>
          </a:p>
        </p:txBody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403625" y="1477139"/>
            <a:ext cx="8229600" cy="331236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Avoiding/Withdrawing:  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good for minor problems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ineffective strategy for bigger problems</a:t>
            </a:r>
          </a:p>
          <a:p>
            <a:pPr marL="1371600" lvl="2" indent="-342900" rtl="0">
              <a:spcBef>
                <a:spcPts val="0"/>
              </a:spcBef>
              <a:buClr>
                <a:schemeClr val="dk1"/>
              </a:buClr>
              <a:buSzPct val="100000"/>
              <a:buFont typeface="Wingdings"/>
              <a:buChar char="§"/>
            </a:pPr>
            <a:r>
              <a:rPr lang="en" dirty="0" smtClean="0">
                <a:latin typeface="Times New Roman" pitchFamily="18" charset="0"/>
                <a:cs typeface="Times New Roman" pitchFamily="18" charset="0"/>
              </a:rPr>
              <a:t>Postponing Clash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Accommodating</a:t>
            </a:r>
            <a:endParaRPr lang="en" sz="2400" dirty="0">
              <a:latin typeface="Times New Roman" pitchFamily="18" charset="0"/>
              <a:cs typeface="Times New Roman" pitchFamily="18" charset="0"/>
            </a:endParaRP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Giving in easily: surrender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Does not generate creative thinking and effective solutions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Occasionally appropriate: Cultural </a:t>
            </a: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Context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AutoShape 2" descr="data:image/png;base64,iVBORw0KGgoAAAANSUhEUgAAAPwAAADICAMAAAD7nnzuAAAAkFBMVEX///8AAAD4+Pj8/Pzw8PDo6Ojl5eXz8/P39/fr6+v09PTi4uLq6uqtra3Ly8vZ2dnR0dHX19eXl5ejo6OOjo7CwsKdnZ2CgoKSkpK9vb20tLSvr69UVFR5eXnBwcE9PT18fHxwcHBoaGgzMzNGRkZKSkphYWFaWlo1NTUjIyMlJSUsLCwNDQ0bGxscHBwLCwvAAV1xAAAgAElEQVR4nO09h5qyurYJARSRmkCoQpCios77v91NwIIzoM4/Ttnnu2uXUUFMWb0FgP+HL4FmWL89hN8CO033y+7VUv3lofw06AVGns1f2IxV2W+P5kdhEZDur+7XIQhhQAKXYOWXB/VDYDJd/LELVwVmUsaWri6VVRP99ri+Gyy4QNQQr/TcRwBklX6+FLaho8x/b2jfDtLBVItuugEW80Tnqc/IsXbdgGbF/6wEmO1sLxUv7EK/vSJHqH+hFf5Pj+pnQNukUTc1n6Dpu9bST43nJ8FO2Trmf6UknLpl6ce0/sEh/RiYBEDB6qTM/nhRn/V/6jq+gxT/WQgJoJ10H50cg/LPDudHIaIAuNObKoXJDw7mM/ACDmRQYN7HZ3LLCPT8j8i85ZefYBfAdO/fgqrhO4M2f2TyXwa5RTJ5dJM/2PrIDbzvHNBPAjPBw7kDdKV6rUr/V/YdqBUIkKU/uo1p51e2/7+j42MDzyL88DbDOL+SFt0fNQzIwyX765D5Smw+vs16Rxphum3c/7r4tw+2tZq8epWAavr+mjahEv2HgPoaBnYwcbW9CFK5mrjlPwxoDdw7Ur64yrT/QV+ekxrInDbS4ysnbP7z3O0D+EzXR3DeAUqH8LPy/IlKR8y9/zhkviRwfnZ+r0mGZXi2zlAdCavh5MXTm20LK1/TX2JL/BHQ1zrHeSk4qWxebFGLpEZiYdMgkSW0APE5gXBHW5im67r838F+1+SWrHz2W63CnFVZluxyWMLDDu5lYNWcKdamqchACHVkHh/rQ/8VaPwl0OnpDV3DLAiSyDZmMaKWExU6QJzotSG1B/8zej1IHKCe+J1UQGLkrvkOren/bKyG76t2Vlt3vuWM3OJ1eIEcg+Y1+ys+jJfAokLd3FcWQOd4lKyHpKoSQ+7Z+nwNHJJlLLJVTTYLOvWo/x7IicvNU+RelFiHlUmRh9ZSp8UmlYXyTuw6YMQPCP9HB8b/ju/agnzainG2T+yqWl1tFTuDB2YCm4KZjiTxueZSuv6fiVianJdb8fkdzc5Ebwc5Y5G+TIXiW4C6916YSZKp+u4XxvkNsCJUB/bFnk05PSMLu5Sl8cltowtTjs3euvWJMtLusb35lbG+GhoS0cwQZpsinBlOApyARif/BE42ETAPwm1puFJROABtaWK9wezr3uI/AL6Q76st326788zioogX54tBc0wgTfqVaAW1F3UL8yp7TPH/Bd1f2iEwc30QsFAocMgfynCzJRhABvSO2Pt8BdVy9CfcVjP4H9CKUr6HGcwkADsHnmSB6OrS2GikbbCEe6VfOn7CXRVtP/i7/hwoawBCWO9zw+J4qgt8d6t+Y3UTw4ZhskvPmm7wCfHWLPd/3rNH+HyKKguOYoJRj/HRltEiy6gf+SzF9lXJ19ZPP3fegCmjd/5nFiXjwmyd5Q30wRyfRyubpt0bru/GyZ724oTGTWRrCM1fSWlBwh15QDiuqN5p98bHWwaplyZ79sFUA86E/k/+il2gidBbhVfA7vIxAP64tdYwklE9jub1kIhY3vilqBz//MfBEizZhqFAUw7BCFrbN8iQTQc2hqCJ3Z2YpA2vr99H+9ye6/yMxWyKyXuwiTv6pPxHw3dsan6bfmM9h/imcHLVi9FrMhz9uAOjCwJLP5P+oubit7Zet7vCWYPfcSlkkltnHXwqNNs5udxbPNJOgQ/5ztQQ7PzHyXP49UXQO7N803mwOI8CvvUu8GbGin0zVr+5vp5eh1x85zYApMPL5AfIpafbLR1owrQbCn7PWiQNvB6kphuWmC/RAeocdcOxgJDR3B9+gAZq/bTA7rD3EtYr0uHdCF7dZBH0FzOazS+Bbzu7/N9yHRBpp9s+SqEXQMM1e7jn+Gk4YEH5fiEy5DY6pa65vKFdGz5WUuRetS1PiXvNUGDY+u6y806vUx9h0/Ad120JLA+dSbSd89/JD0qbgkwFK/hE7PwfwPVAxCICohWYpQsRjZoBdJkd8lzs5umtVpI93oUVMVjVHiHsEX+jAW9fdZuINm15nYpDO+Z32ACccr4LOcK0xREWoLRA7QIzyQ4a33TajP7Kl4Gze+ZZlRkClPIVD8U86YXAwoZW+XuFzLm39Uh3cAHhloWmpZIV6nz9h3kBE1rUHKcIZzKDxFZT2H4GzGdwKXMlk1tZOybPk5CuEPTTGh4hhimQs923bP1iDWgIIO55lCuGNQhH+FtjgWbvv1PeycHyYcuixSlriXM8G3IFcROWnDfuIMesHV+MarCcjQeMdXyAEYiybiuEsUEiI7AgM0I7XR+OrXjS9yB+pUWxwORc4/yOT1vmTE85b+22XweknBdA5zqgFY/L+s632X1TPt2gcXQlOZhXTAy9OtpgztFchQPVL6kODOEE2gDnXXDAoHzBZKfROoKIKhjxQUhyM5U28SXwMY4A2hJnJqd8770Acbo/X6y66qLi7a1feNkyUrli9FF+gnfeWj7LBQRWIr6AMpdPYKsAhgeyLkw4OuDchLJ9AGhtc9FD+UosoNTJBPlNBQUD4br+gH+vAKcJ+ZjifZWJKRtRl3h9BvNNQwzi1FP4umgYUKwzmfnCsr3npcrPkxMqU4o9kvG7sa9uOE0lpADu1cmji3UxoWpAn7UwENqd8KAjCEIYxp5QJeJvDBHsHb7GKYZi7tTrLfwLR4sg3KUWNlYKmqOAeTQmRbIXNH9P3l2Ys7CbZMi8wgfehr/iXwre4W/nHeLbahrA64jsFCDinwR+z3m/0f4nWE2KCvLtRkwHSsp3xbyyYyVO6jrAtIT7muWU0QAbj7Qt+ZqlKeQbhhZXJRI+wTFDfvOrcX4ZSkA1GV/wVAOm2P94JC8p6ES28lTK+bL7fkekQnOTjvw/Tjb2WPwTFIKbLDrVYfYL4c/ekgJJjYEf86GzsUFuWvGp+tlIxQAJgD/q0ezspjmnPBmYv5HlVjc2Ai7M5q4vRC0nMf994awCD8KKMT/tkS2v9pk+unJ+J1psHSS6/bSf6JUQNxlM01WcRMDg/GiRftBitKLzTHy88Ag4bz/D/G3shvC8nq1qP9p52/8e3jcHqCFeh/dWOhKJmnX4u/20tA2vE5rv/AGrPGtK6CwzM8t5MHlnv/u2NDjsA5F13Vnh+EaMq6dBG5+PQ+gXpWEF1/CkHS1UERV/dyeLTnQhXfi/1+u0/NcdLKpalez7WGLi8N0QKg+4ST3HBwj7WVdf8C6FULlkPBmN4HGdcJe4itF7RQiW2+6qmRm7LjpI9hm1Ci5osAXLFEQJ+sY4iAlXoCumHJYRLbKcK6BQkLz1Fbdrk8+W1ink44pVqDyQwoyBg8MXhr9fpbPtaRhvptEiruJLNuQIUttcIxZ/I/dBBdBXACXA8oWuM5R1nAOGaQmFill+xbKySwhh2aNtLBCpjhy4BKXwjSyEsm+XaN/5xSy+ByB10R5udynYyJklv2Xc7lx7+++MfVJRQCwJfje74FcZwCacC0aHv6Zj06slvBQonxkC+0PSWkKfF8qWtu14iyWsYP0AdrEgfhK1lgRDiav7UfWdiUAO34F50fGXy2dZVhrA4qaMd/hSxJ0MB06rWVC5guEbmBKO6ILPmyDrUGvRsUIoV2KxJDPhS5JFQDPfCMiKkSe/CjIwq4VPY0BbGpC3KSy4Ff41Xzr/+qrcn/29/sY3iWD4rSXDYKv3Rq7Xi4ZKsJytFULTTLcS5GxQP+4qZxuI5F+Cv8sYqOclRSC9laZhYXie9lUpUxbhHg6FiEcBa9d8usvAAuqQjTPBEtoV8KqaL4MttE3hTupIUcffVtDj7jhepe90e8UtXe3wZfXCzW7jHSvO8s3Rp4pMgTsxge+CEItkQ/DBhNbhC1QrfX/z1vhC2rb9HQk/Wt7rN/atQMWvmDvQbnW66gulqJvv6Fg0T5FQuYMbr4OUti8hM7QfxgHDa5ZHl/6IPhO1L74l/ZOJPb9heLP4+KpMihxKXT4AWAA93V8XNBQ6PYKf4OL02TSBT0GtD9yPpmWHyZ68jLsubDAT6o0Nk/3QOLW6TNbsef3RSb6liUGpylQMgqZNssvgtnx1sKAr0FvdkqzUif/yGVTu5a0RcFwRe/JavqdxG0IMEcK3RYLdbL/9VHj0sXyKx0h7x9HBhfH7j80ojuQeQ+xTQVPPNmKcLH1+v8v88pXhWxnyDajL9mBSnNE1nO6SIcm6qshLbamrqrUyDDskxxbu6X1lSLokaw8y0rayzFy3m7x+pfwlhEW6Z7tMAz4M+5ANNweQDqKc+hsrAwc/csoX+jfskokcsoJqrhoQggMRSXyXGqA6XpRnx4Sxuso2SVaWCaGEMKyAuRoe7rPtzYmFhPBwQf6W7E2AY5pyowZm5BQRxym/oYZRzMy9zbIOxSUocT07Sg240g5dfkv0Ut5XWrSLuykuJl4UmIboBnasGmKrmmrhomkaRn1zmtzSu9ZHbXeba0PHPfmFHAa5Tg3MjL0tCeXW1UkiNsL3GUMd7ddwe5Y4LFxCWsQhnC2OYLcC8lfUhY/AOvNLAm6cWXmEtN7XJsmmW2RFEI4nGd1Ack93o3B3zOaopHHWUxRKnapfDr3AbZJnZx9uInitAS1QrK/xeW9tpQSiaAvAsXYO6xenbPjix1OO6LKUOAYDItQyeyDu+IrMr6uC4J0VEhwvyvYwNVYXYhKBe8eHgPDlNS7iRZj7SrmmHFmqkjanWZYdYlgipqh37r1XAVoAN9lggOqea0mAMyHfFiW0H7BcsCthgYRADmVqq3LVuJbZp2c3d7be4lMym1M6mtx7g4VWVXsMRLUNTdUjva8fHXMfmvoKpDLQ7bNHWf2WSk6bwUP34KRTdbqBspVjOoKjxB1PlTgrwICgCAQ6YkgxtqG1zjcZLOtdU+dFmUAo9kJvp39GblAIPQRtSTPTpF9k1wd1F7ihwEpr/ywvJAN/S2D6PYT1dncOQNJr2ohuemqn7WO9y1eZUeCaJm2KALI958s4pRg7nEDOZuASdiNvpuWPBuHGFs5QuCFndm8eNr9Umas5mK2LVYdWcg4MIPyKoKc8HOQrUCCAmMSASzbkyErYspCEK1PTxxi+3m19OB14kuGIIvC+dvVHwDGaDUxwV2MAlhTomFu0OuQT7h0aqlDZCllKlzYGAcmw4Snyfd9555YGu2lJ+E88qk+EnAqOf9abjzQ9YrBNveuaBytgOkJn8Gp8ziBQDQSCTtlfgOVTFg6CCGh5/mqToKPE7UCmPyFyR8CK0jrbHCBM4ls3eGIAOxQJ+CiFZ7XJ4GuDOT063khO6DikHqg1577ZNROIhUbj9ePgdjxh3S+pw7fD+ZeyPjV5Y9izxhRwJ3OU4KQueoycK+tAdbrZusPDB2AW3CZe3am3REtgCgvimtdkCQOXSwpzEoOjjokkHR81jnFl2lm1Ap+0ajw4wlY9rqDoYdcSJUXg1NZ1BknimwtgJRddff2cZd8ixqxmEu/VNccrC/J/RaSCT9awN2vhquU63iJ6ixRNyznHXTRDR78jdDyfYm42LaHIdVNhudbhp8x665bVasADeGlRO+bKFb9CAZdls2ug2KRZVlxngZ+TR4GrY0rbiT2U4aEsA75pZQHmxXFvoaqdcauF8KVwHEioxxrGcSDD/jA0eJSijR4l1ZtKIU24KgS95GA/l/9+AnhxGFjIWYrSYOBby9pd46z0wSkc4E3R9pN1deaemHKvmY8ATrmdSAIDwhnIfBAVABbM7+v7+AqYNYKFCTNuSsv76yOUtx1nuSvoxj6rTX3OEdNx1yLI+TTkuZgCMEIEXCkMAZUZ28C2MWJMjCDEYT85euu0u6Yq0Kf8hupB/D+aiOX3sUpqQ8iNFG9TyaDai2CQIcqXt8iDIKVeVbdvh6y62LzrTdeMNYJMqxzIxahSwKXJTmk+kz1qh2C9icm5WuB6/BcY3EDI4uVZgzQxyk+etWH9k91cuYr2XIz6KAY9n3BI7jtZbcYEggASsXM+aRrh2+UXdqAuvVWzSpa31poOMB+Sl0IGWuBzcmdaZgIR3uUPKJ6i/P1KJDtYeJXBY4FD+0ZUcu2GWVTvf9NOQrEmMztPbioN8mfYq9RPeyJxsg/5JboOlbgbNUlSUO8Ly4J5sYHG4uhtuQlxFgXnrF8dcoMfFQS0Xu++6zVosVlPuXJMIaq0tIGbSP1IvGFKTYZSqQ+GoJAWdV34y9sb7We2/pTaNiyoGEDLV2ZWxXyJVmBv2G4VKmXvvZqbKugQvduUpl4CLarTM2JWMFmA2QKEJy3vk+Gs3jd8jCcspcQOnMhTb7jdInyXLPqEc52v8bwUWaZwlBa9PU06zaH2gRzQaXr1N+sKX6cofSlQ2nnHiT5JIGFlLnL5YpEg2/Nz//0v4oepcsohjxpOmubUQmlOz8f8D97aSUCf0mXHzIpasOqQTVKtki4Yt+quOcceRxHlndh7XPFWpmUAdZOz5M+EYL4b+oq1fBLPpDRQCpdcBJtkxCSP3jOHRwq+B2EES3A4AvyHmmqYPb6706TTyBu6sN3LfmljoVD0oElKBtnBZbRo5vAnzn5x3CFXncxXOm1ZMI2LxFx6dBU9kBz1XWNVbtfQDHfJss1enTY2IOVFfULIaO8frjOedpziLmUcs+nJ21HoB/gRTT/MPeYyeoesr7qUtQq+EzTDiZ2l6F4GZGDjT3ZwWXWhhOhOB0uZagFf3gfYih4mZYn8cfDV0C5X90+1h/ZIhPxkmypV16T6AukUQ9N7Y829E+BIRKrsWBX5GTpkCx6G61+QKog4t6z6yM9yJFm77NEvZOCUtQnO7yfgrcMb+w63JoqOdf/O6nSTV55vnPHvMOcbcf6d3ZBH9268tJ9y7IKk4DhmncY8OwBtfPP71rXyncrMKAIrDOxHHsbie/q631DTgoGwAL0aFAzcCMW+s7lIH/PwV+WGZqEOS4GN3PbZq+24InLiVHe0c9HuIHTDRzay/QNnOywKYQSICPFM8QrgrIC8o6LMRThUlslbr7RQk89U3iShCADVyQw0btyOcnzUKx3+tKhCDKg2fdyyPPt+CS41KWf2xYpbc1DN9M2bToMMA7Mu50CBodfvb+dfsNtMdKLoEpwYBPtxjt/Hhuw78pfNhWtLeeSvcb+/FmYJBXlGKef6LsoSs3A2mpuJMj8XEHKuVCBHkaHs1yCAsgh469zeTzp+/IHyT1l/5fTcohWQQvLQ5T5X5Yj4kW1GsfVIpH0ya+byuGrPFQWlBSJdJzuC1GytFnomBCzjKgTrJYBPs2zjaHtSM7x8w0Vi2Bwv6qCuPkze6mn1Tt4Ix4rAkYOHnrrF2resKA5x7NcJo9EYi7RCl6Z12WZltnm6wcwclmnoixVwjZazu92CC/swMUFIXWjqWJy5sYjhIej9QTHufGwhBotMsk67Ng+jsRn2smPSP9kRPTDunVglYOYFbTsMndhRvUmatEpcF/ukrtZllSRVHpmm2bVZum0O8wCsVR+gtxk42FywrA5tJ+5v2jnMQdwNwJxyEY/Apu/ZfYdZi3CNRu64DXS6adOJG2TLcqyuW5y0vMV2//PVgmgLHChHbNy8OsMncgTz3vlaT2tgfFpuYE49ce4l9VOe0vcwq3buZyPtpQVMGL4u1eok6cNp/VT08lp9sOF7mNHEfdI9oUrvw07WSJrdfRC9BPAL60vl3ha/Uw0sSufneDaCGhp94nRCMWOBGkyShSKmhU6nMHWYJDX/ICBfmXTf57KBZPKZou6XuOSjOeoWjxQb0TxNGKFiZTczX7DelImeOnpxIhXyneVBj+HkK71ju5QzvX7XFweIJsCPaW9ed1H0BWwqLnwZbcocQmhKQY7O7QTJrzaGDPtIzHhzr66oNYiAGTS3i6MU+QP0W4ivNg6IWE0uzaRC7ATUwBZKL4ZJ/Z3FUY9A7yX9Yjt6VVAsJ3qP4eHOL8gjjLcAKrgCkm8L471ejeAcZaIVw4lf5L/ZB7B3KkqbSaVTLgEyqHlVM41sRLjJPRWIh5nCtjIq5tqjkgDGiCPEtTBi2nP+/ZD2v82m1fdSQRjE5x5Ji3p0sMs+5YaYitlilrjTRnC0t8CqAl2ZagfV7znzw7z7g6clPbHBnDk2Z42cCryPQ11YM1VWnRTYRlGkAY5W95UsvQtNEXqW+3L7a52QTy6oOx5Y35CYzbm25hqjpqsNN1nV1EniPzjQ8QzzCqmV2SegdA/4vWMut2IIijqtOXGBQETZJkbWGH3O20+3abIYZ3cov3xvKmvh+4GtgJyZYD/N8dacezuFstqMZUrO/sUd7xvAGTYAdr+lzdUT0DV+QPpu2swoZeD7Xs6aEdmu7f7Jd8kiag97QtJf6vqrtUAqiJpN81w/k8Paz33wMc3UKv/ReZdGXGkWCfyn9+xH+nt+ABkijAPzTtBKZKupqT08p6yHOUn/2c7I2xygK8tHm19p/24dDrD1WXsnrYrWs8RU8nfa/Nyvv2JbN1Yo0rDO/i71dw69c48sxtH+jqoRc3MkYmhYNwIU41lTfgLmZeuB8Krp+b9C9i7RcaTcqwwuYLuNwMwNLkxRh0/K9Fu47Z/LuKa8kC8I9SuHnvWtS+8Q7xIWpaW7gy5JaPG8/3EIt5KhsEXLkYuf9zcQP+oCzN4dLcvOKqj7t/T9byeX3GILVyAcOJfTM6N/bTHgM+D1SUKz+52GmveGyleaHFxA5MX49RXbn3CQvBQwTOpuQ46d9jaF/DhkdRAMduY1OOoG5KCgi4zXnkvffwmo2mpb+xC7PjJBfTcSqxRiYZaDOEzyElNsYwHlTdfOblzyQxwfuW3bJrYLdx40vTWo73tiGw2TG3/OVLrG59ZkxQ1hn1xYqQR/xrr1dxLQo7aGIYQgycD2PgeLsbK4Oc/BeY0ltpPMLdeQtRPhuz/j1lHXu8MmNdtVA/EKpuDtvtxWMuDQNB4oA8lLilZx7EbALOhp6Wc/RfW2DJSDmfjHxa727tT89RBQTT416+lh9RLBJGdAyjjzPGdON/ri3yrEPg3O0SoCjFmU6IeHNx9l4ObxgCaTl7QNYabkyeRStpNtDj+k6O2bnQv2UYneqse0ZnCGr4YD4oheklApmjvXNYp7PDKy+F/U5n8B7FtA3+5kCT7DvbgNh29EwidC4XdAVJzFlRD1i+BzvUi+DrbwTT0VZRauTnfoc3icrfIMmDWIaPcXNs5Pn2H1/O8J5/Uw42b5mnBxuwDzALd711qlf+UYpxFoZe2GztlLcg8xprDduCxNjOg3ujs/CcIQcQZbr75EKqsQhpzTWS6JYP6KB34TUEO+CVm6L+luIEq3F6IMFI8XIP0V2Gg3qePz151E6wpZJ5P1Hz7S2isBc6SrpuO/TDahYimmr48FRv4KFC7Q2NXqRy9zPWEGOmVD+Xzn8B+DhWhf5V7pvniRMirBs53k/ZWD+0bAO96+fZFkHvSFC34zU+UBkBv7T35RqRwZxEySP6zqbG2RlnPiS9L+NYlx7sC6EJXRfxW8zSDDVd7fvfcGkJcWybpOjRGGLif7gWVJqj9zUO172Ax03Hs9r96BCRPD1GZKGJTb4KPTbD6jmwsjxdVAovyhhchhNjyMJX/2e+GgiljGb2OJfN7bxSvqv12UPekPTd6FZXLJ3dLhs5488u4ACLwdcf/qhwtSqVnywyGMZ4DCK7vXnmwDq0Tr/PqAHuXV4whbQ+WVpMyy9H/kPNZ7MLv1pRvQPFOh85whQnaHdMDjLkckpCMFfagorliuE7hOu3Aw8iLvJ0qw74OTrE16Oqw0aJ9Q71Qf0pHbui5YZKycMbix6a2ohNU6e4MN/J7jSJ8Hu8mqM6Ivs/QJTkQgHd2xvmdtPZaFRd950S1VkWWZQfL95Wt3wEwqouinyT91ROSsfKCsjaXxgmZMv43sT3S+fjlIjP+6fM5bCprHxpdFN4/6Jy32YxYsHZm9+flcx9eBDX2gnutKUPV4JDJ75pAbfbR1jt++U4LQ8fiLgs9dC9LVek6nrB+XBikj5UOnMMdiKMDU/RhP8KA7ZCgI0B8M3b+HOgUL6p1knjeKq7cwF2dsL+jmptWx26uGwc0RvvphjG/O2aDGVYYw+7VqHGeNTaGp9MNxyydUj0JMOi00ezMgkFMzxMXmRmjF4/X77oWj6tjOfgvprTpzOKc/DcXePJM9IYtEdiTyvGJ45YzW6bV122nBzUefoZ9VKKWB1RfcZf9sGsi608AMkMBRO1RH+Z0c3QH0rRTEGY9kOFF44mPwNtd04jSgvkmjKEbyiy/ouf+c7GFCCHUSAbPnXuruuaQZp2dP2OfKcJL3ZC/mDRXVUiXR/o2v43XGU31L7X03hEMQPnHG++tBO2YtAiTp0dXYP9lj8ZS5Vm12UJxGmHL+lYltbPYQvr1hILrTJJDbdSc0OnWTdt7X7LLuSOSspL/R+jmCMfTPfXTskj2JQUpPocqhMSxYiKYGRS2L3nuNqDRTIeKPDODKgwpUASuEXOS/ERwLtilvVD7RO5FWx1/Ra/NqSYxs0aVIrrIPiYiTEJ+IQ+RbtMQ+ZKIF2Zyb/omgHh/KXGlI3gIXljCdtcKw9yqUuWJp9bQcrjC3GzW//g2HZkOAXstEsDi3YZ/IP8pO2CvYHhMVpGBj8g33uJljyoRTAWd468r3LLhqN2GU81s3l1NGw81QcV6yti1+ofqq4AuOV4yPuF3D7Sc4jnbmX+IQbxb4ENoObMq1xdlfcBCWKad/moj6HMeHyBJEci0wBfatWPtc27/XAEoFpc1qz+PqRmA/c3DFGbyzG1p0HiMu8A5bacWE62tZup2m1HgANXBfQwWpAAkBaAzECP1lwx3Msl7BmkXSYs0mmgdMAIkW/ZkPYdTL+hC+SzroUi417RTwbVLR5Qes8tNV+dVnJH0SlvB6JFsASf3R3TbH4ZRfiTOJXomxOItE3YHV+e3q3ZrDoueclqnswtdmXzr09MtQc8o89+GxOOkAAAMOSURBVD0/rADnyu/qf9QtYXA8CRNB4H06oSykK+V6/mn8ezWWQLRF6LqI6KfhqCjOGuzbusKnO1uuQtwKSV0lY3PkqkGXp2oPPPMP1wKTqDqf06UX299sFOpkC76Bwc2ZGg7x83bTrjPYQihaBKIEn2Ta7VlOLK1LwR6nTlwYhdWxW6qZHbnV1niZMjsZ7ZmWIUgkyEQeHIsX6krf2k9XdH80nCqaVHGKmXvm2ZgVZD+7Z5POovINbqpknWXijGLaY8pi+S37jzodOtsVrg7mknqyPK75hY7woSGwvMN2WE3YLVNe4pQVRZIy2LVTXUaz884v145UTueqxjWEG7aDu6wONDRbiN2y8ixJyMs1eovlAcHVEmh8Y1GQOlmGgOf3vRxloxNR5mML0iMWOC0aUArXMNwwiuwo9nFk4g0sgtgw5bu6gaQ6mDJORsQEiGJLk3FKc/zJ3jmfgwIEXO6oXIOBtRHEpVwloi/GHDSKTE9Ni7TxhtxDWBYwOzfBk1XLMNKkqvMKvlVJ7RuEFFvI0SBjjBG+KmFo245tr/jLKDIYS1mStUcIiakNlvn7Y1O2Rfmv2IFoT2Vaqkp00farVIHaXNtKnbPJZQMboT44p4YjZSel88QPLyHVpUmSeIVjn/BJOoZLWeHGMfbzxkiS9MCpuGZ1VeUp5Vu7hdu6LGtKotUnziB4ERh6xjyrb/oaBP45h1w3ojCiNGXEiDzTOMri6G3BfuCO//e22bRt2ZT89Vu7e8txyTn+BUEVkZWpYt/FUWg3aUrZFnKCJdiMcaSZKlJIk7V1mh0yxyABZTTALzxb7BNQR7rqXtm4yceIievy/eKD4juUZYwEOIBruOaL1C0NcrhBCuaq2dVZyI4UmqGb3g7fNnQg6RxRTBMzwwKyHWO+/U7MuQHNYMl80RtGTqn3O9PuAYX4poWxFCbUWvmEuoQzKZfWuz08tEmZB6ILnWkYOBhtgTlyEJft8QcvQ4EGqdGlZ+OVvpRAdDn/ZvEHc+yuqlgYrhRZcsLIcx4kRFh/MHXg/+EO/B96d1xdVE0HYQAAAABJRU5ErkJggg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" name="AutoShape 4" descr="data:image/png;base64,iVBORw0KGgoAAAANSUhEUgAAAPwAAADICAMAAAD7nnzuAAAAkFBMVEX///8AAAD4+Pj8/Pzw8PDo6Ojl5eXz8/P39/fr6+v09PTi4uLq6uqtra3Ly8vZ2dnR0dHX19eXl5ejo6OOjo7CwsKdnZ2CgoKSkpK9vb20tLSvr69UVFR5eXnBwcE9PT18fHxwcHBoaGgzMzNGRkZKSkphYWFaWlo1NTUjIyMlJSUsLCwNDQ0bGxscHBwLCwvAAV1xAAAgAElEQVR4nO09h5qyurYJARSRmkCoQpCios77v91NwIIzoM4/Ttnnu2uXUUFMWb0FgP+HL4FmWL89hN8CO033y+7VUv3lofw06AVGns1f2IxV2W+P5kdhEZDur+7XIQhhQAKXYOWXB/VDYDJd/LELVwVmUsaWri6VVRP99ri+Gyy4QNQQr/TcRwBklX6+FLaho8x/b2jfDtLBVItuugEW80Tnqc/IsXbdgGbF/6wEmO1sLxUv7EK/vSJHqH+hFf5Pj+pnQNukUTc1n6Dpu9bST43nJ8FO2Trmf6UknLpl6ce0/sEh/RiYBEDB6qTM/nhRn/V/6jq+gxT/WQgJoJ10H50cg/LPDudHIaIAuNObKoXJDw7mM/ACDmRQYN7HZ3LLCPT8j8i85ZefYBfAdO/fgqrhO4M2f2TyXwa5RTJ5dJM/2PrIDbzvHNBPAjPBw7kDdKV6rUr/V/YdqBUIkKU/uo1p51e2/7+j42MDzyL88DbDOL+SFt0fNQzIwyX765D5Smw+vs16Rxphum3c/7r4tw+2tZq8epWAavr+mjahEv2HgPoaBnYwcbW9CFK5mrjlPwxoDdw7Ur64yrT/QV+ekxrInDbS4ysnbP7z3O0D+EzXR3DeAUqH8LPy/IlKR8y9/zhkviRwfnZ+r0mGZXi2zlAdCavh5MXTm20LK1/TX2JL/BHQ1zrHeSk4qWxebFGLpEZiYdMgkSW0APE5gXBHW5im67r838F+1+SWrHz2W63CnFVZluxyWMLDDu5lYNWcKdamqchACHVkHh/rQ/8VaPwl0OnpDV3DLAiSyDZmMaKWExU6QJzotSG1B/8zej1IHKCe+J1UQGLkrvkOren/bKyG76t2Vlt3vuWM3OJ1eIEcg+Y1+ys+jJfAokLd3FcWQOd4lKyHpKoSQ+7Z+nwNHJJlLLJVTTYLOvWo/x7IicvNU+RelFiHlUmRh9ZSp8UmlYXyTuw6YMQPCP9HB8b/ju/agnzainG2T+yqWl1tFTuDB2YCm4KZjiTxueZSuv6fiVianJdb8fkdzc5Ebwc5Y5G+TIXiW4C6916YSZKp+u4XxvkNsCJUB/bFnk05PSMLu5Sl8cltowtTjs3euvWJMtLusb35lbG+GhoS0cwQZpsinBlOApyARif/BE42ETAPwm1puFJROABtaWK9wezr3uI/AL6Q76st326788zioogX54tBc0wgTfqVaAW1F3UL8yp7TPH/Bd1f2iEwc30QsFAocMgfynCzJRhABvSO2Pt8BdVy9CfcVjP4H9CKUr6HGcwkADsHnmSB6OrS2GikbbCEe6VfOn7CXRVtP/i7/hwoawBCWO9zw+J4qgt8d6t+Y3UTw4ZhskvPmm7wCfHWLPd/3rNH+HyKKguOYoJRj/HRltEiy6gf+SzF9lXJ19ZPP3fegCmjd/5nFiXjwmyd5Q30wRyfRyubpt0bru/GyZ724oTGTWRrCM1fSWlBwh15QDiuqN5p98bHWwaplyZ79sFUA86E/k/+il2gidBbhVfA7vIxAP64tdYwklE9jub1kIhY3vilqBz//MfBEizZhqFAUw7BCFrbN8iQTQc2hqCJ3Z2YpA2vr99H+9ye6/yMxWyKyXuwiTv6pPxHw3dsan6bfmM9h/imcHLVi9FrMhz9uAOjCwJLP5P+oubit7Zet7vCWYPfcSlkkltnHXwqNNs5udxbPNJOgQ/5ztQQ7PzHyXP49UXQO7N803mwOI8CvvUu8GbGin0zVr+5vp5eh1x85zYApMPL5AfIpafbLR1owrQbCn7PWiQNvB6kphuWmC/RAeocdcOxgJDR3B9+gAZq/bTA7rD3EtYr0uHdCF7dZBH0FzOazS+Bbzu7/N9yHRBpp9s+SqEXQMM1e7jn+Gk4YEH5fiEy5DY6pa65vKFdGz5WUuRetS1PiXvNUGDY+u6y806vUx9h0/Ad120JLA+dSbSd89/JD0qbgkwFK/hE7PwfwPVAxCICohWYpQsRjZoBdJkd8lzs5umtVpI93oUVMVjVHiHsEX+jAW9fdZuINm15nYpDO+Z32ACccr4LOcK0xREWoLRA7QIzyQ4a33TajP7Kl4Gze+ZZlRkClPIVD8U86YXAwoZW+XuFzLm39Uh3cAHhloWmpZIV6nz9h3kBE1rUHKcIZzKDxFZT2H4GzGdwKXMlk1tZOybPk5CuEPTTGh4hhimQs923bP1iDWgIIO55lCuGNQhH+FtjgWbvv1PeycHyYcuixSlriXM8G3IFcROWnDfuIMesHV+MarCcjQeMdXyAEYiybiuEsUEiI7AgM0I7XR+OrXjS9yB+pUWxwORc4/yOT1vmTE85b+22XweknBdA5zqgFY/L+s632X1TPt2gcXQlOZhXTAy9OtpgztFchQPVL6kODOEE2gDnXXDAoHzBZKfROoKIKhjxQUhyM5U28SXwMY4A2hJnJqd8770Acbo/X6y66qLi7a1feNkyUrli9FF+gnfeWj7LBQRWIr6AMpdPYKsAhgeyLkw4OuDchLJ9AGhtc9FD+UosoNTJBPlNBQUD4br+gH+vAKcJ+ZjifZWJKRtRl3h9BvNNQwzi1FP4umgYUKwzmfnCsr3npcrPkxMqU4o9kvG7sa9uOE0lpADu1cmji3UxoWpAn7UwENqd8KAjCEIYxp5QJeJvDBHsHb7GKYZi7tTrLfwLR4sg3KUWNlYKmqOAeTQmRbIXNH9P3l2Ys7CbZMi8wgfehr/iXwre4W/nHeLbahrA64jsFCDinwR+z3m/0f4nWE2KCvLtRkwHSsp3xbyyYyVO6jrAtIT7muWU0QAbj7Qt+ZqlKeQbhhZXJRI+wTFDfvOrcX4ZSkA1GV/wVAOm2P94JC8p6ES28lTK+bL7fkekQnOTjvw/Tjb2WPwTFIKbLDrVYfYL4c/ekgJJjYEf86GzsUFuWvGp+tlIxQAJgD/q0ezspjmnPBmYv5HlVjc2Ai7M5q4vRC0nMf994awCD8KKMT/tkS2v9pk+unJ+J1psHSS6/bSf6JUQNxlM01WcRMDg/GiRftBitKLzTHy88Ag4bz/D/G3shvC8nq1qP9p52/8e3jcHqCFeh/dWOhKJmnX4u/20tA2vE5rv/AGrPGtK6CwzM8t5MHlnv/u2NDjsA5F13Vnh+EaMq6dBG5+PQ+gXpWEF1/CkHS1UERV/dyeLTnQhXfi/1+u0/NcdLKpalez7WGLi8N0QKg+4ST3HBwj7WVdf8C6FULlkPBmN4HGdcJe4itF7RQiW2+6qmRm7LjpI9hm1Ci5osAXLFEQJ+sY4iAlXoCumHJYRLbKcK6BQkLz1Fbdrk8+W1ink44pVqDyQwoyBg8MXhr9fpbPtaRhvptEiruJLNuQIUttcIxZ/I/dBBdBXACXA8oWuM5R1nAOGaQmFill+xbKySwhh2aNtLBCpjhy4BKXwjSyEsm+XaN/5xSy+ByB10R5udynYyJklv2Xc7lx7+++MfVJRQCwJfje74FcZwCacC0aHv6Zj06slvBQonxkC+0PSWkKfF8qWtu14iyWsYP0AdrEgfhK1lgRDiav7UfWdiUAO34F50fGXy2dZVhrA4qaMd/hSxJ0MB06rWVC5guEbmBKO6ILPmyDrUGvRsUIoV2KxJDPhS5JFQDPfCMiKkSe/CjIwq4VPY0BbGpC3KSy4Ff41Xzr/+qrcn/29/sY3iWD4rSXDYKv3Rq7Xi4ZKsJytFULTTLcS5GxQP+4qZxuI5F+Cv8sYqOclRSC9laZhYXie9lUpUxbhHg6FiEcBa9d8usvAAuqQjTPBEtoV8KqaL4MttE3hTupIUcffVtDj7jhepe90e8UtXe3wZfXCzW7jHSvO8s3Rp4pMgTsxge+CEItkQ/DBhNbhC1QrfX/z1vhC2rb9HQk/Wt7rN/atQMWvmDvQbnW66gulqJvv6Fg0T5FQuYMbr4OUti8hM7QfxgHDa5ZHl/6IPhO1L74l/ZOJPb9heLP4+KpMihxKXT4AWAA93V8XNBQ6PYKf4OL02TSBT0GtD9yPpmWHyZ68jLsubDAT6o0Nk/3QOLW6TNbsef3RSb6liUGpylQMgqZNssvgtnx1sKAr0FvdkqzUif/yGVTu5a0RcFwRe/JavqdxG0IMEcK3RYLdbL/9VHj0sXyKx0h7x9HBhfH7j80ojuQeQ+xTQVPPNmKcLH1+v8v88pXhWxnyDajL9mBSnNE1nO6SIcm6qshLbamrqrUyDDskxxbu6X1lSLokaw8y0rayzFy3m7x+pfwlhEW6Z7tMAz4M+5ANNweQDqKc+hsrAwc/csoX+jfskokcsoJqrhoQggMRSXyXGqA6XpRnx4Sxuso2SVaWCaGEMKyAuRoe7rPtzYmFhPBwQf6W7E2AY5pyowZm5BQRxym/oYZRzMy9zbIOxSUocT07Sg240g5dfkv0Ut5XWrSLuykuJl4UmIboBnasGmKrmmrhomkaRn1zmtzSu9ZHbXeba0PHPfmFHAa5Tg3MjL0tCeXW1UkiNsL3GUMd7ddwe5Y4LFxCWsQhnC2OYLcC8lfUhY/AOvNLAm6cWXmEtN7XJsmmW2RFEI4nGd1Ack93o3B3zOaopHHWUxRKnapfDr3AbZJnZx9uInitAS1QrK/xeW9tpQSiaAvAsXYO6xenbPjix1OO6LKUOAYDItQyeyDu+IrMr6uC4J0VEhwvyvYwNVYXYhKBe8eHgPDlNS7iRZj7SrmmHFmqkjanWZYdYlgipqh37r1XAVoAN9lggOqea0mAMyHfFiW0H7BcsCthgYRADmVqq3LVuJbZp2c3d7be4lMym1M6mtx7g4VWVXsMRLUNTdUjva8fHXMfmvoKpDLQ7bNHWf2WSk6bwUP34KRTdbqBspVjOoKjxB1PlTgrwICgCAQ6YkgxtqG1zjcZLOtdU+dFmUAo9kJvp39GblAIPQRtSTPTpF9k1wd1F7ihwEpr/ywvJAN/S2D6PYT1dncOQNJr2ohuemqn7WO9y1eZUeCaJm2KALI958s4pRg7nEDOZuASdiNvpuWPBuHGFs5QuCFndm8eNr9Umas5mK2LVYdWcg4MIPyKoKc8HOQrUCCAmMSASzbkyErYspCEK1PTxxi+3m19OB14kuGIIvC+dvVHwDGaDUxwV2MAlhTomFu0OuQT7h0aqlDZCllKlzYGAcmw4Snyfd9555YGu2lJ+E88qk+EnAqOf9abjzQ9YrBNveuaBytgOkJn8Gp8ziBQDQSCTtlfgOVTFg6CCGh5/mqToKPE7UCmPyFyR8CK0jrbHCBM4ls3eGIAOxQJ+CiFZ7XJ4GuDOT063khO6DikHqg1577ZNROIhUbj9ePgdjxh3S+pw7fD+ZeyPjV5Y9izxhRwJ3OU4KQueoycK+tAdbrZusPDB2AW3CZe3am3REtgCgvimtdkCQOXSwpzEoOjjokkHR81jnFl2lm1Ap+0ajw4wlY9rqDoYdcSJUXg1NZ1BknimwtgJRddff2cZd8ixqxmEu/VNccrC/J/RaSCT9awN2vhquU63iJ6ixRNyznHXTRDR78jdDyfYm42LaHIdVNhudbhp8x665bVasADeGlRO+bKFb9CAZdls2ug2KRZVlxngZ+TR4GrY0rbiT2U4aEsA75pZQHmxXFvoaqdcauF8KVwHEioxxrGcSDD/jA0eJSijR4l1ZtKIU24KgS95GA/l/9+AnhxGFjIWYrSYOBby9pd46z0wSkc4E3R9pN1deaemHKvmY8ATrmdSAIDwhnIfBAVABbM7+v7+AqYNYKFCTNuSsv76yOUtx1nuSvoxj6rTX3OEdNx1yLI+TTkuZgCMEIEXCkMAZUZ28C2MWJMjCDEYT85euu0u6Yq0Kf8hupB/D+aiOX3sUpqQ8iNFG9TyaDai2CQIcqXt8iDIKVeVbdvh6y62LzrTdeMNYJMqxzIxahSwKXJTmk+kz1qh2C9icm5WuB6/BcY3EDI4uVZgzQxyk+etWH9k91cuYr2XIz6KAY9n3BI7jtZbcYEggASsXM+aRrh2+UXdqAuvVWzSpa31poOMB+Sl0IGWuBzcmdaZgIR3uUPKJ6i/P1KJDtYeJXBY4FD+0ZUcu2GWVTvf9NOQrEmMztPbioN8mfYq9RPeyJxsg/5JboOlbgbNUlSUO8Ly4J5sYHG4uhtuQlxFgXnrF8dcoMfFQS0Xu++6zVosVlPuXJMIaq0tIGbSP1IvGFKTYZSqQ+GoJAWdV34y9sb7We2/pTaNiyoGEDLV2ZWxXyJVmBv2G4VKmXvvZqbKugQvduUpl4CLarTM2JWMFmA2QKEJy3vk+Gs3jd8jCcspcQOnMhTb7jdInyXLPqEc52v8bwUWaZwlBa9PU06zaH2gRzQaXr1N+sKX6cofSlQ2nnHiT5JIGFlLnL5YpEg2/Nz//0v4oepcsohjxpOmubUQmlOz8f8D97aSUCf0mXHzIpasOqQTVKtki4Yt+quOcceRxHlndh7XPFWpmUAdZOz5M+EYL4b+oq1fBLPpDRQCpdcBJtkxCSP3jOHRwq+B2EES3A4AvyHmmqYPb6706TTyBu6sN3LfmljoVD0oElKBtnBZbRo5vAnzn5x3CFXncxXOm1ZMI2LxFx6dBU9kBz1XWNVbtfQDHfJss1enTY2IOVFfULIaO8frjOedpziLmUcs+nJ21HoB/gRTT/MPeYyeoesr7qUtQq+EzTDiZ2l6F4GZGDjT3ZwWXWhhOhOB0uZagFf3gfYih4mZYn8cfDV0C5X90+1h/ZIhPxkmypV16T6AukUQ9N7Y829E+BIRKrsWBX5GTpkCx6G61+QKog4t6z6yM9yJFm77NEvZOCUtQnO7yfgrcMb+w63JoqOdf/O6nSTV55vnPHvMOcbcf6d3ZBH9268tJ9y7IKk4DhmncY8OwBtfPP71rXyncrMKAIrDOxHHsbie/q631DTgoGwAL0aFAzcCMW+s7lIH/PwV+WGZqEOS4GN3PbZq+24InLiVHe0c9HuIHTDRzay/QNnOywKYQSICPFM8QrgrIC8o6LMRThUlslbr7RQk89U3iShCADVyQw0btyOcnzUKx3+tKhCDKg2fdyyPPt+CS41KWf2xYpbc1DN9M2bToMMA7Mu50CBodfvb+dfsNtMdKLoEpwYBPtxjt/Hhuw78pfNhWtLeeSvcb+/FmYJBXlGKef6LsoSs3A2mpuJMj8XEHKuVCBHkaHs1yCAsgh469zeTzp+/IHyT1l/5fTcohWQQvLQ5T5X5Yj4kW1GsfVIpH0ya+byuGrPFQWlBSJdJzuC1GytFnomBCzjKgTrJYBPs2zjaHtSM7x8w0Vi2Bwv6qCuPkze6mn1Tt4Ix4rAkYOHnrrF2resKA5x7NcJo9EYi7RCl6Z12WZltnm6wcwclmnoixVwjZazu92CC/swMUFIXWjqWJy5sYjhIej9QTHufGwhBotMsk67Ng+jsRn2smPSP9kRPTDunVglYOYFbTsMndhRvUmatEpcF/ukrtZllSRVHpmm2bVZum0O8wCsVR+gtxk42FywrA5tJ+5v2jnMQdwNwJxyEY/Apu/ZfYdZi3CNRu64DXS6adOJG2TLcqyuW5y0vMV2//PVgmgLHChHbNy8OsMncgTz3vlaT2tgfFpuYE49ce4l9VOe0vcwq3buZyPtpQVMGL4u1eok6cNp/VT08lp9sOF7mNHEfdI9oUrvw07WSJrdfRC9BPAL60vl3ha/Uw0sSufneDaCGhp94nRCMWOBGkyShSKmhU6nMHWYJDX/ICBfmXTf57KBZPKZou6XuOSjOeoWjxQb0TxNGKFiZTczX7DelImeOnpxIhXyneVBj+HkK71ju5QzvX7XFweIJsCPaW9ed1H0BWwqLnwZbcocQmhKQY7O7QTJrzaGDPtIzHhzr66oNYiAGTS3i6MU+QP0W4ivNg6IWE0uzaRC7ATUwBZKL4ZJ/Z3FUY9A7yX9Yjt6VVAsJ3qP4eHOL8gjjLcAKrgCkm8L471ejeAcZaIVw4lf5L/ZB7B3KkqbSaVTLgEyqHlVM41sRLjJPRWIh5nCtjIq5tqjkgDGiCPEtTBi2nP+/ZD2v82m1fdSQRjE5x5Ji3p0sMs+5YaYitlilrjTRnC0t8CqAl2ZagfV7znzw7z7g6clPbHBnDk2Z42cCryPQ11YM1VWnRTYRlGkAY5W95UsvQtNEXqW+3L7a52QTy6oOx5Y35CYzbm25hqjpqsNN1nV1EniPzjQ8QzzCqmV2SegdA/4vWMut2IIijqtOXGBQETZJkbWGH3O20+3abIYZ3cov3xvKmvh+4GtgJyZYD/N8dacezuFstqMZUrO/sUd7xvAGTYAdr+lzdUT0DV+QPpu2swoZeD7Xs6aEdmu7f7Jd8kiag97QtJf6vqrtUAqiJpN81w/k8Paz33wMc3UKv/ReZdGXGkWCfyn9+xH+nt+ABkijAPzTtBKZKupqT08p6yHOUn/2c7I2xygK8tHm19p/24dDrD1WXsnrYrWs8RU8nfa/Nyvv2JbN1Yo0rDO/i71dw69c48sxtH+jqoRc3MkYmhYNwIU41lTfgLmZeuB8Krp+b9C9i7RcaTcqwwuYLuNwMwNLkxRh0/K9Fu47Z/LuKa8kC8I9SuHnvWtS+8Q7xIWpaW7gy5JaPG8/3EIt5KhsEXLkYuf9zcQP+oCzN4dLcvOKqj7t/T9byeX3GILVyAcOJfTM6N/bTHgM+D1SUKz+52GmveGyleaHFxA5MX49RXbn3CQvBQwTOpuQ46d9jaF/DhkdRAMduY1OOoG5KCgi4zXnkvffwmo2mpb+xC7PjJBfTcSqxRiYZaDOEzyElNsYwHlTdfOblzyQxwfuW3bJrYLdx40vTWo73tiGw2TG3/OVLrG59ZkxQ1hn1xYqQR/xrr1dxLQo7aGIYQgycD2PgeLsbK4Oc/BeY0ltpPMLdeQtRPhuz/j1lHXu8MmNdtVA/EKpuDtvtxWMuDQNB4oA8lLilZx7EbALOhp6Wc/RfW2DJSDmfjHxa727tT89RBQTT416+lh9RLBJGdAyjjzPGdON/ri3yrEPg3O0SoCjFmU6IeHNx9l4ObxgCaTl7QNYabkyeRStpNtDj+k6O2bnQv2UYneqse0ZnCGr4YD4oheklApmjvXNYp7PDKy+F/U5n8B7FtA3+5kCT7DvbgNh29EwidC4XdAVJzFlRD1i+BzvUi+DrbwTT0VZRauTnfoc3icrfIMmDWIaPcXNs5Pn2H1/O8J5/Uw42b5mnBxuwDzALd711qlf+UYpxFoZe2GztlLcg8xprDduCxNjOg3ujs/CcIQcQZbr75EKqsQhpzTWS6JYP6KB34TUEO+CVm6L+luIEq3F6IMFI8XIP0V2Gg3qePz151E6wpZJ5P1Hz7S2isBc6SrpuO/TDahYimmr48FRv4KFC7Q2NXqRy9zPWEGOmVD+Xzn8B+DhWhf5V7pvniRMirBs53k/ZWD+0bAO96+fZFkHvSFC34zU+UBkBv7T35RqRwZxEySP6zqbG2RlnPiS9L+NYlx7sC6EJXRfxW8zSDDVd7fvfcGkJcWybpOjRGGLif7gWVJqj9zUO172Ax03Hs9r96BCRPD1GZKGJTb4KPTbD6jmwsjxdVAovyhhchhNjyMJX/2e+GgiljGb2OJfN7bxSvqv12UPekPTd6FZXLJ3dLhs5488u4ACLwdcf/qhwtSqVnywyGMZ4DCK7vXnmwDq0Tr/PqAHuXV4whbQ+WVpMyy9H/kPNZ7MLv1pRvQPFOh85whQnaHdMDjLkckpCMFfagorliuE7hOu3Aw8iLvJ0qw74OTrE16Oqw0aJ9Q71Qf0pHbui5YZKycMbix6a2ohNU6e4MN/J7jSJ8Hu8mqM6Ivs/QJTkQgHd2xvmdtPZaFRd950S1VkWWZQfL95Wt3wEwqouinyT91ROSsfKCsjaXxgmZMv43sT3S+fjlIjP+6fM5bCprHxpdFN4/6Jy32YxYsHZm9+flcx9eBDX2gnutKUPV4JDJ75pAbfbR1jt++U4LQ8fiLgs9dC9LVek6nrB+XBikj5UOnMMdiKMDU/RhP8KA7ZCgI0B8M3b+HOgUL6p1knjeKq7cwF2dsL+jmptWx26uGwc0RvvphjG/O2aDGVYYw+7VqHGeNTaGp9MNxyydUj0JMOi00ezMgkFMzxMXmRmjF4/X77oWj6tjOfgvprTpzOKc/DcXePJM9IYtEdiTyvGJ45YzW6bV122nBzUefoZ9VKKWB1RfcZf9sGsi608AMkMBRO1RH+Z0c3QH0rRTEGY9kOFF44mPwNtd04jSgvkmjKEbyiy/ouf+c7GFCCHUSAbPnXuruuaQZp2dP2OfKcJL3ZC/mDRXVUiXR/o2v43XGU31L7X03hEMQPnHG++tBO2YtAiTp0dXYP9lj8ZS5Vm12UJxGmHL+lYltbPYQvr1hILrTJJDbdSc0OnWTdt7X7LLuSOSspL/R+jmCMfTPfXTskj2JQUpPocqhMSxYiKYGRS2L3nuNqDRTIeKPDODKgwpUASuEXOS/ERwLtilvVD7RO5FWx1/Ra/NqSYxs0aVIrrIPiYiTEJ+IQ+RbtMQ+ZKIF2Zyb/omgHh/KXGlI3gIXljCdtcKw9yqUuWJp9bQcrjC3GzW//g2HZkOAXstEsDi3YZ/IP8pO2CvYHhMVpGBj8g33uJljyoRTAWd468r3LLhqN2GU81s3l1NGw81QcV6yti1+ofqq4AuOV4yPuF3D7Sc4jnbmX+IQbxb4ENoObMq1xdlfcBCWKad/moj6HMeHyBJEci0wBfatWPtc27/XAEoFpc1qz+PqRmA/c3DFGbyzG1p0HiMu8A5bacWE62tZup2m1HgANXBfQwWpAAkBaAzECP1lwx3Msl7BmkXSYs0mmgdMAIkW/ZkPYdTL+hC+SzroUi417RTwbVLR5Qes8tNV+dVnJH0SlvB6JFsASf3R3TbH4ZRfiTOJXomxOItE3YHV+e3q3ZrDoueclqnswtdmXzr09MtQc8o89+GxOOkAAAMOSURBVD0/rADnyu/qf9QtYXA8CRNB4H06oSykK+V6/mn8ezWWQLRF6LqI6KfhqCjOGuzbusKnO1uuQtwKSV0lY3PkqkGXp2oPPPMP1wKTqDqf06UX299sFOpkC76Bwc2ZGg7x83bTrjPYQihaBKIEn2Ta7VlOLK1LwR6nTlwYhdWxW6qZHbnV1niZMjsZ7ZmWIUgkyEQeHIsX6krf2k9XdH80nCqaVHGKmXvm2ZgVZD+7Z5POovINbqpknWXijGLaY8pi+S37jzodOtsVrg7mknqyPK75hY7woSGwvMN2WE3YLVNe4pQVRZIy2LVTXUaz884v145UTueqxjWEG7aDu6wONDRbiN2y8ixJyMs1eovlAcHVEmh8Y1GQOlmGgOf3vRxloxNR5mML0iMWOC0aUArXMNwwiuwo9nFk4g0sgtgw5bu6gaQ6mDJORsQEiGJLk3FKc/zJ3jmfgwIEXO6oXIOBtRHEpVwloi/GHDSKTE9Ni7TxhtxDWBYwOzfBk1XLMNKkqvMKvlVJ7RuEFFvI0SBjjBG+KmFo245tr/jLKDIYS1mStUcIiakNlvn7Y1O2Rfmv2IFoT2Vaqkp00farVIHaXNtKnbPJZQMboT44p4YjZSel88QPLyHVpUmSeIVjn/BJOoZLWeHGMfbzxkiS9MCpuGZ1VeUp5Vu7hdu6LGtKotUnziB4ERh6xjyrb/oaBP45h1w3ojCiNGXEiDzTOMri6G3BfuCO//e22bRt2ZT89Vu7e8txyTn+BUEVkZWpYt/FUWg3aUrZFnKCJdiMcaSZKlJIk7V1mh0yxyABZTTALzxb7BNQR7rqXtm4yceIievy/eKD4juUZYwEOIBruOaL1C0NcrhBCuaq2dVZyI4UmqGb3g7fNnQg6RxRTBMzwwKyHWO+/U7MuQHNYMl80RtGTqn3O9PuAYX4poWxFCbUWvmEuoQzKZfWuz08tEmZB6ILnWkYOBhtgTlyEJft8QcvQ4EGqdGlZ+OVvpRAdDn/ZvEHc+yuqlgYrhRZcsLIcx4kRFh/MHXg/+EO/B96d1xdVE0HYQAAAABJRU5ErkJggg=="/>
          <p:cNvSpPr>
            <a:spLocks noChangeAspect="1" noChangeArrowheads="1"/>
          </p:cNvSpPr>
          <p:nvPr/>
        </p:nvSpPr>
        <p:spPr bwMode="auto">
          <a:xfrm>
            <a:off x="342900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" name="AutoShape 6" descr="data:image/png;base64,iVBORw0KGgoAAAANSUhEUgAAAPwAAADICAMAAAD7nnzuAAAAkFBMVEX///8AAAD4+Pj8/Pzw8PDo6Ojl5eXz8/P39/fr6+v09PTi4uLq6uqtra3Ly8vZ2dnR0dHX19eXl5ejo6OOjo7CwsKdnZ2CgoKSkpK9vb20tLSvr69UVFR5eXnBwcE9PT18fHxwcHBoaGgzMzNGRkZKSkphYWFaWlo1NTUjIyMlJSUsLCwNDQ0bGxscHBwLCwvAAV1xAAAgAElEQVR4nO09h5qyurYJARSRmkCoQpCios77v91NwIIzoM4/Ttnnu2uXUUFMWb0FgP+HL4FmWL89hN8CO033y+7VUv3lofw06AVGns1f2IxV2W+P5kdhEZDur+7XIQhhQAKXYOWXB/VDYDJd/LELVwVmUsaWri6VVRP99ri+Gyy4QNQQr/TcRwBklX6+FLaho8x/b2jfDtLBVItuugEW80Tnqc/IsXbdgGbF/6wEmO1sLxUv7EK/vSJHqH+hFf5Pj+pnQNukUTc1n6Dpu9bST43nJ8FO2Trmf6UknLpl6ce0/sEh/RiYBEDB6qTM/nhRn/V/6jq+gxT/WQgJoJ10H50cg/LPDudHIaIAuNObKoXJDw7mM/ACDmRQYN7HZ3LLCPT8j8i85ZefYBfAdO/fgqrhO4M2f2TyXwa5RTJ5dJM/2PrIDbzvHNBPAjPBw7kDdKV6rUr/V/YdqBUIkKU/uo1p51e2/7+j42MDzyL88DbDOL+SFt0fNQzIwyX765D5Smw+vs16Rxphum3c/7r4tw+2tZq8epWAavr+mjahEv2HgPoaBnYwcbW9CFK5mrjlPwxoDdw7Ur64yrT/QV+ekxrInDbS4ysnbP7z3O0D+EzXR3DeAUqH8LPy/IlKR8y9/zhkviRwfnZ+r0mGZXi2zlAdCavh5MXTm20LK1/TX2JL/BHQ1zrHeSk4qWxebFGLpEZiYdMgkSW0APE5gXBHW5im67r838F+1+SWrHz2W63CnFVZluxyWMLDDu5lYNWcKdamqchACHVkHh/rQ/8VaPwl0OnpDV3DLAiSyDZmMaKWExU6QJzotSG1B/8zej1IHKCe+J1UQGLkrvkOren/bKyG76t2Vlt3vuWM3OJ1eIEcg+Y1+ys+jJfAokLd3FcWQOd4lKyHpKoSQ+7Z+nwNHJJlLLJVTTYLOvWo/x7IicvNU+RelFiHlUmRh9ZSp8UmlYXyTuw6YMQPCP9HB8b/ju/agnzainG2T+yqWl1tFTuDB2YCm4KZjiTxueZSuv6fiVianJdb8fkdzc5Ebwc5Y5G+TIXiW4C6916YSZKp+u4XxvkNsCJUB/bFnk05PSMLu5Sl8cltowtTjs3euvWJMtLusb35lbG+GhoS0cwQZpsinBlOApyARif/BE42ETAPwm1puFJROABtaWK9wezr3uI/AL6Q76st326788zioogX54tBc0wgTfqVaAW1F3UL8yp7TPH/Bd1f2iEwc30QsFAocMgfynCzJRhABvSO2Pt8BdVy9CfcVjP4H9CKUr6HGcwkADsHnmSB6OrS2GikbbCEe6VfOn7CXRVtP/i7/hwoawBCWO9zw+J4qgt8d6t+Y3UTw4ZhskvPmm7wCfHWLPd/3rNH+HyKKguOYoJRj/HRltEiy6gf+SzF9lXJ19ZPP3fegCmjd/5nFiXjwmyd5Q30wRyfRyubpt0bru/GyZ724oTGTWRrCM1fSWlBwh15QDiuqN5p98bHWwaplyZ79sFUA86E/k/+il2gidBbhVfA7vIxAP64tdYwklE9jub1kIhY3vilqBz//MfBEizZhqFAUw7BCFrbN8iQTQc2hqCJ3Z2YpA2vr99H+9ye6/yMxWyKyXuwiTv6pPxHw3dsan6bfmM9h/imcHLVi9FrMhz9uAOjCwJLP5P+oubit7Zet7vCWYPfcSlkkltnHXwqNNs5udxbPNJOgQ/5ztQQ7PzHyXP49UXQO7N803mwOI8CvvUu8GbGin0zVr+5vp5eh1x85zYApMPL5AfIpafbLR1owrQbCn7PWiQNvB6kphuWmC/RAeocdcOxgJDR3B9+gAZq/bTA7rD3EtYr0uHdCF7dZBH0FzOazS+Bbzu7/N9yHRBpp9s+SqEXQMM1e7jn+Gk4YEH5fiEy5DY6pa65vKFdGz5WUuRetS1PiXvNUGDY+u6y806vUx9h0/Ad120JLA+dSbSd89/JD0qbgkwFK/hE7PwfwPVAxCICohWYpQsRjZoBdJkd8lzs5umtVpI93oUVMVjVHiHsEX+jAW9fdZuINm15nYpDO+Z32ACccr4LOcK0xREWoLRA7QIzyQ4a33TajP7Kl4Gze+ZZlRkClPIVD8U86YXAwoZW+XuFzLm39Uh3cAHhloWmpZIV6nz9h3kBE1rUHKcIZzKDxFZT2H4GzGdwKXMlk1tZOybPk5CuEPTTGh4hhimQs923bP1iDWgIIO55lCuGNQhH+FtjgWbvv1PeycHyYcuixSlriXM8G3IFcROWnDfuIMesHV+MarCcjQeMdXyAEYiybiuEsUEiI7AgM0I7XR+OrXjS9yB+pUWxwORc4/yOT1vmTE85b+22XweknBdA5zqgFY/L+s632X1TPt2gcXQlOZhXTAy9OtpgztFchQPVL6kODOEE2gDnXXDAoHzBZKfROoKIKhjxQUhyM5U28SXwMY4A2hJnJqd8770Acbo/X6y66qLi7a1feNkyUrli9FF+gnfeWj7LBQRWIr6AMpdPYKsAhgeyLkw4OuDchLJ9AGhtc9FD+UosoNTJBPlNBQUD4br+gH+vAKcJ+ZjifZWJKRtRl3h9BvNNQwzi1FP4umgYUKwzmfnCsr3npcrPkxMqU4o9kvG7sa9uOE0lpADu1cmji3UxoWpAn7UwENqd8KAjCEIYxp5QJeJvDBHsHb7GKYZi7tTrLfwLR4sg3KUWNlYKmqOAeTQmRbIXNH9P3l2Ys7CbZMi8wgfehr/iXwre4W/nHeLbahrA64jsFCDinwR+z3m/0f4nWE2KCvLtRkwHSsp3xbyyYyVO6jrAtIT7muWU0QAbj7Qt+ZqlKeQbhhZXJRI+wTFDfvOrcX4ZSkA1GV/wVAOm2P94JC8p6ES28lTK+bL7fkekQnOTjvw/Tjb2WPwTFIKbLDrVYfYL4c/ekgJJjYEf86GzsUFuWvGp+tlIxQAJgD/q0ezspjmnPBmYv5HlVjc2Ai7M5q4vRC0nMf994awCD8KKMT/tkS2v9pk+unJ+J1psHSS6/bSf6JUQNxlM01WcRMDg/GiRftBitKLzTHy88Ag4bz/D/G3shvC8nq1qP9p52/8e3jcHqCFeh/dWOhKJmnX4u/20tA2vE5rv/AGrPGtK6CwzM8t5MHlnv/u2NDjsA5F13Vnh+EaMq6dBG5+PQ+gXpWEF1/CkHS1UERV/dyeLTnQhXfi/1+u0/NcdLKpalez7WGLi8N0QKg+4ST3HBwj7WVdf8C6FULlkPBmN4HGdcJe4itF7RQiW2+6qmRm7LjpI9hm1Ci5osAXLFEQJ+sY4iAlXoCumHJYRLbKcK6BQkLz1Fbdrk8+W1ink44pVqDyQwoyBg8MXhr9fpbPtaRhvptEiruJLNuQIUttcIxZ/I/dBBdBXACXA8oWuM5R1nAOGaQmFill+xbKySwhh2aNtLBCpjhy4BKXwjSyEsm+XaN/5xSy+ByB10R5udynYyJklv2Xc7lx7+++MfVJRQCwJfje74FcZwCacC0aHv6Zj06slvBQonxkC+0PSWkKfF8qWtu14iyWsYP0AdrEgfhK1lgRDiav7UfWdiUAO34F50fGXy2dZVhrA4qaMd/hSxJ0MB06rWVC5guEbmBKO6ILPmyDrUGvRsUIoV2KxJDPhS5JFQDPfCMiKkSe/CjIwq4VPY0BbGpC3KSy4Ff41Xzr/+qrcn/29/sY3iWD4rSXDYKv3Rq7Xi4ZKsJytFULTTLcS5GxQP+4qZxuI5F+Cv8sYqOclRSC9laZhYXie9lUpUxbhHg6FiEcBa9d8usvAAuqQjTPBEtoV8KqaL4MttE3hTupIUcffVtDj7jhepe90e8UtXe3wZfXCzW7jHSvO8s3Rp4pMgTsxge+CEItkQ/DBhNbhC1QrfX/z1vhC2rb9HQk/Wt7rN/atQMWvmDvQbnW66gulqJvv6Fg0T5FQuYMbr4OUti8hM7QfxgHDa5ZHl/6IPhO1L74l/ZOJPb9heLP4+KpMihxKXT4AWAA93V8XNBQ6PYKf4OL02TSBT0GtD9yPpmWHyZ68jLsubDAT6o0Nk/3QOLW6TNbsef3RSb6liUGpylQMgqZNssvgtnx1sKAr0FvdkqzUif/yGVTu5a0RcFwRe/JavqdxG0IMEcK3RYLdbL/9VHj0sXyKx0h7x9HBhfH7j80ojuQeQ+xTQVPPNmKcLH1+v8v88pXhWxnyDajL9mBSnNE1nO6SIcm6qshLbamrqrUyDDskxxbu6X1lSLokaw8y0rayzFy3m7x+pfwlhEW6Z7tMAz4M+5ANNweQDqKc+hsrAwc/csoX+jfskokcsoJqrhoQggMRSXyXGqA6XpRnx4Sxuso2SVaWCaGEMKyAuRoe7rPtzYmFhPBwQf6W7E2AY5pyowZm5BQRxym/oYZRzMy9zbIOxSUocT07Sg240g5dfkv0Ut5XWrSLuykuJl4UmIboBnasGmKrmmrhomkaRn1zmtzSu9ZHbXeba0PHPfmFHAa5Tg3MjL0tCeXW1UkiNsL3GUMd7ddwe5Y4LFxCWsQhnC2OYLcC8lfUhY/AOvNLAm6cWXmEtN7XJsmmW2RFEI4nGd1Ack93o3B3zOaopHHWUxRKnapfDr3AbZJnZx9uInitAS1QrK/xeW9tpQSiaAvAsXYO6xenbPjix1OO6LKUOAYDItQyeyDu+IrMr6uC4J0VEhwvyvYwNVYXYhKBe8eHgPDlNS7iRZj7SrmmHFmqkjanWZYdYlgipqh37r1XAVoAN9lggOqea0mAMyHfFiW0H7BcsCthgYRADmVqq3LVuJbZp2c3d7be4lMym1M6mtx7g4VWVXsMRLUNTdUjva8fHXMfmvoKpDLQ7bNHWf2WSk6bwUP34KRTdbqBspVjOoKjxB1PlTgrwICgCAQ6YkgxtqG1zjcZLOtdU+dFmUAo9kJvp39GblAIPQRtSTPTpF9k1wd1F7ihwEpr/ywvJAN/S2D6PYT1dncOQNJr2ohuemqn7WO9y1eZUeCaJm2KALI958s4pRg7nEDOZuASdiNvpuWPBuHGFs5QuCFndm8eNr9Umas5mK2LVYdWcg4MIPyKoKc8HOQrUCCAmMSASzbkyErYspCEK1PTxxi+3m19OB14kuGIIvC+dvVHwDGaDUxwV2MAlhTomFu0OuQT7h0aqlDZCllKlzYGAcmw4Snyfd9555YGu2lJ+E88qk+EnAqOf9abjzQ9YrBNveuaBytgOkJn8Gp8ziBQDQSCTtlfgOVTFg6CCGh5/mqToKPE7UCmPyFyR8CK0jrbHCBM4ls3eGIAOxQJ+CiFZ7XJ4GuDOT063khO6DikHqg1577ZNROIhUbj9ePgdjxh3S+pw7fD+ZeyPjV5Y9izxhRwJ3OU4KQueoycK+tAdbrZusPDB2AW3CZe3am3REtgCgvimtdkCQOXSwpzEoOjjokkHR81jnFl2lm1Ap+0ajw4wlY9rqDoYdcSJUXg1NZ1BknimwtgJRddff2cZd8ixqxmEu/VNccrC/J/RaSCT9awN2vhquU63iJ6ixRNyznHXTRDR78jdDyfYm42LaHIdVNhudbhp8x665bVasADeGlRO+bKFb9CAZdls2ug2KRZVlxngZ+TR4GrY0rbiT2U4aEsA75pZQHmxXFvoaqdcauF8KVwHEioxxrGcSDD/jA0eJSijR4l1ZtKIU24KgS95GA/l/9+AnhxGFjIWYrSYOBby9pd46z0wSkc4E3R9pN1deaemHKvmY8ATrmdSAIDwhnIfBAVABbM7+v7+AqYNYKFCTNuSsv76yOUtx1nuSvoxj6rTX3OEdNx1yLI+TTkuZgCMEIEXCkMAZUZ28C2MWJMjCDEYT85euu0u6Yq0Kf8hupB/D+aiOX3sUpqQ8iNFG9TyaDai2CQIcqXt8iDIKVeVbdvh6y62LzrTdeMNYJMqxzIxahSwKXJTmk+kz1qh2C9icm5WuB6/BcY3EDI4uVZgzQxyk+etWH9k91cuYr2XIz6KAY9n3BI7jtZbcYEggASsXM+aRrh2+UXdqAuvVWzSpa31poOMB+Sl0IGWuBzcmdaZgIR3uUPKJ6i/P1KJDtYeJXBY4FD+0ZUcu2GWVTvf9NOQrEmMztPbioN8mfYq9RPeyJxsg/5JboOlbgbNUlSUO8Ly4J5sYHG4uhtuQlxFgXnrF8dcoMfFQS0Xu++6zVosVlPuXJMIaq0tIGbSP1IvGFKTYZSqQ+GoJAWdV34y9sb7We2/pTaNiyoGEDLV2ZWxXyJVmBv2G4VKmXvvZqbKugQvduUpl4CLarTM2JWMFmA2QKEJy3vk+Gs3jd8jCcspcQOnMhTb7jdInyXLPqEc52v8bwUWaZwlBa9PU06zaH2gRzQaXr1N+sKX6cofSlQ2nnHiT5JIGFlLnL5YpEg2/Nz//0v4oepcsohjxpOmubUQmlOz8f8D97aSUCf0mXHzIpasOqQTVKtki4Yt+quOcceRxHlndh7XPFWpmUAdZOz5M+EYL4b+oq1fBLPpDRQCpdcBJtkxCSP3jOHRwq+B2EES3A4AvyHmmqYPb6706TTyBu6sN3LfmljoVD0oElKBtnBZbRo5vAnzn5x3CFXncxXOm1ZMI2LxFx6dBU9kBz1XWNVbtfQDHfJss1enTY2IOVFfULIaO8frjOedpziLmUcs+nJ21HoB/gRTT/MPeYyeoesr7qUtQq+EzTDiZ2l6F4GZGDjT3ZwWXWhhOhOB0uZagFf3gfYih4mZYn8cfDV0C5X90+1h/ZIhPxkmypV16T6AukUQ9N7Y829E+BIRKrsWBX5GTpkCx6G61+QKog4t6z6yM9yJFm77NEvZOCUtQnO7yfgrcMb+w63JoqOdf/O6nSTV55vnPHvMOcbcf6d3ZBH9268tJ9y7IKk4DhmncY8OwBtfPP71rXyncrMKAIrDOxHHsbie/q631DTgoGwAL0aFAzcCMW+s7lIH/PwV+WGZqEOS4GN3PbZq+24InLiVHe0c9HuIHTDRzay/QNnOywKYQSICPFM8QrgrIC8o6LMRThUlslbr7RQk89U3iShCADVyQw0btyOcnzUKx3+tKhCDKg2fdyyPPt+CS41KWf2xYpbc1DN9M2bToMMA7Mu50CBodfvb+dfsNtMdKLoEpwYBPtxjt/Hhuw78pfNhWtLeeSvcb+/FmYJBXlGKef6LsoSs3A2mpuJMj8XEHKuVCBHkaHs1yCAsgh469zeTzp+/IHyT1l/5fTcohWQQvLQ5T5X5Yj4kW1GsfVIpH0ya+byuGrPFQWlBSJdJzuC1GytFnomBCzjKgTrJYBPs2zjaHtSM7x8w0Vi2Bwv6qCuPkze6mn1Tt4Ix4rAkYOHnrrF2resKA5x7NcJo9EYi7RCl6Z12WZltnm6wcwclmnoixVwjZazu92CC/swMUFIXWjqWJy5sYjhIej9QTHufGwhBotMsk67Ng+jsRn2smPSP9kRPTDunVglYOYFbTsMndhRvUmatEpcF/ukrtZllSRVHpmm2bVZum0O8wCsVR+gtxk42FywrA5tJ+5v2jnMQdwNwJxyEY/Apu/ZfYdZi3CNRu64DXS6adOJG2TLcqyuW5y0vMV2//PVgmgLHChHbNy8OsMncgTz3vlaT2tgfFpuYE49ce4l9VOe0vcwq3buZyPtpQVMGL4u1eok6cNp/VT08lp9sOF7mNHEfdI9oUrvw07WSJrdfRC9BPAL60vl3ha/Uw0sSufneDaCGhp94nRCMWOBGkyShSKmhU6nMHWYJDX/ICBfmXTf57KBZPKZou6XuOSjOeoWjxQb0TxNGKFiZTczX7DelImeOnpxIhXyneVBj+HkK71ju5QzvX7XFweIJsCPaW9ed1H0BWwqLnwZbcocQmhKQY7O7QTJrzaGDPtIzHhzr66oNYiAGTS3i6MU+QP0W4ivNg6IWE0uzaRC7ATUwBZKL4ZJ/Z3FUY9A7yX9Yjt6VVAsJ3qP4eHOL8gjjLcAKrgCkm8L471ejeAcZaIVw4lf5L/ZB7B3KkqbSaVTLgEyqHlVM41sRLjJPRWIh5nCtjIq5tqjkgDGiCPEtTBi2nP+/ZD2v82m1fdSQRjE5x5Ji3p0sMs+5YaYitlilrjTRnC0t8CqAl2ZagfV7znzw7z7g6clPbHBnDk2Z42cCryPQ11YM1VWnRTYRlGkAY5W95UsvQtNEXqW+3L7a52QTy6oOx5Y35CYzbm25hqjpqsNN1nV1EniPzjQ8QzzCqmV2SegdA/4vWMut2IIijqtOXGBQETZJkbWGH3O20+3abIYZ3cov3xvKmvh+4GtgJyZYD/N8dacezuFstqMZUrO/sUd7xvAGTYAdr+lzdUT0DV+QPpu2swoZeD7Xs6aEdmu7f7Jd8kiag97QtJf6vqrtUAqiJpN81w/k8Paz33wMc3UKv/ReZdGXGkWCfyn9+xH+nt+ABkijAPzTtBKZKupqT08p6yHOUn/2c7I2xygK8tHm19p/24dDrD1WXsnrYrWs8RU8nfa/Nyvv2JbN1Yo0rDO/i71dw69c48sxtH+jqoRc3MkYmhYNwIU41lTfgLmZeuB8Krp+b9C9i7RcaTcqwwuYLuNwMwNLkxRh0/K9Fu47Z/LuKa8kC8I9SuHnvWtS+8Q7xIWpaW7gy5JaPG8/3EIt5KhsEXLkYuf9zcQP+oCzN4dLcvOKqj7t/T9byeX3GILVyAcOJfTM6N/bTHgM+D1SUKz+52GmveGyleaHFxA5MX49RXbn3CQvBQwTOpuQ46d9jaF/DhkdRAMduY1OOoG5KCgi4zXnkvffwmo2mpb+xC7PjJBfTcSqxRiYZaDOEzyElNsYwHlTdfOblzyQxwfuW3bJrYLdx40vTWo73tiGw2TG3/OVLrG59ZkxQ1hn1xYqQR/xrr1dxLQo7aGIYQgycD2PgeLsbK4Oc/BeY0ltpPMLdeQtRPhuz/j1lHXu8MmNdtVA/EKpuDtvtxWMuDQNB4oA8lLilZx7EbALOhp6Wc/RfW2DJSDmfjHxa727tT89RBQTT416+lh9RLBJGdAyjjzPGdON/ri3yrEPg3O0SoCjFmU6IeHNx9l4ObxgCaTl7QNYabkyeRStpNtDj+k6O2bnQv2UYneqse0ZnCGr4YD4oheklApmjvXNYp7PDKy+F/U5n8B7FtA3+5kCT7DvbgNh29EwidC4XdAVJzFlRD1i+BzvUi+DrbwTT0VZRauTnfoc3icrfIMmDWIaPcXNs5Pn2H1/O8J5/Uw42b5mnBxuwDzALd711qlf+UYpxFoZe2GztlLcg8xprDduCxNjOg3ujs/CcIQcQZbr75EKqsQhpzTWS6JYP6KB34TUEO+CVm6L+luIEq3F6IMFI8XIP0V2Gg3qePz151E6wpZJ5P1Hz7S2isBc6SrpuO/TDahYimmr48FRv4KFC7Q2NXqRy9zPWEGOmVD+Xzn8B+DhWhf5V7pvniRMirBs53k/ZWD+0bAO96+fZFkHvSFC34zU+UBkBv7T35RqRwZxEySP6zqbG2RlnPiS9L+NYlx7sC6EJXRfxW8zSDDVd7fvfcGkJcWybpOjRGGLif7gWVJqj9zUO172Ax03Hs9r96BCRPD1GZKGJTb4KPTbD6jmwsjxdVAovyhhchhNjyMJX/2e+GgiljGb2OJfN7bxSvqv12UPekPTd6FZXLJ3dLhs5488u4ACLwdcf/qhwtSqVnywyGMZ4DCK7vXnmwDq0Tr/PqAHuXV4whbQ+WVpMyy9H/kPNZ7MLv1pRvQPFOh85whQnaHdMDjLkckpCMFfagorliuE7hOu3Aw8iLvJ0qw74OTrE16Oqw0aJ9Q71Qf0pHbui5YZKycMbix6a2ohNU6e4MN/J7jSJ8Hu8mqM6Ivs/QJTkQgHd2xvmdtPZaFRd950S1VkWWZQfL95Wt3wEwqouinyT91ROSsfKCsjaXxgmZMv43sT3S+fjlIjP+6fM5bCprHxpdFN4/6Jy32YxYsHZm9+flcx9eBDX2gnutKUPV4JDJ75pAbfbR1jt++U4LQ8fiLgs9dC9LVek6nrB+XBikj5UOnMMdiKMDU/RhP8KA7ZCgI0B8M3b+HOgUL6p1knjeKq7cwF2dsL+jmptWx26uGwc0RvvphjG/O2aDGVYYw+7VqHGeNTaGp9MNxyydUj0JMOi00ezMgkFMzxMXmRmjF4/X77oWj6tjOfgvprTpzOKc/DcXePJM9IYtEdiTyvGJ45YzW6bV122nBzUefoZ9VKKWB1RfcZf9sGsi608AMkMBRO1RH+Z0c3QH0rRTEGY9kOFF44mPwNtd04jSgvkmjKEbyiy/ouf+c7GFCCHUSAbPnXuruuaQZp2dP2OfKcJL3ZC/mDRXVUiXR/o2v43XGU31L7X03hEMQPnHG++tBO2YtAiTp0dXYP9lj8ZS5Vm12UJxGmHL+lYltbPYQvr1hILrTJJDbdSc0OnWTdt7X7LLuSOSspL/R+jmCMfTPfXTskj2JQUpPocqhMSxYiKYGRS2L3nuNqDRTIeKPDODKgwpUASuEXOS/ERwLtilvVD7RO5FWx1/Ra/NqSYxs0aVIrrIPiYiTEJ+IQ+RbtMQ+ZKIF2Zyb/omgHh/KXGlI3gIXljCdtcKw9yqUuWJp9bQcrjC3GzW//g2HZkOAXstEsDi3YZ/IP8pO2CvYHhMVpGBj8g33uJljyoRTAWd468r3LLhqN2GU81s3l1NGw81QcV6yti1+ofqq4AuOV4yPuF3D7Sc4jnbmX+IQbxb4ENoObMq1xdlfcBCWKad/moj6HMeHyBJEci0wBfatWPtc27/XAEoFpc1qz+PqRmA/c3DFGbyzG1p0HiMu8A5bacWE62tZup2m1HgANXBfQwWpAAkBaAzECP1lwx3Msl7BmkXSYs0mmgdMAIkW/ZkPYdTL+hC+SzroUi417RTwbVLR5Qes8tNV+dVnJH0SlvB6JFsASf3R3TbH4ZRfiTOJXomxOItE3YHV+e3q3ZrDoueclqnswtdmXzr09MtQc8o89+GxOOkAAAMOSURBVD0/rADnyu/qf9QtYXA8CRNB4H06oSykK+V6/mn8ezWWQLRF6LqI6KfhqCjOGuzbusKnO1uuQtwKSV0lY3PkqkGXp2oPPPMP1wKTqDqf06UX299sFOpkC76Bwc2ZGg7x83bTrjPYQihaBKIEn2Ta7VlOLK1LwR6nTlwYhdWxW6qZHbnV1niZMjsZ7ZmWIUgkyEQeHIsX6krf2k9XdH80nCqaVHGKmXvm2ZgVZD+7Z5POovINbqpknWXijGLaY8pi+S37jzodOtsVrg7mknqyPK75hY7woSGwvMN2WE3YLVNe4pQVRZIy2LVTXUaz884v145UTueqxjWEG7aDu6wONDRbiN2y8ixJyMs1eovlAcHVEmh8Y1GQOlmGgOf3vRxloxNR5mML0iMWOC0aUArXMNwwiuwo9nFk4g0sgtgw5bu6gaQ6mDJORsQEiGJLk3FKc/zJ3jmfgwIEXO6oXIOBtRHEpVwloi/GHDSKTE9Ni7TxhtxDWBYwOzfBk1XLMNKkqvMKvlVJ7RuEFFvI0SBjjBG+KmFo245tr/jLKDIYS1mStUcIiakNlvn7Y1O2Rfmv2IFoT2Vaqkp00farVIHaXNtKnbPJZQMboT44p4YjZSel88QPLyHVpUmSeIVjn/BJOoZLWeHGMfbzxkiS9MCpuGZ1VeUp5Vu7hdu6LGtKotUnziB4ERh6xjyrb/oaBP45h1w3ojCiNGXEiDzTOMri6G3BfuCO//e22bRt2ZT89Vu7e8txyTn+BUEVkZWpYt/FUWg3aUrZFnKCJdiMcaSZKlJIk7V1mh0yxyABZTTALzxb7BNQR7rqXtm4yceIievy/eKD4juUZYwEOIBruOaL1C0NcrhBCuaq2dVZyI4UmqGb3g7fNnQg6RxRTBMzwwKyHWO+/U7MuQHNYMl80RtGTqn3O9PuAYX4poWxFCbUWvmEuoQzKZfWuz08tEmZB6ILnWkYOBhtgTlyEJft8QcvQ4EGqdGlZ+OVvpRAdDn/ZvEHc+yuqlgYrhRZcsLIcx4kRFh/MHXg/+EO/B96d1xdVE0HYQAAAABJRU5ErkJggg=="/>
          <p:cNvSpPr>
            <a:spLocks noChangeAspect="1" noChangeArrowheads="1"/>
          </p:cNvSpPr>
          <p:nvPr/>
        </p:nvSpPr>
        <p:spPr bwMode="auto">
          <a:xfrm>
            <a:off x="495300" y="920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cdn1.drprem.com/life/wp-content/uploads/sites/5/2012/12/148229864.jpg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" name="Shape 84"/>
          <p:cNvSpPr txBox="1">
            <a:spLocks noGrp="1"/>
          </p:cNvSpPr>
          <p:nvPr>
            <p:ph type="title"/>
          </p:nvPr>
        </p:nvSpPr>
        <p:spPr>
          <a:xfrm>
            <a:off x="457200" y="283232"/>
            <a:ext cx="8229600" cy="1352414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l"/>
            <a:r>
              <a:rPr lang="en" b="1" dirty="0">
                <a:latin typeface="AR BERKLEY" pitchFamily="2" charset="0"/>
                <a:cs typeface="Times New Roman" pitchFamily="18" charset="0"/>
              </a:rPr>
              <a:t>Conflict Resolution: 5 Distinct </a:t>
            </a:r>
            <a:r>
              <a:rPr lang="en" b="1" dirty="0" smtClean="0">
                <a:latin typeface="AR BERKLEY" pitchFamily="2" charset="0"/>
                <a:cs typeface="Times New Roman" pitchFamily="18" charset="0"/>
              </a:rPr>
              <a:t>Patterns (cont.)</a:t>
            </a:r>
            <a:endParaRPr lang="en" dirty="0">
              <a:latin typeface="AR BERKLEY" pitchFamily="2" charset="0"/>
            </a:endParaRPr>
          </a:p>
        </p:txBody>
      </p:sp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>
            <a:off x="442830" y="1485228"/>
            <a:ext cx="8229600" cy="319101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Competing/Forcing</a:t>
            </a:r>
          </a:p>
          <a:p>
            <a:pPr marL="914400" lvl="1" indent="-342900"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view as win-lose situations</a:t>
            </a:r>
          </a:p>
          <a:p>
            <a:pPr marL="914400" lvl="1" indent="-342900"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lead to postconflict tension, resentment, hostility</a:t>
            </a:r>
          </a:p>
          <a:p>
            <a:pPr marL="914400" lvl="1" indent="-342900"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undesirable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Compromising(considering </a:t>
            </a:r>
            <a:r>
              <a:rPr lang="en" sz="2400" dirty="0">
                <a:latin typeface="Times New Roman" pitchFamily="18" charset="0"/>
                <a:cs typeface="Times New Roman" pitchFamily="18" charset="0"/>
              </a:rPr>
              <a:t>divergent needs of all parties)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Pragmatic approach: halfway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constructive for moderately important issues</a:t>
            </a:r>
          </a:p>
          <a:p>
            <a:pPr lvl="0">
              <a:spcBef>
                <a:spcPts val="0"/>
              </a:spcBef>
              <a:buNone/>
            </a:pPr>
            <a:endParaRPr sz="1800" dirty="0"/>
          </a:p>
        </p:txBody>
      </p:sp>
      <p:sp>
        <p:nvSpPr>
          <p:cNvPr id="4" name="Shape 78"/>
          <p:cNvSpPr txBox="1">
            <a:spLocks/>
          </p:cNvSpPr>
          <p:nvPr/>
        </p:nvSpPr>
        <p:spPr>
          <a:xfrm>
            <a:off x="323528" y="1059582"/>
            <a:ext cx="8219256" cy="997620"/>
          </a:xfrm>
          <a:prstGeom prst="rect">
            <a:avLst/>
          </a:prstGeom>
        </p:spPr>
        <p:txBody>
          <a:bodyPr vert="horz" lIns="91425" tIns="91425" rIns="91425" bIns="91425" rtlCol="0" anchor="b" anchorCtr="0">
            <a:noAutofit/>
          </a:bodyPr>
          <a:lstStyle>
            <a:lvl1pPr algn="ctr" defTabSz="914400" rtl="0" eaLnBrk="1" latinLnBrk="0" hangingPunct="1">
              <a:spcBef>
                <a:spcPts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lang="en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992055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[copying-or-collaborating.gif]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181" y="1352550"/>
            <a:ext cx="5695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" name="Shape 8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1501676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l"/>
            <a:r>
              <a:rPr lang="en" b="1" dirty="0" smtClean="0">
                <a:latin typeface="AR BERKLEY" pitchFamily="2" charset="0"/>
                <a:cs typeface="Times New Roman" pitchFamily="18" charset="0"/>
              </a:rPr>
              <a:t>Conflict Resolution: 5 Distinct Patterns (cont.)</a:t>
            </a:r>
            <a:endParaRPr lang="en" dirty="0">
              <a:latin typeface="AR BERKLEY" pitchFamily="2" charset="0"/>
            </a:endParaRPr>
          </a:p>
        </p:txBody>
      </p:sp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>
            <a:off x="323528" y="1707005"/>
            <a:ext cx="8229600" cy="1728192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Collaborating</a:t>
            </a:r>
            <a:endParaRPr lang="en" sz="2400" dirty="0">
              <a:latin typeface="Times New Roman" pitchFamily="18" charset="0"/>
              <a:cs typeface="Times New Roman" pitchFamily="18" charset="0"/>
            </a:endParaRP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find solutions to </a:t>
            </a:r>
            <a:r>
              <a:rPr lang="en" sz="2400" b="1" dirty="0">
                <a:latin typeface="Times New Roman" pitchFamily="18" charset="0"/>
                <a:cs typeface="Times New Roman" pitchFamily="18" charset="0"/>
              </a:rPr>
              <a:t>optimally</a:t>
            </a:r>
            <a:r>
              <a:rPr lang="en" sz="2400" dirty="0">
                <a:latin typeface="Times New Roman" pitchFamily="18" charset="0"/>
                <a:cs typeface="Times New Roman" pitchFamily="18" charset="0"/>
              </a:rPr>
              <a:t> satisfy both parties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clarify differences and similarities to build on similarities</a:t>
            </a:r>
          </a:p>
          <a:p>
            <a:pPr marL="914400" lvl="1" indent="-342900" rtl="0">
              <a:spcBef>
                <a:spcPts val="0"/>
              </a:spcBef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produce trust</a:t>
            </a:r>
          </a:p>
          <a:p>
            <a:pPr lvl="0">
              <a:spcBef>
                <a:spcPts val="0"/>
              </a:spcBef>
              <a:buNone/>
            </a:pPr>
            <a:endParaRPr sz="1800" dirty="0"/>
          </a:p>
        </p:txBody>
      </p:sp>
      <p:sp>
        <p:nvSpPr>
          <p:cNvPr id="4" name="Shape 78"/>
          <p:cNvSpPr txBox="1">
            <a:spLocks/>
          </p:cNvSpPr>
          <p:nvPr/>
        </p:nvSpPr>
        <p:spPr>
          <a:xfrm>
            <a:off x="323528" y="1059582"/>
            <a:ext cx="8219256" cy="997620"/>
          </a:xfrm>
          <a:prstGeom prst="rect">
            <a:avLst/>
          </a:prstGeom>
        </p:spPr>
        <p:txBody>
          <a:bodyPr vert="horz" lIns="91425" tIns="91425" rIns="91425" bIns="91425" rtlCol="0" anchor="b" anchorCtr="0">
            <a:noAutofit/>
          </a:bodyPr>
          <a:lstStyle>
            <a:lvl1pPr algn="ctr" defTabSz="914400" rtl="0" eaLnBrk="1" latinLnBrk="0" hangingPunct="1">
              <a:spcBef>
                <a:spcPts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lang="en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696946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b="1" dirty="0">
                <a:latin typeface="AR BERKLEY" pitchFamily="2" charset="0"/>
                <a:cs typeface="Times New Roman" pitchFamily="18" charset="0"/>
              </a:rPr>
              <a:t>Constructive Resolution</a:t>
            </a:r>
          </a:p>
        </p:txBody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457200" y="965372"/>
            <a:ext cx="5140411" cy="372568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Clr>
                <a:schemeClr val="dk1"/>
              </a:buClr>
              <a:buSzPct val="100000"/>
              <a:tabLst>
                <a:tab pos="185738" algn="l"/>
              </a:tabLst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Honesty</a:t>
            </a:r>
          </a:p>
          <a:p>
            <a:pPr>
              <a:buClr>
                <a:schemeClr val="dk1"/>
              </a:buClr>
              <a:buSzPct val="100000"/>
              <a:tabLst>
                <a:tab pos="185738" algn="l"/>
              </a:tabLst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Use specific behavioral descriptions</a:t>
            </a:r>
          </a:p>
          <a:p>
            <a:pPr marL="857250" lvl="2" indent="-457200">
              <a:buClr>
                <a:schemeClr val="dk1"/>
              </a:buClr>
              <a:buSzPct val="100000"/>
              <a:buFont typeface="Courier New"/>
              <a:buChar char="o"/>
              <a:tabLst>
                <a:tab pos="185738" algn="l"/>
              </a:tabLst>
            </a:pPr>
            <a:r>
              <a:rPr lang="en" dirty="0">
                <a:latin typeface="Times New Roman" pitchFamily="18" charset="0"/>
                <a:cs typeface="Times New Roman" pitchFamily="18" charset="0"/>
              </a:rPr>
              <a:t>for a change</a:t>
            </a:r>
          </a:p>
          <a:p>
            <a:pPr>
              <a:buClr>
                <a:schemeClr val="dk1"/>
              </a:buClr>
              <a:buSzPct val="100000"/>
              <a:tabLst>
                <a:tab pos="185738" algn="l"/>
              </a:tabLst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Avoid “loaded” words</a:t>
            </a:r>
          </a:p>
          <a:p>
            <a:pPr marL="857250" lvl="2" indent="-457200">
              <a:buClr>
                <a:schemeClr val="dk1"/>
              </a:buClr>
              <a:buSzPct val="100000"/>
              <a:buFont typeface="Courier New"/>
              <a:buChar char="o"/>
              <a:tabLst>
                <a:tab pos="185738" algn="l"/>
              </a:tabLst>
            </a:pPr>
            <a:r>
              <a:rPr lang="en" dirty="0">
                <a:latin typeface="Times New Roman" pitchFamily="18" charset="0"/>
                <a:cs typeface="Times New Roman" pitchFamily="18" charset="0"/>
              </a:rPr>
              <a:t>evoke negative emotions</a:t>
            </a:r>
          </a:p>
          <a:p>
            <a:pPr>
              <a:buClr>
                <a:schemeClr val="dk1"/>
              </a:buClr>
              <a:buSzPct val="100000"/>
              <a:tabLst>
                <a:tab pos="185738" algn="l"/>
              </a:tabLst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Use of Grace</a:t>
            </a:r>
          </a:p>
          <a:p>
            <a:pPr marL="857250" lvl="2" indent="-457200">
              <a:buClr>
                <a:schemeClr val="dk1"/>
              </a:buClr>
              <a:buSzPct val="100000"/>
              <a:buFont typeface="Courier New"/>
              <a:buChar char="o"/>
              <a:tabLst>
                <a:tab pos="185738" algn="l"/>
              </a:tabLst>
            </a:pPr>
            <a:r>
              <a:rPr lang="en" dirty="0">
                <a:latin typeface="Times New Roman" pitchFamily="18" charset="0"/>
                <a:cs typeface="Times New Roman" pitchFamily="18" charset="0"/>
              </a:rPr>
              <a:t>show kindness </a:t>
            </a:r>
            <a:r>
              <a:rPr lang="en" dirty="0" smtClean="0">
                <a:latin typeface="Times New Roman" pitchFamily="18" charset="0"/>
                <a:cs typeface="Times New Roman" pitchFamily="18" charset="0"/>
              </a:rPr>
              <a:t>without </a:t>
            </a:r>
            <a:r>
              <a:rPr lang="en" dirty="0">
                <a:latin typeface="Times New Roman" pitchFamily="18" charset="0"/>
                <a:cs typeface="Times New Roman" pitchFamily="18" charset="0"/>
              </a:rPr>
              <a:t>expecting compensation</a:t>
            </a:r>
          </a:p>
          <a:p>
            <a:pPr>
              <a:buClr>
                <a:schemeClr val="dk1"/>
              </a:buClr>
              <a:buSzPct val="100000"/>
              <a:tabLst>
                <a:tab pos="185738" algn="l"/>
              </a:tabLst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Positive approach to help others</a:t>
            </a:r>
          </a:p>
          <a:p>
            <a:pPr marL="857250" lvl="2" indent="-457200">
              <a:buClr>
                <a:schemeClr val="dk1"/>
              </a:buClr>
              <a:buSzPct val="100000"/>
              <a:buFont typeface="Courier New"/>
              <a:buChar char="o"/>
              <a:tabLst>
                <a:tab pos="185738" algn="l"/>
              </a:tabLst>
            </a:pPr>
            <a:r>
              <a:rPr lang="en" dirty="0">
                <a:latin typeface="Times New Roman" pitchFamily="18" charset="0"/>
                <a:cs typeface="Times New Roman" pitchFamily="18" charset="0"/>
              </a:rPr>
              <a:t>Save face</a:t>
            </a:r>
          </a:p>
          <a:p>
            <a:pPr lvl="0" rtl="0">
              <a:spcBef>
                <a:spcPts val="0"/>
              </a:spcBef>
              <a:buNone/>
            </a:pPr>
            <a:endParaRPr sz="1800" dirty="0"/>
          </a:p>
        </p:txBody>
      </p:sp>
      <p:pic>
        <p:nvPicPr>
          <p:cNvPr id="4098" name="Picture 2" descr="http://thumbs.dreamstime.com/z/cartoon-man-looking-solution-comes-to-mind-idea-question-mark-light-bulb-over-his-head-3540861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07"/>
          <a:stretch/>
        </p:blipFill>
        <p:spPr bwMode="auto">
          <a:xfrm>
            <a:off x="5791320" y="1966275"/>
            <a:ext cx="2710129" cy="2086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b="1" dirty="0">
                <a:latin typeface="AR BERKLEY" pitchFamily="2" charset="0"/>
                <a:cs typeface="Times New Roman" pitchFamily="18" charset="0"/>
              </a:rPr>
              <a:t>Constructive </a:t>
            </a:r>
            <a:r>
              <a:rPr lang="en" b="1" dirty="0" smtClean="0">
                <a:latin typeface="AR BERKLEY" pitchFamily="2" charset="0"/>
                <a:cs typeface="Times New Roman" pitchFamily="18" charset="0"/>
              </a:rPr>
              <a:t>Resolution (cont.)</a:t>
            </a:r>
            <a:endParaRPr lang="en" b="1" dirty="0">
              <a:latin typeface="AR BERKLEY" pitchFamily="2" charset="0"/>
              <a:cs typeface="Times New Roman" pitchFamily="18" charset="0"/>
            </a:endParaRPr>
          </a:p>
        </p:txBody>
      </p:sp>
      <p:pic>
        <p:nvPicPr>
          <p:cNvPr id="11268" name="Picture 4" descr="https://valme.io/content/images/user/3/images/business/Emotional%20Empathy%20Cartoon.jpg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833" y="1063228"/>
            <a:ext cx="3781167" cy="1819879"/>
          </a:xfrm>
          <a:prstGeom prst="rect">
            <a:avLst/>
          </a:prstGeom>
          <a:noFill/>
          <a:ln>
            <a:noFill/>
          </a:ln>
          <a:effectLst>
            <a:glow>
              <a:schemeClr val="accent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457200" y="851128"/>
            <a:ext cx="6932140" cy="386624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Clr>
                <a:schemeClr val="dk1"/>
              </a:buClr>
              <a:buSzPct val="100000"/>
              <a:tabLst>
                <a:tab pos="185738" algn="l"/>
              </a:tabLst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Limit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Complaints</a:t>
            </a:r>
          </a:p>
          <a:p>
            <a:pPr marL="857250" lvl="2" indent="-457200" fontAlgn="base">
              <a:buFont typeface="Courier New" pitchFamily="49" charset="0"/>
              <a:buChar char="o"/>
              <a:tabLst>
                <a:tab pos="185738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may bring up old resentments</a:t>
            </a:r>
            <a:endParaRPr lang="en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base">
              <a:tabLst>
                <a:tab pos="185738" algn="l"/>
              </a:tabLst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Be responsible for your own feelings</a:t>
            </a:r>
          </a:p>
          <a:p>
            <a:pPr marL="457200" indent="-457200" fontAlgn="base">
              <a:tabLst>
                <a:tab pos="185738" algn="l"/>
              </a:tabLst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Use of Assertive communication styles</a:t>
            </a:r>
          </a:p>
          <a:p>
            <a:pPr marL="857250" lvl="2" indent="-457200">
              <a:buClr>
                <a:schemeClr val="dk1"/>
              </a:buClr>
              <a:buSzPct val="100000"/>
              <a:buFont typeface="Courier New" pitchFamily="49" charset="0"/>
              <a:buChar char="o"/>
              <a:tabLst>
                <a:tab pos="185738" algn="l"/>
              </a:tabLst>
            </a:pPr>
            <a:r>
              <a:rPr lang="en" dirty="0">
                <a:latin typeface="Times New Roman" pitchFamily="18" charset="0"/>
                <a:cs typeface="Times New Roman" pitchFamily="18" charset="0"/>
              </a:rPr>
              <a:t>opposed to submissive or aggressive</a:t>
            </a:r>
          </a:p>
          <a:p>
            <a:pPr marL="857250" lvl="2" indent="-457200">
              <a:buClr>
                <a:schemeClr val="dk1"/>
              </a:buClr>
              <a:buSzPct val="100000"/>
              <a:buFont typeface="Courier New" pitchFamily="49" charset="0"/>
              <a:buChar char="o"/>
              <a:tabLst>
                <a:tab pos="185738" algn="l"/>
              </a:tabLst>
            </a:pPr>
            <a:r>
              <a:rPr lang="en" dirty="0">
                <a:latin typeface="Times New Roman" pitchFamily="18" charset="0"/>
                <a:cs typeface="Times New Roman" pitchFamily="18" charset="0"/>
              </a:rPr>
              <a:t>collectivist societies: avoid both assertiveness and </a:t>
            </a:r>
            <a:r>
              <a:rPr lang="en" dirty="0" smtClean="0">
                <a:latin typeface="Times New Roman" pitchFamily="18" charset="0"/>
                <a:cs typeface="Times New Roman" pitchFamily="18" charset="0"/>
              </a:rPr>
              <a:t>aggressiveness</a:t>
            </a:r>
          </a:p>
          <a:p>
            <a:pPr marL="857250" lvl="2" indent="-457200">
              <a:buClr>
                <a:schemeClr val="dk1"/>
              </a:buClr>
              <a:buSzPct val="100000"/>
              <a:buFont typeface="Courier New" pitchFamily="49" charset="0"/>
              <a:buChar char="o"/>
              <a:tabLst>
                <a:tab pos="185738" algn="l"/>
              </a:tabLst>
            </a:pPr>
            <a:r>
              <a:rPr lang="en" dirty="0" smtClean="0">
                <a:latin typeface="Times New Roman" pitchFamily="18" charset="0"/>
                <a:cs typeface="Times New Roman" pitchFamily="18" charset="0"/>
              </a:rPr>
              <a:t>Individualistic </a:t>
            </a:r>
            <a:r>
              <a:rPr lang="en" dirty="0">
                <a:latin typeface="Times New Roman" pitchFamily="18" charset="0"/>
                <a:cs typeface="Times New Roman" pitchFamily="18" charset="0"/>
              </a:rPr>
              <a:t>societies: more assertive approaches</a:t>
            </a:r>
          </a:p>
          <a:p>
            <a:pPr marL="457200" indent="-457200">
              <a:buClr>
                <a:schemeClr val="dk1"/>
              </a:buClr>
              <a:buSzPct val="100000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Defusing Technique</a:t>
            </a:r>
          </a:p>
          <a:p>
            <a:pPr marL="457200" indent="-457200">
              <a:buClr>
                <a:schemeClr val="dk1"/>
              </a:buClr>
              <a:buSzPct val="100000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Empathy</a:t>
            </a:r>
          </a:p>
          <a:p>
            <a:pPr lvl="0" rtl="0">
              <a:spcBef>
                <a:spcPts val="0"/>
              </a:spcBef>
              <a:buNone/>
            </a:pPr>
            <a:endParaRPr sz="1800" dirty="0"/>
          </a:p>
        </p:txBody>
      </p:sp>
    </p:spTree>
    <p:extLst>
      <p:ext uri="{BB962C8B-B14F-4D97-AF65-F5344CB8AC3E}">
        <p14:creationId xmlns:p14="http://schemas.microsoft.com/office/powerpoint/2010/main" val="1954662667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19256" cy="1429668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l">
              <a:spcBef>
                <a:spcPts val="0"/>
              </a:spcBef>
              <a:buNone/>
            </a:pPr>
            <a:r>
              <a:rPr lang="en" b="1" dirty="0">
                <a:latin typeface="AR BERKLEY" pitchFamily="2" charset="0"/>
                <a:cs typeface="Times New Roman" pitchFamily="18" charset="0"/>
              </a:rPr>
              <a:t>Rational Way of Resolving conflicts</a:t>
            </a:r>
          </a:p>
        </p:txBody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457200" y="1779662"/>
            <a:ext cx="8229600" cy="314616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175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Identify Problem</a:t>
            </a:r>
          </a:p>
          <a:p>
            <a:pPr marL="457200" lvl="0" indent="-3175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Brainstorm possible solutions</a:t>
            </a:r>
          </a:p>
          <a:p>
            <a:pPr marL="457200" lvl="0" indent="-3175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Evaluate alternative Solutions</a:t>
            </a:r>
          </a:p>
          <a:p>
            <a:pPr marL="457200" lvl="0" indent="-3175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Decide on Best solution</a:t>
            </a:r>
          </a:p>
          <a:p>
            <a:pPr marL="457200" lvl="0" indent="-3175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Implementation</a:t>
            </a:r>
          </a:p>
          <a:p>
            <a:pPr marL="457200" lvl="0" indent="-3175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Continue to evaluate solutions</a:t>
            </a:r>
          </a:p>
          <a:p>
            <a:pPr lvl="0">
              <a:spcBef>
                <a:spcPts val="0"/>
              </a:spcBef>
              <a:buNone/>
            </a:pPr>
            <a:r>
              <a:rPr lang="en" sz="1400" dirty="0"/>
              <a:t/>
            </a:r>
            <a:br>
              <a:rPr lang="en" sz="1400" dirty="0"/>
            </a:br>
            <a:endParaRPr lang="en" sz="1400" dirty="0"/>
          </a:p>
        </p:txBody>
      </p:sp>
      <p:pic>
        <p:nvPicPr>
          <p:cNvPr id="3074" name="Picture 2" descr="http://www.windowsonlinesupportnow.com/wp-content/uploads/2014/02/Microsoft-problems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718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286" y="1297459"/>
            <a:ext cx="5787146" cy="384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97"/>
            <a:ext cx="9144000" cy="5144797"/>
          </a:xfrm>
          <a:prstGeom prst="rect">
            <a:avLst/>
          </a:prstGeom>
        </p:spPr>
      </p:pic>
      <p:sp>
        <p:nvSpPr>
          <p:cNvPr id="108" name="Shape 108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363272" cy="1573684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l">
              <a:spcBef>
                <a:spcPts val="0"/>
              </a:spcBef>
              <a:buNone/>
            </a:pPr>
            <a:r>
              <a:rPr lang="en" b="1" dirty="0">
                <a:latin typeface="AR BERKLEY" pitchFamily="2" charset="0"/>
                <a:cs typeface="Times New Roman" pitchFamily="18" charset="0"/>
              </a:rPr>
              <a:t>General Principles for resolving conflicts</a:t>
            </a:r>
          </a:p>
        </p:txBody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457200" y="1995686"/>
            <a:ext cx="8219256" cy="293014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Consider all sides of the story before making assumptions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Approach the other party as an equal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Cooperation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Gradually work on the problem</a:t>
            </a:r>
          </a:p>
          <a:p>
            <a:pPr marL="457200" lvl="0" indent="-3429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Be Flexible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</TotalTime>
  <Words>599</Words>
  <Application>Microsoft Office PowerPoint</Application>
  <PresentationFormat>On-screen Show (16:9)</PresentationFormat>
  <Paragraphs>132</Paragraphs>
  <Slides>21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ชุดรูปแบบของ Office</vt:lpstr>
      <vt:lpstr>PowerPoint Presentation</vt:lpstr>
      <vt:lpstr>Beliefs About Conflicts</vt:lpstr>
      <vt:lpstr>Beliefs About Conflicts</vt:lpstr>
      <vt:lpstr>Beliefs About Conflicts</vt:lpstr>
      <vt:lpstr>Causes of Conflicts</vt:lpstr>
      <vt:lpstr>Causes of Conflicts (cont.)</vt:lpstr>
      <vt:lpstr>Different Personal Views</vt:lpstr>
      <vt:lpstr>Causes of Conflicts (cont.)</vt:lpstr>
      <vt:lpstr>Barriers to Effective Communication: Defensiveness</vt:lpstr>
      <vt:lpstr>Barriers to Effective Communication: Ambushing</vt:lpstr>
      <vt:lpstr>Barriers to Effective Communication: Motivational Distortion</vt:lpstr>
      <vt:lpstr>Barriers to Effective Communication: Motivational Distortion</vt:lpstr>
      <vt:lpstr>Barriers to Effective Communication: Self-Preoccupation</vt:lpstr>
      <vt:lpstr>Barriers to Effective Communication: Self-Preoccupation (cont.)</vt:lpstr>
      <vt:lpstr>Conflict Resolution: 5 Distinct Patterns</vt:lpstr>
      <vt:lpstr>Conflict Resolution: 5 Distinct Patterns (cont.)</vt:lpstr>
      <vt:lpstr>Conflict Resolution: 5 Distinct Patterns (cont.)</vt:lpstr>
      <vt:lpstr>Constructive Resolution</vt:lpstr>
      <vt:lpstr>Constructive Resolution (cont.)</vt:lpstr>
      <vt:lpstr>Rational Way of Resolving conflicts</vt:lpstr>
      <vt:lpstr>General Principles for resolving conflicts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Conflict in Communication</dc:title>
  <dc:creator>tulib</dc:creator>
  <cp:lastModifiedBy>Windows 7 64bit</cp:lastModifiedBy>
  <cp:revision>21</cp:revision>
  <cp:lastPrinted>2015-03-25T13:46:05Z</cp:lastPrinted>
  <dcterms:modified xsi:type="dcterms:W3CDTF">2015-03-25T14:13:52Z</dcterms:modified>
</cp:coreProperties>
</file>