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6" r:id="rId1"/>
  </p:sldMasterIdLst>
  <p:notesMasterIdLst>
    <p:notesMasterId r:id="rId38"/>
  </p:notesMasterIdLst>
  <p:handoutMasterIdLst>
    <p:handoutMasterId r:id="rId39"/>
  </p:handout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83" r:id="rId15"/>
    <p:sldId id="284" r:id="rId16"/>
    <p:sldId id="285" r:id="rId17"/>
    <p:sldId id="286" r:id="rId18"/>
    <p:sldId id="287" r:id="rId19"/>
    <p:sldId id="288" r:id="rId20"/>
    <p:sldId id="289" r:id="rId21"/>
    <p:sldId id="290" r:id="rId22"/>
    <p:sldId id="291" r:id="rId23"/>
    <p:sldId id="292" r:id="rId24"/>
    <p:sldId id="294" r:id="rId25"/>
    <p:sldId id="270" r:id="rId26"/>
    <p:sldId id="298" r:id="rId27"/>
    <p:sldId id="275" r:id="rId28"/>
    <p:sldId id="279" r:id="rId29"/>
    <p:sldId id="278" r:id="rId30"/>
    <p:sldId id="277" r:id="rId31"/>
    <p:sldId id="280" r:id="rId32"/>
    <p:sldId id="272" r:id="rId33"/>
    <p:sldId id="300" r:id="rId34"/>
    <p:sldId id="274" r:id="rId35"/>
    <p:sldId id="296" r:id="rId36"/>
    <p:sldId id="299" r:id="rId37"/>
  </p:sldIdLst>
  <p:sldSz cx="9144000" cy="6858000" type="screen4x3"/>
  <p:notesSz cx="9928225" cy="6797675"/>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5" d="100"/>
          <a:sy n="95" d="100"/>
        </p:scale>
        <p:origin x="-666" y="41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3313" cy="34021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sz="quarter" idx="1"/>
          </p:nvPr>
        </p:nvSpPr>
        <p:spPr>
          <a:xfrm>
            <a:off x="5622594" y="0"/>
            <a:ext cx="4303313" cy="340210"/>
          </a:xfrm>
          <a:prstGeom prst="rect">
            <a:avLst/>
          </a:prstGeom>
        </p:spPr>
        <p:txBody>
          <a:bodyPr vert="horz" lIns="91440" tIns="45720" rIns="91440" bIns="45720" rtlCol="0"/>
          <a:lstStyle>
            <a:lvl1pPr algn="r">
              <a:defRPr sz="1200"/>
            </a:lvl1pPr>
          </a:lstStyle>
          <a:p>
            <a:fld id="{52804496-2B18-41B8-B7F0-2639F8DF41D3}" type="datetimeFigureOut">
              <a:rPr lang="th-TH" smtClean="0"/>
              <a:pPr/>
              <a:t>21/01/58</a:t>
            </a:fld>
            <a:endParaRPr lang="th-TH"/>
          </a:p>
        </p:txBody>
      </p:sp>
      <p:sp>
        <p:nvSpPr>
          <p:cNvPr id="4" name="Footer Placeholder 3"/>
          <p:cNvSpPr>
            <a:spLocks noGrp="1"/>
          </p:cNvSpPr>
          <p:nvPr>
            <p:ph type="ftr" sz="quarter" idx="2"/>
          </p:nvPr>
        </p:nvSpPr>
        <p:spPr>
          <a:xfrm>
            <a:off x="0" y="6456378"/>
            <a:ext cx="4303313" cy="340210"/>
          </a:xfrm>
          <a:prstGeom prst="rect">
            <a:avLst/>
          </a:prstGeom>
        </p:spPr>
        <p:txBody>
          <a:bodyPr vert="horz" lIns="91440" tIns="45720" rIns="91440" bIns="45720" rtlCol="0" anchor="b"/>
          <a:lstStyle>
            <a:lvl1pPr algn="l">
              <a:defRPr sz="1200"/>
            </a:lvl1pPr>
          </a:lstStyle>
          <a:p>
            <a:endParaRPr lang="th-TH"/>
          </a:p>
        </p:txBody>
      </p:sp>
      <p:sp>
        <p:nvSpPr>
          <p:cNvPr id="5" name="Slide Number Placeholder 4"/>
          <p:cNvSpPr>
            <a:spLocks noGrp="1"/>
          </p:cNvSpPr>
          <p:nvPr>
            <p:ph type="sldNum" sz="quarter" idx="3"/>
          </p:nvPr>
        </p:nvSpPr>
        <p:spPr>
          <a:xfrm>
            <a:off x="5622594" y="6456378"/>
            <a:ext cx="4303313" cy="340210"/>
          </a:xfrm>
          <a:prstGeom prst="rect">
            <a:avLst/>
          </a:prstGeom>
        </p:spPr>
        <p:txBody>
          <a:bodyPr vert="horz" lIns="91440" tIns="45720" rIns="91440" bIns="45720" rtlCol="0" anchor="b"/>
          <a:lstStyle>
            <a:lvl1pPr algn="r">
              <a:defRPr sz="1200"/>
            </a:lvl1pPr>
          </a:lstStyle>
          <a:p>
            <a:fld id="{188FAD0C-1D16-4B66-B1C6-1332441F2F5B}" type="slidenum">
              <a:rPr lang="th-TH" smtClean="0"/>
              <a:pPr/>
              <a:t>‹#›</a:t>
            </a:fld>
            <a:endParaRPr lang="th-TH"/>
          </a:p>
        </p:txBody>
      </p:sp>
    </p:spTree>
    <p:extLst>
      <p:ext uri="{BB962C8B-B14F-4D97-AF65-F5344CB8AC3E}">
        <p14:creationId xmlns:p14="http://schemas.microsoft.com/office/powerpoint/2010/main" val="34827573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2125" cy="339725"/>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5622925" y="0"/>
            <a:ext cx="4303713" cy="339725"/>
          </a:xfrm>
          <a:prstGeom prst="rect">
            <a:avLst/>
          </a:prstGeom>
        </p:spPr>
        <p:txBody>
          <a:bodyPr vert="horz" lIns="91440" tIns="45720" rIns="91440" bIns="45720" rtlCol="0"/>
          <a:lstStyle>
            <a:lvl1pPr algn="r">
              <a:defRPr sz="1200"/>
            </a:lvl1pPr>
          </a:lstStyle>
          <a:p>
            <a:fld id="{7A2DC198-5343-408B-AAAC-FA61CD0742EC}" type="datetimeFigureOut">
              <a:rPr lang="th-TH" smtClean="0"/>
              <a:t>21/01/58</a:t>
            </a:fld>
            <a:endParaRPr lang="th-TH"/>
          </a:p>
        </p:txBody>
      </p:sp>
      <p:sp>
        <p:nvSpPr>
          <p:cNvPr id="4" name="Slide Image Placeholder 3"/>
          <p:cNvSpPr>
            <a:spLocks noGrp="1" noRot="1" noChangeAspect="1"/>
          </p:cNvSpPr>
          <p:nvPr>
            <p:ph type="sldImg" idx="2"/>
          </p:nvPr>
        </p:nvSpPr>
        <p:spPr>
          <a:xfrm>
            <a:off x="3263900" y="509588"/>
            <a:ext cx="3400425" cy="2549525"/>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992188" y="3228975"/>
            <a:ext cx="7943850" cy="305911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6456363"/>
            <a:ext cx="4302125" cy="339725"/>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5622925" y="6456363"/>
            <a:ext cx="4303713" cy="339725"/>
          </a:xfrm>
          <a:prstGeom prst="rect">
            <a:avLst/>
          </a:prstGeom>
        </p:spPr>
        <p:txBody>
          <a:bodyPr vert="horz" lIns="91440" tIns="45720" rIns="91440" bIns="45720" rtlCol="0" anchor="b"/>
          <a:lstStyle>
            <a:lvl1pPr algn="r">
              <a:defRPr sz="1200"/>
            </a:lvl1pPr>
          </a:lstStyle>
          <a:p>
            <a:fld id="{63DDB878-71D7-4F4A-B6C6-5156388E76DA}" type="slidenum">
              <a:rPr lang="th-TH" smtClean="0"/>
              <a:t>‹#›</a:t>
            </a:fld>
            <a:endParaRPr lang="th-TH"/>
          </a:p>
        </p:txBody>
      </p:sp>
    </p:spTree>
    <p:extLst>
      <p:ext uri="{BB962C8B-B14F-4D97-AF65-F5344CB8AC3E}">
        <p14:creationId xmlns:p14="http://schemas.microsoft.com/office/powerpoint/2010/main" val="1179953182"/>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BEBCF5B-181C-429C-892B-6AB6D29406C3}" type="datetime1">
              <a:rPr lang="th-TH" smtClean="0"/>
              <a:t>21/01/58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B2131A3-2D37-4C0B-A39C-E36780A5CA5F}" type="slidenum">
              <a:rPr lang="th-TH" smtClean="0"/>
              <a:pPr/>
              <a:t>‹#›</a:t>
            </a:fld>
            <a:endParaRPr lang="th-TH"/>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9B5E580-BF98-4FD1-9764-96A21EE83C26}" type="datetime1">
              <a:rPr lang="th-TH" smtClean="0"/>
              <a:t>21/01/58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B2131A3-2D37-4C0B-A39C-E36780A5CA5F}"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3608AAC-8C1E-4570-BB15-61E944B6903C}" type="datetime1">
              <a:rPr lang="th-TH" smtClean="0"/>
              <a:t>21/01/58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B2131A3-2D37-4C0B-A39C-E36780A5CA5F}" type="slidenum">
              <a:rPr lang="th-TH" smtClean="0"/>
              <a:pPr/>
              <a:t>‹#›</a:t>
            </a:fld>
            <a:endParaRPr lang="th-TH"/>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DF638CC-DAE9-4B41-AA19-821FCD7993E0}" type="datetime1">
              <a:rPr lang="th-TH" smtClean="0"/>
              <a:t>21/01/58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3B2131A3-2D37-4C0B-A39C-E36780A5CA5F}"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71E8517-A29F-4A5A-8A39-0467A50A088D}" type="datetime1">
              <a:rPr lang="th-TH" smtClean="0"/>
              <a:t>21/01/58</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3B2131A3-2D37-4C0B-A39C-E36780A5CA5F}" type="slidenum">
              <a:rPr lang="th-TH" smtClean="0"/>
              <a:pPr/>
              <a:t>‹#›</a:t>
            </a:fld>
            <a:endParaRPr lang="th-TH"/>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09CB1BC-934C-4909-8FDD-732432637444}" type="datetime1">
              <a:rPr lang="th-TH" smtClean="0"/>
              <a:t>21/01/58</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3B2131A3-2D37-4C0B-A39C-E36780A5CA5F}"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5330A6-49C7-4B45-87F7-EA0530661FD9}" type="datetime1">
              <a:rPr lang="th-TH" smtClean="0"/>
              <a:t>21/01/58</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3B2131A3-2D37-4C0B-A39C-E36780A5CA5F}"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7C26FBB-1056-49A7-83D3-B21F1541C34E}" type="datetime1">
              <a:rPr lang="th-TH" smtClean="0"/>
              <a:t>21/01/58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3B2131A3-2D37-4C0B-A39C-E36780A5CA5F}" type="slidenum">
              <a:rPr lang="th-TH" smtClean="0"/>
              <a:pPr/>
              <a:t>‹#›</a:t>
            </a:fld>
            <a:endParaRPr lang="th-TH"/>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89385E2-A644-41F3-B76F-05B4EF476182}" type="datetime1">
              <a:rPr lang="th-TH" smtClean="0"/>
              <a:t>21/01/58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3B2131A3-2D37-4C0B-A39C-E36780A5CA5F}"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91277F3-FDA2-4381-B0CA-2CF22E7D9686}" type="datetime1">
              <a:rPr lang="th-TH" smtClean="0"/>
              <a:t>21/01/58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B2131A3-2D37-4C0B-A39C-E36780A5CA5F}"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7E35871-6E03-4E0E-996E-1E8CEEE73BD0}" type="datetime1">
              <a:rPr lang="th-TH" smtClean="0"/>
              <a:t>21/01/58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B2131A3-2D37-4C0B-A39C-E36780A5CA5F}"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DB841764-A697-4DE0-B3E9-9DEEE2E356C7}" type="datetime1">
              <a:rPr lang="th-TH" smtClean="0"/>
              <a:t>21/01/58</a:t>
            </a:fld>
            <a:endParaRPr lang="th-TH"/>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th-TH"/>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3B2131A3-2D37-4C0B-A39C-E36780A5CA5F}"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hf hdr="0" ftr="0" dt="0"/>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sz="4000" dirty="0" smtClean="0"/>
              <a:t>Strategic Industrial Policy and Latecomer Development:</a:t>
            </a:r>
            <a:br>
              <a:rPr lang="en-US" sz="4000" dirty="0" smtClean="0"/>
            </a:br>
            <a:r>
              <a:rPr lang="en-US" sz="4000" dirty="0" smtClean="0"/>
              <a:t>The what, the why, and the how</a:t>
            </a:r>
            <a:endParaRPr lang="th-TH" sz="4000" dirty="0"/>
          </a:p>
        </p:txBody>
      </p:sp>
      <p:sp>
        <p:nvSpPr>
          <p:cNvPr id="3" name="Subtitle 2"/>
          <p:cNvSpPr>
            <a:spLocks noGrp="1"/>
          </p:cNvSpPr>
          <p:nvPr>
            <p:ph type="subTitle" idx="1"/>
          </p:nvPr>
        </p:nvSpPr>
        <p:spPr/>
        <p:txBody>
          <a:bodyPr>
            <a:normAutofit/>
          </a:bodyPr>
          <a:lstStyle/>
          <a:p>
            <a:r>
              <a:rPr lang="en-US" dirty="0" smtClean="0"/>
              <a:t>EE 482</a:t>
            </a:r>
          </a:p>
          <a:p>
            <a:endParaRPr lang="en-US" dirty="0" smtClean="0"/>
          </a:p>
          <a:p>
            <a:r>
              <a:rPr lang="en-US" b="0" dirty="0" err="1" smtClean="0"/>
              <a:t>Laurids</a:t>
            </a:r>
            <a:r>
              <a:rPr lang="en-US" b="0" dirty="0" smtClean="0"/>
              <a:t> S. </a:t>
            </a:r>
            <a:r>
              <a:rPr lang="en-US" b="0" dirty="0" err="1" smtClean="0"/>
              <a:t>Lauridsen</a:t>
            </a:r>
            <a:endParaRPr lang="en-US" b="0" dirty="0" smtClean="0"/>
          </a:p>
        </p:txBody>
      </p:sp>
      <p:sp>
        <p:nvSpPr>
          <p:cNvPr id="4" name="Slide Number Placeholder 3"/>
          <p:cNvSpPr>
            <a:spLocks noGrp="1"/>
          </p:cNvSpPr>
          <p:nvPr>
            <p:ph type="sldNum" sz="quarter" idx="12"/>
          </p:nvPr>
        </p:nvSpPr>
        <p:spPr/>
        <p:txBody>
          <a:bodyPr/>
          <a:lstStyle/>
          <a:p>
            <a:fld id="{3B2131A3-2D37-4C0B-A39C-E36780A5CA5F}" type="slidenum">
              <a:rPr lang="th-TH" smtClean="0"/>
              <a:pPr/>
              <a:t>1</a:t>
            </a:fld>
            <a:endParaRPr lang="th-TH"/>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sz="3600" dirty="0" smtClean="0"/>
              <a:t>WHAT is strategic industrial policy?:</a:t>
            </a:r>
            <a:r>
              <a:rPr lang="en-US" dirty="0" smtClean="0"/>
              <a:t>Definition</a:t>
            </a:r>
            <a:endParaRPr lang="th-TH" dirty="0"/>
          </a:p>
        </p:txBody>
      </p:sp>
      <p:sp>
        <p:nvSpPr>
          <p:cNvPr id="3" name="Content Placeholder 2"/>
          <p:cNvSpPr>
            <a:spLocks noGrp="1"/>
          </p:cNvSpPr>
          <p:nvPr>
            <p:ph idx="1"/>
          </p:nvPr>
        </p:nvSpPr>
        <p:spPr/>
        <p:txBody>
          <a:bodyPr>
            <a:normAutofit/>
          </a:bodyPr>
          <a:lstStyle/>
          <a:p>
            <a:r>
              <a:rPr lang="en-US" sz="2800" dirty="0" smtClean="0"/>
              <a:t>“Forward-looking packages of policies aimed at steering economic activity in a particular direction”</a:t>
            </a:r>
          </a:p>
          <a:p>
            <a:endParaRPr lang="en-US" sz="2800" dirty="0"/>
          </a:p>
          <a:p>
            <a:r>
              <a:rPr lang="en-US" sz="2800" dirty="0" smtClean="0"/>
              <a:t>Aimed to foster new industrial capacity, diversify production, create inter-</a:t>
            </a:r>
            <a:r>
              <a:rPr lang="en-US" sz="2800" dirty="0" err="1" smtClean="0"/>
              <a:t>sectoral</a:t>
            </a:r>
            <a:r>
              <a:rPr lang="en-US" sz="2800" dirty="0" smtClean="0"/>
              <a:t> and inter-industry linkages, promote learning, improve productivity and shift economic activity towards higher technology and value added activities, and improve competitiveness in the domestic market</a:t>
            </a:r>
            <a:endParaRPr lang="th-TH" sz="2800"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2</a:t>
            </a:fld>
            <a:endParaRPr lang="th-TH"/>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dirty="0" smtClean="0"/>
              <a:t> Strategic Industrial Policy (SIP)</a:t>
            </a:r>
            <a:endParaRPr lang="th-TH" dirty="0"/>
          </a:p>
        </p:txBody>
      </p:sp>
      <p:sp>
        <p:nvSpPr>
          <p:cNvPr id="3" name="Content Placeholder 2"/>
          <p:cNvSpPr>
            <a:spLocks noGrp="1"/>
          </p:cNvSpPr>
          <p:nvPr>
            <p:ph idx="1"/>
          </p:nvPr>
        </p:nvSpPr>
        <p:spPr/>
        <p:txBody>
          <a:bodyPr/>
          <a:lstStyle/>
          <a:p>
            <a:endParaRPr lang="en-US" dirty="0" smtClean="0"/>
          </a:p>
          <a:p>
            <a:pPr marL="514350" indent="-514350">
              <a:buFont typeface="+mj-lt"/>
              <a:buAutoNum type="arabicPeriod"/>
            </a:pPr>
            <a:r>
              <a:rPr lang="en-US" dirty="0" smtClean="0"/>
              <a:t>Industrial Diversification</a:t>
            </a:r>
          </a:p>
          <a:p>
            <a:pPr marL="514350" indent="-514350">
              <a:buFont typeface="+mj-lt"/>
              <a:buAutoNum type="arabicPeriod"/>
            </a:pPr>
            <a:endParaRPr lang="en-US" dirty="0"/>
          </a:p>
          <a:p>
            <a:pPr marL="514350" indent="-514350">
              <a:buFont typeface="+mj-lt"/>
              <a:buAutoNum type="arabicPeriod"/>
            </a:pPr>
            <a:r>
              <a:rPr lang="en-US" dirty="0" smtClean="0"/>
              <a:t> Industrial Deepening</a:t>
            </a:r>
          </a:p>
          <a:p>
            <a:pPr marL="514350" indent="-514350">
              <a:buFont typeface="+mj-lt"/>
              <a:buAutoNum type="arabicPeriod"/>
            </a:pPr>
            <a:endParaRPr lang="en-US" dirty="0" smtClean="0"/>
          </a:p>
          <a:p>
            <a:pPr marL="514350" indent="-514350">
              <a:buFont typeface="+mj-lt"/>
              <a:buAutoNum type="arabicPeriod"/>
            </a:pPr>
            <a:r>
              <a:rPr lang="en-US" dirty="0" smtClean="0"/>
              <a:t> Industrial Upgrading</a:t>
            </a:r>
            <a:endParaRPr lang="th-TH"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3</a:t>
            </a:fld>
            <a:endParaRPr lang="th-TH"/>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dirty="0" smtClean="0"/>
              <a:t> 1. Industrial Diversification</a:t>
            </a:r>
            <a:endParaRPr lang="th-TH" dirty="0"/>
          </a:p>
        </p:txBody>
      </p:sp>
      <p:sp>
        <p:nvSpPr>
          <p:cNvPr id="3" name="Content Placeholder 2"/>
          <p:cNvSpPr>
            <a:spLocks noGrp="1"/>
          </p:cNvSpPr>
          <p:nvPr>
            <p:ph idx="1"/>
          </p:nvPr>
        </p:nvSpPr>
        <p:spPr/>
        <p:txBody>
          <a:bodyPr>
            <a:normAutofit lnSpcReduction="10000"/>
          </a:bodyPr>
          <a:lstStyle/>
          <a:p>
            <a:pPr marL="457200" indent="-457200">
              <a:buFont typeface="Arial" pitchFamily="34" charset="0"/>
              <a:buChar char="•"/>
            </a:pPr>
            <a:r>
              <a:rPr lang="en-US" sz="2800" dirty="0" smtClean="0"/>
              <a:t>Creation of new industrial capacity and </a:t>
            </a:r>
            <a:r>
              <a:rPr lang="en-US" sz="2800" dirty="0" err="1" smtClean="0"/>
              <a:t>sectoral</a:t>
            </a:r>
            <a:r>
              <a:rPr lang="en-US" sz="2800" dirty="0" smtClean="0"/>
              <a:t> diversification</a:t>
            </a:r>
          </a:p>
          <a:p>
            <a:pPr marL="457200" indent="-457200">
              <a:buFont typeface="Arial" pitchFamily="34" charset="0"/>
              <a:buChar char="•"/>
            </a:pPr>
            <a:r>
              <a:rPr lang="en-US" sz="2800" dirty="0" smtClean="0"/>
              <a:t>Mobilizing and investing capital in new activities </a:t>
            </a:r>
          </a:p>
          <a:p>
            <a:pPr marL="457200" indent="-457200">
              <a:buFont typeface="Arial" pitchFamily="34" charset="0"/>
              <a:buChar char="•"/>
            </a:pPr>
            <a:r>
              <a:rPr lang="en-US" sz="2800" dirty="0" smtClean="0"/>
              <a:t>Increasing the role of manufacturing in production</a:t>
            </a:r>
          </a:p>
          <a:p>
            <a:pPr marL="457200" indent="-457200">
              <a:buFont typeface="Arial" pitchFamily="34" charset="0"/>
              <a:buChar char="•"/>
            </a:pPr>
            <a:r>
              <a:rPr lang="en-US" sz="2800" dirty="0" smtClean="0"/>
              <a:t>Expanding the range of products that is produced and exported</a:t>
            </a:r>
          </a:p>
          <a:p>
            <a:pPr marL="457200" indent="-457200">
              <a:buFont typeface="Arial" pitchFamily="34" charset="0"/>
              <a:buChar char="•"/>
            </a:pPr>
            <a:r>
              <a:rPr lang="en-US" sz="2800" dirty="0" smtClean="0"/>
              <a:t>Light consumer goods </a:t>
            </a:r>
            <a:r>
              <a:rPr lang="en-US" sz="2800" dirty="0" smtClean="0">
                <a:sym typeface="Wingdings" pitchFamily="2" charset="2"/>
              </a:rPr>
              <a:t> Mid-technology sectors High-technology sectors</a:t>
            </a:r>
          </a:p>
          <a:p>
            <a:pPr marL="457200" indent="-457200">
              <a:buFont typeface="Arial" pitchFamily="34" charset="0"/>
              <a:buChar char="•"/>
            </a:pPr>
            <a:r>
              <a:rPr lang="en-US" sz="2800" dirty="0" smtClean="0">
                <a:sym typeface="Wingdings" pitchFamily="2" charset="2"/>
              </a:rPr>
              <a:t>Robust experience and market diversification differentiate “The rest” from “The remainder”</a:t>
            </a:r>
            <a:endParaRPr lang="en-US" sz="2800" dirty="0" smtClean="0"/>
          </a:p>
        </p:txBody>
      </p:sp>
      <p:sp>
        <p:nvSpPr>
          <p:cNvPr id="4" name="Slide Number Placeholder 3"/>
          <p:cNvSpPr>
            <a:spLocks noGrp="1"/>
          </p:cNvSpPr>
          <p:nvPr>
            <p:ph type="sldNum" sz="quarter" idx="12"/>
          </p:nvPr>
        </p:nvSpPr>
        <p:spPr/>
        <p:txBody>
          <a:bodyPr/>
          <a:lstStyle/>
          <a:p>
            <a:fld id="{3B2131A3-2D37-4C0B-A39C-E36780A5CA5F}" type="slidenum">
              <a:rPr lang="th-TH" smtClean="0"/>
              <a:pPr/>
              <a:t>4</a:t>
            </a:fld>
            <a:endParaRPr lang="th-TH"/>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dirty="0" smtClean="0"/>
              <a:t> 1. Industrial Diversification</a:t>
            </a:r>
            <a:endParaRPr lang="th-TH" dirty="0"/>
          </a:p>
        </p:txBody>
      </p:sp>
      <p:sp>
        <p:nvSpPr>
          <p:cNvPr id="3" name="Content Placeholder 2"/>
          <p:cNvSpPr>
            <a:spLocks noGrp="1"/>
          </p:cNvSpPr>
          <p:nvPr>
            <p:ph idx="1"/>
          </p:nvPr>
        </p:nvSpPr>
        <p:spPr/>
        <p:txBody>
          <a:bodyPr>
            <a:normAutofit lnSpcReduction="10000"/>
          </a:bodyPr>
          <a:lstStyle/>
          <a:p>
            <a:r>
              <a:rPr lang="en-US" sz="2800" dirty="0" smtClean="0">
                <a:sym typeface="Wingdings" pitchFamily="2" charset="2"/>
              </a:rPr>
              <a:t>“You become what you export”– More advance export package, the country will grow more rapidly</a:t>
            </a:r>
          </a:p>
          <a:p>
            <a:r>
              <a:rPr lang="en-US" sz="2800" dirty="0" smtClean="0">
                <a:sym typeface="Wingdings" pitchFamily="2" charset="2"/>
              </a:rPr>
              <a:t>Diversification to “nearby product” is easier, but benefits is smaller and insufficient for long term growth</a:t>
            </a:r>
          </a:p>
          <a:p>
            <a:r>
              <a:rPr lang="en-US" sz="2800" dirty="0" smtClean="0">
                <a:sym typeface="Wingdings" pitchFamily="2" charset="2"/>
              </a:rPr>
              <a:t>Diversification to “distant product” is better!</a:t>
            </a:r>
          </a:p>
          <a:p>
            <a:r>
              <a:rPr lang="en-US" sz="2800" dirty="0" smtClean="0">
                <a:sym typeface="Wingdings" pitchFamily="2" charset="2"/>
              </a:rPr>
              <a:t>Successful diversification can be both expanding within product categories with similar technology and similar production and diversify into distant product lines.</a:t>
            </a:r>
            <a:endParaRPr lang="en-US" sz="2800" dirty="0" smtClean="0"/>
          </a:p>
        </p:txBody>
      </p:sp>
      <p:sp>
        <p:nvSpPr>
          <p:cNvPr id="4" name="Slide Number Placeholder 3"/>
          <p:cNvSpPr>
            <a:spLocks noGrp="1"/>
          </p:cNvSpPr>
          <p:nvPr>
            <p:ph type="sldNum" sz="quarter" idx="12"/>
          </p:nvPr>
        </p:nvSpPr>
        <p:spPr/>
        <p:txBody>
          <a:bodyPr/>
          <a:lstStyle/>
          <a:p>
            <a:fld id="{3B2131A3-2D37-4C0B-A39C-E36780A5CA5F}" type="slidenum">
              <a:rPr lang="th-TH" smtClean="0"/>
              <a:pPr/>
              <a:t>5</a:t>
            </a:fld>
            <a:endParaRPr lang="th-TH"/>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dirty="0" smtClean="0"/>
              <a:t> 2. Industrial Deepening</a:t>
            </a:r>
            <a:endParaRPr lang="th-TH" dirty="0"/>
          </a:p>
        </p:txBody>
      </p:sp>
      <p:sp>
        <p:nvSpPr>
          <p:cNvPr id="3" name="Content Placeholder 2"/>
          <p:cNvSpPr>
            <a:spLocks noGrp="1"/>
          </p:cNvSpPr>
          <p:nvPr>
            <p:ph idx="1"/>
          </p:nvPr>
        </p:nvSpPr>
        <p:spPr/>
        <p:txBody>
          <a:bodyPr>
            <a:normAutofit lnSpcReduction="10000"/>
          </a:bodyPr>
          <a:lstStyle/>
          <a:p>
            <a:pPr marL="457200" indent="-457200">
              <a:buFont typeface="Arial" pitchFamily="34" charset="0"/>
              <a:buChar char="•"/>
            </a:pPr>
            <a:r>
              <a:rPr lang="en-US" sz="2800" dirty="0" smtClean="0"/>
              <a:t>Creation of local linkages and complementarities</a:t>
            </a:r>
          </a:p>
          <a:p>
            <a:pPr marL="457200" indent="-457200">
              <a:buFont typeface="Arial" pitchFamily="34" charset="0"/>
              <a:buChar char="•"/>
            </a:pPr>
            <a:r>
              <a:rPr lang="en-US" sz="2800" dirty="0" smtClean="0"/>
              <a:t>Creating more complete, more balanced and more inter-linked industrial structure</a:t>
            </a:r>
          </a:p>
          <a:p>
            <a:pPr marL="457200" indent="-457200">
              <a:buFont typeface="Arial" pitchFamily="34" charset="0"/>
              <a:buChar char="•"/>
            </a:pPr>
            <a:r>
              <a:rPr lang="en-US" sz="2800" dirty="0" smtClean="0"/>
              <a:t>SIP highlights the important role of internal integration; contribute to high and sustained growth</a:t>
            </a:r>
          </a:p>
          <a:p>
            <a:pPr marL="457200" indent="-457200">
              <a:buFont typeface="Arial" pitchFamily="34" charset="0"/>
              <a:buChar char="•"/>
            </a:pPr>
            <a:r>
              <a:rPr lang="en-US" sz="2800" dirty="0" smtClean="0"/>
              <a:t>Industry create “backward linkages” when it uses the inputs of other industries</a:t>
            </a:r>
          </a:p>
          <a:p>
            <a:pPr marL="457200" indent="-457200">
              <a:buFont typeface="Arial" pitchFamily="34" charset="0"/>
              <a:buChar char="•"/>
            </a:pPr>
            <a:r>
              <a:rPr lang="en-US" sz="2800" dirty="0" smtClean="0"/>
              <a:t>But “forward linkages” occur when the outputs serve as inputs to other local industries</a:t>
            </a:r>
            <a:endParaRPr lang="th-TH" sz="2800"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6</a:t>
            </a:fld>
            <a:endParaRPr lang="th-TH"/>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dirty="0" smtClean="0"/>
              <a:t> 2. Industrial Deepening</a:t>
            </a:r>
            <a:endParaRPr lang="th-TH" dirty="0"/>
          </a:p>
        </p:txBody>
      </p:sp>
      <p:sp>
        <p:nvSpPr>
          <p:cNvPr id="3" name="Content Placeholder 2"/>
          <p:cNvSpPr>
            <a:spLocks noGrp="1"/>
          </p:cNvSpPr>
          <p:nvPr>
            <p:ph idx="1"/>
          </p:nvPr>
        </p:nvSpPr>
        <p:spPr/>
        <p:txBody>
          <a:bodyPr>
            <a:normAutofit/>
          </a:bodyPr>
          <a:lstStyle/>
          <a:p>
            <a:pPr marL="457200" indent="-457200">
              <a:buFont typeface="Arial" pitchFamily="34" charset="0"/>
              <a:buChar char="•"/>
            </a:pPr>
            <a:r>
              <a:rPr lang="en-US" sz="2800" dirty="0" smtClean="0"/>
              <a:t>Fostering and supporting dense networks of local suppliers and of providers of other specialized inputs are vital for sustainable economic growth</a:t>
            </a:r>
          </a:p>
          <a:p>
            <a:pPr marL="457200" indent="-457200">
              <a:buFont typeface="Arial" pitchFamily="34" charset="0"/>
              <a:buChar char="•"/>
            </a:pPr>
            <a:r>
              <a:rPr lang="en-US" sz="2800" dirty="0" smtClean="0"/>
              <a:t>SIP must seek to balance the supply and demand sides of economies and introduce measures that help developing countries to capture more of the value added and allow local wages to reflect productivity gains</a:t>
            </a:r>
            <a:endParaRPr lang="th-TH" sz="2800"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7</a:t>
            </a:fld>
            <a:endParaRPr lang="th-TH"/>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dirty="0" smtClean="0"/>
              <a:t> 3. Industrial Upgrading</a:t>
            </a:r>
            <a:endParaRPr lang="th-TH" dirty="0"/>
          </a:p>
        </p:txBody>
      </p:sp>
      <p:sp>
        <p:nvSpPr>
          <p:cNvPr id="3" name="Content Placeholder 2"/>
          <p:cNvSpPr>
            <a:spLocks noGrp="1"/>
          </p:cNvSpPr>
          <p:nvPr>
            <p:ph idx="1"/>
          </p:nvPr>
        </p:nvSpPr>
        <p:spPr/>
        <p:txBody>
          <a:bodyPr>
            <a:normAutofit lnSpcReduction="10000"/>
          </a:bodyPr>
          <a:lstStyle/>
          <a:p>
            <a:pPr marL="457200" indent="-457200">
              <a:buFont typeface="Arial" pitchFamily="34" charset="0"/>
              <a:buChar char="•"/>
            </a:pPr>
            <a:r>
              <a:rPr lang="en-US" sz="2800" dirty="0" smtClean="0"/>
              <a:t>Aimed at fostering more advanced and competitive industrial structure</a:t>
            </a:r>
          </a:p>
          <a:p>
            <a:pPr marL="457200" indent="-457200">
              <a:buFont typeface="Arial" pitchFamily="34" charset="0"/>
              <a:buChar char="•"/>
            </a:pPr>
            <a:r>
              <a:rPr lang="en-US" sz="2800" dirty="0" smtClean="0"/>
              <a:t>Mastering more complex technological technologies through processes of technological advance</a:t>
            </a:r>
          </a:p>
          <a:p>
            <a:pPr marL="457200" indent="-457200">
              <a:buFont typeface="Arial" pitchFamily="34" charset="0"/>
              <a:buChar char="•"/>
            </a:pPr>
            <a:r>
              <a:rPr lang="en-US" sz="2800" dirty="0" smtClean="0"/>
              <a:t>Enhancing the capacity for “value creation” by moving to higher value economic activities– product upgrading, process upgrading or functional upgrading</a:t>
            </a:r>
          </a:p>
          <a:p>
            <a:pPr marL="457200" indent="-457200">
              <a:buFont typeface="Arial" pitchFamily="34" charset="0"/>
              <a:buChar char="•"/>
            </a:pPr>
            <a:r>
              <a:rPr lang="en-US" sz="2800" dirty="0" smtClean="0"/>
              <a:t>Raising local value added to able to move toward international level</a:t>
            </a:r>
            <a:endParaRPr lang="th-TH" sz="2800"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8</a:t>
            </a:fld>
            <a:endParaRPr lang="th-TH"/>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dirty="0" smtClean="0"/>
              <a:t> </a:t>
            </a:r>
            <a:r>
              <a:rPr lang="en-US" sz="3800" dirty="0" smtClean="0"/>
              <a:t>SIP is part of an overall development strategy</a:t>
            </a:r>
            <a:endParaRPr lang="th-TH" sz="3800" dirty="0"/>
          </a:p>
        </p:txBody>
      </p:sp>
      <p:sp>
        <p:nvSpPr>
          <p:cNvPr id="3" name="Content Placeholder 2"/>
          <p:cNvSpPr>
            <a:spLocks noGrp="1"/>
          </p:cNvSpPr>
          <p:nvPr>
            <p:ph idx="1"/>
          </p:nvPr>
        </p:nvSpPr>
        <p:spPr/>
        <p:txBody>
          <a:bodyPr>
            <a:normAutofit/>
          </a:bodyPr>
          <a:lstStyle/>
          <a:p>
            <a:pPr marL="457200" indent="-457200">
              <a:buFont typeface="Arial" pitchFamily="34" charset="0"/>
              <a:buChar char="•"/>
            </a:pPr>
            <a:r>
              <a:rPr lang="en-US" sz="2800" dirty="0" smtClean="0"/>
              <a:t>Identify priorities and promote cumulative change in the direction chosen</a:t>
            </a:r>
            <a:endParaRPr lang="en-US" sz="2800" dirty="0"/>
          </a:p>
          <a:p>
            <a:pPr marL="457200" indent="-457200">
              <a:buFont typeface="Arial" pitchFamily="34" charset="0"/>
              <a:buChar char="•"/>
            </a:pPr>
            <a:r>
              <a:rPr lang="en-US" sz="2800" dirty="0" smtClean="0"/>
              <a:t>SIP is flexible– adjust to shifting circumstances</a:t>
            </a:r>
          </a:p>
          <a:p>
            <a:pPr marL="457200" indent="-457200">
              <a:buFont typeface="Arial" pitchFamily="34" charset="0"/>
              <a:buChar char="•"/>
            </a:pPr>
            <a:r>
              <a:rPr lang="en-US" sz="2800" dirty="0" smtClean="0"/>
              <a:t>SIP is characterized by a strategic interaction with  the private sectors both to information about present constraints and future opportunities, and to make implementation effective</a:t>
            </a:r>
            <a:endParaRPr lang="th-TH" sz="2800"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9</a:t>
            </a:fld>
            <a:endParaRPr lang="th-TH"/>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000" dirty="0" smtClean="0"/>
              <a:t>Export-oriented industrial strategies (EOI) </a:t>
            </a:r>
            <a:br>
              <a:rPr lang="en-US" sz="3000" dirty="0" smtClean="0"/>
            </a:br>
            <a:r>
              <a:rPr lang="en-US" sz="3000" dirty="0" smtClean="0"/>
              <a:t>VS Import-substitution industrial strategies (ISI)</a:t>
            </a:r>
            <a:endParaRPr lang="th-TH" sz="3000" dirty="0"/>
          </a:p>
        </p:txBody>
      </p:sp>
      <p:sp>
        <p:nvSpPr>
          <p:cNvPr id="3" name="Content Placeholder 2"/>
          <p:cNvSpPr>
            <a:spLocks noGrp="1"/>
          </p:cNvSpPr>
          <p:nvPr>
            <p:ph idx="1"/>
          </p:nvPr>
        </p:nvSpPr>
        <p:spPr/>
        <p:txBody>
          <a:bodyPr>
            <a:normAutofit/>
          </a:bodyPr>
          <a:lstStyle/>
          <a:p>
            <a:r>
              <a:rPr lang="en-US" sz="2800" dirty="0" smtClean="0"/>
              <a:t>ISI failures: found in countries that have non-selective and non-temporal trade protection. Inefficiency, rent-seeking, </a:t>
            </a:r>
            <a:r>
              <a:rPr lang="en-US" sz="2800" dirty="0" err="1" smtClean="0"/>
              <a:t>favouring</a:t>
            </a:r>
            <a:r>
              <a:rPr lang="en-US" sz="2800" dirty="0" smtClean="0"/>
              <a:t> of capital-intensive production (limiting employment), technological dependence</a:t>
            </a:r>
          </a:p>
          <a:p>
            <a:r>
              <a:rPr lang="en-US" sz="2800" dirty="0" smtClean="0"/>
              <a:t>EOI failures: low-value added activities, low level of innovative processes, low technological capability, require many imported raw materials, few local linkages</a:t>
            </a:r>
          </a:p>
        </p:txBody>
      </p:sp>
      <p:sp>
        <p:nvSpPr>
          <p:cNvPr id="4" name="Slide Number Placeholder 3"/>
          <p:cNvSpPr>
            <a:spLocks noGrp="1"/>
          </p:cNvSpPr>
          <p:nvPr>
            <p:ph type="sldNum" sz="quarter" idx="12"/>
          </p:nvPr>
        </p:nvSpPr>
        <p:spPr/>
        <p:txBody>
          <a:bodyPr/>
          <a:lstStyle/>
          <a:p>
            <a:fld id="{3B2131A3-2D37-4C0B-A39C-E36780A5CA5F}" type="slidenum">
              <a:rPr lang="th-TH" smtClean="0"/>
              <a:pPr/>
              <a:t>10</a:t>
            </a:fld>
            <a:endParaRPr lang="th-TH"/>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US" sz="3200" dirty="0" smtClean="0"/>
              <a:t>Functional VS Selective Industrial policies</a:t>
            </a:r>
            <a:endParaRPr lang="th-TH" sz="3600" dirty="0"/>
          </a:p>
        </p:txBody>
      </p:sp>
      <p:sp>
        <p:nvSpPr>
          <p:cNvPr id="3" name="Content Placeholder 2"/>
          <p:cNvSpPr>
            <a:spLocks noGrp="1"/>
          </p:cNvSpPr>
          <p:nvPr>
            <p:ph idx="1"/>
          </p:nvPr>
        </p:nvSpPr>
        <p:spPr/>
        <p:txBody>
          <a:bodyPr>
            <a:normAutofit/>
          </a:bodyPr>
          <a:lstStyle/>
          <a:p>
            <a:r>
              <a:rPr lang="en-US" sz="2800" dirty="0" smtClean="0"/>
              <a:t>Functional industrial policies aimed to improve markets by effecting function across ALL or MANY industries</a:t>
            </a:r>
          </a:p>
          <a:p>
            <a:r>
              <a:rPr lang="en-US" sz="2800" dirty="0" smtClean="0"/>
              <a:t>Selective industrial policies target particular industries and aimed to produce a different profile of industries compared with market situation</a:t>
            </a:r>
          </a:p>
          <a:p>
            <a:r>
              <a:rPr lang="en-US" sz="2800" dirty="0" smtClean="0"/>
              <a:t>SIP must be selective to avoid ISI and EOI failures</a:t>
            </a:r>
          </a:p>
          <a:p>
            <a:endParaRPr lang="th-TH" sz="2800"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11</a:t>
            </a:fld>
            <a:endParaRPr lang="th-TH"/>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SIP is selective because…</a:t>
            </a:r>
          </a:p>
        </p:txBody>
      </p:sp>
      <p:sp>
        <p:nvSpPr>
          <p:cNvPr id="3" name="Content Placeholder 2"/>
          <p:cNvSpPr>
            <a:spLocks noGrp="1"/>
          </p:cNvSpPr>
          <p:nvPr>
            <p:ph idx="1"/>
          </p:nvPr>
        </p:nvSpPr>
        <p:spPr/>
        <p:txBody>
          <a:bodyPr>
            <a:normAutofit/>
          </a:bodyPr>
          <a:lstStyle/>
          <a:p>
            <a:pPr marL="514350" indent="-514350">
              <a:buFont typeface="+mj-lt"/>
              <a:buAutoNum type="arabicPeriod"/>
            </a:pPr>
            <a:r>
              <a:rPr lang="en-US" dirty="0" smtClean="0"/>
              <a:t>It is capital friendly.</a:t>
            </a:r>
          </a:p>
          <a:p>
            <a:pPr marL="514350" indent="-514350">
              <a:buFont typeface="+mj-lt"/>
              <a:buAutoNum type="arabicPeriod"/>
            </a:pPr>
            <a:r>
              <a:rPr lang="en-US" dirty="0" smtClean="0"/>
              <a:t>It subordinates non-productive capital to productive capital. </a:t>
            </a:r>
          </a:p>
          <a:p>
            <a:pPr marL="514350" indent="-514350">
              <a:buFont typeface="+mj-lt"/>
              <a:buAutoNum type="arabicPeriod"/>
            </a:pPr>
            <a:r>
              <a:rPr lang="en-US" dirty="0" smtClean="0"/>
              <a:t>Focuses on new firms.</a:t>
            </a:r>
          </a:p>
          <a:p>
            <a:pPr marL="514350" indent="-514350">
              <a:buFont typeface="+mj-lt"/>
              <a:buAutoNum type="arabicPeriod"/>
            </a:pPr>
            <a:r>
              <a:rPr lang="en-US" dirty="0" smtClean="0"/>
              <a:t>It supports efficient producers compared with inefficient producers.</a:t>
            </a:r>
          </a:p>
          <a:p>
            <a:pPr marL="514350" indent="-514350">
              <a:buFont typeface="+mj-lt"/>
              <a:buAutoNum type="arabicPeriod"/>
            </a:pPr>
            <a:r>
              <a:rPr lang="en-US" dirty="0" smtClean="0"/>
              <a:t>It tends to </a:t>
            </a:r>
            <a:r>
              <a:rPr lang="en-US" dirty="0" err="1" smtClean="0"/>
              <a:t>favour</a:t>
            </a:r>
            <a:r>
              <a:rPr lang="en-US" dirty="0" smtClean="0"/>
              <a:t> national enterprises rather than transnational companies.</a:t>
            </a:r>
            <a:endParaRPr lang="th-TH"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12</a:t>
            </a:fld>
            <a:endParaRPr lang="th-TH"/>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 Conclusion</a:t>
            </a:r>
            <a:endParaRPr lang="th-TH" dirty="0"/>
          </a:p>
        </p:txBody>
      </p:sp>
      <p:sp>
        <p:nvSpPr>
          <p:cNvPr id="3" name="Content Placeholder 2"/>
          <p:cNvSpPr>
            <a:spLocks noGrp="1"/>
          </p:cNvSpPr>
          <p:nvPr>
            <p:ph idx="1"/>
          </p:nvPr>
        </p:nvSpPr>
        <p:spPr/>
        <p:txBody>
          <a:bodyPr/>
          <a:lstStyle/>
          <a:p>
            <a:r>
              <a:rPr lang="en-US" dirty="0" smtClean="0"/>
              <a:t>“The optimal content and mode of industrial policy intervention changes with the initial national conditions and with the stage of development or phase of industrialization. It also varies with </a:t>
            </a:r>
            <a:r>
              <a:rPr lang="en-US" dirty="0" err="1" smtClean="0"/>
              <a:t>sectoral</a:t>
            </a:r>
            <a:r>
              <a:rPr lang="en-US" dirty="0" smtClean="0"/>
              <a:t> characteristics, local capabilities and international conditions.”</a:t>
            </a:r>
            <a:endParaRPr lang="th-TH"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13</a:t>
            </a:fld>
            <a:endParaRPr lang="th-TH"/>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WHY Strategic Industrial Policy?: 1</a:t>
            </a:r>
            <a:r>
              <a:rPr lang="en-US" baseline="30000" dirty="0" smtClean="0"/>
              <a:t>st</a:t>
            </a:r>
            <a:r>
              <a:rPr lang="en-US" dirty="0" smtClean="0"/>
              <a:t> rationale</a:t>
            </a:r>
            <a:endParaRPr lang="en-US" dirty="0"/>
          </a:p>
        </p:txBody>
      </p:sp>
      <p:sp>
        <p:nvSpPr>
          <p:cNvPr id="3" name="Content Placeholder 2"/>
          <p:cNvSpPr>
            <a:spLocks noGrp="1"/>
          </p:cNvSpPr>
          <p:nvPr>
            <p:ph idx="1"/>
          </p:nvPr>
        </p:nvSpPr>
        <p:spPr/>
        <p:txBody>
          <a:bodyPr/>
          <a:lstStyle/>
          <a:p>
            <a:r>
              <a:rPr lang="en-US" dirty="0" smtClean="0"/>
              <a:t>Market failure</a:t>
            </a:r>
          </a:p>
          <a:p>
            <a:pPr lvl="1"/>
            <a:r>
              <a:rPr lang="en-US" dirty="0" smtClean="0"/>
              <a:t>Non-efficient allocation of resources</a:t>
            </a:r>
          </a:p>
          <a:p>
            <a:pPr lvl="1"/>
            <a:r>
              <a:rPr lang="en-US" dirty="0" smtClean="0"/>
              <a:t>Imperfect competition</a:t>
            </a:r>
          </a:p>
          <a:p>
            <a:pPr lvl="1"/>
            <a:r>
              <a:rPr lang="en-US" dirty="0" smtClean="0"/>
              <a:t>Externalities</a:t>
            </a:r>
          </a:p>
          <a:p>
            <a:pPr lvl="1"/>
            <a:r>
              <a:rPr lang="en-US" dirty="0" smtClean="0"/>
              <a:t>Insufficient information</a:t>
            </a:r>
            <a:endParaRPr lang="en-US"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14</a:t>
            </a:fld>
            <a:endParaRPr lang="th-TH"/>
          </a:p>
        </p:txBody>
      </p:sp>
    </p:spTree>
    <p:extLst>
      <p:ext uri="{BB962C8B-B14F-4D97-AF65-F5344CB8AC3E}">
        <p14:creationId xmlns:p14="http://schemas.microsoft.com/office/powerpoint/2010/main" val="258421209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first rationale</a:t>
            </a:r>
            <a:endParaRPr lang="en-US" dirty="0"/>
          </a:p>
        </p:txBody>
      </p:sp>
      <p:sp>
        <p:nvSpPr>
          <p:cNvPr id="3" name="Content Placeholder 2"/>
          <p:cNvSpPr>
            <a:spLocks noGrp="1"/>
          </p:cNvSpPr>
          <p:nvPr>
            <p:ph idx="1"/>
          </p:nvPr>
        </p:nvSpPr>
        <p:spPr/>
        <p:txBody>
          <a:bodyPr/>
          <a:lstStyle/>
          <a:p>
            <a:r>
              <a:rPr lang="en-US" dirty="0" smtClean="0"/>
              <a:t>Market-friendly</a:t>
            </a:r>
          </a:p>
          <a:p>
            <a:pPr lvl="1"/>
            <a:r>
              <a:rPr lang="en-US" dirty="0" smtClean="0"/>
              <a:t>Increasing returns</a:t>
            </a:r>
          </a:p>
          <a:p>
            <a:pPr lvl="1"/>
            <a:r>
              <a:rPr lang="en-US" dirty="0" smtClean="0"/>
              <a:t>Multiple equilibrium</a:t>
            </a:r>
          </a:p>
          <a:p>
            <a:pPr lvl="1"/>
            <a:r>
              <a:rPr lang="en-US" dirty="0" smtClean="0"/>
              <a:t>First-mover advantages</a:t>
            </a:r>
          </a:p>
          <a:p>
            <a:pPr lvl="1"/>
            <a:r>
              <a:rPr lang="en-US" dirty="0" smtClean="0"/>
              <a:t>Tacit technological knowledge</a:t>
            </a:r>
          </a:p>
          <a:p>
            <a:pPr marL="457200" lvl="1" indent="0">
              <a:buNone/>
            </a:pPr>
            <a:r>
              <a:rPr lang="en-US" dirty="0" smtClean="0"/>
              <a:t>Traditional way of thinking about market failures ignores important problem areas.</a:t>
            </a:r>
          </a:p>
        </p:txBody>
      </p:sp>
      <p:sp>
        <p:nvSpPr>
          <p:cNvPr id="4" name="Slide Number Placeholder 3"/>
          <p:cNvSpPr>
            <a:spLocks noGrp="1"/>
          </p:cNvSpPr>
          <p:nvPr>
            <p:ph type="sldNum" sz="quarter" idx="12"/>
          </p:nvPr>
        </p:nvSpPr>
        <p:spPr/>
        <p:txBody>
          <a:bodyPr/>
          <a:lstStyle/>
          <a:p>
            <a:fld id="{3B2131A3-2D37-4C0B-A39C-E36780A5CA5F}" type="slidenum">
              <a:rPr lang="th-TH" smtClean="0"/>
              <a:pPr/>
              <a:t>15</a:t>
            </a:fld>
            <a:endParaRPr lang="th-TH"/>
          </a:p>
        </p:txBody>
      </p:sp>
    </p:spTree>
    <p:extLst>
      <p:ext uri="{BB962C8B-B14F-4D97-AF65-F5344CB8AC3E}">
        <p14:creationId xmlns:p14="http://schemas.microsoft.com/office/powerpoint/2010/main" val="22600945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first rationale</a:t>
            </a:r>
            <a:endParaRPr lang="en-US" dirty="0"/>
          </a:p>
        </p:txBody>
      </p:sp>
      <p:sp>
        <p:nvSpPr>
          <p:cNvPr id="3" name="Content Placeholder 2"/>
          <p:cNvSpPr>
            <a:spLocks noGrp="1"/>
          </p:cNvSpPr>
          <p:nvPr>
            <p:ph idx="1"/>
          </p:nvPr>
        </p:nvSpPr>
        <p:spPr/>
        <p:txBody>
          <a:bodyPr/>
          <a:lstStyle/>
          <a:p>
            <a:r>
              <a:rPr lang="en-US" dirty="0" smtClean="0"/>
              <a:t>Strategic failures</a:t>
            </a:r>
          </a:p>
          <a:p>
            <a:pPr lvl="1"/>
            <a:r>
              <a:rPr lang="en-US" dirty="0" smtClean="0"/>
              <a:t>Dynamic capitalist transformations</a:t>
            </a:r>
          </a:p>
          <a:p>
            <a:pPr lvl="1"/>
            <a:r>
              <a:rPr lang="en-US" dirty="0" smtClean="0"/>
              <a:t>Failures in generating new resources rather than in allocating existing one</a:t>
            </a:r>
            <a:endParaRPr lang="en-US"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16</a:t>
            </a:fld>
            <a:endParaRPr lang="th-TH"/>
          </a:p>
        </p:txBody>
      </p:sp>
    </p:spTree>
    <p:extLst>
      <p:ext uri="{BB962C8B-B14F-4D97-AF65-F5344CB8AC3E}">
        <p14:creationId xmlns:p14="http://schemas.microsoft.com/office/powerpoint/2010/main" val="191864676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first rationale</a:t>
            </a:r>
            <a:endParaRPr lang="en-US" dirty="0"/>
          </a:p>
        </p:txBody>
      </p:sp>
      <p:sp>
        <p:nvSpPr>
          <p:cNvPr id="3" name="Content Placeholder 2"/>
          <p:cNvSpPr>
            <a:spLocks noGrp="1"/>
          </p:cNvSpPr>
          <p:nvPr>
            <p:ph idx="1"/>
          </p:nvPr>
        </p:nvSpPr>
        <p:spPr/>
        <p:txBody>
          <a:bodyPr/>
          <a:lstStyle/>
          <a:p>
            <a:r>
              <a:rPr lang="en-US" dirty="0" smtClean="0"/>
              <a:t>3 kinds of market failures</a:t>
            </a:r>
          </a:p>
          <a:p>
            <a:pPr lvl="1"/>
            <a:r>
              <a:rPr lang="en-US" dirty="0" smtClean="0"/>
              <a:t>Externalities</a:t>
            </a:r>
          </a:p>
          <a:p>
            <a:pPr lvl="1"/>
            <a:r>
              <a:rPr lang="en-US" dirty="0" smtClean="0"/>
              <a:t>Providing highly specific public inputs</a:t>
            </a:r>
            <a:r>
              <a:rPr lang="th-TH" dirty="0" smtClean="0"/>
              <a:t>(</a:t>
            </a:r>
            <a:r>
              <a:rPr lang="en-US" dirty="0" smtClean="0"/>
              <a:t>public goods</a:t>
            </a:r>
            <a:r>
              <a:rPr lang="th-TH" dirty="0" smtClean="0"/>
              <a:t>)</a:t>
            </a:r>
            <a:endParaRPr lang="en-US" dirty="0" smtClean="0"/>
          </a:p>
          <a:p>
            <a:pPr lvl="1"/>
            <a:r>
              <a:rPr lang="en-US" dirty="0" smtClean="0"/>
              <a:t>Information externalities or self-discovery externalities</a:t>
            </a:r>
            <a:endParaRPr lang="en-US"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17</a:t>
            </a:fld>
            <a:endParaRPr lang="th-TH"/>
          </a:p>
        </p:txBody>
      </p:sp>
    </p:spTree>
    <p:extLst>
      <p:ext uri="{BB962C8B-B14F-4D97-AF65-F5344CB8AC3E}">
        <p14:creationId xmlns:p14="http://schemas.microsoft.com/office/powerpoint/2010/main" val="215007831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first rationale</a:t>
            </a:r>
            <a:endParaRPr lang="en-US" dirty="0"/>
          </a:p>
        </p:txBody>
      </p:sp>
      <p:sp>
        <p:nvSpPr>
          <p:cNvPr id="3" name="Content Placeholder 2"/>
          <p:cNvSpPr>
            <a:spLocks noGrp="1"/>
          </p:cNvSpPr>
          <p:nvPr>
            <p:ph idx="1"/>
          </p:nvPr>
        </p:nvSpPr>
        <p:spPr/>
        <p:txBody>
          <a:bodyPr/>
          <a:lstStyle/>
          <a:p>
            <a:r>
              <a:rPr lang="en-US" dirty="0" smtClean="0"/>
              <a:t>Strategic industrial policy intervention</a:t>
            </a:r>
          </a:p>
          <a:p>
            <a:pPr lvl="1"/>
            <a:r>
              <a:rPr lang="en-US" dirty="0" smtClean="0"/>
              <a:t>Weakness</a:t>
            </a:r>
          </a:p>
          <a:p>
            <a:pPr lvl="2"/>
            <a:r>
              <a:rPr lang="en-US" dirty="0" smtClean="0"/>
              <a:t>Analytically privileges one market at the expense of other markets</a:t>
            </a:r>
          </a:p>
          <a:p>
            <a:pPr lvl="2"/>
            <a:r>
              <a:rPr lang="en-US" dirty="0" smtClean="0"/>
              <a:t>Cannot provide sufficient inputs of supply side and also not taken up for such inputs in demand side </a:t>
            </a:r>
            <a:endParaRPr lang="en-US"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18</a:t>
            </a:fld>
            <a:endParaRPr lang="th-TH"/>
          </a:p>
        </p:txBody>
      </p:sp>
    </p:spTree>
    <p:extLst>
      <p:ext uri="{BB962C8B-B14F-4D97-AF65-F5344CB8AC3E}">
        <p14:creationId xmlns:p14="http://schemas.microsoft.com/office/powerpoint/2010/main" val="6301376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second rationale</a:t>
            </a:r>
            <a:endParaRPr lang="en-US" dirty="0"/>
          </a:p>
        </p:txBody>
      </p:sp>
      <p:sp>
        <p:nvSpPr>
          <p:cNvPr id="3" name="Content Placeholder 2"/>
          <p:cNvSpPr>
            <a:spLocks noGrp="1"/>
          </p:cNvSpPr>
          <p:nvPr>
            <p:ph idx="1"/>
          </p:nvPr>
        </p:nvSpPr>
        <p:spPr/>
        <p:txBody>
          <a:bodyPr/>
          <a:lstStyle/>
          <a:p>
            <a:r>
              <a:rPr lang="en-US" dirty="0" smtClean="0"/>
              <a:t>Micro-issues</a:t>
            </a:r>
            <a:r>
              <a:rPr lang="th-TH" dirty="0" smtClean="0"/>
              <a:t>(</a:t>
            </a:r>
            <a:r>
              <a:rPr lang="en-US" dirty="0" smtClean="0"/>
              <a:t>Firm level</a:t>
            </a:r>
            <a:r>
              <a:rPr lang="th-TH" dirty="0" smtClean="0"/>
              <a:t>)</a:t>
            </a:r>
            <a:endParaRPr lang="en-US" dirty="0" smtClean="0"/>
          </a:p>
          <a:p>
            <a:pPr lvl="1"/>
            <a:r>
              <a:rPr lang="en-US" dirty="0" smtClean="0"/>
              <a:t>Comparative advantages</a:t>
            </a:r>
          </a:p>
          <a:p>
            <a:pPr lvl="1"/>
            <a:r>
              <a:rPr lang="en-US" dirty="0" smtClean="0"/>
              <a:t>Learning and technology</a:t>
            </a:r>
          </a:p>
          <a:p>
            <a:pPr lvl="1"/>
            <a:r>
              <a:rPr lang="en-US" dirty="0" smtClean="0"/>
              <a:t>Public support</a:t>
            </a:r>
          </a:p>
          <a:p>
            <a:r>
              <a:rPr lang="en-US" dirty="0" smtClean="0"/>
              <a:t>Learning process</a:t>
            </a:r>
          </a:p>
          <a:p>
            <a:pPr lvl="1"/>
            <a:r>
              <a:rPr lang="en-US" dirty="0" smtClean="0"/>
              <a:t>Level of information and skills</a:t>
            </a:r>
          </a:p>
          <a:p>
            <a:pPr lvl="1"/>
            <a:r>
              <a:rPr lang="en-US" dirty="0" smtClean="0"/>
              <a:t>Organizational and managerial routines</a:t>
            </a:r>
          </a:p>
          <a:p>
            <a:pPr marL="457200" lvl="1" indent="0">
              <a:buNone/>
            </a:pPr>
            <a:endParaRPr lang="en-US" dirty="0" smtClean="0"/>
          </a:p>
          <a:p>
            <a:pPr lvl="1"/>
            <a:endParaRPr lang="en-US"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19</a:t>
            </a:fld>
            <a:endParaRPr lang="th-TH"/>
          </a:p>
        </p:txBody>
      </p:sp>
    </p:spTree>
    <p:extLst>
      <p:ext uri="{BB962C8B-B14F-4D97-AF65-F5344CB8AC3E}">
        <p14:creationId xmlns:p14="http://schemas.microsoft.com/office/powerpoint/2010/main" val="55349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second rationale</a:t>
            </a:r>
            <a:endParaRPr lang="en-US" dirty="0"/>
          </a:p>
        </p:txBody>
      </p:sp>
      <p:sp>
        <p:nvSpPr>
          <p:cNvPr id="3" name="Content Placeholder 2"/>
          <p:cNvSpPr>
            <a:spLocks noGrp="1"/>
          </p:cNvSpPr>
          <p:nvPr>
            <p:ph idx="1"/>
          </p:nvPr>
        </p:nvSpPr>
        <p:spPr/>
        <p:txBody>
          <a:bodyPr/>
          <a:lstStyle/>
          <a:p>
            <a:r>
              <a:rPr lang="en-US" dirty="0" smtClean="0"/>
              <a:t>Strategic industrial approach</a:t>
            </a:r>
          </a:p>
          <a:p>
            <a:pPr lvl="1"/>
            <a:r>
              <a:rPr lang="en-US" dirty="0" smtClean="0"/>
              <a:t>Innovation</a:t>
            </a:r>
          </a:p>
          <a:p>
            <a:pPr lvl="2"/>
            <a:r>
              <a:rPr lang="en-US" dirty="0" smtClean="0"/>
              <a:t>New Products</a:t>
            </a:r>
          </a:p>
          <a:p>
            <a:pPr lvl="2"/>
            <a:r>
              <a:rPr lang="en-US" dirty="0" smtClean="0"/>
              <a:t>New processes</a:t>
            </a:r>
          </a:p>
          <a:p>
            <a:pPr lvl="2"/>
            <a:r>
              <a:rPr lang="en-US" dirty="0" smtClean="0"/>
              <a:t>New business models</a:t>
            </a:r>
          </a:p>
        </p:txBody>
      </p:sp>
      <p:sp>
        <p:nvSpPr>
          <p:cNvPr id="4" name="Slide Number Placeholder 3"/>
          <p:cNvSpPr>
            <a:spLocks noGrp="1"/>
          </p:cNvSpPr>
          <p:nvPr>
            <p:ph type="sldNum" sz="quarter" idx="12"/>
          </p:nvPr>
        </p:nvSpPr>
        <p:spPr/>
        <p:txBody>
          <a:bodyPr/>
          <a:lstStyle/>
          <a:p>
            <a:fld id="{3B2131A3-2D37-4C0B-A39C-E36780A5CA5F}" type="slidenum">
              <a:rPr lang="th-TH" smtClean="0"/>
              <a:pPr/>
              <a:t>20</a:t>
            </a:fld>
            <a:endParaRPr lang="th-TH"/>
          </a:p>
        </p:txBody>
      </p:sp>
    </p:spTree>
    <p:extLst>
      <p:ext uri="{BB962C8B-B14F-4D97-AF65-F5344CB8AC3E}">
        <p14:creationId xmlns:p14="http://schemas.microsoft.com/office/powerpoint/2010/main" val="58288571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second rationale</a:t>
            </a:r>
            <a:endParaRPr lang="en-US" dirty="0"/>
          </a:p>
        </p:txBody>
      </p:sp>
      <p:sp>
        <p:nvSpPr>
          <p:cNvPr id="3" name="Content Placeholder 2"/>
          <p:cNvSpPr>
            <a:spLocks noGrp="1"/>
          </p:cNvSpPr>
          <p:nvPr>
            <p:ph idx="1"/>
          </p:nvPr>
        </p:nvSpPr>
        <p:spPr/>
        <p:txBody>
          <a:bodyPr/>
          <a:lstStyle/>
          <a:p>
            <a:r>
              <a:rPr lang="en-US" dirty="0" smtClean="0"/>
              <a:t>Strategic industrial approach</a:t>
            </a:r>
          </a:p>
          <a:p>
            <a:pPr lvl="1"/>
            <a:r>
              <a:rPr lang="en-US" dirty="0" smtClean="0"/>
              <a:t>Acquired skills, knowledge and experience through many channels</a:t>
            </a:r>
          </a:p>
          <a:p>
            <a:pPr lvl="2"/>
            <a:r>
              <a:rPr lang="en-US" dirty="0" smtClean="0"/>
              <a:t>Repair and maintenance equipment</a:t>
            </a:r>
          </a:p>
          <a:p>
            <a:pPr lvl="2"/>
            <a:r>
              <a:rPr lang="en-US" dirty="0" smtClean="0"/>
              <a:t>Trial and error experimentation</a:t>
            </a:r>
          </a:p>
          <a:p>
            <a:pPr lvl="2"/>
            <a:r>
              <a:rPr lang="en-US" dirty="0" smtClean="0"/>
              <a:t>Reverse engineering</a:t>
            </a:r>
          </a:p>
          <a:p>
            <a:pPr lvl="2"/>
            <a:r>
              <a:rPr lang="en-US" dirty="0" smtClean="0"/>
              <a:t>Human resource formation</a:t>
            </a:r>
          </a:p>
        </p:txBody>
      </p:sp>
      <p:sp>
        <p:nvSpPr>
          <p:cNvPr id="4" name="Slide Number Placeholder 3"/>
          <p:cNvSpPr>
            <a:spLocks noGrp="1"/>
          </p:cNvSpPr>
          <p:nvPr>
            <p:ph type="sldNum" sz="quarter" idx="12"/>
          </p:nvPr>
        </p:nvSpPr>
        <p:spPr/>
        <p:txBody>
          <a:bodyPr/>
          <a:lstStyle/>
          <a:p>
            <a:fld id="{3B2131A3-2D37-4C0B-A39C-E36780A5CA5F}" type="slidenum">
              <a:rPr lang="th-TH" smtClean="0"/>
              <a:pPr/>
              <a:t>21</a:t>
            </a:fld>
            <a:endParaRPr lang="th-TH"/>
          </a:p>
        </p:txBody>
      </p:sp>
    </p:spTree>
    <p:extLst>
      <p:ext uri="{BB962C8B-B14F-4D97-AF65-F5344CB8AC3E}">
        <p14:creationId xmlns:p14="http://schemas.microsoft.com/office/powerpoint/2010/main" val="269827392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second rationale</a:t>
            </a:r>
            <a:endParaRPr lang="en-US" dirty="0"/>
          </a:p>
        </p:txBody>
      </p:sp>
      <p:sp>
        <p:nvSpPr>
          <p:cNvPr id="3" name="Content Placeholder 2"/>
          <p:cNvSpPr>
            <a:spLocks noGrp="1"/>
          </p:cNvSpPr>
          <p:nvPr>
            <p:ph idx="1"/>
          </p:nvPr>
        </p:nvSpPr>
        <p:spPr/>
        <p:txBody>
          <a:bodyPr>
            <a:normAutofit/>
          </a:bodyPr>
          <a:lstStyle/>
          <a:p>
            <a:r>
              <a:rPr lang="en-US" dirty="0" smtClean="0"/>
              <a:t>Strategic industrial approach</a:t>
            </a:r>
          </a:p>
          <a:p>
            <a:pPr lvl="1"/>
            <a:r>
              <a:rPr lang="en-US" dirty="0" smtClean="0"/>
              <a:t>Acquired skills, knowledge and experience through many channels</a:t>
            </a:r>
          </a:p>
          <a:p>
            <a:pPr lvl="2"/>
            <a:r>
              <a:rPr lang="en-US" dirty="0" smtClean="0"/>
              <a:t>Transfer of knowledge and skills from long-term suppliers of machinery</a:t>
            </a:r>
          </a:p>
          <a:p>
            <a:pPr lvl="2"/>
            <a:r>
              <a:rPr lang="en-US" dirty="0" smtClean="0"/>
              <a:t>Intermediate-goods producers</a:t>
            </a:r>
          </a:p>
          <a:p>
            <a:pPr lvl="2"/>
            <a:r>
              <a:rPr lang="en-US" dirty="0" smtClean="0"/>
              <a:t>Foreign licensers</a:t>
            </a:r>
          </a:p>
          <a:p>
            <a:pPr lvl="2"/>
            <a:r>
              <a:rPr lang="en-US" dirty="0" smtClean="0"/>
              <a:t>Customers</a:t>
            </a:r>
          </a:p>
          <a:p>
            <a:pPr lvl="2"/>
            <a:r>
              <a:rPr lang="en-US" dirty="0" smtClean="0"/>
              <a:t>Consultants</a:t>
            </a:r>
          </a:p>
          <a:p>
            <a:pPr lvl="2"/>
            <a:r>
              <a:rPr lang="en-US" dirty="0" smtClean="0"/>
              <a:t>Private contract facilities</a:t>
            </a:r>
            <a:endParaRPr lang="en-US"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22</a:t>
            </a:fld>
            <a:endParaRPr lang="th-TH"/>
          </a:p>
        </p:txBody>
      </p:sp>
    </p:spTree>
    <p:extLst>
      <p:ext uri="{BB962C8B-B14F-4D97-AF65-F5344CB8AC3E}">
        <p14:creationId xmlns:p14="http://schemas.microsoft.com/office/powerpoint/2010/main" val="149029570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second rationale</a:t>
            </a:r>
            <a:endParaRPr lang="en-US" dirty="0"/>
          </a:p>
        </p:txBody>
      </p:sp>
      <p:sp>
        <p:nvSpPr>
          <p:cNvPr id="3" name="Content Placeholder 2"/>
          <p:cNvSpPr>
            <a:spLocks noGrp="1"/>
          </p:cNvSpPr>
          <p:nvPr>
            <p:ph idx="1"/>
          </p:nvPr>
        </p:nvSpPr>
        <p:spPr/>
        <p:txBody>
          <a:bodyPr/>
          <a:lstStyle/>
          <a:p>
            <a:r>
              <a:rPr lang="en-US" dirty="0" smtClean="0"/>
              <a:t>Strategic industrial approach</a:t>
            </a:r>
          </a:p>
          <a:p>
            <a:pPr lvl="1"/>
            <a:r>
              <a:rPr lang="en-US" dirty="0" smtClean="0"/>
              <a:t>For SI perspective one cannot specify an optimal system of innovation. The innovation process is evolutionary and path dependent over time, thus market failure becomes irrelevant</a:t>
            </a:r>
          </a:p>
          <a:p>
            <a:pPr lvl="1"/>
            <a:r>
              <a:rPr lang="en-US" dirty="0" smtClean="0"/>
              <a:t>Occur of systemic problems</a:t>
            </a:r>
          </a:p>
        </p:txBody>
      </p:sp>
      <p:sp>
        <p:nvSpPr>
          <p:cNvPr id="4" name="Slide Number Placeholder 3"/>
          <p:cNvSpPr>
            <a:spLocks noGrp="1"/>
          </p:cNvSpPr>
          <p:nvPr>
            <p:ph type="sldNum" sz="quarter" idx="12"/>
          </p:nvPr>
        </p:nvSpPr>
        <p:spPr/>
        <p:txBody>
          <a:bodyPr/>
          <a:lstStyle/>
          <a:p>
            <a:fld id="{3B2131A3-2D37-4C0B-A39C-E36780A5CA5F}" type="slidenum">
              <a:rPr lang="th-TH" smtClean="0"/>
              <a:pPr/>
              <a:t>23</a:t>
            </a:fld>
            <a:endParaRPr lang="th-TH"/>
          </a:p>
        </p:txBody>
      </p:sp>
    </p:spTree>
    <p:extLst>
      <p:ext uri="{BB962C8B-B14F-4D97-AF65-F5344CB8AC3E}">
        <p14:creationId xmlns:p14="http://schemas.microsoft.com/office/powerpoint/2010/main" val="42773451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second rationale</a:t>
            </a:r>
            <a:endParaRPr lang="en-US" dirty="0"/>
          </a:p>
        </p:txBody>
      </p:sp>
      <p:sp>
        <p:nvSpPr>
          <p:cNvPr id="3" name="Content Placeholder 2"/>
          <p:cNvSpPr>
            <a:spLocks noGrp="1"/>
          </p:cNvSpPr>
          <p:nvPr>
            <p:ph idx="1"/>
          </p:nvPr>
        </p:nvSpPr>
        <p:spPr/>
        <p:txBody>
          <a:bodyPr numCol="2">
            <a:noAutofit/>
          </a:bodyPr>
          <a:lstStyle/>
          <a:p>
            <a:r>
              <a:rPr lang="en-US" sz="2000" dirty="0" smtClean="0"/>
              <a:t>Systemic problems</a:t>
            </a:r>
          </a:p>
          <a:p>
            <a:pPr lvl="1"/>
            <a:r>
              <a:rPr lang="en-US" sz="2000" dirty="0" smtClean="0"/>
              <a:t>Capability problems</a:t>
            </a:r>
          </a:p>
          <a:p>
            <a:pPr lvl="1"/>
            <a:r>
              <a:rPr lang="en-US" sz="2000" dirty="0" smtClean="0"/>
              <a:t>Lock-in problems</a:t>
            </a:r>
          </a:p>
          <a:p>
            <a:pPr lvl="1"/>
            <a:r>
              <a:rPr lang="en-US" sz="2000" dirty="0" smtClean="0"/>
              <a:t>Institutional problems</a:t>
            </a:r>
          </a:p>
          <a:p>
            <a:pPr lvl="1"/>
            <a:r>
              <a:rPr lang="en-US" sz="2000" dirty="0" smtClean="0"/>
              <a:t>Network problems</a:t>
            </a:r>
          </a:p>
          <a:p>
            <a:pPr lvl="1"/>
            <a:r>
              <a:rPr lang="en-US" sz="2000" dirty="0" smtClean="0"/>
              <a:t>Transition problems</a:t>
            </a:r>
          </a:p>
          <a:p>
            <a:pPr lvl="1"/>
            <a:r>
              <a:rPr lang="en-US" sz="2000" dirty="0" smtClean="0"/>
              <a:t>Infrastructure problems</a:t>
            </a:r>
          </a:p>
          <a:p>
            <a:pPr lvl="1"/>
            <a:endParaRPr lang="en-US" sz="2000" dirty="0" smtClean="0"/>
          </a:p>
          <a:p>
            <a:r>
              <a:rPr lang="en-US" sz="2000" dirty="0" smtClean="0"/>
              <a:t>Systemic problem</a:t>
            </a:r>
          </a:p>
          <a:p>
            <a:pPr lvl="1"/>
            <a:r>
              <a:rPr lang="en-US" sz="2000" dirty="0" smtClean="0"/>
              <a:t>SI-based policies cannot be neutral</a:t>
            </a:r>
          </a:p>
          <a:p>
            <a:pPr lvl="1"/>
            <a:r>
              <a:rPr lang="en-US" sz="2000" dirty="0" smtClean="0"/>
              <a:t>So public intervention is need, well-timed and well-coordinated policy deployment promoting innovation and technology diffusion processes in business sector</a:t>
            </a:r>
          </a:p>
          <a:p>
            <a:pPr lvl="1"/>
            <a:endParaRPr lang="en-US" sz="2000" dirty="0" smtClean="0"/>
          </a:p>
          <a:p>
            <a:r>
              <a:rPr lang="en-US" sz="2000" dirty="0" smtClean="0"/>
              <a:t>SI approach</a:t>
            </a:r>
          </a:p>
          <a:p>
            <a:pPr lvl="1"/>
            <a:r>
              <a:rPr lang="en-US" sz="2000" dirty="0" smtClean="0"/>
              <a:t>The natures of innovation systems in developing countries differ from advanced capitalist countries.</a:t>
            </a:r>
          </a:p>
          <a:p>
            <a:pPr lvl="1"/>
            <a:r>
              <a:rPr lang="en-US" sz="2000" dirty="0" smtClean="0"/>
              <a:t>Foreign companies as investors or buyers play more prominent role in developing countries</a:t>
            </a:r>
          </a:p>
          <a:p>
            <a:pPr lvl="1"/>
            <a:endParaRPr lang="en-US" sz="2000"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24</a:t>
            </a:fld>
            <a:endParaRPr lang="th-TH"/>
          </a:p>
        </p:txBody>
      </p:sp>
    </p:spTree>
    <p:extLst>
      <p:ext uri="{BB962C8B-B14F-4D97-AF65-F5344CB8AC3E}">
        <p14:creationId xmlns:p14="http://schemas.microsoft.com/office/powerpoint/2010/main" val="41093310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sz="3600" dirty="0" smtClean="0"/>
              <a:t>HOW of strategic industrial policy?</a:t>
            </a:r>
            <a:endParaRPr lang="th-TH" dirty="0"/>
          </a:p>
        </p:txBody>
      </p:sp>
      <p:sp>
        <p:nvSpPr>
          <p:cNvPr id="3" name="Content Placeholder 2"/>
          <p:cNvSpPr>
            <a:spLocks noGrp="1"/>
          </p:cNvSpPr>
          <p:nvPr>
            <p:ph idx="1"/>
          </p:nvPr>
        </p:nvSpPr>
        <p:spPr/>
        <p:txBody>
          <a:bodyPr>
            <a:normAutofit/>
          </a:bodyPr>
          <a:lstStyle/>
          <a:p>
            <a:pPr marL="0" indent="0">
              <a:buNone/>
            </a:pPr>
            <a:r>
              <a:rPr lang="en-US" dirty="0" smtClean="0">
                <a:sym typeface="Wingdings"/>
              </a:rPr>
              <a:t> </a:t>
            </a:r>
            <a:r>
              <a:rPr lang="en-US" dirty="0" smtClean="0"/>
              <a:t>the </a:t>
            </a:r>
            <a:r>
              <a:rPr lang="en-US" dirty="0"/>
              <a:t>policy process to accomplish the </a:t>
            </a:r>
            <a:r>
              <a:rPr lang="en-US" dirty="0" smtClean="0"/>
              <a:t>What</a:t>
            </a:r>
          </a:p>
          <a:p>
            <a:pPr marL="0" indent="0">
              <a:buNone/>
            </a:pPr>
            <a:r>
              <a:rPr lang="en-US" dirty="0" smtClean="0"/>
              <a:t>Such as…</a:t>
            </a:r>
            <a:br>
              <a:rPr lang="en-US" dirty="0" smtClean="0"/>
            </a:br>
            <a:r>
              <a:rPr lang="en-US" dirty="0" smtClean="0"/>
              <a:t>    - </a:t>
            </a:r>
            <a:r>
              <a:rPr lang="en-US" dirty="0"/>
              <a:t>How are countries to choose the </a:t>
            </a:r>
            <a:r>
              <a:rPr lang="en-US" dirty="0" smtClean="0"/>
              <a:t>correct strategy </a:t>
            </a:r>
            <a:r>
              <a:rPr lang="en-US" dirty="0"/>
              <a:t>of dynamic transformation?</a:t>
            </a:r>
          </a:p>
          <a:p>
            <a:pPr marL="0" indent="0">
              <a:buNone/>
            </a:pPr>
            <a:r>
              <a:rPr lang="en-US" dirty="0"/>
              <a:t> </a:t>
            </a:r>
            <a:r>
              <a:rPr lang="en-US" dirty="0" smtClean="0"/>
              <a:t>   - </a:t>
            </a:r>
            <a:r>
              <a:rPr lang="en-US" dirty="0"/>
              <a:t>How are countries to decide on the relevant specific and complex public input?</a:t>
            </a:r>
          </a:p>
          <a:p>
            <a:pPr marL="0" indent="0">
              <a:buNone/>
            </a:pPr>
            <a:r>
              <a:rPr lang="en-US" dirty="0"/>
              <a:t> </a:t>
            </a:r>
            <a:r>
              <a:rPr lang="en-US" dirty="0" smtClean="0"/>
              <a:t>   - </a:t>
            </a:r>
            <a:r>
              <a:rPr lang="en-US" dirty="0"/>
              <a:t>How are countries to balance central guidance with </a:t>
            </a:r>
            <a:r>
              <a:rPr lang="en-US" dirty="0" smtClean="0"/>
              <a:t>decentralized </a:t>
            </a:r>
            <a:r>
              <a:rPr lang="en-US" dirty="0"/>
              <a:t>policy negotiation and implementation?</a:t>
            </a:r>
          </a:p>
        </p:txBody>
      </p:sp>
      <p:sp>
        <p:nvSpPr>
          <p:cNvPr id="5" name="Slide Number Placeholder 4"/>
          <p:cNvSpPr>
            <a:spLocks noGrp="1"/>
          </p:cNvSpPr>
          <p:nvPr>
            <p:ph type="sldNum" sz="quarter" idx="12"/>
          </p:nvPr>
        </p:nvSpPr>
        <p:spPr/>
        <p:txBody>
          <a:bodyPr/>
          <a:lstStyle/>
          <a:p>
            <a:fld id="{3B2131A3-2D37-4C0B-A39C-E36780A5CA5F}" type="slidenum">
              <a:rPr lang="th-TH" smtClean="0"/>
              <a:pPr/>
              <a:t>25</a:t>
            </a:fld>
            <a:endParaRPr lang="th-TH"/>
          </a:p>
        </p:txBody>
      </p:sp>
    </p:spTree>
    <p:extLst>
      <p:ext uri="{BB962C8B-B14F-4D97-AF65-F5344CB8AC3E}">
        <p14:creationId xmlns:p14="http://schemas.microsoft.com/office/powerpoint/2010/main" val="192252454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How to do industrial policy can be divided into: </a:t>
            </a:r>
            <a:endParaRPr lang="th-TH" dirty="0"/>
          </a:p>
        </p:txBody>
      </p:sp>
      <p:sp>
        <p:nvSpPr>
          <p:cNvPr id="3" name="Content Placeholder 2"/>
          <p:cNvSpPr>
            <a:spLocks noGrp="1"/>
          </p:cNvSpPr>
          <p:nvPr>
            <p:ph idx="1"/>
          </p:nvPr>
        </p:nvSpPr>
        <p:spPr/>
        <p:txBody>
          <a:bodyPr/>
          <a:lstStyle/>
          <a:p>
            <a:pPr>
              <a:buAutoNum type="arabicPeriod"/>
            </a:pPr>
            <a:r>
              <a:rPr lang="en-US" dirty="0" smtClean="0"/>
              <a:t>Institutional design</a:t>
            </a:r>
          </a:p>
          <a:p>
            <a:pPr>
              <a:buAutoNum type="arabicPeriod"/>
            </a:pPr>
            <a:r>
              <a:rPr lang="en-US" dirty="0" smtClean="0"/>
              <a:t>Institutional capacity</a:t>
            </a:r>
          </a:p>
          <a:p>
            <a:pPr>
              <a:buAutoNum type="arabicPeriod"/>
            </a:pPr>
            <a:r>
              <a:rPr lang="en-US" dirty="0" smtClean="0"/>
              <a:t>Politics</a:t>
            </a:r>
            <a:endParaRPr lang="th-TH"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26</a:t>
            </a:fld>
            <a:endParaRPr lang="th-TH"/>
          </a:p>
        </p:txBody>
      </p:sp>
    </p:spTree>
    <p:extLst>
      <p:ext uri="{BB962C8B-B14F-4D97-AF65-F5344CB8AC3E}">
        <p14:creationId xmlns:p14="http://schemas.microsoft.com/office/powerpoint/2010/main" val="163711433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How to do industrial policy can be divided into: </a:t>
            </a:r>
            <a:endParaRPr lang="th-TH" dirty="0"/>
          </a:p>
        </p:txBody>
      </p:sp>
      <p:sp>
        <p:nvSpPr>
          <p:cNvPr id="3" name="Content Placeholder 2"/>
          <p:cNvSpPr>
            <a:spLocks noGrp="1"/>
          </p:cNvSpPr>
          <p:nvPr>
            <p:ph idx="1"/>
          </p:nvPr>
        </p:nvSpPr>
        <p:spPr/>
        <p:txBody>
          <a:bodyPr>
            <a:normAutofit/>
          </a:bodyPr>
          <a:lstStyle/>
          <a:p>
            <a:pPr algn="just"/>
            <a:r>
              <a:rPr lang="en-US" sz="2400" dirty="0" smtClean="0"/>
              <a:t>The </a:t>
            </a:r>
            <a:r>
              <a:rPr lang="en-US" sz="2400" dirty="0"/>
              <a:t>issue of institutional design </a:t>
            </a:r>
            <a:r>
              <a:rPr lang="en-US" sz="2400" dirty="0" smtClean="0"/>
              <a:t>is </a:t>
            </a:r>
            <a:r>
              <a:rPr lang="en-US" sz="2400" dirty="0"/>
              <a:t>about whether there exist an essential institutional configuration that is optimal in all cases</a:t>
            </a:r>
          </a:p>
          <a:p>
            <a:pPr algn="just"/>
            <a:r>
              <a:rPr lang="en-US" sz="2400" dirty="0"/>
              <a:t>A</a:t>
            </a:r>
            <a:r>
              <a:rPr lang="en-US" sz="2400" dirty="0" smtClean="0"/>
              <a:t>s </a:t>
            </a:r>
            <a:r>
              <a:rPr lang="en-US" sz="2400" dirty="0"/>
              <a:t>now developed countries have followed alternative paths to growth and developed by using a variety of different institutional forms, we should expect developing counties to follow a variety of growth trajectories</a:t>
            </a:r>
          </a:p>
          <a:p>
            <a:pPr algn="just"/>
            <a:r>
              <a:rPr lang="en-US" sz="2400" dirty="0"/>
              <a:t>O</a:t>
            </a:r>
            <a:r>
              <a:rPr lang="en-US" sz="2400" dirty="0" smtClean="0"/>
              <a:t>perate </a:t>
            </a:r>
            <a:r>
              <a:rPr lang="en-US" sz="2400" dirty="0"/>
              <a:t>through different set of institutional arrangements and improve the institutional quality as they move more advanced stages of </a:t>
            </a:r>
            <a:r>
              <a:rPr lang="en-US" sz="2400" dirty="0" smtClean="0"/>
              <a:t>development</a:t>
            </a:r>
            <a:endParaRPr lang="en-US" sz="2400" dirty="0"/>
          </a:p>
        </p:txBody>
      </p:sp>
      <p:sp>
        <p:nvSpPr>
          <p:cNvPr id="5" name="Slide Number Placeholder 4"/>
          <p:cNvSpPr>
            <a:spLocks noGrp="1"/>
          </p:cNvSpPr>
          <p:nvPr>
            <p:ph type="sldNum" sz="quarter" idx="12"/>
          </p:nvPr>
        </p:nvSpPr>
        <p:spPr/>
        <p:txBody>
          <a:bodyPr/>
          <a:lstStyle/>
          <a:p>
            <a:fld id="{3B2131A3-2D37-4C0B-A39C-E36780A5CA5F}" type="slidenum">
              <a:rPr lang="th-TH" smtClean="0"/>
              <a:pPr/>
              <a:t>27</a:t>
            </a:fld>
            <a:endParaRPr lang="th-TH"/>
          </a:p>
        </p:txBody>
      </p:sp>
    </p:spTree>
    <p:extLst>
      <p:ext uri="{BB962C8B-B14F-4D97-AF65-F5344CB8AC3E}">
        <p14:creationId xmlns:p14="http://schemas.microsoft.com/office/powerpoint/2010/main" val="180656142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How to do industrial policy can be divided into: </a:t>
            </a:r>
            <a:endParaRPr lang="th-TH" dirty="0"/>
          </a:p>
        </p:txBody>
      </p:sp>
      <p:sp>
        <p:nvSpPr>
          <p:cNvPr id="3" name="Content Placeholder 2"/>
          <p:cNvSpPr>
            <a:spLocks noGrp="1"/>
          </p:cNvSpPr>
          <p:nvPr>
            <p:ph idx="1"/>
          </p:nvPr>
        </p:nvSpPr>
        <p:spPr/>
        <p:txBody>
          <a:bodyPr>
            <a:normAutofit/>
          </a:bodyPr>
          <a:lstStyle/>
          <a:p>
            <a:r>
              <a:rPr lang="en-US" dirty="0" smtClean="0"/>
              <a:t>when </a:t>
            </a:r>
            <a:r>
              <a:rPr lang="en-US" dirty="0"/>
              <a:t>the institutional form does not follow from its function, there is space for institutional pluralism involving both formal and informal institutions and the most appropriate form of institutional development is one that involves a high degree of local search and experimentation</a:t>
            </a:r>
          </a:p>
          <a:p>
            <a:r>
              <a:rPr lang="en-US" dirty="0" smtClean="0"/>
              <a:t>despite </a:t>
            </a:r>
            <a:r>
              <a:rPr lang="en-US" dirty="0"/>
              <a:t>institutional pluralism the issue is still whether it is possible to identify some broad general institutional characteristics of a state with high capacity for effective policy intervention in order to accelerate investments and ensure high productivity growth along the line suggested in the previous subsection</a:t>
            </a:r>
          </a:p>
        </p:txBody>
      </p:sp>
      <p:sp>
        <p:nvSpPr>
          <p:cNvPr id="5" name="Slide Number Placeholder 4"/>
          <p:cNvSpPr>
            <a:spLocks noGrp="1"/>
          </p:cNvSpPr>
          <p:nvPr>
            <p:ph type="sldNum" sz="quarter" idx="12"/>
          </p:nvPr>
        </p:nvSpPr>
        <p:spPr/>
        <p:txBody>
          <a:bodyPr/>
          <a:lstStyle/>
          <a:p>
            <a:fld id="{3B2131A3-2D37-4C0B-A39C-E36780A5CA5F}" type="slidenum">
              <a:rPr lang="th-TH" smtClean="0"/>
              <a:pPr/>
              <a:t>28</a:t>
            </a:fld>
            <a:endParaRPr lang="th-TH"/>
          </a:p>
        </p:txBody>
      </p:sp>
    </p:spTree>
    <p:extLst>
      <p:ext uri="{BB962C8B-B14F-4D97-AF65-F5344CB8AC3E}">
        <p14:creationId xmlns:p14="http://schemas.microsoft.com/office/powerpoint/2010/main" val="314224074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How to do industrial policy can be divided into: </a:t>
            </a:r>
            <a:endParaRPr lang="th-TH" dirty="0"/>
          </a:p>
        </p:txBody>
      </p:sp>
      <p:sp>
        <p:nvSpPr>
          <p:cNvPr id="3" name="Content Placeholder 2"/>
          <p:cNvSpPr>
            <a:spLocks noGrp="1"/>
          </p:cNvSpPr>
          <p:nvPr>
            <p:ph idx="1"/>
          </p:nvPr>
        </p:nvSpPr>
        <p:spPr/>
        <p:txBody>
          <a:bodyPr>
            <a:normAutofit fontScale="92500"/>
          </a:bodyPr>
          <a:lstStyle/>
          <a:p>
            <a:r>
              <a:rPr lang="en-US" sz="2400" dirty="0" smtClean="0"/>
              <a:t>The main point about how of SIP is not the details of the institutional design but the institutional capacity to discover and remedy the strategic failures and systemic problems</a:t>
            </a:r>
          </a:p>
          <a:p>
            <a:r>
              <a:rPr lang="en-US" sz="2400" dirty="0" smtClean="0"/>
              <a:t>The experimental and uncertain nature of industrial policies that can be left to a small cadre of elite technocrats to work out</a:t>
            </a:r>
          </a:p>
          <a:p>
            <a:r>
              <a:rPr lang="en-US" sz="2400" dirty="0" smtClean="0"/>
              <a:t>SIP rely on the flow of accurate, reliable relevant and timely information, consultation and credible commitments and reciprocity are needed</a:t>
            </a:r>
          </a:p>
          <a:p>
            <a:r>
              <a:rPr lang="en-US" sz="2400" dirty="0" smtClean="0"/>
              <a:t>Consultation between the public and private sector, a credible but conditional commitment constitutes an important part of a broader institutional capacity which can be graduated according to 3 sets of capacities: consultation, credible commitments and monitoring.</a:t>
            </a:r>
          </a:p>
          <a:p>
            <a:pPr marL="0" indent="0">
              <a:buNone/>
            </a:pPr>
            <a:endParaRPr lang="en-US" sz="2400" dirty="0"/>
          </a:p>
        </p:txBody>
      </p:sp>
      <p:sp>
        <p:nvSpPr>
          <p:cNvPr id="5" name="Slide Number Placeholder 4"/>
          <p:cNvSpPr>
            <a:spLocks noGrp="1"/>
          </p:cNvSpPr>
          <p:nvPr>
            <p:ph type="sldNum" sz="quarter" idx="12"/>
          </p:nvPr>
        </p:nvSpPr>
        <p:spPr/>
        <p:txBody>
          <a:bodyPr/>
          <a:lstStyle/>
          <a:p>
            <a:fld id="{3B2131A3-2D37-4C0B-A39C-E36780A5CA5F}" type="slidenum">
              <a:rPr lang="th-TH" smtClean="0"/>
              <a:pPr/>
              <a:t>29</a:t>
            </a:fld>
            <a:endParaRPr lang="th-TH"/>
          </a:p>
        </p:txBody>
      </p:sp>
    </p:spTree>
    <p:extLst>
      <p:ext uri="{BB962C8B-B14F-4D97-AF65-F5344CB8AC3E}">
        <p14:creationId xmlns:p14="http://schemas.microsoft.com/office/powerpoint/2010/main" val="172757688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How to do industrial policy can be divided into</a:t>
            </a:r>
            <a:endParaRPr lang="th-TH" dirty="0"/>
          </a:p>
        </p:txBody>
      </p:sp>
      <p:sp>
        <p:nvSpPr>
          <p:cNvPr id="3" name="Content Placeholder 2"/>
          <p:cNvSpPr>
            <a:spLocks noGrp="1"/>
          </p:cNvSpPr>
          <p:nvPr>
            <p:ph idx="1"/>
          </p:nvPr>
        </p:nvSpPr>
        <p:spPr/>
        <p:txBody>
          <a:bodyPr/>
          <a:lstStyle/>
          <a:p>
            <a:r>
              <a:rPr lang="en-US" dirty="0" smtClean="0"/>
              <a:t>World Bank acknowledges that several Asian countries are in a ‘middle income trap’ where they can compete neither on low wages nor on technology. In order to climb onwards to higher income level, the policy and institutional changes needed are more complex and more challenging technically, politically and socially.</a:t>
            </a:r>
          </a:p>
          <a:p>
            <a:endParaRPr lang="en-US" dirty="0" smtClean="0"/>
          </a:p>
        </p:txBody>
      </p:sp>
      <p:sp>
        <p:nvSpPr>
          <p:cNvPr id="5" name="Slide Number Placeholder 4"/>
          <p:cNvSpPr>
            <a:spLocks noGrp="1"/>
          </p:cNvSpPr>
          <p:nvPr>
            <p:ph type="sldNum" sz="quarter" idx="12"/>
          </p:nvPr>
        </p:nvSpPr>
        <p:spPr/>
        <p:txBody>
          <a:bodyPr/>
          <a:lstStyle/>
          <a:p>
            <a:fld id="{3B2131A3-2D37-4C0B-A39C-E36780A5CA5F}" type="slidenum">
              <a:rPr lang="th-TH" smtClean="0"/>
              <a:pPr/>
              <a:t>30</a:t>
            </a:fld>
            <a:endParaRPr lang="th-TH"/>
          </a:p>
        </p:txBody>
      </p:sp>
    </p:spTree>
    <p:extLst>
      <p:ext uri="{BB962C8B-B14F-4D97-AF65-F5344CB8AC3E}">
        <p14:creationId xmlns:p14="http://schemas.microsoft.com/office/powerpoint/2010/main" val="291273207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How to do industrial policy can be divided into</a:t>
            </a:r>
            <a:endParaRPr lang="th-TH" dirty="0"/>
          </a:p>
        </p:txBody>
      </p:sp>
      <p:sp>
        <p:nvSpPr>
          <p:cNvPr id="3" name="Content Placeholder 2"/>
          <p:cNvSpPr>
            <a:spLocks noGrp="1"/>
          </p:cNvSpPr>
          <p:nvPr>
            <p:ph idx="1"/>
          </p:nvPr>
        </p:nvSpPr>
        <p:spPr/>
        <p:txBody>
          <a:bodyPr>
            <a:normAutofit/>
          </a:bodyPr>
          <a:lstStyle/>
          <a:p>
            <a:r>
              <a:rPr lang="en-US" sz="2400" dirty="0" smtClean="0"/>
              <a:t>Beside assessing the content of strategic intervention, there is also a need for assessing the policy context of such intervention, not least the type and capacity of the state involved.</a:t>
            </a:r>
          </a:p>
          <a:p>
            <a:r>
              <a:rPr lang="en-US" sz="2400" dirty="0" smtClean="0"/>
              <a:t>So, SIP is about… </a:t>
            </a:r>
          </a:p>
          <a:p>
            <a:pPr marL="0" indent="0">
              <a:buNone/>
            </a:pPr>
            <a:r>
              <a:rPr lang="en-US" sz="2400" dirty="0" smtClean="0"/>
              <a:t>   - setting priorities </a:t>
            </a:r>
          </a:p>
          <a:p>
            <a:pPr marL="0" indent="0">
              <a:buNone/>
            </a:pPr>
            <a:r>
              <a:rPr lang="en-US" sz="2400" dirty="0"/>
              <a:t> </a:t>
            </a:r>
            <a:r>
              <a:rPr lang="en-US" sz="2400" dirty="0" smtClean="0"/>
              <a:t>  - favoring some activities rather than other activities</a:t>
            </a:r>
          </a:p>
          <a:p>
            <a:pPr marL="0" indent="0">
              <a:buNone/>
            </a:pPr>
            <a:r>
              <a:rPr lang="en-US" sz="2400" dirty="0"/>
              <a:t> </a:t>
            </a:r>
            <a:r>
              <a:rPr lang="en-US" sz="2400" dirty="0" smtClean="0"/>
              <a:t>  - forming public-private sector growth coalitions</a:t>
            </a:r>
            <a:endParaRPr lang="en-US" sz="2400" dirty="0"/>
          </a:p>
        </p:txBody>
      </p:sp>
      <p:sp>
        <p:nvSpPr>
          <p:cNvPr id="5" name="Slide Number Placeholder 4"/>
          <p:cNvSpPr>
            <a:spLocks noGrp="1"/>
          </p:cNvSpPr>
          <p:nvPr>
            <p:ph type="sldNum" sz="quarter" idx="12"/>
          </p:nvPr>
        </p:nvSpPr>
        <p:spPr/>
        <p:txBody>
          <a:bodyPr/>
          <a:lstStyle/>
          <a:p>
            <a:fld id="{3B2131A3-2D37-4C0B-A39C-E36780A5CA5F}" type="slidenum">
              <a:rPr lang="th-TH" smtClean="0"/>
              <a:pPr/>
              <a:t>31</a:t>
            </a:fld>
            <a:endParaRPr lang="th-TH"/>
          </a:p>
        </p:txBody>
      </p:sp>
    </p:spTree>
    <p:extLst>
      <p:ext uri="{BB962C8B-B14F-4D97-AF65-F5344CB8AC3E}">
        <p14:creationId xmlns:p14="http://schemas.microsoft.com/office/powerpoint/2010/main" val="227875634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How to do industrial policy can be divided into</a:t>
            </a:r>
            <a:endParaRPr lang="th-TH" dirty="0"/>
          </a:p>
        </p:txBody>
      </p:sp>
      <p:sp>
        <p:nvSpPr>
          <p:cNvPr id="3" name="Content Placeholder 2"/>
          <p:cNvSpPr>
            <a:spLocks noGrp="1"/>
          </p:cNvSpPr>
          <p:nvPr>
            <p:ph idx="1"/>
          </p:nvPr>
        </p:nvSpPr>
        <p:spPr/>
        <p:txBody>
          <a:bodyPr>
            <a:noAutofit/>
          </a:bodyPr>
          <a:lstStyle/>
          <a:p>
            <a:r>
              <a:rPr lang="en-US" sz="2000" dirty="0" smtClean="0"/>
              <a:t>A politics perspective is also needed to explain the origin of developmental policies and institutions</a:t>
            </a:r>
          </a:p>
          <a:p>
            <a:r>
              <a:rPr lang="en-US" sz="2000" dirty="0" smtClean="0"/>
              <a:t>Officeholders </a:t>
            </a:r>
            <a:r>
              <a:rPr lang="en-US" sz="2000" dirty="0"/>
              <a:t>would tend to…</a:t>
            </a:r>
          </a:p>
          <a:p>
            <a:pPr marL="0" indent="0">
              <a:buNone/>
            </a:pPr>
            <a:r>
              <a:rPr lang="en-US" sz="2000" dirty="0"/>
              <a:t> </a:t>
            </a:r>
            <a:r>
              <a:rPr lang="en-US" sz="2000" dirty="0" smtClean="0"/>
              <a:t>    - </a:t>
            </a:r>
            <a:r>
              <a:rPr lang="en-US" sz="2000" dirty="0"/>
              <a:t>look for short-term strategies with a quick political return</a:t>
            </a:r>
          </a:p>
          <a:p>
            <a:pPr marL="0" indent="0">
              <a:buNone/>
            </a:pPr>
            <a:r>
              <a:rPr lang="en-US" sz="2000" dirty="0"/>
              <a:t> </a:t>
            </a:r>
            <a:r>
              <a:rPr lang="en-US" sz="2000" dirty="0" smtClean="0"/>
              <a:t>    - </a:t>
            </a:r>
            <a:r>
              <a:rPr lang="en-US" sz="2000" dirty="0"/>
              <a:t>support 'easy' development </a:t>
            </a:r>
            <a:r>
              <a:rPr lang="en-US" sz="2000" dirty="0" smtClean="0"/>
              <a:t>strategies</a:t>
            </a:r>
            <a:endParaRPr lang="en-US" sz="2000" dirty="0"/>
          </a:p>
          <a:p>
            <a:r>
              <a:rPr lang="en-US" sz="2000" dirty="0"/>
              <a:t>The political elite demonstrated the will for long-term development strategies that supported growth-enhancement strategies based on </a:t>
            </a:r>
            <a:r>
              <a:rPr lang="en-US" sz="2000" i="1" u="sng" dirty="0"/>
              <a:t>diversification, deepening, and upgrading</a:t>
            </a:r>
            <a:r>
              <a:rPr lang="en-US" sz="2000" i="1" u="sng" dirty="0" smtClean="0"/>
              <a:t>.</a:t>
            </a:r>
          </a:p>
          <a:p>
            <a:pPr>
              <a:buNone/>
            </a:pPr>
            <a:endParaRPr lang="en-US" sz="2000" i="1" u="sng" dirty="0"/>
          </a:p>
        </p:txBody>
      </p:sp>
      <p:sp>
        <p:nvSpPr>
          <p:cNvPr id="5" name="Slide Number Placeholder 4"/>
          <p:cNvSpPr>
            <a:spLocks noGrp="1"/>
          </p:cNvSpPr>
          <p:nvPr>
            <p:ph type="sldNum" sz="quarter" idx="12"/>
          </p:nvPr>
        </p:nvSpPr>
        <p:spPr/>
        <p:txBody>
          <a:bodyPr/>
          <a:lstStyle/>
          <a:p>
            <a:fld id="{3B2131A3-2D37-4C0B-A39C-E36780A5CA5F}" type="slidenum">
              <a:rPr lang="th-TH" smtClean="0"/>
              <a:pPr/>
              <a:t>32</a:t>
            </a:fld>
            <a:endParaRPr lang="th-TH"/>
          </a:p>
        </p:txBody>
      </p:sp>
    </p:spTree>
    <p:extLst>
      <p:ext uri="{BB962C8B-B14F-4D97-AF65-F5344CB8AC3E}">
        <p14:creationId xmlns:p14="http://schemas.microsoft.com/office/powerpoint/2010/main" val="134032215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How to do industrial policy can be divided into</a:t>
            </a:r>
            <a:endParaRPr lang="th-TH" dirty="0"/>
          </a:p>
        </p:txBody>
      </p:sp>
      <p:sp>
        <p:nvSpPr>
          <p:cNvPr id="3" name="Content Placeholder 2"/>
          <p:cNvSpPr>
            <a:spLocks noGrp="1"/>
          </p:cNvSpPr>
          <p:nvPr>
            <p:ph idx="1"/>
          </p:nvPr>
        </p:nvSpPr>
        <p:spPr/>
        <p:txBody>
          <a:bodyPr>
            <a:noAutofit/>
          </a:bodyPr>
          <a:lstStyle/>
          <a:p>
            <a:pPr marL="0" indent="0"/>
            <a:r>
              <a:rPr lang="en-US" sz="2000" dirty="0" smtClean="0"/>
              <a:t>Andrew </a:t>
            </a:r>
            <a:r>
              <a:rPr lang="en-US" sz="2000" dirty="0" err="1"/>
              <a:t>MacIntyre</a:t>
            </a:r>
            <a:r>
              <a:rPr lang="en-US" sz="2000" dirty="0"/>
              <a:t> argued that</a:t>
            </a:r>
          </a:p>
          <a:p>
            <a:pPr marL="0" indent="0"/>
            <a:r>
              <a:rPr lang="en-US" sz="2000" dirty="0"/>
              <a:t>     - concentration and dispersal of political power in political institutions constitute a problem</a:t>
            </a:r>
          </a:p>
          <a:p>
            <a:pPr marL="0" indent="0"/>
            <a:r>
              <a:rPr lang="en-US" sz="2000" dirty="0"/>
              <a:t>     - highly centralized forms of political control improve decisiveness and make it possible for leaders to adapt quickly to changing circumstances</a:t>
            </a:r>
          </a:p>
          <a:p>
            <a:endParaRPr lang="en-US" sz="2000" i="1" u="sng" dirty="0"/>
          </a:p>
        </p:txBody>
      </p:sp>
      <p:sp>
        <p:nvSpPr>
          <p:cNvPr id="5" name="Slide Number Placeholder 4"/>
          <p:cNvSpPr>
            <a:spLocks noGrp="1"/>
          </p:cNvSpPr>
          <p:nvPr>
            <p:ph type="sldNum" sz="quarter" idx="12"/>
          </p:nvPr>
        </p:nvSpPr>
        <p:spPr/>
        <p:txBody>
          <a:bodyPr/>
          <a:lstStyle/>
          <a:p>
            <a:fld id="{3B2131A3-2D37-4C0B-A39C-E36780A5CA5F}" type="slidenum">
              <a:rPr lang="th-TH" smtClean="0"/>
              <a:pPr/>
              <a:t>33</a:t>
            </a:fld>
            <a:endParaRPr lang="th-TH"/>
          </a:p>
        </p:txBody>
      </p:sp>
    </p:spTree>
    <p:extLst>
      <p:ext uri="{BB962C8B-B14F-4D97-AF65-F5344CB8AC3E}">
        <p14:creationId xmlns:p14="http://schemas.microsoft.com/office/powerpoint/2010/main" val="134032215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sz="3600" dirty="0" smtClean="0"/>
              <a:t>Conclusion</a:t>
            </a:r>
            <a:endParaRPr lang="th-TH" dirty="0"/>
          </a:p>
        </p:txBody>
      </p:sp>
      <p:sp>
        <p:nvSpPr>
          <p:cNvPr id="3" name="Content Placeholder 2"/>
          <p:cNvSpPr>
            <a:spLocks noGrp="1"/>
          </p:cNvSpPr>
          <p:nvPr>
            <p:ph idx="1"/>
          </p:nvPr>
        </p:nvSpPr>
        <p:spPr/>
        <p:txBody>
          <a:bodyPr>
            <a:normAutofit/>
          </a:bodyPr>
          <a:lstStyle/>
          <a:p>
            <a:r>
              <a:rPr lang="en-US" dirty="0" smtClean="0"/>
              <a:t>The </a:t>
            </a:r>
            <a:r>
              <a:rPr lang="en-US" dirty="0"/>
              <a:t>nature of political institutions is rooted in the underlying political process and the coalitional base of the state </a:t>
            </a:r>
            <a:r>
              <a:rPr lang="en-US" dirty="0" smtClean="0"/>
              <a:t>elite</a:t>
            </a:r>
          </a:p>
          <a:p>
            <a:r>
              <a:rPr lang="en-US" dirty="0"/>
              <a:t>The ability of states is how to prevent political exchange relations between political leaders and business people from developing into types of corruption that skew resource allocation from productive and competitive to unproductive and uncompetitive entities. </a:t>
            </a:r>
          </a:p>
          <a:p>
            <a:r>
              <a:rPr lang="en-US" dirty="0"/>
              <a:t>The institutional foundation and the politics of the business side of state-business collaboration still appear to be analytically underdeveloped.</a:t>
            </a:r>
          </a:p>
        </p:txBody>
      </p:sp>
      <p:sp>
        <p:nvSpPr>
          <p:cNvPr id="5" name="Slide Number Placeholder 4"/>
          <p:cNvSpPr>
            <a:spLocks noGrp="1"/>
          </p:cNvSpPr>
          <p:nvPr>
            <p:ph type="sldNum" sz="quarter" idx="12"/>
          </p:nvPr>
        </p:nvSpPr>
        <p:spPr/>
        <p:txBody>
          <a:bodyPr/>
          <a:lstStyle/>
          <a:p>
            <a:fld id="{3B2131A3-2D37-4C0B-A39C-E36780A5CA5F}" type="slidenum">
              <a:rPr lang="th-TH" smtClean="0"/>
              <a:pPr/>
              <a:t>34</a:t>
            </a:fld>
            <a:endParaRPr lang="th-TH"/>
          </a:p>
        </p:txBody>
      </p:sp>
    </p:spTree>
    <p:extLst>
      <p:ext uri="{BB962C8B-B14F-4D97-AF65-F5344CB8AC3E}">
        <p14:creationId xmlns:p14="http://schemas.microsoft.com/office/powerpoint/2010/main" val="134032215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9 Design principles concerning what to do and how to do strategic </a:t>
            </a:r>
            <a:r>
              <a:rPr lang="en-US" dirty="0"/>
              <a:t>i</a:t>
            </a:r>
            <a:r>
              <a:rPr lang="en-US" dirty="0" smtClean="0"/>
              <a:t>ndustrial policy</a:t>
            </a:r>
            <a:endParaRPr lang="th-TH" dirty="0"/>
          </a:p>
        </p:txBody>
      </p:sp>
      <p:sp>
        <p:nvSpPr>
          <p:cNvPr id="3" name="Content Placeholder 2"/>
          <p:cNvSpPr>
            <a:spLocks noGrp="1"/>
          </p:cNvSpPr>
          <p:nvPr>
            <p:ph idx="1"/>
          </p:nvPr>
        </p:nvSpPr>
        <p:spPr/>
        <p:txBody>
          <a:bodyPr>
            <a:normAutofit/>
          </a:bodyPr>
          <a:lstStyle/>
          <a:p>
            <a:pPr marL="514350" indent="-514350">
              <a:buAutoNum type="arabicPeriod"/>
            </a:pPr>
            <a:r>
              <a:rPr lang="en-US" sz="2400" dirty="0" smtClean="0"/>
              <a:t>SIP must be seen as part of an over all productive development strategy or a national investment strategy that increases the surplus that can be invested</a:t>
            </a:r>
          </a:p>
          <a:p>
            <a:pPr marL="514350" indent="-514350">
              <a:buAutoNum type="arabicPeriod"/>
            </a:pPr>
            <a:r>
              <a:rPr lang="en-US" sz="2400" dirty="0" smtClean="0"/>
              <a:t>SIP is made up of policies that support one or all of the following processes: </a:t>
            </a:r>
            <a:r>
              <a:rPr lang="en-US" sz="2400" dirty="0" err="1" smtClean="0"/>
              <a:t>sectoral</a:t>
            </a:r>
            <a:r>
              <a:rPr lang="en-US" sz="2400" dirty="0" smtClean="0"/>
              <a:t> diversification, industrial deepening and industrial upgrading.</a:t>
            </a:r>
          </a:p>
          <a:p>
            <a:pPr marL="514350" indent="-514350">
              <a:buAutoNum type="arabicPeriod"/>
            </a:pPr>
            <a:r>
              <a:rPr lang="en-US" sz="2400" dirty="0" smtClean="0"/>
              <a:t>SIP emphasis on technology, collaboration, and competition</a:t>
            </a:r>
          </a:p>
          <a:p>
            <a:pPr marL="514350" indent="-514350">
              <a:buAutoNum type="arabicPeriod"/>
            </a:pPr>
            <a:r>
              <a:rPr lang="en-US" sz="2400" dirty="0" smtClean="0"/>
              <a:t>SIP is not caught up in and does not accept the classical juxtaposition of export-led and import substitution industrialization strategies. </a:t>
            </a:r>
          </a:p>
        </p:txBody>
      </p:sp>
      <p:sp>
        <p:nvSpPr>
          <p:cNvPr id="4" name="Slide Number Placeholder 3"/>
          <p:cNvSpPr>
            <a:spLocks noGrp="1"/>
          </p:cNvSpPr>
          <p:nvPr>
            <p:ph type="sldNum" sz="quarter" idx="12"/>
          </p:nvPr>
        </p:nvSpPr>
        <p:spPr/>
        <p:txBody>
          <a:bodyPr/>
          <a:lstStyle/>
          <a:p>
            <a:fld id="{3B2131A3-2D37-4C0B-A39C-E36780A5CA5F}" type="slidenum">
              <a:rPr lang="th-TH" smtClean="0"/>
              <a:pPr/>
              <a:t>35</a:t>
            </a:fld>
            <a:endParaRPr lang="th-TH"/>
          </a:p>
        </p:txBody>
      </p:sp>
    </p:spTree>
    <p:extLst>
      <p:ext uri="{BB962C8B-B14F-4D97-AF65-F5344CB8AC3E}">
        <p14:creationId xmlns:p14="http://schemas.microsoft.com/office/powerpoint/2010/main" val="97620250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9 Design principles concerning what to do and how to do strategic </a:t>
            </a:r>
            <a:r>
              <a:rPr lang="en-US" dirty="0"/>
              <a:t>i</a:t>
            </a:r>
            <a:r>
              <a:rPr lang="en-US" dirty="0" smtClean="0"/>
              <a:t>ndustrial policy</a:t>
            </a:r>
            <a:endParaRPr lang="th-TH" dirty="0"/>
          </a:p>
        </p:txBody>
      </p:sp>
      <p:sp>
        <p:nvSpPr>
          <p:cNvPr id="3" name="Content Placeholder 2"/>
          <p:cNvSpPr>
            <a:spLocks noGrp="1"/>
          </p:cNvSpPr>
          <p:nvPr>
            <p:ph idx="1"/>
          </p:nvPr>
        </p:nvSpPr>
        <p:spPr/>
        <p:txBody>
          <a:bodyPr>
            <a:normAutofit/>
          </a:bodyPr>
          <a:lstStyle/>
          <a:p>
            <a:pPr marL="514350" indent="-514350">
              <a:buFont typeface="+mj-lt"/>
              <a:buAutoNum type="arabicPeriod" startAt="5"/>
            </a:pPr>
            <a:r>
              <a:rPr lang="en-US" sz="2400" dirty="0" smtClean="0"/>
              <a:t>Strategic integration of the national economy integration of the national economy, rather than de-linking  or across-the-board opening.  </a:t>
            </a:r>
          </a:p>
          <a:p>
            <a:pPr marL="514350" indent="-514350">
              <a:buFont typeface="+mj-lt"/>
              <a:buAutoNum type="arabicPeriod" startAt="5"/>
            </a:pPr>
            <a:r>
              <a:rPr lang="en-US" sz="2400" dirty="0" smtClean="0"/>
              <a:t>SIP are intrinsically selective and anticipatory</a:t>
            </a:r>
          </a:p>
          <a:p>
            <a:pPr marL="514350" indent="-514350">
              <a:buFont typeface="+mj-lt"/>
              <a:buAutoNum type="arabicPeriod" startAt="5"/>
            </a:pPr>
            <a:r>
              <a:rPr lang="en-US" sz="2400" dirty="0" smtClean="0"/>
              <a:t>Strategic industrial policy-making is compatible with institutional pluralism and policy variation. </a:t>
            </a:r>
          </a:p>
          <a:p>
            <a:pPr marL="514350" indent="-514350">
              <a:buFont typeface="+mj-lt"/>
              <a:buAutoNum type="arabicPeriod" startAt="5"/>
            </a:pPr>
            <a:r>
              <a:rPr lang="en-US" sz="2400" dirty="0" smtClean="0"/>
              <a:t>SIP is transaction-intensive, experimental and highly uncertain, and therefore requires more institutional capacity than macroeconomic policy </a:t>
            </a:r>
          </a:p>
          <a:p>
            <a:pPr marL="514350" indent="-514350">
              <a:buFont typeface="+mj-lt"/>
              <a:buAutoNum type="arabicPeriod" startAt="5"/>
            </a:pPr>
            <a:r>
              <a:rPr lang="en-US" sz="2400" dirty="0" smtClean="0"/>
              <a:t>The actual functioning of the bureaucracy is strongly influence by the nature of politics</a:t>
            </a:r>
            <a:endParaRPr lang="en-US" sz="2400" dirty="0"/>
          </a:p>
          <a:p>
            <a:pPr marL="514350" indent="-514350">
              <a:buAutoNum type="arabicPeriod" startAt="5"/>
            </a:pPr>
            <a:endParaRPr lang="en-US" sz="2400" dirty="0" smtClean="0"/>
          </a:p>
          <a:p>
            <a:endParaRPr lang="th-TH" sz="2400"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36</a:t>
            </a:fld>
            <a:endParaRPr lang="th-TH"/>
          </a:p>
        </p:txBody>
      </p:sp>
    </p:spTree>
    <p:extLst>
      <p:ext uri="{BB962C8B-B14F-4D97-AF65-F5344CB8AC3E}">
        <p14:creationId xmlns:p14="http://schemas.microsoft.com/office/powerpoint/2010/main" val="97620250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607</TotalTime>
  <Words>1871</Words>
  <Application>Microsoft Office PowerPoint</Application>
  <PresentationFormat>On-screen Show (4:3)</PresentationFormat>
  <Paragraphs>227</Paragraphs>
  <Slides>36</Slides>
  <Notes>0</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Clarity</vt:lpstr>
      <vt:lpstr>Strategic Industrial Policy and Latecomer Development: The what, the why, and the how</vt:lpstr>
      <vt:lpstr>WHAT is strategic industrial policy?:Definition</vt:lpstr>
      <vt:lpstr> Strategic Industrial Policy (SIP)</vt:lpstr>
      <vt:lpstr> 1. Industrial Diversification</vt:lpstr>
      <vt:lpstr> 1. Industrial Diversification</vt:lpstr>
      <vt:lpstr> 2. Industrial Deepening</vt:lpstr>
      <vt:lpstr> 2. Industrial Deepening</vt:lpstr>
      <vt:lpstr> 3. Industrial Upgrading</vt:lpstr>
      <vt:lpstr> SIP is part of an overall development strategy</vt:lpstr>
      <vt:lpstr>Export-oriented industrial strategies (EOI)  VS Import-substitution industrial strategies (ISI)</vt:lpstr>
      <vt:lpstr>Functional VS Selective Industrial policies</vt:lpstr>
      <vt:lpstr>SIP is selective because…</vt:lpstr>
      <vt:lpstr> Conclusion</vt:lpstr>
      <vt:lpstr>WHY Strategic Industrial Policy?: 1st rationale</vt:lpstr>
      <vt:lpstr>The first rationale</vt:lpstr>
      <vt:lpstr>The first rationale</vt:lpstr>
      <vt:lpstr>The first rationale</vt:lpstr>
      <vt:lpstr>The first rationale</vt:lpstr>
      <vt:lpstr>The second rationale</vt:lpstr>
      <vt:lpstr>The second rationale</vt:lpstr>
      <vt:lpstr>The second rationale</vt:lpstr>
      <vt:lpstr>The second rationale</vt:lpstr>
      <vt:lpstr>The second rationale</vt:lpstr>
      <vt:lpstr>The second rationale</vt:lpstr>
      <vt:lpstr>HOW of strategic industrial policy?</vt:lpstr>
      <vt:lpstr>How to do industrial policy can be divided into: </vt:lpstr>
      <vt:lpstr>How to do industrial policy can be divided into: </vt:lpstr>
      <vt:lpstr>How to do industrial policy can be divided into: </vt:lpstr>
      <vt:lpstr>How to do industrial policy can be divided into: </vt:lpstr>
      <vt:lpstr>How to do industrial policy can be divided into</vt:lpstr>
      <vt:lpstr>How to do industrial policy can be divided into</vt:lpstr>
      <vt:lpstr>How to do industrial policy can be divided into</vt:lpstr>
      <vt:lpstr>How to do industrial policy can be divided into</vt:lpstr>
      <vt:lpstr>Conclusion</vt:lpstr>
      <vt:lpstr>9 Design principles concerning what to do and how to do strategic industrial policy</vt:lpstr>
      <vt:lpstr>9 Design principles concerning what to do and how to do strategic industrial policy</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strategic industrial policy?</dc:title>
  <dc:creator>ASUS</dc:creator>
  <cp:lastModifiedBy>Monthien</cp:lastModifiedBy>
  <cp:revision>61</cp:revision>
  <cp:lastPrinted>2013-01-16T07:03:24Z</cp:lastPrinted>
  <dcterms:created xsi:type="dcterms:W3CDTF">2013-01-14T04:45:05Z</dcterms:created>
  <dcterms:modified xsi:type="dcterms:W3CDTF">2015-01-21T02:11:59Z</dcterms:modified>
</cp:coreProperties>
</file>