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4" d="100"/>
          <a:sy n="114" d="100"/>
        </p:scale>
        <p:origin x="-9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Policy and Industrialization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Discussion Week 3</a:t>
            </a:r>
          </a:p>
          <a:p>
            <a:r>
              <a:rPr lang="en-US" dirty="0" smtClean="0"/>
              <a:t>D. Rodrik: </a:t>
            </a:r>
          </a:p>
          <a:p>
            <a:r>
              <a:rPr lang="en-US" dirty="0" smtClean="0"/>
              <a:t>Industrial Policy for the 21</a:t>
            </a:r>
            <a:r>
              <a:rPr lang="en-US" baseline="30000" dirty="0" smtClean="0"/>
              <a:t>st</a:t>
            </a:r>
            <a:r>
              <a:rPr lang="en-US" dirty="0" smtClean="0"/>
              <a:t> Century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See answers on the following slides.  </a:t>
            </a:r>
          </a:p>
          <a:p>
            <a:endParaRPr lang="en-US" dirty="0"/>
          </a:p>
          <a:p>
            <a:r>
              <a:rPr lang="en-US" dirty="0" smtClean="0"/>
              <a:t>Please also see the slides for the lecture on the “Why and What of Industrial Policy which is closely related to the </a:t>
            </a:r>
            <a:r>
              <a:rPr lang="en-US" dirty="0" err="1" smtClean="0"/>
              <a:t>Rodrik</a:t>
            </a:r>
            <a:r>
              <a:rPr lang="en-US" dirty="0" smtClean="0"/>
              <a:t> paper.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129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Does Rodrik support the use of industrial policy or is he </a:t>
            </a:r>
            <a:r>
              <a:rPr lang="en-US" dirty="0" err="1" smtClean="0"/>
              <a:t>sceptical</a:t>
            </a:r>
            <a:r>
              <a:rPr lang="en-US" dirty="0" smtClean="0"/>
              <a:t> (i.e. thinks it doesn’t work)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He is a supporter of industrial policy. Although he does qualify his support: “Import substitution, planning and state ownership did produce some successes, but where they got entrenched and ossified over time, they led to colossal failures and crises” p. 1</a:t>
            </a:r>
            <a:endParaRPr lang="en-US" dirty="0" smtClean="0"/>
          </a:p>
          <a:p>
            <a:r>
              <a:rPr lang="en-US" dirty="0"/>
              <a:t>Do countries </a:t>
            </a:r>
            <a:r>
              <a:rPr lang="en-US" dirty="0" smtClean="0"/>
              <a:t>become: </a:t>
            </a:r>
          </a:p>
          <a:p>
            <a:pPr lvl="1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more specialized (as suggested by comparative advantage) or </a:t>
            </a:r>
          </a:p>
          <a:p>
            <a:pPr lvl="1"/>
            <a:r>
              <a:rPr lang="en-US" dirty="0" smtClean="0"/>
              <a:t>(ii) do they produce </a:t>
            </a:r>
            <a:r>
              <a:rPr lang="en-US" dirty="0"/>
              <a:t>a broader range of goods as they develop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They become less specialized and (ii) produce a broader range of goods until a fairly high level of development (Ireland) and then they start to specialize again. See U shaped diagrams in lecture slides.</a:t>
            </a:r>
            <a:endParaRPr lang="en-US" dirty="0"/>
          </a:p>
          <a:p>
            <a:r>
              <a:rPr lang="en-US" dirty="0" smtClean="0"/>
              <a:t>According to Rodrik, will the range of a country’s industrial products (and exports) increase by using the standard set of economic policies</a:t>
            </a:r>
            <a:r>
              <a:rPr lang="en-US" dirty="0" smtClean="0"/>
              <a:t>? (e.g</a:t>
            </a:r>
            <a:r>
              <a:rPr lang="en-US" dirty="0" smtClean="0"/>
              <a:t>. macro stability, low trade barriers, strong property rights, and contract enforcement</a:t>
            </a:r>
            <a:r>
              <a:rPr lang="en-US" dirty="0" smtClean="0"/>
              <a:t>?)</a:t>
            </a:r>
          </a:p>
          <a:p>
            <a:pPr lvl="1"/>
            <a:r>
              <a:rPr lang="en-US" dirty="0" err="1" smtClean="0"/>
              <a:t>Rodrik</a:t>
            </a:r>
            <a:r>
              <a:rPr lang="en-US" dirty="0" smtClean="0"/>
              <a:t> doesn’t think it will. See page 7.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 for Discussion</a:t>
            </a:r>
            <a:br>
              <a:rPr lang="en-US" dirty="0"/>
            </a:br>
            <a:r>
              <a:rPr lang="en-US" sz="3100" dirty="0"/>
              <a:t>Round 2</a:t>
            </a:r>
            <a:r>
              <a:rPr lang="en-US" sz="3100" dirty="0" smtClean="0"/>
              <a:t>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Why is it important to know the “cost structure” of a potential new industry</a:t>
            </a:r>
            <a:r>
              <a:rPr lang="en-US" dirty="0" smtClean="0"/>
              <a:t>? What </a:t>
            </a:r>
            <a:r>
              <a:rPr lang="en-US" dirty="0" smtClean="0"/>
              <a:t>does Rodrik mean by self-</a:t>
            </a:r>
            <a:r>
              <a:rPr lang="en-US" dirty="0" smtClean="0"/>
              <a:t>discovery? What </a:t>
            </a:r>
            <a:r>
              <a:rPr lang="en-US" dirty="0" smtClean="0"/>
              <a:t>is being discovered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To know whether a new good can be produced profitably. That a firm  or firms seek to discover if it can be produced profitably in that country. Cost structure is being discovered and whether the product can be produced competitively.  </a:t>
            </a:r>
            <a:endParaRPr lang="en-US" dirty="0" smtClean="0"/>
          </a:p>
          <a:p>
            <a:r>
              <a:rPr lang="en-US" dirty="0" smtClean="0"/>
              <a:t>Why are entrepreneurs not likely to engage in self-discovery</a:t>
            </a:r>
            <a:r>
              <a:rPr lang="en-US" dirty="0" smtClean="0"/>
              <a:t>? Hint: Who </a:t>
            </a:r>
            <a:r>
              <a:rPr lang="en-US" dirty="0" smtClean="0"/>
              <a:t>loses from an unsuccessful venture</a:t>
            </a:r>
            <a:r>
              <a:rPr lang="en-US" dirty="0" smtClean="0"/>
              <a:t>? Who </a:t>
            </a:r>
            <a:r>
              <a:rPr lang="en-US" dirty="0" smtClean="0"/>
              <a:t>wins/gains from a successful venture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Entrepreneur alone bears the loss of an unsuccessful venture. If successful, others will enter and compete away the profits of the initial entrepreneur.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 for Discussion</a:t>
            </a:r>
            <a:br>
              <a:rPr lang="en-US" dirty="0"/>
            </a:br>
            <a:r>
              <a:rPr lang="en-US" sz="3100" dirty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What are coordination failures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Underprovided goods such as public infrastructure that are needed to make firms in an industry successful.</a:t>
            </a:r>
            <a:endParaRPr lang="en-US" dirty="0" smtClean="0"/>
          </a:p>
          <a:p>
            <a:pPr lvl="1"/>
            <a:r>
              <a:rPr lang="en-US" dirty="0" smtClean="0"/>
              <a:t>Why don’t private businesses overcome these themselves</a:t>
            </a:r>
            <a:r>
              <a:rPr lang="en-US" dirty="0" smtClean="0"/>
              <a:t>? </a:t>
            </a:r>
            <a:endParaRPr lang="en-US" dirty="0"/>
          </a:p>
          <a:p>
            <a:pPr lvl="2"/>
            <a:r>
              <a:rPr lang="en-US" dirty="0" smtClean="0"/>
              <a:t>Too costly for any single one to do so.</a:t>
            </a:r>
            <a:endParaRPr lang="en-US" dirty="0" smtClean="0"/>
          </a:p>
          <a:p>
            <a:pPr lvl="1"/>
            <a:r>
              <a:rPr lang="en-US" dirty="0" smtClean="0"/>
              <a:t>How are these usually overcome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Provided by government as public goods</a:t>
            </a:r>
            <a:endParaRPr lang="en-US" dirty="0" smtClean="0"/>
          </a:p>
          <a:p>
            <a:pPr lvl="1"/>
            <a:r>
              <a:rPr lang="en-US" dirty="0" smtClean="0"/>
              <a:t>Give examples from the orchid or other industry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Orchids: irrigation, electricity, plant safety, marketing in other countries</a:t>
            </a:r>
            <a:endParaRPr lang="en-US" dirty="0" smtClean="0"/>
          </a:p>
          <a:p>
            <a:r>
              <a:rPr lang="en-US" dirty="0" smtClean="0"/>
              <a:t>What does he mean by the following? (p. 3)</a:t>
            </a:r>
            <a:r>
              <a:rPr lang="en-US" dirty="0" smtClean="0"/>
              <a:t>: “</a:t>
            </a:r>
            <a:r>
              <a:rPr lang="en-US" dirty="0" smtClean="0"/>
              <a:t>Industrial policy needs to focus not on the policy outcomes</a:t>
            </a:r>
            <a:r>
              <a:rPr lang="is-IS" dirty="0" smtClean="0"/>
              <a:t>…</a:t>
            </a:r>
            <a:r>
              <a:rPr lang="en-US" dirty="0" smtClean="0"/>
              <a:t>but on getting the policy process right</a:t>
            </a:r>
            <a:r>
              <a:rPr lang="en-US" dirty="0" smtClean="0"/>
              <a:t>”.</a:t>
            </a:r>
          </a:p>
          <a:p>
            <a:pPr lvl="1"/>
            <a:r>
              <a:rPr lang="en-US" dirty="0" smtClean="0"/>
              <a:t>Industrial policy for </a:t>
            </a:r>
            <a:r>
              <a:rPr lang="en-US" dirty="0" err="1" smtClean="0"/>
              <a:t>Rodrik</a:t>
            </a:r>
            <a:r>
              <a:rPr lang="en-US" dirty="0" smtClean="0"/>
              <a:t> is a dialogue between government and business to decide what </a:t>
            </a:r>
            <a:r>
              <a:rPr lang="en-US" smtClean="0"/>
              <a:t>government can do </a:t>
            </a:r>
            <a:r>
              <a:rPr lang="en-US" dirty="0" smtClean="0"/>
              <a:t>to make a new industry successful by supporting business. Specific policy (outcomes) cannot be decided a priori but come out of the dialogue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25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539</Words>
  <Application>Microsoft Macintosh PowerPoint</Application>
  <PresentationFormat>On-screen Show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Public Policy and Industrialization</vt:lpstr>
      <vt:lpstr>Answers </vt:lpstr>
      <vt:lpstr>Questions for Discussion Round 1 </vt:lpstr>
      <vt:lpstr>Questions for Discussion Round 2 </vt:lpstr>
      <vt:lpstr>Questions for Discussion 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17</cp:revision>
  <dcterms:created xsi:type="dcterms:W3CDTF">2016-08-17T11:19:23Z</dcterms:created>
  <dcterms:modified xsi:type="dcterms:W3CDTF">2016-09-08T09:11:30Z</dcterms:modified>
</cp:coreProperties>
</file>