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6.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7.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8.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9.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859" r:id="rId2"/>
    <p:sldMasterId id="2147483744" r:id="rId3"/>
    <p:sldMasterId id="2147483780" r:id="rId4"/>
    <p:sldMasterId id="2147483838" r:id="rId5"/>
    <p:sldMasterId id="2147483713" r:id="rId6"/>
    <p:sldMasterId id="2147483674" r:id="rId7"/>
    <p:sldMasterId id="2147483897" r:id="rId8"/>
    <p:sldMasterId id="2147483960" r:id="rId9"/>
    <p:sldMasterId id="2147483966" r:id="rId10"/>
  </p:sldMasterIdLst>
  <p:notesMasterIdLst>
    <p:notesMasterId r:id="rId29"/>
  </p:notesMasterIdLst>
  <p:handoutMasterIdLst>
    <p:handoutMasterId r:id="rId30"/>
  </p:handoutMasterIdLst>
  <p:sldIdLst>
    <p:sldId id="544" r:id="rId11"/>
    <p:sldId id="603" r:id="rId12"/>
    <p:sldId id="604" r:id="rId13"/>
    <p:sldId id="601" r:id="rId14"/>
    <p:sldId id="600" r:id="rId15"/>
    <p:sldId id="537" r:id="rId16"/>
    <p:sldId id="615" r:id="rId17"/>
    <p:sldId id="616" r:id="rId18"/>
    <p:sldId id="608" r:id="rId19"/>
    <p:sldId id="609" r:id="rId20"/>
    <p:sldId id="610" r:id="rId21"/>
    <p:sldId id="611" r:id="rId22"/>
    <p:sldId id="612" r:id="rId23"/>
    <p:sldId id="614" r:id="rId24"/>
    <p:sldId id="613" r:id="rId25"/>
    <p:sldId id="617" r:id="rId26"/>
    <p:sldId id="619" r:id="rId27"/>
    <p:sldId id="620"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08">
          <p15:clr>
            <a:srgbClr val="A4A3A4"/>
          </p15:clr>
        </p15:guide>
        <p15:guide id="2" orient="horz" pos="3600">
          <p15:clr>
            <a:srgbClr val="A4A3A4"/>
          </p15:clr>
        </p15:guide>
        <p15:guide id="3" orient="horz" pos="912" userDrawn="1">
          <p15:clr>
            <a:srgbClr val="A4A3A4"/>
          </p15:clr>
        </p15:guide>
        <p15:guide id="4" orient="horz" pos="3360">
          <p15:clr>
            <a:srgbClr val="A4A3A4"/>
          </p15:clr>
        </p15:guide>
        <p15:guide id="5" pos="5616">
          <p15:clr>
            <a:srgbClr val="A4A3A4"/>
          </p15:clr>
        </p15:guide>
        <p15:guide id="6" pos="432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515F"/>
    <a:srgbClr val="F8E4E6"/>
    <a:srgbClr val="6A6A6A"/>
    <a:srgbClr val="E66618"/>
    <a:srgbClr val="307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601" autoAdjust="0"/>
    <p:restoredTop sz="86438" autoAdjust="0"/>
  </p:normalViewPr>
  <p:slideViewPr>
    <p:cSldViewPr>
      <p:cViewPr varScale="1">
        <p:scale>
          <a:sx n="71" d="100"/>
          <a:sy n="71" d="100"/>
        </p:scale>
        <p:origin x="1330" y="43"/>
      </p:cViewPr>
      <p:guideLst>
        <p:guide orient="horz" pos="3408"/>
        <p:guide orient="horz" pos="3600"/>
        <p:guide orient="horz" pos="912"/>
        <p:guide orient="horz" pos="3360"/>
        <p:guide pos="5616"/>
        <p:guide pos="4320"/>
      </p:guideLst>
    </p:cSldViewPr>
  </p:slideViewPr>
  <p:outlineViewPr>
    <p:cViewPr>
      <p:scale>
        <a:sx n="33" d="100"/>
        <a:sy n="33" d="100"/>
      </p:scale>
      <p:origin x="0" y="-27258"/>
    </p:cViewPr>
  </p:outlineViewPr>
  <p:notesTextViewPr>
    <p:cViewPr>
      <p:scale>
        <a:sx n="1" d="1"/>
        <a:sy n="1" d="1"/>
      </p:scale>
      <p:origin x="0" y="0"/>
    </p:cViewPr>
  </p:notesTextViewPr>
  <p:sorterViewPr>
    <p:cViewPr varScale="1">
      <p:scale>
        <a:sx n="100" d="100"/>
        <a:sy n="100" d="100"/>
      </p:scale>
      <p:origin x="0" y="0"/>
    </p:cViewPr>
  </p:sorterViewPr>
  <p:notesViewPr>
    <p:cSldViewPr>
      <p:cViewPr varScale="1">
        <p:scale>
          <a:sx n="66" d="100"/>
          <a:sy n="66" d="100"/>
        </p:scale>
        <p:origin x="3252" y="4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handoutMaster" Target="handoutMasters/handoutMaster1.xml"/><Relationship Id="rId8" Type="http://schemas.openxmlformats.org/officeDocument/2006/relationships/slideMaster" Target="slideMasters/slideMaster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724CCBF-31CF-4FCA-A5B4-50142834420A}" type="datetimeFigureOut">
              <a:rPr lang="en-US" smtClean="0"/>
              <a:t>3/25/2021</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895618-5249-4F12-80E4-2F3A0FD18481}" type="slidenum">
              <a:rPr lang="en-US" smtClean="0"/>
              <a:t>‹#›</a:t>
            </a:fld>
            <a:endParaRPr lang="en-US" dirty="0"/>
          </a:p>
        </p:txBody>
      </p:sp>
    </p:spTree>
    <p:extLst>
      <p:ext uri="{BB962C8B-B14F-4D97-AF65-F5344CB8AC3E}">
        <p14:creationId xmlns:p14="http://schemas.microsoft.com/office/powerpoint/2010/main" val="472110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84B720-C9F6-4BFC-BC5C-B1B8D70204DA}" type="datetimeFigureOut">
              <a:rPr lang="en-US" smtClean="0"/>
              <a:t>3/25/2021</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003D02-7E89-4EBF-B123-9C334E1BFEF7}" type="slidenum">
              <a:rPr lang="en-US" smtClean="0"/>
              <a:t>‹#›</a:t>
            </a:fld>
            <a:endParaRPr lang="en-US" dirty="0"/>
          </a:p>
        </p:txBody>
      </p:sp>
    </p:spTree>
    <p:extLst>
      <p:ext uri="{BB962C8B-B14F-4D97-AF65-F5344CB8AC3E}">
        <p14:creationId xmlns:p14="http://schemas.microsoft.com/office/powerpoint/2010/main" val="618904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1560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480686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Tagline-Gray BG, Title-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368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edTagline-Gray BG, Title-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833503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5992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ed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75564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ed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0741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hite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hite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hite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802539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800"/>
            </a:lvl1pPr>
            <a:lvl2pPr marL="742950" indent="-285750">
              <a:spcAft>
                <a:spcPts val="800"/>
              </a:spcAft>
              <a:buFont typeface="Arial" panose="020B0604020202020204" pitchFamily="34" charset="0"/>
              <a:buChar char="•"/>
              <a:defRPr sz="2400"/>
            </a:lvl2pPr>
            <a:lvl3pPr marL="1143000" indent="-228600">
              <a:spcAft>
                <a:spcPts val="800"/>
              </a:spcAft>
              <a:buFont typeface="Arial" panose="020B0604020202020204" pitchFamily="34" charset="0"/>
              <a:buChar char="•"/>
              <a:defRPr sz="2000"/>
            </a:lvl3pPr>
            <a:lvl4pPr marL="1600200" indent="-228600">
              <a:spcAft>
                <a:spcPts val="800"/>
              </a:spcAft>
              <a:buFont typeface="Arial" panose="020B0604020202020204" pitchFamily="34" charset="0"/>
              <a:buChar char="•"/>
              <a:defRPr sz="1800"/>
            </a:lvl4pPr>
            <a:lvl5pPr marL="2057400" indent="-228600">
              <a:spcAft>
                <a:spcPts val="800"/>
              </a:spcAft>
              <a:buFont typeface="Arial" panose="020B0604020202020204" pitchFamily="34" charset="0"/>
              <a:buChar cha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8010410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No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5620235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No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9805406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No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1187976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No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5612"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8740734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o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0198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5873770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No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3" hasCustomPrompt="1"/>
          </p:nvPr>
        </p:nvSpPr>
        <p:spPr>
          <a:xfrm>
            <a:off x="4999894"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9750495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No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4910042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o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Jump Link"/>
          <p:cNvSpPr>
            <a:spLocks noGrp="1"/>
          </p:cNvSpPr>
          <p:nvPr>
            <p:ph type="body" sz="quarter" idx="12" hasCustomPrompt="1"/>
          </p:nvPr>
        </p:nvSpPr>
        <p:spPr>
          <a:xfrm>
            <a:off x="3357063" y="510540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326611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No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1"/>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dirty="0"/>
          </a:p>
        </p:txBody>
      </p:sp>
      <p:sp>
        <p:nvSpPr>
          <p:cNvPr id="5" name="Video Credit"/>
          <p:cNvSpPr>
            <a:spLocks noGrp="1"/>
          </p:cNvSpPr>
          <p:nvPr>
            <p:ph type="body" sz="quarter" idx="12"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Video Credit Here</a:t>
            </a:r>
          </a:p>
        </p:txBody>
      </p:sp>
    </p:spTree>
    <p:extLst>
      <p:ext uri="{BB962C8B-B14F-4D97-AF65-F5344CB8AC3E}">
        <p14:creationId xmlns:p14="http://schemas.microsoft.com/office/powerpoint/2010/main" val="1987417343"/>
      </p:ext>
    </p:extLst>
  </p:cSld>
  <p:clrMapOvr>
    <a:masterClrMapping/>
  </p:clrMapOvr>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3/25/2021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extLst>
      <p:ext uri="{BB962C8B-B14F-4D97-AF65-F5344CB8AC3E}">
        <p14:creationId xmlns:p14="http://schemas.microsoft.com/office/powerpoint/2010/main" val="909779390"/>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4675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626553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Red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624449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Red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778188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ed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194019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Red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Jump Link"/>
          <p:cNvSpPr>
            <a:spLocks noGrp="1"/>
          </p:cNvSpPr>
          <p:nvPr>
            <p:ph type="body" sz="quarter" idx="12" hasCustomPrompt="1"/>
          </p:nvPr>
        </p:nvSpPr>
        <p:spPr>
          <a:xfrm>
            <a:off x="327324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7505567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Red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Jump Link"/>
          <p:cNvSpPr>
            <a:spLocks noGrp="1"/>
          </p:cNvSpPr>
          <p:nvPr>
            <p:ph type="body" sz="quarter" idx="16" hasCustomPrompt="1"/>
          </p:nvPr>
        </p:nvSpPr>
        <p:spPr>
          <a:xfrm>
            <a:off x="3357063" y="59960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207924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ed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502643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4853900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d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164351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Red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Jump Link"/>
          <p:cNvSpPr>
            <a:spLocks noGrp="1"/>
          </p:cNvSpPr>
          <p:nvPr>
            <p:ph type="body" sz="quarter" idx="16" hasCustomPrompt="1"/>
          </p:nvPr>
        </p:nvSpPr>
        <p:spPr>
          <a:xfrm>
            <a:off x="3467512" y="5081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1579501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Red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5"/>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dirty="0"/>
          </a:p>
        </p:txBody>
      </p:sp>
      <p:sp>
        <p:nvSpPr>
          <p:cNvPr id="5" name="Video Credit"/>
          <p:cNvSpPr>
            <a:spLocks noGrp="1"/>
          </p:cNvSpPr>
          <p:nvPr>
            <p:ph type="body" sz="quarter" idx="12"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Video Credit Here</a:t>
            </a:r>
          </a:p>
        </p:txBody>
      </p:sp>
    </p:spTree>
    <p:extLst>
      <p:ext uri="{BB962C8B-B14F-4D97-AF65-F5344CB8AC3E}">
        <p14:creationId xmlns:p14="http://schemas.microsoft.com/office/powerpoint/2010/main" val="246929799"/>
      </p:ext>
    </p:extLst>
  </p:cSld>
  <p:clrMapOvr>
    <a:masterClrMapping/>
  </p:clrMapOvr>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No 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No 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o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No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No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13"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mallRedBar-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mallRedBar-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mallRedBar-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mallRedBar-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2"/>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mallRedBar-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ue Slide Title above text">
    <p:spTree>
      <p:nvGrpSpPr>
        <p:cNvPr id="1" name=""/>
        <p:cNvGrpSpPr/>
        <p:nvPr/>
      </p:nvGrpSpPr>
      <p:grpSpPr>
        <a:xfrm>
          <a:off x="0" y="0"/>
          <a:ext cx="0" cy="0"/>
          <a:chOff x="0" y="0"/>
          <a:chExt cx="0" cy="0"/>
        </a:xfrm>
      </p:grpSpPr>
      <p:sp>
        <p:nvSpPr>
          <p:cNvPr id="2" name="Slide Title"/>
          <p:cNvSpPr>
            <a:spLocks noGrp="1"/>
          </p:cNvSpPr>
          <p:nvPr>
            <p:ph type="ctrTitle"/>
          </p:nvPr>
        </p:nvSpPr>
        <p:spPr>
          <a:xfrm>
            <a:off x="1066800" y="1524000"/>
            <a:ext cx="7048500" cy="1470025"/>
          </a:xfrm>
          <a:prstGeom prst="rect">
            <a:avLst/>
          </a:prstGeom>
        </p:spPr>
        <p:txBody>
          <a:bodyPr/>
          <a:lstStyle>
            <a:lvl1pPr algn="l">
              <a:defRPr sz="4400">
                <a:solidFill>
                  <a:schemeClr val="bg1"/>
                </a:solidFill>
              </a:defRPr>
            </a:lvl1pPr>
          </a:lstStyle>
          <a:p>
            <a:r>
              <a:rPr lang="en-US" dirty="0"/>
              <a:t>Click to edit Master title style</a:t>
            </a:r>
          </a:p>
        </p:txBody>
      </p:sp>
      <p:sp>
        <p:nvSpPr>
          <p:cNvPr id="3" name="Subtitle 1"/>
          <p:cNvSpPr>
            <a:spLocks noGrp="1"/>
          </p:cNvSpPr>
          <p:nvPr>
            <p:ph type="subTitle" idx="1"/>
          </p:nvPr>
        </p:nvSpPr>
        <p:spPr>
          <a:xfrm>
            <a:off x="1066800" y="2971800"/>
            <a:ext cx="6400800" cy="1752600"/>
          </a:xfrm>
          <a:prstGeom prst="rect">
            <a:avLst/>
          </a:prstGeom>
        </p:spPr>
        <p:txBody>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3887237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Blue Slide 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722313" y="2643186"/>
            <a:ext cx="7202487" cy="1362075"/>
          </a:xfrm>
          <a:prstGeom prst="rect">
            <a:avLst/>
          </a:prstGeom>
        </p:spPr>
        <p:txBody>
          <a:bodyPr anchor="t"/>
          <a:lstStyle>
            <a:lvl1pPr algn="l">
              <a:defRPr sz="4400" b="1" cap="all">
                <a:solidFill>
                  <a:schemeClr val="bg1"/>
                </a:solidFill>
              </a:defRPr>
            </a:lvl1pPr>
          </a:lstStyle>
          <a:p>
            <a:r>
              <a:rPr lang="en-US" dirty="0"/>
              <a:t>Click to edit Master title style</a:t>
            </a:r>
          </a:p>
        </p:txBody>
      </p:sp>
      <p:sp>
        <p:nvSpPr>
          <p:cNvPr id="3" name="Text Placeholder 1"/>
          <p:cNvSpPr>
            <a:spLocks noGrp="1"/>
          </p:cNvSpPr>
          <p:nvPr>
            <p:ph type="body" idx="1"/>
          </p:nvPr>
        </p:nvSpPr>
        <p:spPr>
          <a:xfrm>
            <a:off x="722313" y="1143000"/>
            <a:ext cx="7202487" cy="1500187"/>
          </a:xfrm>
          <a:prstGeom prst="rect">
            <a:avLst/>
          </a:prstGeo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053150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Plain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8" name="Text Placeholder 1"/>
          <p:cNvSpPr>
            <a:spLocks noGrp="1"/>
          </p:cNvSpPr>
          <p:nvPr>
            <p:ph type="body" sz="quarter" idx="12"/>
          </p:nvPr>
        </p:nvSpPr>
        <p:spPr>
          <a:xfrm>
            <a:off x="457200" y="1066800"/>
            <a:ext cx="8229600" cy="55626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
        <p:nvSpPr>
          <p:cNvPr id="7" name="Jump Link"/>
          <p:cNvSpPr>
            <a:spLocks noGrp="1"/>
          </p:cNvSpPr>
          <p:nvPr>
            <p:ph type="body" sz="quarter" idx="11" hasCustomPrompt="1"/>
          </p:nvPr>
        </p:nvSpPr>
        <p:spPr>
          <a:xfrm>
            <a:off x="3356610" y="66294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70175557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lain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9492145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lain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2"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65626086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Red Bar Footer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5"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
        <p:nvSpPr>
          <p:cNvPr id="8" name="Text Placeholder 1"/>
          <p:cNvSpPr>
            <a:spLocks noGrp="1"/>
          </p:cNvSpPr>
          <p:nvPr>
            <p:ph type="body" sz="quarter" idx="12"/>
          </p:nvPr>
        </p:nvSpPr>
        <p:spPr>
          <a:xfrm>
            <a:off x="457200" y="990600"/>
            <a:ext cx="8229600" cy="54102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Tree>
    <p:extLst>
      <p:ext uri="{BB962C8B-B14F-4D97-AF65-F5344CB8AC3E}">
        <p14:creationId xmlns:p14="http://schemas.microsoft.com/office/powerpoint/2010/main" val="26783692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Red Bar Footer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Jump link"/>
          <p:cNvSpPr>
            <a:spLocks noGrp="1"/>
          </p:cNvSpPr>
          <p:nvPr>
            <p:ph type="body" sz="quarter" idx="13"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109974784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Red Bar Footer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11237826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
        <p:nvSpPr>
          <p:cNvPr id="6" name="Content Placeholder 4">
            <a:extLst>
              <a:ext uri="{FF2B5EF4-FFF2-40B4-BE49-F238E27FC236}">
                <a16:creationId xmlns:a16="http://schemas.microsoft.com/office/drawing/2014/main" id="{4B1B2A69-1D16-4D4B-B21B-E45D735F2F3D}"/>
              </a:ext>
            </a:extLst>
          </p:cNvPr>
          <p:cNvSpPr>
            <a:spLocks noGrp="1"/>
          </p:cNvSpPr>
          <p:nvPr>
            <p:ph sz="quarter" idx="12"/>
          </p:nvPr>
        </p:nvSpPr>
        <p:spPr>
          <a:xfrm>
            <a:off x="0" y="6705600"/>
            <a:ext cx="9144000" cy="152400"/>
          </a:xfrm>
          <a:prstGeom prst="rect">
            <a:avLst/>
          </a:prstGeom>
        </p:spPr>
        <p:txBody>
          <a:bodyPr/>
          <a:lstStyle>
            <a:lvl1pPr algn="l">
              <a:defRPr sz="800">
                <a:solidFill>
                  <a:schemeClr val="bg1">
                    <a:lumMod val="50000"/>
                  </a:schemeClr>
                </a:solidFill>
              </a:defRPr>
            </a:lvl1pPr>
            <a:lvl2pPr>
              <a:defRPr sz="800"/>
            </a:lvl2pPr>
            <a:lvl3pPr>
              <a:defRPr sz="800"/>
            </a:lvl3pPr>
            <a:lvl4pPr>
              <a:defRPr sz="800"/>
            </a:lvl4pPr>
            <a:lvl5pPr>
              <a:defRPr sz="800"/>
            </a:lvl5pPr>
          </a:lstStyle>
          <a:p>
            <a:pPr lvl="0"/>
            <a:r>
              <a:rPr lang="en-US" dirty="0"/>
              <a:t>Click to edit Master text styles</a:t>
            </a:r>
          </a:p>
        </p:txBody>
      </p:sp>
    </p:spTree>
    <p:extLst>
      <p:ext uri="{BB962C8B-B14F-4D97-AF65-F5344CB8AC3E}">
        <p14:creationId xmlns:p14="http://schemas.microsoft.com/office/powerpoint/2010/main" val="42891189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10885449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RedTagline-Gray BG, Title-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359261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RedTagline-Gray BG, Title-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17588999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6701465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Red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54059228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Red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6305374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No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96006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image" Target="../media/image3.gif"/><Relationship Id="rId5" Type="http://schemas.openxmlformats.org/officeDocument/2006/relationships/slideLayout" Target="../slideLayouts/slideLayout12.xml"/><Relationship Id="rId10" Type="http://schemas.openxmlformats.org/officeDocument/2006/relationships/image" Target="../media/image1.png"/><Relationship Id="rId4" Type="http://schemas.openxmlformats.org/officeDocument/2006/relationships/slideLayout" Target="../slideLayouts/slideLayout11.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3.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theme" Target="../theme/theme4.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5" Type="http://schemas.openxmlformats.org/officeDocument/2006/relationships/slideLayout" Target="../slideLayouts/slideLayout48.xml"/><Relationship Id="rId4" Type="http://schemas.openxmlformats.org/officeDocument/2006/relationships/slideLayout" Target="../slideLayouts/slideLayout4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52.xml"/><Relationship Id="rId1" Type="http://schemas.openxmlformats.org/officeDocument/2006/relationships/slideLayout" Target="../slideLayouts/slideLayout51.xml"/><Relationship Id="rId4" Type="http://schemas.openxmlformats.org/officeDocument/2006/relationships/image" Target="../media/image4.png"/></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55.xml"/><Relationship Id="rId2" Type="http://schemas.openxmlformats.org/officeDocument/2006/relationships/slideLayout" Target="../slideLayouts/slideLayout54.xml"/><Relationship Id="rId1" Type="http://schemas.openxmlformats.org/officeDocument/2006/relationships/slideLayout" Target="../slideLayouts/slideLayout53.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58.xml"/><Relationship Id="rId2" Type="http://schemas.openxmlformats.org/officeDocument/2006/relationships/slideLayout" Target="../slideLayouts/slideLayout57.xml"/><Relationship Id="rId1" Type="http://schemas.openxmlformats.org/officeDocument/2006/relationships/slideLayout" Target="../slideLayouts/slideLayout56.xml"/><Relationship Id="rId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image" Target="../media/image6.png"/><Relationship Id="rId5" Type="http://schemas.openxmlformats.org/officeDocument/2006/relationships/slideLayout" Target="../slideLayouts/slideLayout63.xml"/><Relationship Id="rId10" Type="http://schemas.openxmlformats.org/officeDocument/2006/relationships/image" Target="../media/image5.png"/><Relationship Id="rId4" Type="http://schemas.openxmlformats.org/officeDocument/2006/relationships/slideLayout" Target="../slideLayouts/slideLayout62.xml"/><Relationship Id="rId9"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0" y="0"/>
            <a:ext cx="762000" cy="762000"/>
          </a:xfrm>
          <a:prstGeom prst="rect">
            <a:avLst/>
          </a:prstGeom>
        </p:spPr>
      </p:pic>
      <p:sp>
        <p:nvSpPr>
          <p:cNvPr id="13" name="Red Bar"/>
          <p:cNvSpPr/>
          <p:nvPr userDrawn="1"/>
        </p:nvSpPr>
        <p:spPr>
          <a:xfrm>
            <a:off x="0" y="6248400"/>
            <a:ext cx="9144000" cy="503767"/>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pic>
        <p:nvPicPr>
          <p:cNvPr id="12" name="MH Tagline" descr="Tagline: Because learning changes everything.™"/>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53481" y="6351925"/>
            <a:ext cx="3223119" cy="272375"/>
          </a:xfrm>
          <a:prstGeom prst="rect">
            <a:avLst/>
          </a:prstGeom>
        </p:spPr>
      </p:pic>
    </p:spTree>
    <p:extLst>
      <p:ext uri="{BB962C8B-B14F-4D97-AF65-F5344CB8AC3E}">
        <p14:creationId xmlns:p14="http://schemas.microsoft.com/office/powerpoint/2010/main" val="1066235593"/>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33" r:id="rId5"/>
    <p:sldLayoutId id="2147483734" r:id="rId6"/>
    <p:sldLayoutId id="2147483914"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marR="0" indent="0" algn="r" defTabSz="914400" rtl="0" eaLnBrk="1" fontAlgn="auto" latinLnBrk="0" hangingPunct="1">
        <a:lnSpc>
          <a:spcPct val="100000"/>
        </a:lnSpc>
        <a:spcBef>
          <a:spcPts val="0"/>
        </a:spcBef>
        <a:spcAft>
          <a:spcPts val="0"/>
        </a:spcAft>
        <a:buClrTx/>
        <a:buSzTx/>
        <a:buFontTx/>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0" y="0"/>
            <a:ext cx="762000" cy="762000"/>
          </a:xfrm>
          <a:prstGeom prst="rect">
            <a:avLst/>
          </a:prstGeom>
        </p:spPr>
      </p:pic>
      <p:pic>
        <p:nvPicPr>
          <p:cNvPr id="2" name="MH Tagline" descr="Tag line: Because learning changes everything™"/>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0" y="6257775"/>
            <a:ext cx="3371850" cy="476250"/>
          </a:xfrm>
          <a:prstGeom prst="rect">
            <a:avLst/>
          </a:prstGeom>
        </p:spPr>
      </p:pic>
    </p:spTree>
    <p:extLst>
      <p:ext uri="{BB962C8B-B14F-4D97-AF65-F5344CB8AC3E}">
        <p14:creationId xmlns:p14="http://schemas.microsoft.com/office/powerpoint/2010/main" val="1460950632"/>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 id="2147483976" r:id="rId8"/>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1192571768"/>
      </p:ext>
    </p:extLst>
  </p:cSld>
  <p:clrMap bg1="lt1" tx1="dk1" bg2="lt2" tx2="dk2" accent1="accent1" accent2="accent2" accent3="accent3" accent4="accent4" accent5="accent5" accent6="accent6" hlink="hlink" folHlink="folHlink"/>
  <p:sldLayoutIdLst>
    <p:sldLayoutId id="2147483751" r:id="rId1"/>
    <p:sldLayoutId id="2147483896" r:id="rId2"/>
    <p:sldLayoutId id="2147483965" r:id="rId3"/>
    <p:sldLayoutId id="2147483753" r:id="rId4"/>
    <p:sldLayoutId id="2147483908" r:id="rId5"/>
    <p:sldLayoutId id="2147483950" r:id="rId6"/>
    <p:sldLayoutId id="2147483757" r:id="rId7"/>
    <p:sldLayoutId id="2147483877" r:id="rId8"/>
    <p:sldLayoutId id="2147483761" r:id="rId9"/>
    <p:sldLayoutId id="2147483800" r:id="rId10"/>
    <p:sldLayoutId id="2147483977"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0" name="Copyright" descr="©McGraw-Hill Education&#10;"/>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1283304046"/>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64" r:id="rId3"/>
    <p:sldLayoutId id="2147483953" r:id="rId4"/>
    <p:sldLayoutId id="2147483954" r:id="rId5"/>
    <p:sldLayoutId id="2147483955" r:id="rId6"/>
    <p:sldLayoutId id="2147483956" r:id="rId7"/>
    <p:sldLayoutId id="2147483957" r:id="rId8"/>
    <p:sldLayoutId id="2147483958" r:id="rId9"/>
    <p:sldLayoutId id="2147483959"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Copyright" descr="©McGraw-Hill Education&#10;"/>
          <p:cNvSpPr txBox="1"/>
          <p:nvPr userDrawn="1"/>
        </p:nvSpPr>
        <p:spPr>
          <a:xfrm>
            <a:off x="0" y="6642556"/>
            <a:ext cx="1295400" cy="215444"/>
          </a:xfrm>
          <a:prstGeom prst="rect">
            <a:avLst/>
          </a:prstGeom>
          <a:noFill/>
        </p:spPr>
        <p:txBody>
          <a:bodyPr wrap="square" rtlCol="0">
            <a:spAutoFit/>
          </a:bodyPr>
          <a:lstStyle/>
          <a:p>
            <a:r>
              <a:rPr lang="en-US" sz="800" dirty="0">
                <a:solidFill>
                  <a:srgbClr val="6A6A6A"/>
                </a:solidFill>
              </a:rPr>
              <a:t>©McGraw-Hill Education</a:t>
            </a:r>
          </a:p>
        </p:txBody>
      </p:sp>
    </p:spTree>
    <p:extLst>
      <p:ext uri="{BB962C8B-B14F-4D97-AF65-F5344CB8AC3E}">
        <p14:creationId xmlns:p14="http://schemas.microsoft.com/office/powerpoint/2010/main" val="857642538"/>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 id="2147483940" r:id="rId5"/>
    <p:sldLayoutId id="2147483941" r:id="rId6"/>
    <p:sldLayoutId id="2147483942"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629400"/>
            <a:ext cx="9144000" cy="2286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5"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520106136"/>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ackground"/>
          <p:cNvSpPr/>
          <p:nvPr userDrawn="1"/>
        </p:nvSpPr>
        <p:spPr>
          <a:xfrm>
            <a:off x="0" y="0"/>
            <a:ext cx="9144000" cy="6858000"/>
          </a:xfrm>
          <a:prstGeom prst="rect">
            <a:avLst/>
          </a:prstGeom>
          <a:solidFill>
            <a:srgbClr val="3070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0" name="MH BG Image"/>
          <p:cNvPicPr>
            <a:picLocks noChangeAspect="1"/>
          </p:cNvPicPr>
          <p:nvPr userDrawn="1"/>
        </p:nvPicPr>
        <p:blipFill rotWithShape="1">
          <a:blip r:embed="rId4" cstate="screen">
            <a:alphaModFix amt="25000"/>
            <a:extLst>
              <a:ext uri="{28A0092B-C50C-407E-A947-70E740481C1C}">
                <a14:useLocalDpi xmlns:a14="http://schemas.microsoft.com/office/drawing/2010/main"/>
              </a:ext>
            </a:extLst>
          </a:blip>
          <a:srcRect r="28644" b="27282"/>
          <a:stretch/>
        </p:blipFill>
        <p:spPr>
          <a:xfrm>
            <a:off x="461821" y="1943668"/>
            <a:ext cx="8682180" cy="4914333"/>
          </a:xfrm>
          <a:prstGeom prst="rect">
            <a:avLst/>
          </a:prstGeom>
        </p:spPr>
      </p:pic>
      <p:sp>
        <p:nvSpPr>
          <p:cNvPr id="8"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263611861"/>
      </p:ext>
    </p:extLst>
  </p:cSld>
  <p:clrMap bg1="lt1" tx1="dk1" bg2="lt2" tx2="dk2" accent1="accent1" accent2="accent2" accent3="accent3" accent4="accent4" accent5="accent5" accent6="accent6" hlink="hlink" folHlink="folHlink"/>
  <p:sldLayoutIdLst>
    <p:sldLayoutId id="2147483677" r:id="rId1"/>
    <p:sldLayoutId id="2147483769"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782738187"/>
      </p:ext>
    </p:extLst>
  </p:cSld>
  <p:clrMap bg1="lt1" tx1="dk1" bg2="lt2" tx2="dk2" accent1="accent1" accent2="accent2" accent3="accent3" accent4="accent4" accent5="accent5" accent6="accent6" hlink="hlink" folHlink="folHlink"/>
  <p:sldLayoutIdLst>
    <p:sldLayoutId id="2147483902" r:id="rId1"/>
    <p:sldLayoutId id="2147483906" r:id="rId2"/>
    <p:sldLayoutId id="2147483755"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236652239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sp>
        <p:nvSpPr>
          <p:cNvPr id="13" name="Red Bar"/>
          <p:cNvSpPr/>
          <p:nvPr userDrawn="1"/>
        </p:nvSpPr>
        <p:spPr>
          <a:xfrm>
            <a:off x="0" y="6248400"/>
            <a:ext cx="9144000" cy="503767"/>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pic>
        <p:nvPicPr>
          <p:cNvPr id="12" name="MH Tagline" descr="Tagline: Because learning changes everything.™"/>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53481" y="6351925"/>
            <a:ext cx="3223119" cy="272375"/>
          </a:xfrm>
          <a:prstGeom prst="rect">
            <a:avLst/>
          </a:prstGeom>
        </p:spPr>
      </p:pic>
    </p:spTree>
    <p:extLst>
      <p:ext uri="{BB962C8B-B14F-4D97-AF65-F5344CB8AC3E}">
        <p14:creationId xmlns:p14="http://schemas.microsoft.com/office/powerpoint/2010/main" val="2452849485"/>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5" r:id="rId8"/>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marR="0" indent="0" algn="r" defTabSz="914400" rtl="0" eaLnBrk="1" fontAlgn="auto" latinLnBrk="0" hangingPunct="1">
        <a:lnSpc>
          <a:spcPct val="100000"/>
        </a:lnSpc>
        <a:spcBef>
          <a:spcPts val="0"/>
        </a:spcBef>
        <a:spcAft>
          <a:spcPts val="0"/>
        </a:spcAft>
        <a:buClrTx/>
        <a:buSzTx/>
        <a:buFontTx/>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24.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124200" y="5867400"/>
            <a:ext cx="6400800" cy="657228"/>
          </a:xfrm>
        </p:spPr>
        <p:txBody>
          <a:bodyPr>
            <a:normAutofit/>
          </a:bodyPr>
          <a:lstStyle/>
          <a:p>
            <a:r>
              <a:rPr lang="en-US" sz="3600" dirty="0">
                <a:solidFill>
                  <a:schemeClr val="tx1"/>
                </a:solidFill>
              </a:rPr>
              <a:t>By  </a:t>
            </a:r>
            <a:r>
              <a:rPr lang="en-US" sz="3600" dirty="0" err="1">
                <a:solidFill>
                  <a:schemeClr val="tx1"/>
                </a:solidFill>
              </a:rPr>
              <a:t>Ajarn</a:t>
            </a:r>
            <a:r>
              <a:rPr lang="en-US" sz="3600" dirty="0">
                <a:solidFill>
                  <a:schemeClr val="tx1"/>
                </a:solidFill>
              </a:rPr>
              <a:t>  </a:t>
            </a:r>
            <a:r>
              <a:rPr lang="en-US" sz="3600" dirty="0" err="1">
                <a:solidFill>
                  <a:schemeClr val="tx1"/>
                </a:solidFill>
              </a:rPr>
              <a:t>Suwalya K.</a:t>
            </a:r>
            <a:endParaRPr lang="en-US" sz="3600" dirty="0">
              <a:solidFill>
                <a:schemeClr val="tx1"/>
              </a:solidFill>
            </a:endParaRPr>
          </a:p>
          <a:p>
            <a:endParaRPr lang="en-US" dirty="0">
              <a:solidFill>
                <a:schemeClr val="tx1"/>
              </a:solidFill>
            </a:endParaRPr>
          </a:p>
        </p:txBody>
      </p:sp>
      <p:sp>
        <p:nvSpPr>
          <p:cNvPr id="2" name="Title 1"/>
          <p:cNvSpPr>
            <a:spLocks noGrp="1"/>
          </p:cNvSpPr>
          <p:nvPr>
            <p:ph type="ctrTitle"/>
          </p:nvPr>
        </p:nvSpPr>
        <p:spPr>
          <a:xfrm>
            <a:off x="534800" y="1627045"/>
            <a:ext cx="8229600" cy="1470025"/>
          </a:xfrm>
        </p:spPr>
        <p:txBody>
          <a:bodyPr>
            <a:normAutofit fontScale="90000"/>
          </a:bodyPr>
          <a:lstStyle/>
          <a:p>
            <a:r>
              <a:rPr lang="en-US" sz="3200" b="1" dirty="0"/>
              <a:t>MK 333/326 International Marketing</a:t>
            </a:r>
            <a:br>
              <a:rPr lang="en-US" sz="3200" b="1" dirty="0"/>
            </a:br>
            <a:r>
              <a:rPr lang="en-US" sz="3200" b="1" dirty="0"/>
              <a:t>Group Assignment 7</a:t>
            </a:r>
            <a:br>
              <a:rPr lang="en-US" sz="3200" b="1" dirty="0"/>
            </a:br>
            <a:r>
              <a:rPr lang="en-US" sz="3200" b="1" dirty="0"/>
              <a:t>In- Class Group Simulation: Global Trading</a:t>
            </a:r>
            <a:br>
              <a:rPr lang="en-US" sz="3200" b="1" dirty="0"/>
            </a:br>
            <a:endParaRPr lang="en-US" sz="3200" b="1" dirty="0"/>
          </a:p>
        </p:txBody>
      </p:sp>
      <p:pic>
        <p:nvPicPr>
          <p:cNvPr id="5" name="Picture 4" descr="BE image.png"/>
          <p:cNvPicPr>
            <a:picLocks noChangeAspect="1"/>
          </p:cNvPicPr>
          <p:nvPr/>
        </p:nvPicPr>
        <p:blipFill>
          <a:blip r:embed="rId2" cstate="print"/>
          <a:stretch>
            <a:fillRect/>
          </a:stretch>
        </p:blipFill>
        <p:spPr>
          <a:xfrm>
            <a:off x="7698340" y="138056"/>
            <a:ext cx="1189069" cy="1189069"/>
          </a:xfrm>
          <a:prstGeom prst="rect">
            <a:avLst/>
          </a:prstGeom>
        </p:spPr>
      </p:pic>
      <p:pic>
        <p:nvPicPr>
          <p:cNvPr id="4" name="Picture 3"/>
          <p:cNvPicPr>
            <a:picLocks noChangeAspect="1"/>
          </p:cNvPicPr>
          <p:nvPr/>
        </p:nvPicPr>
        <p:blipFill>
          <a:blip r:embed="rId3"/>
          <a:stretch>
            <a:fillRect/>
          </a:stretch>
        </p:blipFill>
        <p:spPr>
          <a:xfrm>
            <a:off x="390681" y="201621"/>
            <a:ext cx="3091097" cy="1117194"/>
          </a:xfrm>
          <a:prstGeom prst="rect">
            <a:avLst/>
          </a:prstGeom>
        </p:spPr>
      </p:pic>
    </p:spTree>
    <p:extLst>
      <p:ext uri="{BB962C8B-B14F-4D97-AF65-F5344CB8AC3E}">
        <p14:creationId xmlns:p14="http://schemas.microsoft.com/office/powerpoint/2010/main" val="1988047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CF2C4F9-D48C-4F6E-9BF2-69779CA1459D}"/>
              </a:ext>
            </a:extLst>
          </p:cNvPr>
          <p:cNvSpPr>
            <a:spLocks noGrp="1"/>
          </p:cNvSpPr>
          <p:nvPr>
            <p:ph type="title"/>
          </p:nvPr>
        </p:nvSpPr>
        <p:spPr>
          <a:xfrm>
            <a:off x="906332" y="4707413"/>
            <a:ext cx="6400800" cy="566738"/>
          </a:xfrm>
        </p:spPr>
        <p:txBody>
          <a:bodyPr/>
          <a:lstStyle/>
          <a:p>
            <a:r>
              <a:rPr lang="en-US" dirty="0"/>
              <a:t>MK 333/326 International Marketing</a:t>
            </a:r>
            <a:br>
              <a:rPr lang="en-US" dirty="0"/>
            </a:br>
            <a:r>
              <a:rPr lang="en-US" dirty="0"/>
              <a:t>Global Trade In-class Simulation….Let’s Trade!</a:t>
            </a:r>
          </a:p>
        </p:txBody>
      </p:sp>
      <p:sp>
        <p:nvSpPr>
          <p:cNvPr id="4" name="ตัวแทนข้อความ 3">
            <a:extLst>
              <a:ext uri="{FF2B5EF4-FFF2-40B4-BE49-F238E27FC236}">
                <a16:creationId xmlns:a16="http://schemas.microsoft.com/office/drawing/2014/main" id="{9AB61CF7-138B-4225-A1B9-76DA88628219}"/>
              </a:ext>
            </a:extLst>
          </p:cNvPr>
          <p:cNvSpPr>
            <a:spLocks noGrp="1"/>
          </p:cNvSpPr>
          <p:nvPr>
            <p:ph type="body" sz="half" idx="2"/>
          </p:nvPr>
        </p:nvSpPr>
        <p:spPr>
          <a:xfrm>
            <a:off x="762000" y="5429409"/>
            <a:ext cx="5486400" cy="609600"/>
          </a:xfrm>
        </p:spPr>
        <p:txBody>
          <a:bodyPr/>
          <a:lstStyle/>
          <a:p>
            <a:r>
              <a:rPr lang="en-US" b="1" dirty="0"/>
              <a:t>By </a:t>
            </a:r>
            <a:r>
              <a:rPr lang="en-US" b="1" dirty="0" err="1"/>
              <a:t>Ajarn</a:t>
            </a:r>
            <a:r>
              <a:rPr lang="en-US" b="1" dirty="0"/>
              <a:t> </a:t>
            </a:r>
            <a:r>
              <a:rPr lang="en-US" b="1" dirty="0" err="1"/>
              <a:t>Suwalya</a:t>
            </a:r>
            <a:r>
              <a:rPr lang="en-US" b="1" dirty="0"/>
              <a:t> K.</a:t>
            </a:r>
          </a:p>
          <a:p>
            <a:r>
              <a:rPr lang="en-US" b="1" dirty="0"/>
              <a:t>Online Session March 18,2021</a:t>
            </a:r>
          </a:p>
        </p:txBody>
      </p:sp>
      <p:sp>
        <p:nvSpPr>
          <p:cNvPr id="9" name="ตัวแทนข้อความ 8">
            <a:extLst>
              <a:ext uri="{FF2B5EF4-FFF2-40B4-BE49-F238E27FC236}">
                <a16:creationId xmlns:a16="http://schemas.microsoft.com/office/drawing/2014/main" id="{100A2766-0D69-4D11-B459-AC895F31CF98}"/>
              </a:ext>
            </a:extLst>
          </p:cNvPr>
          <p:cNvSpPr>
            <a:spLocks noGrp="1"/>
          </p:cNvSpPr>
          <p:nvPr>
            <p:ph type="body" sz="quarter" idx="11"/>
          </p:nvPr>
        </p:nvSpPr>
        <p:spPr/>
        <p:txBody>
          <a:bodyPr/>
          <a:lstStyle/>
          <a:p>
            <a:endParaRPr lang="en-US"/>
          </a:p>
        </p:txBody>
      </p:sp>
      <p:pic>
        <p:nvPicPr>
          <p:cNvPr id="1028" name="Picture 4" descr="May be an image of text that says 'EXPORT IMPORT'">
            <a:extLst>
              <a:ext uri="{FF2B5EF4-FFF2-40B4-BE49-F238E27FC236}">
                <a16:creationId xmlns:a16="http://schemas.microsoft.com/office/drawing/2014/main" id="{E441FFEF-3E91-490C-8C38-F9E365C32C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996796"/>
            <a:ext cx="6400800" cy="33273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3">
            <a:extLst>
              <a:ext uri="{FF2B5EF4-FFF2-40B4-BE49-F238E27FC236}">
                <a16:creationId xmlns:a16="http://schemas.microsoft.com/office/drawing/2014/main" id="{AB72FB4E-2E03-4F6A-836E-2D4792C6415B}"/>
              </a:ext>
            </a:extLst>
          </p:cNvPr>
          <p:cNvPicPr>
            <a:picLocks noChangeAspect="1"/>
          </p:cNvPicPr>
          <p:nvPr/>
        </p:nvPicPr>
        <p:blipFill>
          <a:blip r:embed="rId3"/>
          <a:stretch>
            <a:fillRect/>
          </a:stretch>
        </p:blipFill>
        <p:spPr>
          <a:xfrm>
            <a:off x="389785" y="10012"/>
            <a:ext cx="2200119" cy="795174"/>
          </a:xfrm>
          <a:prstGeom prst="rect">
            <a:avLst/>
          </a:prstGeom>
        </p:spPr>
      </p:pic>
      <p:pic>
        <p:nvPicPr>
          <p:cNvPr id="7" name="Picture 4" descr="BE image.png">
            <a:extLst>
              <a:ext uri="{FF2B5EF4-FFF2-40B4-BE49-F238E27FC236}">
                <a16:creationId xmlns:a16="http://schemas.microsoft.com/office/drawing/2014/main" id="{64981BB1-9DCF-411A-A879-7A441C52BDC7}"/>
              </a:ext>
            </a:extLst>
          </p:cNvPr>
          <p:cNvPicPr>
            <a:picLocks noChangeAspect="1"/>
          </p:cNvPicPr>
          <p:nvPr/>
        </p:nvPicPr>
        <p:blipFill>
          <a:blip r:embed="rId4" cstate="print"/>
          <a:stretch>
            <a:fillRect/>
          </a:stretch>
        </p:blipFill>
        <p:spPr>
          <a:xfrm>
            <a:off x="7867806" y="110386"/>
            <a:ext cx="886409" cy="886409"/>
          </a:xfrm>
          <a:prstGeom prst="rect">
            <a:avLst/>
          </a:prstGeom>
        </p:spPr>
      </p:pic>
    </p:spTree>
    <p:extLst>
      <p:ext uri="{BB962C8B-B14F-4D97-AF65-F5344CB8AC3E}">
        <p14:creationId xmlns:p14="http://schemas.microsoft.com/office/powerpoint/2010/main" val="768054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ชื่อเรื่อง 6">
            <a:extLst>
              <a:ext uri="{FF2B5EF4-FFF2-40B4-BE49-F238E27FC236}">
                <a16:creationId xmlns:a16="http://schemas.microsoft.com/office/drawing/2014/main" id="{D72F2100-8EA0-47F0-A6C7-AF88626E3F98}"/>
              </a:ext>
            </a:extLst>
          </p:cNvPr>
          <p:cNvSpPr>
            <a:spLocks noGrp="1"/>
          </p:cNvSpPr>
          <p:nvPr>
            <p:ph type="title"/>
          </p:nvPr>
        </p:nvSpPr>
        <p:spPr/>
        <p:txBody>
          <a:bodyPr/>
          <a:lstStyle/>
          <a:p>
            <a:r>
              <a:rPr lang="en-US" dirty="0"/>
              <a:t>AGENDA</a:t>
            </a:r>
          </a:p>
        </p:txBody>
      </p:sp>
      <p:sp>
        <p:nvSpPr>
          <p:cNvPr id="8" name="ตัวแทนเนื้อหา 7">
            <a:extLst>
              <a:ext uri="{FF2B5EF4-FFF2-40B4-BE49-F238E27FC236}">
                <a16:creationId xmlns:a16="http://schemas.microsoft.com/office/drawing/2014/main" id="{079FFA54-9DB3-4E65-898E-E466940D008A}"/>
              </a:ext>
            </a:extLst>
          </p:cNvPr>
          <p:cNvSpPr>
            <a:spLocks noGrp="1"/>
          </p:cNvSpPr>
          <p:nvPr>
            <p:ph idx="1"/>
          </p:nvPr>
        </p:nvSpPr>
        <p:spPr>
          <a:xfrm>
            <a:off x="1828800" y="3962400"/>
            <a:ext cx="8229600" cy="5562600"/>
          </a:xfrm>
        </p:spPr>
        <p:txBody>
          <a:bodyPr/>
          <a:lstStyle/>
          <a:p>
            <a:pPr marL="514350" indent="-514350">
              <a:buAutoNum type="arabicPeriod"/>
            </a:pPr>
            <a:r>
              <a:rPr lang="en-US" dirty="0"/>
              <a:t>VDO clip on Global Trading</a:t>
            </a:r>
          </a:p>
          <a:p>
            <a:pPr marL="514350" indent="-514350">
              <a:buAutoNum type="arabicPeriod"/>
            </a:pPr>
            <a:r>
              <a:rPr lang="en-US" dirty="0"/>
              <a:t>Briefing</a:t>
            </a:r>
          </a:p>
          <a:p>
            <a:pPr marL="514350" indent="-514350">
              <a:buAutoNum type="arabicPeriod"/>
            </a:pPr>
            <a:r>
              <a:rPr lang="en-US" dirty="0"/>
              <a:t>Team Break –up (pairing)</a:t>
            </a:r>
          </a:p>
        </p:txBody>
      </p:sp>
      <p:pic>
        <p:nvPicPr>
          <p:cNvPr id="3074" name="Picture 2" descr="Why Has Global Trade Slowed Down. After a period of exponential growth… |  by Qafila | Medium">
            <a:extLst>
              <a:ext uri="{FF2B5EF4-FFF2-40B4-BE49-F238E27FC236}">
                <a16:creationId xmlns:a16="http://schemas.microsoft.com/office/drawing/2014/main" id="{C46F5B06-E776-4329-80D4-15B984EA346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19200" y="838200"/>
            <a:ext cx="6314440" cy="2780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6170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แทนข้อความ 6">
            <a:extLst>
              <a:ext uri="{FF2B5EF4-FFF2-40B4-BE49-F238E27FC236}">
                <a16:creationId xmlns:a16="http://schemas.microsoft.com/office/drawing/2014/main" id="{EE3454B0-188F-43AD-8A9E-409AA29EF144}"/>
              </a:ext>
            </a:extLst>
          </p:cNvPr>
          <p:cNvSpPr>
            <a:spLocks noGrp="1"/>
          </p:cNvSpPr>
          <p:nvPr>
            <p:ph type="body" sz="quarter" idx="11"/>
          </p:nvPr>
        </p:nvSpPr>
        <p:spPr/>
        <p:txBody>
          <a:bodyPr/>
          <a:lstStyle/>
          <a:p>
            <a:endParaRPr lang="en-US"/>
          </a:p>
        </p:txBody>
      </p:sp>
      <p:pic>
        <p:nvPicPr>
          <p:cNvPr id="9" name="Picture 2" descr="YouTube icon vector SVG free download - Seeklogo.net | Youtube logo, Youtube  logo png, New instagram logo">
            <a:extLst>
              <a:ext uri="{FF2B5EF4-FFF2-40B4-BE49-F238E27FC236}">
                <a16:creationId xmlns:a16="http://schemas.microsoft.com/office/drawing/2014/main" id="{63ED34AC-8A1D-4F60-BEDE-E83B076C09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0" y="5638800"/>
            <a:ext cx="1066800" cy="10668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y be an image of map and text that says 'PAC SKY 3:38 Globa Trade &amp; Logistics What is Global Trade? Pacific Sky Creative 25K views 3 years ago'">
            <a:extLst>
              <a:ext uri="{FF2B5EF4-FFF2-40B4-BE49-F238E27FC236}">
                <a16:creationId xmlns:a16="http://schemas.microsoft.com/office/drawing/2014/main" id="{AB70F5CD-4680-431D-988A-FE2AEDBEB6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 y="15240"/>
            <a:ext cx="7391400" cy="5681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524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800" y="-23619"/>
            <a:ext cx="10212400" cy="609600"/>
          </a:xfrm>
        </p:spPr>
        <p:txBody>
          <a:bodyPr/>
          <a:lstStyle/>
          <a:p>
            <a:r>
              <a:rPr lang="en-US" sz="2800" dirty="0"/>
              <a:t>In Class Simulation-</a:t>
            </a:r>
            <a:br>
              <a:rPr lang="en-US" sz="2800" dirty="0"/>
            </a:br>
            <a:r>
              <a:rPr lang="en-US" sz="2800" dirty="0"/>
              <a:t>Let’s Trade </a:t>
            </a:r>
          </a:p>
        </p:txBody>
      </p:sp>
      <p:sp>
        <p:nvSpPr>
          <p:cNvPr id="5" name="TextBox 4"/>
          <p:cNvSpPr txBox="1"/>
          <p:nvPr/>
        </p:nvSpPr>
        <p:spPr>
          <a:xfrm>
            <a:off x="270862" y="928649"/>
            <a:ext cx="8528379" cy="2308324"/>
          </a:xfrm>
          <a:prstGeom prst="rect">
            <a:avLst/>
          </a:prstGeom>
          <a:noFill/>
        </p:spPr>
        <p:txBody>
          <a:bodyPr wrap="square" rtlCol="0">
            <a:spAutoFit/>
          </a:bodyPr>
          <a:lstStyle/>
          <a:p>
            <a:r>
              <a:rPr lang="en-US" dirty="0"/>
              <a:t>1. Please pair up to be one team ( 3 people per country)</a:t>
            </a:r>
          </a:p>
          <a:p>
            <a:r>
              <a:rPr lang="en-US" dirty="0"/>
              <a:t>2. Each team will work in break out room. Must turn on camera/microphone ( I will be going to each room to observe , photo cap and consult)</a:t>
            </a:r>
          </a:p>
          <a:p>
            <a:r>
              <a:rPr lang="en-US" dirty="0"/>
              <a:t>3. Each pair to trade at least 3 products  for import/export basing on the cultural info on your project country ( no industrial goods/commodities)</a:t>
            </a:r>
          </a:p>
          <a:p>
            <a:r>
              <a:rPr lang="en-US" dirty="0"/>
              <a:t>4. Results to be created -&gt; 1 cover page +  2 ppt slides to submitted by 4:50 pm in CEO Group line.. Again please feel free to be creative and colorful  </a:t>
            </a:r>
            <a:r>
              <a:rPr lang="en-US" dirty="0">
                <a:sym typeface="Wingdings" panose="05000000000000000000" pitchFamily="2" charset="2"/>
              </a:rPr>
              <a:t></a:t>
            </a:r>
          </a:p>
          <a:p>
            <a:endParaRPr lang="en-US" dirty="0"/>
          </a:p>
        </p:txBody>
      </p:sp>
      <p:pic>
        <p:nvPicPr>
          <p:cNvPr id="6" name="Content Placeholder 6" descr="A chart depicts the causal factors and social processes that determine and form cultures and cultural differences.">
            <a:extLst>
              <a:ext uri="{FF2B5EF4-FFF2-40B4-BE49-F238E27FC236}">
                <a16:creationId xmlns:a16="http://schemas.microsoft.com/office/drawing/2014/main" id="{021D5878-D16B-4190-BE21-6827CD3EB80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53000" y="3750875"/>
            <a:ext cx="3389578" cy="2315082"/>
          </a:xfrm>
          <a:prstGeom prst="rect">
            <a:avLst/>
          </a:prstGeom>
        </p:spPr>
      </p:pic>
      <p:sp>
        <p:nvSpPr>
          <p:cNvPr id="7" name="Rectangle 6"/>
          <p:cNvSpPr/>
          <p:nvPr/>
        </p:nvSpPr>
        <p:spPr>
          <a:xfrm>
            <a:off x="4953000" y="3112130"/>
            <a:ext cx="4572000" cy="646331"/>
          </a:xfrm>
          <a:prstGeom prst="rect">
            <a:avLst/>
          </a:prstGeom>
        </p:spPr>
        <p:txBody>
          <a:bodyPr>
            <a:spAutoFit/>
          </a:bodyPr>
          <a:lstStyle/>
          <a:p>
            <a:r>
              <a:rPr lang="en-US" dirty="0">
                <a:solidFill>
                  <a:srgbClr val="FF0000"/>
                </a:solidFill>
              </a:rPr>
              <a:t>Exhibit 4.4 Origins, Elements, and Consequences of Culture</a:t>
            </a:r>
          </a:p>
        </p:txBody>
      </p:sp>
      <p:sp>
        <p:nvSpPr>
          <p:cNvPr id="8" name="TextBox 7"/>
          <p:cNvSpPr txBox="1"/>
          <p:nvPr/>
        </p:nvSpPr>
        <p:spPr>
          <a:xfrm>
            <a:off x="367171" y="2912331"/>
            <a:ext cx="4165600" cy="3693319"/>
          </a:xfrm>
          <a:prstGeom prst="rect">
            <a:avLst/>
          </a:prstGeom>
          <a:noFill/>
        </p:spPr>
        <p:txBody>
          <a:bodyPr wrap="square" rtlCol="0">
            <a:spAutoFit/>
          </a:bodyPr>
          <a:lstStyle/>
          <a:p>
            <a:r>
              <a:rPr lang="en-US" b="1" dirty="0">
                <a:solidFill>
                  <a:srgbClr val="FF0000"/>
                </a:solidFill>
              </a:rPr>
              <a:t>Process: Negotiate</a:t>
            </a:r>
          </a:p>
          <a:p>
            <a:pPr marL="342900" indent="-342900">
              <a:buAutoNum type="arabicPeriod"/>
            </a:pPr>
            <a:r>
              <a:rPr lang="en-US" b="1" dirty="0"/>
              <a:t>Each country has to share info.</a:t>
            </a:r>
          </a:p>
          <a:p>
            <a:pPr marL="342900" indent="-342900">
              <a:buAutoNum type="arabicPeriod"/>
            </a:pPr>
            <a:r>
              <a:rPr lang="en-US" b="1" dirty="0"/>
              <a:t>Know consumers for each country</a:t>
            </a:r>
          </a:p>
          <a:p>
            <a:pPr marL="342900" indent="-342900">
              <a:buAutoNum type="arabicPeriod"/>
            </a:pPr>
            <a:r>
              <a:rPr lang="en-US" b="1" dirty="0"/>
              <a:t>What are needs and wants</a:t>
            </a:r>
          </a:p>
          <a:p>
            <a:pPr marL="342900" indent="-342900">
              <a:buAutoNum type="arabicPeriod"/>
            </a:pPr>
            <a:r>
              <a:rPr lang="en-US" b="1" dirty="0"/>
              <a:t>What is the STP for that product? </a:t>
            </a:r>
          </a:p>
          <a:p>
            <a:pPr marL="342900" indent="-342900">
              <a:buAutoNum type="arabicPeriod"/>
            </a:pPr>
            <a:r>
              <a:rPr lang="en-US" b="1" dirty="0"/>
              <a:t>How large  and substantial is the target market? Quantifiable</a:t>
            </a:r>
          </a:p>
          <a:p>
            <a:pPr marL="342900" indent="-342900">
              <a:buAutoNum type="arabicPeriod"/>
            </a:pPr>
            <a:r>
              <a:rPr lang="en-US" b="1" dirty="0"/>
              <a:t>How much sales and profit will you make for each product (financial estimation</a:t>
            </a:r>
            <a:r>
              <a:rPr lang="en-US" dirty="0"/>
              <a:t>) </a:t>
            </a:r>
          </a:p>
          <a:p>
            <a:pPr marL="342900" indent="-342900">
              <a:buAutoNum type="arabicPeriod"/>
            </a:pPr>
            <a:r>
              <a:rPr lang="en-US" b="1" dirty="0">
                <a:solidFill>
                  <a:srgbClr val="FF0000"/>
                </a:solidFill>
              </a:rPr>
              <a:t>Best Country Pair (s) will present next week… extra for individual participation score.</a:t>
            </a:r>
          </a:p>
        </p:txBody>
      </p:sp>
    </p:spTree>
    <p:extLst>
      <p:ext uri="{BB962C8B-B14F-4D97-AF65-F5344CB8AC3E}">
        <p14:creationId xmlns:p14="http://schemas.microsoft.com/office/powerpoint/2010/main" val="1006322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0" y="34077"/>
            <a:ext cx="9144000" cy="609600"/>
          </a:xfrm>
        </p:spPr>
        <p:txBody>
          <a:bodyPr/>
          <a:lstStyle/>
          <a:p>
            <a:r>
              <a:rPr lang="en-US" dirty="0"/>
              <a:t>11 Countries for MK 333/326</a:t>
            </a:r>
          </a:p>
          <a:p>
            <a:endParaRPr lang="en-US" dirty="0"/>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914400" y="986771"/>
            <a:ext cx="2743200" cy="5262979"/>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1.Germany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2.India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3.New Zealand</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4.Switzerland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5.Spain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6.France</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7.Sweden</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8.Russia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9.Italy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10.Portugal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11.Canada</a:t>
            </a:r>
            <a:endParaRPr lang="en-US" sz="2800" dirty="0"/>
          </a:p>
        </p:txBody>
      </p:sp>
      <p:pic>
        <p:nvPicPr>
          <p:cNvPr id="2056" name="Picture 8" descr="No photo description available.">
            <a:extLst>
              <a:ext uri="{FF2B5EF4-FFF2-40B4-BE49-F238E27FC236}">
                <a16:creationId xmlns:a16="http://schemas.microsoft.com/office/drawing/2014/main" id="{2BEE7FDF-0753-47F0-A64E-5A50F5582F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3618" y="838200"/>
            <a:ext cx="4343400" cy="41537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8194" name="Picture 2" descr="May be an image of text that says 'MK326 INTERNATIONAL MARKETING GLOBAL TRADE Team7: Germany1 Spain1 irsudaJaroomanopass 6204640301 Punsa Sakwarsiwat 6204641356 Spain export Eatable vegetables: tomato, melon middle ncome, healthy person TRADE VALUE wine, sparkling drink, energy drink energy target middle income, adult unhealthy affordable Textile TRADE VALUE $479 market position brands adapt TRADE VALUE $313 Tips German prefer nigh* quality product with in low price MulPharmaceutical product: medicine elderty, healthy medical service affordable Germany export Essential oll, perfume, and cosmetic TRADEV:S2.60B $2.60 TRADE marketing eenage, position healthy Tobacco segment luxury TRADE VALUE: $592 marketing easily Tips likely VALUE: the domestic products, and high willing'">
            <a:extLst>
              <a:ext uri="{FF2B5EF4-FFF2-40B4-BE49-F238E27FC236}">
                <a16:creationId xmlns:a16="http://schemas.microsoft.com/office/drawing/2014/main" id="{EA826524-79AE-44D7-A49C-FC85675ED6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7462" y="86554"/>
            <a:ext cx="3825875" cy="656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601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9218" name="Picture 2" descr="No photo description available.">
            <a:extLst>
              <a:ext uri="{FF2B5EF4-FFF2-40B4-BE49-F238E27FC236}">
                <a16:creationId xmlns:a16="http://schemas.microsoft.com/office/drawing/2014/main" id="{2202EC82-76E0-4C18-B398-BCC402518A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45733"/>
            <a:ext cx="3735387" cy="6459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7938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1026" name="Picture 2" descr="May be an image of text">
            <a:extLst>
              <a:ext uri="{FF2B5EF4-FFF2-40B4-BE49-F238E27FC236}">
                <a16:creationId xmlns:a16="http://schemas.microsoft.com/office/drawing/2014/main" id="{EB6A6DD5-5355-45C2-B9D5-2FA3685C80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16541"/>
            <a:ext cx="3676650" cy="6302829"/>
          </a:xfrm>
          <a:prstGeom prst="rect">
            <a:avLst/>
          </a:prstGeom>
          <a:noFill/>
          <a:extLst>
            <a:ext uri="{909E8E84-426E-40DD-AFC4-6F175D3DCCD1}">
              <a14:hiddenFill xmlns:a14="http://schemas.microsoft.com/office/drawing/2010/main">
                <a:solidFill>
                  <a:srgbClr val="FFFFFF"/>
                </a:solidFill>
              </a14:hiddenFill>
            </a:ext>
          </a:extLst>
        </p:spPr>
      </p:pic>
      <p:sp>
        <p:nvSpPr>
          <p:cNvPr id="5" name="ดาว: 5 แฉก 4">
            <a:extLst>
              <a:ext uri="{FF2B5EF4-FFF2-40B4-BE49-F238E27FC236}">
                <a16:creationId xmlns:a16="http://schemas.microsoft.com/office/drawing/2014/main" id="{2E203400-254C-4207-A163-BA7144F18468}"/>
              </a:ext>
            </a:extLst>
          </p:cNvPr>
          <p:cNvSpPr/>
          <p:nvPr/>
        </p:nvSpPr>
        <p:spPr>
          <a:xfrm>
            <a:off x="7315200" y="228600"/>
            <a:ext cx="1066800" cy="914400"/>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74879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2050" name="Picture 2" descr="May be an image of text that says 'MK333/326 International Marketing Global Trade New ealand 6004820012 6104640492 6104640591 610464071 6104640849 Italian consumer Market Size New than 2020 oriented towards households. 4.9 M 3Exports for New Zealand Industry FIAT Fashion VALENTINO VERSACE 4.3M 2-3% 3% Zealand Û 60M Exports taly CME espri Average Industry growth Carpet 65.1 465/m 900/m'">
            <a:extLst>
              <a:ext uri="{FF2B5EF4-FFF2-40B4-BE49-F238E27FC236}">
                <a16:creationId xmlns:a16="http://schemas.microsoft.com/office/drawing/2014/main" id="{97487FAC-3DBA-4F7D-BA66-2112FF29BF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270814"/>
            <a:ext cx="3763962" cy="6416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778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3074" name="Picture 2" descr="May be an image of text that says 'Switzerland And Portugal MK333/326 International Marketing Portugal members stimulation Switzerland members Yanisa Niamson 6204640681 Nuttapong Ongsritrakul 6204641630 Chanikn Puntaranontaka 6204640194 Pawinee Pramong 6204641 549 Tippawan Khachinphak 6204641382 Nattaporn pattanasri 0464 342 Products Switzerland Exporting Phamaceutical Roche Chocolate Toblerone SBRINZ market Roche Portugal Exporting Meia. Duzia (Yam) and itzerland. ismainly Mantado (Cork) Needs Ginja (wine) Needs consumer Target sfamous chocolate. Estimation -Approzimately1 Smillion Market Switzerland Financial Estimation Approzimately milbion ouro HaO'">
            <a:extLst>
              <a:ext uri="{FF2B5EF4-FFF2-40B4-BE49-F238E27FC236}">
                <a16:creationId xmlns:a16="http://schemas.microsoft.com/office/drawing/2014/main" id="{7EF88A41-904E-4E8B-924A-78FB71733B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35680"/>
            <a:ext cx="3814762" cy="6586639"/>
          </a:xfrm>
          <a:prstGeom prst="rect">
            <a:avLst/>
          </a:prstGeom>
          <a:noFill/>
          <a:extLst>
            <a:ext uri="{909E8E84-426E-40DD-AFC4-6F175D3DCCD1}">
              <a14:hiddenFill xmlns:a14="http://schemas.microsoft.com/office/drawing/2010/main">
                <a:solidFill>
                  <a:srgbClr val="FFFFFF"/>
                </a:solidFill>
              </a14:hiddenFill>
            </a:ext>
          </a:extLst>
        </p:spPr>
      </p:pic>
      <p:sp>
        <p:nvSpPr>
          <p:cNvPr id="2" name="ดาว: 5 แฉก 1">
            <a:extLst>
              <a:ext uri="{FF2B5EF4-FFF2-40B4-BE49-F238E27FC236}">
                <a16:creationId xmlns:a16="http://schemas.microsoft.com/office/drawing/2014/main" id="{70E2EB6C-6125-49EC-A838-70133DC7FF37}"/>
              </a:ext>
            </a:extLst>
          </p:cNvPr>
          <p:cNvSpPr/>
          <p:nvPr/>
        </p:nvSpPr>
        <p:spPr>
          <a:xfrm>
            <a:off x="7239000" y="457200"/>
            <a:ext cx="1295400" cy="1066800"/>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5509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4098" name="Picture 2" descr="May be an image of 1 person and text">
            <a:extLst>
              <a:ext uri="{FF2B5EF4-FFF2-40B4-BE49-F238E27FC236}">
                <a16:creationId xmlns:a16="http://schemas.microsoft.com/office/drawing/2014/main" id="{7CB16448-56AD-4D7C-BA5F-564E78CBDF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81984"/>
            <a:ext cx="3670300" cy="6314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2985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5122" name="Picture 2" descr="May be a cartoon of 4 people, including Mink Varachaya Kladpetch and Mo YaniSa and text that says '6254448277 Team ten PEDTUGO สำจุภร้พ රưවා PORTUCAL Portugal ike desserts Canada ACanada the largest country produce winei worlds they cork Portugal ofth largest producer world so they can business together. oto Wood commodity inCanada people furniture esult, wooden furniture hasbecome one Canada's ' most exports. Paлp Canada ice wine produce land and people like drink wine with the sweet taste Canadian loves them. ANDERSON PURE MAPLE SYRUP THE CUTTER' EDGE Kitchens, Furniture Home Decor Fashion PORTUGALIACORK IACORK WINE STOPPER'">
            <a:extLst>
              <a:ext uri="{FF2B5EF4-FFF2-40B4-BE49-F238E27FC236}">
                <a16:creationId xmlns:a16="http://schemas.microsoft.com/office/drawing/2014/main" id="{87B7BEC1-11B7-452B-87A1-DB8585DE87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8262" y="14344"/>
            <a:ext cx="3927475" cy="6661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4253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7170" name="Picture 2" descr="May be an image of text">
            <a:extLst>
              <a:ext uri="{FF2B5EF4-FFF2-40B4-BE49-F238E27FC236}">
                <a16:creationId xmlns:a16="http://schemas.microsoft.com/office/drawing/2014/main" id="{A1314312-5B1F-4B21-8B2D-640A03C4B5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2701" y="191474"/>
            <a:ext cx="3924300" cy="6666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598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6146" name="Picture 2" descr="May be an image of map and text">
            <a:extLst>
              <a:ext uri="{FF2B5EF4-FFF2-40B4-BE49-F238E27FC236}">
                <a16:creationId xmlns:a16="http://schemas.microsoft.com/office/drawing/2014/main" id="{546F1698-AFCB-4FE4-A629-F35E725F43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87362"/>
            <a:ext cx="3943224" cy="6300850"/>
          </a:xfrm>
          <a:prstGeom prst="rect">
            <a:avLst/>
          </a:prstGeom>
          <a:noFill/>
          <a:extLst>
            <a:ext uri="{909E8E84-426E-40DD-AFC4-6F175D3DCCD1}">
              <a14:hiddenFill xmlns:a14="http://schemas.microsoft.com/office/drawing/2010/main">
                <a:solidFill>
                  <a:srgbClr val="FFFFFF"/>
                </a:solidFill>
              </a14:hiddenFill>
            </a:ext>
          </a:extLst>
        </p:spPr>
      </p:pic>
      <p:sp>
        <p:nvSpPr>
          <p:cNvPr id="5" name="ดาว: 5 แฉก 4">
            <a:extLst>
              <a:ext uri="{FF2B5EF4-FFF2-40B4-BE49-F238E27FC236}">
                <a16:creationId xmlns:a16="http://schemas.microsoft.com/office/drawing/2014/main" id="{ED7C7394-7977-4804-9EE4-E428072B0FE3}"/>
              </a:ext>
            </a:extLst>
          </p:cNvPr>
          <p:cNvSpPr/>
          <p:nvPr/>
        </p:nvSpPr>
        <p:spPr>
          <a:xfrm>
            <a:off x="7467600" y="533400"/>
            <a:ext cx="1066800" cy="914400"/>
          </a:xfrm>
          <a:prstGeom prst="star5">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4111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10242" name="Picture 2" descr="May be an image of ‎2 people and ‎text that says '‎GLOBAL TRADE I-CLASS SIMULATION Fr ce Ca ta TEAM Prapawit Imcharoenphon 6204641069 Woratida Phantpongsiri 6204641259 Sutapat Kotchaporn Aksornpaisarn Prypiroonrojn 6204641234 Chaowanant Kerdchuen 6204640277 Ipadtiss100 S France aنههاه Canada‎'‎‎">
            <a:extLst>
              <a:ext uri="{FF2B5EF4-FFF2-40B4-BE49-F238E27FC236}">
                <a16:creationId xmlns:a16="http://schemas.microsoft.com/office/drawing/2014/main" id="{80E97ECA-3A56-46D4-9810-B03076F6E7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42539"/>
            <a:ext cx="3771900" cy="6407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17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1026" name="Picture 2" descr="May be an image of text that says 'TEAM8 SPAIN2+FRANCE2 LET'S FRANCE TRADE AND SPAIN SPAIN EXPORR RANCE IMPORT Aplidina XRincon del Subbetica (Olive oil) Û FRANCE EXPORT IMPORT Champagne Moet&amp; hando grapes produce heV wine Bordeaux, Christian Dior becomes French women luxurious.But Biotherm F BIOTHERM'">
            <a:extLst>
              <a:ext uri="{FF2B5EF4-FFF2-40B4-BE49-F238E27FC236}">
                <a16:creationId xmlns:a16="http://schemas.microsoft.com/office/drawing/2014/main" id="{9C28DB1D-2937-4902-A47E-6F47780AF78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47950" y="168522"/>
            <a:ext cx="3848100" cy="6537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7764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pic>
        <p:nvPicPr>
          <p:cNvPr id="11266" name="Picture 2" descr="BRAVO And Thumbs Up! Comic Book Explosion. Vector Illustration. Royalty  Free Cliparts, Vectors, And Stock Illustration. Image 102384176.">
            <a:extLst>
              <a:ext uri="{FF2B5EF4-FFF2-40B4-BE49-F238E27FC236}">
                <a16:creationId xmlns:a16="http://schemas.microsoft.com/office/drawing/2014/main" id="{97A578DD-34A2-4192-B610-B709DF1311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304800"/>
            <a:ext cx="6248400" cy="6248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4573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IRST, BREAK, LAST slides ">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lternate FIRST, BREAK, LAST slide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Plain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Red bar footer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LAIN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RED FOOTER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BLUE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Plain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Red Bar Footer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1_FIRST, BREAK, LAST slides ">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 MHHE_Accessible_PPT_Template-v4 7-19-17</Template>
  <TotalTime>2594</TotalTime>
  <Words>271</Words>
  <Application>Microsoft Office PowerPoint</Application>
  <PresentationFormat>นำเสนอทางหน้าจอ (4:3)</PresentationFormat>
  <Paragraphs>36</Paragraphs>
  <Slides>18</Slides>
  <Notes>0</Notes>
  <HiddenSlides>0</HiddenSlides>
  <MMClips>0</MMClips>
  <ScaleCrop>false</ScaleCrop>
  <HeadingPairs>
    <vt:vector size="6" baseType="variant">
      <vt:variant>
        <vt:lpstr>ฟอนต์ที่ถูกใช้</vt:lpstr>
      </vt:variant>
      <vt:variant>
        <vt:i4>6</vt:i4>
      </vt:variant>
      <vt:variant>
        <vt:lpstr>ธีม</vt:lpstr>
      </vt:variant>
      <vt:variant>
        <vt:i4>10</vt:i4>
      </vt:variant>
      <vt:variant>
        <vt:lpstr>ชื่อเรื่องสไลด์</vt:lpstr>
      </vt:variant>
      <vt:variant>
        <vt:i4>18</vt:i4>
      </vt:variant>
    </vt:vector>
  </HeadingPairs>
  <TitlesOfParts>
    <vt:vector size="34" baseType="lpstr">
      <vt:lpstr>Arial</vt:lpstr>
      <vt:lpstr>ArumSans Bold</vt:lpstr>
      <vt:lpstr>ArumSans Regular</vt:lpstr>
      <vt:lpstr>Calibri</vt:lpstr>
      <vt:lpstr>inherit</vt:lpstr>
      <vt:lpstr>Vectipede Rg</vt:lpstr>
      <vt:lpstr>FIRST, BREAK, LAST slides </vt:lpstr>
      <vt:lpstr>Alternate FIRST, BREAK, LAST slides</vt:lpstr>
      <vt:lpstr>Plain BODY/MAIN CONTENT</vt:lpstr>
      <vt:lpstr>Red bar footer BODY/MAIN CONTENT</vt:lpstr>
      <vt:lpstr>PLAIN Section Divider, Quotes, Callouts</vt:lpstr>
      <vt:lpstr>RED FOOTER Section Divider, Quotes, Callouts</vt:lpstr>
      <vt:lpstr>BLUE Section Divider, Quotes, Callouts</vt:lpstr>
      <vt:lpstr>Plain_APPENDIX</vt:lpstr>
      <vt:lpstr>Red Bar Footer_APPENDIX</vt:lpstr>
      <vt:lpstr>1_FIRST, BREAK, LAST slides </vt:lpstr>
      <vt:lpstr>MK 333/326 International Marketing Group Assignment 7 In- Class Group Simulation: Global Trading </vt:lpstr>
      <vt:lpstr>MK 333/326 International Marketing Global Trade In-class Simulation….Let’s Trade!</vt:lpstr>
      <vt:lpstr>AGENDA</vt:lpstr>
      <vt:lpstr>งานนำเสนอ PowerPoint</vt:lpstr>
      <vt:lpstr>In Class Simulation- Let’s Trade </vt:lpstr>
      <vt:lpstr>11 Countries for MK 333/326 </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vector>
  </TitlesOfParts>
  <Company>The McGraw-Hill Companies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Marketing 18e</dc:title>
  <dc:creator>Editors Inc.</dc:creator>
  <cp:lastModifiedBy>user</cp:lastModifiedBy>
  <cp:revision>301</cp:revision>
  <dcterms:created xsi:type="dcterms:W3CDTF">2018-06-26T19:27:50Z</dcterms:created>
  <dcterms:modified xsi:type="dcterms:W3CDTF">2021-03-25T10:02:07Z</dcterms:modified>
</cp:coreProperties>
</file>