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7" r:id="rId5"/>
    <p:sldId id="268" r:id="rId6"/>
    <p:sldId id="259" r:id="rId7"/>
    <p:sldId id="261" r:id="rId8"/>
    <p:sldId id="262" r:id="rId9"/>
    <p:sldId id="270" r:id="rId10"/>
    <p:sldId id="263" r:id="rId11"/>
    <p:sldId id="264" r:id="rId12"/>
    <p:sldId id="265" r:id="rId13"/>
    <p:sldId id="274" r:id="rId14"/>
    <p:sldId id="266" r:id="rId15"/>
  </p:sldIdLst>
  <p:sldSz cx="12192000" cy="6858000"/>
  <p:notesSz cx="6858000" cy="9144000"/>
  <p:custDataLst>
    <p:tags r:id="rId1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202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E96B4-14C8-4343-BE38-43E40F138CF8}" type="datetimeFigureOut">
              <a:rPr lang="en-US" smtClean="0"/>
              <a:t>2/6/2020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D0BD4-DE6C-438D-825E-384D58FF5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8947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E96B4-14C8-4343-BE38-43E40F138CF8}" type="datetimeFigureOut">
              <a:rPr lang="en-US" smtClean="0"/>
              <a:t>2/6/2020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D0BD4-DE6C-438D-825E-384D58FF5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421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E96B4-14C8-4343-BE38-43E40F138CF8}" type="datetimeFigureOut">
              <a:rPr lang="en-US" smtClean="0"/>
              <a:t>2/6/2020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D0BD4-DE6C-438D-825E-384D58FF5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1359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E96B4-14C8-4343-BE38-43E40F138CF8}" type="datetimeFigureOut">
              <a:rPr lang="en-US" smtClean="0"/>
              <a:t>2/6/2020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D0BD4-DE6C-438D-825E-384D58FF5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691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E96B4-14C8-4343-BE38-43E40F138CF8}" type="datetimeFigureOut">
              <a:rPr lang="en-US" smtClean="0"/>
              <a:t>2/6/2020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D0BD4-DE6C-438D-825E-384D58FF5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680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E96B4-14C8-4343-BE38-43E40F138CF8}" type="datetimeFigureOut">
              <a:rPr lang="en-US" smtClean="0"/>
              <a:t>2/6/2020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D0BD4-DE6C-438D-825E-384D58FF5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0467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E96B4-14C8-4343-BE38-43E40F138CF8}" type="datetimeFigureOut">
              <a:rPr lang="en-US" smtClean="0"/>
              <a:t>2/6/2020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D0BD4-DE6C-438D-825E-384D58FF5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399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E96B4-14C8-4343-BE38-43E40F138CF8}" type="datetimeFigureOut">
              <a:rPr lang="en-US" smtClean="0"/>
              <a:t>2/6/2020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D0BD4-DE6C-438D-825E-384D58FF5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230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E96B4-14C8-4343-BE38-43E40F138CF8}" type="datetimeFigureOut">
              <a:rPr lang="en-US" smtClean="0"/>
              <a:t>2/6/2020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D0BD4-DE6C-438D-825E-384D58FF5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7417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E96B4-14C8-4343-BE38-43E40F138CF8}" type="datetimeFigureOut">
              <a:rPr lang="en-US" smtClean="0"/>
              <a:t>2/6/2020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D0BD4-DE6C-438D-825E-384D58FF5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425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E96B4-14C8-4343-BE38-43E40F138CF8}" type="datetimeFigureOut">
              <a:rPr lang="en-US" smtClean="0"/>
              <a:t>2/6/2020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D0BD4-DE6C-438D-825E-384D58FF5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088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E96B4-14C8-4343-BE38-43E40F138CF8}" type="datetimeFigureOut">
              <a:rPr lang="en-US" smtClean="0"/>
              <a:t>2/6/2020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AD0BD4-DE6C-438D-825E-384D58FF5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8495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Corruption</a:t>
            </a:r>
            <a:br>
              <a:rPr lang="en-US" dirty="0"/>
            </a:br>
            <a:r>
              <a:rPr lang="en-US" sz="2800" dirty="0"/>
              <a:t>Effects, Causes, and Solutions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r>
              <a:rPr lang="en-US" dirty="0"/>
              <a:t>Thorn Pitidol</a:t>
            </a:r>
          </a:p>
          <a:p>
            <a:r>
              <a:rPr lang="en-US" dirty="0"/>
              <a:t>EE468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16679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Topics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Corruption: Effects on Economics Development</a:t>
            </a:r>
          </a:p>
          <a:p>
            <a:r>
              <a:rPr lang="en-US" dirty="0"/>
              <a:t>Understanding Corruption</a:t>
            </a:r>
          </a:p>
          <a:p>
            <a:r>
              <a:rPr lang="en-US" dirty="0"/>
              <a:t>What can/should be done?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“Defining, understanding, and dealing with corruption are not simple”</a:t>
            </a:r>
          </a:p>
        </p:txBody>
      </p:sp>
    </p:spTree>
    <p:extLst>
      <p:ext uri="{BB962C8B-B14F-4D97-AF65-F5344CB8AC3E}">
        <p14:creationId xmlns:p14="http://schemas.microsoft.com/office/powerpoint/2010/main" val="18730129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Corruption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Definition: “The abuse of public office for private gain”</a:t>
            </a:r>
          </a:p>
          <a:p>
            <a:pPr lvl="1"/>
            <a:r>
              <a:rPr lang="en-US" dirty="0"/>
              <a:t>But this does not include</a:t>
            </a:r>
          </a:p>
          <a:p>
            <a:pPr lvl="2"/>
            <a:r>
              <a:rPr lang="en-US" dirty="0"/>
              <a:t>Corruption within the private sector</a:t>
            </a:r>
          </a:p>
          <a:p>
            <a:pPr lvl="2"/>
            <a:r>
              <a:rPr lang="en-US" dirty="0"/>
              <a:t>Political corruption – affecting allocation of political power, not economic resources</a:t>
            </a:r>
          </a:p>
          <a:p>
            <a:pPr lvl="1"/>
            <a:r>
              <a:rPr lang="en-US" dirty="0"/>
              <a:t>In addition, perception on the misuses (or immoral uses) of political power can vary depending on contexts</a:t>
            </a:r>
          </a:p>
          <a:p>
            <a:pPr lvl="2"/>
            <a:r>
              <a:rPr lang="en-US" dirty="0"/>
              <a:t>Overuses of public funds?</a:t>
            </a:r>
          </a:p>
          <a:p>
            <a:pPr lvl="1"/>
            <a:r>
              <a:rPr lang="en-US" dirty="0"/>
              <a:t>Most importantly, this is a modern perception </a:t>
            </a:r>
          </a:p>
          <a:p>
            <a:pPr lvl="2"/>
            <a:endParaRPr lang="en-US" dirty="0"/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43221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Corruption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Types</a:t>
            </a:r>
          </a:p>
          <a:p>
            <a:pPr lvl="1"/>
            <a:r>
              <a:rPr lang="en-US" dirty="0"/>
              <a:t>Bribery</a:t>
            </a:r>
          </a:p>
          <a:p>
            <a:pPr lvl="2"/>
            <a:r>
              <a:rPr lang="en-US" dirty="0"/>
              <a:t>Payments to public officials to influence their decisions</a:t>
            </a:r>
          </a:p>
          <a:p>
            <a:pPr lvl="2"/>
            <a:r>
              <a:rPr lang="en-US" dirty="0"/>
              <a:t>Size vary from small to very large </a:t>
            </a:r>
          </a:p>
          <a:p>
            <a:pPr lvl="1"/>
            <a:r>
              <a:rPr lang="en-US" dirty="0"/>
              <a:t>Theft of public asset</a:t>
            </a:r>
          </a:p>
          <a:p>
            <a:pPr lvl="2"/>
            <a:r>
              <a:rPr lang="en-US" dirty="0"/>
              <a:t>By public officials or public/private collusion</a:t>
            </a:r>
          </a:p>
          <a:p>
            <a:pPr lvl="2"/>
            <a:r>
              <a:rPr lang="en-US" dirty="0"/>
              <a:t>Wide scope: tax evasion, diversion of public funds, etc. </a:t>
            </a:r>
          </a:p>
          <a:p>
            <a:pPr lvl="1"/>
            <a:r>
              <a:rPr lang="en-US" dirty="0"/>
              <a:t>Patronage/preferential treatment</a:t>
            </a:r>
          </a:p>
          <a:p>
            <a:pPr lvl="2"/>
            <a:r>
              <a:rPr lang="en-US" dirty="0"/>
              <a:t>Preferential treatment regarding government rules/contracts/payments </a:t>
            </a:r>
          </a:p>
          <a:p>
            <a:pPr lvl="2"/>
            <a:r>
              <a:rPr lang="en-US" dirty="0"/>
              <a:t>Granting “special </a:t>
            </a:r>
            <a:r>
              <a:rPr lang="en-US" dirty="0" err="1"/>
              <a:t>favours</a:t>
            </a:r>
            <a:r>
              <a:rPr lang="en-US" dirty="0"/>
              <a:t>”</a:t>
            </a:r>
          </a:p>
          <a:p>
            <a:pPr lvl="1"/>
            <a:r>
              <a:rPr lang="en-US" dirty="0"/>
              <a:t>Others? </a:t>
            </a:r>
          </a:p>
        </p:txBody>
      </p:sp>
    </p:spTree>
    <p:extLst>
      <p:ext uri="{BB962C8B-B14F-4D97-AF65-F5344CB8AC3E}">
        <p14:creationId xmlns:p14="http://schemas.microsoft.com/office/powerpoint/2010/main" val="18848848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Most corrupted government units (Thailand)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According to surveys conducted in 1998 (</a:t>
            </a:r>
            <a:r>
              <a:rPr lang="en-US" dirty="0" err="1"/>
              <a:t>Pasuk</a:t>
            </a:r>
            <a:r>
              <a:rPr lang="en-US" dirty="0"/>
              <a:t> et al. and UTCC)</a:t>
            </a:r>
          </a:p>
          <a:p>
            <a:pPr lvl="1"/>
            <a:r>
              <a:rPr lang="en-US" dirty="0"/>
              <a:t>Most corrupted according to business sector</a:t>
            </a:r>
          </a:p>
          <a:p>
            <a:pPr lvl="2"/>
            <a:r>
              <a:rPr lang="en-US" sz="2400" dirty="0"/>
              <a:t>Custom Department, Police, Revenue Department</a:t>
            </a:r>
          </a:p>
          <a:p>
            <a:pPr lvl="1"/>
            <a:r>
              <a:rPr lang="en-US" dirty="0"/>
              <a:t>Highest “special payment” per annual</a:t>
            </a:r>
          </a:p>
          <a:p>
            <a:pPr lvl="2"/>
            <a:r>
              <a:rPr lang="en-US" sz="2400" dirty="0"/>
              <a:t>Custom Department, Revenue Department</a:t>
            </a:r>
          </a:p>
          <a:p>
            <a:pPr lvl="1"/>
            <a:r>
              <a:rPr lang="en-US" dirty="0"/>
              <a:t>Highest frequencies of request for bribes</a:t>
            </a:r>
          </a:p>
          <a:p>
            <a:pPr lvl="2"/>
            <a:r>
              <a:rPr lang="en-US" sz="2400" dirty="0"/>
              <a:t>Office of the Department of Land, Custom Department, Police</a:t>
            </a:r>
          </a:p>
          <a:p>
            <a:pPr lvl="2"/>
            <a:endParaRPr lang="en-US" dirty="0"/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36172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Effects on Economics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431162" cy="4351338"/>
          </a:xfrm>
        </p:spPr>
        <p:txBody>
          <a:bodyPr/>
          <a:lstStyle/>
          <a:p>
            <a:r>
              <a:rPr lang="en-US" dirty="0"/>
              <a:t>How (and whether) corruption affects economic growth?</a:t>
            </a:r>
          </a:p>
          <a:p>
            <a:pPr lvl="1"/>
            <a:r>
              <a:rPr lang="en-US" dirty="0"/>
              <a:t>Difficult to assess the causality</a:t>
            </a:r>
          </a:p>
          <a:p>
            <a:pPr marL="0" indent="0">
              <a:buNone/>
            </a:pPr>
            <a:r>
              <a:rPr lang="en-US" dirty="0"/>
              <a:t> </a:t>
            </a:r>
          </a:p>
          <a:p>
            <a:r>
              <a:rPr lang="en-US" dirty="0"/>
              <a:t>On the roles of the government</a:t>
            </a:r>
          </a:p>
          <a:p>
            <a:pPr lvl="1"/>
            <a:r>
              <a:rPr lang="en-US" dirty="0"/>
              <a:t>Allowing rules to be bypassed</a:t>
            </a:r>
          </a:p>
          <a:p>
            <a:pPr lvl="2"/>
            <a:r>
              <a:rPr lang="en-US" sz="2400" dirty="0"/>
              <a:t>Seen as raising efficiency if rules are excessive (red-tape)</a:t>
            </a:r>
          </a:p>
          <a:p>
            <a:pPr lvl="2"/>
            <a:r>
              <a:rPr lang="en-US" sz="2400" dirty="0"/>
              <a:t>Example: custom rules</a:t>
            </a:r>
          </a:p>
          <a:p>
            <a:pPr lvl="1"/>
            <a:r>
              <a:rPr lang="en-US" dirty="0"/>
              <a:t>But also leads to missing roles in engaging with market failures</a:t>
            </a:r>
          </a:p>
          <a:p>
            <a:pPr marL="0" indent="0">
              <a:buNone/>
            </a:pPr>
            <a:endParaRPr lang="en-US" dirty="0"/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39231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Effects on Economics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On public investment </a:t>
            </a:r>
          </a:p>
          <a:p>
            <a:pPr lvl="1"/>
            <a:r>
              <a:rPr lang="en-US" dirty="0"/>
              <a:t>Potential distortion on the selection of bidders of projects?</a:t>
            </a:r>
          </a:p>
          <a:p>
            <a:pPr lvl="2"/>
            <a:r>
              <a:rPr lang="en-US" dirty="0"/>
              <a:t>Depending on the relationship between ability to bribe/ability to perform</a:t>
            </a:r>
          </a:p>
          <a:p>
            <a:pPr lvl="1"/>
            <a:r>
              <a:rPr lang="en-US" dirty="0"/>
              <a:t>Potential distortion on types of spending</a:t>
            </a:r>
          </a:p>
          <a:p>
            <a:pPr lvl="2"/>
            <a:r>
              <a:rPr lang="en-US" dirty="0"/>
              <a:t>Also depending on whether different types accept different bribes</a:t>
            </a:r>
          </a:p>
          <a:p>
            <a:pPr lvl="1"/>
            <a:r>
              <a:rPr lang="en-US" dirty="0"/>
              <a:t>Distorting the quality of services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dirty="0"/>
              <a:t>On private investment</a:t>
            </a:r>
          </a:p>
          <a:p>
            <a:pPr lvl="1"/>
            <a:r>
              <a:rPr lang="en-US" dirty="0"/>
              <a:t>Raising the cost of investment – but this depends more on uncertainties</a:t>
            </a:r>
          </a:p>
          <a:p>
            <a:pPr lvl="1"/>
            <a:r>
              <a:rPr lang="en-US" dirty="0"/>
              <a:t>Potential risk of breaking contracts 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22276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Effects on Economics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241692" cy="4351338"/>
          </a:xfrm>
        </p:spPr>
        <p:txBody>
          <a:bodyPr>
            <a:normAutofit/>
          </a:bodyPr>
          <a:lstStyle/>
          <a:p>
            <a:r>
              <a:rPr lang="en-US" dirty="0"/>
              <a:t>On competitiveness of markets</a:t>
            </a:r>
          </a:p>
          <a:p>
            <a:pPr lvl="1"/>
            <a:r>
              <a:rPr lang="en-US" dirty="0"/>
              <a:t>Firms competing for “rent” rather than profits</a:t>
            </a:r>
          </a:p>
          <a:p>
            <a:pPr lvl="1"/>
            <a:r>
              <a:rPr lang="en-US" dirty="0"/>
              <a:t>Private resources divert to rent-seeking/corrupt activities </a:t>
            </a:r>
          </a:p>
          <a:p>
            <a:pPr lvl="2"/>
            <a:r>
              <a:rPr lang="en-US" dirty="0"/>
              <a:t>Investment to find legal loopholes &amp; gain </a:t>
            </a:r>
            <a:r>
              <a:rPr lang="en-US" dirty="0" err="1"/>
              <a:t>favouritism</a:t>
            </a:r>
            <a:endParaRPr lang="en-US" dirty="0"/>
          </a:p>
          <a:p>
            <a:pPr lvl="2"/>
            <a:r>
              <a:rPr lang="en-US" dirty="0"/>
              <a:t>Investment in connection building</a:t>
            </a:r>
          </a:p>
          <a:p>
            <a:pPr lvl="3"/>
            <a:r>
              <a:rPr lang="en-US" dirty="0"/>
              <a:t>Ex. Special executive course</a:t>
            </a:r>
          </a:p>
          <a:p>
            <a:pPr lvl="3"/>
            <a:endParaRPr lang="th-TH" dirty="0"/>
          </a:p>
          <a:p>
            <a:pPr lvl="3"/>
            <a:endParaRPr lang="th-TH" dirty="0"/>
          </a:p>
          <a:p>
            <a:pPr lvl="3"/>
            <a:endParaRPr lang="th-TH" dirty="0"/>
          </a:p>
          <a:p>
            <a:endParaRPr lang="en-US" dirty="0"/>
          </a:p>
          <a:p>
            <a:pPr marL="457200" lvl="1" indent="0">
              <a:buNone/>
            </a:pPr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007" y="4185748"/>
            <a:ext cx="10020077" cy="1991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0767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Effects on Economics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On inequality </a:t>
            </a:r>
          </a:p>
          <a:p>
            <a:pPr lvl="1"/>
            <a:r>
              <a:rPr lang="en-US" dirty="0"/>
              <a:t>Putting the poor at disadvantages in the economy, judicial system, political system</a:t>
            </a:r>
          </a:p>
          <a:p>
            <a:pPr lvl="1"/>
            <a:r>
              <a:rPr lang="en-US" dirty="0"/>
              <a:t>Economic inequality </a:t>
            </a:r>
            <a:r>
              <a:rPr lang="en-US" dirty="0">
                <a:sym typeface="Wingdings" panose="05000000000000000000" pitchFamily="2" charset="2"/>
              </a:rPr>
              <a:t></a:t>
            </a:r>
            <a:r>
              <a:rPr lang="en-US" dirty="0"/>
              <a:t> political inequality </a:t>
            </a:r>
          </a:p>
          <a:p>
            <a:pPr marL="457200" lvl="1" indent="0">
              <a:buNone/>
            </a:pPr>
            <a:r>
              <a:rPr lang="en-US" dirty="0"/>
              <a:t> </a:t>
            </a:r>
          </a:p>
          <a:p>
            <a:pPr marL="457200" lvl="1" indent="0">
              <a:buNone/>
            </a:pPr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64401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Understanding Corruption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Economics Perspective</a:t>
            </a:r>
          </a:p>
          <a:p>
            <a:pPr lvl="1"/>
            <a:r>
              <a:rPr lang="en-US" dirty="0"/>
              <a:t>Corruption as reaction to excessive </a:t>
            </a:r>
            <a:r>
              <a:rPr lang="en-US" dirty="0" err="1"/>
              <a:t>bureaucraticism</a:t>
            </a:r>
            <a:endParaRPr lang="en-US" dirty="0"/>
          </a:p>
          <a:p>
            <a:pPr lvl="2"/>
            <a:r>
              <a:rPr lang="en-US" dirty="0"/>
              <a:t>Greasing the wheel hypothesis</a:t>
            </a:r>
            <a:endParaRPr lang="th-TH" dirty="0"/>
          </a:p>
          <a:p>
            <a:pPr marL="914400" lvl="2" indent="0">
              <a:buNone/>
            </a:pPr>
            <a:endParaRPr lang="en-US" dirty="0"/>
          </a:p>
          <a:p>
            <a:pPr lvl="1"/>
            <a:r>
              <a:rPr lang="en-US" dirty="0"/>
              <a:t>Corruption as occurring from the availability of “rent” </a:t>
            </a:r>
          </a:p>
          <a:p>
            <a:pPr lvl="2"/>
            <a:r>
              <a:rPr lang="en-US" dirty="0"/>
              <a:t>Rent-seeking activities resulting from “licensing regime”</a:t>
            </a:r>
          </a:p>
          <a:p>
            <a:pPr lvl="2"/>
            <a:r>
              <a:rPr lang="en-US" dirty="0"/>
              <a:t>The more discretion belonging to the government, the more corruption?</a:t>
            </a:r>
          </a:p>
          <a:p>
            <a:pPr lvl="2"/>
            <a:r>
              <a:rPr lang="en-US" dirty="0"/>
              <a:t>Endogeneity: rent -&gt; corruption -&gt; more rent -&gt; more corruption</a:t>
            </a:r>
            <a:endParaRPr lang="th-TH" dirty="0"/>
          </a:p>
          <a:p>
            <a:pPr lvl="2"/>
            <a:endParaRPr lang="th-TH" dirty="0"/>
          </a:p>
          <a:p>
            <a:pPr lvl="1"/>
            <a:r>
              <a:rPr lang="en-US" dirty="0"/>
              <a:t>Inequality leading to the concentration &amp; abuse of political power </a:t>
            </a:r>
          </a:p>
        </p:txBody>
      </p:sp>
    </p:spTree>
    <p:extLst>
      <p:ext uri="{BB962C8B-B14F-4D97-AF65-F5344CB8AC3E}">
        <p14:creationId xmlns:p14="http://schemas.microsoft.com/office/powerpoint/2010/main" val="934141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Understanding Corruption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Political Perspective</a:t>
            </a:r>
          </a:p>
          <a:p>
            <a:pPr lvl="1"/>
            <a:r>
              <a:rPr lang="en-US" sz="2800" dirty="0"/>
              <a:t>Corruption the symptoms of society under transformation</a:t>
            </a:r>
          </a:p>
          <a:p>
            <a:pPr lvl="2"/>
            <a:r>
              <a:rPr lang="en-US" sz="2400" dirty="0"/>
              <a:t>Persisting features of “pre-modern” societies (in times of modernity)</a:t>
            </a:r>
          </a:p>
          <a:p>
            <a:pPr lvl="2"/>
            <a:r>
              <a:rPr lang="en-US" sz="2400" dirty="0"/>
              <a:t>The struggle of the emerging/dominant classes to gain/sustain advantage</a:t>
            </a:r>
          </a:p>
          <a:p>
            <a:pPr lvl="2"/>
            <a:r>
              <a:rPr lang="en-US" sz="2400" dirty="0"/>
              <a:t>Under-institutionalized politics and incomplete democratization</a:t>
            </a:r>
          </a:p>
          <a:p>
            <a:pPr lvl="2"/>
            <a:endParaRPr lang="en-US" sz="2400" dirty="0"/>
          </a:p>
          <a:p>
            <a:pPr lvl="1"/>
            <a:r>
              <a:rPr lang="en-US" sz="2800" dirty="0"/>
              <a:t>State under influence of patrimonialism </a:t>
            </a:r>
          </a:p>
          <a:p>
            <a:pPr lvl="2"/>
            <a:r>
              <a:rPr lang="en-US" sz="2400" dirty="0"/>
              <a:t>Patrimonialism = a form of governance in which all power flows directly from the leader. This constitutes essentially the blending of the public and private sector. </a:t>
            </a:r>
          </a:p>
          <a:p>
            <a:pPr lvl="2"/>
            <a:r>
              <a:rPr lang="en-US" sz="2400" dirty="0"/>
              <a:t>In contrast to the state with strong modernized bureaucracy 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23322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Patrimonialism and Corruption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6740611" cy="4595298"/>
          </a:xfrm>
        </p:spPr>
        <p:txBody>
          <a:bodyPr/>
          <a:lstStyle/>
          <a:p>
            <a:r>
              <a:rPr lang="en-US" dirty="0"/>
              <a:t>Corruption in Thai history</a:t>
            </a:r>
          </a:p>
          <a:p>
            <a:pPr lvl="1"/>
            <a:r>
              <a:rPr lang="en-US" dirty="0"/>
              <a:t>Thai for corruption in the past = </a:t>
            </a:r>
            <a:r>
              <a:rPr lang="th-TH" dirty="0"/>
              <a:t>ฉ้อ</a:t>
            </a:r>
            <a:r>
              <a:rPr lang="en-US" dirty="0"/>
              <a:t> “</a:t>
            </a:r>
            <a:r>
              <a:rPr lang="th-TH" dirty="0"/>
              <a:t>ราช</a:t>
            </a:r>
            <a:r>
              <a:rPr lang="en-US" dirty="0"/>
              <a:t>” </a:t>
            </a:r>
            <a:r>
              <a:rPr lang="th-TH" dirty="0"/>
              <a:t>บังหลวง </a:t>
            </a:r>
            <a:r>
              <a:rPr lang="en-US" dirty="0"/>
              <a:t>(stealing from the King and the royalties)</a:t>
            </a:r>
          </a:p>
          <a:p>
            <a:pPr lvl="1"/>
            <a:r>
              <a:rPr lang="en-US" dirty="0"/>
              <a:t>Serving as provincial rulers = </a:t>
            </a:r>
            <a:r>
              <a:rPr lang="th-TH" dirty="0"/>
              <a:t>กินเมือง </a:t>
            </a:r>
            <a:r>
              <a:rPr lang="en-US" dirty="0"/>
              <a:t>(devouring cities)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Persisting traits of patrimonialism in Thailand?</a:t>
            </a:r>
            <a:endParaRPr lang="th-TH" dirty="0"/>
          </a:p>
          <a:p>
            <a:pPr lvl="1"/>
            <a:endParaRPr lang="th-TH" dirty="0"/>
          </a:p>
          <a:p>
            <a:endParaRPr lang="en-US" dirty="0"/>
          </a:p>
          <a:p>
            <a:pPr lvl="1"/>
            <a:endParaRPr lang="th-TH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8065" y="1592350"/>
            <a:ext cx="2967968" cy="4693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7231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Corruption and the Struggle of Emerging Classes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665704"/>
          </a:xfrm>
        </p:spPr>
        <p:txBody>
          <a:bodyPr/>
          <a:lstStyle/>
          <a:p>
            <a:r>
              <a:rPr lang="en-US" dirty="0"/>
              <a:t>Emergence of Thai capitalists under </a:t>
            </a:r>
            <a:r>
              <a:rPr lang="en-US" dirty="0" err="1"/>
              <a:t>Sarit’s</a:t>
            </a:r>
            <a:r>
              <a:rPr lang="en-US" dirty="0"/>
              <a:t> “licensing regime” 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7496" y="2447064"/>
            <a:ext cx="1408504" cy="195077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5688" y="2385315"/>
            <a:ext cx="1440214" cy="201252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6773" y="4513687"/>
            <a:ext cx="1769255" cy="176925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3891" y="2783323"/>
            <a:ext cx="1982248" cy="2992073"/>
          </a:xfrm>
          <a:prstGeom prst="rect">
            <a:avLst/>
          </a:prstGeom>
        </p:spPr>
      </p:pic>
      <p:pic>
        <p:nvPicPr>
          <p:cNvPr id="15" name="Picture 14" descr="Screen Clippi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531" y="4513687"/>
            <a:ext cx="1700987" cy="16649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23560" y="2698798"/>
            <a:ext cx="5191853" cy="3552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7483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can/should be done?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Areas to strengthen?</a:t>
            </a:r>
          </a:p>
          <a:p>
            <a:pPr lvl="1"/>
            <a:r>
              <a:rPr lang="en-US" dirty="0"/>
              <a:t>Education</a:t>
            </a:r>
          </a:p>
          <a:p>
            <a:pPr lvl="1"/>
            <a:r>
              <a:rPr lang="en-US" dirty="0"/>
              <a:t>Bureaucracy</a:t>
            </a:r>
          </a:p>
          <a:p>
            <a:pPr lvl="1"/>
            <a:r>
              <a:rPr lang="en-US" dirty="0"/>
              <a:t>Independent organization/judiciary</a:t>
            </a:r>
          </a:p>
          <a:p>
            <a:pPr lvl="1"/>
            <a:r>
              <a:rPr lang="en-US" dirty="0"/>
              <a:t>Civil society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dirty="0"/>
              <a:t>Promoting social justice VS </a:t>
            </a:r>
            <a:r>
              <a:rPr lang="en-US"/>
              <a:t>promoting individual morality 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Should democracy be part of the solution?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447560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GUID" val="cb900f73-375a-4504-a8de-a815678ce47b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</TotalTime>
  <Words>675</Words>
  <Application>Microsoft Office PowerPoint</Application>
  <PresentationFormat>แบบจอกว้าง</PresentationFormat>
  <Paragraphs>117</Paragraphs>
  <Slides>14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3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Corruption Effects, Causes, and Solutions</vt:lpstr>
      <vt:lpstr>Topics</vt:lpstr>
      <vt:lpstr>Corruption </vt:lpstr>
      <vt:lpstr>Corruption </vt:lpstr>
      <vt:lpstr>Most corrupted government units (Thailand)</vt:lpstr>
      <vt:lpstr>Effects on Economics Development</vt:lpstr>
      <vt:lpstr>Effects on Economics Development</vt:lpstr>
      <vt:lpstr>Effects on Economics Development</vt:lpstr>
      <vt:lpstr>Effects on Economics Development</vt:lpstr>
      <vt:lpstr>Understanding Corruption</vt:lpstr>
      <vt:lpstr>Understanding Corruption</vt:lpstr>
      <vt:lpstr>Patrimonialism and Corruption</vt:lpstr>
      <vt:lpstr>Corruption and the Struggle of Emerging Classes</vt:lpstr>
      <vt:lpstr>What can/should be done?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Corruption Effects, Causes, and Solutions</dc:title>
  <dc:creator>Thorn Pitidol</dc:creator>
  <cp:lastModifiedBy>Thorn Pitidol</cp:lastModifiedBy>
  <cp:revision>20</cp:revision>
  <dcterms:created xsi:type="dcterms:W3CDTF">2017-02-06T04:35:39Z</dcterms:created>
  <dcterms:modified xsi:type="dcterms:W3CDTF">2020-02-06T13:52:47Z</dcterms:modified>
</cp:coreProperties>
</file>