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7" r:id="rId3"/>
    <p:sldId id="258" r:id="rId4"/>
    <p:sldId id="263" r:id="rId5"/>
    <p:sldId id="260" r:id="rId6"/>
    <p:sldId id="266" r:id="rId7"/>
    <p:sldId id="264" r:id="rId8"/>
    <p:sldId id="267" r:id="rId9"/>
    <p:sldId id="265" r:id="rId10"/>
    <p:sldId id="270" r:id="rId11"/>
    <p:sldId id="271" r:id="rId12"/>
    <p:sldId id="269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833CF-5362-47A0-9A22-E2659067BC8B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A1850-6825-4CDD-B667-A1B18A16CF2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0F076-8A3B-47B4-9D03-C962929F5E33}" type="datetimeFigureOut">
              <a:rPr lang="th-TH" smtClean="0"/>
              <a:pPr/>
              <a:t>19/03/57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92333-F71B-4BF7-98EE-61FCCE91CEDB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Linking Goods and Money Markets and</a:t>
            </a:r>
            <a:br>
              <a:rPr lang="en-US" dirty="0" smtClean="0"/>
            </a:br>
            <a:r>
              <a:rPr lang="en-US" dirty="0" smtClean="0"/>
              <a:t>Aggregate Demand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Linking the goods and money markets</a:t>
            </a:r>
          </a:p>
          <a:p>
            <a:r>
              <a:rPr lang="en-US" dirty="0" smtClean="0"/>
              <a:t>Policy effects in the goods and money markets</a:t>
            </a:r>
          </a:p>
          <a:p>
            <a:r>
              <a:rPr lang="en-US" dirty="0" smtClean="0"/>
              <a:t>The aggregate demand curve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the goods and money markets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Linking the money market with the goods market</a:t>
            </a:r>
          </a:p>
          <a:p>
            <a:pPr lvl="1"/>
            <a:r>
              <a:rPr lang="en-US" dirty="0" smtClean="0"/>
              <a:t>The linkage occurs through 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Linking the goods market with the money market</a:t>
            </a:r>
          </a:p>
          <a:p>
            <a:pPr lvl="1"/>
            <a:r>
              <a:rPr lang="en-US" dirty="0" smtClean="0"/>
              <a:t>The linkage occurs through 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the goods and money markets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following set of </a:t>
            </a:r>
            <a:r>
              <a:rPr lang="en-US" dirty="0" smtClean="0"/>
              <a:t>graphs (linking goods and money markets) in this lectures </a:t>
            </a:r>
            <a:r>
              <a:rPr lang="en-US" dirty="0" smtClean="0"/>
              <a:t>demonstrate the </a:t>
            </a:r>
            <a:r>
              <a:rPr lang="en-US" dirty="0" smtClean="0"/>
              <a:t>links. </a:t>
            </a:r>
            <a:endParaRPr lang="en-US" dirty="0" smtClean="0"/>
          </a:p>
          <a:p>
            <a:r>
              <a:rPr lang="en-US" dirty="0" smtClean="0"/>
              <a:t>The linkages can also be depicted through the IS-LM model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But we will deal with the IS-LM model later. </a:t>
            </a: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A convenient way to examine the link between the goods and money markets is to demonstrate the effects of a change in fiscal or monetary policies. </a:t>
            </a:r>
          </a:p>
          <a:p>
            <a:r>
              <a:rPr lang="en-US" dirty="0" smtClean="0"/>
              <a:t>The effects of these polices will occur from one to another market, before coming back to adjust what happens initially.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2 set of policies to consider</a:t>
            </a:r>
          </a:p>
          <a:p>
            <a:pPr lvl="1"/>
            <a:r>
              <a:rPr lang="en-US" dirty="0" smtClean="0"/>
              <a:t>Expansionary</a:t>
            </a:r>
          </a:p>
          <a:p>
            <a:pPr lvl="2"/>
            <a:r>
              <a:rPr lang="en-US" sz="2800" b="1" dirty="0" smtClean="0"/>
              <a:t>Fiscal: </a:t>
            </a:r>
            <a:r>
              <a:rPr lang="en-US" sz="2800" dirty="0" smtClean="0"/>
              <a:t>increase G or cutting T*</a:t>
            </a:r>
          </a:p>
          <a:p>
            <a:pPr lvl="2"/>
            <a:r>
              <a:rPr lang="en-US" sz="2800" b="1" dirty="0" smtClean="0"/>
              <a:t>Monetary: </a:t>
            </a:r>
            <a:r>
              <a:rPr lang="en-US" sz="2800" dirty="0" smtClean="0"/>
              <a:t>increase M</a:t>
            </a:r>
            <a:r>
              <a:rPr lang="en-US" dirty="0" smtClean="0"/>
              <a:t>s</a:t>
            </a:r>
            <a:endParaRPr lang="en-US" sz="2800" dirty="0" smtClean="0"/>
          </a:p>
          <a:p>
            <a:pPr lvl="1"/>
            <a:r>
              <a:rPr lang="en-US" dirty="0" err="1" smtClean="0"/>
              <a:t>Contractionary</a:t>
            </a:r>
            <a:endParaRPr lang="en-US" dirty="0" smtClean="0"/>
          </a:p>
          <a:p>
            <a:pPr lvl="2"/>
            <a:r>
              <a:rPr lang="en-US" sz="2800" b="1" dirty="0" smtClean="0"/>
              <a:t>Fiscal: </a:t>
            </a:r>
            <a:r>
              <a:rPr lang="en-US" sz="2800" dirty="0" smtClean="0"/>
              <a:t>decrease G or raise T*</a:t>
            </a:r>
          </a:p>
          <a:p>
            <a:pPr lvl="2"/>
            <a:r>
              <a:rPr lang="en-US" sz="2800" b="1" dirty="0" smtClean="0"/>
              <a:t>Monetary: </a:t>
            </a:r>
            <a:r>
              <a:rPr lang="en-US" sz="2800" dirty="0" smtClean="0"/>
              <a:t>decrease M</a:t>
            </a:r>
            <a:r>
              <a:rPr lang="en-US" dirty="0" smtClean="0"/>
              <a:t>s</a:t>
            </a:r>
            <a:endParaRPr lang="en-US" sz="28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Expansionary policy effects</a:t>
            </a:r>
          </a:p>
          <a:p>
            <a:pPr lvl="1"/>
            <a:r>
              <a:rPr lang="en-US" dirty="0" smtClean="0"/>
              <a:t>Fiscal: increase G or cutting T* </a:t>
            </a:r>
          </a:p>
          <a:p>
            <a:pPr lvl="2"/>
            <a:r>
              <a:rPr lang="en-US" sz="2800" dirty="0" smtClean="0"/>
              <a:t>The effect happens from the goods to the money market, and back to the goods market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b="1" dirty="0" smtClean="0"/>
              <a:t>The crowding out effect </a:t>
            </a:r>
            <a:r>
              <a:rPr lang="en-US" dirty="0" smtClean="0"/>
              <a:t>happens in this case, with 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Expansionary policy effects</a:t>
            </a:r>
          </a:p>
          <a:p>
            <a:pPr lvl="1"/>
            <a:r>
              <a:rPr lang="en-US" dirty="0" smtClean="0"/>
              <a:t>Monetary: increase Ms </a:t>
            </a:r>
          </a:p>
          <a:p>
            <a:pPr lvl="2"/>
            <a:r>
              <a:rPr lang="en-US" sz="2800" dirty="0" smtClean="0"/>
              <a:t>The effects happen from the money market to the goods market, and back to the money market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The linkage between the two markets means </a:t>
            </a:r>
            <a:r>
              <a:rPr lang="en-US" dirty="0" smtClean="0"/>
              <a:t>the</a:t>
            </a: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err="1" smtClean="0"/>
              <a:t>Contractionary</a:t>
            </a:r>
            <a:r>
              <a:rPr lang="en-US" dirty="0" smtClean="0"/>
              <a:t> policy effects</a:t>
            </a:r>
          </a:p>
          <a:p>
            <a:pPr lvl="1"/>
            <a:r>
              <a:rPr lang="en-US" dirty="0" smtClean="0"/>
              <a:t>Fiscal: decrease G or raise T*</a:t>
            </a:r>
          </a:p>
          <a:p>
            <a:pPr lvl="1"/>
            <a:r>
              <a:rPr lang="en-US" dirty="0" smtClean="0"/>
              <a:t>Monetary: decrease Ms</a:t>
            </a:r>
          </a:p>
          <a:p>
            <a:pPr lvl="1"/>
            <a:endParaRPr lang="en-US" dirty="0"/>
          </a:p>
          <a:p>
            <a:r>
              <a:rPr lang="en-US" dirty="0" smtClean="0"/>
              <a:t>The key stage of the chain of effects that determine the degree in which the offsetting will occur </a:t>
            </a:r>
            <a:r>
              <a:rPr lang="en-US" dirty="0" smtClean="0"/>
              <a:t>is</a:t>
            </a:r>
            <a:endParaRPr lang="en-US" b="1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Macroeconomic policy mix</a:t>
            </a:r>
          </a:p>
          <a:p>
            <a:pPr lvl="1"/>
            <a:r>
              <a:rPr lang="en-US" dirty="0" smtClean="0"/>
              <a:t>The combination of fiscal and monetary policies can be used to generate desired effect on the economy.  </a:t>
            </a:r>
          </a:p>
          <a:p>
            <a:pPr lvl="2"/>
            <a:r>
              <a:rPr lang="en-US" sz="2800" dirty="0" smtClean="0"/>
              <a:t>Using expansionary or </a:t>
            </a:r>
            <a:r>
              <a:rPr lang="en-US" sz="2800" dirty="0" err="1" smtClean="0"/>
              <a:t>contractionary</a:t>
            </a:r>
            <a:r>
              <a:rPr lang="en-US" sz="2800" dirty="0" smtClean="0"/>
              <a:t> policies in both fiscal and money markets ensure that change in output will occurred as desired</a:t>
            </a:r>
            <a:r>
              <a:rPr lang="en-US" sz="2800" dirty="0" smtClean="0"/>
              <a:t>.</a:t>
            </a:r>
          </a:p>
          <a:p>
            <a:pPr lvl="2"/>
            <a:r>
              <a:rPr lang="en-US" sz="2800" dirty="0" smtClean="0"/>
              <a:t>For example, in order to counter the crowding out effect. The central bank can accommodate the expansionary fiscal policy with the expansion of money supply. 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effects in the goods and money markets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Macroeconomic policy mix</a:t>
            </a:r>
          </a:p>
          <a:p>
            <a:pPr lvl="1"/>
            <a:r>
              <a:rPr lang="en-US" sz="3200" dirty="0" smtClean="0"/>
              <a:t>If </a:t>
            </a:r>
            <a:r>
              <a:rPr lang="en-US" sz="3200" dirty="0" smtClean="0"/>
              <a:t>the government is only trying to adjust the investment level in the economy, without changing the output, it can mix expansionary policy in one market with </a:t>
            </a:r>
            <a:r>
              <a:rPr lang="en-US" sz="3200" dirty="0" err="1" smtClean="0"/>
              <a:t>contractionary</a:t>
            </a:r>
            <a:r>
              <a:rPr lang="en-US" sz="3200" dirty="0" smtClean="0"/>
              <a:t> policy in another market.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Remember that money demand depends on nominal income (</a:t>
            </a:r>
            <a:r>
              <a:rPr lang="en-US" dirty="0" err="1" smtClean="0"/>
              <a:t>P</a:t>
            </a:r>
            <a:r>
              <a:rPr lang="en-US" sz="2400" dirty="0" err="1" smtClean="0"/>
              <a:t>x</a:t>
            </a:r>
            <a:r>
              <a:rPr lang="en-US" dirty="0" err="1" smtClean="0"/>
              <a:t>Y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We have been discussing what would happen if Y (real output) change. </a:t>
            </a:r>
          </a:p>
          <a:p>
            <a:pPr lvl="1"/>
            <a:r>
              <a:rPr lang="en-US" dirty="0" smtClean="0"/>
              <a:t>Nevertheless, if P change, nominal income will also change. </a:t>
            </a:r>
          </a:p>
          <a:p>
            <a:pPr lvl="1"/>
            <a:r>
              <a:rPr lang="en-US" dirty="0" smtClean="0"/>
              <a:t>The change in nominal income will </a:t>
            </a: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The effects that the change in P (from the money market) to the change in Y (in the goods market) can be used to depict the aggregate demand curve.</a:t>
            </a:r>
          </a:p>
          <a:p>
            <a:r>
              <a:rPr lang="en-US" sz="2800" dirty="0" smtClean="0"/>
              <a:t>Given that policy variables (G, T*, and Ms ) are unchanged. Plotting the values of Y for given values of P, we’ll get: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Note that AD curve is totally different from the sum of all demand curve. </a:t>
            </a:r>
            <a:r>
              <a:rPr lang="en-US" sz="2800" b="1" dirty="0" smtClean="0"/>
              <a:t>What happens with the AD curve is what happens through the relationship between the money and goods markets.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Other reasons for downward sloping AD curve</a:t>
            </a:r>
          </a:p>
          <a:p>
            <a:pPr lvl="1"/>
            <a:r>
              <a:rPr lang="en-US" sz="2400" b="1" dirty="0" smtClean="0"/>
              <a:t>The consumption link: </a:t>
            </a:r>
            <a:r>
              <a:rPr lang="en-US" sz="2400" dirty="0" smtClean="0"/>
              <a:t>if interest rates also affect consumption, the change in (1) price level </a:t>
            </a:r>
            <a:r>
              <a:rPr lang="en-US" sz="2400" dirty="0" smtClean="0">
                <a:sym typeface="Wingdings" pitchFamily="2" charset="2"/>
              </a:rPr>
              <a:t> (2) money demand  (3) interest rates will also have an effect on Y not just through investment but also through consumption.</a:t>
            </a:r>
            <a:endParaRPr lang="en-US" sz="2400" b="1" dirty="0" smtClean="0"/>
          </a:p>
          <a:p>
            <a:pPr lvl="1"/>
            <a:r>
              <a:rPr lang="en-US" sz="2400" b="1" dirty="0" smtClean="0"/>
              <a:t>The real wealth link:</a:t>
            </a:r>
            <a:r>
              <a:rPr lang="en-US" sz="2400" dirty="0" smtClean="0"/>
              <a:t> the rise in overall price level can cause “wealth” to decline. This can cause households to reduce consumption, causing Y to fall.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demand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What happens with the change in policy variables (G, T*, and M</a:t>
            </a:r>
            <a:r>
              <a:rPr lang="en-US" sz="2800" dirty="0" smtClean="0"/>
              <a:t>s</a:t>
            </a:r>
            <a:r>
              <a:rPr lang="en-US" dirty="0" smtClean="0"/>
              <a:t>)?</a:t>
            </a:r>
          </a:p>
          <a:p>
            <a:r>
              <a:rPr lang="en-US" dirty="0" smtClean="0"/>
              <a:t>The AD curve will shift!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732</Words>
  <Application>Microsoft Office PowerPoint</Application>
  <PresentationFormat>On-screen Show (4:3)</PresentationFormat>
  <Paragraphs>73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Linking Goods and Money Markets and Aggregate Demand</vt:lpstr>
      <vt:lpstr>Topics</vt:lpstr>
      <vt:lpstr>Linking the goods and money markets</vt:lpstr>
      <vt:lpstr>Linking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Policy effects in the goods and money markets</vt:lpstr>
      <vt:lpstr>The aggregate demand curve</vt:lpstr>
      <vt:lpstr>The aggregate demand curve</vt:lpstr>
      <vt:lpstr>The aggregate demand curve</vt:lpstr>
      <vt:lpstr>The aggregate demand curve</vt:lpstr>
      <vt:lpstr>The aggregate demand curve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Linking Goods and Money Markets and Aggregate Demand</dc:title>
  <dc:creator>Thorn</dc:creator>
  <cp:lastModifiedBy>DELL</cp:lastModifiedBy>
  <cp:revision>21</cp:revision>
  <dcterms:created xsi:type="dcterms:W3CDTF">2014-01-30T14:18:07Z</dcterms:created>
  <dcterms:modified xsi:type="dcterms:W3CDTF">2014-03-19T09:07:47Z</dcterms:modified>
</cp:coreProperties>
</file>