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8" r:id="rId3"/>
    <p:sldId id="263" r:id="rId4"/>
    <p:sldId id="264" r:id="rId5"/>
    <p:sldId id="286" r:id="rId6"/>
    <p:sldId id="277" r:id="rId7"/>
    <p:sldId id="260" r:id="rId8"/>
    <p:sldId id="265" r:id="rId9"/>
    <p:sldId id="278" r:id="rId10"/>
    <p:sldId id="266" r:id="rId11"/>
    <p:sldId id="267" r:id="rId12"/>
    <p:sldId id="273" r:id="rId13"/>
    <p:sldId id="279" r:id="rId14"/>
    <p:sldId id="268" r:id="rId15"/>
    <p:sldId id="270" r:id="rId16"/>
    <p:sldId id="271" r:id="rId17"/>
    <p:sldId id="283" r:id="rId18"/>
    <p:sldId id="272" r:id="rId19"/>
    <p:sldId id="282" r:id="rId20"/>
    <p:sldId id="284" r:id="rId21"/>
    <p:sldId id="28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370" autoAdjust="0"/>
    <p:restoredTop sz="94660"/>
  </p:normalViewPr>
  <p:slideViewPr>
    <p:cSldViewPr>
      <p:cViewPr varScale="1">
        <p:scale>
          <a:sx n="69" d="100"/>
          <a:sy n="69" d="100"/>
        </p:scale>
        <p:origin x="-558"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7" name="สี่เหลี่ยมผืนผ้า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2362200" y="4038600"/>
            <a:ext cx="6477000" cy="1828800"/>
          </a:xfrm>
        </p:spPr>
        <p:txBody>
          <a:bodyPr anchor="b"/>
          <a:lstStyle>
            <a:lvl1pPr>
              <a:defRPr cap="all" baseline="0"/>
            </a:lvl1pPr>
          </a:lstStyle>
          <a:p>
            <a:r>
              <a:rPr kumimoji="0" lang="th-TH" smtClean="0"/>
              <a:t>คลิกเพื่อแก้ไขลักษณะชื่อเรื่องต้นแบบ</a:t>
            </a:r>
            <a:endParaRPr kumimoji="0" lang="en-US"/>
          </a:p>
        </p:txBody>
      </p:sp>
      <p:sp>
        <p:nvSpPr>
          <p:cNvPr id="9" name="ชื่อเรื่องรอง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B47E1FA-18CE-41A5-BA24-C88CE300A9B2}" type="datetimeFigureOut">
              <a:rPr lang="en-US" smtClean="0"/>
              <a:pPr/>
              <a:t>8/31/2013</a:t>
            </a:fld>
            <a:endParaRPr lang="en-US"/>
          </a:p>
        </p:txBody>
      </p:sp>
      <p:sp>
        <p:nvSpPr>
          <p:cNvPr id="17" name="ตัวยึดท้ายกระดาษ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ตัวยึดหมายเลขภาพนิ่ง 28"/>
          <p:cNvSpPr>
            <a:spLocks noGrp="1"/>
          </p:cNvSpPr>
          <p:nvPr>
            <p:ph type="sldNum" sz="quarter" idx="12"/>
          </p:nvPr>
        </p:nvSpPr>
        <p:spPr>
          <a:xfrm>
            <a:off x="8001000" y="228600"/>
            <a:ext cx="838200" cy="381000"/>
          </a:xfrm>
        </p:spPr>
        <p:txBody>
          <a:bodyPr/>
          <a:lstStyle>
            <a:lvl1pPr>
              <a:defRPr>
                <a:solidFill>
                  <a:schemeClr val="tx2"/>
                </a:solidFill>
              </a:defRPr>
            </a:lvl1pPr>
          </a:lstStyle>
          <a:p>
            <a:fld id="{6A9E1F5F-7C23-498C-860C-037057FC48D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12648" y="228600"/>
            <a:ext cx="8153400" cy="990600"/>
          </a:xfrm>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0B47E1FA-18CE-41A5-BA24-C88CE300A9B2}" type="datetimeFigureOut">
              <a:rPr lang="en-US" smtClean="0"/>
              <a:pPr/>
              <a:t>8/31/2013</a:t>
            </a:fld>
            <a:endParaRPr lang="en-US"/>
          </a:p>
        </p:txBody>
      </p:sp>
      <p:sp>
        <p:nvSpPr>
          <p:cNvPr id="5" name="ตัวยึดท้ายกระดาษ 4"/>
          <p:cNvSpPr>
            <a:spLocks noGrp="1"/>
          </p:cNvSpPr>
          <p:nvPr>
            <p:ph type="ftr" sz="quarter" idx="11"/>
          </p:nvPr>
        </p:nvSpPr>
        <p:spPr/>
        <p:txBody>
          <a:bodyPr/>
          <a:lstStyle/>
          <a:p>
            <a:endParaRPr lang="en-US"/>
          </a:p>
        </p:txBody>
      </p:sp>
      <p:sp>
        <p:nvSpPr>
          <p:cNvPr id="6" name="ตัวยึดหมายเลขภาพนิ่ง 5"/>
          <p:cNvSpPr>
            <a:spLocks noGrp="1"/>
          </p:cNvSpPr>
          <p:nvPr>
            <p:ph type="sldNum" sz="quarter" idx="12"/>
          </p:nvPr>
        </p:nvSpPr>
        <p:spPr/>
        <p:txBody>
          <a:bodyPr/>
          <a:lstStyle>
            <a:lvl1pPr>
              <a:defRPr>
                <a:solidFill>
                  <a:srgbClr val="FFFFFF"/>
                </a:solidFill>
              </a:defRPr>
            </a:lvl1pPr>
          </a:lstStyle>
          <a:p>
            <a:fld id="{6A9E1F5F-7C23-498C-860C-037057FC48D7}" type="slidenum">
              <a:rPr lang="en-US" smtClean="0"/>
              <a:pPr/>
              <a:t>‹#›</a:t>
            </a:fld>
            <a:endParaRPr lang="en-US"/>
          </a:p>
        </p:txBody>
      </p:sp>
      <p:sp>
        <p:nvSpPr>
          <p:cNvPr id="8" name="ตัวยึดเนื้อหา 7"/>
          <p:cNvSpPr>
            <a:spLocks noGrp="1"/>
          </p:cNvSpPr>
          <p:nvPr>
            <p:ph sz="quarter" idx="1"/>
          </p:nvPr>
        </p:nvSpPr>
        <p:spPr>
          <a:xfrm>
            <a:off x="612648" y="1600200"/>
            <a:ext cx="8153400" cy="44958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3" name="ตัวยึดข้อความ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7" name="สี่เหลี่ยมผืนผ้า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th-TH" smtClean="0"/>
              <a:t>คลิกเพื่อแก้ไขลักษณะชื่อเรื่องต้นแบบ</a:t>
            </a:r>
            <a:endParaRPr kumimoji="0" lang="en-US"/>
          </a:p>
        </p:txBody>
      </p:sp>
      <p:sp>
        <p:nvSpPr>
          <p:cNvPr id="12" name="ตัวยึดวันที่ 11"/>
          <p:cNvSpPr>
            <a:spLocks noGrp="1"/>
          </p:cNvSpPr>
          <p:nvPr>
            <p:ph type="dt" sz="half" idx="10"/>
          </p:nvPr>
        </p:nvSpPr>
        <p:spPr/>
        <p:txBody>
          <a:bodyPr/>
          <a:lstStyle/>
          <a:p>
            <a:fld id="{0B47E1FA-18CE-41A5-BA24-C88CE300A9B2}" type="datetimeFigureOut">
              <a:rPr lang="en-US" smtClean="0"/>
              <a:pPr/>
              <a:t>8/31/2013</a:t>
            </a:fld>
            <a:endParaRPr lang="en-US"/>
          </a:p>
        </p:txBody>
      </p:sp>
      <p:sp>
        <p:nvSpPr>
          <p:cNvPr id="13" name="ตัวยึดหมายเลขภาพนิ่ง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A9E1F5F-7C23-498C-860C-037057FC48D7}" type="slidenum">
              <a:rPr lang="en-US" smtClean="0"/>
              <a:pPr/>
              <a:t>‹#›</a:t>
            </a:fld>
            <a:endParaRPr lang="en-US"/>
          </a:p>
        </p:txBody>
      </p:sp>
      <p:sp>
        <p:nvSpPr>
          <p:cNvPr id="14" name="ตัวยึดท้ายกระดาษ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9" name="ตัวยึดเนื้อหา 8"/>
          <p:cNvSpPr>
            <a:spLocks noGrp="1"/>
          </p:cNvSpPr>
          <p:nvPr>
            <p:ph sz="quarter" idx="1"/>
          </p:nvPr>
        </p:nvSpPr>
        <p:spPr>
          <a:xfrm>
            <a:off x="609600" y="1589567"/>
            <a:ext cx="388620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844901" y="1589567"/>
            <a:ext cx="388620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8" name="ตัวยึดวันที่ 7"/>
          <p:cNvSpPr>
            <a:spLocks noGrp="1"/>
          </p:cNvSpPr>
          <p:nvPr>
            <p:ph type="dt" sz="half" idx="15"/>
          </p:nvPr>
        </p:nvSpPr>
        <p:spPr/>
        <p:txBody>
          <a:bodyPr rtlCol="0"/>
          <a:lstStyle/>
          <a:p>
            <a:fld id="{0B47E1FA-18CE-41A5-BA24-C88CE300A9B2}" type="datetimeFigureOut">
              <a:rPr lang="en-US" smtClean="0"/>
              <a:pPr/>
              <a:t>8/31/2013</a:t>
            </a:fld>
            <a:endParaRPr lang="en-US"/>
          </a:p>
        </p:txBody>
      </p:sp>
      <p:sp>
        <p:nvSpPr>
          <p:cNvPr id="10" name="ตัวยึดหมายเลขภาพนิ่ง 9"/>
          <p:cNvSpPr>
            <a:spLocks noGrp="1"/>
          </p:cNvSpPr>
          <p:nvPr>
            <p:ph type="sldNum" sz="quarter" idx="16"/>
          </p:nvPr>
        </p:nvSpPr>
        <p:spPr/>
        <p:txBody>
          <a:bodyPr rtlCol="0"/>
          <a:lstStyle/>
          <a:p>
            <a:fld id="{6A9E1F5F-7C23-498C-860C-037057FC48D7}" type="slidenum">
              <a:rPr lang="en-US" smtClean="0"/>
              <a:pPr/>
              <a:t>‹#›</a:t>
            </a:fld>
            <a:endParaRPr lang="en-US"/>
          </a:p>
        </p:txBody>
      </p:sp>
      <p:sp>
        <p:nvSpPr>
          <p:cNvPr id="12" name="ตัวยึดท้ายกระดาษ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33400" y="273050"/>
            <a:ext cx="8153400" cy="869950"/>
          </a:xfrm>
        </p:spPr>
        <p:txBody>
          <a:bodyPr anchor="ctr"/>
          <a:lstStyle>
            <a:lvl1pPr>
              <a:defRPr/>
            </a:lvl1pPr>
          </a:lstStyle>
          <a:p>
            <a:r>
              <a:rPr kumimoji="0" lang="th-TH" smtClean="0"/>
              <a:t>คลิกเพื่อแก้ไขลักษณะชื่อเรื่องต้นแบบ</a:t>
            </a:r>
            <a:endParaRPr kumimoji="0" lang="en-US"/>
          </a:p>
        </p:txBody>
      </p:sp>
      <p:sp>
        <p:nvSpPr>
          <p:cNvPr id="11" name="ตัวยึดเนื้อหา 10"/>
          <p:cNvSpPr>
            <a:spLocks noGrp="1"/>
          </p:cNvSpPr>
          <p:nvPr>
            <p:ph sz="quarter" idx="2"/>
          </p:nvPr>
        </p:nvSpPr>
        <p:spPr>
          <a:xfrm>
            <a:off x="609600" y="2438400"/>
            <a:ext cx="3886200" cy="35814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quarter" idx="4"/>
          </p:nvPr>
        </p:nvSpPr>
        <p:spPr>
          <a:xfrm>
            <a:off x="4800600" y="2438400"/>
            <a:ext cx="3886200" cy="35814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ตัวยึดวันที่ 9"/>
          <p:cNvSpPr>
            <a:spLocks noGrp="1"/>
          </p:cNvSpPr>
          <p:nvPr>
            <p:ph type="dt" sz="half" idx="15"/>
          </p:nvPr>
        </p:nvSpPr>
        <p:spPr/>
        <p:txBody>
          <a:bodyPr rtlCol="0"/>
          <a:lstStyle/>
          <a:p>
            <a:fld id="{0B47E1FA-18CE-41A5-BA24-C88CE300A9B2}" type="datetimeFigureOut">
              <a:rPr lang="en-US" smtClean="0"/>
              <a:pPr/>
              <a:t>8/31/2013</a:t>
            </a:fld>
            <a:endParaRPr lang="en-US"/>
          </a:p>
        </p:txBody>
      </p:sp>
      <p:sp>
        <p:nvSpPr>
          <p:cNvPr id="12" name="ตัวยึดหมายเลขภาพนิ่ง 11"/>
          <p:cNvSpPr>
            <a:spLocks noGrp="1"/>
          </p:cNvSpPr>
          <p:nvPr>
            <p:ph type="sldNum" sz="quarter" idx="16"/>
          </p:nvPr>
        </p:nvSpPr>
        <p:spPr/>
        <p:txBody>
          <a:bodyPr rtlCol="0"/>
          <a:lstStyle/>
          <a:p>
            <a:fld id="{6A9E1F5F-7C23-498C-860C-037057FC48D7}" type="slidenum">
              <a:rPr lang="en-US" smtClean="0"/>
              <a:pPr/>
              <a:t>‹#›</a:t>
            </a:fld>
            <a:endParaRPr lang="en-US"/>
          </a:p>
        </p:txBody>
      </p:sp>
      <p:sp>
        <p:nvSpPr>
          <p:cNvPr id="14" name="ตัวยึดท้ายกระดาษ 13"/>
          <p:cNvSpPr>
            <a:spLocks noGrp="1"/>
          </p:cNvSpPr>
          <p:nvPr>
            <p:ph type="ftr" sz="quarter" idx="17"/>
          </p:nvPr>
        </p:nvSpPr>
        <p:spPr/>
        <p:txBody>
          <a:bodyPr rtlCol="0"/>
          <a:lstStyle/>
          <a:p>
            <a:endParaRPr lang="en-US"/>
          </a:p>
        </p:txBody>
      </p:sp>
      <p:sp>
        <p:nvSpPr>
          <p:cNvPr id="16" name="ตัวยึดข้อความ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th-TH" smtClean="0"/>
              <a:t>คลิกเพื่อแก้ไขลักษณะของข้อความต้นแบบ</a:t>
            </a:r>
          </a:p>
        </p:txBody>
      </p:sp>
      <p:sp>
        <p:nvSpPr>
          <p:cNvPr id="15" name="ตัวยึดข้อความ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th-TH" smtClean="0"/>
              <a:t>คลิกเพื่อแก้ไขลักษณะของข้อความต้นแบบ</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0B47E1FA-18CE-41A5-BA24-C88CE300A9B2}" type="datetimeFigureOut">
              <a:rPr lang="en-US" smtClean="0"/>
              <a:pPr/>
              <a:t>8/31/2013</a:t>
            </a:fld>
            <a:endParaRPr lang="en-US"/>
          </a:p>
        </p:txBody>
      </p:sp>
      <p:sp>
        <p:nvSpPr>
          <p:cNvPr id="4" name="ตัวยึดท้ายกระดาษ 3"/>
          <p:cNvSpPr>
            <a:spLocks noGrp="1"/>
          </p:cNvSpPr>
          <p:nvPr>
            <p:ph type="ftr" sz="quarter" idx="11"/>
          </p:nvPr>
        </p:nvSpPr>
        <p:spPr/>
        <p:txBody>
          <a:bodyPr/>
          <a:lstStyle/>
          <a:p>
            <a:endParaRPr lang="en-US"/>
          </a:p>
        </p:txBody>
      </p:sp>
      <p:sp>
        <p:nvSpPr>
          <p:cNvPr id="5" name="ตัวยึดหมายเลขภาพนิ่ง 4"/>
          <p:cNvSpPr>
            <a:spLocks noGrp="1"/>
          </p:cNvSpPr>
          <p:nvPr>
            <p:ph type="sldNum" sz="quarter" idx="12"/>
          </p:nvPr>
        </p:nvSpPr>
        <p:spPr/>
        <p:txBody>
          <a:bodyPr/>
          <a:lstStyle>
            <a:lvl1pPr>
              <a:defRPr>
                <a:solidFill>
                  <a:srgbClr val="FFFFFF"/>
                </a:solidFill>
              </a:defRPr>
            </a:lvl1pPr>
          </a:lstStyle>
          <a:p>
            <a:fld id="{6A9E1F5F-7C23-498C-860C-037057FC48D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0B47E1FA-18CE-41A5-BA24-C88CE300A9B2}" type="datetimeFigureOut">
              <a:rPr lang="en-US" smtClean="0"/>
              <a:pPr/>
              <a:t>8/31/2013</a:t>
            </a:fld>
            <a:endParaRPr lang="en-US"/>
          </a:p>
        </p:txBody>
      </p:sp>
      <p:sp>
        <p:nvSpPr>
          <p:cNvPr id="3" name="ตัวยึดท้ายกระดาษ 2"/>
          <p:cNvSpPr>
            <a:spLocks noGrp="1"/>
          </p:cNvSpPr>
          <p:nvPr>
            <p:ph type="ftr" sz="quarter" idx="11"/>
          </p:nvPr>
        </p:nvSpPr>
        <p:spPr/>
        <p:txBody>
          <a:bodyPr/>
          <a:lstStyle/>
          <a:p>
            <a:endParaRPr lang="en-US"/>
          </a:p>
        </p:txBody>
      </p:sp>
      <p:sp>
        <p:nvSpPr>
          <p:cNvPr id="4" name="ตัวยึดหมายเลขภาพนิ่ง 3"/>
          <p:cNvSpPr>
            <a:spLocks noGrp="1"/>
          </p:cNvSpPr>
          <p:nvPr>
            <p:ph type="sldNum" sz="quarter" idx="12"/>
          </p:nvPr>
        </p:nvSpPr>
        <p:spPr>
          <a:xfrm>
            <a:off x="0" y="6248400"/>
            <a:ext cx="533400" cy="381000"/>
          </a:xfrm>
        </p:spPr>
        <p:txBody>
          <a:bodyPr/>
          <a:lstStyle>
            <a:lvl1pPr>
              <a:defRPr>
                <a:solidFill>
                  <a:schemeClr val="tx2"/>
                </a:solidFill>
              </a:defRPr>
            </a:lvl1pPr>
          </a:lstStyle>
          <a:p>
            <a:fld id="{6A9E1F5F-7C23-498C-860C-037057FC48D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09600" y="273050"/>
            <a:ext cx="8077200" cy="869950"/>
          </a:xfrm>
        </p:spPr>
        <p:txBody>
          <a:bodyPr anchor="ctr"/>
          <a:lstStyle>
            <a:lvl1pPr algn="l">
              <a:buNone/>
              <a:defRPr sz="4400" b="0"/>
            </a:lvl1p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0B47E1FA-18CE-41A5-BA24-C88CE300A9B2}" type="datetimeFigureOut">
              <a:rPr lang="en-US" smtClean="0"/>
              <a:pPr/>
              <a:t>8/31/2013</a:t>
            </a:fld>
            <a:endParaRPr lang="en-US"/>
          </a:p>
        </p:txBody>
      </p:sp>
      <p:sp>
        <p:nvSpPr>
          <p:cNvPr id="6" name="ตัวยึดท้ายกระดาษ 5"/>
          <p:cNvSpPr>
            <a:spLocks noGrp="1"/>
          </p:cNvSpPr>
          <p:nvPr>
            <p:ph type="ftr" sz="quarter" idx="11"/>
          </p:nvPr>
        </p:nvSpPr>
        <p:spPr/>
        <p:txBody>
          <a:bodyPr/>
          <a:lstStyle/>
          <a:p>
            <a:endParaRPr lang="en-US"/>
          </a:p>
        </p:txBody>
      </p:sp>
      <p:sp>
        <p:nvSpPr>
          <p:cNvPr id="7" name="ตัวยึดหมายเลขภาพนิ่ง 6"/>
          <p:cNvSpPr>
            <a:spLocks noGrp="1"/>
          </p:cNvSpPr>
          <p:nvPr>
            <p:ph type="sldNum" sz="quarter" idx="12"/>
          </p:nvPr>
        </p:nvSpPr>
        <p:spPr/>
        <p:txBody>
          <a:bodyPr/>
          <a:lstStyle>
            <a:lvl1pPr>
              <a:defRPr>
                <a:solidFill>
                  <a:srgbClr val="FFFFFF"/>
                </a:solidFill>
              </a:defRPr>
            </a:lvl1pPr>
          </a:lstStyle>
          <a:p>
            <a:fld id="{6A9E1F5F-7C23-498C-860C-037057FC48D7}" type="slidenum">
              <a:rPr lang="en-US" smtClean="0"/>
              <a:pPr/>
              <a:t>‹#›</a:t>
            </a:fld>
            <a:endParaRPr lang="en-US"/>
          </a:p>
        </p:txBody>
      </p:sp>
      <p:sp>
        <p:nvSpPr>
          <p:cNvPr id="3" name="ตัวยึดข้อความ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9" name="ตัวยึดเนื้อหา 8"/>
          <p:cNvSpPr>
            <a:spLocks noGrp="1"/>
          </p:cNvSpPr>
          <p:nvPr>
            <p:ph sz="quarter" idx="1"/>
          </p:nvPr>
        </p:nvSpPr>
        <p:spPr>
          <a:xfrm>
            <a:off x="2362200" y="1752600"/>
            <a:ext cx="6400800" cy="44196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bg>
      <p:bgRef idx="1003">
        <a:schemeClr val="bg2"/>
      </p:bgRef>
    </p:bg>
    <p:spTree>
      <p:nvGrpSpPr>
        <p:cNvPr id="1" name=""/>
        <p:cNvGrpSpPr/>
        <p:nvPr/>
      </p:nvGrpSpPr>
      <p:grpSpPr>
        <a:xfrm>
          <a:off x="0" y="0"/>
          <a:ext cx="0" cy="0"/>
          <a:chOff x="0" y="0"/>
          <a:chExt cx="0" cy="0"/>
        </a:xfrm>
      </p:grpSpPr>
      <p:sp>
        <p:nvSpPr>
          <p:cNvPr id="4" name="ตัวยึดข้อความ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th-TH" smtClean="0"/>
              <a:t>คลิกเพื่อแก้ไขลักษณะชื่อเรื่องต้นแบบ</a:t>
            </a:r>
            <a:endParaRPr kumimoji="0" lang="en-US"/>
          </a:p>
        </p:txBody>
      </p:sp>
      <p:sp>
        <p:nvSpPr>
          <p:cNvPr id="11" name="สี่เหลี่ยมผืนผ้า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ตัวยึดวันที่ 11"/>
          <p:cNvSpPr>
            <a:spLocks noGrp="1"/>
          </p:cNvSpPr>
          <p:nvPr>
            <p:ph type="dt" sz="half" idx="10"/>
          </p:nvPr>
        </p:nvSpPr>
        <p:spPr>
          <a:xfrm>
            <a:off x="6248400" y="6248400"/>
            <a:ext cx="2667000" cy="365125"/>
          </a:xfrm>
        </p:spPr>
        <p:txBody>
          <a:bodyPr rtlCol="0"/>
          <a:lstStyle/>
          <a:p>
            <a:fld id="{0B47E1FA-18CE-41A5-BA24-C88CE300A9B2}" type="datetimeFigureOut">
              <a:rPr lang="en-US" smtClean="0"/>
              <a:pPr/>
              <a:t>8/31/2013</a:t>
            </a:fld>
            <a:endParaRPr lang="en-US"/>
          </a:p>
        </p:txBody>
      </p:sp>
      <p:sp>
        <p:nvSpPr>
          <p:cNvPr id="13" name="ตัวยึดหมายเลขภาพนิ่ง 12"/>
          <p:cNvSpPr>
            <a:spLocks noGrp="1"/>
          </p:cNvSpPr>
          <p:nvPr>
            <p:ph type="sldNum" sz="quarter" idx="11"/>
          </p:nvPr>
        </p:nvSpPr>
        <p:spPr>
          <a:xfrm>
            <a:off x="0" y="4667249"/>
            <a:ext cx="1447800" cy="663578"/>
          </a:xfrm>
        </p:spPr>
        <p:txBody>
          <a:bodyPr rtlCol="0"/>
          <a:lstStyle>
            <a:lvl1pPr>
              <a:defRPr sz="2800"/>
            </a:lvl1pPr>
          </a:lstStyle>
          <a:p>
            <a:fld id="{6A9E1F5F-7C23-498C-860C-037057FC48D7}" type="slidenum">
              <a:rPr lang="en-US" smtClean="0"/>
              <a:pPr/>
              <a:t>‹#›</a:t>
            </a:fld>
            <a:endParaRPr lang="en-US"/>
          </a:p>
        </p:txBody>
      </p:sp>
      <p:sp>
        <p:nvSpPr>
          <p:cNvPr id="14" name="ตัวยึดท้ายกระดาษ 13"/>
          <p:cNvSpPr>
            <a:spLocks noGrp="1"/>
          </p:cNvSpPr>
          <p:nvPr>
            <p:ph type="ftr" sz="quarter" idx="12"/>
          </p:nvPr>
        </p:nvSpPr>
        <p:spPr>
          <a:xfrm>
            <a:off x="1600200" y="6248206"/>
            <a:ext cx="4572000" cy="365125"/>
          </a:xfrm>
        </p:spPr>
        <p:txBody>
          <a:bodyPr rtlCol="0"/>
          <a:lstStyle/>
          <a:p>
            <a:endParaRPr lang="en-US"/>
          </a:p>
        </p:txBody>
      </p:sp>
      <p:sp>
        <p:nvSpPr>
          <p:cNvPr id="3" name="ตัวยึดรูปภาพ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0B47E1FA-18CE-41A5-BA24-C88CE300A9B2}" type="datetimeFigureOut">
              <a:rPr lang="en-US" smtClean="0"/>
              <a:pPr/>
              <a:t>8/31/2013</a:t>
            </a:fld>
            <a:endParaRPr lang="en-US"/>
          </a:p>
        </p:txBody>
      </p:sp>
      <p:sp>
        <p:nvSpPr>
          <p:cNvPr id="5" name="ตัวยึดท้ายกระดาษ 4"/>
          <p:cNvSpPr>
            <a:spLocks noGrp="1"/>
          </p:cNvSpPr>
          <p:nvPr>
            <p:ph type="ftr" sz="quarter" idx="11"/>
          </p:nvPr>
        </p:nvSpPr>
        <p:spPr/>
        <p:txBody>
          <a:bodyPr/>
          <a:lstStyle/>
          <a:p>
            <a:endParaRPr lang="en-US"/>
          </a:p>
        </p:txBody>
      </p:sp>
      <p:sp>
        <p:nvSpPr>
          <p:cNvPr id="6" name="ตัวยึดหมายเลขภาพนิ่ง 5"/>
          <p:cNvSpPr>
            <a:spLocks noGrp="1"/>
          </p:cNvSpPr>
          <p:nvPr>
            <p:ph type="sldNum" sz="quarter" idx="12"/>
          </p:nvPr>
        </p:nvSpPr>
        <p:spPr/>
        <p:txBody>
          <a:bodyPr/>
          <a:lstStyle/>
          <a:p>
            <a:fld id="{6A9E1F5F-7C23-498C-860C-037057FC48D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1"/>
      </p:bgRef>
    </p:bg>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553200" y="609600"/>
            <a:ext cx="2057400" cy="5516563"/>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457200" y="609600"/>
            <a:ext cx="5562600" cy="5516564"/>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a:xfrm>
            <a:off x="6553200" y="6248402"/>
            <a:ext cx="2209800" cy="365125"/>
          </a:xfrm>
        </p:spPr>
        <p:txBody>
          <a:bodyPr/>
          <a:lstStyle/>
          <a:p>
            <a:fld id="{0B47E1FA-18CE-41A5-BA24-C88CE300A9B2}" type="datetimeFigureOut">
              <a:rPr lang="en-US" smtClean="0"/>
              <a:pPr/>
              <a:t>8/31/2013</a:t>
            </a:fld>
            <a:endParaRPr lang="en-US"/>
          </a:p>
        </p:txBody>
      </p:sp>
      <p:sp>
        <p:nvSpPr>
          <p:cNvPr id="5" name="ตัวยึดท้ายกระดาษ 4"/>
          <p:cNvSpPr>
            <a:spLocks noGrp="1"/>
          </p:cNvSpPr>
          <p:nvPr>
            <p:ph type="ftr" sz="quarter" idx="11"/>
          </p:nvPr>
        </p:nvSpPr>
        <p:spPr>
          <a:xfrm>
            <a:off x="457201" y="6248207"/>
            <a:ext cx="5573483" cy="365125"/>
          </a:xfrm>
        </p:spPr>
        <p:txBody>
          <a:bodyPr/>
          <a:lstStyle/>
          <a:p>
            <a:endParaRPr lang="en-US"/>
          </a:p>
        </p:txBody>
      </p:sp>
      <p:sp>
        <p:nvSpPr>
          <p:cNvPr id="7" name="สี่เหลี่ยมผืนผ้า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สี่เหลี่ยมผืนผ้า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สี่เหลี่ยมผืนผ้า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rot="5400000">
            <a:off x="5989638" y="144462"/>
            <a:ext cx="533400" cy="244476"/>
          </a:xfrm>
        </p:spPr>
        <p:txBody>
          <a:bodyPr/>
          <a:lstStyle/>
          <a:p>
            <a:fld id="{6A9E1F5F-7C23-498C-860C-037057FC48D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ตัวยึดชื่อเรื่อง 21"/>
          <p:cNvSpPr>
            <a:spLocks noGrp="1"/>
          </p:cNvSpPr>
          <p:nvPr>
            <p:ph type="title"/>
          </p:nvPr>
        </p:nvSpPr>
        <p:spPr>
          <a:xfrm>
            <a:off x="609600" y="228600"/>
            <a:ext cx="8153400" cy="990600"/>
          </a:xfrm>
          <a:prstGeom prst="rect">
            <a:avLst/>
          </a:prstGeom>
        </p:spPr>
        <p:txBody>
          <a:bodyPr vert="horz" anchor="ctr">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0B47E1FA-18CE-41A5-BA24-C88CE300A9B2}" type="datetimeFigureOut">
              <a:rPr lang="en-US" smtClean="0"/>
              <a:pPr/>
              <a:t>8/31/2013</a:t>
            </a:fld>
            <a:endParaRPr lang="en-US"/>
          </a:p>
        </p:txBody>
      </p:sp>
      <p:sp>
        <p:nvSpPr>
          <p:cNvPr id="3" name="ตัวยึดท้ายกระดาษ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สี่เหลี่ยมผืนผ้า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A9E1F5F-7C23-498C-860C-037057FC48D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en.wikipedia.org/wiki/Trade_financeacking-credit-definition/" TargetMode="External"/><Relationship Id="rId7" Type="http://schemas.openxmlformats.org/officeDocument/2006/relationships/hyperlink" Target="https://www.scbtradenet.com/tradenet/" TargetMode="External"/><Relationship Id="rId2" Type="http://schemas.openxmlformats.org/officeDocument/2006/relationships/hyperlink" Target="http://www.ventureline.com/accounting-glossary/P/p" TargetMode="External"/><Relationship Id="rId1" Type="http://schemas.openxmlformats.org/officeDocument/2006/relationships/slideLayout" Target="../slideLayouts/slideLayout2.xml"/><Relationship Id="rId6" Type="http://schemas.openxmlformats.org/officeDocument/2006/relationships/hyperlink" Target="http://www.scb.co.th/en/business-banking/trade-finance-and-remittance" TargetMode="External"/><Relationship Id="rId5" Type="http://schemas.openxmlformats.org/officeDocument/2006/relationships/hyperlink" Target="http://govisa.wordpress.com/tag/swift-%E0%B8%84%E0%B8%B7%E0%B8%AD%E0%B8%AD%E0%B8%B0%E0%B9%84%E0%B8%A3/" TargetMode="External"/><Relationship Id="rId4" Type="http://schemas.openxmlformats.org/officeDocument/2006/relationships/hyperlink" Target="http://www.kasikornbank.com/EN/SME/ProductAndService/InternationalTransaction/TradeTransactions/Pages/InternationalTradeTransactions.aspx"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Trade Finance</a:t>
            </a:r>
            <a:endParaRPr lang="en-US" dirty="0"/>
          </a:p>
        </p:txBody>
      </p:sp>
      <p:sp>
        <p:nvSpPr>
          <p:cNvPr id="3" name="Subtitle 2"/>
          <p:cNvSpPr>
            <a:spLocks noGrp="1"/>
          </p:cNvSpPr>
          <p:nvPr>
            <p:ph type="subTitle" idx="1"/>
          </p:nvPr>
        </p:nvSpPr>
        <p:spPr/>
        <p:txBody>
          <a:bodyPr/>
          <a:lstStyle/>
          <a:p>
            <a:r>
              <a:rPr lang="en-US" smtClean="0"/>
              <a:t>Group2</a:t>
            </a: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sz="quarter" idx="1"/>
          </p:nvPr>
        </p:nvSpPr>
        <p:spPr/>
        <p:txBody>
          <a:bodyPr/>
          <a:lstStyle/>
          <a:p>
            <a:pPr>
              <a:buNone/>
            </a:pPr>
            <a:r>
              <a:rPr lang="en-US" dirty="0" smtClean="0"/>
              <a:t>-Definition &amp; Necessity</a:t>
            </a:r>
          </a:p>
          <a:p>
            <a:pPr>
              <a:buNone/>
            </a:pPr>
            <a:r>
              <a:rPr lang="en-US" dirty="0" smtClean="0"/>
              <a:t>-Instruments</a:t>
            </a:r>
          </a:p>
          <a:p>
            <a:pPr>
              <a:buNone/>
            </a:pPr>
            <a:r>
              <a:rPr lang="en-US" dirty="0" smtClean="0"/>
              <a:t>	-Examples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H="1">
            <a:off x="304800" y="304800"/>
            <a:ext cx="4248472" cy="1143000"/>
          </a:xfrm>
        </p:spPr>
        <p:txBody>
          <a:bodyPr>
            <a:normAutofit/>
          </a:bodyPr>
          <a:lstStyle/>
          <a:p>
            <a:r>
              <a:rPr lang="en-US" dirty="0" smtClean="0"/>
              <a:t>Importer’s</a:t>
            </a:r>
            <a:endParaRPr lang="en-US" dirty="0"/>
          </a:p>
        </p:txBody>
      </p:sp>
      <p:sp>
        <p:nvSpPr>
          <p:cNvPr id="3" name="Content Placeholder 2"/>
          <p:cNvSpPr>
            <a:spLocks noGrp="1"/>
          </p:cNvSpPr>
          <p:nvPr>
            <p:ph sz="quarter" idx="1"/>
          </p:nvPr>
        </p:nvSpPr>
        <p:spPr>
          <a:xfrm>
            <a:off x="457200" y="2264229"/>
            <a:ext cx="3178696" cy="4525963"/>
          </a:xfrm>
        </p:spPr>
        <p:txBody>
          <a:bodyPr>
            <a:normAutofit/>
          </a:bodyPr>
          <a:lstStyle/>
          <a:p>
            <a:r>
              <a:rPr lang="en-US" sz="2400" dirty="0" smtClean="0"/>
              <a:t>Letter of Credit (L/C)</a:t>
            </a:r>
          </a:p>
          <a:p>
            <a:r>
              <a:rPr lang="en-US" sz="2400" dirty="0" smtClean="0"/>
              <a:t>Bills for Collection (B/C)</a:t>
            </a:r>
          </a:p>
          <a:p>
            <a:r>
              <a:rPr lang="en-US" sz="2400" dirty="0" smtClean="0"/>
              <a:t>Trust Receipt (T/R)</a:t>
            </a:r>
          </a:p>
          <a:p>
            <a:r>
              <a:rPr lang="en-US" sz="2400" dirty="0" smtClean="0"/>
              <a:t>Shipping Guarantee</a:t>
            </a:r>
            <a:endParaRPr lang="en-US" sz="2400" dirty="0"/>
          </a:p>
          <a:p>
            <a:r>
              <a:rPr lang="en-US" sz="2400" dirty="0" smtClean="0"/>
              <a:t>Outward Remittance</a:t>
            </a:r>
            <a:endParaRPr lang="en-US" sz="2400" dirty="0"/>
          </a:p>
        </p:txBody>
      </p:sp>
      <p:sp>
        <p:nvSpPr>
          <p:cNvPr id="4" name="Content Placeholder 2"/>
          <p:cNvSpPr txBox="1">
            <a:spLocks/>
          </p:cNvSpPr>
          <p:nvPr/>
        </p:nvSpPr>
        <p:spPr>
          <a:xfrm>
            <a:off x="4536773" y="2372177"/>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L/C Confirmation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Export Collection under B/C</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Packing</a:t>
            </a:r>
            <a:r>
              <a:rPr kumimoji="0" lang="en-US" sz="2400" b="0" i="0" u="none" strike="noStrike" kern="1200" cap="none" spc="0" normalizeH="0" noProof="0" dirty="0" smtClean="0">
                <a:ln>
                  <a:noFill/>
                </a:ln>
                <a:solidFill>
                  <a:schemeClr val="tx1"/>
                </a:solidFill>
                <a:effectLst/>
                <a:uLnTx/>
                <a:uFillTx/>
                <a:latin typeface="+mn-lt"/>
                <a:ea typeface="+mn-ea"/>
                <a:cs typeface="+mn-cs"/>
              </a:rPr>
              <a:t> Credit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400" dirty="0" smtClean="0"/>
              <a:t>Inward </a:t>
            </a:r>
            <a:r>
              <a:rPr lang="en-US" sz="2400" dirty="0"/>
              <a:t>Remittance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6" name="Title 1"/>
          <p:cNvSpPr txBox="1">
            <a:spLocks/>
          </p:cNvSpPr>
          <p:nvPr/>
        </p:nvSpPr>
        <p:spPr>
          <a:xfrm>
            <a:off x="4038600" y="381000"/>
            <a:ext cx="339472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Exporter’s</a:t>
            </a:r>
            <a:endParaRPr kumimoji="0" 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315" y="2223181"/>
            <a:ext cx="8229600" cy="1143000"/>
          </a:xfrm>
        </p:spPr>
        <p:txBody>
          <a:bodyPr/>
          <a:lstStyle/>
          <a:p>
            <a:r>
              <a:rPr lang="en-US" dirty="0" smtClean="0"/>
              <a:t>What is Trade Finance?</a:t>
            </a:r>
            <a:endParaRPr lang="en-US" dirty="0"/>
          </a:p>
        </p:txBody>
      </p:sp>
      <p:sp>
        <p:nvSpPr>
          <p:cNvPr id="3" name="Content Placeholder 2"/>
          <p:cNvSpPr>
            <a:spLocks noGrp="1"/>
          </p:cNvSpPr>
          <p:nvPr>
            <p:ph sz="quarter" idx="1"/>
          </p:nvPr>
        </p:nvSpPr>
        <p:spPr/>
        <p:txBody>
          <a:bodyPr/>
          <a:lstStyle/>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Trade Finance</a:t>
            </a:r>
            <a:endParaRPr lang="th-TH" dirty="0"/>
          </a:p>
        </p:txBody>
      </p:sp>
      <p:sp>
        <p:nvSpPr>
          <p:cNvPr id="3" name="ตัวยึดเนื้อหา 2"/>
          <p:cNvSpPr>
            <a:spLocks noGrp="1"/>
          </p:cNvSpPr>
          <p:nvPr>
            <p:ph sz="quarter" idx="1"/>
          </p:nvPr>
        </p:nvSpPr>
        <p:spPr/>
        <p:txBody>
          <a:bodyPr>
            <a:normAutofit lnSpcReduction="10000"/>
          </a:bodyPr>
          <a:lstStyle/>
          <a:p>
            <a:r>
              <a:rPr lang="en-US" dirty="0"/>
              <a:t>Trade finance is related to international </a:t>
            </a:r>
            <a:r>
              <a:rPr lang="en-US" dirty="0" smtClean="0"/>
              <a:t>trade</a:t>
            </a:r>
          </a:p>
          <a:p>
            <a:r>
              <a:rPr lang="en-US" dirty="0"/>
              <a:t>A</a:t>
            </a:r>
            <a:r>
              <a:rPr lang="en-US" dirty="0" smtClean="0"/>
              <a:t> </a:t>
            </a:r>
            <a:r>
              <a:rPr lang="en-US" dirty="0"/>
              <a:t>seller (the exporter) can require the purchaser (an importer) to prepay for goods shipped, the purchaser (importer) may wish to reduce risk by requiring the seller to document the goods that have been </a:t>
            </a:r>
            <a:r>
              <a:rPr lang="en-US" dirty="0" smtClean="0"/>
              <a:t>shipped</a:t>
            </a:r>
          </a:p>
          <a:p>
            <a:r>
              <a:rPr lang="en-US" dirty="0"/>
              <a:t>A</a:t>
            </a:r>
            <a:r>
              <a:rPr lang="en-US" dirty="0" smtClean="0"/>
              <a:t>llows </a:t>
            </a:r>
            <a:r>
              <a:rPr lang="en-US" dirty="0"/>
              <a:t>very low risk payment advances to exporters to be made</a:t>
            </a:r>
            <a:r>
              <a:rPr lang="en-US" dirty="0" smtClean="0"/>
              <a:t>, while </a:t>
            </a:r>
            <a:r>
              <a:rPr lang="en-US" dirty="0"/>
              <a:t>preserving the importers normal payment credit terms and without burdening the importers balance sheet</a:t>
            </a:r>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Letter of Credit (L/C)</a:t>
            </a:r>
            <a:endParaRPr lang="en-US" dirty="0"/>
          </a:p>
        </p:txBody>
      </p:sp>
      <p:sp>
        <p:nvSpPr>
          <p:cNvPr id="3" name="Content Placeholder 2"/>
          <p:cNvSpPr>
            <a:spLocks noGrp="1"/>
          </p:cNvSpPr>
          <p:nvPr>
            <p:ph sz="quarter" idx="1"/>
          </p:nvPr>
        </p:nvSpPr>
        <p:spPr/>
        <p:txBody>
          <a:bodyPr>
            <a:normAutofit fontScale="77500" lnSpcReduction="20000"/>
          </a:bodyPr>
          <a:lstStyle/>
          <a:p>
            <a:r>
              <a:rPr lang="en-US" dirty="0" smtClean="0"/>
              <a:t>The document issued by FI assuring payment to a seller of goods and/or services after certain documents have been presented to the bank.</a:t>
            </a:r>
          </a:p>
          <a:p>
            <a:pPr lvl="1"/>
            <a:r>
              <a:rPr lang="en-US" dirty="0" smtClean="0"/>
              <a:t>Documents that prove that the seller has performed the duties under an underlying contract (e.g., sale of goods contract) and the goods (or services) have been supplied as agreed</a:t>
            </a:r>
          </a:p>
          <a:p>
            <a:r>
              <a:rPr lang="en-US" dirty="0" smtClean="0"/>
              <a:t>Beneficiary receives payment from the financial institution that issued the letter of credit</a:t>
            </a:r>
          </a:p>
          <a:p>
            <a:r>
              <a:rPr lang="en-US" dirty="0" smtClean="0"/>
              <a:t>Guarantee to the seller that it will be paid regardless of whether the buyer ultimately fails to pay</a:t>
            </a:r>
          </a:p>
          <a:p>
            <a:r>
              <a:rPr lang="en-US" dirty="0" smtClean="0"/>
              <a:t>Risk that the buyer will fail to pay is transferred from the seller to the letter of credit's issuer.</a:t>
            </a:r>
          </a:p>
          <a:p>
            <a:r>
              <a:rPr lang="en-US" dirty="0" smtClean="0"/>
              <a:t>Can also be used to ensure that all the agreed upon standards and quality of goods are met by the supplier</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ตัวยึดเนื้อหา 4"/>
          <p:cNvSpPr>
            <a:spLocks noGrp="1"/>
          </p:cNvSpPr>
          <p:nvPr>
            <p:ph sz="quarter" idx="1"/>
          </p:nvPr>
        </p:nvSpPr>
        <p:spPr/>
        <p:txBody>
          <a:bodyPr/>
          <a:lstStyle/>
          <a:p>
            <a:endParaRPr lang="th-TH"/>
          </a:p>
        </p:txBody>
      </p:sp>
      <p:pic>
        <p:nvPicPr>
          <p:cNvPr id="6" name="Content Placeholder 3" descr="http://www.kasikornbank.com/TH/SME/ProductAndService/InternationalTransaction/TradeTransactions/PublishingImages/Import-LC-Issuance_Eng.gif"/>
          <p:cNvPicPr>
            <a:picLocks/>
          </p:cNvPicPr>
          <p:nvPr/>
        </p:nvPicPr>
        <p:blipFill>
          <a:blip r:embed="rId2" cstate="print"/>
          <a:srcRect/>
          <a:stretch>
            <a:fillRect/>
          </a:stretch>
        </p:blipFill>
        <p:spPr bwMode="auto">
          <a:xfrm>
            <a:off x="228600" y="1828800"/>
            <a:ext cx="89154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lstStyle/>
          <a:p>
            <a:pPr>
              <a:buNone/>
            </a:pPr>
            <a:r>
              <a:rPr lang="en-US" dirty="0" smtClean="0"/>
              <a:t>For the beneficiary (sellers)</a:t>
            </a:r>
          </a:p>
          <a:p>
            <a:r>
              <a:rPr lang="en-US" dirty="0" smtClean="0"/>
              <a:t>Export L/C Advise</a:t>
            </a:r>
          </a:p>
          <a:p>
            <a:r>
              <a:rPr lang="en-US" dirty="0" smtClean="0"/>
              <a:t>L/C Confirmation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Bills for Collection</a:t>
            </a:r>
            <a:endParaRPr lang="en-US" dirty="0"/>
          </a:p>
        </p:txBody>
      </p:sp>
      <p:sp>
        <p:nvSpPr>
          <p:cNvPr id="3" name="Content Placeholder 2"/>
          <p:cNvSpPr>
            <a:spLocks noGrp="1"/>
          </p:cNvSpPr>
          <p:nvPr>
            <p:ph sz="quarter" idx="1"/>
          </p:nvPr>
        </p:nvSpPr>
        <p:spPr/>
        <p:txBody>
          <a:bodyPr/>
          <a:lstStyle/>
          <a:p>
            <a:r>
              <a:rPr lang="en-US" dirty="0" smtClean="0"/>
              <a:t>Import Bills for Collection</a:t>
            </a:r>
          </a:p>
          <a:p>
            <a:r>
              <a:rPr lang="en-US" dirty="0" smtClean="0"/>
              <a:t>Export Bills for Collection</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 Bills for Collection</a:t>
            </a:r>
            <a:endParaRPr lang="en-US" dirty="0"/>
          </a:p>
        </p:txBody>
      </p:sp>
      <p:sp>
        <p:nvSpPr>
          <p:cNvPr id="3" name="Content Placeholder 2"/>
          <p:cNvSpPr>
            <a:spLocks noGrp="1"/>
          </p:cNvSpPr>
          <p:nvPr>
            <p:ph sz="quarter" idx="1"/>
          </p:nvPr>
        </p:nvSpPr>
        <p:spPr>
          <a:xfrm>
            <a:off x="612648" y="1600200"/>
            <a:ext cx="8153400" cy="5257800"/>
          </a:xfrm>
        </p:spPr>
        <p:txBody>
          <a:bodyPr>
            <a:normAutofit fontScale="85000" lnSpcReduction="20000"/>
          </a:bodyPr>
          <a:lstStyle/>
          <a:p>
            <a:r>
              <a:rPr lang="en-US" dirty="0" smtClean="0"/>
              <a:t>Bank acts as a mediator in collecting payment for goods and services from domestic buyers or importers to pay oversea sellers. </a:t>
            </a:r>
          </a:p>
          <a:p>
            <a:r>
              <a:rPr lang="en-US" dirty="0" smtClean="0"/>
              <a:t>The payment of this Import Payment under Bills for Collection has 3 conditions as the following: </a:t>
            </a:r>
          </a:p>
          <a:p>
            <a:pPr lvl="1"/>
            <a:r>
              <a:rPr lang="en-US" dirty="0"/>
              <a:t> </a:t>
            </a:r>
            <a:r>
              <a:rPr lang="en-US" b="1" dirty="0"/>
              <a:t> (1) </a:t>
            </a:r>
            <a:r>
              <a:rPr lang="en-US" b="1" dirty="0" smtClean="0"/>
              <a:t>Deliver Document against Payment (D/P</a:t>
            </a:r>
            <a:r>
              <a:rPr lang="en-US" dirty="0" smtClean="0"/>
              <a:t>): The Bank will submit the document to buyer when the buyer has fully paid the Bank.</a:t>
            </a:r>
          </a:p>
          <a:p>
            <a:pPr lvl="1"/>
            <a:r>
              <a:rPr lang="en-US" b="1" dirty="0" smtClean="0"/>
              <a:t> </a:t>
            </a:r>
            <a:r>
              <a:rPr lang="en-US" b="1" dirty="0"/>
              <a:t>(2) </a:t>
            </a:r>
            <a:r>
              <a:rPr lang="en-US" b="1" dirty="0" smtClean="0"/>
              <a:t>Deliver Document against Acceptance (D/A):</a:t>
            </a:r>
            <a:r>
              <a:rPr lang="en-US" dirty="0" smtClean="0"/>
              <a:t> The Bank will submit the document to buyer after having accepted the D/A to the Bank. This guarantees the repayment to the Bank in the future under agreement. </a:t>
            </a:r>
          </a:p>
          <a:p>
            <a:pPr lvl="1"/>
            <a:r>
              <a:rPr lang="en-US" b="1" dirty="0" smtClean="0"/>
              <a:t>(3) Deliver Document under other Terms and Conditions:</a:t>
            </a:r>
            <a:r>
              <a:rPr lang="en-US" dirty="0"/>
              <a:t> </a:t>
            </a:r>
            <a:r>
              <a:rPr lang="en-US" dirty="0" smtClean="0"/>
              <a:t>The Bank will submit the document to buyer under other terms and conditions. For instance, the document will be submitted to the buyer against a Letter of Undertaking or Letter of Indemnity to pay in the future date, etc.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 Bills for Collection</a:t>
            </a:r>
            <a:endParaRPr lang="en-US" dirty="0"/>
          </a:p>
        </p:txBody>
      </p:sp>
      <p:sp>
        <p:nvSpPr>
          <p:cNvPr id="3" name="Content Placeholder 2"/>
          <p:cNvSpPr>
            <a:spLocks noGrp="1"/>
          </p:cNvSpPr>
          <p:nvPr>
            <p:ph sz="quarter" idx="1"/>
          </p:nvPr>
        </p:nvSpPr>
        <p:spPr/>
        <p:txBody>
          <a:bodyPr/>
          <a:lstStyle/>
          <a:p>
            <a:endParaRPr lang="en-US" dirty="0" smtClean="0"/>
          </a:p>
          <a:p>
            <a:pPr>
              <a:buNone/>
            </a:pPr>
            <a:r>
              <a:rPr lang="en-US" dirty="0" smtClean="0"/>
              <a:t/>
            </a:r>
            <a:br>
              <a:rPr lang="en-US" dirty="0" smtClean="0"/>
            </a:br>
            <a:endParaRPr lang="en-US" dirty="0" smtClean="0"/>
          </a:p>
          <a:p>
            <a:endParaRPr lang="en-US" dirty="0"/>
          </a:p>
        </p:txBody>
      </p:sp>
      <p:pic>
        <p:nvPicPr>
          <p:cNvPr id="1026" name="Picture 2" descr="Import-Payment-under-BC_Eng"/>
          <p:cNvPicPr>
            <a:picLocks noChangeAspect="1" noChangeArrowheads="1"/>
          </p:cNvPicPr>
          <p:nvPr/>
        </p:nvPicPr>
        <p:blipFill>
          <a:blip r:embed="rId2" cstate="print"/>
          <a:srcRect/>
          <a:stretch>
            <a:fillRect/>
          </a:stretch>
        </p:blipFill>
        <p:spPr bwMode="auto">
          <a:xfrm>
            <a:off x="228600" y="1600200"/>
            <a:ext cx="8686800" cy="502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Bills for Collection</a:t>
            </a:r>
            <a:endParaRPr lang="en-US" dirty="0"/>
          </a:p>
        </p:txBody>
      </p:sp>
      <p:sp>
        <p:nvSpPr>
          <p:cNvPr id="3" name="Content Placeholder 2"/>
          <p:cNvSpPr>
            <a:spLocks noGrp="1"/>
          </p:cNvSpPr>
          <p:nvPr>
            <p:ph sz="quarter" idx="1"/>
          </p:nvPr>
        </p:nvSpPr>
        <p:spPr/>
        <p:txBody>
          <a:bodyPr/>
          <a:lstStyle/>
          <a:p>
            <a:endParaRPr lang="en-US" dirty="0"/>
          </a:p>
        </p:txBody>
      </p:sp>
      <p:pic>
        <p:nvPicPr>
          <p:cNvPr id="4" name="Picture 2" descr="http://www.kasikornbank.com/TH/SME/ProductAndService/InternationalTransaction/TradeTransactions/PublishingImages/Export-Collection-under-BC_Eng.jpg"/>
          <p:cNvPicPr>
            <a:picLocks noChangeAspect="1" noChangeArrowheads="1"/>
          </p:cNvPicPr>
          <p:nvPr/>
        </p:nvPicPr>
        <p:blipFill>
          <a:blip r:embed="rId2" cstate="print"/>
          <a:srcRect/>
          <a:stretch>
            <a:fillRect/>
          </a:stretch>
        </p:blipFill>
        <p:spPr bwMode="auto">
          <a:xfrm>
            <a:off x="228600" y="1752600"/>
            <a:ext cx="8748464" cy="47244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Credits</a:t>
            </a:r>
            <a:endParaRPr lang="en-US" dirty="0"/>
          </a:p>
        </p:txBody>
      </p:sp>
      <p:sp>
        <p:nvSpPr>
          <p:cNvPr id="3" name="Content Placeholder 2"/>
          <p:cNvSpPr>
            <a:spLocks noGrp="1"/>
          </p:cNvSpPr>
          <p:nvPr>
            <p:ph sz="quarter" idx="1"/>
          </p:nvPr>
        </p:nvSpPr>
        <p:spPr/>
        <p:txBody>
          <a:bodyPr/>
          <a:lstStyle/>
          <a:p>
            <a:r>
              <a:rPr lang="en-US" dirty="0" smtClean="0"/>
              <a:t>Trust Receipt</a:t>
            </a:r>
          </a:p>
          <a:p>
            <a:r>
              <a:rPr lang="en-US" dirty="0" smtClean="0"/>
              <a:t>Packing Credit</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Trust Receipt (T/R)</a:t>
            </a:r>
            <a:endParaRPr lang="en-US" dirty="0"/>
          </a:p>
        </p:txBody>
      </p:sp>
      <p:sp>
        <p:nvSpPr>
          <p:cNvPr id="3" name="Content Placeholder 2"/>
          <p:cNvSpPr>
            <a:spLocks noGrp="1"/>
          </p:cNvSpPr>
          <p:nvPr>
            <p:ph sz="quarter" idx="1"/>
          </p:nvPr>
        </p:nvSpPr>
        <p:spPr/>
        <p:txBody>
          <a:bodyPr>
            <a:normAutofit/>
          </a:bodyPr>
          <a:lstStyle/>
          <a:p>
            <a:r>
              <a:rPr lang="en-US" dirty="0" smtClean="0"/>
              <a:t>Short-term credit</a:t>
            </a:r>
          </a:p>
          <a:p>
            <a:r>
              <a:rPr lang="en-US" dirty="0" smtClean="0"/>
              <a:t>Legal document written when a person borrows money from the bank. The money will be used in buying goods for sale only</a:t>
            </a:r>
          </a:p>
          <a:p>
            <a:r>
              <a:rPr lang="en-US" dirty="0" smtClean="0"/>
              <a:t>Issuing bank have ownership over the goods but the borrower can hold the goods. </a:t>
            </a:r>
          </a:p>
          <a:p>
            <a:r>
              <a:rPr lang="en-US" dirty="0" smtClean="0"/>
              <a:t>Bank’s interest in the goods is protected. </a:t>
            </a:r>
          </a:p>
          <a:p>
            <a:r>
              <a:rPr lang="en-US" dirty="0" smtClean="0"/>
              <a:t>Bank have the right to reprocess the goods.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Packing Credit</a:t>
            </a:r>
            <a:endParaRPr lang="en-US" dirty="0"/>
          </a:p>
        </p:txBody>
      </p:sp>
      <p:sp>
        <p:nvSpPr>
          <p:cNvPr id="3" name="Content Placeholder 2"/>
          <p:cNvSpPr>
            <a:spLocks noGrp="1"/>
          </p:cNvSpPr>
          <p:nvPr>
            <p:ph sz="quarter" idx="1"/>
          </p:nvPr>
        </p:nvSpPr>
        <p:spPr/>
        <p:txBody>
          <a:bodyPr>
            <a:normAutofit/>
          </a:bodyPr>
          <a:lstStyle/>
          <a:p>
            <a:r>
              <a:rPr lang="en-US" dirty="0" smtClean="0"/>
              <a:t>PACKING CREDIT is any loan or advance granted or any other credit provided by a bank to an exporter </a:t>
            </a:r>
          </a:p>
          <a:p>
            <a:r>
              <a:rPr lang="en-US" dirty="0" smtClean="0"/>
              <a:t>Finances the purchase, processing, manufacturing or packing of goods</a:t>
            </a:r>
          </a:p>
          <a:p>
            <a:r>
              <a:rPr lang="en-US" dirty="0" smtClean="0"/>
              <a:t>2 types of Packing Credit</a:t>
            </a:r>
          </a:p>
          <a:p>
            <a:pPr lvl="1"/>
            <a:r>
              <a:rPr lang="en-US" dirty="0" smtClean="0"/>
              <a:t>Pre-Shipment</a:t>
            </a:r>
          </a:p>
          <a:p>
            <a:pPr lvl="1"/>
            <a:r>
              <a:rPr lang="en-US" dirty="0" smtClean="0"/>
              <a:t>Post-Shipment</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Shipping Guarantee</a:t>
            </a:r>
            <a:endParaRPr lang="en-US" dirty="0"/>
          </a:p>
        </p:txBody>
      </p:sp>
      <p:sp>
        <p:nvSpPr>
          <p:cNvPr id="3" name="Content Placeholder 2"/>
          <p:cNvSpPr>
            <a:spLocks noGrp="1"/>
          </p:cNvSpPr>
          <p:nvPr>
            <p:ph sz="quarter" idx="1"/>
          </p:nvPr>
        </p:nvSpPr>
        <p:spPr>
          <a:xfrm>
            <a:off x="612648" y="1600200"/>
            <a:ext cx="8153400" cy="4724400"/>
          </a:xfrm>
        </p:spPr>
        <p:txBody>
          <a:bodyPr>
            <a:normAutofit fontScale="85000" lnSpcReduction="20000"/>
          </a:bodyPr>
          <a:lstStyle/>
          <a:p>
            <a:r>
              <a:rPr lang="en-US" dirty="0" smtClean="0"/>
              <a:t>Used in </a:t>
            </a:r>
            <a:r>
              <a:rPr lang="en-US" dirty="0"/>
              <a:t>the situation that the imported good shipping via sea freight has arrived before the bank receive Bill of Lading</a:t>
            </a:r>
            <a:r>
              <a:rPr lang="en-US" dirty="0" smtClean="0"/>
              <a:t>;</a:t>
            </a:r>
          </a:p>
          <a:p>
            <a:pPr lvl="1"/>
            <a:r>
              <a:rPr lang="en-US" dirty="0" smtClean="0"/>
              <a:t>B/L is a receipt of shipment when the good is delivered to the predetermined destination.</a:t>
            </a:r>
          </a:p>
          <a:p>
            <a:r>
              <a:rPr lang="en-US" dirty="0" smtClean="0"/>
              <a:t>Allows importer to receive goods at the port without Bill of lading</a:t>
            </a:r>
          </a:p>
          <a:p>
            <a:r>
              <a:rPr lang="en-US" dirty="0" smtClean="0"/>
              <a:t>When the bank has receive Bill of lading, importer will use this B/L to redeem shipping guarantee from the sea freight company </a:t>
            </a:r>
          </a:p>
          <a:p>
            <a:r>
              <a:rPr lang="en-US" dirty="0" smtClean="0"/>
              <a:t>Importer returns the shipping guarantee to the bank and bank provides Letter of indemnity for importer to cover against specific loss or damage of shipped goods.</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descr="http://www.kasikornbank.com/TH/SME/ProductAndService/InternationalTransaction/TradeTransactions/PublishingImages/Shipping-Guarantee-Issuance_ENG.jpg"/>
          <p:cNvPicPr>
            <a:picLocks noChangeAspect="1" noChangeArrowheads="1"/>
          </p:cNvPicPr>
          <p:nvPr/>
        </p:nvPicPr>
        <p:blipFill>
          <a:blip r:embed="rId2" cstate="print"/>
          <a:srcRect/>
          <a:stretch>
            <a:fillRect/>
          </a:stretch>
        </p:blipFill>
        <p:spPr bwMode="auto">
          <a:xfrm>
            <a:off x="231830" y="1524000"/>
            <a:ext cx="8912170" cy="50292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Outward remittance</a:t>
            </a:r>
            <a:endParaRPr lang="en-US" dirty="0"/>
          </a:p>
        </p:txBody>
      </p:sp>
      <p:sp>
        <p:nvSpPr>
          <p:cNvPr id="3" name="Content Placeholder 2"/>
          <p:cNvSpPr>
            <a:spLocks noGrp="1"/>
          </p:cNvSpPr>
          <p:nvPr>
            <p:ph sz="quarter" idx="1"/>
          </p:nvPr>
        </p:nvSpPr>
        <p:spPr>
          <a:xfrm>
            <a:off x="612648" y="1600200"/>
            <a:ext cx="8153400" cy="4800600"/>
          </a:xfrm>
        </p:spPr>
        <p:txBody>
          <a:bodyPr>
            <a:normAutofit fontScale="70000" lnSpcReduction="20000"/>
          </a:bodyPr>
          <a:lstStyle/>
          <a:p>
            <a:r>
              <a:rPr lang="en-US" dirty="0" smtClean="0"/>
              <a:t>Transfer </a:t>
            </a:r>
            <a:r>
              <a:rPr lang="en-US" dirty="0"/>
              <a:t>of FUND to other </a:t>
            </a:r>
            <a:r>
              <a:rPr lang="en-US" dirty="0" smtClean="0"/>
              <a:t>countries </a:t>
            </a:r>
            <a:r>
              <a:rPr lang="en-US" dirty="0"/>
              <a:t>through bank. </a:t>
            </a:r>
            <a:endParaRPr lang="en-US" dirty="0" smtClean="0"/>
          </a:p>
          <a:p>
            <a:r>
              <a:rPr lang="en-US" dirty="0" smtClean="0"/>
              <a:t>Used by </a:t>
            </a:r>
            <a:r>
              <a:rPr lang="en-US" dirty="0"/>
              <a:t>those who need to transfer money aboard such as </a:t>
            </a:r>
            <a:r>
              <a:rPr lang="en-US" dirty="0" smtClean="0"/>
              <a:t>foreign </a:t>
            </a:r>
            <a:r>
              <a:rPr lang="en-US" dirty="0"/>
              <a:t>tuition fee, investment aboard, payment for goods or etc. </a:t>
            </a:r>
            <a:endParaRPr lang="en-US" dirty="0" smtClean="0"/>
          </a:p>
          <a:p>
            <a:r>
              <a:rPr lang="en-US" dirty="0" smtClean="0"/>
              <a:t>Bank uses either the </a:t>
            </a:r>
            <a:r>
              <a:rPr lang="en-US" dirty="0"/>
              <a:t>current exchange spot rate </a:t>
            </a:r>
            <a:r>
              <a:rPr lang="en-US" dirty="0" smtClean="0"/>
              <a:t>or </a:t>
            </a:r>
            <a:r>
              <a:rPr lang="en-US" dirty="0"/>
              <a:t>the forward rate depending on the contract the customer have with the bank.</a:t>
            </a:r>
          </a:p>
          <a:p>
            <a:r>
              <a:rPr lang="en-US" dirty="0" smtClean="0"/>
              <a:t>Bank </a:t>
            </a:r>
            <a:r>
              <a:rPr lang="en-US" dirty="0"/>
              <a:t>might perform outward remittance through SWIFT</a:t>
            </a:r>
            <a:r>
              <a:rPr lang="en-US" dirty="0" smtClean="0"/>
              <a:t>.</a:t>
            </a:r>
          </a:p>
          <a:p>
            <a:pPr lvl="1"/>
            <a:r>
              <a:rPr lang="en-US" b="1" dirty="0"/>
              <a:t>SWIFT</a:t>
            </a:r>
            <a:r>
              <a:rPr lang="en-US" dirty="0"/>
              <a:t> (</a:t>
            </a:r>
            <a:r>
              <a:rPr lang="en-US" b="1" dirty="0"/>
              <a:t>Society for Worldwide Interbank Financial Telecommunication</a:t>
            </a:r>
            <a:r>
              <a:rPr lang="en-US" dirty="0"/>
              <a:t>) provides a network that enables financial institutions worldwide to send and receive information about financial transactions in a secure, standardized and reliable environment. </a:t>
            </a:r>
          </a:p>
          <a:p>
            <a:pPr lvl="2"/>
            <a:r>
              <a:rPr lang="en-US" dirty="0"/>
              <a:t>The majority of international interbank messages use the SWIFT network. As of September 2010, SWIFT linked more than 9,000 financial institutions in 209 countries and territories, who were exchanging an average of over 15 million messages per day.</a:t>
            </a:r>
          </a:p>
          <a:p>
            <a:pPr lvl="2"/>
            <a:r>
              <a:rPr lang="en-US" dirty="0"/>
              <a:t>SWIFT does not facilitate </a:t>
            </a:r>
            <a:r>
              <a:rPr lang="en-US" u="sng" dirty="0"/>
              <a:t>fund transfer</a:t>
            </a:r>
            <a:r>
              <a:rPr lang="en-US" dirty="0"/>
              <a:t>, it only transfer </a:t>
            </a:r>
            <a:r>
              <a:rPr lang="en-US" u="sng" dirty="0"/>
              <a:t>financial messages </a:t>
            </a:r>
            <a:r>
              <a:rPr lang="en-US" dirty="0"/>
              <a:t>to bank within SWIFT.</a:t>
            </a:r>
          </a:p>
          <a:p>
            <a:r>
              <a:rPr lang="en-US" dirty="0" smtClean="0"/>
              <a:t>Inward remittance is the other way around.</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050" name="Picture 2" descr="Outward-L"/>
          <p:cNvPicPr>
            <a:picLocks noChangeAspect="1" noChangeArrowheads="1"/>
          </p:cNvPicPr>
          <p:nvPr/>
        </p:nvPicPr>
        <p:blipFill>
          <a:blip r:embed="rId2" cstate="print"/>
          <a:srcRect/>
          <a:stretch>
            <a:fillRect/>
          </a:stretch>
        </p:blipFill>
        <p:spPr bwMode="auto">
          <a:xfrm>
            <a:off x="457200" y="1621970"/>
            <a:ext cx="8382001" cy="493122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sp>
        <p:nvSpPr>
          <p:cNvPr id="3" name="Content Placeholder 2"/>
          <p:cNvSpPr>
            <a:spLocks noGrp="1"/>
          </p:cNvSpPr>
          <p:nvPr>
            <p:ph sz="quarter" idx="1"/>
          </p:nvPr>
        </p:nvSpPr>
        <p:spPr>
          <a:xfrm>
            <a:off x="612648" y="1600200"/>
            <a:ext cx="8153400" cy="3200400"/>
          </a:xfrm>
        </p:spPr>
        <p:txBody>
          <a:bodyPr>
            <a:normAutofit fontScale="70000" lnSpcReduction="20000"/>
          </a:bodyPr>
          <a:lstStyle/>
          <a:p>
            <a:r>
              <a:rPr lang="en-US" dirty="0" smtClean="0">
                <a:hlinkClick r:id="rId2"/>
              </a:rPr>
              <a:t>http://www.ventureline.com/accounting-glossary/P/p</a:t>
            </a:r>
            <a:endParaRPr lang="en-US" dirty="0" smtClean="0"/>
          </a:p>
          <a:p>
            <a:r>
              <a:rPr lang="en-US" dirty="0">
                <a:hlinkClick r:id="rId3"/>
              </a:rPr>
              <a:t>http://en.wikipedia.org/wiki/Trade_finance</a:t>
            </a:r>
            <a:r>
              <a:rPr lang="en-US" dirty="0" smtClean="0">
                <a:hlinkClick r:id="rId3"/>
              </a:rPr>
              <a:t>acking-credit-definition/</a:t>
            </a:r>
            <a:endParaRPr lang="en-US" dirty="0" smtClean="0"/>
          </a:p>
          <a:p>
            <a:r>
              <a:rPr lang="en-US" dirty="0">
                <a:hlinkClick r:id="rId4"/>
              </a:rPr>
              <a:t>http://</a:t>
            </a:r>
            <a:r>
              <a:rPr lang="en-US" dirty="0" smtClean="0">
                <a:hlinkClick r:id="rId4"/>
              </a:rPr>
              <a:t>www.kasikornbank.com/EN/SME/ProductAndService/InternationalTransaction/TradeTransactions/Pages/InternationalTradeTransactions.aspx</a:t>
            </a:r>
            <a:endParaRPr lang="en-US" dirty="0" smtClean="0"/>
          </a:p>
          <a:p>
            <a:r>
              <a:rPr lang="en-US" dirty="0">
                <a:hlinkClick r:id="rId5"/>
              </a:rPr>
              <a:t>http://govisa.wordpress.com/tag/swift-%E0%B8%84%E0%B8%B7%E0%B8%AD%E0%B8%AD%E0%B8%B0%E0%B9%84%E0%B8%A3</a:t>
            </a:r>
            <a:r>
              <a:rPr lang="en-US" dirty="0" smtClean="0">
                <a:hlinkClick r:id="rId5"/>
              </a:rPr>
              <a:t>/</a:t>
            </a:r>
            <a:endParaRPr lang="en-US" dirty="0" smtClean="0"/>
          </a:p>
          <a:p>
            <a:r>
              <a:rPr lang="en-US" dirty="0">
                <a:hlinkClick r:id="rId6"/>
              </a:rPr>
              <a:t>http://</a:t>
            </a:r>
            <a:r>
              <a:rPr lang="en-US" dirty="0" smtClean="0">
                <a:hlinkClick r:id="rId6"/>
              </a:rPr>
              <a:t>www.scb.co.th/en/business-banking/trade-finance-and-remittance</a:t>
            </a:r>
            <a:endParaRPr lang="en-US" dirty="0" smtClean="0"/>
          </a:p>
          <a:p>
            <a:r>
              <a:rPr lang="en-US" dirty="0">
                <a:hlinkClick r:id="rId7"/>
              </a:rPr>
              <a:t>https://www.scbtradenet.com/tradenet/</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sz="quarter" idx="1"/>
          </p:nvPr>
        </p:nvSpPr>
        <p:spPr>
          <a:xfrm>
            <a:off x="612648" y="3429000"/>
            <a:ext cx="8153400" cy="2667000"/>
          </a:xfrm>
        </p:spPr>
        <p:txBody>
          <a:bodyPr>
            <a:normAutofit/>
          </a:bodyPr>
          <a:lstStyle/>
          <a:p>
            <a:pPr algn="ctr">
              <a:buNone/>
            </a:pPr>
            <a:r>
              <a:rPr lang="en-US" sz="4800" dirty="0" smtClean="0"/>
              <a:t>Thank you</a:t>
            </a:r>
            <a:r>
              <a:rPr lang="en-US" sz="4800" dirty="0" smtClean="0">
                <a:sym typeface="Wingdings" pitchFamily="2" charset="2"/>
              </a:rPr>
              <a:t></a:t>
            </a:r>
            <a:endParaRPr lang="th-TH" sz="48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ตรงกลาง">
  <a:themeElements>
    <a:clrScheme name="ตรงกลาง">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ตรงกลาง">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ตรงกลาง">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220</TotalTime>
  <Words>737</Words>
  <Application>Microsoft Office PowerPoint</Application>
  <PresentationFormat>On-screen Show (4:3)</PresentationFormat>
  <Paragraphs>83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ตรงกลาง</vt:lpstr>
      <vt:lpstr>Trade Finance</vt:lpstr>
      <vt:lpstr>Outline</vt:lpstr>
      <vt:lpstr>Importer’s</vt:lpstr>
      <vt:lpstr>What is Trade Finance?</vt:lpstr>
      <vt:lpstr>Trade Finance</vt:lpstr>
      <vt:lpstr>Letter of Credit (L/C)</vt:lpstr>
      <vt:lpstr>Slide 7</vt:lpstr>
      <vt:lpstr>Slide 8</vt:lpstr>
      <vt:lpstr>Bills for Collection</vt:lpstr>
      <vt:lpstr>Import Bills for Collection</vt:lpstr>
      <vt:lpstr>Import Bills for Collection</vt:lpstr>
      <vt:lpstr>Export Bills for Collection</vt:lpstr>
      <vt:lpstr>Credits</vt:lpstr>
      <vt:lpstr>Trust Receipt (T/R)</vt:lpstr>
      <vt:lpstr>Packing Credit</vt:lpstr>
      <vt:lpstr>Shipping Guarantee</vt:lpstr>
      <vt:lpstr>Slide 17</vt:lpstr>
      <vt:lpstr>Outward remittance</vt:lpstr>
      <vt:lpstr>Slide 19</vt:lpstr>
      <vt:lpstr>Reference</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Trade Finance</dc:title>
  <dc:creator>ImageY</dc:creator>
  <cp:lastModifiedBy>Classroom</cp:lastModifiedBy>
  <cp:revision>36</cp:revision>
  <dcterms:created xsi:type="dcterms:W3CDTF">2013-08-29T02:28:59Z</dcterms:created>
  <dcterms:modified xsi:type="dcterms:W3CDTF">2013-08-31T09:17:56Z</dcterms:modified>
</cp:coreProperties>
</file>