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70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1EEB8-82EC-438C-B270-ECE374DBA5F6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EEF64B-FDAA-48CC-9DF4-4BA72BD339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337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Show the paper Table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EEF64B-FDAA-48CC-9DF4-4BA72BD339C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302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562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14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312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163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66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465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410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09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490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703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612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8D486-F2DE-4164-A890-5213F378A133}" type="datetimeFigureOut">
              <a:rPr lang="en-US" smtClean="0"/>
              <a:t>3/11/2014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E95F7-7D2C-4529-8E1F-AB30C1534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188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Understanding Technology Development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Sanjaya Lall</a:t>
            </a:r>
          </a:p>
          <a:p>
            <a:r>
              <a:rPr lang="en-US" dirty="0" smtClean="0"/>
              <a:t>03/12/14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760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NIEs surpassed even global standard in given industry technologies.</a:t>
            </a:r>
          </a:p>
          <a:p>
            <a:pPr lvl="1"/>
            <a:r>
              <a:rPr lang="en-US" dirty="0" smtClean="0"/>
              <a:t>Hybrid car, Camera sensor and lenses.</a:t>
            </a:r>
          </a:p>
          <a:p>
            <a:r>
              <a:rPr lang="en-US" dirty="0" smtClean="0"/>
              <a:t>Technological Capabilities</a:t>
            </a:r>
          </a:p>
          <a:p>
            <a:pPr lvl="1"/>
            <a:r>
              <a:rPr lang="en-US" dirty="0" smtClean="0"/>
              <a:t>Skill, technique, management, and institution</a:t>
            </a:r>
          </a:p>
          <a:p>
            <a:r>
              <a:rPr lang="en-US" dirty="0" smtClean="0"/>
              <a:t>Industrial technology Development(ITD)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0297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media2.picsearch.com/is?C88Dw7KQ92nV5eeaGMn2Zvb7GvOuK4AkmUPln3c-5N0&amp;height=220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data:image/jpeg;base64,/9j/4AAQSkZJRgABAQAAAQABAAD/2wCEAAkGBxQTEhQUExQVFRQVFBgVFxgYGBgXFRcYFBUWFxgYGBgaHCggGholHBgXITEiJSkrLi4uFx8zODMsNygtLiwBCgoKDg0OGhAQGiwkHCQsLCwsLCwtLCwsLCwsLCwsLCwsLCwsLCwsLCwsLCwsLCwsLCwsLCwsLCwsLCwsLCwsLP/AABEIAMIBAwMBIgACEQEDEQH/xAAcAAABBQEBAQAAAAAAAAAAAAAFAAIDBAYHAQj/xABKEAABAwIDBAYHAwgJBAIDAAABAgMRAAQSITEFBkFREyJhcYGRBzJCobHB0SNSkhRDU2JyguHwFTNEVJOissLSY4Oj8TTTCBYl/8QAGgEBAQEBAQEBAAAAAAAAAAAAAQACAwQFBv/EACoRAAICAQMDAgUFAAAAAAAAAAABAhEDEiExBBNBMmEiUYGhsRRCUpHR/9oADAMBAAIRAxEAPwDol9tno8jalMnLFHWjiIHzqjs2+W4sKW2E4lyUjqpEEpEz2ZzVC5vzdpCXClK9W1xkCfZcHz4EV7s0uEQ4AmBAj2glUBU8dTryrgsjk+dijyaKw6HpSSUEEuT93rFBTB05+VW9v7us3Nu61hSCtBwqA0UM0nwMUI2c0jGAQ2lE5pmAOp2cJHnWraeQBAWPFQNdYtiz5N2xsxSFLSpJBSooOWik6jvrb7p3/wCUbDvrNWblsEvI5lsuYyPAhX4hXUdo7l2b1wp9ax1jiKMQwFUQVEcSaJ2uwrJtCkJS2ApBQr1QSlUyMo50jsfKC2DrBiYnhOsTXUt8tpBzd/ZydVRgPMFlOE/KugJ9HGypnCD3un60TVuls4sJYKGy2kqUkFclJXGIgk5TApLY+VrZklQEamK+zLNGFtA5JSPICudXHop2eVhbbq24UFABaVJyM6ETw510UXSPvp/EKgZKajedCRJiKpbQucxBEaZEa0EvL1RTmdNe2edYlPT4MsM/lKVOII4JWPPAflVdkfaO9qk6aeoB8qGWV0UYFccR7TBQrh4VfZuUlxUZApQf9QPjWdVxtnTE6Z5tL7QxBGEYZ+lDxYK+8daOLM5RmOPOdKaU9le3DkagkePImpumCmrBQ1JPl9KlFmaJBFe4K6d5nKWJSdsHptKebSKvBNIirusO0gb0Apfkw5U68snCZQuO+qAXcoMEBXhl512j8S2kjlL4Xui07YJPAaVnblTbbsZqMAQcwR2Z6zwo2najgTLjPcUEe+TlWX21tMryOns4h1h48e+vR0+Jyk1JbfQ8+fKklpbsz2+S3Li5FpbL6NsISt1acldYTAIz0KcuZqpbbF/Iyhdu6sOpUFEFZ+1CfWSUzxE+dWG9nSm5UlfRqcUmFRmEBI9+KfdXhtWS4zIUtxEAScyTkDHGvzvU5GszV8N8ex+n6bEnhjtylz7nSNm2eNDakrjEvL1hkWlEcYzk8M6PI2VhTCAkHDEyqfdl7qFbu2HRNWyP0agg+DShA55zWqFd/B5bAX9GvcwRBGSkiQRB/NViPSptC6s7fpULKVGUhQwlQGJBwg4ctNda6nNcr/8AyGVFi3zLsfClgq4OHneS7ecSHbl9YKkgpLi8JBUMoB0q/vhvM65evOMuuNpKzhwKU2MJOWQOWVZ7ZjmB5pWWS0qzz0UOFNuOs4ojSfcMqipBFjbN0EgJfeA7Fq599eVC5cBs4Y0AnvIBNKq2GlfI7Lf4U9H0a5IRiMcCdQOB4edbG1vkvtW6k+sq3KVjiFJKQe/MHzrnDxIIMHATkoaaaE/zoa1G7DagCnT7RsgEA+sCFd0hPnXzsD0y0o2k07NK8AFnCCB1cteYmeH/ALog3tBQ1xKy5kGeWtALK46UqgyEqWg5nECggZz2k9kRVkW3arzr6MIat7Bs0LV4n2kLHbM9vOn/AJUgyB0vfnx7JrPdHTVJHGK6dv3DUaXp0AaOeRnOvC4k6h2OUEzWZgdlVruySuJJEaQYpWNeWGpmvW63yc8En6VVcU1mVBeektkgdmmtYley1pPVeIHCT/IqC8tLjBhC8YgzKUyewEVtYE/3Bra8GwcfRoQTOh6OBrxGGY7qGuOEKgNpMescCpiTnEe6K5Zd7HuVKgtnXVQyPnVy12PdMrGHqznIJIy1JEiY7aX0kf5F3H8jfvYIBKDJXkMBz6q4zw8+FXNnLQCsGUylM9XCT1lxwkiONUdisqWgdJkSU55HnmIJ1McaNpscKiCnFLYMaZgkZ/OvDnjptcnRStWENnJhOSyoHMTnHdU1ytQTKAFK5ExwPH3eNBrd5m1kurDYUYGMxoTAyETAqdO89mf7Uz+ID412w+lHCe7Larp3q/YEzMjGiRnl3jjQvat7edKylpooZIJdXhQ6tOZ6oTi1yGefrdlEk7btTmLlj/FR9a8Xty1GtywP+6j611v2MUUdp3tyhglhC3XlLCU42wgIHFSgCOr9eyq21dt3DD7TIaD6nWCUhAwkvJUMRJJhLcGeyiqN4LQ/2pj/ABUfWq1ztZoklF7bJygSpswZST7WYMHz7KUD2ILm+vEG3aDaFuuKl1aULDLSB2zmrXiJjTOomdvPKdeSpHQIbVhbK2XlqcAJGLqQAMp8auI2w1lN5akDWFoEjl6+tNt9rIkYry1UniAtAOn7XOtpGGy6p9GYUhU8wkwqNSI4Tzodd7ItnJUQsc8lQJMaGi7V+zweaPc4j60ri60wEGTEzIGs/A0rK4bptGeysmzSZnNo7GZSypKICjGEkFIzgiTwBmsFse8QHklQS2ApBkSVrUHEgJAjLPWun3x6qy6cSIMjsHZzrnlhsZwlJQmXArpAfukk+EZ8a+X1eTVkUvJ9noYKGNwfBuE3ziSkDDk+pYkESIUAB1oOo7aO2m03V+wntGeVB2VYkddOEx1knMdscxVe2KsuucQJwmSJEmASDnlHlXZM88kgs/tZ7GU4AnxM9/q0L2rbouYRcW6HUjNOMqUJPEDBrkeHCql6+oKOefPEv/lUf9IriM/xK4d5rtpZxov2OzrVtWD8iZAIjJCYzjiUD+TXt7sm1KAk2jYJCj6qBBxCJIjKJoO7vK83P2SlA5Ygoe8Ya8Xv4tKJKHCeSsIB8cBq7Mn4/BpSocv0fbPJJNoiSST1+JM/pa9oaPSg5+jP4x/9dKrtS+X4H6sti0CkuIhIOBfAapSoj3j31U3WulrKy+CE4UrC4kEJIykamKM9H9rB4hIPikA0M2RsZTTy0lSi10CkQSSZK0EQJz+OVeXKlqTNpNhm0ZCHF/rOLIAyOYGo/dOfGKvEUO2mpQD4wlspwrQ4jVWJJnUEBQgjuNZlV47/AHl/zR/wr04fTsZcTXG0Mf1jmR5ifhnQ9/YKFPB4rcKw30YCsC0ATMhKkEBR51n1bSf/AE7v/j/4V7Zl95xLaX3ipRj1gAOZMJ0AmurLQw9c7FbKnHVY1lTBYw5YUoIg4EgCCZzNC7bYLaWVtLNwpakBpTxH2hQkAYGyQQhEZQO2ZOdN21esW60NKuLsqlWJYcB9QJ0SSAASocScu+sWdtXsyHpAIkJS4cp7VnWsa0Zo3B2K0HgtKXgQ2hpIwoU2hAAjCFpOHtPOaNG0/XWOwHLwEZVy/bW2LhxeJhdwwiBKM3QI1IUpAOfbNXNk70rYSU3CF3KsWS1OOtZEDq/ZjDFXcRUdENv+us/vc/CqG1EgIUMeZ0xSQO6BXm7W8NncApebUwrOAHXlggCclYgeHKhLm82z8akqRdiDAU2+sg9sY5FMcqTJp0XNxum6ZfSPJWgIQEpSVdWHkZwUjgSOddFSqHQT+iPjCk69tcy2dvFZoUpbbz4UeolDq1qSBjBxnGkjQBXZmBxNbLZ+0G3AFIuGXVAHqpwEqkj/AKg5VzyS1StClUR+8chtJievH+U1nQ72DyFGdv3bjgSlY6ODPWSpIMCNc+dBfyB2JCQsfqLn3GCa9mLHKMd0eOeWLlsxfup8hXsD7ifwiqZvEhWBRwL+6rqKI5gK17xNSqc46gD+cxWiJxh+4j8Ip8N/o2/wJ+lDxciMh/I1qTpVdlWwblopbP5lv/DR9K8Vbtn8y1/ho+lMbOYkZ94n460hcAcJMxrlPdzq2Lcd/RrHFln/AA0/IVqWG0MNoSlISlIGQEJkmTAHaazdmsqdSkxhxCdMs60e1m8ba846qvDI515+oa2SO+BctjQkq/rFYp1TAwjs0nLvpISlsEJTHGnWQlCSdcInyqR5kdvnXlo9NgO92kUEaQolI7wkqHuBrzZr59r7xnsz4U/bWzULRJywSsRxIB1oLuqXHGiZUeuc1dwyGWlVeSH7RaeIUlLiEqkQrCTkCJ1JGYnOONVLtp8AlLiRCAEgiQV45JUqJw4READU9kR70XS0vBKXVDqjEEwAD4gk5UMbunf0znmn/jXoUtjOlhJwvRk+jROqOJVKzpkMPVSM41M1eDGJMKCFAjjnPiAJ8hWccunf0rv4k/8AGoF7QdGr7o8Un/bTZaGaT+iW/wBGj3/SlWVO2Hv0zn/j/wCFKnUy0s6ExOIE6yPdFasbGwjEFyImCOees1lWRnW9mWcuLf8AtrzyinyKk1wAtr7PUWnYUJgp4xkkyfGuYrdJ4/GuqXF0FyjFmdRkDmBz8ayi9zmgDLjx/eSP9tahJRFMyS3Y1IrT7sthDD9yeAKUE8kglR+AoFtDdd3pcLBBRAzcVBBz1MZ1qN4bMsbKLYEqQyMUcSpYxn40ynaFvY5JdX7i3VKzJCUpnLVf2is4y9YD92qrjqzqSe9RPzovsbZwX0gWpKFFyYWSCQriMtABnT9sW1uzhi4t3lEkYW1KJHaZSPdXO0c2tzNhawNfeaRuXBxV5zU7+0GU6pPv+Biqjm02uDa/d9a0FF3Ze0l41YlEw24YJMTgMfGhZ2goiMiOUA/Kno2kgT9krNJHrAaiqbtyjg3He4mfdRQ70WkXkeynMQYlPlBqZm4CiAAskmAkQuT2CJmhXTjgAMvvgz2aa0T3b3iVZvh5tKVESClRBBB1AOGUntFD4GPO4Z2dvBcMqAZfW2vSCSAMz1cJkZ8q0+zt7HwvHcYHZSE/ZpLJBmcUpEFXDPsyrAbb2uLl9b3Q9GVmVJQvq4ojEJTlMTT2NpEDiD8+dbxycd1szOaCl8NWjrrO3LW6QG31IVxKHhhjuX6pPfGlVb3ddxBxWbvVInoXlSP+2sajx8a5inaAOoM8wQCe086L7G20tspKVkASMKlJw5wTAnLThXfvt+pX9meZdPXodfdB4bawqLb6FMO/ddEJMfdVGnbp21bdvykxABI5a4hqDy7asHeC3uQWbhKYUCBP2iDAmUkdZtQ+PGgd9s3oQTaPocaiegdVJ7cCzEHvg/rGttWri7/IXT0zVfdf3/oTTe5658zVgXnZzAJAjTTLhWfsLoOeoFocg/Zr4/sr49xjxohb2bi81DAkakgyc8wBxrlLLpVs7RxOTqJsd02lLcKyIQ2Bw1WZEeAnLuq7vRtQNo6NOa18P1eJI7dKiY2mxb2xwSEo4HJRUr5k/wA5VldhPrur1KlQYPSK5JCPVHdOGuWtSeo6PG4rT5Oi2iClCUnUJAPgKZ06VKUkLGJORE5gkfz51JgnUnwyHupdHwjWsM2kjNbfu3UKKQCURGSTniGcqOU/TjVfZm27dm0Ckq6qBGvWJOfmc61Ddqn7qfIVntqbmMOqUQgdZWMiVjraGAFAaZ+J51hRd8nRzjpqjAv7VLrilq1USfoPAZVZZuE8a1ze4LOIjCExl7fhqrjVpe4bKEhUJImPakZEz62mVduTk8qWxhn7xMZGKA3tyJ1+MV1hvclgAKwoI4ghU89MdWV7nW5Am3tvVB9TPUZSV6xnTbQxyKWxxP8AKBz+NKu1r3Ps5P2Nsf3UjXsxUqtZul8yBs51qQ+VNtDrBODMjQwk5c+FZNs0ctFYkDEYQ2CSZiBM1wz+k5lFS8WonjpNSl5UceWh+dE2YKSRGTYz8VERyom11sualeEjEPfWrsTL7HuSHXRqSEwTwzIPy91adlpKgMQCgARBzns8qELtx0mIDPTsGYkT4UStXVaYR8M+2lKgKd3uvZkHGwgjQykmPDlrQ5zc/ZwTIZQIhPUQANOXCtBtGcicuEcO+qBTPjTZA223V2eZSlkTqOqkeA4edRN7s7PSr/4o7ZQj6URKSO0e/wDjXqCDp/67DQRIxu5s8aMsjjmkfCpnNiWvrdG1HYhMVXw17VY0OVs231Ab4aITzr1NsyDklMR91OvlUeGlhqbJbFotNcAg+AFeFLZ4I91VsNeYa0ptKjDgmTlpo+yn3Uw2TJ1SjzH1qPDSw1rusO2hjmy2D7KJ4aVEvYDB/Np/CPpU+GvcFXc9h7fuUVbtMcG0/hHDuqG83aaVqYkRqRlRRaIOR8jlSxKHHzqc4y5RRjKPDMpe7ipKQlDiwBoPWGZ5nM+dXN1N3FWqnCohRVABiMhJPvjyrQKdr1KxXNVVG3bdsmQBTXD1h3H5VCXI50zpefnQRYb0FNDSVKAWAUzmDpXraxHOoF3KQrNSe4qHPSkAmvYzJOTaNKr3GyWggfZInEJyGlXi6vAXElspCZ0IyAmJxR40JtNsqdBltvD2PJmR4GtdyKW5zeKUuCdzZLQTiDaMh90Z5adlXLO3QptBKESRPqp5jsqs3ek5KS34OKII8EVYF6oAAJR5un4N0d2LGOGSMjtFj7VcZDGYAJA1pVZ2ntMpdWPydCoOuJQkkAnIwdeylWf1EDf6Wb8gtmi1g0CCSRwThPtDEFad4HnQZpdF9ltYwYMEQdJ+FHURbxuuRSt0EbW5EFP3knsiVKy/hV1t0wANVKBHZ1U50Jt7eSQTmmUyIGpxaGfvHnUlqjpVIB0RBPIhsTn3nhWY2LVBNwAEhKZI1OsxrA5VE48SeXYMhWX2m+4la8Clo6yiADIiREBQIznTlQlW8lyhRAKXI1Bbk+bZHwrqZNyaU1jV74vNAKftMKSJBCikkcwlaRPgakt/SFaK9YOtntSCPNJNRGuJqJxqcwcKufyI4j+cqB2++livIXTYPJRKD/mAorb7RZc9R1tf7K0q+BoEmbezwqEK9yu1J+Wo99TVE4gKEHMfzBBGh7aiS8UkJWdckr59iuAV7j35VEWqVNmlNRDppU2aU1EOpTTZpTUR7NezTZpVEe0007CeVNJA1MUFZ4a8qpdbVYb/AKx9lH7TiE/E0Iut+LBGt20f2VY/9M1URoCKaUVjnfSVZx9mLh4/9NlX+6Kgc35fVHQ2KhPF51KP8qZNJG3wUF3g2Ct7D+TO4HgcQEABf3wSRyJ63OOYrOK2lfvEA3DTI1UGG8SkiP0jk56aJoru64hxDqW3C48gYS4o43VBUwTykiQP2TUV0b1i4DWNjF1koBEzEqT2DSa5bdekS8QtSfs+qop0XwJH3q22523271CsbjiHmiEOIC1JzEgKgHQwa5BtrYtyu4dw2z6gHllJwL+8qDJGeR17ayot8m00Tbc9LG0ELAQtsApn1VczzVQZ70sbTV+fjuQkVW2tudfrUFC2cjDHsjieE1TRuNfn+zqHeU/WtqHsYb3Ot7v7Wu3LZla3GStaAolxxtCyTnJSRlSrnDG7O1kpCUhQAEAYk5DlSrPYNLIjp3SgakDvMVpNyyl1TgCgQEiSkgwZyBjSc/KuPt+jy4Vqy3+++s/6a1e7W71/ZBQtl2zAXGLD0iyY09ea7NXsYTOnuWyUukaDpEHthbZSfeKA3N7gLoGUlUcMoUkjs1FT2lw9kVqSpeFvEY9tuZUBlkZOWVB9ulQSXDnC1Ff7C1GSO7LwrCVMbJLm3CllanA2jo+uSfaV6sDQnq5d1YvaqsbhS2SGxEJz6xGq1SdTr2aVbZ2gXr9pgypCvsTBI62JawsR7QVPgTT9vbu3DPTE9ZsrxpcAGImJKTEHXugk1EDmrYqbOMqW2C2koxkKUEKKhgKgQOUjnQZyyWTiZbJQVYEgKBXMkgRqcuMUXtrjA0mW3FyCOqMcrKjAMwE5AZZe+nWFrgV0hWAtC+qkSCQUpWFAxwJggwZBqAzt5spRRiWCgpJSTBEkcCOOeU9tVLfZvqgkBRzJPCY+H1rp1wpK7YheYBJHPr+tHiJrIIZQlwTChHbKQFHM5ZqzGh4VliT263MGBh9bageqVOLzJzw5DCOI14DnQ643vv0AtKdxSChYcSCQdDR7ZqbYhKElYVJMrIwqzIEjnhgYpEnurJ3z6VvLWAcKQROZkgRM+VRUdA3L2pd3DQSu6SHE9XrMpUVQARKsQlUQdM/OqW2du7Tt3+icdt0pX/UuFg4HD9wkK6i44HI1jLK+laC0opcBEHONQc+IjWRXUtl3rO0mF29wlKnEgY08FcUuI/hoaypWxlBoyj2821AJL1tAMH7KIPIg5jxqH/8AZ9qH+0M+DQNCd5nto7KcwhzpGFf1a1ttuAgeyvEk9Ye/Xuzzu+1yrXAP2W2xr3pNbMm0VvDtT+9Nj/sp+lRnbG1Ff26O5lH0rN2fpBfSEhaG3UpnJSGs55lLYPvo+x6TrMiHdmJPah5SPdFRHh2jtIz/AP0HctcKUpjyqvivFHrbQvOWTqwB4BVQ3+/tqo/ZWRb5YnVOfSo9n+kMNrKlMIWPZQU5DtJKjJ8BSRcuNlPKzNzeqRMAqdUZ8PlUSN2UuEgh1wRMKWokDmY/nOleelV9xAQRCBokRHu1qla79qCp6NM+ImdRinKRI0NQF3au6du2oDC4lWAqLZKSolEYsPV7Rl2ihew/yZa19Al5Km2lumQ2rElEEpCY1j4VptrX7ARaXbSitLbgKschZS5Ddw2sT6wJRB7Z41RRs9NhtB99laXLdCCtJjXpAk4CkcJkSMsqBDr1n1G3WjiYdQFoWerE6pVOigeFD7jbVozIceCiPZbk+ZrN7yuKTY26ErUEouLlkpkwQ2sFM88lRWQFNFZsNtb6qWkt2yC0gggkxjIOXDSivoXec/LHtSlTMrJzzChhJ7fW99YfZtgt5xLTScS1mEj5nkNa71uPuwmxYCMi4vrOK5mNB+qNPM0Nki2zsBLVxcXSXAkOJnBpnAxntlSQRyxGoXdonMEnlRHaBkHv91Zq9QcXf/6piyZYdvD99Xn/AD8agVdzqojxP8apKBqFSa3QF4r/AF/8w+tKhZbNKkDpE15nTZpUkT27RUoAHWo9oNhK1JIGpBBzBB4HmNfOiuyreElRGagY7AmD76HbdTDyj2j3pFYkxRlRsJbV0H2eu3CZRIDqFIJKVIJyVExnnBIzmru1t7GmGzjOInRpwdGsmc815BPfI5URbNOfSFJKVpStJ4KAUPfWE2hOcub3ohQDLrIUnqlAC0JM5rJnCVRlkYoJZ70BAUVNBzMkEla5J4qBMCug3O5tisyGi0o8WVqb9wMe6omtzEJBCbq4wqgQro1KEGclFEjShsUC90WHr5AdS0SlK1JJVPRpBEAJw+sfaOcRA1qrvFYttyiXHnRqGEYsJ1zKAQB2VutmbGaaQUhbziRmUrcVhM/qCE+6iSAAmEJgDgBAHgKgPnlywdUo9J+VJTmf6lZ7hqMuFV0KX7aVpjTIx2Eg5zX0UXDTSvsFDQp07OIWG07Po1dL0iXE6JSUjGO86EZ6/wAKds3eANvhbBV1M04yE5ZygkZEEcecdtdqUhJ1Qg96QahXs9g+tbsq720H5VlRSdm5ZG1Q0Fi/thjSFtupBgjX6EHxBFc2216IVAk2rwI4IdkEdgWkGfEV1VMJSEpSlKUiAEiAOwAaCnocrZzPnjae4t+zmq3Wsc2/tB5Jz91Z95lSDC0qSeSgQffX1VNQXNm24IcQlY5KSFDyIqtkfLRFeRX0a7uRYKVJtmgewQPIZUI2p6L7N0ynG1H6Mpg+BFNlRwmvDXbGvRDaDV18+KB/tq+x6Ltnp1bcX+04of6Yq1FRyCyvG1IwOqWgmJylCxETHsriM8wcI0irDzTDi0Q886oJSMKG8yU8pJia7Xbbl7Pb0tWj+0Mf+qaMMW7bYhCEIHJKQke4UWVHDX9g3t4EoZtXW2krWuXepK3IKlEqjgAMqNbH9EbhINy8lI+62MR8VKAA8jXXcXZVa5ukoErWlA7SBRbGgbu/utbWYPQtwoiFLUcSyOUnQdgrQ2iAqe4nLU93jWN2pvxZNZF7GocEgn3mheyfSc05cttNtL66sIUSMicpjjRTHY2V6omZ11oFtI9UHl8DnRd5cig+1XwE4eJzjsBifOtR5BgsuGo1LNO6SvMQruYI/OlXpilURvsVTWjeNUcBmT2DWhvSUcsGMCB95cKP7Psj51EX0O9p7uAngKE7YPW7wD5ZUSBAMAVQ2wPVPeKwxBqD8Keuaj5V5MisCOmvQqoSaQVQJaZWAc9ONXtnrBOEzn6sZZ560JCqkQ5BpAmcBBIOtR4qc+uT4VAVUEWEuwOFeFdQA15jqEsY6eRAxedVcVO6SogjboxaGpRbnnQ23XwmOVFTfdUg6xkfrWlRkYLbmTHYDVVaqkF4uCZ+vhVRTlTIkKq8VtG3bB6RxIUBJBOgmATyEz5VWedyNch9KV4pRbTiOAZ4eGKVCY5xQuROg7T9I1i1MK6Q8kj51lL/ANLh0ZYE8Cc/58q5VWvtn2zbtotkP9KGyXVttpErImFunMITnplFNBZcud89p3CSUApQUqXKUxKUethJyIEjSh9xsq5cDhfuIwBvEJJhbxhDatEhXE6wKJWirlK23AENpYY6JKAS4RjxIxGOqVYwScx6nZQx5hhvF0zqllSsSkqXPWnMqQ3PW7z300FlHePZzTBwNqSuFRj6QKUrq5nAkQhM8zOVVN3b0MXLTpBUG14yBqQkEwKK7a2i080lq2tcACgpTmFKVKwpIgxORJn1uFBEMhM4lAqggJT1iScs+AFTE6zY7wuXDSXMPRhUwkGTGIgSY7KnvbXAMZJU48Qsk8EoThSkdk4j3qNUN37bChps8AkH3T860m2LQrQMIzCpHCEwRHwNYjyPgzxXTMVOeZUn10qT3jLzqGuxkkx17UMdtKojo+ymOkXn6iRiV3Dh40dCpJJ45/QeVVLK36NpKT6y+uvsHsj51ZBqIlJHHll2VXvkSg09fCm3OmWoM0MgHOVMCqkeEKUOEyO46e6KrKVnXNmkPUa8xUH2xt1DHrJUcp6o+poE36SLQ69KnvQPkaCNwg0gayLXpCsf0ih3oX8hVpvfeyP59PiFD4ioTTYqYVUCG+Fl/eG/Okd7LP8AvDX4hUQbxUsVATvZZ/3hv8QqS03ktnVYW3UrVEwnMxzqINYq9C6oC+T214b8cjVQBHHU3S0IVfwNI7zXKN7N93nnFJZWW2RkMORV+sTrHKojs1ztBtAla0pHaQKCX2+9k3OJ9JI4JlR/yiuDuulRlRKjzJk+ZplNEdc2h6T7YZNtuOeSR78/dWC3i2wbpPSFISA4QBM5EE5mgFXrO7QlBQtvGMWIdYpziM44UgUq2SN5bn8nQyhpttCW0oK1+0EgCetAz5QazS9pH82lDY/VGf4jJqotZUcySe3M1EGLm/xH7d9x0fcb6ieJ1IgCSdE8aqf0glP9U0hPar7RX+bIeAr202K85onCOasv41ptj7ookdJicPIZD6mhsjMW7L9yqE4ln/KPkK2m7+42EhThxKBBgeqn6mttsvYMJACQ2nlEe6jjLbTIM9ZRjtI7h9azbZqiHY+yEJBKuAnPX+FWMWsVA5dFXCBy+vOrLTU65fz2wK6QjW7MtoapIOoqjc7IZXwAPZl8KNM2AMZz3Sr4QB51K9YJBCcgeMkcgeBPOt2BkFbticlmPD6Uq1v9HH7ij5/SlUGpF4rxEqOpz+g8q9Cqa02VGBrUi7dQMEa1EehenYZ+FP6QKUSYGI/Go30Ycuev0p9snMEiciY/ZFAgbaLJSoHhoD2UNeOdaa8aCmlDilQ94IPvFZW4Ma1iSNIz+87GIA1yTbdiWnDlkTI+ldvuGQsQaEXG7yXBCkhY9/1rN0VHHGurCiJ4iRKT38xWq2fshHRIUpAWpYkYpCADGQwxz91Gr/cZIB6OYOqdfnWdd2JdMjChSsPKSB5aVpMCw3aJQhYLYJKk4YSPVEzrnx91DNuJaITgQlKhOPDynIngNQB41N/Rl2sAdft5dkQKsMblPq1xDw/jVZGVNdM9HeyChkukdZ05fsDTzMnyoXa7gKxDGpUcQAB75ro9jbYEpSlJASAAOQAosj1FvSUkCrCqrvGoTIb/AO2eiZ6NJhbsjLgkesfHTxNcurSby21xcXC1ltUThQMskp048dfGobTdK4XwCR2mq0QApVtLbcNXtueQoxZ7ktDVJUe2aNSKmc1Q2SYAJPZnRG22E8v2cI5qy92tdd2duxA6rYA56fGiyN1kTKl+CR8z9KtRUcmst0ZjGonsGQ861eyNz9MDQH6xHzOdbVxdpbCVFCf2jKqCbQ3+bGTKCs8z1U/CaN2NF+x3VSIxmewZe+rVze21rlKcXJPWJ8awd7vHcPesvCk+ynL361VaFaUAs3CN4FOmEiEyBxJMnjHyotsVaHEuRJUBmkxlEgnrLzPA5GsJZJPD+Yo1agpggwdZraRl7mpasVjOAe4/QUlOBJ6xz7vmqrNo51QoKBB5GCDyINUNquSsGfZHxNa28HON3uXU3zYzgrPJWniBUd1tNSjKYT2JyGXZQxNKaDpRaN4v7xpVVmvaqE2do4Ao8BnHuFe3D5yz9UmO7+fjVNCyJ7RHnTVKoAklS1cya8KiJExz8KYhwpMg5irLToUrNOKcWRgagHLtmaSKqV5kH2h76BbSa40fUgEKHWBCchkRIyJz05+NArp0GZ1qe5IHoFPFN6RI1IHiKkbuUD2kHxH1rBo96Q86RVOoB8BUqb5H6vmKkTtNsch4igip+6PKln90eRqwrazI1KfNP1qNW3rce0j8SaKEjlX3B5GnpU5wQnyNROb2WqdXG/xCqrm/lon84k92I/AVUQRLbqsoH4aanZKj6xy5UFd9JNsNMR7kq+cUPuPSej2GVnvwgfE00wNUd325n451Yb2WgVzm59JL59RtCe8k/Sg93vheOavFI5IGGrQVnYHG2UZqKR+0R86D3u9lk1+cSo8kdb4VyF19azK1qX+0on416hFKgVnQL70kmIZaMcCsx7hNZ2+3qu3si4Ujkjq+/WhCGqsNsVrSgsjCCTJJJPEmT51ZaZqZlmrjTFIETLNX2Lepre0ova2POqiIbO3oo01T2mgKlioR7Rip31YoMmQIzM1CBT1cKiEjIHtGXZmKQryvCqoiSeylUOI0qiNXTo6ppUqAK54UjqO4V7SpIeykYtB/KTWcu6VKtAAtp2Tah1m0K70g/EVlNobOZBMNNj9xP0pUqTDBf5E3+jR+EfSpG7Jv9Gj8I+lKlQSLRt0AZJSO4AUMfFe0qjZSXUa6VKhkiKnUqVQiFOFKlQRImrDNKlSRbbq4yK8pUEWqv24pUqiDliMqIIpUqRJBXqaVKgh4r06UqVRCFRE50qVDE9ApUqVch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xQVFRQVFBgVFxgYGBgXFRcYFBUWFxgYGBgaHCggGholHBgXITEiJSkrLi4uFx8zODMsNygtLiwBCgoKDg0OGhAQGiwkHCQsLCwsLCwtLCwsLCwsLCwsLCwsLCwsLCwsLCwsLCwsLCwsLCwsLCwsLCwsLCwsLCwsLP/AABEIAMIBAwMBIgACEQEDEQH/xAAcAAABBQEBAQAAAAAAAAAAAAAFAAIDBAYHAQj/xABKEAABAwIDBAYHAwgJBAIDAAABAgMRAAQSITEFBkFREyJhcYGRBzJCobHB0SNSkhRDU2JyguHwFTNEVJOissLSY4Oj8TTTCBYl/8QAGgEBAQEBAQEBAAAAAAAAAAAAAQACAwQFBv/EACoRAAICAQMDAgUFAAAAAAAAAAABAhEDEiExBBNBMmEiUYGhsRRCUpHR/9oADAMBAAIRAxEAPwDol9tno8jalMnLFHWjiIHzqjs2+W4sKW2E4lyUjqpEEpEz2ZzVC5vzdpCXClK9W1xkCfZcHz4EV7s0uEQ4AmBAj2glUBU8dTryrgsjk+dijyaKw6HpSSUEEuT93rFBTB05+VW9v7us3Nu61hSCtBwqA0UM0nwMUI2c0jGAQ2lE5pmAOp2cJHnWraeQBAWPFQNdYtiz5N2xsxSFLSpJBSooOWik6jvrb7p3/wCUbDvrNWblsEvI5lsuYyPAhX4hXUdo7l2b1wp9ax1jiKMQwFUQVEcSaJ2uwrJtCkJS2ApBQr1QSlUyMo50jsfKC2DrBiYnhOsTXUt8tpBzd/ZydVRgPMFlOE/KugJ9HGypnCD3un60TVuls4sJYKGy2kqUkFclJXGIgk5TApLY+VrZklQEamK+zLNGFtA5JSPICudXHop2eVhbbq24UFABaVJyM6ETw510UXSPvp/EKgZKajedCRJiKpbQucxBEaZEa0EvL1RTmdNe2edYlPT4MsM/lKVOII4JWPPAflVdkfaO9qk6aeoB8qGWV0UYFccR7TBQrh4VfZuUlxUZApQf9QPjWdVxtnTE6Z5tL7QxBGEYZ+lDxYK+8daOLM5RmOPOdKaU9le3DkagkePImpumCmrBQ1JPl9KlFmaJBFe4K6d5nKWJSdsHptKebSKvBNIirusO0gb0Apfkw5U68snCZQuO+qAXcoMEBXhl512j8S2kjlL4Xui07YJPAaVnblTbbsZqMAQcwR2Z6zwo2najgTLjPcUEe+TlWX21tMryOns4h1h48e+vR0+Jyk1JbfQ8+fKklpbsz2+S3Li5FpbL6NsISt1acldYTAIz0KcuZqpbbF/Iyhdu6sOpUFEFZ+1CfWSUzxE+dWG9nSm5UlfRqcUmFRmEBI9+KfdXhtWS4zIUtxEAScyTkDHGvzvU5GszV8N8ex+n6bEnhjtylz7nSNm2eNDakrjEvL1hkWlEcYzk8M6PI2VhTCAkHDEyqfdl7qFbu2HRNWyP0agg+DShA55zWqFd/B5bAX9GvcwRBGSkiQRB/NViPSptC6s7fpULKVGUhQwlQGJBwg4ctNda6nNcr/8AyGVFi3zLsfClgq4OHneS7ecSHbl9YKkgpLi8JBUMoB0q/vhvM65evOMuuNpKzhwKU2MJOWQOWVZ7ZjmB5pWWS0qzz0UOFNuOs4ojSfcMqipBFjbN0EgJfeA7Fq599eVC5cBs4Y0AnvIBNKq2GlfI7Lf4U9H0a5IRiMcCdQOB4edbG1vkvtW6k+sq3KVjiFJKQe/MHzrnDxIIMHATkoaaaE/zoa1G7DagCnT7RsgEA+sCFd0hPnXzsD0y0o2k07NK8AFnCCB1cteYmeH/ALog3tBQ1xKy5kGeWtALK46UqgyEqWg5nECggZz2k9kRVkW3arzr6MIat7Bs0LV4n2kLHbM9vOn/AJUgyB0vfnx7JrPdHTVJHGK6dv3DUaXp0AaOeRnOvC4k6h2OUEzWZgdlVruySuJJEaQYpWNeWGpmvW63yc8En6VVcU1mVBeektkgdmmtYley1pPVeIHCT/IqC8tLjBhC8YgzKUyewEVtYE/3Bra8GwcfRoQTOh6OBrxGGY7qGuOEKgNpMescCpiTnEe6K5Zd7HuVKgtnXVQyPnVy12PdMrGHqznIJIy1JEiY7aX0kf5F3H8jfvYIBKDJXkMBz6q4zw8+FXNnLQCsGUylM9XCT1lxwkiONUdisqWgdJkSU55HnmIJ1McaNpscKiCnFLYMaZgkZ/OvDnjptcnRStWENnJhOSyoHMTnHdU1ytQTKAFK5ExwPH3eNBrd5m1kurDYUYGMxoTAyETAqdO89mf7Uz+ID412w+lHCe7Larp3q/YEzMjGiRnl3jjQvat7edKylpooZIJdXhQ6tOZ6oTi1yGefrdlEk7btTmLlj/FR9a8Xty1GtywP+6j611v2MUUdp3tyhglhC3XlLCU42wgIHFSgCOr9eyq21dt3DD7TIaD6nWCUhAwkvJUMRJJhLcGeyiqN4LQ/2pj/ABUfWq1ztZoklF7bJygSpswZST7WYMHz7KUD2ILm+vEG3aDaFuuKl1aULDLSB2zmrXiJjTOomdvPKdeSpHQIbVhbK2XlqcAJGLqQAMp8auI2w1lN5akDWFoEjl6+tNt9rIkYry1UniAtAOn7XOtpGGy6p9GYUhU8wkwqNSI4Tzodd7ItnJUQsc8lQJMaGi7V+zweaPc4j60ri60wEGTEzIGs/A0rK4bptGeysmzSZnNo7GZSypKICjGEkFIzgiTwBmsFse8QHklQS2ApBkSVrUHEgJAjLPWun3x6qy6cSIMjsHZzrnlhsZwlJQmXArpAfukk+EZ8a+X1eTVkUvJ9noYKGNwfBuE3ziSkDDk+pYkESIUAB1oOo7aO2m03V+wntGeVB2VYkddOEx1knMdscxVe2KsuucQJwmSJEmASDnlHlXZM88kgs/tZ7GU4AnxM9/q0L2rbouYRcW6HUjNOMqUJPEDBrkeHCql6+oKOefPEv/lUf9IriM/xK4d5rtpZxov2OzrVtWD8iZAIjJCYzjiUD+TXt7sm1KAk2jYJCj6qBBxCJIjKJoO7vK83P2SlA5Ygoe8Ya8Xv4tKJKHCeSsIB8cBq7Mn4/BpSocv0fbPJJNoiSST1+JM/pa9oaPSg5+jP4x/9dKrtS+X4H6sti0CkuIhIOBfAapSoj3j31U3WulrKy+CE4UrC4kEJIykamKM9H9rB4hIPikA0M2RsZTTy0lSi10CkQSSZK0EQJz+OVeXKlqTNpNhm0ZCHF/rOLIAyOYGo/dOfGKvEUO2mpQD4wlspwrQ4jVWJJnUEBQgjuNZlV47/AHl/zR/wr04fTsZcTXG0Mf1jmR5ifhnQ9/YKFPB4rcKw30YCsC0ATMhKkEBR51n1bSf/AE7v/j/4V7Zl95xLaX3ipRj1gAOZMJ0AmurLQw9c7FbKnHVY1lTBYw5YUoIg4EgCCZzNC7bYLaWVtLNwpakBpTxH2hQkAYGyQQhEZQO2ZOdN21esW60NKuLsqlWJYcB9QJ0SSAASocScu+sWdtXsyHpAIkJS4cp7VnWsa0Zo3B2K0HgtKXgQ2hpIwoU2hAAjCFpOHtPOaNG0/XWOwHLwEZVy/bW2LhxeJhdwwiBKM3QI1IUpAOfbNXNk70rYSU3CF3KsWS1OOtZEDq/ZjDFXcRUdENv+us/vc/CqG1EgIUMeZ0xSQO6BXm7W8NncApebUwrOAHXlggCclYgeHKhLm82z8akqRdiDAU2+sg9sY5FMcqTJp0XNxum6ZfSPJWgIQEpSVdWHkZwUjgSOddFSqHQT+iPjCk69tcy2dvFZoUpbbz4UeolDq1qSBjBxnGkjQBXZmBxNbLZ+0G3AFIuGXVAHqpwEqkj/AKg5VzyS1StClUR+8chtJievH+U1nQ72DyFGdv3bjgSlY6ODPWSpIMCNc+dBfyB2JCQsfqLn3GCa9mLHKMd0eOeWLlsxfup8hXsD7ifwiqZvEhWBRwL+6rqKI5gK17xNSqc46gD+cxWiJxh+4j8Ip8N/o2/wJ+lDxciMh/I1qTpVdlWwblopbP5lv/DR9K8Vbtn8y1/ho+lMbOYkZ94n460hcAcJMxrlPdzq2Lcd/RrHFln/AA0/IVqWG0MNoSlISlIGQEJkmTAHaazdmsqdSkxhxCdMs60e1m8ba846qvDI515+oa2SO+BctjQkq/rFYp1TAwjs0nLvpISlsEJTHGnWQlCSdcInyqR5kdvnXlo9NgO92kUEaQolI7wkqHuBrzZr59r7xnsz4U/bWzULRJywSsRxIB1oLuqXHGiZUeuc1dwyGWlVeSH7RaeIUlLiEqkQrCTkCJ1JGYnOONVLtp8AlLiRCAEgiQV45JUqJw4READU9kR70XS0vBKXVDqjEEwAD4gk5UMbunf0znmn/jXoUtjOlhJwvRk+jROqOJVKzpkMPVSM41M1eDGJMKCFAjjnPiAJ8hWccunf0rv4k/8AGoF7QdGr7o8Un/bTZaGaT+iW/wBGj3/SlWVO2Hv0zn/j/wCFKnUy0s6ExOIE6yPdFasbGwjEFyImCOees1lWRnW9mWcuLf8AtrzyinyKk1wAtr7PUWnYUJgp4xkkyfGuYrdJ4/GuqXF0FyjFmdRkDmBz8ayi9zmgDLjx/eSP9tahJRFMyS3Y1IrT7sthDD9yeAKUE8kglR+AoFtDdd3pcLBBRAzcVBBz1MZ1qN4bMsbKLYEqQyMUcSpYxn40ynaFvY5JdX7i3VKzJCUpnLVf2is4y9YD92qrjqzqSe9RPzovsbZwX0gWpKFFyYWSCQriMtABnT9sW1uzhi4t3lEkYW1KJHaZSPdXO0c2tzNhawNfeaRuXBxV5zU7+0GU6pPv+Biqjm02uDa/d9a0FF3Ze0l41YlEw24YJMTgMfGhZ2goiMiOUA/Kno2kgT9krNJHrAaiqbtyjg3He4mfdRQ70WkXkeynMQYlPlBqZm4CiAAskmAkQuT2CJmhXTjgAMvvgz2aa0T3b3iVZvh5tKVESClRBBB1AOGUntFD4GPO4Z2dvBcMqAZfW2vSCSAMz1cJkZ8q0+zt7HwvHcYHZSE/ZpLJBmcUpEFXDPsyrAbb2uLl9b3Q9GVmVJQvq4ojEJTlMTT2NpEDiD8+dbxycd1szOaCl8NWjrrO3LW6QG31IVxKHhhjuX6pPfGlVb3ddxBxWbvVInoXlSP+2sajx8a5inaAOoM8wQCe086L7G20tspKVkASMKlJw5wTAnLThXfvt+pX9meZdPXodfdB4bawqLb6FMO/ddEJMfdVGnbp21bdvykxABI5a4hqDy7asHeC3uQWbhKYUCBP2iDAmUkdZtQ+PGgd9s3oQTaPocaiegdVJ7cCzEHvg/rGttWri7/IXT0zVfdf3/oTTe5658zVgXnZzAJAjTTLhWfsLoOeoFocg/Zr4/sr49xjxohb2bi81DAkakgyc8wBxrlLLpVs7RxOTqJsd02lLcKyIQ2Bw1WZEeAnLuq7vRtQNo6NOa18P1eJI7dKiY2mxb2xwSEo4HJRUr5k/wA5VldhPrur1KlQYPSK5JCPVHdOGuWtSeo6PG4rT5Oi2iClCUnUJAPgKZ06VKUkLGJORE5gkfz51JgnUnwyHupdHwjWsM2kjNbfu3UKKQCURGSTniGcqOU/TjVfZm27dm0Ckq6qBGvWJOfmc61Ddqn7qfIVntqbmMOqUQgdZWMiVjraGAFAaZ+J51hRd8nRzjpqjAv7VLrilq1USfoPAZVZZuE8a1ze4LOIjCExl7fhqrjVpe4bKEhUJImPakZEz62mVduTk8qWxhn7xMZGKA3tyJ1+MV1hvclgAKwoI4ghU89MdWV7nW5Am3tvVB9TPUZSV6xnTbQxyKWxxP8AKBz+NKu1r3Ps5P2Nsf3UjXsxUqtZul8yBs51qQ+VNtDrBODMjQwk5c+FZNs0ctFYkDEYQ2CSZiBM1wz+k5lFS8WonjpNSl5UceWh+dE2YKSRGTYz8VERyom11sualeEjEPfWrsTL7HuSHXRqSEwTwzIPy91adlpKgMQCgARBzns8qELtx0mIDPTsGYkT4UStXVaYR8M+2lKgKd3uvZkHGwgjQykmPDlrQ5zc/ZwTIZQIhPUQANOXCtBtGcicuEcO+qBTPjTZA223V2eZSlkTqOqkeA4edRN7s7PSr/4o7ZQj6URKSO0e/wDjXqCDp/67DQRIxu5s8aMsjjmkfCpnNiWvrdG1HYhMVXw17VY0OVs231Ab4aITzr1NsyDklMR91OvlUeGlhqbJbFotNcAg+AFeFLZ4I91VsNeYa0ptKjDgmTlpo+yn3Uw2TJ1SjzH1qPDSw1rusO2hjmy2D7KJ4aVEvYDB/Np/CPpU+GvcFXc9h7fuUVbtMcG0/hHDuqG83aaVqYkRqRlRRaIOR8jlSxKHHzqc4y5RRjKPDMpe7ipKQlDiwBoPWGZ5nM+dXN1N3FWqnCohRVABiMhJPvjyrQKdr1KxXNVVG3bdsmQBTXD1h3H5VCXI50zpefnQRYb0FNDSVKAWAUzmDpXraxHOoF3KQrNSe4qHPSkAmvYzJOTaNKr3GyWggfZInEJyGlXi6vAXElspCZ0IyAmJxR40JtNsqdBltvD2PJmR4GtdyKW5zeKUuCdzZLQTiDaMh90Z5adlXLO3QptBKESRPqp5jsqs3ek5KS34OKII8EVYF6oAAJR5un4N0d2LGOGSMjtFj7VcZDGYAJA1pVZ2ntMpdWPydCoOuJQkkAnIwdeylWf1EDf6Wb8gtmi1g0CCSRwThPtDEFad4HnQZpdF9ltYwYMEQdJ+FHURbxuuRSt0EbW5EFP3knsiVKy/hV1t0wANVKBHZ1U50Jt7eSQTmmUyIGpxaGfvHnUlqjpVIB0RBPIhsTn3nhWY2LVBNwAEhKZI1OsxrA5VE48SeXYMhWX2m+4la8Clo6yiADIiREBQIznTlQlW8lyhRAKXI1Bbk+bZHwrqZNyaU1jV74vNAKftMKSJBCikkcwlaRPgakt/SFaK9YOtntSCPNJNRGuJqJxqcwcKufyI4j+cqB2++livIXTYPJRKD/mAorb7RZc9R1tf7K0q+BoEmbezwqEK9yu1J+Wo99TVE4gKEHMfzBBGh7aiS8UkJWdckr59iuAV7j35VEWqVNmlNRDppU2aU1EOpTTZpTUR7NezTZpVEe0007CeVNJA1MUFZ4a8qpdbVYb/AKx9lH7TiE/E0Iut+LBGt20f2VY/9M1URoCKaUVjnfSVZx9mLh4/9NlX+6Kgc35fVHQ2KhPF51KP8qZNJG3wUF3g2Ct7D+TO4HgcQEABf3wSRyJ63OOYrOK2lfvEA3DTI1UGG8SkiP0jk56aJoru64hxDqW3C48gYS4o43VBUwTykiQP2TUV0b1i4DWNjF1koBEzEqT2DSa5bdekS8QtSfs+qop0XwJH3q22523271CsbjiHmiEOIC1JzEgKgHQwa5BtrYtyu4dw2z6gHllJwL+8qDJGeR17ayot8m00Tbc9LG0ELAQtsApn1VczzVQZ70sbTV+fjuQkVW2tudfrUFC2cjDHsjieE1TRuNfn+zqHeU/WtqHsYb3Ot7v7Wu3LZla3GStaAolxxtCyTnJSRlSrnDG7O1kpCUhQAEAYk5DlSrPYNLIjp3SgakDvMVpNyyl1TgCgQEiSkgwZyBjSc/KuPt+jy4Vqy3+++s/6a1e7W71/ZBQtl2zAXGLD0iyY09ea7NXsYTOnuWyUukaDpEHthbZSfeKA3N7gLoGUlUcMoUkjs1FT2lw9kVqSpeFvEY9tuZUBlkZOWVB9ulQSXDnC1Ff7C1GSO7LwrCVMbJLm3CllanA2jo+uSfaV6sDQnq5d1YvaqsbhS2SGxEJz6xGq1SdTr2aVbZ2gXr9pgypCvsTBI62JawsR7QVPgTT9vbu3DPTE9ZsrxpcAGImJKTEHXugk1EDmrYqbOMqW2C2koxkKUEKKhgKgQOUjnQZyyWTiZbJQVYEgKBXMkgRqcuMUXtrjA0mW3FyCOqMcrKjAMwE5AZZe+nWFrgV0hWAtC+qkSCQUpWFAxwJggwZBqAzt5spRRiWCgpJSTBEkcCOOeU9tVLfZvqgkBRzJPCY+H1rp1wpK7YheYBJHPr+tHiJrIIZQlwTChHbKQFHM5ZqzGh4VliT263MGBh9bageqVOLzJzw5DCOI14DnQ643vv0AtKdxSChYcSCQdDR7ZqbYhKElYVJMrIwqzIEjnhgYpEnurJ3z6VvLWAcKQROZkgRM+VRUdA3L2pd3DQSu6SHE9XrMpUVQARKsQlUQdM/OqW2du7Tt3+icdt0pX/UuFg4HD9wkK6i44HI1jLK+laC0opcBEHONQc+IjWRXUtl3rO0mF29wlKnEgY08FcUuI/hoaypWxlBoyj2821AJL1tAMH7KIPIg5jxqH/8AZ9qH+0M+DQNCd5nto7KcwhzpGFf1a1ttuAgeyvEk9Ye/Xuzzu+1yrXAP2W2xr3pNbMm0VvDtT+9Nj/sp+lRnbG1Ff26O5lH0rN2fpBfSEhaG3UpnJSGs55lLYPvo+x6TrMiHdmJPah5SPdFRHh2jtIz/AP0HctcKUpjyqvivFHrbQvOWTqwB4BVQ3+/tqo/ZWRb5YnVOfSo9n+kMNrKlMIWPZQU5DtJKjJ8BSRcuNlPKzNzeqRMAqdUZ8PlUSN2UuEgh1wRMKWokDmY/nOleelV9xAQRCBokRHu1qla79qCp6NM+ImdRinKRI0NQF3au6du2oDC4lWAqLZKSolEYsPV7Rl2ihew/yZa19Al5Km2lumQ2rElEEpCY1j4VptrX7ARaXbSitLbgKschZS5Ddw2sT6wJRB7Z41RRs9NhtB99laXLdCCtJjXpAk4CkcJkSMsqBDr1n1G3WjiYdQFoWerE6pVOigeFD7jbVozIceCiPZbk+ZrN7yuKTY26ErUEouLlkpkwQ2sFM88lRWQFNFZsNtb6qWkt2yC0gggkxjIOXDSivoXec/LHtSlTMrJzzChhJ7fW99YfZtgt5xLTScS1mEj5nkNa71uPuwmxYCMi4vrOK5mNB+qNPM0Nki2zsBLVxcXSXAkOJnBpnAxntlSQRyxGoXdonMEnlRHaBkHv91Zq9QcXf/6piyZYdvD99Xn/AD8agVdzqojxP8apKBqFSa3QF4r/AF/8w+tKhZbNKkDpE15nTZpUkT27RUoAHWo9oNhK1JIGpBBzBB4HmNfOiuyreElRGagY7AmD76HbdTDyj2j3pFYkxRlRsJbV0H2eu3CZRIDqFIJKVIJyVExnnBIzmru1t7GmGzjOInRpwdGsmc815BPfI5URbNOfSFJKVpStJ4KAUPfWE2hOcub3ohQDLrIUnqlAC0JM5rJnCVRlkYoJZ70BAUVNBzMkEla5J4qBMCug3O5tisyGi0o8WVqb9wMe6omtzEJBCbq4wqgQro1KEGclFEjShsUC90WHr5AdS0SlK1JJVPRpBEAJw+sfaOcRA1qrvFYttyiXHnRqGEYsJ1zKAQB2VutmbGaaQUhbziRmUrcVhM/qCE+6iSAAmEJgDgBAHgKgPnlywdUo9J+VJTmf6lZ7hqMuFV0KX7aVpjTIx2Eg5zX0UXDTSvsFDQp07OIWG07Po1dL0iXE6JSUjGO86EZ6/wAKds3eANvhbBV1M04yE5ZygkZEEcecdtdqUhJ1Qg96QahXs9g+tbsq720H5VlRSdm5ZG1Q0Fi/thjSFtupBgjX6EHxBFc2216IVAk2rwI4IdkEdgWkGfEV1VMJSEpSlKUiAEiAOwAaCnocrZzPnjae4t+zmq3Wsc2/tB5Jz91Z95lSDC0qSeSgQffX1VNQXNm24IcQlY5KSFDyIqtkfLRFeRX0a7uRYKVJtmgewQPIZUI2p6L7N0ynG1H6Mpg+BFNlRwmvDXbGvRDaDV18+KB/tq+x6Ltnp1bcX+04of6Yq1FRyCyvG1IwOqWgmJylCxETHsriM8wcI0irDzTDi0Q886oJSMKG8yU8pJia7Xbbl7Pb0tWj+0Mf+qaMMW7bYhCEIHJKQke4UWVHDX9g3t4EoZtXW2krWuXepK3IKlEqjgAMqNbH9EbhINy8lI+62MR8VKAA8jXXcXZVa5ukoErWlA7SBRbGgbu/utbWYPQtwoiFLUcSyOUnQdgrQ2iAqe4nLU93jWN2pvxZNZF7GocEgn3mheyfSc05cttNtL66sIUSMicpjjRTHY2V6omZ11oFtI9UHl8DnRd5cig+1XwE4eJzjsBifOtR5BgsuGo1LNO6SvMQruYI/OlXpilURvsVTWjeNUcBmT2DWhvSUcsGMCB95cKP7Psj51EX0O9p7uAngKE7YPW7wD5ZUSBAMAVQ2wPVPeKwxBqD8Keuaj5V5MisCOmvQqoSaQVQJaZWAc9ONXtnrBOEzn6sZZ560JCqkQ5BpAmcBBIOtR4qc+uT4VAVUEWEuwOFeFdQA15jqEsY6eRAxedVcVO6SogjboxaGpRbnnQ23XwmOVFTfdUg6xkfrWlRkYLbmTHYDVVaqkF4uCZ+vhVRTlTIkKq8VtG3bB6RxIUBJBOgmATyEz5VWedyNch9KV4pRbTiOAZ4eGKVCY5xQuROg7T9I1i1MK6Q8kj51lL/ANLh0ZYE8Cc/58q5VWvtn2zbtotkP9KGyXVttpErImFunMITnplFNBZcud89p3CSUApQUqXKUxKUethJyIEjSh9xsq5cDhfuIwBvEJJhbxhDatEhXE6wKJWirlK23AENpYY6JKAS4RjxIxGOqVYwScx6nZQx5hhvF0zqllSsSkqXPWnMqQ3PW7z300FlHePZzTBwNqSuFRj6QKUrq5nAkQhM8zOVVN3b0MXLTpBUG14yBqQkEwKK7a2i080lq2tcACgpTmFKVKwpIgxORJn1uFBEMhM4lAqggJT1iScs+AFTE6zY7wuXDSXMPRhUwkGTGIgSY7KnvbXAMZJU48Qsk8EoThSkdk4j3qNUN37bChps8AkH3T860m2LQrQMIzCpHCEwRHwNYjyPgzxXTMVOeZUn10qT3jLzqGuxkkx17UMdtKojo+ymOkXn6iRiV3Dh40dCpJJ45/QeVVLK36NpKT6y+uvsHsj51ZBqIlJHHll2VXvkSg09fCm3OmWoM0MgHOVMCqkeEKUOEyO46e6KrKVnXNmkPUa8xUH2xt1DHrJUcp6o+poE36SLQ69KnvQPkaCNwg0gayLXpCsf0ih3oX8hVpvfeyP59PiFD4ioTTYqYVUCG+Fl/eG/Okd7LP8AvDX4hUQbxUsVATvZZ/3hv8QqS03ktnVYW3UrVEwnMxzqINYq9C6oC+T214b8cjVQBHHU3S0IVfwNI7zXKN7N93nnFJZWW2RkMORV+sTrHKojs1ztBtAla0pHaQKCX2+9k3OJ9JI4JlR/yiuDuulRlRKjzJk+ZplNEdc2h6T7YZNtuOeSR78/dWC3i2wbpPSFISA4QBM5EE5mgFXrO7QlBQtvGMWIdYpziM44UgUq2SN5bn8nQyhpttCW0oK1+0EgCetAz5QazS9pH82lDY/VGf4jJqotZUcySe3M1EGLm/xH7d9x0fcb6ieJ1IgCSdE8aqf0glP9U0hPar7RX+bIeAr202K85onCOasv41ptj7ookdJicPIZD6mhsjMW7L9yqE4ln/KPkK2m7+42EhThxKBBgeqn6mttsvYMJACQ2nlEe6jjLbTIM9ZRjtI7h9azbZqiHY+yEJBKuAnPX+FWMWsVA5dFXCBy+vOrLTU65fz2wK6QjW7MtoapIOoqjc7IZXwAPZl8KNM2AMZz3Sr4QB51K9YJBCcgeMkcgeBPOt2BkFbticlmPD6Uq1v9HH7ij5/SlUGpF4rxEqOpz+g8q9Cqa02VGBrUi7dQMEa1EehenYZ+FP6QKUSYGI/Go30Ycuev0p9snMEiciY/ZFAgbaLJSoHhoD2UNeOdaa8aCmlDilQ94IPvFZW4Ma1iSNIz+87GIA1yTbdiWnDlkTI+ldvuGQsQaEXG7yXBCkhY9/1rN0VHHGurCiJ4iRKT38xWq2fshHRIUpAWpYkYpCADGQwxz91Gr/cZIB6OYOqdfnWdd2JdMjChSsPKSB5aVpMCw3aJQhYLYJKk4YSPVEzrnx91DNuJaITgQlKhOPDynIngNQB41N/Rl2sAdft5dkQKsMblPq1xDw/jVZGVNdM9HeyChkukdZ05fsDTzMnyoXa7gKxDGpUcQAB75ro9jbYEpSlJASAAOQAosj1FvSUkCrCqrvGoTIb/AO2eiZ6NJhbsjLgkesfHTxNcurSby21xcXC1ltUThQMskp048dfGobTdK4XwCR2mq0QApVtLbcNXtueQoxZ7ktDVJUe2aNSKmc1Q2SYAJPZnRG22E8v2cI5qy92tdd2duxA6rYA56fGiyN1kTKl+CR8z9KtRUcmst0ZjGonsGQ861eyNz9MDQH6xHzOdbVxdpbCVFCf2jKqCbQ3+bGTKCs8z1U/CaN2NF+x3VSIxmewZe+rVze21rlKcXJPWJ8awd7vHcPesvCk+ynL361VaFaUAs3CN4FOmEiEyBxJMnjHyotsVaHEuRJUBmkxlEgnrLzPA5GsJZJPD+Yo1agpggwdZraRl7mpasVjOAe4/QUlOBJ6xz7vmqrNo51QoKBB5GCDyINUNquSsGfZHxNa28HON3uXU3zYzgrPJWniBUd1tNSjKYT2JyGXZQxNKaDpRaN4v7xpVVmvaqE2do4Ao8BnHuFe3D5yz9UmO7+fjVNCyJ7RHnTVKoAklS1cya8KiJExz8KYhwpMg5irLToUrNOKcWRgagHLtmaSKqV5kH2h76BbSa40fUgEKHWBCchkRIyJz05+NArp0GZ1qe5IHoFPFN6RI1IHiKkbuUD2kHxH1rBo96Q86RVOoB8BUqb5H6vmKkTtNsch4igip+6PKln90eRqwrazI1KfNP1qNW3rce0j8SaKEjlX3B5GnpU5wQnyNROb2WqdXG/xCqrm/lon84k92I/AVUQRLbqsoH4aanZKj6xy5UFd9JNsNMR7kq+cUPuPSej2GVnvwgfE00wNUd325n451Yb2WgVzm59JL59RtCe8k/Sg93vheOavFI5IGGrQVnYHG2UZqKR+0R86D3u9lk1+cSo8kdb4VyF19azK1qX+0on416hFKgVnQL70kmIZaMcCsx7hNZ2+3qu3si4Ujkjq+/WhCGqsNsVrSgsjCCTJJJPEmT51ZaZqZlmrjTFIETLNX2Lepre0ova2POqiIbO3oo01T2mgKlioR7Rip31YoMmQIzM1CBT1cKiEjIHtGXZmKQryvCqoiSeylUOI0qiNXTo6ppUqAK54UjqO4V7SpIeykYtB/KTWcu6VKtAAtp2Tah1m0K70g/EVlNobOZBMNNj9xP0pUqTDBf5E3+jR+EfSpG7Jv9Gj8I+lKlQSLRt0AZJSO4AUMfFe0qjZSXUa6VKhkiKnUqVQiFOFKlQRImrDNKlSRbbq4yK8pUEWqv24pUqiDliMqIIpUqRJBXqaVKgh4r06UqVRCFRE50qVDE9ApUqVchP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2" name="Picture 8" descr="http://static.ddmcdn.com/gif/honda-civic-hybri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85725"/>
            <a:ext cx="2425701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yota Prius III 20090710 fro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752600"/>
            <a:ext cx="2667000" cy="179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betterparts.org/images/mercedes-benz-s-400-hybrid-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352800"/>
            <a:ext cx="38608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470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hQSERQUEhQVFRUVFxgVFhgXGBUVFRcUFBQXFBQUGBcXHCYeFxkkGRcUHy8gJCcpLCwsFx4xNTAqNSYrLCkBCQoKDgwOFw8PGikkHBwsLCwpLCwsLCwsLCwpLCwsLCwsLCwpKSksLCwsKSwsLCksLCwsLCwsLCksLCwpLCwsLP/AABEIALcBEwMBIgACEQEDEQH/xAAcAAAABwEBAAAAAAAAAAAAAAAAAgMEBQYHAQj/xABPEAACAQIDBAcEBQoCBwYHAAABAgMAEQQSIQUGMUETIlFhcYGRBzKhsSNCUpLBFDNicoKistHh8ENzFSRTY6OzwjSElMPT8RYXRGR0g5P/xAAYAQEBAQEBAAAAAAAAAAAAAAAAAQIDBP/EAB4RAQEBAAIDAAMAAAAAAAAAAAABERIxAiFBA1Fx/9oADAMBAAIRAxEAPwCKoUK5XNp2u0W9O9nbOeZrKNOZ5CmBuKMBVnbcwEdVzfvH8qhttbOXCAGeaJAeAZlzHwW+Y+Qq5iGYowpmNrRfk74gSAxo4iPEOXYA9VCAxFiNaPgdpJMpaMkgEAnKwALC4Uki1z2XvUxTqheuGuXoDA0YGkw1dzUClC9FBrt6A1cNC9cvQcNEajmk2NAU0U10mik0HKFC9coBeu3rldojtNMVtWKIgOwB8z624Uz2xt0RXVdWt5C/41S8TiC5JJuTVkF/TbMLcJF9bUuuJQ8GU+BFZmK6za8TYep/lV4prTsw7aANZ1gtpvC6SRmzxm6MbMQf2rg8TxFKY7eCeWZpmkIkcgsVARScoUdVQF4AcqYa0C1cqkx70zKBdgb8bgcqdwb4t9ZVPqP51MNWkii1BJvZf6g8m/pSqb0IeKsPQ/jRUxahUX/8RRfpen9aFETVcNA0tsrYeIxeIVIhliXrTSafsxre/WPhoKSb6Xo42Vsppm7FHE/gKumDgWNQqiwFPId2mRQFAAHK/wDSiS7NkHI/A/36VvEVb2h74vgoFWHSaYsFYi+RUAzuAdC12UC/bflWKviWZi7sXkY3Z3JZie8nUmr97VwzYjDqRYCIkGx1zyam3kvrVHn2blJBcd5APCxPDy4dtJNS036a+vPt7vGnEW1peiMAkcQlxIUBIVpQAA5A4mwX0FHxMBeRi0mdjbrFbE5QVGg4e6B6UdtnEMqpd2bRQoN2JtYKOJ7b1cNaR7N5xiY5kmuzRFLNzKODa/bZlfytVixe7KfVPkdPiNKj9x9gnBwHpLdNKQ8gBuFAFkjvzsLk97HjxqwHEVLIuqzNsrKbG4NJybLYcwfAg/EE1PzwM40BIB0sCbdo08vWmhgI/u3zrOLqJ/IH7L+FNsU/Ri76fM+FPd5doNhsO0iqSQbXyllHMk2sOA5niRWaY7el5BfMC5JzHnbS1rnx8Ld+mcqrFjt4bMFX3m91BbMfG+gFSuAkcoOkKF9b5dQNdB36c6znBYkrKG0uDx97iNbX561Z8GJcSLQKR9pyMxUa2IFwLkjmfKlmHazk0mTUViDNCEiy5Sq+9I2bOAQM2mpPE5b+Y40hj9qcRfy4X7zxtU1cSbY1PtDs7vXhRy1VLoZ5yRCt7aMx0Ve650v3anuqw4NXWNFk99RZjrYkaXv4Wpl+pcO81C9I5qMGoDvKFBJNgBc+AqHxW9UYFo7sxW40sB2XvTnbU+WCQ5Q2lipvYgmx4d1UsEFiQMo7ASbDsBOtak1LXMTOSdTcniTxJPOm9qlIpFHBR6XpQ9GeKKfIV0xnUJIbUboybGpTEYKJlNgQ3KxNvSoohl0P9+dEKiI5fd1LaNmPu293L4kG9ImIjU/0pUE2/vy/D0FKxYaSXRV4dtxr2C/nQM73NKU9GwZh9T95aVj2DKeOUeJv8hTF1HLS4m7alYd3gPfcnuXQevGpKHAxqLKi27xcnxJ404pqt56FWJtnxH/DT7o/lQq8TksDtWv7v7PGGgSMAXtdzzLkXY+ungBWU7LiD4iFTwaVAfAuL1sLms+PTVLflIowmHbURtDa8MABnmiiDcOkdUv4ZiL04VwQCCCDqCNQRyIPOgj95N1YcYhWUX0OUg5XXnofH+RuKzfHex6cNePELIL6CUOj246umYH0FazeherKljI//lDOxA6SKMaXIZ5CO/Kct9OGvZV62RuHBhVtCOsRZnfrSt25nHLuFh3VY81C9W0xGLsEc29AfxNOodlRryv48PQU5owrKjKLCwFhXGiU8QD4igKg9r784PDErJOmcaFEvI48VS+XztQS/wDouO9wuU9qkqfhTHHbqQTfnFWT/MSOX4upPxqpYn2zwC/R4eZrcC7Rxg/dLn1FMF9trX/7Gv8A4k/+hTRYcV7KsGxDCCMEcMhki+CtlPpUbL7KkUlkaZSewo/yCN8aVwftnw7ECSGZO1gY5FH7yt6LVn2PvnhMVYQzoWPBGukmn+7cBj5Cp2M1x3szlH1opP8AMSeI/eUy39RTc7mzyOn5SYgqKFvEwLOAScpPvCxJ6zda1gLfV2ljSEsCnioPkKZDVAg2esahUTKq6AAWAHdag4B4gHxAPzq5y7IiP1QPC4+VNZdgIeDMPE3HxqYaqEuDibjGnPlwv/XnTVtixngSPOrdJu4eTKfFbfw2ppJu0b3KKTxurdgsPeB7TTF1WH2AeT+oqvTey99THMD+tYjXmbAacu6tDbYjA3tKPRh8CK5HgCDq/wB5WB8Sbcf61JsO2U4jcPFLoAreo/Aj41G43YWJhUtJEwUcWGVgO85SbDvNbJIetbs9O4jtFQ+3dqQxhkkkRWYCwJAPj3Ck/J7xb4etZGMTRukDe8L/ADqZxu6ueZBC6KsoJGYnKCBchSoNwRcjwNM5d1cQpjsqydKWC9GwbVPevwsOOvKxvat6wPgVUd/62vzqUicDhYUwXd7FowU4eViVDr0amYFDwYNFmBHnRkZgASGAOoJBAYdovxHeK0ykelrnS0y6au9JVDwy1x8Sq+8QPmaiZdoG5CakcTyHeTyqQ2bunLN1m4Hm1wPIcT8PGmmEW22l+DGhVhXceO2rm/ciW+NzQrOtYlNiNbFQf5sf8YrXWrHdmvaeI9kkZ9HFbG9SdL9Uvb+B6LaeHxkiF4MnRMQpboXAkySMBc5bvxtZTc30FI47a5hKw4SSSaTEtNKrr0BiDKoZkjDlUygakKSeJN2JvdjTbGYGOUASxpIAQwDqrgMOBAYaHvq7+0UuP2iSdFh5OjjkEuFxE7WZks+EVjLyayko1hYnUa1LjfzDiNJHDqpigmkPVKwriTaPObgnraEqDa4JtenOK3Nwrj82Usk6DIzLYYtDHPYXK3IYnhYHWo7Gez5CgSKQqDhRg3zrnLKhRopdCo6RSg5WPdzvoTa7x4bO0fTxh0ZUKschzSaoFz2z3uLZb1JAVQ9r7lTl8a8YVxM2CMQzWcLhY+jfNmAAPA6E3q/vxPialk+DlRO8e9MGBjzztqb5EXWSQjiFXs4XY2AuLmkt796kwEHSMMzscsUf23tztwQcSfADUisWxM8k8rT4ls8rdvBQOCqOQHIcvG5OVTW2d8sXjyVzfk8B4IhN2H6bCxfw0XuPGn+7W46SRu6xtIsfvHNlC8/dUgnTXnVajNjUtgN+DhQ6o7kOMrqlrHlqToOJ4a61m7Vh9jtlRLwjj+6rfEg1W8RhkubovkAPlS2L33Zr2hVR3uSf4RUW22SxuUHkf6VZKWwq2zkPC6/GkZdlsBwDr6/A0+RgeBB8DSiXFNRJbue0HFYYhWYzRjikpJdRr7khuy8eBuNLACtU2DvPDjEzREgi2dGsJEJ7RzH6QuO+s52HsBcUbSKSB9ZDldb81J0PgdDXNqbuz4B1ljcsgPUmQWZSfqSL9U9oNwe+tI1pjSZNV7dPe1cWuV7LMouyj3XA/wARL8uFxyvzFibAaDl66GotACgVDUcRhgVPMH1tp8azvaPtSP5TJBhMOJxFmDO0nRhmQ2cRix0vYBidSeHM3HdveBMVCk6ArqQyN7ySIbOh8CONBSt7NpHC4d3Au6NkS4uOsT73cvWbv4dlZBiMSzsWZizMbsTxJ7TW1+0HAXjxCdlm8lYX+F6wxDbjy08/7FTF1M7v7U6MnNchVeSMf7wIdP0QylvO3bTvZG+6xSQFkbKiSI9iCT0pViyjxXh31AKjXGUE3BIABPDwqPpiNg3T9pOFimwsbyMkOHgePpGVgHc9GI1yrcgBVOp5/Fjv3vGuJwuywJlmkTDsZ7MGZZXWC6vzBur6d1ZlFUlBwrUQ86SiXaVgqgkE5RbVmP2V7+08BSbXJsPO2pte1h2sTYAdpq97E3U6ONSw+kYrmUNltHfrRK54HgS3Mjs0pasguwt0liAaUAsNQvFVPn7zfpGrFnCi5NhzJ0Fu8mme8G8aRfSSKFuqokagKzut7kD6osUUnh1L/WtVA2xt2SY/SHTisY9xezxPedfDhUhVzm3swoJHSE96pIynwYLY+VcrODiD20KuGtARrMD2EH0N62p6xKUaHwra4muintUH1ANSdLRTRbUciqV7R99WwarDBYTyqWzaHoo75c9joWYhgt9Oqx5WIXILRrV55TbuJD5/yrEZr3v00nH9W9rd1rVctxt/cU2LhgxEnTJMxjBZUDo2UsrBkAzA2sQb8b301uJrVQK7b++XjRgKrPtJ2mYNnS5DZ5iuHTkbzGz27xGJD5VFZntna3+kMY2IJ+hUmLD34LGpt0lhfiesdL621yildriIQqioodG1kUg5kylWBy8RmCEG5vc8L0nFhMihRwAt6UjiFUK7P7ig5u/Treeth3k1irFbxG0DJcIbKNL82/p/fizzdnCiK3EgWzG9uwf3+Ncd7C9dIwVBoCYf3emqm+rEAcONh/elK9GezTt4j1qh5FiF7fn87VNYKQkDW49fjVYFKQzshurFT3fiOB86DZ9yMegGRrBr6H++Hj8q0yHZaMhVlBDCzAjRgfqtXnfYO8YchX6kn1SNAx5W+y3dz87DVt29/BkyTEBlHHgGHb3Hu8+FwJViqb77rtgJVmw5ITNdSPejfjbv0v3ML94Ns3V3kXGQ5vdkTqyL2NyYdqMNQfEcQahd694+nzINUIs3eOXmDbXtqjbI2q+AxSyC5Tgw+3ET1h2Zha47xbQGs6uNrtSc82RWf7Cs/wB1S34UaGZXVXQhlYBlI1BVhcEdxBqM3skK4DGMNCMPNbxMbAfOqjz1gccixKQzRype2Vbh1Y343FiMzXBuCFWth9jeKeTBzyOSS2Je1wBwiivw8fhWFAV6B9ksWXZUBH1mmY+PTMnyUUEpvbh85I+3EQfErY/E15zYAStfh1z52LD42r0ptzih8q83bSX6eQdjn4UDp440ELRzF7stwUaMrYBnF7kGxNr317KhslO8+v8AfPT5U2NB2GpKLhUbBUrAl7Dttfw5/C9VFp3G2N0khkYdWOzeMhF1H7KEG3a47KvmKnCKWIvyAHEkmyqO8mwpluvgujwsdxZnHSN2hpDnt5Ahf2aPjcWqO8j+5hIzMw7ZGBCL4gX+/WdaVHfzFxrliKq84IeV9fo7i6QJ2CxufI8TeqUz3NzS2OxLSOzubuxLue1n1PkNAO4UnhEu4HZr/KtMlFwjEX0FCpG1Cqi2tWw7HkzYeBu2JD+4KyBhWsbrPfBQH9AD7t1/CsxupA1intdBG0/+7w28M0g+d620isY9ssdtoRnkcNH8Jpx/KiKapqW3Tntj8Gf/ALiIfecJ+NQ4FPthtlxWFPZicOf+OlbnbL0eFqge1STNJgIuReaY+MKKq/8ANatCNZ/7RkvjMD/lYn+LD1htWHXKCx5Ak+AF/wAKrW9zlMPFHzla7d4UBm/fYelW7aEP0Mnhb1YD8aqPtHFsRAvIK59ZWH/SKz9FdIppO12t2U8tTA+8fE/OtslJx9H+0v8AC9SGyPzR/wAw/wAIqPn/ADf7Q/han+yPzR/zD/DW/H6x5/P6emMHiAfEURsEp5W8KVWjVv0xbYZPs4cj6i9TeztoPlyubsvBtSSO/wDS+fHXWmN6JI9lJHIXrNkJ53cXTZmEOITMh6yG9u1gCMutwDlYkE6aHsqQ23sGafDPJKn0igNYdZyI0Cki19Si6Lc+4lySTVG2XtgwyxzILlCGt9pfrJ5qSPOt3gxCSKrxkFXUMhHAq1ip+VcLMemVS/ZdtsskmEkPWh68evGJjrbXUKxB/VkQcqumNwaSxvFILpIrI4va6uCrWPI2PGsuxKjZ+1ImXSMOEIFh9BODlH6qjpB/3da1hhWkrF8Z7FcUJSsUkLRX6ruxVwv6SBT1vAkHurWNg7IXC4aLDpqsS5b2tmJJZmtyuxY+dPTXaqIzeE2CeP8AOvN2Ne8rntYn1r0VvRJZU7gT6Xrzcp+VQHBpu3Clr0i1AphxUthIcxy9t1+8Mv41FYcVN7NcBlJ5G/pr+FVG0xw6Adn4aVSd78UBgMQec+MER8IiR/5VX5RoKzrfHDn/AEYx/wBltBy3gzS2/iFYjVUKY9Y+JpTZh67eAokvE+vrrSeFkyy+OldGU1XaLQqouJFafuO98DF3GQf8Rj+NZga0b2eS3wrD7MrD1VG/E1iN1ZSKyP23R/6xhG7YpV+5IhH8da9WWe3CH/sTf/kKfPoCPkaIzNTpS+Da0sR+zLE33ZVP4UgnAVyd7KxHEAn01rc7ZeoW4mqV7RoQJMDL2SSw/wD9os4/5NXUtfz1qv794MyYGUqCWhK4hQBcnoGDuoHaYw6/tVhpUdo4f6CbuRm+51/wqle1OLr4WQcGWQfvLIPhIK0jCorqL6q62PepFj8KqO92yTNsvXWTCSEPYcoyYZD4WaJ/BDWeq18Z8gqOmWzHx+dPsC1114jSibRw/wBbt0NdGDSU9T9pf4Xp5suYBSCQOtfXstamQsQQdNQeF+F/50cQm2hB8yPg2lXxuM+U3pOI/ZY+BBo2eoO7D7Q8rj1XSlI8c3Jr+f4G1b3xYsqYz0Sduo3hTD/SJ5gfL+lH/KwynTl23HEUvTEnuDYaTq+H/v8AjWu+zfapfAhCbmGRovBCBIg8ArZf2ax2E6H++yr/AOyzFHNiU5WiYeJLqfhauN6emJD2l4QOqPyZXjOmpKfToPurOP2zV63axxmweHlb3niQtb7eWz/vBqqm+VjhwTrlljI/bkEJ/dlapL2VsTsyIc1aZf8Aju3/AFVItWmgKhsRvpgkfI2JjBFwT1igINiDIFKAg99TEUgYBlIZWAKspBUg8CCNCO+qiu76SWQnsjc+imvPAFq332iPaCbuw8v8BrA6Ap4Uk1KtwpE0Q4w1SuEAvY8DofA6H4E1GYYVIJWhuWwMR0uGik5lRm7m4MPI3qvbd2Z0i7RwlrtKi4qEdrJ7wH7SfGlPZntMPG0J73X9o9cff63/AOwU+3+wUqw/lMBKSwA3KgZuhbR7X+zo3gDXNv4xREORW7rfypGeLnTvDycVfjz7+d6BiN7cb6eN62wTi2oQAKFFl2cQSLEW5W4d1dqjRmq9+zSX6Odex1b7y2/6aobGrR7O8eExDRn/ABV0/WTrAehasxqtFrOPbhH/AKthW7J2H3oWP/TWkWqhe2fCltnow4RYiN28GSSIfvSLRGNx8KLi/wA2/wCqfka7GdK7ILqR2g/KtMvTeGe6Ie1FPqoNKEX46jmO0cxTDYE+fCYZ/tQQt6xKafUvbU6UHZcHQPLhTxw7WS/1oGGaBhfiMpyX+1G/ZTTeXHthsxWJZUxKGMqxsnTqhCo3aJIs6jh1lqx754IqFxaAloARKBxbDE3c2HEoeuOJtnA1NVJ8b0yTQYm5EgvFkAGUZ80cqsNTZRmDdoOo4VitRk2CNtD7w4996lBGGWx4Gj7f2PIhaW3WQjpbDq9e4SUf7tyDrwDXXsu1wc4PEXH1lvbxGmtalYqKxeEKNbkeB5EUSOSp6aEMLZRldnyopLMqqFZbnjazgBtSeje/DWIxOzyvDrD4jxH8qKCvXW142PiAfnTQEijdOaqFuiHZbwJFdUBbm51FtQL8QeI8KR6Y0pGh4mgWThVz9naEnE6lcyRrccdWcm3fYfGqWDV93LTJAW/2jXH6q9UfENUvSztLby4lmw8hcBQXgyqCWsFmi1JPMkHQaeFd2TtGTD7uyyx+8WkAPYr4gQs3kuao3evG2hA+04PkgMnzC1f909jquzIIJEuHhvIjf78tK6nzcjyrMWsF2WY0DvIC2VCkagspaVrBSWXgEW7HvyDnWhexvbshkkwzG6FGkA5LIjJnKjkHEgJHC635mlN4PZJK5iXCyRCKNcoEhZXuWLPIxVSHZtL8PdGgqz7jbhps8MxfpZnFi2XKqrpdEGp1Krck65RoOekNPaW30E3+SR945fxrCTW1e1eW0E3hEPWdL/CsXIqBNqTNHlogNUO8PTxTTGI04D1UWDdjbDYeZWXkbi/A8ip7iLju0PKtW2DFOwfIBJHPIJWlYqeoHuUKk5gcmaPLYga8OWGCStD9nW/XQv0Up6reoP2x39o5gXGo1zYsNN//AGenDsZIB9GfzfnxhPYR9U8x1eIF6Xh8Re2pVlNwRcMrA3BB4gg16jbCRzxkMFkjkGo4qynw+YrH/aL7NJIXM8QLRfbUXdB2TAe9bh0g5WzcCxkpYo6zfaVmJJJbPa5JuSbgm/ab0Kb9FKPqE941B7wRQrWRF+KUaEsjKyEhlIKkcQRqDTpYqWji1qNLds3fsMAJkKtzKi6nvtxHhUrJtXC4iNo3ZGSRSrIxtmUixFjY1S0gFqJJhwaqGW1/Yywu2CnVl5RzXBGvASqDcW7V8TVak9nW0VNvyRzyurwEHvv0nDxtVwiZ0/Nuy/qkgenCn0G9GJTiVcfpCx9Vt8qumLZuzgHhweGiktnihjjaxuMyIFIvz4VJVU8Pv4P8WJh3qQw+NjUphd7cNJwkCnsbqn41BMCs92luycNOETTDSn6PU2jc6mAjkvEp3XXTKL3+OdWFwQfChicMsiFHGZW0I+I8CDqDyIoIGTdNJIQgyiRQ3Rsy50yuPpIpF+vC/Bl8GFmANY1vTudJhpHeNGUJrLETneEE6Et/i4c65JxppZsrDXbo8W2GPRzHMhNo5ftdiPyWTv4N46Uw2zjEdS0l+pco6ELLGeZRrEWOl0YFG4EGgwnCY7UFSUcX4EqwuCpsRqLgkaciaOSvVBXKqo2q6lnAdoybmwF+jQ24KCbE8ZDeLZ0buWVQmvGNSqHsJiueibtCkrcXGUaVEQYGUtlFiLXvfTlw7Trw8amynsVsGGIsyMchkPWAyKubMrZ8pMgCk5FzEgra99CHZRuoIAzIZRqPzSq7M/vchHJp73V4ai/JdnTjQxlu4C59BrRRsyc//TTdv5qTj6UCTKATb+7UQtT9d38SbXi6O/8AtLL8OI9Kk8DsdI21+nlGoA0jTsJ/mfIXpyhhrgt3i8YzkqzkZBzy/Wduzu/rpcoAEVVXRVAUeAFhSOAwlmDSEkEnpGFwQAVOVdDbqliNCSV4diG2sekOcqcwDMEJ+sATYny1NY3Wswn+RnG46HDDVb/ScbBBZ5ibfoqqg9rVtJPl3fhVM9m+6hw0RnmH0845jrJETmCnsZjZmGnBR9Wri1dGQvQFFvRloM39rDfQTeMY/fBrIgNK1f2rS/Qyd8iD90msrUaUBOgzVwYC/CnmHXjT/B4a5rOqYQbEc8DSkmxZh9UN4H+dWvDYSwpYx1qMqLJE6+8jDyNEWfXQ2I8jV6aOms+ARveVT5CqiW3C9qTYYiOc5kJ5kAXPME6I37pPYSSdz2RtWLEpniYMODDmO5l4ivM82wIjwBHgae7Fxs+DYGCU2HBWJFh2BhwHcQR3VLGpW8Yn2d4B3Z2wsd2Nza6i54mykAXOtcqhYb2zTBQHS7DiTGDfzWQA+g8BQqZT0Yg0pC2tIXpSA60EjnrheiA0WQ6UAMlAEGmLPRlloHpiFIvhAeylIXuKUzUDaKFk9xmQ/okj5GpXB7fxKfXzj9ID5ixpnmoK1UqwJvbmUpPDmVhZgLMCO8Naq5vCn0f+rMXTnE9xMovwRm0lHdfNp9alhJ51x27OFVmXVGE4a9jqNCDcMp7GU6qfGkmgW97WPO2l6te09lRz6uvWHBx1XHgw1t3HSoHEbvTp7jrIOQkGVvvrofQVixvSGHFjYsxXs5elxVjw+JTKAB6qT85DVXImT38PJ4plcfA3+FP8JiJCLrh8Uw7oJWHqBasXxWU72jHntc9XsUBAfHKL/GuxRqq2VQB2DTz7zRUw2MluIsBiye14+hX1kIqTwHs52jNbpniwiHiFPTTd46pCjxzU4moLF7XEPVBYu9lEa6lyfdBUcdeGnHhrVo3M9nz9IuKxwGcWMUBsRHbUM/LMOIXkdTrYLa93NxcNgetGpeU8ZZDnlN+Njay+QHfeptq6SYmkJpANSQB2kga+dJ002xhWcxFRfo5MxsFJsYpEuA+h1cacbXtrTBEUSfSsY4+jUIRnwyZ+ll6TqhhZrGPjx4jQ1UTNHUVB4THSmJZGe0fRq2fIrrzzPJlIYXGU3Flsb1PKKDJPazJ9HbtnX4RuazdeFaD7WG6q/wCefgjVRsJhy1qBfA4YkAVYsDg8oBpHZ2BtqalAKzAZaNairR71pBMtF6OlKAFAgYqTbDU+WKlkw4qCI/JKFTn5KKFAcUtHSSGlYq1IzfLDtTRJTXVNFlOlM+nK7hk1cFGlrgNXinM8gOlLU2hNLXqYvK6NRc1cZqQeSrmJfLYVM1q4JeI7qa56Ges61xKGU0XpzRc1czVlocTdopaJxxUlT3Eg/CmxNC1USAxEnOSQj9dz+NOodqTJ7kreBOYeHWvUUkpFOFlvVEzFvjMvvorjtF0PxvT2LfiI++rp5Zh6req3STwigvOG23DJ7kiE9lxf0406DDkazSTBg8hSkMkqe5I6917j0NxQaDPs2OQkuisSLEkalfsk8SO46U6OgvVGwu8+ITjlcd4IPqNPhTnH75sYiqxlXIte4Kjv7fhQU/fxVm6t9RKWUDW+hX0141FYDZQQa1Irh+sWbVjz/Adgrr1EJlaArpFDLVBr10VwUdUoDItKhK4gpQ1ABRlakmeiF6qnXTd1CmmahQPBSqGhQqGF1aiu1ChSVLNNZDRQaFCrumSHMRpau0Km4cZfRF3puXoUKauQUmuFqFCoOV29ChQGvXVahQqhQV0aV2hQKK9GzV2hQczUBQoUHaQnTShQoplKlIFaFCiCUMtChRBgtLolcoUKORais1coUCd+yuMK5QqkDLXKFCor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data:image/jpeg;base64,/9j/4AAQSkZJRgABAQAAAQABAAD/2wCEAAkGBxQQEhUUEhQUFBUVFxQXFxgVFxgVGBgUFRUeGBgXFxwYHCggGBolHBgVIjIhJSkrLi8uFx8zODMtNygtLi0BCgoKDg0OFA8QFCwcFBwsLCwsLCwrLCwrKywsLCwsLi4rLjcrLCsxNywsLDcrLDg3OCsrLCwrLCs4LCwrKyw3K//AABEIAMkA+wMBIgACEQEDEQH/xAAcAAEAAgMBAQEAAAAAAAAAAAAABAcDBQYCAQj/xABLEAABAwEEBQYKBggFBAMAAAABAAIDEQQSITEFBkFRYQcTInGBkSMyQlJiobHB0fAUcnOCkrMkM0NjssLh8RU0U6LSVIOToxclNf/EABcBAQEBAQAAAAAAAAAAAAAAAAABAgP/xAAcEQEBAQACAwEAAAAAAAAAAAAAARECMRIhQQP/2gAMAwEAAhEDEQA/ALxREQEREBERAREQEREBERAREQEREBERAREQEREBERAREQEREBERAREQEREBERARYpprtBmTkN/wHFaXSNsIJANXbT7m7gg368ySBoq4gAbSaD1qvtOaSkjjPNOiEjsGmUta3ieJ4KrbVpaQyObMTaJ2k3r552Nu7mmjoAUpjTMq4zr9DwaZs8jrjJ4nvoTda9rnUGZoDks9mtkctebex9DQ3XB1DuNDgV+XLVbnt6ZIZWoqCG47QKH1KRq7bWwyGYGVsjKFhjcWA1zrhWlcDsPHbcPJ+okVcau61zWhtS+pFAS2lK0B3biMF0ENvmflI8fdYf5VMXXToucntFpYKiRrwM+iAQOIplxCi/49OPM7Wn3EJhrrV8c4AVOAGZO5cjLrVJE0vl5trG4uN12A4C9iVU+tmv8AJbL190jYq9GNrbjSK+VjiaY4k8KJhq7INbbHJJzTLQxzy4NAFSC4mgAdShx4rdr88ama8x2QkixsleCSJHSUut2AC6QDniMcV3mjOVyN8jWy2d0bDeq9rzIAQK5BgrsGB2phqy15lkDRVxDQMyTQDtK4W38qdkax3NCR7wOi1zTGHY0zOwY7NirnTWn5reTJannm2noxtF2MbqHLeMauTDV+wWhj/Ec11M7pB9iyqmdROes9ojmLDFDi1zaUJY4Z3cXEg3T0qHBWkNYLP55HWx//ABTDW0Ra8abgP7RvbUe0L23S0B/bR/jaPeoqaijst0RykjPU5p96zNkByIPag9IiICIiAiIgIiICw2m0BgqcScANpKga0291nsk8rLt6ONzhfNBUcd+7jRanUDRsjbNHLanvlmkaDWQ1c1juk1mJO+vbwQbiRxAJze7M7ANwWnkschOS6oBKK6mKd17iaHxNmAuuD2itcH4VxGWFFwtthY2lYWCmV4F1Rvo+oOYOWwr9EaY0DFaqc41poaiorQ0pUbsFy2leT+KQXbzwNgBBHZVpV1mxU0FrDWloZFHXMsjijfkDS9QUylbWhxa3YVB0RoSe2PIhYXY4vdW6MPKNMTwFSrWsXJJCMS+Sh2FwHsYu90VoaKzRNjjaA1ooKfOPWcySmrji9V9XfosQjAJObnEUvOOZ4DZ1BdZZrPQYBbQRAbF9LVFQ+awpvzWJ1jbuHcFOcFzmsWuFmsI8I68/YxgvOPYMhxNBxQbB1hb5re5RpNERHOJh7FX9s5SbVMCbPFBC3GhnlaX4fu2EEd59SgjT9slPTt8LeEbQB41MC+N2G3PIdSCxnaAs9KcxHQ+gPgo51ZsuXMRiu5rR7lxLNJTilLXJISCfBus73YGniENdsrSmS+z6z2qBrXmR911bvPQUa6mdDHgfxKo652qFjP7Fo6qD2LxBqfZY3BzI6EGoNS6h3gE0BxOPErmLBymtrS0RUHnxG8OstNCOy8uz0XpqG1NvwSNkbtocQdzhm08CAg9/4W3zvV/VeTowed6v6qcHr0ouNadGekFjOiz5w7z8FtV5KqY1DtFO84fP3Vjfo4tzoe74LdLHM2oIQxI0TBE2N1KNqDV2V3jwover+mRKebLw8it1wINaZg02rgtd5JAyJrSbkjyHgeUQwuaDw6Lu4LlrLpd9nkbJESHtINNhpsPBMNfoRFE0TpBtphjmZ4sjQ4cKjEHiDUdilrLQiIgIiIIGntHstNnkhkFWyNoadeHrovofTAZBS5Rh3e1QSqMpnoMTgvrZ64gqqeVqN30vR7rReOjhIOfpW4Hl4oZaYXaUpX06ZqfpHSlmsBBskgcLW+GCKKxmzxwRF1SJSS10YkdV3SI6QAFDdqgsjnV855U7Zdd7WLO4c6100Ok2WVznsjeXQSON29zdG16LxVtK0wO1T9H692h9InmISSaQtNjZJzZuNbExpZVt/Fznva3PKuZQWnzy+88qosfKPaZWWAiCEPtJtbJWvMjaPszRUtOJaDeBoQ7Ijiuw1K087SFhhtT2iMyCSrQagXJHMqCdhu17UHSmdQ9JaahszL80jY25C8aVO5ozceAXD606/thqyzUc7/UOLfuDI/XOG0B+IVZW23S2h5e9z3OOFSSXU3Vzp6IoPRCYjudaeUl0lWWcc23z5Oi6m8M8btouEdKHkue95JNTSNxxP1rqzM0LKGOcWFgZmLpBG04AYAAgkuAABGPSFZVj0C2SMSOeQCZQTdBDTHHfoaOGJFNm3PYqiHG+Ha+cf9ltPU9ewIvJnZXdIx8froW+tSbPq8HxGQPFGiQkYnxGXmgVOJd0hlhdJxUKPRjnsc5rgA26DewHSNBiQG9hNaAnIFBnLDmaEb2kOae0YLJO55AqSRsqSR2LUzWR8TnAgtc0lrrhoQWmhBA47BVZLJpSSLc9u0U3b2/Ddig+T2Koxz+dqgQzS2d/ORPex7fKZgQOOxzeBwXX2Ew2weCIZJ5jsnbTd+dmQWsfJNYpecicY5G1ByOBzaQcHNO41CDrNUeURspbFarschoGyDCN52A+Y71HhWisSKWq/M1sdec51Gi8XEtaLrReNaBuQbjQDYF3vJ3rwWObZrS4lpo2KRxxB2RvJzG49m5BcK+FeIZKrIoqpNedYZX2p8TZXxxxuuNbG4tq4NBc55BqcTQbMF03JvpaSeOWOV5kMJjLXnFxZIDQOO0gtOJ3qr9bZybbaSP9WQb8nU29S73kZb4K0u3viHc13xWmXT62WW9ZHvGdnc2X7sbg8jtbfHaq31nhEc7G1DRKWiprQCtHONNmLe9XLHGHiWN2UjKH1tP8Sp7Wa6YrO+QVdzLmDZ4Z8QaCd1HCvYkK7/ke0uRCbLJW810jo9xYKVpX0i49rtyshU1yPl0lpF7xoo5L+NRUuoKcLrm9yuVZrUERFFEREHmTJQFPfkoJQeSFgnscb2GN8bHMObHNa5p+6RRSF8VGvk0JZnEudZ4CS5jiTEypdGKRuJpUloJAOwHBYbRq3ZXsLDAwNMvP9CsZE/8AqtcwhzZPSBBW2ovhCI079WLKTCeZFbPzvNUc8XeeFJDg7pl20uqa1OZqq81l01FZom2Gwi5BHeGDi++XOLyAXE1ZecTjUHqFD1/KDp36NCY2mj5Aa7xHkacXZDtVXWCxGV/Sz8ZwvXOi0i8xriCA4A1LnYDEnAIMdg0VJObzqhuJL3A3cMXXScHOu3jiRUNdUhSIbUyyFwf47TIzoFr2yNe26W1NRQEBzTdcDU1FF50zpVrSWQNAAbdLycmiS/m2jQC4B1AD0r1112i5Oa1knokj0j4x6vNCqN9bdYpCA2oY1oLWh2Lg0tDCBgXCrWgHEVx3muofpHi7saB/EVBa352rIG0+ce4IJP04739zCpti0/NFS5IMCXAOBaA4il4VvNvU254DctURwPcfgvF8fOHtQdbZtY2PDY54xTybwwFWgdEtOIvAOIDhWrvOqPNrsLJZQ2C90ywMqRevOA6BJoDQmlTu7VyrTTLI5g4g9YU3R9vfEegTShF2uIBBB5sngT0T2IMs9ncx2d1wODgei4jq2/OOa3+j9KNtbOZtHRlaLrJDmdwdTPrPE5rG+0wzQi6HOLqXi44Nu1AawUqBQjAnC71FarSNgfC+48UcMjga+iSMK/O9BE0vYXRuLXChHzUbwtS5q7Zp+mRdL9YzCpzPA/H+q5rSNhLMaYILS5M9ZzOzmJXVkjAoTm+PIHrGR7N6sIFfnjVWZzJQ6P8AWR1kYPPDRWSPtYHEcWcVfWiLc2eJkjTVrmgjqIQUPrhZHR220NeCCZXuHFr3FzSOBBCsfkgsrmWWR5FBJL0eIa0AkcK1HYV2WkNEwWihmhjkLci9gcRwBOzgpLIw0ANAAAoABQADIADIJpjFJLccDwcPYVSOtc18XPNklp1CWQD2K67cMB1+4qjNZPHd9pN+dIrEru+RSa9bbR9j7JB8VcqpDkMd+nTj9w781iu9ZrUERFFEREHx2SglTnZFQSg8laLW3Tv0OKraGR9Q2uymbjvphhxW+Vbcp0h5+MbObr3uNfYFYl6cXpXSkszqySPcTji4+oZDsUSz6btET2GGR7X32BovEgkkC6RWhBriFHtj6YrDoN4fOCfFjDnn7uR7CWnsWmHTa0aSNptL3nxWEUGy9lG3sALuuu9az6cQwMDWl3Sa1xLgQJB0waGlKXqkgkAu3CmEOq0E5vJkPW44f7QO9QtIzXGOIzPg28MA557iwA/WUaarSFovG609EHE7XO84+4LFEwk0CxMC2cEdxoPlO9Tcu8/Degx82G8T6u8Z9nrXku7OrBenD5+fn2LwUHxCa549eKXeB7AV5BQeXQ+bgdxy/osbX7DgVnCSxXh6Qy48EEmwW10T77K1GLgPKHnAZXgO8VXZ8yLbZ3EFrnA3xQtDiXdKSVznuGGFaAUHR3urXsEneFu9EWm6THWjX9IDZeGLm8R5Q7UEvQ0/Nyi9kei+m7eOzEd21dTLoMPc+J1K5g4YtOTh3hcra2UIeMNhI2Y4HrB9q7vRloD7PBPgDCRFJT/SeSG/da4PYPqgoK+/w99jmc9po+zujlYDk4XwMTXKtARjW9SmatjViVrHujj/AFTgyeHhFOL4HWDeHYtNrrZBG6Oe6SKujkDQC50crS0gV24+tYtT7QRHZr3jQyWiyO40IlZ2AOcB1ILHXxfGHBelFRLf4o+sPYVROsR8I/7Sb856vbSGQ+sPYVQ+sR8LJ9pN+c9WJXachg/T5/sH/msV4Kj+Q7/Pz/YyfnRq8FKsERFFEREHx2SglTioRQeVWnKn+ui+z/mKstVtyrjwkJ9B3tWonLpVumXG8BszXrQ4pHaHDO41o++TX+FYtK+OOpZtGfqZvrQ/zKsxsphjTdQfhF33LRaafW4Nza/+Ql/vA7Fvn5nrK53Sfk/VYO5jVFRrNHec1u8gd5WwlfeJOw5DhkB7u5QrAemOpx7mkqSfj8UH0Cvz88e2o2r1apmw4UBeMycQ07hvPFe7GenXdePcL3tC0mlHE9px9vwQZTpuRzgGlxJNM8FuTCX4SNr6TRRw+IXrVjRUbmVOL7wA4D+67CSzsbiKXhgeB2hcp+m87xnxrheNt42OBkiLHXT1g7xvXtrFs9LQi4XDyH4dRxI9aixtw+dq6pZlxrLbHdcHed7Rms9meaVGbaOHWNnaK9yyaRj8HXc4d2R9dFh0f4wHGn4sPeiOlwe3DJww6iKg+xdBqHLzjZrOf2jHAD07pc0ng0w/+wrmNFOrE3heHc4geqi2mqdo5q1tO+Rrexz2OP8AtDu9B0WnLZztgNfG5sdd5m3rqFzur2kTzjgMnWmxy5k4z2aYuzJNa3d9MsVl05aLjZYq4B0gHVU0Wp0EXGeMOFL30GmNeiyGS6e0CtMM+0h2uuGtM8bzFZzcDALz6YufQG407KAg71z2guUG0RyDnnGSMnpB2JA2lpzqM6EkGlMM1sdf9FWmN5mhBdFIAXXW3i14ABvYVoaA161ztlsrp2NiiiF512rmtADaHG+aYd+KqLkmnD2NIxBIPYQVRWsJ8NJ9pN+c9XXZbKYoI2nZdHc0qkNYHeGk+0l/Ncg7rkOP/wBhaB+5k/OjV4KjOQz/APQn3cxJ+cxXms1qCIiiiIiD4VCKnKCUHlV1yrtxgPCT1FqsVV/yrtwg/wC5/KtRL0qLSw6Q6vesmiTVsrd7Wu/C6n86+aX8YdXv/svmhT4UDY8Fna4Ub/uuqsttWuO/FaPScfR+rdHcC3+QLdw5dWHcoGkIsx5ww68CB3gfjUVpbM6jwdlfVt9SlEbD2+9QPn57FNv1APf1j5r2oMlnkuvBOWNe0UPcFr9K2Y1ptHtGXeFKKy1DxddgRgHbKbj8f7oNRYtKuiwxCyjT0oNWuPtUmbRBOba7iPiFK0doxsRD3gADHpZevNSz3v1PGdtrbGOjsTOd/Wy9NwypfPRFNhugGiwWeGjQTwP4XY+ogpNO61SBziboyrmTvp7B/Wmza0YUA2UFcDhQCu4hwbXc6M7CqtrT6TZdifXfd7Q+vsUHRrauH1m/xBbDWJ4DWMGJcb5rnRousJ3EioI3tWHREOIduDndjRWnfd70Gx0Segfrv9qy2SS7ODukZ+WseiBSJvGrvxOJHqIXxh8I075vUwAH3oJWt0/hZON495PFZNS7B+nNZibl1xJ3tiDewVldQbAKY0UDWMX7SGHbzbXVN3xsTUkCmDvnJdlyV2IyOltLq+Ecbtc6XiSeupI+6gsuMUCXRuXsBfFFQtI5Dr9xX5+0+fDyfaS/muX6B0lk3r9xX591hwtEw/ey/mOViV3nIV/npz+4f+cxXkqP5Bx+mWg/uT65R8FeClWCIiiiIiAoLlOUKcUJQeFwfKqOhAeMnsau7XNa+6GfarN4IXpIzea3K8KUc0cciOqm1WJelF6XzHUVCYaGowOw8dlFJ0q4h117Sxwza8Fp7QcVFatMumtDXNLHkUE8bJBuq4VNO0OH3VhtUN5vw9nztAXbDQJtehrM9o8LDGS3DFzA41A34AOHdtXGWeS8OIwIUVytrZRx+e0fO1IJKZ5HNbnS1hvC8354fPvWgyQTHBfFjhl2bFnDa5H3FAY8jIkdRovueJx4nH2r5dK9NaUEqB/z8/PXktk20Na0ufg0Z1xrnhjmTVwp6Tq+M67pudDczXgPjkFikc6UiuAGQ2D4nJAe91olLjm4jjQZAcff1razx3ILrfGmIY3b0RiXezHaG8Fj0fZwOAGLid2357M8GyYDzz+eIo0C5ENzdru33negkmkbeDW+poy9QWHR0F6eJjvJALzhm+r31rhg293bV9tLhUNPijpv+q04DtNB2FYIpiyKSSvhJasA2gPoXmnBl1vAvdwQR2vfarU7mx0pnPa30Q/AkjbSMuGe2uYV76u6LbZoGRtGDQB/fiuS5NdUTA36RM2kjx0Qc2Mzp1nAnsGxd261MDruNcMmuIFcqkCg7UGZfCsLLbG43Q4E1IHEjMA5HI5bkitTHmjXscRsa4E+oqKj6Tyb1+5fnvWM/pM/2sv5jl+hNJ5N6/cvz1rH/mp/tpfzCrEqw+QNv6Vaj+6Z3F6u5UxyAWc87an7ObhHaXPP8qudSrOhERRRERAWG0xFwwzG9ZkQalzJR5BPUW/FeS94zjf3V9i3CINDOWuwfGSPSYfeFBdo+yVqYIK8Y2fBdYiqNHHaGAUBAA3Kr9f9W+YkNpgFY3nptHkuJ9hJw3E02il0Pgac2tPWAVhl0bC8EOiYQQQRdGIOwpo/O0bw8b65/ArVaT0VXpN+eveOOfWrB131DksbnT2UF8Jxc3NzBx3t9Lv85cjBaA7gdxVRyEkZYcf6HqXps29dTaLE1/AntB6xv44FayfQpGIGGwtyPY6nHaUEBsvFei6q9HRrhsP4Xe4FemWB3pfhd7wg8NCzRHdszPkjrKzxaLdtH4iAO4VU+GwNFL3SIyFKNHUPigjwWcygA1Ee3YZD7mrYSyBg9QA2nYAksobnnsAzUeCKSZ92NpfJl0BeuDaG73YipNAK1JAQYJGl7ubHSJcL9BUOf5LANrWjE92bgrK1R1KulstoFXN8Rhxu41vO3vJJJ4lSNTtXIbEA+UtdORnmIx5rK5muJccSdwoF1rbYw5Ed6DOBRQHWZwlc8BxDiw9GQtpdABq3J2Sli0N3r7zoUVrWWd9yOIsNGOaS6rbpDTXDG9U9W1ZbE1zS1oD7gaR0wyraUDQC3PCudchipt8JeQxC0qcG9fuX571maRbJ20JJmkoMybzyQBvzCvnTlpAIHzivmrGosTLSbdOysziCxrsRGaAX6bH0HZU7cqiRyWatu0fYWiUUmlPOSA5tqKNZ2NArxLl2KIstCIiAiIgIiICIiAiIgIiIC4XWvk3htVZLPSCXE0A8G4ngPEJ4YbwV3SIPzvpjQdqsJpPGbux2bT1OGHeR1LxZNP3Ghpa2gLT0hjRry6gOFR0nDI4OK/RT2gihAIOYOIXO6R1HsM9S6BrSdsZMf8BAKupio49LWc0vRtb0oq4A1Y1xLxU0IqCMvNxK+T6SsxhcxkYDy+rXXqkNrtNa1u4XctuasC0cktkd4ks7O2N38UdfWo3/AMQQf9TP+GL/AIJpisX2po3nhT4rGJnyOuRtN45AAueeoAe5XHYeSywx0v8APS/WkujujDV1Oi9DQWUXYIY4h6DQCes5lNMVJq5yZ2m0UfaP0dhzBxld3Ho99eKtbQGr8FhZcgYG4AFxxc6m87szQYYnetoimqLE+zsObWnrAKyogiu0dEf2Uf4R8FjdoiE+RTqLh7CpyINcdCRbA4dT3e8rGdBs2PkHa0+1q2qIY1dj0FHHJzhvPfsL6G79UAAV4raIiAiIgIiICIiAiIgIiICIiAiIgIiICIiAiIgIiICIiAiIgIiICIiAiIgIiICIiAiIgIiICIiAiIgIiICIiAiIgIiICIiAiIgIiICIiAiIgIiICIiAiIg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4" name="Picture 6" descr="http://www.blogcdn.com/www.engadget.com/media/2012/08/nikonj2m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0336"/>
            <a:ext cx="2795588" cy="221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ephotozine.com/articles/top-10-best-mirrorless-compact-system-cameras-19376/images/666-olympus-pen-mini-e-pm2-1_13527367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457200"/>
            <a:ext cx="2413794" cy="144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i0.wp.com/hypebeast.com/image/2012/09/sony-announces-new-nex-6-mirrorless-camera-1.jpg?w=9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343400"/>
            <a:ext cx="3313427" cy="220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www.photographyblog.com/images/sized/images/uploads_ee1/fujifilm_x100_mirrorless-550x39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722" y="5204563"/>
            <a:ext cx="1895866" cy="134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t1.gstatic.com/images?q=tbn:ANd9GcQ7cjNnCKVSCXv4F7-T34xZ7gZKnZph6-6ZhfQkHBjc_szLBRy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2" y="2360613"/>
            <a:ext cx="239077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news.idealo.co.uk/wp-content/uploads/2011/11/panasonic-gx1-mirror-less-camera-uk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585" y="3048000"/>
            <a:ext cx="2521264" cy="1956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348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Prolonged process</a:t>
            </a:r>
          </a:p>
          <a:p>
            <a:r>
              <a:rPr lang="en-US" dirty="0" smtClean="0"/>
              <a:t>Learning</a:t>
            </a:r>
          </a:p>
          <a:p>
            <a:r>
              <a:rPr lang="en-US" dirty="0" smtClean="0"/>
              <a:t>Tacit or even non-existed</a:t>
            </a:r>
          </a:p>
          <a:p>
            <a:r>
              <a:rPr lang="en-US" dirty="0" smtClean="0"/>
              <a:t>Non-exclusive and Non-rivalry</a:t>
            </a:r>
          </a:p>
          <a:p>
            <a:r>
              <a:rPr lang="en-US" dirty="0" smtClean="0"/>
              <a:t>Market Failure</a:t>
            </a:r>
          </a:p>
          <a:p>
            <a:pPr lvl="1"/>
            <a:r>
              <a:rPr lang="en-US" dirty="0" smtClean="0"/>
              <a:t>Finance</a:t>
            </a:r>
          </a:p>
          <a:p>
            <a:pPr lvl="1"/>
            <a:r>
              <a:rPr lang="en-US" dirty="0" smtClean="0"/>
              <a:t>Skills</a:t>
            </a:r>
          </a:p>
          <a:p>
            <a:pPr lvl="1"/>
            <a:r>
              <a:rPr lang="en-US" dirty="0" smtClean="0"/>
              <a:t>Information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3387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Technological Capabilities Characteristics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Education and Training: getting the bug out</a:t>
            </a:r>
          </a:p>
          <a:p>
            <a:r>
              <a:rPr lang="en-US" dirty="0" smtClean="0"/>
              <a:t>Learning process is long and uncertain</a:t>
            </a:r>
          </a:p>
          <a:p>
            <a:r>
              <a:rPr lang="en-US" dirty="0" smtClean="0"/>
              <a:t>Investment has to be conscious and purposive</a:t>
            </a:r>
          </a:p>
          <a:p>
            <a:r>
              <a:rPr lang="en-US" dirty="0" smtClean="0"/>
              <a:t>Investment highly depends on incentive enviroment, especially at the firm level.</a:t>
            </a:r>
          </a:p>
          <a:p>
            <a:r>
              <a:rPr lang="en-US" dirty="0" smtClean="0"/>
              <a:t>No predictable learning curve down the stretch.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438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Technological Capabilities Characteristics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Growth of TC can take place at any point in time and space.</a:t>
            </a:r>
          </a:p>
          <a:p>
            <a:r>
              <a:rPr lang="en-US" dirty="0" smtClean="0"/>
              <a:t>Complexity leads to higher costs and risks.</a:t>
            </a:r>
          </a:p>
          <a:p>
            <a:r>
              <a:rPr lang="en-US" dirty="0" smtClean="0"/>
              <a:t>TCs come from both networking and in-house.</a:t>
            </a:r>
          </a:p>
          <a:p>
            <a:r>
              <a:rPr lang="en-US" dirty="0" smtClean="0"/>
              <a:t>Evolutionary but individual path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620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Textbook or Not?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No perfect information</a:t>
            </a:r>
          </a:p>
          <a:p>
            <a:r>
              <a:rPr lang="en-US" dirty="0" smtClean="0"/>
              <a:t>Innovation is not cheap: time, and other resources.</a:t>
            </a:r>
          </a:p>
          <a:p>
            <a:r>
              <a:rPr lang="en-US" dirty="0" smtClean="0"/>
              <a:t>Learning to learn problem.</a:t>
            </a:r>
          </a:p>
          <a:p>
            <a:r>
              <a:rPr lang="en-US" dirty="0" smtClean="0"/>
              <a:t>Linkage exists between firms.</a:t>
            </a:r>
          </a:p>
          <a:p>
            <a:r>
              <a:rPr lang="en-US" dirty="0" smtClean="0"/>
              <a:t>No perfect financial and marketing foresight as well as HR.</a:t>
            </a:r>
          </a:p>
          <a:p>
            <a:r>
              <a:rPr lang="en-US" dirty="0" smtClean="0"/>
              <a:t>No comparative advantage.</a:t>
            </a:r>
          </a:p>
          <a:p>
            <a:r>
              <a:rPr lang="en-US" dirty="0" smtClean="0"/>
              <a:t>Government Failures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079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Determinants of Technological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Incentives</a:t>
            </a:r>
          </a:p>
          <a:p>
            <a:r>
              <a:rPr lang="en-US" dirty="0" smtClean="0"/>
              <a:t>Skills</a:t>
            </a:r>
          </a:p>
          <a:p>
            <a:r>
              <a:rPr lang="en-US" dirty="0" smtClean="0"/>
              <a:t>Technical Information and Support Services</a:t>
            </a:r>
          </a:p>
          <a:p>
            <a:r>
              <a:rPr lang="en-US" dirty="0" smtClean="0"/>
              <a:t>Finance</a:t>
            </a:r>
          </a:p>
          <a:p>
            <a:r>
              <a:rPr lang="en-US" dirty="0" smtClean="0"/>
              <a:t>Technology Policies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193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Incentives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Macroeconomic Policies</a:t>
            </a:r>
          </a:p>
          <a:p>
            <a:r>
              <a:rPr lang="en-US" dirty="0" smtClean="0"/>
              <a:t>Trade regime</a:t>
            </a:r>
          </a:p>
          <a:p>
            <a:r>
              <a:rPr lang="en-US" dirty="0" smtClean="0"/>
              <a:t>Sectoral Bias and domestic competition</a:t>
            </a:r>
          </a:p>
          <a:p>
            <a:r>
              <a:rPr lang="en-US" dirty="0" smtClean="0"/>
              <a:t>Deepening or linkage</a:t>
            </a:r>
          </a:p>
          <a:p>
            <a:r>
              <a:rPr lang="en-US" dirty="0" smtClean="0"/>
              <a:t>Upgrading Infant Industry</a:t>
            </a:r>
          </a:p>
          <a:p>
            <a:pPr lvl="1"/>
            <a:r>
              <a:rPr lang="en-US" dirty="0" smtClean="0"/>
              <a:t>Infant to reach world-class</a:t>
            </a:r>
          </a:p>
          <a:p>
            <a:pPr lvl="1"/>
            <a:r>
              <a:rPr lang="en-US" dirty="0" smtClean="0"/>
              <a:t>Only few infants at a time</a:t>
            </a:r>
          </a:p>
          <a:p>
            <a:pPr lvl="1"/>
            <a:r>
              <a:rPr lang="en-US" dirty="0" smtClean="0"/>
              <a:t>Strong pressure to export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486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Skills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Preschool</a:t>
            </a:r>
          </a:p>
          <a:p>
            <a:r>
              <a:rPr lang="en-US" dirty="0" smtClean="0"/>
              <a:t>Primary and Secondary</a:t>
            </a:r>
          </a:p>
          <a:p>
            <a:r>
              <a:rPr lang="en-US" dirty="0" smtClean="0"/>
              <a:t>Pre-employment education</a:t>
            </a:r>
          </a:p>
          <a:p>
            <a:r>
              <a:rPr lang="en-US" dirty="0" smtClean="0"/>
              <a:t>On-the-job training</a:t>
            </a:r>
          </a:p>
          <a:p>
            <a:r>
              <a:rPr lang="en-US" dirty="0" smtClean="0"/>
              <a:t>Problems of developing country</a:t>
            </a:r>
          </a:p>
          <a:p>
            <a:pPr lvl="1"/>
            <a:r>
              <a:rPr lang="en-US" dirty="0" smtClean="0"/>
              <a:t>Don’t know the lack of skill</a:t>
            </a:r>
          </a:p>
          <a:p>
            <a:pPr lvl="1"/>
            <a:r>
              <a:rPr lang="en-US" dirty="0" smtClean="0"/>
              <a:t>Know the deficiency and can not do anything</a:t>
            </a:r>
          </a:p>
          <a:p>
            <a:pPr lvl="1"/>
            <a:r>
              <a:rPr lang="en-US" dirty="0" smtClean="0"/>
              <a:t>Afraid of labor movement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55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Technical Information and Support Services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Infrastructural Services</a:t>
            </a:r>
          </a:p>
          <a:p>
            <a:r>
              <a:rPr lang="en-US" dirty="0" smtClean="0"/>
              <a:t>Government Sciences and Technologies Institutions</a:t>
            </a:r>
          </a:p>
          <a:p>
            <a:r>
              <a:rPr lang="en-US" dirty="0" smtClean="0"/>
              <a:t>Universities and R&amp;D centers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777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Market Failures</a:t>
            </a:r>
          </a:p>
          <a:p>
            <a:r>
              <a:rPr lang="en-US" dirty="0" smtClean="0"/>
              <a:t>Traditional</a:t>
            </a:r>
          </a:p>
          <a:p>
            <a:r>
              <a:rPr lang="en-US" dirty="0" smtClean="0"/>
              <a:t>Non-traditional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798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 Policies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 Technology</a:t>
            </a:r>
          </a:p>
          <a:p>
            <a:r>
              <a:rPr lang="en-US" dirty="0" smtClean="0"/>
              <a:t>FDI</a:t>
            </a:r>
          </a:p>
          <a:p>
            <a:r>
              <a:rPr lang="en-US" dirty="0" smtClean="0"/>
              <a:t>Adoption</a:t>
            </a:r>
          </a:p>
          <a:p>
            <a:r>
              <a:rPr lang="en-US" dirty="0" smtClean="0"/>
              <a:t>BOI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6648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Market Failures and Policy Need for ITD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Nature of Market Failures from each determinant.</a:t>
            </a:r>
          </a:p>
          <a:p>
            <a:r>
              <a:rPr lang="en-US" dirty="0" smtClean="0"/>
              <a:t>Government Capability and Failure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111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310</Words>
  <Application>Microsoft Office PowerPoint</Application>
  <PresentationFormat>On-screen Show (4:3)</PresentationFormat>
  <Paragraphs>79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Understanding Technology Development</vt:lpstr>
      <vt:lpstr>Introduction</vt:lpstr>
      <vt:lpstr>PowerPoint Presentation</vt:lpstr>
      <vt:lpstr>PowerPoint Presentation</vt:lpstr>
      <vt:lpstr>Technology Market</vt:lpstr>
      <vt:lpstr>Technological Capabilities Characteristics</vt:lpstr>
      <vt:lpstr>Technological Capabilities Characteristics</vt:lpstr>
      <vt:lpstr>Textbook or Not?</vt:lpstr>
      <vt:lpstr>Determinants of Technological Development</vt:lpstr>
      <vt:lpstr>Incentives</vt:lpstr>
      <vt:lpstr>Skills</vt:lpstr>
      <vt:lpstr>Technical Information and Support Services </vt:lpstr>
      <vt:lpstr>Finance</vt:lpstr>
      <vt:lpstr>Technology Policies</vt:lpstr>
      <vt:lpstr>Market Failures and Policy Need for ITD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owner</cp:lastModifiedBy>
  <cp:revision>14</cp:revision>
  <dcterms:created xsi:type="dcterms:W3CDTF">2014-03-11T11:53:10Z</dcterms:created>
  <dcterms:modified xsi:type="dcterms:W3CDTF">2014-03-11T16:27:19Z</dcterms:modified>
</cp:coreProperties>
</file>