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324" r:id="rId2"/>
    <p:sldId id="309" r:id="rId3"/>
    <p:sldId id="332" r:id="rId4"/>
    <p:sldId id="329" r:id="rId5"/>
    <p:sldId id="325" r:id="rId6"/>
    <p:sldId id="327" r:id="rId7"/>
    <p:sldId id="328" r:id="rId8"/>
    <p:sldId id="330" r:id="rId9"/>
    <p:sldId id="338" r:id="rId10"/>
    <p:sldId id="334" r:id="rId11"/>
    <p:sldId id="336" r:id="rId12"/>
    <p:sldId id="341" r:id="rId13"/>
    <p:sldId id="331" r:id="rId14"/>
    <p:sldId id="339" r:id="rId15"/>
    <p:sldId id="340"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DD21"/>
    <a:srgbClr val="D9895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682" autoAdjust="0"/>
  </p:normalViewPr>
  <p:slideViewPr>
    <p:cSldViewPr snapToGrid="0" snapToObjects="1">
      <p:cViewPr varScale="1">
        <p:scale>
          <a:sx n="57" d="100"/>
          <a:sy n="57" d="100"/>
        </p:scale>
        <p:origin x="1468" y="28"/>
      </p:cViewPr>
      <p:guideLst>
        <p:guide orient="horz" pos="2160"/>
        <p:guide pos="2880"/>
      </p:guideLst>
    </p:cSldViewPr>
  </p:slideViewPr>
  <p:notesTextViewPr>
    <p:cViewPr>
      <p:scale>
        <a:sx n="100" d="100"/>
        <a:sy n="100" d="100"/>
      </p:scale>
      <p:origin x="0" y="0"/>
    </p:cViewPr>
  </p:notesTextViewPr>
  <p:sorterViewPr>
    <p:cViewPr>
      <p:scale>
        <a:sx n="128" d="100"/>
        <a:sy n="128" d="100"/>
      </p:scale>
      <p:origin x="0" y="-162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8F73FF-3868-4C4F-A040-11328BF61086}" type="datetimeFigureOut">
              <a:rPr lang="en-US" smtClean="0"/>
              <a:pPr/>
              <a:t>3/16/2018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A25EDD-41D4-D845-B0B7-635208EE09EC}" type="slidenum">
              <a:rPr lang="en-US" smtClean="0"/>
              <a:pPr/>
              <a:t>‹#›</a:t>
            </a:fld>
            <a:endParaRPr lang="en-US"/>
          </a:p>
        </p:txBody>
      </p:sp>
    </p:spTree>
    <p:extLst>
      <p:ext uri="{BB962C8B-B14F-4D97-AF65-F5344CB8AC3E}">
        <p14:creationId xmlns:p14="http://schemas.microsoft.com/office/powerpoint/2010/main" val="13098718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2A25EDD-41D4-D845-B0B7-635208EE09E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0476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8DDDC51-A562-42B2-9666-8A2460CB937E}" type="datetime1">
              <a:rPr lang="en-US" smtClean="0"/>
              <a:t>3/16/2018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99510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7742319-1343-4B27-9348-43DC004562D7}" type="datetime1">
              <a:rPr lang="en-US" smtClean="0"/>
              <a:t>3/16/2018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944113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B94D9A3-2B2D-4A95-9CAC-01CCAE0636FA}" type="datetime1">
              <a:rPr lang="en-US" smtClean="0"/>
              <a:t>3/16/2018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093317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285F8A7-945B-4059-A794-4932C4B105FC}" type="datetime1">
              <a:rPr lang="en-US" smtClean="0"/>
              <a:t>3/16/2018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188602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D8BEFC08-531B-48CF-830C-073D7A1CFBB8}" type="datetime1">
              <a:rPr lang="en-US" smtClean="0"/>
              <a:t>3/16/2018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132465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676C3F67-7D40-4F64-8669-A2EEF136075E}" type="datetime1">
              <a:rPr lang="en-US" smtClean="0"/>
              <a:t>3/16/2018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56850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C2FEA9C-512C-4A5D-A4F3-32B0F068B026}" type="datetime1">
              <a:rPr lang="en-US" smtClean="0"/>
              <a:t>3/16/2018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427274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7B876FE-F976-48DA-ACC3-2525B3D859A4}" type="datetime1">
              <a:rPr lang="en-US" smtClean="0"/>
              <a:t>3/16/2018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786919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DC29D26F-EFA0-454E-8FC8-8D32796755CB}" type="datetime1">
              <a:rPr lang="en-US" smtClean="0"/>
              <a:t>3/16/2018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880646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9496CA0-9A43-40B5-B392-2B0A3960DEE9}" type="datetime1">
              <a:rPr lang="en-US" smtClean="0"/>
              <a:t>3/16/2018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231059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CB87D8A0-DDD6-4E80-A624-9541C605E1B4}" type="datetime1">
              <a:rPr lang="en-US" smtClean="0"/>
              <a:t>3/16/2018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10726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0"/>
            <a:ext cx="9144000" cy="1417638"/>
          </a:xfrm>
          <a:prstGeom prst="rect">
            <a:avLst/>
          </a:prstGeom>
          <a:solidFill>
            <a:srgbClr val="D989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2172790"/>
          </a:xfrm>
          <a:prstGeom prst="rect">
            <a:avLst/>
          </a:prstGeom>
        </p:spPr>
        <p:txBody>
          <a:bodyPr vert="horz" lIns="91440" tIns="45720" rIns="91440" bIns="45720" rtlCol="0">
            <a:normAutofit/>
          </a:bodyPr>
          <a:lstStyle/>
          <a:p>
            <a:pPr lvl="0"/>
            <a:r>
              <a:rPr lang="en-US" dirty="0"/>
              <a:t>Specific Performance and Damages in Thai Law: Defects in Legal Transplant</a:t>
            </a:r>
          </a:p>
          <a:p>
            <a:pPr lvl="0"/>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descr="2010-06-21-f2_dsc_0002_g.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508" y="87165"/>
            <a:ext cx="1101703" cy="1088172"/>
          </a:xfrm>
          <a:prstGeom prst="rect">
            <a:avLst/>
          </a:prstGeom>
        </p:spPr>
      </p:pic>
      <p:cxnSp>
        <p:nvCxnSpPr>
          <p:cNvPr id="10" name="Straight Connector 9"/>
          <p:cNvCxnSpPr/>
          <p:nvPr/>
        </p:nvCxnSpPr>
        <p:spPr>
          <a:xfrm>
            <a:off x="0" y="1269858"/>
            <a:ext cx="9144000" cy="0"/>
          </a:xfrm>
          <a:prstGeom prst="line">
            <a:avLst/>
          </a:prstGeom>
          <a:ln w="38100"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8"/>
          <p:cNvSpPr>
            <a:spLocks noGrp="1"/>
          </p:cNvSpPr>
          <p:nvPr>
            <p:ph type="sldNum" sz="quarter" idx="4"/>
          </p:nvPr>
        </p:nvSpPr>
        <p:spPr>
          <a:xfrm>
            <a:off x="457200" y="63309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F590F-64F9-DC45-9D9D-042AAF2C6A21}" type="slidenum">
              <a:rPr lang="en-US" smtClean="0"/>
              <a:pPr/>
              <a:t>‹#›</a:t>
            </a:fld>
            <a:endParaRPr lang="en-US"/>
          </a:p>
        </p:txBody>
      </p:sp>
      <p:sp>
        <p:nvSpPr>
          <p:cNvPr id="4" name="Rectangle 3"/>
          <p:cNvSpPr/>
          <p:nvPr/>
        </p:nvSpPr>
        <p:spPr>
          <a:xfrm flipV="1">
            <a:off x="0" y="1326301"/>
            <a:ext cx="9144000" cy="45719"/>
          </a:xfrm>
          <a:prstGeom prst="rect">
            <a:avLst/>
          </a:prstGeom>
          <a:solidFill>
            <a:srgbClr val="EEDD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flipV="1">
            <a:off x="-2821" y="1295258"/>
            <a:ext cx="9144000" cy="45719"/>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421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indent="0" algn="ctr" defTabSz="457200" rtl="0" eaLnBrk="1" latinLnBrk="0" hangingPunct="1">
        <a:spcBef>
          <a:spcPct val="20000"/>
        </a:spcBef>
        <a:buFont typeface="Arial"/>
        <a:buNone/>
        <a:defRPr sz="3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5426" y="2088546"/>
            <a:ext cx="7772400" cy="1470025"/>
          </a:xfrm>
        </p:spPr>
        <p:txBody>
          <a:bodyPr>
            <a:normAutofit/>
          </a:bodyPr>
          <a:lstStyle/>
          <a:p>
            <a:r>
              <a:rPr lang="en-US" sz="2600" b="1" dirty="0">
                <a:solidFill>
                  <a:prstClr val="black"/>
                </a:solidFill>
                <a:latin typeface="Bookman Old Style"/>
                <a:cs typeface="Bookman Old Style"/>
              </a:rPr>
              <a:t>TU 122 LAW IN EVERYDAY LIFE</a:t>
            </a:r>
            <a:endParaRPr lang="en-US" sz="2600" dirty="0">
              <a:latin typeface="Bookman Old Style"/>
              <a:cs typeface="Bookman Old Style"/>
            </a:endParaRPr>
          </a:p>
        </p:txBody>
      </p:sp>
      <p:sp>
        <p:nvSpPr>
          <p:cNvPr id="3" name="Subtitle 2"/>
          <p:cNvSpPr>
            <a:spLocks noGrp="1"/>
          </p:cNvSpPr>
          <p:nvPr>
            <p:ph type="subTitle" idx="1"/>
          </p:nvPr>
        </p:nvSpPr>
        <p:spPr>
          <a:xfrm>
            <a:off x="4571738" y="6058457"/>
            <a:ext cx="4813263" cy="663018"/>
          </a:xfrm>
        </p:spPr>
        <p:txBody>
          <a:bodyPr>
            <a:normAutofit/>
          </a:bodyPr>
          <a:lstStyle/>
          <a:p>
            <a:pPr lvl="0"/>
            <a:r>
              <a:rPr lang="en-US" sz="2000" dirty="0">
                <a:solidFill>
                  <a:prstClr val="black"/>
                </a:solidFill>
                <a:latin typeface="Bookman Old Style"/>
                <a:cs typeface="Bookman Old Style"/>
              </a:rPr>
              <a:t>Nadnaphas Leakpech</a:t>
            </a:r>
            <a:endParaRPr lang="en-US" sz="2000" dirty="0">
              <a:solidFill>
                <a:schemeClr val="tx1"/>
              </a:solidFill>
              <a:latin typeface="Bookman Old Style"/>
              <a:cs typeface="Bookman Old Style"/>
            </a:endParaRPr>
          </a:p>
        </p:txBody>
      </p:sp>
      <p:sp>
        <p:nvSpPr>
          <p:cNvPr id="4" name="Slide Number Placeholder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Rectangle 4"/>
          <p:cNvSpPr/>
          <p:nvPr/>
        </p:nvSpPr>
        <p:spPr>
          <a:xfrm>
            <a:off x="1779956" y="3238854"/>
            <a:ext cx="5583580" cy="1569660"/>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t>Juristic Persons </a:t>
            </a:r>
            <a:b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br>
            <a:endPar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Tree>
    <p:extLst>
      <p:ext uri="{BB962C8B-B14F-4D97-AF65-F5344CB8AC3E}">
        <p14:creationId xmlns:p14="http://schemas.microsoft.com/office/powerpoint/2010/main" val="2279201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1969770"/>
          </a:xfrm>
          <a:prstGeom prst="rect">
            <a:avLst/>
          </a:prstGeom>
          <a:noFill/>
        </p:spPr>
        <p:txBody>
          <a:bodyPr wrap="square" rtlCol="0">
            <a:spAutoFit/>
          </a:bodyPr>
          <a:lstStyle/>
          <a:p>
            <a:pPr marL="457200" indent="-457200">
              <a:spcBef>
                <a:spcPts val="600"/>
              </a:spcBef>
              <a:spcAft>
                <a:spcPts val="600"/>
              </a:spcAft>
              <a:buFont typeface="Wingdings" panose="05000000000000000000" pitchFamily="2" charset="2"/>
              <a:buChar char="§"/>
            </a:pPr>
            <a:r>
              <a:rPr lang="en-US" sz="2800" b="1" dirty="0">
                <a:latin typeface="Bookman Old Style"/>
                <a:cs typeface="+mj-cs"/>
              </a:rPr>
              <a:t>What is a Juristic Person?</a:t>
            </a:r>
          </a:p>
          <a:p>
            <a:pPr marL="457200">
              <a:spcBef>
                <a:spcPts val="600"/>
              </a:spcBef>
              <a:spcAft>
                <a:spcPts val="600"/>
              </a:spcAft>
            </a:pPr>
            <a:r>
              <a:rPr lang="en-US" sz="2800" dirty="0">
                <a:latin typeface="Bookman Old Style"/>
                <a:cs typeface="+mj-cs"/>
              </a:rPr>
              <a:t>Juristic person is an entity created by law and given certain legal rights and duties of a human being.</a:t>
            </a:r>
          </a:p>
        </p:txBody>
      </p:sp>
      <p:sp>
        <p:nvSpPr>
          <p:cNvPr id="2" name="Slide Number Placeholder 1"/>
          <p:cNvSpPr>
            <a:spLocks noGrp="1"/>
          </p:cNvSpPr>
          <p:nvPr>
            <p:ph type="sldNum" sz="quarter" idx="12"/>
          </p:nvPr>
        </p:nvSpPr>
        <p:spPr/>
        <p:txBody>
          <a:bodyPr/>
          <a:lstStyle/>
          <a:p>
            <a:fld id="{AEDAE4D7-47EC-4444-8F74-101BA9C3A3F0}" type="slidenum">
              <a:rPr lang="en-US" smtClean="0"/>
              <a:pPr/>
              <a:t>2</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pic>
        <p:nvPicPr>
          <p:cNvPr id="4" name="Picture 3">
            <a:extLst>
              <a:ext uri="{FF2B5EF4-FFF2-40B4-BE49-F238E27FC236}">
                <a16:creationId xmlns:a16="http://schemas.microsoft.com/office/drawing/2014/main" id="{9118B0D0-4005-440B-BDAC-0BDE8559DFB7}"/>
              </a:ext>
            </a:extLst>
          </p:cNvPr>
          <p:cNvPicPr>
            <a:picLocks noChangeAspect="1"/>
          </p:cNvPicPr>
          <p:nvPr/>
        </p:nvPicPr>
        <p:blipFill>
          <a:blip r:embed="rId2"/>
          <a:stretch>
            <a:fillRect/>
          </a:stretch>
        </p:blipFill>
        <p:spPr>
          <a:xfrm>
            <a:off x="3049917" y="4093361"/>
            <a:ext cx="2942644" cy="1953180"/>
          </a:xfrm>
          <a:prstGeom prst="rect">
            <a:avLst/>
          </a:prstGeom>
        </p:spPr>
      </p:pic>
    </p:spTree>
    <p:extLst>
      <p:ext uri="{BB962C8B-B14F-4D97-AF65-F5344CB8AC3E}">
        <p14:creationId xmlns:p14="http://schemas.microsoft.com/office/powerpoint/2010/main" val="2701111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185487"/>
          </a:xfrm>
          <a:prstGeom prst="rect">
            <a:avLst/>
          </a:prstGeom>
          <a:noFill/>
        </p:spPr>
        <p:txBody>
          <a:bodyPr wrap="square" rtlCol="0">
            <a:spAutoFit/>
          </a:bodyPr>
          <a:lstStyle/>
          <a:p>
            <a:pPr marL="457200" indent="-457200">
              <a:buFont typeface="Wingdings" panose="05000000000000000000" pitchFamily="2" charset="2"/>
              <a:buChar char="§"/>
            </a:pPr>
            <a:r>
              <a:rPr lang="en-US" sz="2800" b="1" dirty="0">
                <a:latin typeface="Bookman Old Style"/>
                <a:cs typeface="+mj-cs"/>
              </a:rPr>
              <a:t>Existence of Juristic Persons</a:t>
            </a:r>
          </a:p>
          <a:p>
            <a:pPr marL="457200"/>
            <a:endParaRPr lang="en-US" sz="2800" b="1" i="1" dirty="0">
              <a:latin typeface="Bookman Old Style"/>
              <a:cs typeface="+mj-cs"/>
            </a:endParaRPr>
          </a:p>
          <a:p>
            <a:pPr marL="457200"/>
            <a:r>
              <a:rPr lang="en-US" sz="2800" b="1" i="1" dirty="0">
                <a:latin typeface="Bookman Old Style"/>
                <a:cs typeface="+mj-cs"/>
              </a:rPr>
              <a:t>Section 65 of the TCCC</a:t>
            </a:r>
            <a:r>
              <a:rPr lang="en-US" sz="2800" dirty="0">
                <a:latin typeface="Bookman Old Style"/>
                <a:cs typeface="+mj-cs"/>
              </a:rPr>
              <a:t> </a:t>
            </a:r>
          </a:p>
          <a:p>
            <a:pPr marL="457200"/>
            <a:endParaRPr lang="en-US" sz="2800" dirty="0">
              <a:latin typeface="Bookman Old Style"/>
              <a:cs typeface="+mj-cs"/>
            </a:endParaRPr>
          </a:p>
          <a:p>
            <a:pPr marL="457200"/>
            <a:r>
              <a:rPr lang="en-US" sz="2800" dirty="0">
                <a:latin typeface="Bookman Old Style"/>
                <a:cs typeface="+mj-cs"/>
              </a:rPr>
              <a:t>“A juristic person can come into existence only by virtue of this Code or of other law.”</a:t>
            </a:r>
          </a:p>
          <a:p>
            <a:pPr>
              <a:spcBef>
                <a:spcPts val="600"/>
              </a:spcBef>
              <a:spcAft>
                <a:spcPts val="600"/>
              </a:spcAft>
            </a:pPr>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3</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Tree>
    <p:extLst>
      <p:ext uri="{BB962C8B-B14F-4D97-AF65-F5344CB8AC3E}">
        <p14:creationId xmlns:p14="http://schemas.microsoft.com/office/powerpoint/2010/main" val="10933863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539704"/>
          </a:xfrm>
          <a:prstGeom prst="rect">
            <a:avLst/>
          </a:prstGeom>
          <a:noFill/>
        </p:spPr>
        <p:txBody>
          <a:bodyPr wrap="square" rtlCol="0">
            <a:spAutoFit/>
          </a:bodyPr>
          <a:lstStyle/>
          <a:p>
            <a:pPr marL="457200" indent="-457200">
              <a:spcBef>
                <a:spcPts val="600"/>
              </a:spcBef>
              <a:spcAft>
                <a:spcPts val="600"/>
              </a:spcAft>
              <a:buFont typeface="Wingdings" panose="05000000000000000000" pitchFamily="2" charset="2"/>
              <a:buChar char="§"/>
            </a:pPr>
            <a:r>
              <a:rPr lang="en-US" sz="2800" b="1" dirty="0">
                <a:latin typeface="Bookman Old Style"/>
                <a:cs typeface="+mj-cs"/>
              </a:rPr>
              <a:t>Existence of Juristic Persons</a:t>
            </a:r>
          </a:p>
          <a:p>
            <a:pPr marL="457200">
              <a:spcBef>
                <a:spcPts val="600"/>
              </a:spcBef>
              <a:spcAft>
                <a:spcPts val="600"/>
              </a:spcAft>
            </a:pPr>
            <a:r>
              <a:rPr lang="en-US" sz="2800" dirty="0">
                <a:latin typeface="Bookman Old Style"/>
                <a:cs typeface="+mj-cs"/>
              </a:rPr>
              <a:t>5 types of juristic persons under TCCC:</a:t>
            </a:r>
          </a:p>
          <a:p>
            <a:pPr marL="971550" indent="-514350">
              <a:spcBef>
                <a:spcPts val="600"/>
              </a:spcBef>
              <a:spcAft>
                <a:spcPts val="600"/>
              </a:spcAft>
              <a:buFont typeface="+mj-lt"/>
              <a:buAutoNum type="arabicParenR"/>
            </a:pPr>
            <a:r>
              <a:rPr lang="en-US" sz="2800" dirty="0">
                <a:latin typeface="Bookman Old Style"/>
                <a:cs typeface="+mj-cs"/>
              </a:rPr>
              <a:t>Registered ordinary partnership;</a:t>
            </a:r>
          </a:p>
          <a:p>
            <a:pPr marL="971550" indent="-514350">
              <a:spcBef>
                <a:spcPts val="600"/>
              </a:spcBef>
              <a:spcAft>
                <a:spcPts val="600"/>
              </a:spcAft>
              <a:buFont typeface="+mj-lt"/>
              <a:buAutoNum type="arabicParenR"/>
            </a:pPr>
            <a:r>
              <a:rPr lang="en-US" sz="2800" dirty="0">
                <a:latin typeface="Bookman Old Style"/>
                <a:cs typeface="+mj-cs"/>
              </a:rPr>
              <a:t>Limited partnership;</a:t>
            </a:r>
          </a:p>
          <a:p>
            <a:pPr marL="971550" indent="-514350">
              <a:spcBef>
                <a:spcPts val="600"/>
              </a:spcBef>
              <a:spcAft>
                <a:spcPts val="600"/>
              </a:spcAft>
              <a:buFont typeface="+mj-lt"/>
              <a:buAutoNum type="arabicParenR"/>
            </a:pPr>
            <a:r>
              <a:rPr lang="en-US" sz="2800" dirty="0">
                <a:latin typeface="Bookman Old Style"/>
                <a:cs typeface="+mj-cs"/>
              </a:rPr>
              <a:t>Limited company;</a:t>
            </a:r>
          </a:p>
          <a:p>
            <a:pPr marL="971550" indent="-514350">
              <a:spcBef>
                <a:spcPts val="600"/>
              </a:spcBef>
              <a:spcAft>
                <a:spcPts val="600"/>
              </a:spcAft>
              <a:buFont typeface="+mj-lt"/>
              <a:buAutoNum type="arabicParenR"/>
            </a:pPr>
            <a:r>
              <a:rPr lang="en-US" sz="2800" dirty="0">
                <a:latin typeface="Bookman Old Style"/>
                <a:cs typeface="+mj-cs"/>
              </a:rPr>
              <a:t>Association; and</a:t>
            </a:r>
          </a:p>
          <a:p>
            <a:pPr marL="971550" indent="-514350">
              <a:spcBef>
                <a:spcPts val="600"/>
              </a:spcBef>
              <a:spcAft>
                <a:spcPts val="600"/>
              </a:spcAft>
              <a:buFont typeface="+mj-lt"/>
              <a:buAutoNum type="arabicParenR"/>
            </a:pPr>
            <a:r>
              <a:rPr lang="en-US" sz="2800" dirty="0">
                <a:latin typeface="Bookman Old Style"/>
                <a:cs typeface="+mj-cs"/>
              </a:rPr>
              <a:t>Foundation</a:t>
            </a:r>
          </a:p>
          <a:p>
            <a:pPr marL="457200"/>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4</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Tree>
    <p:extLst>
      <p:ext uri="{BB962C8B-B14F-4D97-AF65-F5344CB8AC3E}">
        <p14:creationId xmlns:p14="http://schemas.microsoft.com/office/powerpoint/2010/main" val="2079994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355038"/>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Rights and Duties of Juristic Persons</a:t>
            </a:r>
          </a:p>
          <a:p>
            <a:pPr marL="346075">
              <a:spcBef>
                <a:spcPts val="600"/>
              </a:spcBef>
              <a:spcAft>
                <a:spcPts val="600"/>
              </a:spcAft>
            </a:pPr>
            <a:r>
              <a:rPr lang="en-US" sz="2800" i="1" dirty="0">
                <a:latin typeface="Bookman Old Style"/>
                <a:cs typeface="+mj-cs"/>
              </a:rPr>
              <a:t>Section 66 of TCCC</a:t>
            </a:r>
            <a:r>
              <a:rPr lang="en-US" sz="2800" dirty="0">
                <a:latin typeface="Bookman Old Style"/>
                <a:cs typeface="+mj-cs"/>
              </a:rPr>
              <a:t> </a:t>
            </a:r>
          </a:p>
          <a:p>
            <a:pPr marL="346075">
              <a:spcBef>
                <a:spcPts val="600"/>
              </a:spcBef>
              <a:spcAft>
                <a:spcPts val="600"/>
              </a:spcAft>
            </a:pPr>
            <a:r>
              <a:rPr lang="en-US" sz="2800" dirty="0">
                <a:latin typeface="Bookman Old Style"/>
                <a:cs typeface="+mj-cs"/>
              </a:rPr>
              <a:t>“A juristic person has rights and duties conformity with the provisions of this Code or of other law within the scope of its power and duties, or its object as provided by or defined in the law, regulation or constitutive act.”</a:t>
            </a:r>
          </a:p>
          <a:p>
            <a:pPr marL="457200"/>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5</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Tree>
    <p:extLst>
      <p:ext uri="{BB962C8B-B14F-4D97-AF65-F5344CB8AC3E}">
        <p14:creationId xmlns:p14="http://schemas.microsoft.com/office/powerpoint/2010/main" val="27656106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847207"/>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Rights and Duties of Juristic Persons</a:t>
            </a:r>
          </a:p>
          <a:p>
            <a:pPr marL="346075">
              <a:spcBef>
                <a:spcPts val="600"/>
              </a:spcBef>
              <a:spcAft>
                <a:spcPts val="600"/>
              </a:spcAft>
            </a:pPr>
            <a:r>
              <a:rPr lang="en-US" sz="2800" i="1" dirty="0">
                <a:latin typeface="Bookman Old Style"/>
                <a:cs typeface="+mj-cs"/>
              </a:rPr>
              <a:t>Section 67 of TCCC</a:t>
            </a:r>
            <a:r>
              <a:rPr lang="en-US" sz="2800" dirty="0">
                <a:latin typeface="Bookman Old Style"/>
                <a:cs typeface="+mj-cs"/>
              </a:rPr>
              <a:t> </a:t>
            </a:r>
          </a:p>
          <a:p>
            <a:pPr marL="346075">
              <a:spcBef>
                <a:spcPts val="600"/>
              </a:spcBef>
              <a:spcAft>
                <a:spcPts val="600"/>
              </a:spcAft>
            </a:pPr>
            <a:r>
              <a:rPr lang="en-US" sz="2800" dirty="0">
                <a:latin typeface="Bookman Old Style"/>
                <a:cs typeface="+mj-cs"/>
              </a:rPr>
              <a:t>“Subject to Section 66, a juristic person enjoys the same rights and is subject to the same duties as a natural person, </a:t>
            </a:r>
            <a:r>
              <a:rPr lang="en-US" sz="2800" i="1" u="sng" dirty="0">
                <a:latin typeface="Bookman Old Style"/>
                <a:cs typeface="+mj-cs"/>
              </a:rPr>
              <a:t>except</a:t>
            </a:r>
            <a:r>
              <a:rPr lang="en-US" sz="2800" dirty="0">
                <a:latin typeface="Bookman Old Style"/>
                <a:cs typeface="+mj-cs"/>
              </a:rPr>
              <a:t> those which, by reason of their nature, may only be enjoyed or incurred only by a natural person.”</a:t>
            </a:r>
          </a:p>
        </p:txBody>
      </p:sp>
      <p:sp>
        <p:nvSpPr>
          <p:cNvPr id="2" name="Slide Number Placeholder 1"/>
          <p:cNvSpPr>
            <a:spLocks noGrp="1"/>
          </p:cNvSpPr>
          <p:nvPr>
            <p:ph type="sldNum" sz="quarter" idx="12"/>
          </p:nvPr>
        </p:nvSpPr>
        <p:spPr/>
        <p:txBody>
          <a:bodyPr/>
          <a:lstStyle/>
          <a:p>
            <a:fld id="{AEDAE4D7-47EC-4444-8F74-101BA9C3A3F0}" type="slidenum">
              <a:rPr lang="en-US" smtClean="0"/>
              <a:pPr/>
              <a:t>6</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Tree>
    <p:extLst>
      <p:ext uri="{BB962C8B-B14F-4D97-AF65-F5344CB8AC3E}">
        <p14:creationId xmlns:p14="http://schemas.microsoft.com/office/powerpoint/2010/main" val="806960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570208"/>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Management of Juristic Persons</a:t>
            </a:r>
          </a:p>
          <a:p>
            <a:pPr marL="346075">
              <a:spcBef>
                <a:spcPts val="600"/>
              </a:spcBef>
              <a:spcAft>
                <a:spcPts val="600"/>
              </a:spcAft>
            </a:pPr>
            <a:r>
              <a:rPr lang="en-US" sz="2800" i="1" dirty="0">
                <a:latin typeface="Bookman Old Style"/>
                <a:cs typeface="+mj-cs"/>
              </a:rPr>
              <a:t>Section 70 of TCCC</a:t>
            </a:r>
            <a:r>
              <a:rPr lang="en-US" sz="2800" dirty="0">
                <a:latin typeface="Bookman Old Style"/>
                <a:cs typeface="+mj-cs"/>
              </a:rPr>
              <a:t> </a:t>
            </a:r>
          </a:p>
          <a:p>
            <a:pPr marL="346075">
              <a:spcBef>
                <a:spcPts val="600"/>
              </a:spcBef>
              <a:spcAft>
                <a:spcPts val="600"/>
              </a:spcAft>
            </a:pPr>
            <a:r>
              <a:rPr lang="en-US" sz="2800" dirty="0">
                <a:latin typeface="Bookman Old Style"/>
                <a:cs typeface="+mj-cs"/>
              </a:rPr>
              <a:t>“A juristic person must have one or several representatives as prescribed by the law, regulations or its constitutive act.</a:t>
            </a:r>
          </a:p>
          <a:p>
            <a:pPr marL="346075">
              <a:spcBef>
                <a:spcPts val="600"/>
              </a:spcBef>
              <a:spcAft>
                <a:spcPts val="600"/>
              </a:spcAft>
            </a:pPr>
            <a:r>
              <a:rPr lang="en-US" sz="2800" dirty="0">
                <a:latin typeface="Bookman Old Style"/>
                <a:cs typeface="+mj-cs"/>
              </a:rPr>
              <a:t>The will of a juristic person is declared through its representatives.”</a:t>
            </a:r>
          </a:p>
        </p:txBody>
      </p:sp>
      <p:sp>
        <p:nvSpPr>
          <p:cNvPr id="2" name="Slide Number Placeholder 1"/>
          <p:cNvSpPr>
            <a:spLocks noGrp="1"/>
          </p:cNvSpPr>
          <p:nvPr>
            <p:ph type="sldNum" sz="quarter" idx="12"/>
          </p:nvPr>
        </p:nvSpPr>
        <p:spPr/>
        <p:txBody>
          <a:bodyPr/>
          <a:lstStyle/>
          <a:p>
            <a:fld id="{AEDAE4D7-47EC-4444-8F74-101BA9C3A3F0}" type="slidenum">
              <a:rPr lang="en-US" smtClean="0"/>
              <a:pPr/>
              <a:t>7</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Tree>
    <p:extLst>
      <p:ext uri="{BB962C8B-B14F-4D97-AF65-F5344CB8AC3E}">
        <p14:creationId xmlns:p14="http://schemas.microsoft.com/office/powerpoint/2010/main" val="1753193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139321"/>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Legal Implications of Acts done by Representatives</a:t>
            </a:r>
          </a:p>
          <a:p>
            <a:pPr marL="860425" indent="-514350">
              <a:spcBef>
                <a:spcPts val="600"/>
              </a:spcBef>
              <a:spcAft>
                <a:spcPts val="600"/>
              </a:spcAft>
              <a:buAutoNum type="arabicParenBoth"/>
            </a:pPr>
            <a:r>
              <a:rPr lang="en-US" sz="2800" dirty="0">
                <a:latin typeface="Bookman Old Style"/>
                <a:cs typeface="+mj-cs"/>
              </a:rPr>
              <a:t>Scope of objects; and</a:t>
            </a:r>
          </a:p>
          <a:p>
            <a:pPr marL="860425" indent="-514350">
              <a:spcBef>
                <a:spcPts val="600"/>
              </a:spcBef>
              <a:spcAft>
                <a:spcPts val="600"/>
              </a:spcAft>
              <a:buAutoNum type="arabicParenBoth"/>
            </a:pPr>
            <a:r>
              <a:rPr lang="en-US" sz="2800" dirty="0">
                <a:latin typeface="Bookman Old Style"/>
                <a:cs typeface="+mj-cs"/>
              </a:rPr>
              <a:t>Scope of registered power of representatives</a:t>
            </a:r>
          </a:p>
          <a:p>
            <a:pPr marL="346075">
              <a:spcBef>
                <a:spcPts val="600"/>
              </a:spcBef>
              <a:spcAft>
                <a:spcPts val="600"/>
              </a:spcAft>
            </a:pPr>
            <a:endParaRPr lang="en-US" sz="2800" u="sng"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8</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Tree>
    <p:extLst>
      <p:ext uri="{BB962C8B-B14F-4D97-AF65-F5344CB8AC3E}">
        <p14:creationId xmlns:p14="http://schemas.microsoft.com/office/powerpoint/2010/main" val="2914122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078039"/>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Legal Implications of Acts done by Representatives</a:t>
            </a:r>
          </a:p>
          <a:p>
            <a:pPr marL="346075">
              <a:spcBef>
                <a:spcPts val="600"/>
              </a:spcBef>
              <a:spcAft>
                <a:spcPts val="600"/>
              </a:spcAft>
            </a:pPr>
            <a:r>
              <a:rPr lang="en-US" sz="2800" dirty="0">
                <a:latin typeface="Bookman Old Style"/>
                <a:cs typeface="+mj-cs"/>
              </a:rPr>
              <a:t>(1) Scope of objects</a:t>
            </a:r>
          </a:p>
          <a:p>
            <a:pPr marL="346075">
              <a:spcBef>
                <a:spcPts val="600"/>
              </a:spcBef>
              <a:spcAft>
                <a:spcPts val="600"/>
              </a:spcAft>
            </a:pPr>
            <a:r>
              <a:rPr lang="en-US" sz="2800" dirty="0">
                <a:latin typeface="Bookman Old Style"/>
                <a:cs typeface="+mj-cs"/>
              </a:rPr>
              <a:t>If representatives act </a:t>
            </a:r>
            <a:r>
              <a:rPr lang="en-US" sz="2800" i="1" u="sng" dirty="0">
                <a:latin typeface="Bookman Old Style"/>
                <a:cs typeface="+mj-cs"/>
              </a:rPr>
              <a:t>within</a:t>
            </a:r>
            <a:r>
              <a:rPr lang="en-US" sz="2800" dirty="0">
                <a:latin typeface="Bookman Old Style"/>
                <a:cs typeface="+mj-cs"/>
              </a:rPr>
              <a:t> the scope of the juristic person’s registered objects …</a:t>
            </a:r>
          </a:p>
          <a:p>
            <a:pPr marL="346075">
              <a:spcBef>
                <a:spcPts val="600"/>
              </a:spcBef>
              <a:spcAft>
                <a:spcPts val="600"/>
              </a:spcAft>
            </a:pPr>
            <a:r>
              <a:rPr lang="en-US" sz="2800" dirty="0">
                <a:latin typeface="Bookman Old Style"/>
                <a:cs typeface="+mj-cs"/>
              </a:rPr>
              <a:t>     Such act binds the juristic person. </a:t>
            </a:r>
          </a:p>
          <a:p>
            <a:pPr marL="346075"/>
            <a:r>
              <a:rPr lang="en-US" sz="2800" dirty="0">
                <a:latin typeface="Bookman Old Style"/>
                <a:cs typeface="+mj-cs"/>
              </a:rPr>
              <a:t>     Representatives are not personally liable for such act.</a:t>
            </a:r>
          </a:p>
        </p:txBody>
      </p:sp>
      <p:sp>
        <p:nvSpPr>
          <p:cNvPr id="2" name="Slide Number Placeholder 1"/>
          <p:cNvSpPr>
            <a:spLocks noGrp="1"/>
          </p:cNvSpPr>
          <p:nvPr>
            <p:ph type="sldNum" sz="quarter" idx="12"/>
          </p:nvPr>
        </p:nvSpPr>
        <p:spPr/>
        <p:txBody>
          <a:bodyPr/>
          <a:lstStyle/>
          <a:p>
            <a:fld id="{AEDAE4D7-47EC-4444-8F74-101BA9C3A3F0}" type="slidenum">
              <a:rPr lang="en-US" smtClean="0"/>
              <a:pPr/>
              <a:t>9</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
        <p:nvSpPr>
          <p:cNvPr id="7" name="Arrow: Right 6">
            <a:extLst>
              <a:ext uri="{FF2B5EF4-FFF2-40B4-BE49-F238E27FC236}">
                <a16:creationId xmlns:a16="http://schemas.microsoft.com/office/drawing/2014/main" id="{8C3868EC-090E-462B-9DF0-63D8440271BF}"/>
              </a:ext>
            </a:extLst>
          </p:cNvPr>
          <p:cNvSpPr/>
          <p:nvPr/>
        </p:nvSpPr>
        <p:spPr>
          <a:xfrm>
            <a:off x="852488" y="4322723"/>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570DC0E3-FF77-436F-B38E-67D93589313B}"/>
              </a:ext>
            </a:extLst>
          </p:cNvPr>
          <p:cNvSpPr/>
          <p:nvPr/>
        </p:nvSpPr>
        <p:spPr>
          <a:xfrm>
            <a:off x="852488" y="4796069"/>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25075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508927"/>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rPr>
              <a:t>Legal Implications of Acts done by Representatives</a:t>
            </a:r>
          </a:p>
          <a:p>
            <a:pPr marL="346075">
              <a:spcBef>
                <a:spcPts val="600"/>
              </a:spcBef>
              <a:spcAft>
                <a:spcPts val="600"/>
              </a:spcAft>
            </a:pPr>
            <a:r>
              <a:rPr lang="en-US" sz="2800" dirty="0">
                <a:latin typeface="Bookman Old Style"/>
                <a:cs typeface="+mj-cs"/>
              </a:rPr>
              <a:t>(1) Scope of objects</a:t>
            </a:r>
          </a:p>
          <a:p>
            <a:pPr marL="346075">
              <a:spcBef>
                <a:spcPts val="600"/>
              </a:spcBef>
              <a:spcAft>
                <a:spcPts val="600"/>
              </a:spcAft>
            </a:pPr>
            <a:r>
              <a:rPr lang="en-US" sz="2800" dirty="0">
                <a:latin typeface="Bookman Old Style"/>
                <a:cs typeface="+mj-cs"/>
              </a:rPr>
              <a:t>If representatives act </a:t>
            </a:r>
            <a:r>
              <a:rPr lang="en-US" sz="2800" i="1" u="sng" dirty="0">
                <a:latin typeface="Bookman Old Style"/>
                <a:cs typeface="+mj-cs"/>
              </a:rPr>
              <a:t>beyond</a:t>
            </a:r>
            <a:r>
              <a:rPr lang="en-US" sz="2800" dirty="0">
                <a:latin typeface="Bookman Old Style"/>
                <a:cs typeface="+mj-cs"/>
              </a:rPr>
              <a:t> the scope of the juristic person’s registered objects …</a:t>
            </a:r>
          </a:p>
          <a:p>
            <a:pPr marL="346075">
              <a:spcBef>
                <a:spcPts val="600"/>
              </a:spcBef>
              <a:spcAft>
                <a:spcPts val="600"/>
              </a:spcAft>
            </a:pPr>
            <a:r>
              <a:rPr lang="en-US" sz="2800" dirty="0">
                <a:latin typeface="Bookman Old Style"/>
                <a:cs typeface="+mj-cs"/>
              </a:rPr>
              <a:t>     Such act does not bind the juristic person. </a:t>
            </a:r>
          </a:p>
          <a:p>
            <a:pPr marL="346075"/>
            <a:r>
              <a:rPr lang="en-US" sz="2800" dirty="0">
                <a:latin typeface="Bookman Old Style"/>
                <a:cs typeface="+mj-cs"/>
              </a:rPr>
              <a:t>     Representatives are personally liable for such act.</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10</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
        <p:nvSpPr>
          <p:cNvPr id="7" name="Arrow: Right 6">
            <a:extLst>
              <a:ext uri="{FF2B5EF4-FFF2-40B4-BE49-F238E27FC236}">
                <a16:creationId xmlns:a16="http://schemas.microsoft.com/office/drawing/2014/main" id="{8C3868EC-090E-462B-9DF0-63D8440271BF}"/>
              </a:ext>
            </a:extLst>
          </p:cNvPr>
          <p:cNvSpPr/>
          <p:nvPr/>
        </p:nvSpPr>
        <p:spPr>
          <a:xfrm>
            <a:off x="852488" y="4311572"/>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570DC0E3-FF77-436F-B38E-67D93589313B}"/>
              </a:ext>
            </a:extLst>
          </p:cNvPr>
          <p:cNvSpPr/>
          <p:nvPr/>
        </p:nvSpPr>
        <p:spPr>
          <a:xfrm>
            <a:off x="852488" y="5242117"/>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95761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001095"/>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rPr>
              <a:t>Legal Implications of Acts done by Representatives</a:t>
            </a:r>
          </a:p>
          <a:p>
            <a:pPr marL="346075">
              <a:spcBef>
                <a:spcPts val="600"/>
              </a:spcBef>
              <a:spcAft>
                <a:spcPts val="600"/>
              </a:spcAft>
            </a:pPr>
            <a:r>
              <a:rPr lang="en-US" sz="2800" dirty="0">
                <a:latin typeface="Bookman Old Style"/>
                <a:cs typeface="+mj-cs"/>
              </a:rPr>
              <a:t>(2) Scope of registered power of representatives</a:t>
            </a:r>
          </a:p>
          <a:p>
            <a:pPr marL="346075">
              <a:spcBef>
                <a:spcPts val="600"/>
              </a:spcBef>
              <a:spcAft>
                <a:spcPts val="600"/>
              </a:spcAft>
            </a:pPr>
            <a:r>
              <a:rPr lang="en-US" sz="2800" dirty="0">
                <a:latin typeface="Bookman Old Style"/>
                <a:cs typeface="+mj-cs"/>
              </a:rPr>
              <a:t>If representatives act </a:t>
            </a:r>
            <a:r>
              <a:rPr lang="en-US" sz="2800" i="1" u="sng" dirty="0">
                <a:latin typeface="Bookman Old Style"/>
                <a:cs typeface="+mj-cs"/>
              </a:rPr>
              <a:t>beyond</a:t>
            </a:r>
            <a:r>
              <a:rPr lang="en-US" sz="2800" dirty="0">
                <a:latin typeface="Bookman Old Style"/>
                <a:cs typeface="+mj-cs"/>
              </a:rPr>
              <a:t> the scope of their registered power …</a:t>
            </a:r>
          </a:p>
          <a:p>
            <a:pPr marL="346075">
              <a:spcBef>
                <a:spcPts val="600"/>
              </a:spcBef>
              <a:spcAft>
                <a:spcPts val="600"/>
              </a:spcAft>
            </a:pPr>
            <a:r>
              <a:rPr lang="en-US" sz="2800" dirty="0">
                <a:latin typeface="Bookman Old Style"/>
                <a:cs typeface="+mj-cs"/>
              </a:rPr>
              <a:t>     The juristic person can either deny or ratify the act. </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11</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
        <p:nvSpPr>
          <p:cNvPr id="7" name="Arrow: Right 6">
            <a:extLst>
              <a:ext uri="{FF2B5EF4-FFF2-40B4-BE49-F238E27FC236}">
                <a16:creationId xmlns:a16="http://schemas.microsoft.com/office/drawing/2014/main" id="{8C3868EC-090E-462B-9DF0-63D8440271BF}"/>
              </a:ext>
            </a:extLst>
          </p:cNvPr>
          <p:cNvSpPr/>
          <p:nvPr/>
        </p:nvSpPr>
        <p:spPr>
          <a:xfrm>
            <a:off x="852488" y="4735312"/>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432450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154984"/>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rPr>
              <a:t>Liability of Representatives to Juristic Person </a:t>
            </a:r>
            <a:r>
              <a:rPr lang="en-US" sz="2800" i="1" dirty="0">
                <a:latin typeface="Bookman Old Style"/>
              </a:rPr>
              <a:t>(Section 821, 77 TCCC)</a:t>
            </a:r>
          </a:p>
          <a:p>
            <a:pPr marL="346075">
              <a:spcBef>
                <a:spcPts val="600"/>
              </a:spcBef>
              <a:spcAft>
                <a:spcPts val="600"/>
              </a:spcAft>
            </a:pPr>
            <a:r>
              <a:rPr lang="en-US" sz="2800" dirty="0">
                <a:latin typeface="Bookman Old Style"/>
                <a:cs typeface="+mj-cs"/>
              </a:rPr>
              <a:t>A representative is liable for any injury resulting from …</a:t>
            </a:r>
          </a:p>
          <a:p>
            <a:pPr marL="803275" indent="-457200">
              <a:spcBef>
                <a:spcPts val="600"/>
              </a:spcBef>
              <a:spcAft>
                <a:spcPts val="600"/>
              </a:spcAft>
              <a:buFontTx/>
              <a:buChar char="-"/>
            </a:pPr>
            <a:r>
              <a:rPr lang="en-US" sz="2800" dirty="0">
                <a:latin typeface="Bookman Old Style"/>
                <a:cs typeface="+mj-cs"/>
              </a:rPr>
              <a:t>his negligence; or</a:t>
            </a:r>
          </a:p>
          <a:p>
            <a:pPr marL="803275" indent="-457200">
              <a:spcBef>
                <a:spcPts val="600"/>
              </a:spcBef>
              <a:spcAft>
                <a:spcPts val="600"/>
              </a:spcAft>
              <a:buFontTx/>
              <a:buChar char="-"/>
            </a:pPr>
            <a:r>
              <a:rPr lang="en-US" sz="2800" dirty="0">
                <a:latin typeface="Bookman Old Style"/>
                <a:cs typeface="+mj-cs"/>
              </a:rPr>
              <a:t>non-execution of representation; or </a:t>
            </a:r>
          </a:p>
          <a:p>
            <a:pPr marL="803275" indent="-457200">
              <a:spcBef>
                <a:spcPts val="600"/>
              </a:spcBef>
              <a:spcAft>
                <a:spcPts val="600"/>
              </a:spcAft>
              <a:buFontTx/>
              <a:buChar char="-"/>
            </a:pPr>
            <a:r>
              <a:rPr lang="en-US" sz="2800" dirty="0">
                <a:latin typeface="Bookman Old Style"/>
                <a:cs typeface="+mj-cs"/>
              </a:rPr>
              <a:t>an act done without or in excess of authority.</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12</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Tree>
    <p:extLst>
      <p:ext uri="{BB962C8B-B14F-4D97-AF65-F5344CB8AC3E}">
        <p14:creationId xmlns:p14="http://schemas.microsoft.com/office/powerpoint/2010/main" val="26186711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5678478"/>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500" b="1" dirty="0">
                <a:latin typeface="Bookman Old Style"/>
                <a:cs typeface="+mj-cs"/>
              </a:rPr>
              <a:t>Tortious Liability of a Juristic Person to a third party </a:t>
            </a:r>
            <a:r>
              <a:rPr lang="en-US" sz="2500" dirty="0">
                <a:latin typeface="Bookman Old Style"/>
                <a:cs typeface="+mj-cs"/>
              </a:rPr>
              <a:t>(Section 76 TCCC)</a:t>
            </a:r>
          </a:p>
          <a:p>
            <a:pPr marL="346075">
              <a:spcBef>
                <a:spcPts val="600"/>
              </a:spcBef>
              <a:spcAft>
                <a:spcPts val="600"/>
              </a:spcAft>
            </a:pPr>
            <a:r>
              <a:rPr lang="en-US" sz="2500" dirty="0">
                <a:latin typeface="Bookman Old Style"/>
                <a:cs typeface="+mj-cs"/>
              </a:rPr>
              <a:t>If damage is caused by an act of </a:t>
            </a:r>
            <a:r>
              <a:rPr lang="en-US" sz="2500" u="sng" dirty="0">
                <a:latin typeface="Bookman Old Style"/>
                <a:cs typeface="+mj-cs"/>
              </a:rPr>
              <a:t>representatives</a:t>
            </a:r>
            <a:r>
              <a:rPr lang="en-US" sz="2500" dirty="0">
                <a:latin typeface="Bookman Old Style"/>
                <a:cs typeface="+mj-cs"/>
              </a:rPr>
              <a:t> or the </a:t>
            </a:r>
            <a:r>
              <a:rPr lang="en-US" sz="2500" u="sng" dirty="0">
                <a:latin typeface="Bookman Old Style"/>
                <a:cs typeface="+mj-cs"/>
              </a:rPr>
              <a:t>person empowered to act on behalf of the juristic person</a:t>
            </a:r>
            <a:r>
              <a:rPr lang="en-US" sz="2500" dirty="0">
                <a:latin typeface="Bookman Old Style"/>
                <a:cs typeface="+mj-cs"/>
              </a:rPr>
              <a:t> …</a:t>
            </a:r>
            <a:endParaRPr lang="en-US" sz="2500" i="1" dirty="0">
              <a:latin typeface="Bookman Old Style"/>
              <a:cs typeface="+mj-cs"/>
            </a:endParaRPr>
          </a:p>
          <a:p>
            <a:pPr marL="692150" indent="-346075">
              <a:spcBef>
                <a:spcPts val="600"/>
              </a:spcBef>
              <a:spcAft>
                <a:spcPts val="600"/>
              </a:spcAft>
              <a:buFontTx/>
              <a:buChar char="-"/>
            </a:pPr>
            <a:r>
              <a:rPr lang="en-US" sz="2500" dirty="0">
                <a:latin typeface="Bookman Old Style"/>
                <a:cs typeface="+mj-cs"/>
              </a:rPr>
              <a:t>in performing their of duties      A juristic person is bound to make compensation for any damage done to other persons.</a:t>
            </a:r>
          </a:p>
          <a:p>
            <a:pPr marL="692150" indent="-346075">
              <a:spcBef>
                <a:spcPts val="600"/>
              </a:spcBef>
              <a:spcAft>
                <a:spcPts val="600"/>
              </a:spcAft>
              <a:buFontTx/>
              <a:buChar char="-"/>
            </a:pPr>
            <a:r>
              <a:rPr lang="en-US" sz="2500" dirty="0">
                <a:latin typeface="Bookman Old Style"/>
                <a:cs typeface="+mj-cs"/>
              </a:rPr>
              <a:t>not within the scope of the object or power and duties of the juristic person      The underlined persons are jointly liable to make compensation.</a:t>
            </a:r>
          </a:p>
          <a:p>
            <a:pPr marL="346075"/>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13</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2744063" y="346262"/>
            <a:ext cx="4071949" cy="646331"/>
          </a:xfrm>
          <a:prstGeom prst="rect">
            <a:avLst/>
          </a:prstGeom>
          <a:noFill/>
        </p:spPr>
        <p:txBody>
          <a:bodyPr wrap="none" rtlCol="0">
            <a:spAutoFit/>
          </a:bodyPr>
          <a:lstStyle/>
          <a:p>
            <a:pPr algn="ctr"/>
            <a:r>
              <a:rPr lang="en-US" sz="3600" b="1" dirty="0">
                <a:latin typeface="Bookman Old Style"/>
                <a:cs typeface="Bookman Old Style"/>
              </a:rPr>
              <a:t>Juristic Persons</a:t>
            </a:r>
          </a:p>
        </p:txBody>
      </p:sp>
      <p:sp>
        <p:nvSpPr>
          <p:cNvPr id="7" name="Arrow: Right 6">
            <a:extLst>
              <a:ext uri="{FF2B5EF4-FFF2-40B4-BE49-F238E27FC236}">
                <a16:creationId xmlns:a16="http://schemas.microsoft.com/office/drawing/2014/main" id="{A1153D5F-6433-4005-8654-06FF5770F4DE}"/>
              </a:ext>
            </a:extLst>
          </p:cNvPr>
          <p:cNvSpPr/>
          <p:nvPr/>
        </p:nvSpPr>
        <p:spPr>
          <a:xfrm>
            <a:off x="5628945" y="3899246"/>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5053BED6-5F57-4A18-B736-67975D61CEA8}"/>
              </a:ext>
            </a:extLst>
          </p:cNvPr>
          <p:cNvSpPr/>
          <p:nvPr/>
        </p:nvSpPr>
        <p:spPr>
          <a:xfrm>
            <a:off x="5540605" y="5590699"/>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83690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108817"/>
          </a:xfrm>
          <a:prstGeom prst="rect">
            <a:avLst/>
          </a:prstGeom>
          <a:noFill/>
        </p:spPr>
        <p:txBody>
          <a:bodyPr wrap="square" rtlCol="0">
            <a:spAutoFit/>
          </a:bodyPr>
          <a:lstStyle/>
          <a:p>
            <a:pPr marL="346075">
              <a:spcBef>
                <a:spcPts val="600"/>
              </a:spcBef>
              <a:spcAft>
                <a:spcPts val="600"/>
              </a:spcAft>
            </a:pPr>
            <a:r>
              <a:rPr lang="en-US" sz="2600" dirty="0">
                <a:latin typeface="Bookman Old Style"/>
                <a:cs typeface="+mj-cs"/>
              </a:rPr>
              <a:t>In operating business within its registered objects, Company ABC entered into a sales contract with Mr. Peter. Later, Mr. Peter failed to perform his obligations under such contract. </a:t>
            </a:r>
          </a:p>
          <a:p>
            <a:pPr marL="346075">
              <a:spcBef>
                <a:spcPts val="600"/>
              </a:spcBef>
              <a:spcAft>
                <a:spcPts val="600"/>
              </a:spcAft>
            </a:pPr>
            <a:endParaRPr lang="en-US" sz="2600" dirty="0">
              <a:latin typeface="Bookman Old Style"/>
              <a:cs typeface="+mj-cs"/>
            </a:endParaRPr>
          </a:p>
          <a:p>
            <a:pPr marL="346075">
              <a:spcBef>
                <a:spcPts val="600"/>
              </a:spcBef>
              <a:spcAft>
                <a:spcPts val="600"/>
              </a:spcAft>
            </a:pPr>
            <a:r>
              <a:rPr lang="en-US" sz="2600" dirty="0">
                <a:latin typeface="Bookman Old Style"/>
                <a:cs typeface="+mj-cs"/>
              </a:rPr>
              <a:t>Can Company ABC sue Mr. Peter for a breach of contract, if filing a lawsuit is not in the objects of the Company? </a:t>
            </a:r>
          </a:p>
          <a:p>
            <a:pPr marL="346075"/>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14</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3551979" y="346262"/>
            <a:ext cx="2456122" cy="646331"/>
          </a:xfrm>
          <a:prstGeom prst="rect">
            <a:avLst/>
          </a:prstGeom>
          <a:noFill/>
        </p:spPr>
        <p:txBody>
          <a:bodyPr wrap="none" rtlCol="0">
            <a:spAutoFit/>
          </a:bodyPr>
          <a:lstStyle/>
          <a:p>
            <a:pPr algn="ctr"/>
            <a:r>
              <a:rPr lang="en-US" sz="3600" b="1" dirty="0">
                <a:latin typeface="Bookman Old Style"/>
                <a:cs typeface="Bookman Old Style"/>
              </a:rPr>
              <a:t>Exercises</a:t>
            </a:r>
          </a:p>
        </p:txBody>
      </p:sp>
    </p:spTree>
    <p:extLst>
      <p:ext uri="{BB962C8B-B14F-4D97-AF65-F5344CB8AC3E}">
        <p14:creationId xmlns:p14="http://schemas.microsoft.com/office/powerpoint/2010/main" val="32924984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755148"/>
          </a:xfrm>
          <a:prstGeom prst="rect">
            <a:avLst/>
          </a:prstGeom>
          <a:noFill/>
        </p:spPr>
        <p:txBody>
          <a:bodyPr wrap="square" rtlCol="0">
            <a:spAutoFit/>
          </a:bodyPr>
          <a:lstStyle/>
          <a:p>
            <a:pPr marL="346075">
              <a:spcBef>
                <a:spcPts val="600"/>
              </a:spcBef>
              <a:spcAft>
                <a:spcPts val="600"/>
              </a:spcAft>
            </a:pPr>
            <a:r>
              <a:rPr lang="en-US" sz="2600" dirty="0">
                <a:latin typeface="Bookman Old Style"/>
                <a:cs typeface="+mj-cs"/>
              </a:rPr>
              <a:t>The Board of directors of Company ABC passed a resolution prohibiting the Company to enter into any contracts with Company DEF. Mr. Flynn, an authorized director of Company ABC, violated the resolution and entered into a service agreement with Company DEF on behalf the Company.</a:t>
            </a:r>
          </a:p>
          <a:p>
            <a:pPr marL="346075">
              <a:spcBef>
                <a:spcPts val="600"/>
              </a:spcBef>
              <a:spcAft>
                <a:spcPts val="600"/>
              </a:spcAft>
            </a:pPr>
            <a:r>
              <a:rPr lang="en-US" sz="2600" dirty="0">
                <a:latin typeface="Bookman Old Style"/>
                <a:cs typeface="+mj-cs"/>
              </a:rPr>
              <a:t>Assuming that the service agreement is within the objects of Company ABC, can Company ABC deny the agreement?</a:t>
            </a:r>
          </a:p>
          <a:p>
            <a:pPr marL="346075"/>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15</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3551979" y="346262"/>
            <a:ext cx="2456122" cy="646331"/>
          </a:xfrm>
          <a:prstGeom prst="rect">
            <a:avLst/>
          </a:prstGeom>
          <a:noFill/>
        </p:spPr>
        <p:txBody>
          <a:bodyPr wrap="none" rtlCol="0">
            <a:spAutoFit/>
          </a:bodyPr>
          <a:lstStyle/>
          <a:p>
            <a:pPr algn="ctr"/>
            <a:r>
              <a:rPr lang="en-US" sz="3600" b="1" dirty="0">
                <a:latin typeface="Bookman Old Style"/>
                <a:cs typeface="Bookman Old Style"/>
              </a:rPr>
              <a:t>Exercises</a:t>
            </a:r>
          </a:p>
        </p:txBody>
      </p:sp>
    </p:spTree>
    <p:extLst>
      <p:ext uri="{BB962C8B-B14F-4D97-AF65-F5344CB8AC3E}">
        <p14:creationId xmlns:p14="http://schemas.microsoft.com/office/powerpoint/2010/main" val="1768068722"/>
      </p:ext>
    </p:extLst>
  </p:cSld>
  <p:clrMapOvr>
    <a:masterClrMapping/>
  </p:clrMapOvr>
</p:sld>
</file>

<file path=ppt/theme/theme1.xml><?xml version="1.0" encoding="utf-8"?>
<a:theme xmlns:a="http://schemas.openxmlformats.org/drawingml/2006/main" name="Munin_Specific Performan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Munin_Specific Performance</Template>
  <TotalTime>14468</TotalTime>
  <Words>687</Words>
  <Application>Microsoft Office PowerPoint</Application>
  <PresentationFormat>On-screen Show (4:3)</PresentationFormat>
  <Paragraphs>88</Paragraphs>
  <Slides>15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Bookman Old Style</vt:lpstr>
      <vt:lpstr>Calibri</vt:lpstr>
      <vt:lpstr>Wingdings</vt:lpstr>
      <vt:lpstr>Munin_Specific Performance</vt:lpstr>
      <vt:lpstr>TU 122 LAW IN EVERYDAY LIFE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Specific performance and damages in Thai law: defects in legal transplant</dc:title>
  <dc:creator>ALL</dc:creator>
  <cp:lastModifiedBy>Nadnaphas Leakpech</cp:lastModifiedBy>
  <cp:revision>376</cp:revision>
  <dcterms:created xsi:type="dcterms:W3CDTF">2014-05-06T17:21:22Z</dcterms:created>
  <dcterms:modified xsi:type="dcterms:W3CDTF">2018-03-16T04:36:34Z</dcterms:modified>
</cp:coreProperties>
</file>