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2"/>
  </p:notesMasterIdLst>
  <p:handoutMasterIdLst>
    <p:handoutMasterId r:id="rId33"/>
  </p:handoutMasterIdLst>
  <p:sldIdLst>
    <p:sldId id="304" r:id="rId2"/>
    <p:sldId id="270" r:id="rId3"/>
    <p:sldId id="306" r:id="rId4"/>
    <p:sldId id="353" r:id="rId5"/>
    <p:sldId id="354" r:id="rId6"/>
    <p:sldId id="355" r:id="rId7"/>
    <p:sldId id="356" r:id="rId8"/>
    <p:sldId id="363" r:id="rId9"/>
    <p:sldId id="364" r:id="rId10"/>
    <p:sldId id="365" r:id="rId11"/>
    <p:sldId id="366" r:id="rId12"/>
    <p:sldId id="362" r:id="rId13"/>
    <p:sldId id="367" r:id="rId14"/>
    <p:sldId id="368" r:id="rId15"/>
    <p:sldId id="369" r:id="rId16"/>
    <p:sldId id="370" r:id="rId17"/>
    <p:sldId id="372" r:id="rId18"/>
    <p:sldId id="397" r:id="rId19"/>
    <p:sldId id="375" r:id="rId20"/>
    <p:sldId id="376" r:id="rId21"/>
    <p:sldId id="377" r:id="rId22"/>
    <p:sldId id="378" r:id="rId23"/>
    <p:sldId id="379" r:id="rId24"/>
    <p:sldId id="380" r:id="rId25"/>
    <p:sldId id="381" r:id="rId26"/>
    <p:sldId id="387" r:id="rId27"/>
    <p:sldId id="388" r:id="rId28"/>
    <p:sldId id="391" r:id="rId29"/>
    <p:sldId id="389" r:id="rId30"/>
    <p:sldId id="392" r:id="rId31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FFCCFF"/>
    <a:srgbClr val="FFFF99"/>
    <a:srgbClr val="FFFF66"/>
    <a:srgbClr val="0000CC"/>
    <a:srgbClr val="006400"/>
    <a:srgbClr val="CCFF66"/>
    <a:srgbClr val="003399"/>
    <a:srgbClr val="00CC00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46" autoAdjust="0"/>
    <p:restoredTop sz="92540" autoAdjust="0"/>
  </p:normalViewPr>
  <p:slideViewPr>
    <p:cSldViewPr>
      <p:cViewPr>
        <p:scale>
          <a:sx n="66" d="100"/>
          <a:sy n="66" d="100"/>
        </p:scale>
        <p:origin x="-139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13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B32731B6-B51F-41AF-9F68-E3474B56CF0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73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4113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5629"/>
            <a:ext cx="5438775" cy="4467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9671"/>
            <a:ext cx="2946400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56EF1009-8F82-4EC9-AB49-C97A86465F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068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EF1009-8F82-4EC9-AB49-C97A86465F0D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92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 sz="600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36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 sz="18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052B113-BA5E-4B5D-955F-FBCE01D6BCE7}" type="slidenum">
              <a:rPr lang="en-US"/>
              <a:pPr/>
              <a:t>‹#›</a:t>
            </a:fld>
            <a:endParaRPr lang="en-US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5129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32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5133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4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5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6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7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grpSp>
        <p:nvGrpSpPr>
          <p:cNvPr id="5138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5139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42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5143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4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5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6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47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48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149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E721AE-8A59-4BE6-911F-BF29A324686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C9E290-19DA-41E3-9A7F-7B8276A3457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5A4420-14DF-427E-9FB6-EC698587A5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8F1F7A-258E-490F-9470-D7BE08A98AE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ECD2B5-24AC-4E6C-8451-643AB056B1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6F18D-0850-4B5D-94EE-D70D70E9740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0C75D-BA75-4893-A611-8E1BF892C55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64ABE6-1F41-4393-A113-0CC88FBFFD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1361-64AF-44C5-AF8E-3432CEAADAD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1B55D1-7DB4-439A-A8B6-9A6ECC5E4C3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6870700" cy="1600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10100" y="1828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10100" y="3733800"/>
            <a:ext cx="3771900" cy="1752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1371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ศ.350</a:t>
            </a: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556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7183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C63E045F-6EDC-4C11-957A-50A35B0D144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+mn-lt"/>
                <a:cs typeface="+mn-cs"/>
              </a:defRPr>
            </a:lvl1pPr>
          </a:lstStyle>
          <a:p>
            <a:r>
              <a:rPr lang="en-US"/>
              <a:t>ศ.350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600">
                <a:latin typeface="+mn-lt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>
                <a:latin typeface="+mn-lt"/>
                <a:cs typeface="+mn-cs"/>
              </a:defRPr>
            </a:lvl1pPr>
          </a:lstStyle>
          <a:p>
            <a:fld id="{9CBB0EB1-36DC-42CF-8125-A361EF9F682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04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105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4106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4107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16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4117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4118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19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0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4121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2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23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24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4125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6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7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8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29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0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1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32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grpSp>
        <p:nvGrpSpPr>
          <p:cNvPr id="413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4134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35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36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4137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4138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4139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4140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1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2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3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4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5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6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147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  <p:sp>
          <p:nvSpPr>
            <p:cNvPr id="4148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ransition spd="med"/>
  <p:hf hdr="0" ftr="0"/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Angsana New" pitchFamily="18" charset="-34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263F75A3-8A3E-4683-BCAC-21112A9992FE}" type="slidenum">
              <a:rPr lang="en-US"/>
              <a:pPr/>
              <a:t>1</a:t>
            </a:fld>
            <a:endParaRPr lang="en-US"/>
          </a:p>
        </p:txBody>
      </p:sp>
      <p:sp>
        <p:nvSpPr>
          <p:cNvPr id="1413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057400"/>
            <a:ext cx="7848600" cy="1117600"/>
          </a:xfrm>
        </p:spPr>
        <p:txBody>
          <a:bodyPr/>
          <a:lstStyle/>
          <a:p>
            <a:r>
              <a:rPr lang="en-US" b="1" dirty="0">
                <a:solidFill>
                  <a:srgbClr val="000099"/>
                </a:solidFill>
              </a:rPr>
              <a:t>CHAPTER 2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3200400"/>
            <a:ext cx="6032500" cy="1981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Early Trade Theories and </a:t>
            </a:r>
          </a:p>
          <a:p>
            <a:pPr>
              <a:lnSpc>
                <a:spcPct val="90000"/>
              </a:lnSpc>
            </a:pPr>
            <a:r>
              <a:rPr lang="en-US" sz="5400" b="1" dirty="0" smtClean="0">
                <a:solidFill>
                  <a:srgbClr val="006400"/>
                </a:solidFill>
              </a:rPr>
              <a:t>the Classical Trade Theory</a:t>
            </a:r>
            <a:endParaRPr lang="en-US" sz="5400" b="1" dirty="0">
              <a:solidFill>
                <a:srgbClr val="0064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33224-741F-4D46-A1A8-4BDA90AE2450}" type="slidenum">
              <a:rPr lang="en-US"/>
              <a:pPr/>
              <a:t>2</a:t>
            </a:fld>
            <a:endParaRPr lang="en-US"/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52400"/>
            <a:ext cx="6870700" cy="914400"/>
          </a:xfrm>
        </p:spPr>
        <p:txBody>
          <a:bodyPr/>
          <a:lstStyle/>
          <a:p>
            <a:r>
              <a:rPr lang="en-US" b="1" dirty="0" smtClean="0">
                <a:solidFill>
                  <a:srgbClr val="000099"/>
                </a:solidFill>
              </a:rPr>
              <a:t>Trade Theories</a:t>
            </a:r>
            <a:endParaRPr lang="th-TH" b="1" dirty="0">
              <a:solidFill>
                <a:srgbClr val="000099"/>
              </a:solidFill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762000"/>
            <a:ext cx="8229600" cy="59436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Mercantilism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Classical Trade Theory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 smtClean="0">
                <a:solidFill>
                  <a:srgbClr val="0064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Absolute advantage concept</a:t>
            </a:r>
          </a:p>
          <a:p>
            <a:pPr marL="0" indent="0">
              <a:buClr>
                <a:schemeClr val="tx1"/>
              </a:buClr>
              <a:buNone/>
            </a:pPr>
            <a:r>
              <a:rPr lang="en-US" sz="4000" b="1" dirty="0">
                <a:solidFill>
                  <a:srgbClr val="C00000"/>
                </a:solidFill>
              </a:rPr>
              <a:t>	</a:t>
            </a:r>
            <a:r>
              <a:rPr lang="en-US" sz="4000" b="1" dirty="0" smtClean="0">
                <a:solidFill>
                  <a:srgbClr val="C00000"/>
                </a:solidFill>
              </a:rPr>
              <a:t>- Comparative advantage concept</a:t>
            </a:r>
            <a:endParaRPr lang="th-TH" sz="4000" b="1" dirty="0">
              <a:solidFill>
                <a:srgbClr val="C00000"/>
              </a:solidFill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Neo-Classic Trade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err="1" smtClean="0"/>
              <a:t>Heckscher</a:t>
            </a:r>
            <a:r>
              <a:rPr lang="en-US" sz="4000" b="1" dirty="0" smtClean="0"/>
              <a:t>-Ohlin Theory</a:t>
            </a:r>
            <a:endParaRPr lang="en-US" sz="4000" b="1" dirty="0"/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4000" b="1" dirty="0" smtClean="0"/>
              <a:t>Alternative Theories</a:t>
            </a:r>
            <a:endParaRPr lang="th-TH" sz="4000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00CC"/>
                </a:solidFill>
              </a:rPr>
              <a:t>2.1 </a:t>
            </a:r>
            <a:r>
              <a:rPr lang="en-US" sz="4000" b="1" dirty="0" smtClean="0">
                <a:solidFill>
                  <a:srgbClr val="0000CC"/>
                </a:solidFill>
              </a:rPr>
              <a:t>Mercantilism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229600" cy="42672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collection of economic thought in Europe during the period between 1500 and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1750.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Philosophy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“A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country’s wealth is measured by its holdings of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	precious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metals (specie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)”</a:t>
            </a:r>
            <a:endParaRPr lang="th-TH" sz="2400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th-TH" sz="2400" dirty="0">
                <a:latin typeface="Arial" pitchFamily="34" charset="0"/>
                <a:cs typeface="Cordia New" pitchFamily="34" charset="-34"/>
              </a:rPr>
              <a:t>	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1447800" y="50292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ight Arrow 6"/>
          <p:cNvSpPr/>
          <p:nvPr/>
        </p:nvSpPr>
        <p:spPr>
          <a:xfrm>
            <a:off x="4876800" y="3162300"/>
            <a:ext cx="685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TextBox 7"/>
          <p:cNvSpPr txBox="1"/>
          <p:nvPr/>
        </p:nvSpPr>
        <p:spPr>
          <a:xfrm>
            <a:off x="3733800" y="43815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h-TH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2667000" y="6324600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1447800" y="4191000"/>
            <a:ext cx="647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76200"/>
            <a:ext cx="8229600" cy="6096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CC"/>
                </a:solidFill>
              </a:rPr>
              <a:t>2.1 </a:t>
            </a:r>
            <a:r>
              <a:rPr lang="en-US" sz="4800" b="1" dirty="0" smtClean="0">
                <a:solidFill>
                  <a:srgbClr val="0000CC"/>
                </a:solidFill>
              </a:rPr>
              <a:t>Mercantilism</a:t>
            </a:r>
            <a:endParaRPr lang="th-TH" sz="48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609600"/>
            <a:ext cx="8229600" cy="57150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</a:t>
            </a:r>
            <a:r>
              <a:rPr lang="th-TH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Zero-sum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game</a:t>
            </a:r>
            <a:r>
              <a:rPr lang="th-TH" sz="2400" dirty="0">
                <a:latin typeface="Arial" pitchFamily="34" charset="0"/>
                <a:cs typeface="Cordia New" pitchFamily="34" charset="-34"/>
              </a:rPr>
              <a:t>: One country’s gain is at the expense of </a:t>
            </a:r>
            <a:r>
              <a:rPr lang="th-TH" sz="2400" dirty="0" smtClean="0">
                <a:latin typeface="Arial" pitchFamily="34" charset="0"/>
                <a:cs typeface="Cordia New" pitchFamily="34" charset="-34"/>
              </a:rPr>
              <a:t>another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latin typeface="Arial" pitchFamily="34" charset="0"/>
              </a:rPr>
              <a:t>Need </a:t>
            </a:r>
            <a:r>
              <a:rPr lang="th-TH" sz="2400" b="1" dirty="0">
                <a:solidFill>
                  <a:srgbClr val="C00000"/>
                </a:solidFill>
                <a:latin typeface="Arial" pitchFamily="34" charset="0"/>
              </a:rPr>
              <a:t>strong government to regulate</a:t>
            </a:r>
            <a:r>
              <a:rPr lang="th-TH" sz="2400" dirty="0">
                <a:solidFill>
                  <a:srgbClr val="C00000"/>
                </a:solidFill>
                <a:latin typeface="Arial" pitchFamily="34" charset="0"/>
              </a:rPr>
              <a:t> </a:t>
            </a:r>
            <a:r>
              <a:rPr lang="th-TH" sz="2400" dirty="0">
                <a:latin typeface="Arial" pitchFamily="34" charset="0"/>
              </a:rPr>
              <a:t>the </a:t>
            </a:r>
            <a:r>
              <a:rPr lang="th-TH" sz="2400" dirty="0" smtClean="0">
                <a:latin typeface="Arial" pitchFamily="34" charset="0"/>
              </a:rPr>
              <a:t>economy</a:t>
            </a:r>
          </a:p>
          <a:p>
            <a:pPr lvl="2"/>
            <a:r>
              <a:rPr lang="en-US" dirty="0">
                <a:latin typeface="Arial" pitchFamily="34" charset="0"/>
              </a:rPr>
              <a:t>Government policy to discourage importation and </a:t>
            </a:r>
            <a:r>
              <a:rPr lang="en-US" dirty="0" smtClean="0">
                <a:latin typeface="Arial" pitchFamily="34" charset="0"/>
              </a:rPr>
              <a:t>encourage exportation</a:t>
            </a:r>
            <a:endParaRPr lang="en-US" dirty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Ex</a:t>
            </a:r>
            <a:r>
              <a:rPr lang="th-TH" dirty="0" smtClean="0">
                <a:latin typeface="Arial" pitchFamily="34" charset="0"/>
              </a:rPr>
              <a:t>change of </a:t>
            </a:r>
            <a:r>
              <a:rPr lang="th-TH" dirty="0">
                <a:latin typeface="Arial" pitchFamily="34" charset="0"/>
              </a:rPr>
              <a:t>precious metals </a:t>
            </a:r>
            <a:r>
              <a:rPr lang="th-TH" dirty="0" smtClean="0">
                <a:latin typeface="Arial" pitchFamily="34" charset="0"/>
              </a:rPr>
              <a:t>regulation</a:t>
            </a:r>
            <a:r>
              <a:rPr lang="en-US" dirty="0" smtClean="0">
                <a:latin typeface="Arial" pitchFamily="34" charset="0"/>
              </a:rPr>
              <a:t>, policy to discourage exportation of specie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Close regulation of production</a:t>
            </a:r>
            <a:endParaRPr lang="th-TH" dirty="0" smtClean="0">
              <a:latin typeface="Arial" pitchFamily="34" charset="0"/>
            </a:endParaRPr>
          </a:p>
          <a:p>
            <a:pPr lvl="2"/>
            <a:r>
              <a:rPr lang="en-US" dirty="0" smtClean="0">
                <a:latin typeface="Arial" pitchFamily="34" charset="0"/>
              </a:rPr>
              <a:t>Controls of labor through craft guild and ensure low wage</a:t>
            </a:r>
            <a:endParaRPr lang="th-TH" sz="2400" dirty="0" smtClean="0">
              <a:latin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b="1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Paradox of mercantilism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>
                <a:latin typeface="Arial" pitchFamily="34" charset="0"/>
                <a:cs typeface="Cordia New" pitchFamily="34" charset="-34"/>
              </a:rPr>
              <a:t>	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“To be rich, a country needed to have a lot of poor 	people”</a:t>
            </a: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th-TH" sz="2400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79308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The Challenge to Mercantilism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686800" cy="57150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In early 1700s, questions began to emerge regarding the logic of mercantilism</a:t>
            </a:r>
            <a:endParaRPr lang="th-TH" sz="2800" dirty="0" smtClean="0"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Hume’s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The price specie flow mechanism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Adam Smith challenge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Absolute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In 18</a:t>
            </a:r>
            <a:r>
              <a:rPr lang="en-US" sz="2800" baseline="30000" dirty="0" smtClean="0">
                <a:latin typeface="Arial" pitchFamily="34" charset="0"/>
                <a:cs typeface="Cordia New" pitchFamily="34" charset="-34"/>
              </a:rPr>
              <a:t>th</a:t>
            </a:r>
            <a:r>
              <a:rPr lang="en-US" sz="2800" dirty="0" smtClean="0">
                <a:latin typeface="Arial" pitchFamily="34" charset="0"/>
                <a:cs typeface="Cordia New" pitchFamily="34" charset="-34"/>
              </a:rPr>
              <a:t> century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David Ricardo</a:t>
            </a: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: </a:t>
            </a: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Cordia New" pitchFamily="34" charset="-34"/>
              </a:rPr>
              <a:t>Comparative advantage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latin typeface="Arial" pitchFamily="34" charset="0"/>
                <a:cs typeface="Cordia New" pitchFamily="34" charset="-34"/>
              </a:rPr>
              <a:t>       Book: </a:t>
            </a: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Cordia New" pitchFamily="34" charset="-34"/>
              </a:rPr>
              <a:t>“The Principles of Political Economy and Taxation”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6934200" y="3276600"/>
            <a:ext cx="152400" cy="1524000"/>
          </a:xfrm>
          <a:prstGeom prst="rightBrac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7249886" y="3576935"/>
            <a:ext cx="1143000" cy="92333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Classical Trade Theory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282370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6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2909" y="1291956"/>
            <a:ext cx="7908091" cy="40011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</a:rPr>
              <a:t>Key argument: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maintaining a  trade surplus forever is impossible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3208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2A45E7-F66A-415C-B1E9-15DC9B1AAF16}" type="slidenum">
              <a:rPr lang="en-US"/>
              <a:pPr/>
              <a:t>7</a:t>
            </a:fld>
            <a:endParaRPr lang="en-US"/>
          </a:p>
        </p:txBody>
      </p:sp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143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David Hume’s mercantilism challenge (1975)</a:t>
            </a:r>
            <a:br>
              <a:rPr lang="en-US" sz="4000" b="1" dirty="0" smtClean="0">
                <a:solidFill>
                  <a:srgbClr val="0000CC"/>
                </a:solidFill>
              </a:rPr>
            </a:br>
            <a:r>
              <a:rPr lang="en-US" sz="4000" b="1" dirty="0">
                <a:solidFill>
                  <a:srgbClr val="0000CC"/>
                </a:solidFill>
              </a:rPr>
              <a:t> </a:t>
            </a:r>
            <a:r>
              <a:rPr lang="en-US" sz="4000" b="1" dirty="0" smtClean="0">
                <a:solidFill>
                  <a:srgbClr val="0000CC"/>
                </a:solidFill>
              </a:rPr>
              <a:t>      --- the price specie flow mechanism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81201" y="1415534"/>
            <a:ext cx="4114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Trade Deficit (Exports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&lt;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Imports)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7200" y="2219225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amount of gold accumulated (net outflow of specie)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3745595" y="1858236"/>
            <a:ext cx="304800" cy="327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Down Arrow 13"/>
          <p:cNvSpPr/>
          <p:nvPr/>
        </p:nvSpPr>
        <p:spPr>
          <a:xfrm>
            <a:off x="3740727" y="264847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TextBox 14"/>
          <p:cNvSpPr txBox="1"/>
          <p:nvPr/>
        </p:nvSpPr>
        <p:spPr>
          <a:xfrm>
            <a:off x="2438072" y="2985544"/>
            <a:ext cx="32246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Money Supply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09800" y="3857277"/>
            <a:ext cx="36815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Decrease in prices and wages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17" name="Down Arrow 16"/>
          <p:cNvSpPr/>
          <p:nvPr/>
        </p:nvSpPr>
        <p:spPr>
          <a:xfrm>
            <a:off x="3709039" y="3502922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Down Arrow 17"/>
          <p:cNvSpPr/>
          <p:nvPr/>
        </p:nvSpPr>
        <p:spPr>
          <a:xfrm>
            <a:off x="3709039" y="4353791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TextBox 18"/>
          <p:cNvSpPr txBox="1"/>
          <p:nvPr/>
        </p:nvSpPr>
        <p:spPr>
          <a:xfrm>
            <a:off x="1219200" y="4729170"/>
            <a:ext cx="6475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Increase ability to export, Import tends to decrease</a:t>
            </a:r>
            <a:endParaRPr lang="th-TH" sz="2000" dirty="0">
              <a:latin typeface="Arial" pitchFamily="34" charset="0"/>
            </a:endParaRPr>
          </a:p>
        </p:txBody>
      </p:sp>
      <p:sp>
        <p:nvSpPr>
          <p:cNvPr id="21" name="Down Arrow 20"/>
          <p:cNvSpPr/>
          <p:nvPr/>
        </p:nvSpPr>
        <p:spPr>
          <a:xfrm>
            <a:off x="3699163" y="5188648"/>
            <a:ext cx="304800" cy="337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1835727" y="5606534"/>
            <a:ext cx="54032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Reduce trade deficits until Exports = Imports</a:t>
            </a:r>
            <a:endParaRPr lang="th-TH" sz="20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60449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/>
      <p:bldP spid="4" grpId="0" animBg="1"/>
      <p:bldP spid="14" grpId="0" animBg="1"/>
      <p:bldP spid="15" grpId="0"/>
      <p:bldP spid="16" grpId="0"/>
      <p:bldP spid="17" grpId="0" animBg="1"/>
      <p:bldP spid="18" grpId="0" animBg="1"/>
      <p:bldP spid="19" grpId="0"/>
      <p:bldP spid="21" grpId="0" animBg="1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8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295400"/>
          </a:xfrm>
        </p:spPr>
        <p:txBody>
          <a:bodyPr/>
          <a:lstStyle/>
          <a:p>
            <a:pPr algn="l"/>
            <a:r>
              <a:rPr lang="en-US" sz="4400" b="1" dirty="0" smtClean="0">
                <a:solidFill>
                  <a:srgbClr val="0000CC"/>
                </a:solidFill>
              </a:rPr>
              <a:t>Adam Smith’s </a:t>
            </a:r>
            <a:r>
              <a:rPr lang="en-US" sz="4400" b="1" dirty="0">
                <a:solidFill>
                  <a:srgbClr val="0000CC"/>
                </a:solidFill>
              </a:rPr>
              <a:t>mercantilism </a:t>
            </a:r>
            <a:r>
              <a:rPr lang="en-US" sz="4400" b="1" dirty="0" smtClean="0">
                <a:solidFill>
                  <a:srgbClr val="0000CC"/>
                </a:solidFill>
              </a:rPr>
              <a:t>challenge</a:t>
            </a:r>
            <a:r>
              <a:rPr lang="en-US" sz="4400" b="1" dirty="0">
                <a:solidFill>
                  <a:srgbClr val="0000CC"/>
                </a:solidFill>
              </a:rPr>
              <a:t/>
            </a:r>
            <a:br>
              <a:rPr lang="en-US" sz="4400" b="1" dirty="0">
                <a:solidFill>
                  <a:srgbClr val="0000CC"/>
                </a:solidFill>
              </a:rPr>
            </a:br>
            <a:r>
              <a:rPr lang="en-US" sz="4400" b="1" dirty="0">
                <a:solidFill>
                  <a:srgbClr val="0000CC"/>
                </a:solidFill>
              </a:rPr>
              <a:t>       --- </a:t>
            </a:r>
            <a:r>
              <a:rPr lang="en-US" sz="4400" b="1" dirty="0" smtClean="0">
                <a:solidFill>
                  <a:srgbClr val="0000CC"/>
                </a:solidFill>
              </a:rPr>
              <a:t>Absolute advantage and laissez faire</a:t>
            </a:r>
            <a:endParaRPr lang="th-TH" sz="44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3716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th-TH" sz="2400" dirty="0" smtClean="0">
                <a:latin typeface="Arial" pitchFamily="34" charset="0"/>
              </a:rPr>
              <a:t>he national wealth depends on its productive capacity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Growth </a:t>
            </a:r>
            <a:r>
              <a:rPr lang="th-TH" sz="2400" dirty="0">
                <a:latin typeface="Arial" pitchFamily="34" charset="0"/>
              </a:rPr>
              <a:t>in productive capacity is fostered in free </a:t>
            </a:r>
            <a:r>
              <a:rPr lang="th-TH" sz="2400" dirty="0" smtClean="0">
                <a:latin typeface="Arial" pitchFamily="34" charset="0"/>
              </a:rPr>
              <a:t>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 smtClean="0">
                <a:latin typeface="Arial" pitchFamily="34" charset="0"/>
              </a:rPr>
              <a:t>Self-interest leads individuals to specialize in and exchange goods based on their own special abilities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th-TH" sz="2400" dirty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</a:rPr>
              <a:t>Countries should specialize in and export those commodities in which they had an absolute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countries trade according to this principle, all will gain from trade (trade will be mutually beneficial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 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1524000" y="5362832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2286000" y="5246300"/>
            <a:ext cx="49149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Trade is a positive-sum game</a:t>
            </a:r>
            <a:endParaRPr lang="th-TH" sz="2400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407413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9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Direction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  <a:cs typeface="Angsana New" pitchFamily="18" charset="-34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or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each country should export which product and import which product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products between countries or import and export price--- commonly know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7330620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DCFEC-E93C-48F4-B0BE-D2C64B03532D}" type="slidenum">
              <a:rPr lang="en-US"/>
              <a:pPr/>
              <a:t>10</a:t>
            </a:fld>
            <a:endParaRPr lang="en-US"/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</a:t>
            </a:r>
            <a:r>
              <a:rPr lang="en-US" sz="4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295400"/>
            <a:ext cx="8229600" cy="4724400"/>
          </a:xfrm>
          <a:noFill/>
          <a:ln/>
        </p:spPr>
        <p:txBody>
          <a:bodyPr/>
          <a:lstStyle/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2.2.1</a:t>
            </a:r>
            <a:r>
              <a:rPr lang="en-US" sz="2800" dirty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</a:rPr>
              <a:t>Three key terms you needs to know</a:t>
            </a:r>
          </a:p>
          <a:p>
            <a:pPr marL="544513" indent="-544513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sz="1000" dirty="0">
              <a:solidFill>
                <a:schemeClr val="hlink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Pattern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What goods and services a country trades, with whom, and in what direction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Terms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of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r>
              <a:rPr lang="th-TH" sz="2400" dirty="0" smtClean="0">
                <a:latin typeface="Arial" pitchFamily="34" charset="0"/>
              </a:rPr>
              <a:t>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--- </a:t>
            </a:r>
            <a:r>
              <a:rPr lang="th-TH" sz="2400" dirty="0">
                <a:latin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The rate to trade goods between countries </a:t>
            </a:r>
            <a:r>
              <a:rPr lang="en-US" sz="2400" smtClean="0">
                <a:latin typeface="Arial" pitchFamily="34" charset="0"/>
                <a:cs typeface="Arial" pitchFamily="34" charset="0"/>
              </a:rPr>
              <a:t>or import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and export price--- commonly know as relative price</a:t>
            </a:r>
          </a:p>
          <a:p>
            <a:pPr marL="0" indent="0">
              <a:lnSpc>
                <a:spcPct val="90000"/>
              </a:lnSpc>
              <a:buClr>
                <a:schemeClr val="tx1"/>
              </a:buClr>
              <a:buNone/>
            </a:pPr>
            <a:endParaRPr lang="en-US" sz="1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  <a:buClr>
                <a:schemeClr val="tx1"/>
              </a:buClr>
              <a:buFont typeface="Wingdings" pitchFamily="2" charset="2"/>
              <a:buChar char="v"/>
            </a:pP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Gains </a:t>
            </a:r>
            <a:r>
              <a:rPr lang="en-US" sz="2400" dirty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from </a:t>
            </a:r>
            <a:r>
              <a:rPr lang="en-US" sz="2400" dirty="0" smtClean="0">
                <a:solidFill>
                  <a:srgbClr val="CC0000"/>
                </a:solidFill>
                <a:latin typeface="Arial" pitchFamily="34" charset="0"/>
                <a:cs typeface="Arial" pitchFamily="34" charset="0"/>
              </a:rPr>
              <a:t>Trade</a:t>
            </a:r>
            <a:endParaRPr lang="th-TH" sz="2400" dirty="0">
              <a:solidFill>
                <a:srgbClr val="CC0000"/>
              </a:solidFill>
              <a:latin typeface="Arial" pitchFamily="34" charset="0"/>
            </a:endParaRPr>
          </a:p>
          <a:p>
            <a:pPr marL="544513" indent="-544513">
              <a:lnSpc>
                <a:spcPct val="90000"/>
              </a:lnSpc>
              <a:buClr>
                <a:schemeClr val="tx1"/>
              </a:buClr>
            </a:pPr>
            <a:endParaRPr lang="th-TH" sz="2400" b="1" dirty="0"/>
          </a:p>
        </p:txBody>
      </p:sp>
    </p:spTree>
    <p:extLst>
      <p:ext uri="{BB962C8B-B14F-4D97-AF65-F5344CB8AC3E}">
        <p14:creationId xmlns:p14="http://schemas.microsoft.com/office/powerpoint/2010/main" val="38743197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36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360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1B24A-C487-4594-82ED-E4F9E3489C95}" type="slidenum">
              <a:rPr lang="en-US"/>
              <a:pPr/>
              <a:t>11</a:t>
            </a:fld>
            <a:endParaRPr lang="en-US"/>
          </a:p>
        </p:txBody>
      </p:sp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1066800"/>
          </a:xfrm>
        </p:spPr>
        <p:txBody>
          <a:bodyPr/>
          <a:lstStyle/>
          <a:p>
            <a:pPr algn="l"/>
            <a:r>
              <a:rPr lang="en-US" sz="4800" b="1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2.2 Classical Trade Theory</a:t>
            </a:r>
            <a:endParaRPr lang="th-TH" sz="4800" b="1" dirty="0">
              <a:solidFill>
                <a:srgbClr val="000099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46100" y="2091695"/>
            <a:ext cx="7391400" cy="2369810"/>
          </a:xfrm>
          <a:noFill/>
          <a:ln/>
        </p:spPr>
        <p:txBody>
          <a:bodyPr/>
          <a:lstStyle/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Absolute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</a:p>
          <a:p>
            <a:pPr marL="0" indent="0">
              <a:lnSpc>
                <a:spcPct val="80000"/>
              </a:lnSpc>
              <a:buClr>
                <a:schemeClr val="tx1"/>
              </a:buClr>
              <a:buNone/>
            </a:pP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Principle of Comparative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Advantage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----constant opportunity cost case-----</a:t>
            </a:r>
            <a:endParaRPr lang="th-TH" sz="2400" dirty="0">
              <a:latin typeface="Arial" pitchFamily="34" charset="0"/>
            </a:endParaRPr>
          </a:p>
          <a:p>
            <a:pPr marL="544513" indent="-544513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th-TH" sz="2400" dirty="0">
                <a:latin typeface="Arial" pitchFamily="34" charset="0"/>
              </a:rPr>
              <a:t>	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endParaRPr lang="th-TH" sz="2400" dirty="0">
              <a:latin typeface="Arial" pitchFamily="34" charset="0"/>
            </a:endParaRPr>
          </a:p>
        </p:txBody>
      </p:sp>
      <p:sp>
        <p:nvSpPr>
          <p:cNvPr id="157700" name="AutoShape 4"/>
          <p:cNvSpPr>
            <a:spLocks noChangeArrowheads="1"/>
          </p:cNvSpPr>
          <p:nvPr/>
        </p:nvSpPr>
        <p:spPr bwMode="auto">
          <a:xfrm>
            <a:off x="6477000" y="1783090"/>
            <a:ext cx="2133600" cy="533400"/>
          </a:xfrm>
          <a:prstGeom prst="wedgeRoundRectCallout">
            <a:avLst>
              <a:gd name="adj1" fmla="val -65995"/>
              <a:gd name="adj2" fmla="val 25597"/>
              <a:gd name="adj3" fmla="val 16667"/>
            </a:avLst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Adam Smith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6810829" y="2895600"/>
            <a:ext cx="2362200" cy="533400"/>
          </a:xfrm>
          <a:prstGeom prst="wedgeRoundRectCallout">
            <a:avLst>
              <a:gd name="adj1" fmla="val -68819"/>
              <a:gd name="adj2" fmla="val 24403"/>
              <a:gd name="adj3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/>
            <a:r>
              <a:rPr lang="en-US" sz="2400" dirty="0"/>
              <a:t>David Ricardo</a:t>
            </a:r>
          </a:p>
        </p:txBody>
      </p:sp>
      <p:sp>
        <p:nvSpPr>
          <p:cNvPr id="157702" name="Text Box 6"/>
          <p:cNvSpPr txBox="1">
            <a:spLocks noChangeArrowheads="1"/>
          </p:cNvSpPr>
          <p:nvPr/>
        </p:nvSpPr>
        <p:spPr bwMode="auto">
          <a:xfrm>
            <a:off x="203200" y="1254780"/>
            <a:ext cx="4038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2.2.2 Related principle</a:t>
            </a:r>
            <a:endParaRPr lang="en-US" sz="2800" b="1" i="1" dirty="0">
              <a:solidFill>
                <a:schemeClr val="hlin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34756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576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12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2.3 Principle of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bsolute </a:t>
            </a:r>
            <a:r>
              <a:rPr lang="en-US" sz="2600" b="1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dvantage—Adam Smith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48768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8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2.3.1 Assumptions</a:t>
            </a:r>
            <a:endParaRPr lang="th-TH" sz="28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Price and cost of each good produced depends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on units of labor required to 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produce the good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6190430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ศ.350</a:t>
            </a:r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A1387-190E-42F4-8450-317142FFF6E4}" type="slidenum">
              <a:rPr lang="en-US"/>
              <a:pPr/>
              <a:t>13</a:t>
            </a:fld>
            <a:endParaRPr lang="en-US"/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77800" y="769309"/>
            <a:ext cx="7467600" cy="762000"/>
          </a:xfrm>
        </p:spPr>
        <p:txBody>
          <a:bodyPr/>
          <a:lstStyle/>
          <a:p>
            <a:pPr algn="l"/>
            <a:r>
              <a:rPr lang="en-US" sz="2800" b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2.3.2 Concept</a:t>
            </a:r>
            <a:endParaRPr lang="th-TH" sz="2800" b="1" dirty="0">
              <a:solidFill>
                <a:srgbClr val="0064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</a:endParaRPr>
          </a:p>
        </p:txBody>
      </p:sp>
      <p:sp>
        <p:nvSpPr>
          <p:cNvPr id="178180" name="Text Box 4"/>
          <p:cNvSpPr txBox="1">
            <a:spLocks noChangeArrowheads="1"/>
          </p:cNvSpPr>
          <p:nvPr/>
        </p:nvSpPr>
        <p:spPr bwMode="auto">
          <a:xfrm>
            <a:off x="1295400" y="3318324"/>
            <a:ext cx="4963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Division of labor </a:t>
            </a:r>
            <a:r>
              <a:rPr lang="en-US" sz="2400" dirty="0" smtClean="0">
                <a:solidFill>
                  <a:schemeClr val="accent4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between countries</a:t>
            </a:r>
            <a:endParaRPr lang="en-US" sz="2400" dirty="0">
              <a:solidFill>
                <a:schemeClr val="accent4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1" name="AutoShape 5"/>
          <p:cNvSpPr>
            <a:spLocks noChangeArrowheads="1"/>
          </p:cNvSpPr>
          <p:nvPr/>
        </p:nvSpPr>
        <p:spPr bwMode="auto">
          <a:xfrm>
            <a:off x="3661001" y="2742523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2" name="Text Box 6"/>
          <p:cNvSpPr txBox="1">
            <a:spLocks noChangeArrowheads="1"/>
          </p:cNvSpPr>
          <p:nvPr/>
        </p:nvSpPr>
        <p:spPr bwMode="auto">
          <a:xfrm>
            <a:off x="1802626" y="4862286"/>
            <a:ext cx="498245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Each country gains from trade</a:t>
            </a:r>
            <a:endParaRPr lang="en-US" sz="28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8183" name="AutoShape 7"/>
          <p:cNvSpPr>
            <a:spLocks noChangeArrowheads="1"/>
          </p:cNvSpPr>
          <p:nvPr/>
        </p:nvSpPr>
        <p:spPr bwMode="auto">
          <a:xfrm>
            <a:off x="3648301" y="4070350"/>
            <a:ext cx="685800" cy="5334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8184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2.3 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08800" y="1513166"/>
            <a:ext cx="6440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Each country should produce a good it has absolute advantage (can produce efficiently). Then countries </a:t>
            </a:r>
            <a:r>
              <a:rPr lang="en-US" dirty="0">
                <a:latin typeface="Arial" pitchFamily="34" charset="0"/>
                <a:cs typeface="Arial" pitchFamily="34" charset="0"/>
              </a:rPr>
              <a:t>should export those goods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in which </a:t>
            </a:r>
            <a:r>
              <a:rPr lang="en-US" dirty="0">
                <a:latin typeface="Arial" pitchFamily="34" charset="0"/>
                <a:cs typeface="Arial" pitchFamily="34" charset="0"/>
              </a:rPr>
              <a:t>they can produce efficiently, and import those which they cannot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70601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 animBg="1"/>
      <p:bldP spid="178182" grpId="0"/>
      <p:bldP spid="178183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14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341291" y="3130550"/>
            <a:ext cx="8399735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uses factor of productions _______than </a:t>
            </a:r>
            <a:r>
              <a:rPr lang="en-US" sz="24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4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144887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To produce the same amount of good</a:t>
            </a:r>
            <a:endParaRPr lang="en-US" sz="28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13535416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C8C364-DB6F-49A1-8797-DDCCC1E43432}" type="slidenum">
              <a:rPr lang="en-US"/>
              <a:pPr/>
              <a:t>15</a:t>
            </a:fld>
            <a:endParaRPr lang="en-US"/>
          </a:p>
        </p:txBody>
      </p:sp>
      <p:sp>
        <p:nvSpPr>
          <p:cNvPr id="228354" name="Text Box 2"/>
          <p:cNvSpPr txBox="1">
            <a:spLocks noChangeArrowheads="1"/>
          </p:cNvSpPr>
          <p:nvPr/>
        </p:nvSpPr>
        <p:spPr bwMode="auto">
          <a:xfrm>
            <a:off x="0" y="3229096"/>
            <a:ext cx="9144000" cy="430887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Arial" pitchFamily="34" charset="0"/>
                <a:cs typeface="Arial" pitchFamily="34" charset="0"/>
              </a:rPr>
              <a:t>Amount of the good that 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can produce _______than </a:t>
            </a:r>
            <a:r>
              <a:rPr lang="en-US" sz="2200" dirty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2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ountry B</a:t>
            </a:r>
            <a:endParaRPr lang="en-US" sz="2200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5" name="Rectangle 3"/>
          <p:cNvSpPr>
            <a:spLocks noChangeArrowheads="1"/>
          </p:cNvSpPr>
          <p:nvPr/>
        </p:nvSpPr>
        <p:spPr bwMode="auto">
          <a:xfrm>
            <a:off x="1468713" y="1854493"/>
            <a:ext cx="6582251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From the same amount of factors of production</a:t>
            </a:r>
            <a:endParaRPr lang="en-US" sz="2400" u="sng" dirty="0">
              <a:solidFill>
                <a:srgbClr val="CC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8356" name="AutoShape 4"/>
          <p:cNvSpPr>
            <a:spLocks noChangeArrowheads="1"/>
          </p:cNvSpPr>
          <p:nvPr/>
        </p:nvSpPr>
        <p:spPr bwMode="auto">
          <a:xfrm>
            <a:off x="4160157" y="2581850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4152900" y="3956957"/>
            <a:ext cx="381000" cy="3810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1670000" y="4648200"/>
            <a:ext cx="5943600" cy="95410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Country A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has absolute advantage in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production of that good</a:t>
            </a:r>
          </a:p>
        </p:txBody>
      </p:sp>
      <p:sp>
        <p:nvSpPr>
          <p:cNvPr id="228360" name="Text Box 8"/>
          <p:cNvSpPr txBox="1">
            <a:spLocks noChangeArrowheads="1"/>
          </p:cNvSpPr>
          <p:nvPr/>
        </p:nvSpPr>
        <p:spPr bwMode="auto">
          <a:xfrm>
            <a:off x="304800" y="751114"/>
            <a:ext cx="7696200" cy="1103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</a:pPr>
            <a:r>
              <a:rPr lang="en-US" sz="3600" b="1" i="1" dirty="0" smtClean="0">
                <a:solidFill>
                  <a:srgbClr val="0064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country will have absolute advantage in production of a good under the following condition </a:t>
            </a:r>
            <a:endParaRPr lang="en-US" sz="3600" i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52400" y="762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r>
              <a:rPr lang="en-US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cs typeface="Arial" pitchFamily="34" charset="0"/>
              </a:rPr>
              <a:t>Principle of absolute advantage</a:t>
            </a:r>
            <a:endParaRPr lang="th-TH" sz="3200" b="1" dirty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121341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16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1(Principle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2442056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67818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2594484" y="1205172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4866597" y="1151589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1585389" y="712087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-73141" y="1765968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7257" y="239985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1838013" y="1264077"/>
            <a:ext cx="566936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1" y="1676400"/>
            <a:ext cx="8991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0" y="704164"/>
            <a:ext cx="8991600" cy="7479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8717189" cy="2459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77986" y="1765968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477987" y="2505296"/>
            <a:ext cx="401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5585619" y="1777929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5566164" y="2474687"/>
            <a:ext cx="4016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33407" y="34271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919428" y="1797843"/>
            <a:ext cx="2769167" cy="1211263"/>
            <a:chOff x="2418" y="1529"/>
            <a:chExt cx="1911" cy="76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431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418" y="1959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3971" y="1529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3971" y="1959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38900" y="3224990"/>
            <a:ext cx="8066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In Autarky (without international trade) both countries will produce both goods if consumers demand both Shirts and Watches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7535153" y="711644"/>
            <a:ext cx="17293" cy="2488756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 Box 6"/>
          <p:cNvSpPr txBox="1">
            <a:spLocks noChangeArrowheads="1"/>
          </p:cNvSpPr>
          <p:nvPr/>
        </p:nvSpPr>
        <p:spPr bwMode="auto">
          <a:xfrm>
            <a:off x="7552447" y="647429"/>
            <a:ext cx="159155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C00000"/>
                </a:solidFill>
                <a:latin typeface="Angsana New" pitchFamily="18" charset="-34"/>
                <a:cs typeface="Angsana New" pitchFamily="18" charset="-34"/>
              </a:rPr>
              <a:t>Price ratios in Autarky</a:t>
            </a:r>
            <a:endParaRPr lang="en-US" sz="3200" b="1" dirty="0">
              <a:solidFill>
                <a:srgbClr val="C000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962884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3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2000" y="57834"/>
            <a:ext cx="78431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1 (Principle of Absolute Advantage) --- Table 2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668101"/>
            <a:ext cx="608051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Output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 from 24 units of labor in each country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421513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26811" y="3200400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82648" y="1829578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8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505296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829578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4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548731"/>
            <a:ext cx="5661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 smtClean="0">
                <a:cs typeface="Angsana New" pitchFamily="18" charset="-34"/>
              </a:rPr>
              <a:t>12</a:t>
            </a:r>
            <a:endParaRPr lang="en-US" sz="2800" dirty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94128543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19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059267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06820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/>
      <p:bldP spid="181272" grpId="1"/>
      <p:bldP spid="31" grpId="0"/>
      <p:bldP spid="32" grpId="0"/>
      <p:bldP spid="4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20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109822" y="3767379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494399" y="365716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(Country A)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Thailand can acquire 1 unit of watch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7" name="AutoShape 19"/>
          <p:cNvSpPr>
            <a:spLocks noChangeArrowheads="1"/>
          </p:cNvSpPr>
          <p:nvPr/>
        </p:nvSpPr>
        <p:spPr bwMode="auto">
          <a:xfrm>
            <a:off x="71722" y="528217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 Box 18"/>
          <p:cNvSpPr txBox="1">
            <a:spLocks noChangeArrowheads="1"/>
          </p:cNvSpPr>
          <p:nvPr/>
        </p:nvSpPr>
        <p:spPr bwMode="auto">
          <a:xfrm>
            <a:off x="494399" y="5205977"/>
            <a:ext cx="8813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(Country B) benefits from trade because </a:t>
            </a:r>
          </a:p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can acquire 1 unit of shirt for a cost of ___ units of labor </a:t>
            </a:r>
          </a:p>
          <a:p>
            <a:r>
              <a:rPr lang="en-US" sz="3200" dirty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</a:t>
            </a:r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nstead of ___ units of labor for the production at home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2366854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45" grpId="0" animBg="1"/>
      <p:bldP spid="46" grpId="0"/>
      <p:bldP spid="47" grpId="0" animBg="1"/>
      <p:bldP spid="4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21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 --- Table 1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0762" y="155416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8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322673" y="1506411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6</a:t>
            </a: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2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40" y="263399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3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0" y="3621221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94894" y="6028512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3647004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22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761999" y="57834"/>
            <a:ext cx="74676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Absolute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10000" y="1529732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03775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8534390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23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458200" cy="762000"/>
          </a:xfrm>
        </p:spPr>
        <p:txBody>
          <a:bodyPr/>
          <a:lstStyle/>
          <a:p>
            <a:pPr algn="l"/>
            <a:r>
              <a:rPr lang="en-US" sz="4000" b="1" dirty="0" smtClean="0">
                <a:solidFill>
                  <a:srgbClr val="0000CC"/>
                </a:solidFill>
              </a:rPr>
              <a:t>Limits to Adam Smith’s Absolute Advantage principle </a:t>
            </a:r>
            <a:endParaRPr lang="th-TH" sz="4000" b="1" dirty="0">
              <a:solidFill>
                <a:srgbClr val="0000CC"/>
              </a:solidFill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2400" y="838200"/>
            <a:ext cx="8534400" cy="3733800"/>
          </a:xfrm>
        </p:spPr>
        <p:txBody>
          <a:bodyPr/>
          <a:lstStyle/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one country has an absolute advantage in the production of both (or all) goods, Smith would say that that country cannot gain from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trade.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But 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David Ricardo’s Principle of Comparative Advantage (1817) took Smith’s work farther: 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even in the above example, trade can be mutually </a:t>
            </a: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beneficial!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>
              <a:latin typeface="Angsana New" pitchFamily="18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en-US" sz="2800" dirty="0" smtClean="0">
              <a:latin typeface="Arial" pitchFamily="34" charset="0"/>
              <a:cs typeface="Cordia New" pitchFamily="34" charset="-34"/>
            </a:endParaRP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65360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24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advantage—David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Adam Smith’s absolute advantage and David Ricardo’s comparative advantage emphasizes on International trade based on different technology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2 countries, 2 goods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1 factor of production, labor</a:t>
            </a:r>
            <a:endParaRPr lang="en-US" sz="2400" dirty="0" smtClean="0">
              <a:solidFill>
                <a:srgbClr val="C000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In each country, all labor has the same qualifications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Constant units of labor required to produce one unit of a final good (fixed technology in each country although the technology can differ between them)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The relative value of commodity is based solely its relative labor content ---- see explanation later</a:t>
            </a:r>
          </a:p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endParaRPr lang="th-TH" sz="2400" dirty="0" smtClean="0">
              <a:latin typeface="Arial" pitchFamily="34" charset="0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138748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E5F58D-05E4-4D96-AEE8-F36FC7F98275}" type="slidenum">
              <a:rPr lang="en-US"/>
              <a:pPr/>
              <a:t>25</a:t>
            </a:fld>
            <a:endParaRPr lang="en-US"/>
          </a:p>
        </p:txBody>
      </p:sp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28600"/>
            <a:ext cx="8991600" cy="685800"/>
          </a:xfrm>
        </p:spPr>
        <p:txBody>
          <a:bodyPr/>
          <a:lstStyle/>
          <a:p>
            <a:pPr algn="l"/>
            <a:r>
              <a:rPr lang="en-US" sz="2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2.4 Principle of comparative advantage---David Ricardo</a:t>
            </a:r>
            <a:endParaRPr lang="th-TH" sz="2600" b="1" dirty="0">
              <a:solidFill>
                <a:srgbClr val="0000CC"/>
              </a:solidFill>
              <a:latin typeface="Arial" pitchFamily="34" charset="0"/>
            </a:endParaRP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90600"/>
            <a:ext cx="8534400" cy="5562600"/>
          </a:xfrm>
        </p:spPr>
        <p:txBody>
          <a:bodyPr/>
          <a:lstStyle/>
          <a:p>
            <a:pPr marL="0" indent="0">
              <a:lnSpc>
                <a:spcPct val="120000"/>
              </a:lnSpc>
              <a:buClr>
                <a:schemeClr val="tx1"/>
              </a:buClr>
              <a:buNone/>
            </a:pPr>
            <a:r>
              <a:rPr lang="en-US" sz="24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2.4.1 Assumptions </a:t>
            </a:r>
            <a:r>
              <a:rPr lang="en-US" sz="2000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(similar to absolute advantage assumptions)</a:t>
            </a:r>
            <a:endParaRPr lang="th-TH" sz="2000" dirty="0" smtClean="0">
              <a:solidFill>
                <a:srgbClr val="006400"/>
              </a:solidFill>
              <a:latin typeface="Arial" pitchFamily="34" charset="0"/>
              <a:cs typeface="Cordia New" pitchFamily="34" charset="-34"/>
            </a:endParaRP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Fixed endowment of resource (labor)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Factor of production (labor) mobile internally, immobile internationally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Full employment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Perfect competition in good market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government intervention</a:t>
            </a:r>
          </a:p>
          <a:p>
            <a:pPr marL="544513" indent="-544513">
              <a:lnSpc>
                <a:spcPct val="120000"/>
              </a:lnSpc>
              <a:buClr>
                <a:schemeClr val="tx1"/>
              </a:buClr>
              <a:buBlip>
                <a:blip r:embed="rId2"/>
              </a:buBlip>
            </a:pPr>
            <a:r>
              <a:rPr lang="en-US" sz="2400" dirty="0" smtClean="0">
                <a:solidFill>
                  <a:srgbClr val="0000CC"/>
                </a:solidFill>
                <a:latin typeface="Arial" pitchFamily="34" charset="0"/>
                <a:cs typeface="Cordia New" pitchFamily="34" charset="-34"/>
              </a:rPr>
              <a:t>No transportation cost</a:t>
            </a:r>
          </a:p>
        </p:txBody>
      </p:sp>
    </p:spTree>
    <p:extLst>
      <p:ext uri="{BB962C8B-B14F-4D97-AF65-F5344CB8AC3E}">
        <p14:creationId xmlns:p14="http://schemas.microsoft.com/office/powerpoint/2010/main" val="37972975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26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289604" y="57834"/>
            <a:ext cx="816859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rgbClr val="006400"/>
                </a:solidFill>
                <a:latin typeface="Arial" pitchFamily="34" charset="0"/>
                <a:cs typeface="Arial" pitchFamily="34" charset="0"/>
              </a:rPr>
              <a:t>2.4.2 Concept of Principle of Comparative Advantage </a:t>
            </a:r>
            <a:endParaRPr lang="en-US" sz="2400" dirty="0">
              <a:solidFill>
                <a:srgbClr val="0064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   Good X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915845" y="849306"/>
            <a:ext cx="119295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G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ood Y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A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156485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C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ountry B</a:t>
            </a:r>
            <a:endParaRPr lang="en-US" sz="3600" b="1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2553232" y="3074887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3636991" y="1540773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grpSp>
        <p:nvGrpSpPr>
          <p:cNvPr id="34" name="Group 51"/>
          <p:cNvGrpSpPr>
            <a:grpSpLocks/>
          </p:cNvGrpSpPr>
          <p:nvPr/>
        </p:nvGrpSpPr>
        <p:grpSpPr bwMode="auto">
          <a:xfrm>
            <a:off x="469986" y="2815333"/>
            <a:ext cx="2022475" cy="1039813"/>
            <a:chOff x="329" y="2400"/>
            <a:chExt cx="1274" cy="655"/>
          </a:xfrm>
        </p:grpSpPr>
        <p:sp>
          <p:nvSpPr>
            <p:cNvPr id="35" name="Text Box 52"/>
            <p:cNvSpPr txBox="1">
              <a:spLocks noChangeArrowheads="1"/>
            </p:cNvSpPr>
            <p:nvPr/>
          </p:nvSpPr>
          <p:spPr bwMode="auto">
            <a:xfrm>
              <a:off x="672" y="2409"/>
              <a:ext cx="372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>
                  <a:solidFill>
                    <a:srgbClr val="000099"/>
                  </a:solidFill>
                </a:rPr>
                <a:t>X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6" name="Text Box 53"/>
            <p:cNvSpPr txBox="1">
              <a:spLocks noChangeArrowheads="1"/>
            </p:cNvSpPr>
            <p:nvPr/>
          </p:nvSpPr>
          <p:spPr bwMode="auto">
            <a:xfrm>
              <a:off x="699" y="2725"/>
              <a:ext cx="362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 smtClean="0">
                  <a:solidFill>
                    <a:srgbClr val="000099"/>
                  </a:solidFill>
                </a:rPr>
                <a:t>X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7" name="Text Box 54"/>
            <p:cNvSpPr txBox="1">
              <a:spLocks noChangeArrowheads="1"/>
            </p:cNvSpPr>
            <p:nvPr/>
          </p:nvSpPr>
          <p:spPr bwMode="auto">
            <a:xfrm>
              <a:off x="1248" y="2400"/>
              <a:ext cx="355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u="sng" dirty="0" smtClean="0">
                  <a:solidFill>
                    <a:srgbClr val="000099"/>
                  </a:solidFill>
                </a:rPr>
                <a:t>Y</a:t>
              </a:r>
              <a:r>
                <a:rPr lang="en-US" sz="1600" u="sng" dirty="0">
                  <a:solidFill>
                    <a:srgbClr val="000099"/>
                  </a:solidFill>
                </a:rPr>
                <a:t>A</a:t>
              </a:r>
              <a:endParaRPr lang="en-US" dirty="0"/>
            </a:p>
          </p:txBody>
        </p:sp>
        <p:sp>
          <p:nvSpPr>
            <p:cNvPr id="38" name="Text Box 55"/>
            <p:cNvSpPr txBox="1">
              <a:spLocks noChangeArrowheads="1"/>
            </p:cNvSpPr>
            <p:nvPr/>
          </p:nvSpPr>
          <p:spPr bwMode="auto">
            <a:xfrm>
              <a:off x="1248" y="2725"/>
              <a:ext cx="339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99"/>
                  </a:solidFill>
                </a:rPr>
                <a:t>Y</a:t>
              </a:r>
              <a:r>
                <a:rPr lang="en-US" sz="1600" dirty="0">
                  <a:solidFill>
                    <a:srgbClr val="000099"/>
                  </a:solidFill>
                </a:rPr>
                <a:t>B</a:t>
              </a:r>
              <a:endParaRPr lang="en-US" dirty="0"/>
            </a:p>
          </p:txBody>
        </p:sp>
        <p:sp>
          <p:nvSpPr>
            <p:cNvPr id="39" name="Text Box 56"/>
            <p:cNvSpPr txBox="1">
              <a:spLocks noChangeArrowheads="1"/>
            </p:cNvSpPr>
            <p:nvPr/>
          </p:nvSpPr>
          <p:spPr bwMode="auto">
            <a:xfrm>
              <a:off x="329" y="2414"/>
              <a:ext cx="270" cy="4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4000" b="1" dirty="0" smtClean="0">
                  <a:solidFill>
                    <a:srgbClr val="000099"/>
                  </a:solidFill>
                  <a:latin typeface="Angsana New" pitchFamily="18" charset="-34"/>
                  <a:cs typeface="Angsana New" pitchFamily="18" charset="-34"/>
                </a:rPr>
                <a:t>If</a:t>
              </a:r>
              <a:endParaRPr lang="en-US" dirty="0"/>
            </a:p>
          </p:txBody>
        </p:sp>
      </p:grpSp>
      <p:grpSp>
        <p:nvGrpSpPr>
          <p:cNvPr id="40" name="Group 57"/>
          <p:cNvGrpSpPr>
            <a:grpSpLocks/>
          </p:cNvGrpSpPr>
          <p:nvPr/>
        </p:nvGrpSpPr>
        <p:grpSpPr bwMode="auto">
          <a:xfrm>
            <a:off x="1605049" y="3045519"/>
            <a:ext cx="228600" cy="303213"/>
            <a:chOff x="1968" y="2448"/>
            <a:chExt cx="144" cy="185"/>
          </a:xfrm>
        </p:grpSpPr>
        <p:sp>
          <p:nvSpPr>
            <p:cNvPr id="41" name="Line 58"/>
            <p:cNvSpPr>
              <a:spLocks noChangeShapeType="1"/>
            </p:cNvSpPr>
            <p:nvPr/>
          </p:nvSpPr>
          <p:spPr bwMode="auto">
            <a:xfrm flipH="1">
              <a:off x="1968" y="2448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Line 59"/>
            <p:cNvSpPr>
              <a:spLocks noChangeShapeType="1"/>
            </p:cNvSpPr>
            <p:nvPr/>
          </p:nvSpPr>
          <p:spPr bwMode="auto">
            <a:xfrm flipH="1" flipV="1">
              <a:off x="1968" y="2537"/>
              <a:ext cx="144" cy="96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4" name="Text Box 18"/>
          <p:cNvSpPr txBox="1">
            <a:spLocks noChangeArrowheads="1"/>
          </p:cNvSpPr>
          <p:nvPr/>
        </p:nvSpPr>
        <p:spPr bwMode="auto">
          <a:xfrm>
            <a:off x="3009969" y="2592427"/>
            <a:ext cx="581175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Compared to Country B, Country A has 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r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elative units of labor used in the production of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X</a:t>
            </a:r>
            <a:r>
              <a:rPr 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 less than 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Good Y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2307440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70" grpId="0" animBg="1"/>
      <p:bldP spid="4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27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490822" y="57834"/>
            <a:ext cx="81142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51059" y="1172473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603652" y="1172472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53786" y="1702360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53786" y="2240691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209800" y="1264077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514407" y="1676400"/>
            <a:ext cx="771519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53786" y="704165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464770" y="285073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63649" y="1779423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82648" y="234867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2867" y="1776463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92413" y="2287121"/>
            <a:ext cx="40427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3</a:t>
            </a: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4288025" y="1808807"/>
            <a:ext cx="3200458" cy="959453"/>
            <a:chOff x="2592" y="1536"/>
            <a:chExt cx="2086" cy="793"/>
          </a:xfrm>
        </p:grpSpPr>
        <p:sp>
          <p:nvSpPr>
            <p:cNvPr id="26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7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2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2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2202543" y="617746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1670698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28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Example 2 (Principle of Comparative Advantage) --- Table 3</a:t>
            </a:r>
            <a:endParaRPr lang="en-US" sz="36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318465" y="2502656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491833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07047" y="1958754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30070" y="1506716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23845" y="1944912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065907" y="1479027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6139" y="2570151"/>
            <a:ext cx="1059261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Note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5" name="AutoShape 19"/>
          <p:cNvSpPr>
            <a:spLocks noChangeArrowheads="1"/>
          </p:cNvSpPr>
          <p:nvPr/>
        </p:nvSpPr>
        <p:spPr bwMode="auto">
          <a:xfrm>
            <a:off x="84582" y="3225324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Text Box 18"/>
          <p:cNvSpPr txBox="1">
            <a:spLocks noChangeArrowheads="1"/>
          </p:cNvSpPr>
          <p:nvPr/>
        </p:nvSpPr>
        <p:spPr bwMode="auto">
          <a:xfrm>
            <a:off x="318465" y="3047236"/>
            <a:ext cx="881328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USA has absolute advantage in shirt (good X) and watch (good Y) production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AutoShape 19"/>
          <p:cNvSpPr>
            <a:spLocks noChangeArrowheads="1"/>
          </p:cNvSpPr>
          <p:nvPr/>
        </p:nvSpPr>
        <p:spPr bwMode="auto">
          <a:xfrm>
            <a:off x="78008" y="3607097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Text Box 18"/>
          <p:cNvSpPr txBox="1">
            <a:spLocks noChangeArrowheads="1"/>
          </p:cNvSpPr>
          <p:nvPr/>
        </p:nvSpPr>
        <p:spPr bwMode="auto">
          <a:xfrm>
            <a:off x="300322" y="3453924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shirt (X)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42" name="AutoShape 19"/>
          <p:cNvSpPr>
            <a:spLocks noChangeArrowheads="1"/>
          </p:cNvSpPr>
          <p:nvPr/>
        </p:nvSpPr>
        <p:spPr bwMode="auto">
          <a:xfrm>
            <a:off x="95185" y="464769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 Box 18"/>
          <p:cNvSpPr txBox="1">
            <a:spLocks noChangeArrowheads="1"/>
          </p:cNvSpPr>
          <p:nvPr/>
        </p:nvSpPr>
        <p:spPr bwMode="auto">
          <a:xfrm>
            <a:off x="346914" y="4469605"/>
            <a:ext cx="79460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To produce watch (Y) USA (B) has advantage over Thailand  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3" name="AutoShape 19"/>
          <p:cNvSpPr>
            <a:spLocks noChangeArrowheads="1"/>
          </p:cNvSpPr>
          <p:nvPr/>
        </p:nvSpPr>
        <p:spPr bwMode="auto">
          <a:xfrm>
            <a:off x="78008" y="5870832"/>
            <a:ext cx="26500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47285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 animBg="1"/>
      <p:bldP spid="46" grpId="0"/>
      <p:bldP spid="32" grpId="0" animBg="1"/>
      <p:bldP spid="33" grpId="0"/>
      <p:bldP spid="42" grpId="0" animBg="1"/>
      <p:bldP spid="4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29</a:t>
            </a:fld>
            <a:endParaRPr lang="en-US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Absolute Advantage) --- Table 3</a:t>
            </a:r>
            <a:endParaRPr lang="en-US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14133" y="1540781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170145" y="1491298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263920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sp>
        <p:nvSpPr>
          <p:cNvPr id="181267" name="AutoShape 19"/>
          <p:cNvSpPr>
            <a:spLocks noChangeArrowheads="1"/>
          </p:cNvSpPr>
          <p:nvPr/>
        </p:nvSpPr>
        <p:spPr bwMode="auto">
          <a:xfrm>
            <a:off x="105344" y="3204376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0" name="AutoShape 22"/>
          <p:cNvSpPr>
            <a:spLocks noChangeArrowheads="1"/>
          </p:cNvSpPr>
          <p:nvPr/>
        </p:nvSpPr>
        <p:spPr bwMode="auto">
          <a:xfrm>
            <a:off x="115381" y="3645874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1272" name="Text Box 24"/>
          <p:cNvSpPr txBox="1">
            <a:spLocks noChangeArrowheads="1"/>
          </p:cNvSpPr>
          <p:nvPr/>
        </p:nvSpPr>
        <p:spPr bwMode="auto">
          <a:xfrm>
            <a:off x="661708" y="6111104"/>
            <a:ext cx="6633547" cy="5847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The world has better welfare (more products produced)</a:t>
            </a:r>
            <a:endParaRPr lang="en-US" sz="3200" b="1" dirty="0">
              <a:solidFill>
                <a:srgbClr val="0000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ngsana New" pitchFamily="18" charset="-34"/>
              <a:cs typeface="Angsana New" pitchFamily="18" charset="-34"/>
            </a:endParaRP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81217" y="3061099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Thailand uses all units of labor to produce shirts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32" name="Text Box 18"/>
          <p:cNvSpPr txBox="1">
            <a:spLocks noChangeArrowheads="1"/>
          </p:cNvSpPr>
          <p:nvPr/>
        </p:nvSpPr>
        <p:spPr bwMode="auto">
          <a:xfrm>
            <a:off x="589758" y="3467786"/>
            <a:ext cx="8066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200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ngsana New" pitchFamily="18" charset="-34"/>
                <a:cs typeface="Angsana New" pitchFamily="18" charset="-34"/>
              </a:rPr>
              <a:t>If USA uses all units of labor to produce watches </a:t>
            </a:r>
            <a:endParaRPr lang="en-US" sz="3200" dirty="0">
              <a:solidFill>
                <a:srgbClr val="0000CC"/>
              </a:solidFill>
              <a:latin typeface="Angsana New" pitchFamily="18" charset="-34"/>
              <a:cs typeface="Angsana New" pitchFamily="18" charset="-34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382134"/>
              </p:ext>
            </p:extLst>
          </p:nvPr>
        </p:nvGraphicFramePr>
        <p:xfrm>
          <a:off x="1256895" y="3993793"/>
          <a:ext cx="6096000" cy="207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Shirt</a:t>
                      </a:r>
                      <a:endParaRPr lang="th-TH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Watch</a:t>
                      </a:r>
                      <a:endParaRPr lang="th-TH" sz="28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Thailand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USA</a:t>
                      </a:r>
                      <a:endParaRPr lang="th-TH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b="1" dirty="0" smtClean="0"/>
                        <a:t>World</a:t>
                      </a:r>
                      <a:endParaRPr lang="th-TH" sz="2800" b="1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/>
                    </a:p>
                  </a:txBody>
                  <a:tcPr>
                    <a:solidFill>
                      <a:srgbClr val="CCFF66"/>
                    </a:solidFill>
                  </a:tcPr>
                </a:tc>
              </a:tr>
            </a:tbl>
          </a:graphicData>
        </a:graphic>
      </p:graphicFrame>
      <p:sp>
        <p:nvSpPr>
          <p:cNvPr id="34" name="AutoShape 22"/>
          <p:cNvSpPr>
            <a:spLocks noChangeArrowheads="1"/>
          </p:cNvSpPr>
          <p:nvPr/>
        </p:nvSpPr>
        <p:spPr bwMode="auto">
          <a:xfrm>
            <a:off x="90096" y="6289192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65889" y="2630919"/>
            <a:ext cx="1920196" cy="523220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1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06145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7" grpId="0" animBg="1"/>
      <p:bldP spid="181270" grpId="0" animBg="1"/>
      <p:bldP spid="181272" grpId="0" animBg="1"/>
      <p:bldP spid="181272" grpId="1" animBg="1"/>
      <p:bldP spid="31" grpId="0"/>
      <p:bldP spid="32" grpId="0"/>
      <p:bldP spid="4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353EEC-6F49-4BEA-BA21-6C692A2C991D}" type="slidenum">
              <a:rPr lang="en-US"/>
              <a:pPr/>
              <a:t>30</a:t>
            </a:fld>
            <a:endParaRPr lang="en-US" dirty="0"/>
          </a:p>
        </p:txBody>
      </p:sp>
      <p:sp>
        <p:nvSpPr>
          <p:cNvPr id="181250" name="Text Box 2"/>
          <p:cNvSpPr txBox="1">
            <a:spLocks noChangeArrowheads="1"/>
          </p:cNvSpPr>
          <p:nvPr/>
        </p:nvSpPr>
        <p:spPr bwMode="auto">
          <a:xfrm>
            <a:off x="-36229" y="43097"/>
            <a:ext cx="926277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400" b="1" dirty="0" smtClean="0">
                <a:solidFill>
                  <a:srgbClr val="000099"/>
                </a:solidFill>
                <a:latin typeface="Angsana New" pitchFamily="18" charset="-34"/>
                <a:cs typeface="Angsana New" pitchFamily="18" charset="-34"/>
              </a:rPr>
              <a:t>Gains from Trade under Principle of Comparative Advantage --- Table 3</a:t>
            </a:r>
            <a:endParaRPr lang="en-US" sz="3400" dirty="0"/>
          </a:p>
        </p:txBody>
      </p:sp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068579" y="849307"/>
            <a:ext cx="21686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shirt (good X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5569180" y="849306"/>
            <a:ext cx="2241319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watch, (good Y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4" name="Text Box 6"/>
          <p:cNvSpPr txBox="1">
            <a:spLocks noChangeArrowheads="1"/>
          </p:cNvSpPr>
          <p:nvPr/>
        </p:nvSpPr>
        <p:spPr bwMode="auto">
          <a:xfrm>
            <a:off x="2209800" y="526142"/>
            <a:ext cx="582082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i="1" dirty="0" smtClean="0">
                <a:solidFill>
                  <a:schemeClr val="tx2"/>
                </a:solidFill>
                <a:latin typeface="Angsana New" pitchFamily="18" charset="-34"/>
                <a:cs typeface="Angsana New" pitchFamily="18" charset="-34"/>
              </a:rPr>
              <a:t>Unit of labor</a:t>
            </a:r>
            <a:r>
              <a:rPr lang="en-US" sz="3600" b="1" dirty="0">
                <a:solidFill>
                  <a:schemeClr val="hlink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solidFill>
                  <a:srgbClr val="006400"/>
                </a:solidFill>
                <a:latin typeface="Angsana New" pitchFamily="18" charset="-34"/>
                <a:cs typeface="Angsana New" pitchFamily="18" charset="-34"/>
              </a:rPr>
              <a:t>used to produce 1 unit of good</a:t>
            </a:r>
            <a:endParaRPr lang="en-US" sz="3600" b="1" dirty="0">
              <a:solidFill>
                <a:srgbClr val="0064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81255" name="Text Box 7"/>
          <p:cNvSpPr txBox="1">
            <a:spLocks noChangeArrowheads="1"/>
          </p:cNvSpPr>
          <p:nvPr/>
        </p:nvSpPr>
        <p:spPr bwMode="auto">
          <a:xfrm>
            <a:off x="300322" y="1442803"/>
            <a:ext cx="3124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Thailand</a:t>
            </a:r>
            <a:r>
              <a:rPr lang="th-TH" sz="3600" b="1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(country A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6" name="Text Box 8"/>
          <p:cNvSpPr txBox="1">
            <a:spLocks noChangeArrowheads="1"/>
          </p:cNvSpPr>
          <p:nvPr/>
        </p:nvSpPr>
        <p:spPr bwMode="auto">
          <a:xfrm>
            <a:off x="363095" y="1902400"/>
            <a:ext cx="236795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3600" b="1" dirty="0" smtClean="0">
                <a:latin typeface="Angsana New" pitchFamily="18" charset="-34"/>
                <a:cs typeface="Angsana New" pitchFamily="18" charset="-34"/>
              </a:rPr>
              <a:t>USA (country B</a:t>
            </a:r>
            <a:r>
              <a:rPr lang="en-US" sz="3600" b="1" dirty="0">
                <a:latin typeface="Angsana New" pitchFamily="18" charset="-34"/>
                <a:cs typeface="Angsana New" pitchFamily="18" charset="-34"/>
              </a:rPr>
              <a:t>)</a:t>
            </a:r>
          </a:p>
        </p:txBody>
      </p:sp>
      <p:sp>
        <p:nvSpPr>
          <p:cNvPr id="181257" name="Line 9"/>
          <p:cNvSpPr>
            <a:spLocks noChangeShapeType="1"/>
          </p:cNvSpPr>
          <p:nvPr/>
        </p:nvSpPr>
        <p:spPr bwMode="auto">
          <a:xfrm>
            <a:off x="2156336" y="990600"/>
            <a:ext cx="6019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8" name="Line 10"/>
          <p:cNvSpPr>
            <a:spLocks noChangeShapeType="1"/>
          </p:cNvSpPr>
          <p:nvPr/>
        </p:nvSpPr>
        <p:spPr bwMode="auto">
          <a:xfrm>
            <a:off x="360193" y="1371600"/>
            <a:ext cx="7815943" cy="2596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9" name="Line 11"/>
          <p:cNvSpPr>
            <a:spLocks noChangeShapeType="1"/>
          </p:cNvSpPr>
          <p:nvPr/>
        </p:nvSpPr>
        <p:spPr bwMode="auto">
          <a:xfrm>
            <a:off x="300322" y="609600"/>
            <a:ext cx="7875814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0" name="Line 12"/>
          <p:cNvSpPr>
            <a:spLocks noChangeShapeType="1"/>
          </p:cNvSpPr>
          <p:nvPr/>
        </p:nvSpPr>
        <p:spPr bwMode="auto">
          <a:xfrm>
            <a:off x="289604" y="2560633"/>
            <a:ext cx="7802789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1" name="Text Box 13"/>
          <p:cNvSpPr txBox="1">
            <a:spLocks noChangeArrowheads="1"/>
          </p:cNvSpPr>
          <p:nvPr/>
        </p:nvSpPr>
        <p:spPr bwMode="auto">
          <a:xfrm>
            <a:off x="3503436" y="1554162"/>
            <a:ext cx="5100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12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2" name="Text Box 14"/>
          <p:cNvSpPr txBox="1">
            <a:spLocks noChangeArrowheads="1"/>
          </p:cNvSpPr>
          <p:nvPr/>
        </p:nvSpPr>
        <p:spPr bwMode="auto">
          <a:xfrm>
            <a:off x="3560762" y="2067486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4</a:t>
            </a:r>
          </a:p>
        </p:txBody>
      </p:sp>
      <p:sp>
        <p:nvSpPr>
          <p:cNvPr id="181263" name="Text Box 15"/>
          <p:cNvSpPr txBox="1">
            <a:spLocks noChangeArrowheads="1"/>
          </p:cNvSpPr>
          <p:nvPr/>
        </p:nvSpPr>
        <p:spPr bwMode="auto">
          <a:xfrm>
            <a:off x="6218497" y="1506411"/>
            <a:ext cx="55976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 smtClean="0">
                <a:cs typeface="Angsana New" pitchFamily="18" charset="-34"/>
              </a:rPr>
              <a:t>24</a:t>
            </a:r>
            <a:endParaRPr lang="en-US" sz="2400" dirty="0">
              <a:cs typeface="Angsana New" pitchFamily="18" charset="-34"/>
            </a:endParaRPr>
          </a:p>
        </p:txBody>
      </p:sp>
      <p:sp>
        <p:nvSpPr>
          <p:cNvPr id="181264" name="Text Box 16"/>
          <p:cNvSpPr txBox="1">
            <a:spLocks noChangeArrowheads="1"/>
          </p:cNvSpPr>
          <p:nvPr/>
        </p:nvSpPr>
        <p:spPr bwMode="auto">
          <a:xfrm>
            <a:off x="6322673" y="2047187"/>
            <a:ext cx="3722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dirty="0">
                <a:cs typeface="Angsana New" pitchFamily="18" charset="-34"/>
              </a:rPr>
              <a:t>3</a:t>
            </a:r>
          </a:p>
        </p:txBody>
      </p:sp>
      <p:grpSp>
        <p:nvGrpSpPr>
          <p:cNvPr id="181280" name="Group 32"/>
          <p:cNvGrpSpPr>
            <a:grpSpLocks/>
          </p:cNvGrpSpPr>
          <p:nvPr/>
        </p:nvGrpSpPr>
        <p:grpSpPr bwMode="auto">
          <a:xfrm>
            <a:off x="4114743" y="1549399"/>
            <a:ext cx="3200458" cy="959453"/>
            <a:chOff x="2592" y="1536"/>
            <a:chExt cx="2086" cy="793"/>
          </a:xfrm>
        </p:grpSpPr>
        <p:sp>
          <p:nvSpPr>
            <p:cNvPr id="181275" name="Text Box 27"/>
            <p:cNvSpPr txBox="1">
              <a:spLocks noChangeArrowheads="1"/>
            </p:cNvSpPr>
            <p:nvPr/>
          </p:nvSpPr>
          <p:spPr bwMode="auto">
            <a:xfrm>
              <a:off x="2592" y="1536"/>
              <a:ext cx="37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6" name="Text Box 28"/>
            <p:cNvSpPr txBox="1">
              <a:spLocks noChangeArrowheads="1"/>
            </p:cNvSpPr>
            <p:nvPr/>
          </p:nvSpPr>
          <p:spPr bwMode="auto">
            <a:xfrm>
              <a:off x="2592" y="1996"/>
              <a:ext cx="36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X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  <p:sp>
          <p:nvSpPr>
            <p:cNvPr id="181278" name="Text Box 30"/>
            <p:cNvSpPr txBox="1">
              <a:spLocks noChangeArrowheads="1"/>
            </p:cNvSpPr>
            <p:nvPr/>
          </p:nvSpPr>
          <p:spPr bwMode="auto">
            <a:xfrm>
              <a:off x="4320" y="1536"/>
              <a:ext cx="358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A</a:t>
              </a:r>
            </a:p>
          </p:txBody>
        </p:sp>
        <p:sp>
          <p:nvSpPr>
            <p:cNvPr id="181279" name="Text Box 31"/>
            <p:cNvSpPr txBox="1">
              <a:spLocks noChangeArrowheads="1"/>
            </p:cNvSpPr>
            <p:nvPr/>
          </p:nvSpPr>
          <p:spPr bwMode="auto">
            <a:xfrm>
              <a:off x="4320" y="1996"/>
              <a:ext cx="345" cy="333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rgbClr val="333399"/>
              </a:solidFill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 dirty="0">
                  <a:solidFill>
                    <a:srgbClr val="0000CC"/>
                  </a:solidFill>
                  <a:cs typeface="Angsana New" pitchFamily="18" charset="-34"/>
                </a:rPr>
                <a:t>Y</a:t>
              </a:r>
              <a:r>
                <a:rPr lang="en-US" sz="1600" dirty="0">
                  <a:solidFill>
                    <a:srgbClr val="0000CC"/>
                  </a:solidFill>
                  <a:cs typeface="Angsana New" pitchFamily="18" charset="-34"/>
                </a:rPr>
                <a:t>B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78253" y="2626380"/>
            <a:ext cx="1920196" cy="58477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+mn-lt"/>
                <a:cs typeface="+mn-cs"/>
              </a:rPr>
              <a:t>Observation 2</a:t>
            </a:r>
            <a:endParaRPr lang="th-TH" sz="32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27700" y="3167390"/>
            <a:ext cx="8078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+mn-lt"/>
                <a:cs typeface="+mn-cs"/>
              </a:rPr>
              <a:t>If the rate of good exchange is 1 unit of watch for 1 unit of shirt or </a:t>
            </a:r>
            <a:r>
              <a:rPr lang="en-US" sz="2800" b="1" dirty="0" smtClean="0">
                <a:solidFill>
                  <a:srgbClr val="C00000"/>
                </a:solidFill>
                <a:latin typeface="+mn-lt"/>
                <a:cs typeface="+mn-cs"/>
              </a:rPr>
              <a:t>1X : 1Y</a:t>
            </a:r>
            <a:endParaRPr lang="th-TH" sz="2800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-31000" y="3599852"/>
            <a:ext cx="115853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Thailand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127533" y="3599852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shirt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35" name="AutoShape 19"/>
          <p:cNvSpPr>
            <a:spLocks noChangeArrowheads="1"/>
          </p:cNvSpPr>
          <p:nvPr/>
        </p:nvSpPr>
        <p:spPr bwMode="auto">
          <a:xfrm>
            <a:off x="4268164" y="3736629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4659382" y="3599852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6961653" y="3711979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1127533" y="4095058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shirt with watch from USA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43" name="AutoShape 19"/>
          <p:cNvSpPr>
            <a:spLocks noChangeArrowheads="1"/>
          </p:cNvSpPr>
          <p:nvPr/>
        </p:nvSpPr>
        <p:spPr bwMode="auto">
          <a:xfrm>
            <a:off x="6354290" y="4202189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7143238" y="3945581"/>
            <a:ext cx="457200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628436" y="4085937"/>
            <a:ext cx="25155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81003" y="46228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56" name="Straight Connector 55"/>
          <p:cNvCxnSpPr/>
          <p:nvPr/>
        </p:nvCxnSpPr>
        <p:spPr>
          <a:xfrm>
            <a:off x="4462593" y="5059541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45596" y="5070427"/>
            <a:ext cx="716403" cy="523220"/>
          </a:xfrm>
          <a:prstGeom prst="rect">
            <a:avLst/>
          </a:prstGeom>
          <a:solidFill>
            <a:schemeClr val="accent5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6400"/>
                </a:solidFill>
                <a:latin typeface="+mn-lt"/>
                <a:cs typeface="+mn-cs"/>
              </a:rPr>
              <a:t>USA</a:t>
            </a:r>
            <a:endParaRPr lang="th-TH" sz="2800" b="1" dirty="0">
              <a:solidFill>
                <a:srgbClr val="006400"/>
              </a:solidFill>
              <a:latin typeface="+mn-lt"/>
              <a:cs typeface="+mn-cs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59744" y="5082923"/>
            <a:ext cx="3172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Produce 1 more unit of watch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1" name="AutoShape 19"/>
          <p:cNvSpPr>
            <a:spLocks noChangeArrowheads="1"/>
          </p:cNvSpPr>
          <p:nvPr/>
        </p:nvSpPr>
        <p:spPr bwMode="auto">
          <a:xfrm>
            <a:off x="4340849" y="5244946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4732067" y="5108169"/>
            <a:ext cx="249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Production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63" name="Straight Arrow Connector 62"/>
          <p:cNvCxnSpPr/>
          <p:nvPr/>
        </p:nvCxnSpPr>
        <p:spPr>
          <a:xfrm>
            <a:off x="7034338" y="5220296"/>
            <a:ext cx="0" cy="228600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215923" y="5453898"/>
            <a:ext cx="1634684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/>
          <p:cNvSpPr txBox="1"/>
          <p:nvPr/>
        </p:nvSpPr>
        <p:spPr>
          <a:xfrm>
            <a:off x="853677" y="5514826"/>
            <a:ext cx="58095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Exchange that 1 unit of watch with shirt from Thailand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67" name="AutoShape 19"/>
          <p:cNvSpPr>
            <a:spLocks noChangeArrowheads="1"/>
          </p:cNvSpPr>
          <p:nvPr/>
        </p:nvSpPr>
        <p:spPr bwMode="auto">
          <a:xfrm>
            <a:off x="6689839" y="5656256"/>
            <a:ext cx="308983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8" name="TextBox 67"/>
          <p:cNvSpPr txBox="1"/>
          <p:nvPr/>
        </p:nvSpPr>
        <p:spPr>
          <a:xfrm>
            <a:off x="6961653" y="5514826"/>
            <a:ext cx="23711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Get ___unit of shirt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37568" y="6042066"/>
            <a:ext cx="5331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00CC"/>
                </a:solidFill>
                <a:latin typeface="+mn-lt"/>
                <a:cs typeface="+mn-cs"/>
              </a:rPr>
              <a:t>Thailand benefits from trade =  </a:t>
            </a:r>
            <a:endParaRPr lang="th-TH" sz="2800" b="1" dirty="0">
              <a:solidFill>
                <a:srgbClr val="0000CC"/>
              </a:solidFill>
              <a:latin typeface="+mn-lt"/>
              <a:cs typeface="+mn-cs"/>
            </a:endParaRPr>
          </a:p>
        </p:txBody>
      </p:sp>
      <p:cxnSp>
        <p:nvCxnSpPr>
          <p:cNvPr id="71" name="Straight Connector 70"/>
          <p:cNvCxnSpPr/>
          <p:nvPr/>
        </p:nvCxnSpPr>
        <p:spPr>
          <a:xfrm>
            <a:off x="4114743" y="6400800"/>
            <a:ext cx="3126972" cy="0"/>
          </a:xfrm>
          <a:prstGeom prst="line">
            <a:avLst/>
          </a:prstGeom>
          <a:ln w="190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AutoShape 19"/>
          <p:cNvSpPr>
            <a:spLocks noChangeArrowheads="1"/>
          </p:cNvSpPr>
          <p:nvPr/>
        </p:nvSpPr>
        <p:spPr bwMode="auto">
          <a:xfrm>
            <a:off x="2092213" y="2804467"/>
            <a:ext cx="353558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" name="TextBox 72"/>
          <p:cNvSpPr txBox="1"/>
          <p:nvPr/>
        </p:nvSpPr>
        <p:spPr>
          <a:xfrm>
            <a:off x="2544562" y="2508852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Comparative advantage does not imply Absolute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544562" y="2788186"/>
            <a:ext cx="6523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660066"/>
                </a:solidFill>
                <a:latin typeface="+mn-lt"/>
                <a:cs typeface="+mn-cs"/>
              </a:rPr>
              <a:t>Absolute advantage does not imply Comparative advantage</a:t>
            </a:r>
            <a:endParaRPr lang="th-TH" sz="2800" b="1" dirty="0">
              <a:solidFill>
                <a:srgbClr val="660066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419296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" grpId="0"/>
      <p:bldP spid="32" grpId="0" animBg="1"/>
      <p:bldP spid="34" grpId="0"/>
      <p:bldP spid="35" grpId="0" animBg="1"/>
      <p:bldP spid="36" grpId="0"/>
      <p:bldP spid="42" grpId="0"/>
      <p:bldP spid="43" grpId="0" animBg="1"/>
      <p:bldP spid="53" grpId="0"/>
      <p:bldP spid="55" grpId="0"/>
      <p:bldP spid="59" grpId="0" animBg="1"/>
      <p:bldP spid="60" grpId="0"/>
      <p:bldP spid="61" grpId="0" animBg="1"/>
      <p:bldP spid="62" grpId="0"/>
      <p:bldP spid="66" grpId="0"/>
      <p:bldP spid="67" grpId="0" animBg="1"/>
      <p:bldP spid="68" grpId="0"/>
      <p:bldP spid="70" grpId="0"/>
      <p:bldP spid="72" grpId="0" animBg="1"/>
      <p:bldP spid="73" grpId="0"/>
      <p:bldP spid="76" grpId="0"/>
    </p:bldLst>
  </p:timing>
</p:sld>
</file>

<file path=ppt/theme/theme1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Angsana New"/>
        <a:ea typeface=""/>
        <a:cs typeface="Angsana New"/>
      </a:majorFont>
      <a:minorFont>
        <a:latin typeface="Angsana New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5204</TotalTime>
  <Words>1899</Words>
  <Application>Microsoft Office PowerPoint</Application>
  <PresentationFormat>On-screen Show (4:3)</PresentationFormat>
  <Paragraphs>386</Paragraphs>
  <Slides>30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Crayons</vt:lpstr>
      <vt:lpstr>CHAPTER 2</vt:lpstr>
      <vt:lpstr>Trade Theories</vt:lpstr>
      <vt:lpstr>2.1 Mercantilism</vt:lpstr>
      <vt:lpstr>2.1 Mercantilism</vt:lpstr>
      <vt:lpstr>The Challenge to Mercantilism</vt:lpstr>
      <vt:lpstr>David Hume’s mercantilism challenge (1975)        --- the price specie flow mechanism </vt:lpstr>
      <vt:lpstr>David Hume’s mercantilism challenge (1975)        --- the price specie flow mechanism </vt:lpstr>
      <vt:lpstr>Adam Smith’s mercantilism challenge        --- Absolute advantage and laissez faire</vt:lpstr>
      <vt:lpstr>2.2 Classical Trade Theory</vt:lpstr>
      <vt:lpstr>2.2 Classical Trade Theory</vt:lpstr>
      <vt:lpstr>2.2 Classical Trade Theory</vt:lpstr>
      <vt:lpstr>2.3 Principle of absolute advantage—Adam Smith</vt:lpstr>
      <vt:lpstr>2.3.2 Concept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Limits to Adam Smith’s Absolute Advantage principle </vt:lpstr>
      <vt:lpstr>2.4 Principle of comparative advantage—David Ricardo</vt:lpstr>
      <vt:lpstr>2.4 Principle of comparative advantage---David Ricardo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เศรษฐศาสตร์ระหว่างประเทศ</dc:title>
  <dc:creator>Pin</dc:creator>
  <cp:lastModifiedBy>Toshiba</cp:lastModifiedBy>
  <cp:revision>206</cp:revision>
  <cp:lastPrinted>2011-08-16T21:04:43Z</cp:lastPrinted>
  <dcterms:created xsi:type="dcterms:W3CDTF">2005-10-22T09:50:02Z</dcterms:created>
  <dcterms:modified xsi:type="dcterms:W3CDTF">2011-08-22T19:41:10Z</dcterms:modified>
</cp:coreProperties>
</file>