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xlsx" ContentType="application/kset"/>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charts/chart3.xml" ContentType="application/vnd.openxmlformats-officedocument.drawingml.chart+xml"/>
  <Override PartName="/ppt/charts/chart4.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674"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7959" autoAdjust="0"/>
  </p:normalViewPr>
  <p:slideViewPr>
    <p:cSldViewPr snapToGrid="0" snapToObjects="1">
      <p:cViewPr varScale="1">
        <p:scale>
          <a:sx n="86" d="100"/>
          <a:sy n="86" d="100"/>
        </p:scale>
        <p:origin x="-416" y="-10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30" Type="http://schemas.openxmlformats.org/officeDocument/2006/relationships/printerSettings" Target="printerSettings/printerSettings1.bin"/><Relationship Id="rId31" Type="http://schemas.openxmlformats.org/officeDocument/2006/relationships/presProps" Target="presProps.xml"/><Relationship Id="rId32" Type="http://schemas.openxmlformats.org/officeDocument/2006/relationships/viewProps" Target="viewProps.xml"/><Relationship Id="rId9" Type="http://schemas.openxmlformats.org/officeDocument/2006/relationships/slide" Target="slides/slide7.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33" Type="http://schemas.openxmlformats.org/officeDocument/2006/relationships/theme" Target="theme/theme1.xml"/><Relationship Id="rId34" Type="http://schemas.openxmlformats.org/officeDocument/2006/relationships/tableStyles" Target="tableStyles.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s>
</file>

<file path=ppt/charts/_rels/chart1.xml.rels><?xml version="1.0" encoding="UTF-8" standalone="yes"?>
<Relationships xmlns="http://schemas.openxmlformats.org/package/2006/relationships"><Relationship Id="rId1" Type="http://schemas.openxmlformats.org/officeDocument/2006/relationships/themeOverride" Target="../theme/themeOverride1.xml"/><Relationship Id="rId2" Type="http://schemas.openxmlformats.org/officeDocument/2006/relationships/package" Target="../embeddings/Microsoft_Office_Excel_2007_Workbook999111111.xlsx"/></Relationships>
</file>

<file path=ppt/charts/_rels/chart2.xml.rels><?xml version="1.0" encoding="UTF-8" standalone="yes"?>
<Relationships xmlns="http://schemas.openxmlformats.org/package/2006/relationships"><Relationship Id="rId1" Type="http://schemas.openxmlformats.org/officeDocument/2006/relationships/themeOverride" Target="../theme/themeOverride2.xml"/><Relationship Id="rId2" Type="http://schemas.openxmlformats.org/officeDocument/2006/relationships/package" Target="../embeddings/Microsoft_Office_Excel_2007_Workbook66611221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2007_Workbook99911111111311311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Office_Excel_2007_Workbook66611211211411411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DATA</c:v>
                </c:pt>
              </c:strCache>
            </c:strRef>
          </c:tx>
          <c:spPr>
            <a:ln>
              <a:noFill/>
            </a:ln>
          </c:spPr>
          <c:explosion val="36"/>
          <c:dPt>
            <c:idx val="0"/>
            <c:bubble3D val="0"/>
            <c:spPr>
              <a:solidFill>
                <a:srgbClr val="94CF50"/>
              </a:solidFill>
              <a:ln w="19050">
                <a:noFill/>
              </a:ln>
              <a:effectLst/>
            </c:spPr>
          </c:dPt>
          <c:dPt>
            <c:idx val="1"/>
            <c:bubble3D val="0"/>
            <c:spPr>
              <a:solidFill>
                <a:schemeClr val="bg1"/>
              </a:solidFill>
              <a:ln w="19050">
                <a:noFill/>
              </a:ln>
              <a:effectLst/>
            </c:spPr>
          </c:dPt>
          <c:dPt>
            <c:idx val="2"/>
            <c:bubble3D val="0"/>
            <c:spPr>
              <a:solidFill>
                <a:srgbClr val="94CF50"/>
              </a:solidFill>
              <a:ln w="19050">
                <a:noFill/>
              </a:ln>
              <a:effectLst/>
            </c:spPr>
          </c:dPt>
          <c:dPt>
            <c:idx val="3"/>
            <c:bubble3D val="0"/>
            <c:spPr>
              <a:solidFill>
                <a:schemeClr val="bg1"/>
              </a:solidFill>
              <a:ln w="19050">
                <a:noFill/>
              </a:ln>
              <a:effectLst/>
            </c:spPr>
          </c:dPt>
          <c:dPt>
            <c:idx val="4"/>
            <c:bubble3D val="0"/>
            <c:spPr>
              <a:solidFill>
                <a:srgbClr val="94CF50"/>
              </a:solidFill>
              <a:ln w="19050">
                <a:noFill/>
              </a:ln>
              <a:effectLst/>
            </c:spPr>
          </c:dPt>
          <c:dPt>
            <c:idx val="5"/>
            <c:bubble3D val="0"/>
            <c:spPr>
              <a:solidFill>
                <a:schemeClr val="bg1"/>
              </a:solidFill>
              <a:ln w="19050">
                <a:noFill/>
              </a:ln>
              <a:effectLst/>
            </c:spPr>
          </c:dPt>
          <c:dPt>
            <c:idx val="6"/>
            <c:bubble3D val="0"/>
            <c:spPr>
              <a:solidFill>
                <a:srgbClr val="94CF50"/>
              </a:solidFill>
              <a:ln w="19050">
                <a:noFill/>
              </a:ln>
              <a:effectLst/>
            </c:spPr>
          </c:dPt>
          <c:dPt>
            <c:idx val="7"/>
            <c:bubble3D val="0"/>
            <c:spPr>
              <a:solidFill>
                <a:schemeClr val="bg1"/>
              </a:solidFill>
              <a:ln w="19050">
                <a:noFill/>
              </a:ln>
              <a:effectLst/>
            </c:spPr>
          </c:dPt>
          <c:dPt>
            <c:idx val="8"/>
            <c:bubble3D val="0"/>
            <c:spPr>
              <a:solidFill>
                <a:srgbClr val="94CF50"/>
              </a:solidFill>
              <a:ln w="19050">
                <a:noFill/>
              </a:ln>
              <a:effectLst/>
            </c:spPr>
          </c:dPt>
          <c:dPt>
            <c:idx val="9"/>
            <c:bubble3D val="0"/>
            <c:spPr>
              <a:solidFill>
                <a:schemeClr val="bg1"/>
              </a:solidFill>
              <a:ln w="19050">
                <a:noFill/>
              </a:ln>
              <a:effectLst/>
            </c:spPr>
          </c:dPt>
          <c:dPt>
            <c:idx val="10"/>
            <c:bubble3D val="0"/>
            <c:spPr>
              <a:solidFill>
                <a:srgbClr val="94CF50"/>
              </a:solidFill>
              <a:ln w="19050">
                <a:noFill/>
              </a:ln>
              <a:effectLst/>
            </c:spPr>
          </c:dPt>
          <c:dPt>
            <c:idx val="11"/>
            <c:bubble3D val="0"/>
            <c:spPr>
              <a:solidFill>
                <a:schemeClr val="bg1"/>
              </a:solidFill>
              <a:ln w="19050">
                <a:noFill/>
              </a:ln>
              <a:effectLst/>
            </c:spPr>
          </c:dPt>
          <c:dPt>
            <c:idx val="12"/>
            <c:bubble3D val="0"/>
            <c:spPr>
              <a:solidFill>
                <a:srgbClr val="94CF50"/>
              </a:solidFill>
              <a:ln w="19050">
                <a:noFill/>
              </a:ln>
              <a:effectLst/>
            </c:spPr>
          </c:dPt>
          <c:dPt>
            <c:idx val="13"/>
            <c:bubble3D val="0"/>
            <c:spPr>
              <a:solidFill>
                <a:schemeClr val="bg1"/>
              </a:solidFill>
              <a:ln w="19050">
                <a:noFill/>
              </a:ln>
              <a:effectLst/>
            </c:spPr>
          </c:dPt>
          <c:dPt>
            <c:idx val="14"/>
            <c:bubble3D val="0"/>
            <c:spPr>
              <a:solidFill>
                <a:srgbClr val="94CF50"/>
              </a:solidFill>
              <a:ln w="19050">
                <a:noFill/>
              </a:ln>
              <a:effectLst/>
            </c:spPr>
          </c:dPt>
          <c:dPt>
            <c:idx val="15"/>
            <c:bubble3D val="0"/>
            <c:spPr>
              <a:solidFill>
                <a:schemeClr val="bg1"/>
              </a:solidFill>
              <a:ln w="19050">
                <a:noFill/>
              </a:ln>
              <a:effectLst/>
            </c:spPr>
          </c:dPt>
          <c:dPt>
            <c:idx val="16"/>
            <c:bubble3D val="0"/>
            <c:spPr>
              <a:solidFill>
                <a:srgbClr val="94CF50"/>
              </a:solidFill>
              <a:ln w="19050">
                <a:noFill/>
              </a:ln>
              <a:effectLst/>
            </c:spPr>
          </c:dPt>
          <c:dPt>
            <c:idx val="17"/>
            <c:bubble3D val="0"/>
            <c:spPr>
              <a:solidFill>
                <a:schemeClr val="bg1"/>
              </a:solidFill>
              <a:ln w="19050">
                <a:noFill/>
              </a:ln>
              <a:effectLst/>
            </c:spPr>
          </c:dPt>
          <c:dPt>
            <c:idx val="18"/>
            <c:bubble3D val="0"/>
            <c:spPr>
              <a:solidFill>
                <a:srgbClr val="94CF50"/>
              </a:solidFill>
              <a:ln w="19050">
                <a:noFill/>
              </a:ln>
              <a:effectLst/>
            </c:spPr>
          </c:dPt>
          <c:dPt>
            <c:idx val="19"/>
            <c:bubble3D val="0"/>
            <c:spPr>
              <a:solidFill>
                <a:schemeClr val="bg1"/>
              </a:solidFill>
              <a:ln w="19050">
                <a:noFill/>
              </a:ln>
              <a:effectLst/>
            </c:spPr>
          </c:dPt>
          <c:dPt>
            <c:idx val="20"/>
            <c:bubble3D val="0"/>
            <c:spPr>
              <a:solidFill>
                <a:srgbClr val="94CF50"/>
              </a:solidFill>
              <a:ln w="19050">
                <a:noFill/>
              </a:ln>
              <a:effectLst/>
            </c:spPr>
          </c:dPt>
          <c:dPt>
            <c:idx val="21"/>
            <c:bubble3D val="0"/>
            <c:spPr>
              <a:solidFill>
                <a:schemeClr val="bg1"/>
              </a:solidFill>
              <a:ln w="19050">
                <a:noFill/>
              </a:ln>
              <a:effectLst/>
            </c:spPr>
          </c:dPt>
          <c:dPt>
            <c:idx val="22"/>
            <c:bubble3D val="0"/>
            <c:spPr>
              <a:solidFill>
                <a:srgbClr val="94CF50"/>
              </a:solidFill>
              <a:ln w="19050">
                <a:noFill/>
              </a:ln>
              <a:effectLst/>
            </c:spPr>
          </c:dPt>
          <c:dPt>
            <c:idx val="23"/>
            <c:bubble3D val="0"/>
            <c:spPr>
              <a:solidFill>
                <a:schemeClr val="bg1"/>
              </a:solidFill>
              <a:ln w="19050">
                <a:noFill/>
              </a:ln>
              <a:effectLst/>
            </c:spPr>
          </c:dPt>
          <c:dPt>
            <c:idx val="24"/>
            <c:bubble3D val="0"/>
            <c:spPr>
              <a:solidFill>
                <a:srgbClr val="94CF50"/>
              </a:solidFill>
              <a:ln w="19050">
                <a:noFill/>
              </a:ln>
              <a:effectLst/>
            </c:spPr>
          </c:dPt>
          <c:dPt>
            <c:idx val="25"/>
            <c:bubble3D val="0"/>
            <c:spPr>
              <a:solidFill>
                <a:schemeClr val="bg1"/>
              </a:solidFill>
              <a:ln w="19050">
                <a:noFill/>
              </a:ln>
              <a:effectLst/>
            </c:spPr>
          </c:dPt>
          <c:dPt>
            <c:idx val="26"/>
            <c:bubble3D val="0"/>
            <c:spPr>
              <a:solidFill>
                <a:srgbClr val="94CF50"/>
              </a:solidFill>
              <a:ln w="19050">
                <a:noFill/>
              </a:ln>
              <a:effectLst/>
            </c:spPr>
          </c:dPt>
          <c:dPt>
            <c:idx val="27"/>
            <c:bubble3D val="0"/>
            <c:spPr>
              <a:solidFill>
                <a:schemeClr val="bg1"/>
              </a:solidFill>
              <a:ln w="19050">
                <a:noFill/>
              </a:ln>
              <a:effectLst/>
            </c:spPr>
          </c:dPt>
          <c:dPt>
            <c:idx val="28"/>
            <c:bubble3D val="0"/>
            <c:spPr>
              <a:solidFill>
                <a:srgbClr val="94CF50"/>
              </a:solidFill>
              <a:ln w="19050">
                <a:noFill/>
              </a:ln>
              <a:effectLst/>
            </c:spPr>
          </c:dPt>
          <c:dPt>
            <c:idx val="29"/>
            <c:bubble3D val="0"/>
            <c:spPr>
              <a:solidFill>
                <a:schemeClr val="bg1"/>
              </a:solidFill>
              <a:ln w="19050">
                <a:noFill/>
              </a:ln>
              <a:effectLst/>
            </c:spPr>
          </c:dPt>
          <c:dPt>
            <c:idx val="30"/>
            <c:bubble3D val="0"/>
            <c:spPr>
              <a:solidFill>
                <a:srgbClr val="94CF50"/>
              </a:solidFill>
              <a:ln w="19050">
                <a:noFill/>
              </a:ln>
              <a:effectLst/>
            </c:spPr>
          </c:dPt>
          <c:dPt>
            <c:idx val="31"/>
            <c:bubble3D val="0"/>
            <c:spPr>
              <a:solidFill>
                <a:schemeClr val="bg1"/>
              </a:solidFill>
              <a:ln w="19050">
                <a:noFill/>
              </a:ln>
              <a:effectLst/>
            </c:spPr>
          </c:dPt>
          <c:dPt>
            <c:idx val="32"/>
            <c:bubble3D val="0"/>
            <c:spPr>
              <a:solidFill>
                <a:srgbClr val="94CF50"/>
              </a:solidFill>
              <a:ln w="19050">
                <a:noFill/>
              </a:ln>
              <a:effectLst/>
            </c:spPr>
          </c:dPt>
          <c:dPt>
            <c:idx val="33"/>
            <c:bubble3D val="0"/>
            <c:spPr>
              <a:solidFill>
                <a:schemeClr val="bg1"/>
              </a:solidFill>
              <a:ln w="19050">
                <a:noFill/>
              </a:ln>
              <a:effectLst/>
            </c:spPr>
          </c:dPt>
          <c:dPt>
            <c:idx val="34"/>
            <c:bubble3D val="0"/>
            <c:spPr>
              <a:solidFill>
                <a:srgbClr val="94CF50"/>
              </a:solidFill>
              <a:ln w="19050">
                <a:noFill/>
              </a:ln>
              <a:effectLst/>
            </c:spPr>
          </c:dPt>
          <c:dPt>
            <c:idx val="35"/>
            <c:bubble3D val="0"/>
            <c:spPr>
              <a:solidFill>
                <a:schemeClr val="bg1"/>
              </a:solidFill>
              <a:ln w="19050">
                <a:noFill/>
              </a:ln>
              <a:effectLst/>
            </c:spPr>
          </c:dPt>
          <c:dPt>
            <c:idx val="36"/>
            <c:bubble3D val="0"/>
            <c:spPr>
              <a:solidFill>
                <a:srgbClr val="94CF50"/>
              </a:solidFill>
              <a:ln w="19050">
                <a:noFill/>
              </a:ln>
              <a:effectLst/>
            </c:spPr>
          </c:dPt>
          <c:dPt>
            <c:idx val="37"/>
            <c:bubble3D val="0"/>
            <c:spPr>
              <a:solidFill>
                <a:schemeClr val="bg1"/>
              </a:solidFill>
              <a:ln w="19050">
                <a:noFill/>
              </a:ln>
              <a:effectLst/>
            </c:spPr>
          </c:dPt>
          <c:dPt>
            <c:idx val="38"/>
            <c:bubble3D val="0"/>
            <c:spPr>
              <a:solidFill>
                <a:srgbClr val="94CF50"/>
              </a:solidFill>
              <a:ln w="19050">
                <a:noFill/>
              </a:ln>
              <a:effectLst/>
            </c:spPr>
          </c:dPt>
          <c:dPt>
            <c:idx val="39"/>
            <c:bubble3D val="0"/>
            <c:spPr>
              <a:solidFill>
                <a:schemeClr val="bg1"/>
              </a:solidFill>
              <a:ln w="19050">
                <a:noFill/>
              </a:ln>
              <a:effectLst/>
            </c:spPr>
          </c:dPt>
          <c:dPt>
            <c:idx val="40"/>
            <c:bubble3D val="0"/>
            <c:spPr>
              <a:solidFill>
                <a:srgbClr val="94CF50"/>
              </a:solidFill>
              <a:ln w="19050">
                <a:noFill/>
              </a:ln>
              <a:effectLst/>
            </c:spPr>
          </c:dPt>
          <c:dPt>
            <c:idx val="41"/>
            <c:bubble3D val="0"/>
            <c:spPr>
              <a:solidFill>
                <a:schemeClr val="bg1"/>
              </a:solidFill>
              <a:ln w="19050">
                <a:noFill/>
              </a:ln>
              <a:effectLst/>
            </c:spPr>
          </c:dPt>
          <c:dPt>
            <c:idx val="42"/>
            <c:bubble3D val="0"/>
            <c:spPr>
              <a:solidFill>
                <a:srgbClr val="94CF50"/>
              </a:solidFill>
              <a:ln w="19050">
                <a:noFill/>
              </a:ln>
              <a:effectLst/>
            </c:spPr>
          </c:dPt>
          <c:dPt>
            <c:idx val="43"/>
            <c:bubble3D val="0"/>
            <c:spPr>
              <a:solidFill>
                <a:schemeClr val="bg1"/>
              </a:solidFill>
              <a:ln w="19050">
                <a:noFill/>
              </a:ln>
              <a:effectLst/>
            </c:spPr>
          </c:dPt>
          <c:dPt>
            <c:idx val="44"/>
            <c:bubble3D val="0"/>
            <c:spPr>
              <a:solidFill>
                <a:srgbClr val="94CF50"/>
              </a:solidFill>
              <a:ln w="19050">
                <a:noFill/>
              </a:ln>
              <a:effectLst/>
            </c:spPr>
          </c:dPt>
          <c:dPt>
            <c:idx val="45"/>
            <c:bubble3D val="0"/>
            <c:spPr>
              <a:solidFill>
                <a:schemeClr val="bg1"/>
              </a:solidFill>
              <a:ln w="19050">
                <a:noFill/>
              </a:ln>
              <a:effectLst/>
            </c:spPr>
          </c:dPt>
          <c:dPt>
            <c:idx val="46"/>
            <c:bubble3D val="0"/>
            <c:spPr>
              <a:solidFill>
                <a:srgbClr val="94CF50"/>
              </a:solidFill>
              <a:ln w="19050">
                <a:noFill/>
              </a:ln>
              <a:effectLst/>
            </c:spPr>
          </c:dPt>
          <c:dPt>
            <c:idx val="47"/>
            <c:bubble3D val="0"/>
            <c:spPr>
              <a:solidFill>
                <a:schemeClr val="bg1"/>
              </a:solidFill>
              <a:ln w="19050">
                <a:noFill/>
              </a:ln>
              <a:effectLst/>
            </c:spPr>
          </c:dPt>
          <c:dPt>
            <c:idx val="48"/>
            <c:bubble3D val="0"/>
            <c:spPr>
              <a:solidFill>
                <a:srgbClr val="94CF50"/>
              </a:solidFill>
              <a:ln w="19050">
                <a:noFill/>
              </a:ln>
              <a:effectLst/>
            </c:spPr>
          </c:dPt>
          <c:dPt>
            <c:idx val="49"/>
            <c:bubble3D val="0"/>
            <c:spPr>
              <a:solidFill>
                <a:schemeClr val="bg1"/>
              </a:solidFill>
              <a:ln w="19050">
                <a:noFill/>
              </a:ln>
              <a:effectLst/>
            </c:spPr>
          </c:dPt>
          <c:cat>
            <c:numRef>
              <c:f>Sheet1!$A$2:$A$51</c:f>
              <c:numCache>
                <c:formatCode>General</c:formatCode>
                <c:ptCount val="50"/>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numCache>
            </c:numRef>
          </c:cat>
          <c:val>
            <c:numRef>
              <c:f>Sheet1!$B$2:$B$51</c:f>
              <c:numCache>
                <c:formatCode>0%</c:formatCode>
                <c:ptCount val="50"/>
                <c:pt idx="0">
                  <c:v>0.02</c:v>
                </c:pt>
                <c:pt idx="1">
                  <c:v>0.02</c:v>
                </c:pt>
                <c:pt idx="2">
                  <c:v>0.02</c:v>
                </c:pt>
                <c:pt idx="3">
                  <c:v>0.02</c:v>
                </c:pt>
                <c:pt idx="4">
                  <c:v>0.02</c:v>
                </c:pt>
                <c:pt idx="5">
                  <c:v>0.02</c:v>
                </c:pt>
                <c:pt idx="6">
                  <c:v>0.02</c:v>
                </c:pt>
                <c:pt idx="7">
                  <c:v>0.02</c:v>
                </c:pt>
                <c:pt idx="8">
                  <c:v>0.02</c:v>
                </c:pt>
                <c:pt idx="9">
                  <c:v>0.02</c:v>
                </c:pt>
                <c:pt idx="10">
                  <c:v>0.02</c:v>
                </c:pt>
                <c:pt idx="11">
                  <c:v>0.02</c:v>
                </c:pt>
                <c:pt idx="12">
                  <c:v>0.02</c:v>
                </c:pt>
                <c:pt idx="13">
                  <c:v>0.02</c:v>
                </c:pt>
                <c:pt idx="14">
                  <c:v>0.02</c:v>
                </c:pt>
                <c:pt idx="15">
                  <c:v>0.02</c:v>
                </c:pt>
                <c:pt idx="16">
                  <c:v>0.02</c:v>
                </c:pt>
                <c:pt idx="17">
                  <c:v>0.02</c:v>
                </c:pt>
                <c:pt idx="18">
                  <c:v>0.02</c:v>
                </c:pt>
                <c:pt idx="19">
                  <c:v>0.02</c:v>
                </c:pt>
                <c:pt idx="20">
                  <c:v>0.02</c:v>
                </c:pt>
                <c:pt idx="21">
                  <c:v>0.02</c:v>
                </c:pt>
                <c:pt idx="22">
                  <c:v>0.02</c:v>
                </c:pt>
                <c:pt idx="23">
                  <c:v>0.02</c:v>
                </c:pt>
                <c:pt idx="24">
                  <c:v>0.02</c:v>
                </c:pt>
                <c:pt idx="25">
                  <c:v>0.02</c:v>
                </c:pt>
                <c:pt idx="26">
                  <c:v>0.02</c:v>
                </c:pt>
                <c:pt idx="27">
                  <c:v>0.02</c:v>
                </c:pt>
                <c:pt idx="28">
                  <c:v>0.02</c:v>
                </c:pt>
                <c:pt idx="29">
                  <c:v>0.02</c:v>
                </c:pt>
                <c:pt idx="30">
                  <c:v>0.02</c:v>
                </c:pt>
                <c:pt idx="31">
                  <c:v>0.02</c:v>
                </c:pt>
                <c:pt idx="32">
                  <c:v>0.02</c:v>
                </c:pt>
                <c:pt idx="33">
                  <c:v>0.02</c:v>
                </c:pt>
                <c:pt idx="34">
                  <c:v>0.02</c:v>
                </c:pt>
                <c:pt idx="35">
                  <c:v>0.02</c:v>
                </c:pt>
                <c:pt idx="36">
                  <c:v>0.02</c:v>
                </c:pt>
                <c:pt idx="37">
                  <c:v>0.02</c:v>
                </c:pt>
                <c:pt idx="38">
                  <c:v>0.02</c:v>
                </c:pt>
                <c:pt idx="39">
                  <c:v>0.02</c:v>
                </c:pt>
                <c:pt idx="40">
                  <c:v>0.02</c:v>
                </c:pt>
                <c:pt idx="41">
                  <c:v>0.02</c:v>
                </c:pt>
                <c:pt idx="42">
                  <c:v>0.02</c:v>
                </c:pt>
                <c:pt idx="43">
                  <c:v>0.02</c:v>
                </c:pt>
                <c:pt idx="44">
                  <c:v>0.02</c:v>
                </c:pt>
                <c:pt idx="45">
                  <c:v>0.02</c:v>
                </c:pt>
                <c:pt idx="46">
                  <c:v>0.02</c:v>
                </c:pt>
                <c:pt idx="47">
                  <c:v>0.02</c:v>
                </c:pt>
                <c:pt idx="48">
                  <c:v>0.02</c:v>
                </c:pt>
                <c:pt idx="49">
                  <c:v>0.02</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areaChart>
        <c:grouping val="standard"/>
        <c:varyColors val="0"/>
        <c:ser>
          <c:idx val="0"/>
          <c:order val="0"/>
          <c:tx>
            <c:strRef>
              <c:f>Sheet1!$B$1</c:f>
              <c:strCache>
                <c:ptCount val="1"/>
                <c:pt idx="0">
                  <c:v>DATA</c:v>
                </c:pt>
              </c:strCache>
            </c:strRef>
          </c:tx>
          <c:spPr>
            <a:solidFill>
              <a:srgbClr val="10B349"/>
            </a:solidFill>
            <a:ln>
              <a:noFill/>
            </a:ln>
            <a:effectLst/>
          </c:spPr>
          <c:cat>
            <c:strRef>
              <c:f>Sheet1!$A$2:$A$9</c:f>
              <c:strCache>
                <c:ptCount val="8"/>
                <c:pt idx="0">
                  <c:v>A</c:v>
                </c:pt>
                <c:pt idx="1">
                  <c:v>B</c:v>
                </c:pt>
                <c:pt idx="2">
                  <c:v>C</c:v>
                </c:pt>
                <c:pt idx="3">
                  <c:v>D</c:v>
                </c:pt>
                <c:pt idx="4">
                  <c:v>E</c:v>
                </c:pt>
                <c:pt idx="5">
                  <c:v>F</c:v>
                </c:pt>
                <c:pt idx="6">
                  <c:v>G</c:v>
                </c:pt>
                <c:pt idx="7">
                  <c:v>H</c:v>
                </c:pt>
              </c:strCache>
            </c:strRef>
          </c:cat>
          <c:val>
            <c:numRef>
              <c:f>Sheet1!$B$2:$B$9</c:f>
              <c:numCache>
                <c:formatCode>General</c:formatCode>
                <c:ptCount val="8"/>
                <c:pt idx="0">
                  <c:v>0.0</c:v>
                </c:pt>
                <c:pt idx="1">
                  <c:v>12.0</c:v>
                </c:pt>
                <c:pt idx="2">
                  <c:v>10.0</c:v>
                </c:pt>
                <c:pt idx="3">
                  <c:v>18.0</c:v>
                </c:pt>
                <c:pt idx="4">
                  <c:v>14.0</c:v>
                </c:pt>
                <c:pt idx="5">
                  <c:v>26.0</c:v>
                </c:pt>
                <c:pt idx="6">
                  <c:v>13.0</c:v>
                </c:pt>
                <c:pt idx="7">
                  <c:v>0.0</c:v>
                </c:pt>
              </c:numCache>
            </c:numRef>
          </c:val>
        </c:ser>
        <c:dLbls>
          <c:showLegendKey val="0"/>
          <c:showVal val="0"/>
          <c:showCatName val="0"/>
          <c:showSerName val="0"/>
          <c:showPercent val="0"/>
          <c:showBubbleSize val="0"/>
        </c:dLbls>
        <c:axId val="-2134173400"/>
        <c:axId val="-2122720328"/>
      </c:areaChart>
      <c:catAx>
        <c:axId val="-2134173400"/>
        <c:scaling>
          <c:orientation val="minMax"/>
        </c:scaling>
        <c:delete val="0"/>
        <c:axPos val="b"/>
        <c:numFmt formatCode="General" sourceLinked="1"/>
        <c:majorTickMark val="out"/>
        <c:minorTickMark val="none"/>
        <c:tickLblPos val="none"/>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22720328"/>
        <c:crosses val="autoZero"/>
        <c:auto val="1"/>
        <c:lblAlgn val="ctr"/>
        <c:lblOffset val="100"/>
        <c:noMultiLvlLbl val="0"/>
      </c:catAx>
      <c:valAx>
        <c:axId val="-2122720328"/>
        <c:scaling>
          <c:orientation val="minMax"/>
        </c:scaling>
        <c:delete val="0"/>
        <c:axPos val="l"/>
        <c:numFmt formatCode="General"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34173400"/>
        <c:crosses val="autoZero"/>
        <c:crossBetween val="midCat"/>
      </c:valAx>
      <c:spPr>
        <a:noFill/>
        <a:ln>
          <a:noFill/>
        </a:ln>
        <a:effectLst/>
      </c:spPr>
    </c:plotArea>
    <c:plotVisOnly val="1"/>
    <c:dispBlanksAs val="zero"/>
    <c:showDLblsOverMax val="0"/>
  </c:chart>
  <c:spPr>
    <a:noFill/>
    <a:ln>
      <a:noFill/>
    </a:ln>
    <a:effectLst/>
  </c:spPr>
  <c:txPr>
    <a:bodyPr/>
    <a:lstStyle/>
    <a:p>
      <a:pPr>
        <a:defRPr/>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DATA</c:v>
                </c:pt>
              </c:strCache>
            </c:strRef>
          </c:tx>
          <c:spPr>
            <a:ln>
              <a:noFill/>
            </a:ln>
          </c:spPr>
          <c:explosion val="36"/>
          <c:dPt>
            <c:idx val="0"/>
            <c:bubble3D val="0"/>
            <c:spPr>
              <a:solidFill>
                <a:srgbClr val="94CF50"/>
              </a:solidFill>
              <a:ln w="19050">
                <a:noFill/>
              </a:ln>
              <a:effectLst/>
            </c:spPr>
          </c:dPt>
          <c:dPt>
            <c:idx val="1"/>
            <c:bubble3D val="0"/>
            <c:spPr>
              <a:solidFill>
                <a:schemeClr val="bg1"/>
              </a:solidFill>
              <a:ln w="19050">
                <a:noFill/>
              </a:ln>
              <a:effectLst/>
            </c:spPr>
          </c:dPt>
          <c:dPt>
            <c:idx val="2"/>
            <c:bubble3D val="0"/>
            <c:spPr>
              <a:solidFill>
                <a:srgbClr val="94CF50"/>
              </a:solidFill>
              <a:ln w="19050">
                <a:noFill/>
              </a:ln>
              <a:effectLst/>
            </c:spPr>
          </c:dPt>
          <c:dPt>
            <c:idx val="3"/>
            <c:bubble3D val="0"/>
            <c:spPr>
              <a:solidFill>
                <a:schemeClr val="bg1"/>
              </a:solidFill>
              <a:ln w="19050">
                <a:noFill/>
              </a:ln>
              <a:effectLst/>
            </c:spPr>
          </c:dPt>
          <c:dPt>
            <c:idx val="4"/>
            <c:bubble3D val="0"/>
            <c:spPr>
              <a:solidFill>
                <a:srgbClr val="94CF50"/>
              </a:solidFill>
              <a:ln w="19050">
                <a:noFill/>
              </a:ln>
              <a:effectLst/>
            </c:spPr>
          </c:dPt>
          <c:dPt>
            <c:idx val="5"/>
            <c:bubble3D val="0"/>
            <c:spPr>
              <a:solidFill>
                <a:schemeClr val="bg1"/>
              </a:solidFill>
              <a:ln w="19050">
                <a:noFill/>
              </a:ln>
              <a:effectLst/>
            </c:spPr>
          </c:dPt>
          <c:dPt>
            <c:idx val="6"/>
            <c:bubble3D val="0"/>
            <c:spPr>
              <a:solidFill>
                <a:srgbClr val="94CF50"/>
              </a:solidFill>
              <a:ln w="19050">
                <a:noFill/>
              </a:ln>
              <a:effectLst/>
            </c:spPr>
          </c:dPt>
          <c:dPt>
            <c:idx val="7"/>
            <c:bubble3D val="0"/>
            <c:spPr>
              <a:solidFill>
                <a:schemeClr val="bg1"/>
              </a:solidFill>
              <a:ln w="19050">
                <a:noFill/>
              </a:ln>
              <a:effectLst/>
            </c:spPr>
          </c:dPt>
          <c:dPt>
            <c:idx val="8"/>
            <c:bubble3D val="0"/>
            <c:spPr>
              <a:solidFill>
                <a:srgbClr val="94CF50"/>
              </a:solidFill>
              <a:ln w="19050">
                <a:noFill/>
              </a:ln>
              <a:effectLst/>
            </c:spPr>
          </c:dPt>
          <c:dPt>
            <c:idx val="9"/>
            <c:bubble3D val="0"/>
            <c:spPr>
              <a:solidFill>
                <a:schemeClr val="bg1"/>
              </a:solidFill>
              <a:ln w="19050">
                <a:noFill/>
              </a:ln>
              <a:effectLst/>
            </c:spPr>
          </c:dPt>
          <c:dPt>
            <c:idx val="10"/>
            <c:bubble3D val="0"/>
            <c:spPr>
              <a:solidFill>
                <a:srgbClr val="94CF50"/>
              </a:solidFill>
              <a:ln w="19050">
                <a:noFill/>
              </a:ln>
              <a:effectLst/>
            </c:spPr>
          </c:dPt>
          <c:dPt>
            <c:idx val="11"/>
            <c:bubble3D val="0"/>
            <c:spPr>
              <a:solidFill>
                <a:schemeClr val="bg1"/>
              </a:solidFill>
              <a:ln w="19050">
                <a:noFill/>
              </a:ln>
              <a:effectLst/>
            </c:spPr>
          </c:dPt>
          <c:dPt>
            <c:idx val="12"/>
            <c:bubble3D val="0"/>
            <c:spPr>
              <a:solidFill>
                <a:srgbClr val="94CF50"/>
              </a:solidFill>
              <a:ln w="19050">
                <a:noFill/>
              </a:ln>
              <a:effectLst/>
            </c:spPr>
          </c:dPt>
          <c:dPt>
            <c:idx val="13"/>
            <c:bubble3D val="0"/>
            <c:spPr>
              <a:solidFill>
                <a:schemeClr val="bg1"/>
              </a:solidFill>
              <a:ln w="19050">
                <a:noFill/>
              </a:ln>
              <a:effectLst/>
            </c:spPr>
          </c:dPt>
          <c:dPt>
            <c:idx val="14"/>
            <c:bubble3D val="0"/>
            <c:spPr>
              <a:solidFill>
                <a:srgbClr val="94CF50"/>
              </a:solidFill>
              <a:ln w="19050">
                <a:noFill/>
              </a:ln>
              <a:effectLst/>
            </c:spPr>
          </c:dPt>
          <c:dPt>
            <c:idx val="15"/>
            <c:bubble3D val="0"/>
            <c:spPr>
              <a:solidFill>
                <a:schemeClr val="bg1"/>
              </a:solidFill>
              <a:ln w="19050">
                <a:noFill/>
              </a:ln>
              <a:effectLst/>
            </c:spPr>
          </c:dPt>
          <c:dPt>
            <c:idx val="16"/>
            <c:bubble3D val="0"/>
            <c:spPr>
              <a:solidFill>
                <a:srgbClr val="94CF50"/>
              </a:solidFill>
              <a:ln w="19050">
                <a:noFill/>
              </a:ln>
              <a:effectLst/>
            </c:spPr>
          </c:dPt>
          <c:dPt>
            <c:idx val="17"/>
            <c:bubble3D val="0"/>
            <c:spPr>
              <a:solidFill>
                <a:schemeClr val="bg1"/>
              </a:solidFill>
              <a:ln w="19050">
                <a:noFill/>
              </a:ln>
              <a:effectLst/>
            </c:spPr>
          </c:dPt>
          <c:dPt>
            <c:idx val="18"/>
            <c:bubble3D val="0"/>
            <c:spPr>
              <a:solidFill>
                <a:srgbClr val="94CF50"/>
              </a:solidFill>
              <a:ln w="19050">
                <a:noFill/>
              </a:ln>
              <a:effectLst/>
            </c:spPr>
          </c:dPt>
          <c:dPt>
            <c:idx val="19"/>
            <c:bubble3D val="0"/>
            <c:spPr>
              <a:solidFill>
                <a:schemeClr val="bg1"/>
              </a:solidFill>
              <a:ln w="19050">
                <a:noFill/>
              </a:ln>
              <a:effectLst/>
            </c:spPr>
          </c:dPt>
          <c:dPt>
            <c:idx val="20"/>
            <c:bubble3D val="0"/>
            <c:spPr>
              <a:solidFill>
                <a:srgbClr val="94CF50"/>
              </a:solidFill>
              <a:ln w="19050">
                <a:noFill/>
              </a:ln>
              <a:effectLst/>
            </c:spPr>
          </c:dPt>
          <c:dPt>
            <c:idx val="21"/>
            <c:bubble3D val="0"/>
            <c:spPr>
              <a:solidFill>
                <a:schemeClr val="bg1"/>
              </a:solidFill>
              <a:ln w="19050">
                <a:noFill/>
              </a:ln>
              <a:effectLst/>
            </c:spPr>
          </c:dPt>
          <c:dPt>
            <c:idx val="22"/>
            <c:bubble3D val="0"/>
            <c:spPr>
              <a:solidFill>
                <a:srgbClr val="94CF50"/>
              </a:solidFill>
              <a:ln w="19050">
                <a:noFill/>
              </a:ln>
              <a:effectLst/>
            </c:spPr>
          </c:dPt>
          <c:dPt>
            <c:idx val="23"/>
            <c:bubble3D val="0"/>
            <c:spPr>
              <a:solidFill>
                <a:schemeClr val="bg1"/>
              </a:solidFill>
              <a:ln w="19050">
                <a:noFill/>
              </a:ln>
              <a:effectLst/>
            </c:spPr>
          </c:dPt>
          <c:dPt>
            <c:idx val="24"/>
            <c:bubble3D val="0"/>
            <c:spPr>
              <a:solidFill>
                <a:srgbClr val="94CF50"/>
              </a:solidFill>
              <a:ln w="19050">
                <a:noFill/>
              </a:ln>
              <a:effectLst/>
            </c:spPr>
          </c:dPt>
          <c:dPt>
            <c:idx val="25"/>
            <c:bubble3D val="0"/>
            <c:spPr>
              <a:solidFill>
                <a:schemeClr val="bg1"/>
              </a:solidFill>
              <a:ln w="19050">
                <a:noFill/>
              </a:ln>
              <a:effectLst/>
            </c:spPr>
          </c:dPt>
          <c:dPt>
            <c:idx val="26"/>
            <c:bubble3D val="0"/>
            <c:spPr>
              <a:solidFill>
                <a:srgbClr val="94CF50"/>
              </a:solidFill>
              <a:ln w="19050">
                <a:noFill/>
              </a:ln>
              <a:effectLst/>
            </c:spPr>
          </c:dPt>
          <c:dPt>
            <c:idx val="27"/>
            <c:bubble3D val="0"/>
            <c:spPr>
              <a:solidFill>
                <a:schemeClr val="bg1"/>
              </a:solidFill>
              <a:ln w="19050">
                <a:noFill/>
              </a:ln>
              <a:effectLst/>
            </c:spPr>
          </c:dPt>
          <c:dPt>
            <c:idx val="28"/>
            <c:bubble3D val="0"/>
            <c:spPr>
              <a:solidFill>
                <a:srgbClr val="94CF50"/>
              </a:solidFill>
              <a:ln w="19050">
                <a:noFill/>
              </a:ln>
              <a:effectLst/>
            </c:spPr>
          </c:dPt>
          <c:dPt>
            <c:idx val="29"/>
            <c:bubble3D val="0"/>
            <c:spPr>
              <a:solidFill>
                <a:schemeClr val="bg1"/>
              </a:solidFill>
              <a:ln w="19050">
                <a:noFill/>
              </a:ln>
              <a:effectLst/>
            </c:spPr>
          </c:dPt>
          <c:dPt>
            <c:idx val="30"/>
            <c:bubble3D val="0"/>
            <c:spPr>
              <a:solidFill>
                <a:srgbClr val="94CF50"/>
              </a:solidFill>
              <a:ln w="19050">
                <a:noFill/>
              </a:ln>
              <a:effectLst/>
            </c:spPr>
          </c:dPt>
          <c:dPt>
            <c:idx val="31"/>
            <c:bubble3D val="0"/>
            <c:spPr>
              <a:solidFill>
                <a:schemeClr val="bg1"/>
              </a:solidFill>
              <a:ln w="19050">
                <a:noFill/>
              </a:ln>
              <a:effectLst/>
            </c:spPr>
          </c:dPt>
          <c:dPt>
            <c:idx val="32"/>
            <c:bubble3D val="0"/>
            <c:spPr>
              <a:solidFill>
                <a:srgbClr val="94CF50"/>
              </a:solidFill>
              <a:ln w="19050">
                <a:noFill/>
              </a:ln>
              <a:effectLst/>
            </c:spPr>
          </c:dPt>
          <c:dPt>
            <c:idx val="33"/>
            <c:bubble3D val="0"/>
            <c:spPr>
              <a:solidFill>
                <a:schemeClr val="bg1"/>
              </a:solidFill>
              <a:ln w="19050">
                <a:noFill/>
              </a:ln>
              <a:effectLst/>
            </c:spPr>
          </c:dPt>
          <c:dPt>
            <c:idx val="34"/>
            <c:bubble3D val="0"/>
            <c:spPr>
              <a:solidFill>
                <a:srgbClr val="94CF50"/>
              </a:solidFill>
              <a:ln w="19050">
                <a:noFill/>
              </a:ln>
              <a:effectLst/>
            </c:spPr>
          </c:dPt>
          <c:dPt>
            <c:idx val="35"/>
            <c:bubble3D val="0"/>
            <c:spPr>
              <a:solidFill>
                <a:schemeClr val="bg1"/>
              </a:solidFill>
              <a:ln w="19050">
                <a:noFill/>
              </a:ln>
              <a:effectLst/>
            </c:spPr>
          </c:dPt>
          <c:dPt>
            <c:idx val="36"/>
            <c:bubble3D val="0"/>
            <c:spPr>
              <a:solidFill>
                <a:srgbClr val="94CF50"/>
              </a:solidFill>
              <a:ln w="19050">
                <a:noFill/>
              </a:ln>
              <a:effectLst/>
            </c:spPr>
          </c:dPt>
          <c:dPt>
            <c:idx val="37"/>
            <c:bubble3D val="0"/>
            <c:spPr>
              <a:solidFill>
                <a:schemeClr val="bg1"/>
              </a:solidFill>
              <a:ln w="19050">
                <a:noFill/>
              </a:ln>
              <a:effectLst/>
            </c:spPr>
          </c:dPt>
          <c:dPt>
            <c:idx val="38"/>
            <c:bubble3D val="0"/>
            <c:spPr>
              <a:solidFill>
                <a:srgbClr val="94CF50"/>
              </a:solidFill>
              <a:ln w="19050">
                <a:noFill/>
              </a:ln>
              <a:effectLst/>
            </c:spPr>
          </c:dPt>
          <c:dPt>
            <c:idx val="39"/>
            <c:bubble3D val="0"/>
            <c:spPr>
              <a:solidFill>
                <a:schemeClr val="bg1"/>
              </a:solidFill>
              <a:ln w="19050">
                <a:noFill/>
              </a:ln>
              <a:effectLst/>
            </c:spPr>
          </c:dPt>
          <c:dPt>
            <c:idx val="40"/>
            <c:bubble3D val="0"/>
            <c:spPr>
              <a:solidFill>
                <a:srgbClr val="94CF50"/>
              </a:solidFill>
              <a:ln w="19050">
                <a:noFill/>
              </a:ln>
              <a:effectLst/>
            </c:spPr>
          </c:dPt>
          <c:dPt>
            <c:idx val="41"/>
            <c:bubble3D val="0"/>
            <c:spPr>
              <a:solidFill>
                <a:schemeClr val="bg1"/>
              </a:solidFill>
              <a:ln w="19050">
                <a:noFill/>
              </a:ln>
              <a:effectLst/>
            </c:spPr>
          </c:dPt>
          <c:dPt>
            <c:idx val="42"/>
            <c:bubble3D val="0"/>
            <c:spPr>
              <a:solidFill>
                <a:srgbClr val="94CF50"/>
              </a:solidFill>
              <a:ln w="19050">
                <a:noFill/>
              </a:ln>
              <a:effectLst/>
            </c:spPr>
          </c:dPt>
          <c:dPt>
            <c:idx val="43"/>
            <c:bubble3D val="0"/>
            <c:spPr>
              <a:solidFill>
                <a:schemeClr val="bg1"/>
              </a:solidFill>
              <a:ln w="19050">
                <a:noFill/>
              </a:ln>
              <a:effectLst/>
            </c:spPr>
          </c:dPt>
          <c:dPt>
            <c:idx val="44"/>
            <c:bubble3D val="0"/>
            <c:spPr>
              <a:solidFill>
                <a:srgbClr val="94CF50"/>
              </a:solidFill>
              <a:ln w="19050">
                <a:noFill/>
              </a:ln>
              <a:effectLst/>
            </c:spPr>
          </c:dPt>
          <c:dPt>
            <c:idx val="45"/>
            <c:bubble3D val="0"/>
            <c:spPr>
              <a:solidFill>
                <a:schemeClr val="bg1"/>
              </a:solidFill>
              <a:ln w="19050">
                <a:noFill/>
              </a:ln>
              <a:effectLst/>
            </c:spPr>
          </c:dPt>
          <c:dPt>
            <c:idx val="46"/>
            <c:bubble3D val="0"/>
            <c:spPr>
              <a:solidFill>
                <a:srgbClr val="94CF50"/>
              </a:solidFill>
              <a:ln w="19050">
                <a:noFill/>
              </a:ln>
              <a:effectLst/>
            </c:spPr>
          </c:dPt>
          <c:dPt>
            <c:idx val="47"/>
            <c:bubble3D val="0"/>
            <c:spPr>
              <a:solidFill>
                <a:schemeClr val="bg1"/>
              </a:solidFill>
              <a:ln w="19050">
                <a:noFill/>
              </a:ln>
              <a:effectLst/>
            </c:spPr>
          </c:dPt>
          <c:dPt>
            <c:idx val="48"/>
            <c:bubble3D val="0"/>
            <c:spPr>
              <a:solidFill>
                <a:srgbClr val="94CF50"/>
              </a:solidFill>
              <a:ln w="19050">
                <a:noFill/>
              </a:ln>
              <a:effectLst/>
            </c:spPr>
          </c:dPt>
          <c:dPt>
            <c:idx val="49"/>
            <c:bubble3D val="0"/>
            <c:spPr>
              <a:solidFill>
                <a:schemeClr val="bg1"/>
              </a:solidFill>
              <a:ln w="19050">
                <a:noFill/>
              </a:ln>
              <a:effectLst/>
            </c:spPr>
          </c:dPt>
          <c:cat>
            <c:numRef>
              <c:f>Sheet1!$A$2:$A$51</c:f>
              <c:numCache>
                <c:formatCode>General</c:formatCode>
                <c:ptCount val="50"/>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numCache>
            </c:numRef>
          </c:cat>
          <c:val>
            <c:numRef>
              <c:f>Sheet1!$B$2:$B$51</c:f>
              <c:numCache>
                <c:formatCode>0%</c:formatCode>
                <c:ptCount val="50"/>
                <c:pt idx="0">
                  <c:v>0.02</c:v>
                </c:pt>
                <c:pt idx="1">
                  <c:v>0.02</c:v>
                </c:pt>
                <c:pt idx="2">
                  <c:v>0.02</c:v>
                </c:pt>
                <c:pt idx="3">
                  <c:v>0.02</c:v>
                </c:pt>
                <c:pt idx="4">
                  <c:v>0.02</c:v>
                </c:pt>
                <c:pt idx="5">
                  <c:v>0.02</c:v>
                </c:pt>
                <c:pt idx="6">
                  <c:v>0.02</c:v>
                </c:pt>
                <c:pt idx="7">
                  <c:v>0.02</c:v>
                </c:pt>
                <c:pt idx="8">
                  <c:v>0.02</c:v>
                </c:pt>
                <c:pt idx="9">
                  <c:v>0.02</c:v>
                </c:pt>
                <c:pt idx="10">
                  <c:v>0.02</c:v>
                </c:pt>
                <c:pt idx="11">
                  <c:v>0.02</c:v>
                </c:pt>
                <c:pt idx="12">
                  <c:v>0.02</c:v>
                </c:pt>
                <c:pt idx="13">
                  <c:v>0.02</c:v>
                </c:pt>
                <c:pt idx="14">
                  <c:v>0.02</c:v>
                </c:pt>
                <c:pt idx="15">
                  <c:v>0.02</c:v>
                </c:pt>
                <c:pt idx="16">
                  <c:v>0.02</c:v>
                </c:pt>
                <c:pt idx="17">
                  <c:v>0.02</c:v>
                </c:pt>
                <c:pt idx="18">
                  <c:v>0.02</c:v>
                </c:pt>
                <c:pt idx="19">
                  <c:v>0.02</c:v>
                </c:pt>
                <c:pt idx="20">
                  <c:v>0.02</c:v>
                </c:pt>
                <c:pt idx="21">
                  <c:v>0.02</c:v>
                </c:pt>
                <c:pt idx="22">
                  <c:v>0.02</c:v>
                </c:pt>
                <c:pt idx="23">
                  <c:v>0.02</c:v>
                </c:pt>
                <c:pt idx="24">
                  <c:v>0.02</c:v>
                </c:pt>
                <c:pt idx="25">
                  <c:v>0.02</c:v>
                </c:pt>
                <c:pt idx="26">
                  <c:v>0.02</c:v>
                </c:pt>
                <c:pt idx="27">
                  <c:v>0.02</c:v>
                </c:pt>
                <c:pt idx="28">
                  <c:v>0.02</c:v>
                </c:pt>
                <c:pt idx="29">
                  <c:v>0.02</c:v>
                </c:pt>
                <c:pt idx="30">
                  <c:v>0.02</c:v>
                </c:pt>
                <c:pt idx="31">
                  <c:v>0.02</c:v>
                </c:pt>
                <c:pt idx="32">
                  <c:v>0.02</c:v>
                </c:pt>
                <c:pt idx="33">
                  <c:v>0.02</c:v>
                </c:pt>
                <c:pt idx="34">
                  <c:v>0.02</c:v>
                </c:pt>
                <c:pt idx="35">
                  <c:v>0.02</c:v>
                </c:pt>
                <c:pt idx="36">
                  <c:v>0.02</c:v>
                </c:pt>
                <c:pt idx="37">
                  <c:v>0.02</c:v>
                </c:pt>
                <c:pt idx="38">
                  <c:v>0.02</c:v>
                </c:pt>
                <c:pt idx="39">
                  <c:v>0.02</c:v>
                </c:pt>
                <c:pt idx="40">
                  <c:v>0.02</c:v>
                </c:pt>
                <c:pt idx="41">
                  <c:v>0.02</c:v>
                </c:pt>
                <c:pt idx="42">
                  <c:v>0.02</c:v>
                </c:pt>
                <c:pt idx="43">
                  <c:v>0.02</c:v>
                </c:pt>
                <c:pt idx="44">
                  <c:v>0.02</c:v>
                </c:pt>
                <c:pt idx="45">
                  <c:v>0.02</c:v>
                </c:pt>
                <c:pt idx="46">
                  <c:v>0.02</c:v>
                </c:pt>
                <c:pt idx="47">
                  <c:v>0.02</c:v>
                </c:pt>
                <c:pt idx="48">
                  <c:v>0.02</c:v>
                </c:pt>
                <c:pt idx="49">
                  <c:v>0.02</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ndard"/>
        <c:varyColors val="0"/>
        <c:ser>
          <c:idx val="0"/>
          <c:order val="0"/>
          <c:tx>
            <c:strRef>
              <c:f>Sheet1!$B$1</c:f>
              <c:strCache>
                <c:ptCount val="1"/>
                <c:pt idx="0">
                  <c:v>DATA</c:v>
                </c:pt>
              </c:strCache>
            </c:strRef>
          </c:tx>
          <c:spPr>
            <a:solidFill>
              <a:srgbClr val="10B349"/>
            </a:solidFill>
            <a:ln>
              <a:noFill/>
            </a:ln>
            <a:effectLst/>
          </c:spPr>
          <c:cat>
            <c:strRef>
              <c:f>Sheet1!$A$2:$A$9</c:f>
              <c:strCache>
                <c:ptCount val="8"/>
                <c:pt idx="0">
                  <c:v>A</c:v>
                </c:pt>
                <c:pt idx="1">
                  <c:v>B</c:v>
                </c:pt>
                <c:pt idx="2">
                  <c:v>C</c:v>
                </c:pt>
                <c:pt idx="3">
                  <c:v>D</c:v>
                </c:pt>
                <c:pt idx="4">
                  <c:v>E</c:v>
                </c:pt>
                <c:pt idx="5">
                  <c:v>F</c:v>
                </c:pt>
                <c:pt idx="6">
                  <c:v>G</c:v>
                </c:pt>
                <c:pt idx="7">
                  <c:v>H</c:v>
                </c:pt>
              </c:strCache>
            </c:strRef>
          </c:cat>
          <c:val>
            <c:numRef>
              <c:f>Sheet1!$B$2:$B$9</c:f>
              <c:numCache>
                <c:formatCode>General</c:formatCode>
                <c:ptCount val="8"/>
                <c:pt idx="0">
                  <c:v>0.0</c:v>
                </c:pt>
                <c:pt idx="1">
                  <c:v>12.0</c:v>
                </c:pt>
                <c:pt idx="2">
                  <c:v>10.0</c:v>
                </c:pt>
                <c:pt idx="3">
                  <c:v>18.0</c:v>
                </c:pt>
                <c:pt idx="4">
                  <c:v>14.0</c:v>
                </c:pt>
                <c:pt idx="5">
                  <c:v>26.0</c:v>
                </c:pt>
                <c:pt idx="6">
                  <c:v>13.0</c:v>
                </c:pt>
                <c:pt idx="7">
                  <c:v>0.0</c:v>
                </c:pt>
              </c:numCache>
            </c:numRef>
          </c:val>
        </c:ser>
        <c:dLbls>
          <c:showLegendKey val="0"/>
          <c:showVal val="0"/>
          <c:showCatName val="0"/>
          <c:showSerName val="0"/>
          <c:showPercent val="0"/>
          <c:showBubbleSize val="0"/>
        </c:dLbls>
        <c:axId val="-2123437512"/>
        <c:axId val="-2124638072"/>
      </c:areaChart>
      <c:catAx>
        <c:axId val="-2123437512"/>
        <c:scaling>
          <c:orientation val="minMax"/>
        </c:scaling>
        <c:delete val="0"/>
        <c:axPos val="b"/>
        <c:numFmt formatCode="General" sourceLinked="1"/>
        <c:majorTickMark val="out"/>
        <c:minorTickMark val="none"/>
        <c:tickLblPos val="none"/>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24638072"/>
        <c:crosses val="autoZero"/>
        <c:auto val="1"/>
        <c:lblAlgn val="ctr"/>
        <c:lblOffset val="100"/>
        <c:noMultiLvlLbl val="0"/>
      </c:catAx>
      <c:valAx>
        <c:axId val="-2124638072"/>
        <c:scaling>
          <c:orientation val="minMax"/>
        </c:scaling>
        <c:delete val="0"/>
        <c:axPos val="l"/>
        <c:numFmt formatCode="General"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23437512"/>
        <c:crosses val="autoZero"/>
        <c:crossBetween val="midCat"/>
      </c:valAx>
      <c:spPr>
        <a:noFill/>
        <a:ln>
          <a:noFill/>
        </a:ln>
        <a:effectLst/>
      </c:spPr>
    </c:plotArea>
    <c:plotVisOnly val="1"/>
    <c:dispBlanksAs val="zero"/>
    <c:showDLblsOverMax val="0"/>
  </c:chart>
  <c:spPr>
    <a:noFill/>
    <a:ln>
      <a:noFill/>
    </a:ln>
    <a:effectLst/>
  </c:spPr>
  <c:txPr>
    <a:bodyPr/>
    <a:lstStyle/>
    <a:p>
      <a:pPr>
        <a:defRPr/>
      </a:pPr>
      <a:endParaRPr lang="en-US"/>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chart" Target="../charts/chart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chart" Target="../charts/chart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chart" Target="../charts/chart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chart" Target="../charts/chart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标题幻灯片">
    <p:spTree>
      <p:nvGrpSpPr>
        <p:cNvPr id="1" name=""/>
        <p:cNvGrpSpPr/>
        <p:nvPr/>
      </p:nvGrpSpPr>
      <p:grpSpPr>
        <a:xfrm>
          <a:off x="0" y="0"/>
          <a:ext cx="0" cy="0"/>
          <a:chOff x="0" y="0"/>
          <a:chExt cx="0" cy="0"/>
        </a:xfrm>
      </p:grpSpPr>
      <p:grpSp>
        <p:nvGrpSpPr>
          <p:cNvPr id="7" name="组合 6"/>
          <p:cNvGrpSpPr/>
          <p:nvPr/>
        </p:nvGrpSpPr>
        <p:grpSpPr>
          <a:xfrm>
            <a:off x="2924432" y="2119184"/>
            <a:ext cx="3550509" cy="3039762"/>
            <a:chOff x="2924432" y="2119184"/>
            <a:chExt cx="3550509" cy="3039762"/>
          </a:xfrm>
        </p:grpSpPr>
        <p:grpSp>
          <p:nvGrpSpPr>
            <p:cNvPr id="8" name="组合 7"/>
            <p:cNvGrpSpPr/>
            <p:nvPr/>
          </p:nvGrpSpPr>
          <p:grpSpPr>
            <a:xfrm>
              <a:off x="3149483" y="3866799"/>
              <a:ext cx="3317063" cy="1145063"/>
              <a:chOff x="3149483" y="3866799"/>
              <a:chExt cx="3317063" cy="1145063"/>
            </a:xfrm>
          </p:grpSpPr>
          <p:sp>
            <p:nvSpPr>
              <p:cNvPr id="12" name="平行四边形 11"/>
              <p:cNvSpPr/>
              <p:nvPr/>
            </p:nvSpPr>
            <p:spPr>
              <a:xfrm rot="5400000" flipH="1">
                <a:off x="5525019" y="3927033"/>
                <a:ext cx="1001762" cy="881293"/>
              </a:xfrm>
              <a:prstGeom prst="parallelogram">
                <a:avLst>
                  <a:gd name="adj" fmla="val 31206"/>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平行四边形 12"/>
              <p:cNvSpPr/>
              <p:nvPr/>
            </p:nvSpPr>
            <p:spPr>
              <a:xfrm rot="7663103" flipH="1">
                <a:off x="3112610" y="3969578"/>
                <a:ext cx="1079157" cy="1005411"/>
              </a:xfrm>
              <a:prstGeom prst="parallelogram">
                <a:avLst>
                  <a:gd name="adj" fmla="val 38684"/>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a:off x="2924432" y="2119184"/>
              <a:ext cx="3550509" cy="3039762"/>
              <a:chOff x="2924432" y="2119184"/>
              <a:chExt cx="3550509" cy="3039762"/>
            </a:xfrm>
          </p:grpSpPr>
          <p:sp>
            <p:nvSpPr>
              <p:cNvPr id="10" name="椭圆 9"/>
              <p:cNvSpPr/>
              <p:nvPr/>
            </p:nvSpPr>
            <p:spPr>
              <a:xfrm>
                <a:off x="3179806" y="2119184"/>
                <a:ext cx="3039762" cy="3039762"/>
              </a:xfrm>
              <a:prstGeom prst="ellipse">
                <a:avLst/>
              </a:prstGeom>
              <a:solidFill>
                <a:srgbClr val="10B349"/>
              </a:solidFill>
              <a:ln>
                <a:noFill/>
              </a:ln>
              <a:effectLst>
                <a:outerShdw blurRad="1905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924432" y="3737918"/>
                <a:ext cx="3550509" cy="856735"/>
              </a:xfrm>
              <a:prstGeom prst="rect">
                <a:avLst/>
              </a:prstGeom>
              <a:solidFill>
                <a:srgbClr val="93D050"/>
              </a:solidFill>
              <a:ln>
                <a:noFill/>
              </a:ln>
              <a:effectLst>
                <a:outerShdw blurRad="63500" dist="254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36880274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两栏内容">
    <p:spTree>
      <p:nvGrpSpPr>
        <p:cNvPr id="1" name=""/>
        <p:cNvGrpSpPr/>
        <p:nvPr/>
      </p:nvGrpSpPr>
      <p:grpSpPr>
        <a:xfrm>
          <a:off x="0" y="0"/>
          <a:ext cx="0" cy="0"/>
          <a:chOff x="0" y="0"/>
          <a:chExt cx="0" cy="0"/>
        </a:xfrm>
      </p:grpSpPr>
      <p:sp>
        <p:nvSpPr>
          <p:cNvPr id="8" name="矩形 7"/>
          <p:cNvSpPr/>
          <p:nvPr/>
        </p:nvSpPr>
        <p:spPr>
          <a:xfrm>
            <a:off x="0" y="708454"/>
            <a:ext cx="238897" cy="749643"/>
          </a:xfrm>
          <a:prstGeom prst="rec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986066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标题和内容">
    <p:spTree>
      <p:nvGrpSpPr>
        <p:cNvPr id="1" name=""/>
        <p:cNvGrpSpPr/>
        <p:nvPr/>
      </p:nvGrpSpPr>
      <p:grpSpPr>
        <a:xfrm>
          <a:off x="0" y="0"/>
          <a:ext cx="0" cy="0"/>
          <a:chOff x="0" y="0"/>
          <a:chExt cx="0" cy="0"/>
        </a:xfrm>
      </p:grpSpPr>
      <p:sp>
        <p:nvSpPr>
          <p:cNvPr id="7" name="等腰三角形 6"/>
          <p:cNvSpPr/>
          <p:nvPr/>
        </p:nvSpPr>
        <p:spPr>
          <a:xfrm flipV="1">
            <a:off x="3070824" y="-6178"/>
            <a:ext cx="3002352" cy="897924"/>
          </a:xfrm>
          <a:prstGeom prst="triangle">
            <a:avLst/>
          </a:prstGeom>
          <a:solidFill>
            <a:srgbClr val="12B7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074780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节标题">
    <p:spTree>
      <p:nvGrpSpPr>
        <p:cNvPr id="1" name=""/>
        <p:cNvGrpSpPr/>
        <p:nvPr/>
      </p:nvGrpSpPr>
      <p:grpSpPr>
        <a:xfrm>
          <a:off x="0" y="0"/>
          <a:ext cx="0" cy="0"/>
          <a:chOff x="0" y="0"/>
          <a:chExt cx="0" cy="0"/>
        </a:xfrm>
      </p:grpSpPr>
      <p:sp>
        <p:nvSpPr>
          <p:cNvPr id="7" name="流程图: 手动输入 6"/>
          <p:cNvSpPr/>
          <p:nvPr/>
        </p:nvSpPr>
        <p:spPr>
          <a:xfrm rot="5400000">
            <a:off x="-928816" y="928816"/>
            <a:ext cx="6858000" cy="5000367"/>
          </a:xfrm>
          <a:prstGeom prst="flowChartManualInpu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625664" y="704515"/>
            <a:ext cx="6648346" cy="4036363"/>
            <a:chOff x="625664" y="704515"/>
            <a:chExt cx="6648346" cy="4036363"/>
          </a:xfrm>
        </p:grpSpPr>
        <p:sp>
          <p:nvSpPr>
            <p:cNvPr id="9" name="椭圆 8"/>
            <p:cNvSpPr/>
            <p:nvPr/>
          </p:nvSpPr>
          <p:spPr>
            <a:xfrm>
              <a:off x="6334896" y="1753005"/>
              <a:ext cx="510746" cy="5107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6417275" y="3351144"/>
              <a:ext cx="856735" cy="85673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625664" y="2234820"/>
              <a:ext cx="724930" cy="7249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350475" y="704515"/>
              <a:ext cx="296562" cy="2965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1523113" y="3842950"/>
              <a:ext cx="897928" cy="8979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3542278" y="2413687"/>
            <a:ext cx="1886456" cy="1881331"/>
            <a:chOff x="3542278" y="2413687"/>
            <a:chExt cx="1886456" cy="1881331"/>
          </a:xfrm>
        </p:grpSpPr>
        <p:sp>
          <p:nvSpPr>
            <p:cNvPr id="15" name="椭圆 14"/>
            <p:cNvSpPr/>
            <p:nvPr/>
          </p:nvSpPr>
          <p:spPr>
            <a:xfrm>
              <a:off x="3550507" y="2413687"/>
              <a:ext cx="1878227" cy="1878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饼形 15"/>
            <p:cNvSpPr/>
            <p:nvPr/>
          </p:nvSpPr>
          <p:spPr>
            <a:xfrm rot="4943627">
              <a:off x="3542278" y="2414877"/>
              <a:ext cx="1880141" cy="1880141"/>
            </a:xfrm>
            <a:prstGeom prst="pie">
              <a:avLst>
                <a:gd name="adj1" fmla="val 21544367"/>
                <a:gd name="adj2" fmla="val 10771244"/>
              </a:avLst>
            </a:prstGeom>
            <a:solidFill>
              <a:srgbClr val="94CF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Tree>
    <p:extLst>
      <p:ext uri="{BB962C8B-B14F-4D97-AF65-F5344CB8AC3E}">
        <p14:creationId xmlns:p14="http://schemas.microsoft.com/office/powerpoint/2010/main" val="346905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两栏内容">
    <p:spTree>
      <p:nvGrpSpPr>
        <p:cNvPr id="1" name=""/>
        <p:cNvGrpSpPr/>
        <p:nvPr/>
      </p:nvGrpSpPr>
      <p:grpSpPr>
        <a:xfrm>
          <a:off x="0" y="0"/>
          <a:ext cx="0" cy="0"/>
          <a:chOff x="0" y="0"/>
          <a:chExt cx="0" cy="0"/>
        </a:xfrm>
      </p:grpSpPr>
      <p:sp>
        <p:nvSpPr>
          <p:cNvPr id="8" name="矩形 7"/>
          <p:cNvSpPr/>
          <p:nvPr/>
        </p:nvSpPr>
        <p:spPr>
          <a:xfrm>
            <a:off x="0" y="708454"/>
            <a:ext cx="238897" cy="749643"/>
          </a:xfrm>
          <a:prstGeom prst="rec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840263" y="2619632"/>
            <a:ext cx="3970639" cy="4530815"/>
            <a:chOff x="1112112" y="2331307"/>
            <a:chExt cx="3970639" cy="4530815"/>
          </a:xfrm>
        </p:grpSpPr>
        <p:pic>
          <p:nvPicPr>
            <p:cNvPr id="10" name="图片 9"/>
            <p:cNvPicPr>
              <a:picLocks noChangeAspect="1"/>
            </p:cNvPicPr>
            <p:nvPr/>
          </p:nvPicPr>
          <p:blipFill rotWithShape="1">
            <a:blip r:embed="rId2">
              <a:extLst>
                <a:ext uri="{28A0092B-C50C-407E-A947-70E740481C1C}">
                  <a14:useLocalDpi xmlns:a14="http://schemas.microsoft.com/office/drawing/2010/main" val="0"/>
                </a:ext>
              </a:extLst>
            </a:blip>
            <a:srcRect l="45946" t="7061" r="4505" b="8463"/>
            <a:stretch/>
          </p:blipFill>
          <p:spPr>
            <a:xfrm rot="16200000">
              <a:off x="832024" y="2611395"/>
              <a:ext cx="4530815" cy="3970639"/>
            </a:xfrm>
            <a:prstGeom prst="rect">
              <a:avLst/>
            </a:prstGeom>
          </p:spPr>
        </p:pic>
        <p:sp>
          <p:nvSpPr>
            <p:cNvPr id="11" name="矩形 10"/>
            <p:cNvSpPr/>
            <p:nvPr/>
          </p:nvSpPr>
          <p:spPr>
            <a:xfrm>
              <a:off x="1573427" y="3558746"/>
              <a:ext cx="3146854" cy="32992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7225862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比较">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1F9BD0BA-70A9-EC4B-9997-C379DF045009}" type="datetimeFigureOut">
              <a:rPr lang="en-US" smtClean="0"/>
              <a:t>1/11/16</a:t>
            </a:fld>
            <a:endParaRPr lang="en-US"/>
          </a:p>
        </p:txBody>
      </p:sp>
      <p:sp>
        <p:nvSpPr>
          <p:cNvPr id="10" name="流程图: 手动输入 9"/>
          <p:cNvSpPr/>
          <p:nvPr/>
        </p:nvSpPr>
        <p:spPr>
          <a:xfrm rot="5400000">
            <a:off x="-928816" y="928816"/>
            <a:ext cx="6858000" cy="5000367"/>
          </a:xfrm>
          <a:prstGeom prst="flowChartManualInput">
            <a:avLst/>
          </a:prstGeom>
          <a:solidFill>
            <a:srgbClr val="6ECD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692042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比较">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1F9BD0BA-70A9-EC4B-9997-C379DF045009}" type="datetimeFigureOut">
              <a:rPr lang="en-US" smtClean="0"/>
              <a:t>1/11/16</a:t>
            </a:fld>
            <a:endParaRPr lang="en-US"/>
          </a:p>
        </p:txBody>
      </p:sp>
      <p:sp>
        <p:nvSpPr>
          <p:cNvPr id="10" name="流程图: 手动输入 9"/>
          <p:cNvSpPr/>
          <p:nvPr/>
        </p:nvSpPr>
        <p:spPr>
          <a:xfrm rot="5400000">
            <a:off x="-928816" y="928816"/>
            <a:ext cx="6858000" cy="5000367"/>
          </a:xfrm>
          <a:prstGeom prst="flowChartManualInput">
            <a:avLst/>
          </a:prstGeom>
          <a:solidFill>
            <a:srgbClr val="6ECD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4" name="图表 3"/>
          <p:cNvGraphicFramePr/>
          <p:nvPr>
            <p:extLst>
              <p:ext uri="{D42A27DB-BD31-4B8C-83A1-F6EECF244321}">
                <p14:modId xmlns:p14="http://schemas.microsoft.com/office/powerpoint/2010/main" val="2097220443"/>
              </p:ext>
            </p:extLst>
          </p:nvPr>
        </p:nvGraphicFramePr>
        <p:xfrm>
          <a:off x="2755557" y="2286688"/>
          <a:ext cx="3539181" cy="235945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6927597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
        <p:nvSpPr>
          <p:cNvPr id="8" name="任意多边形 7"/>
          <p:cNvSpPr/>
          <p:nvPr/>
        </p:nvSpPr>
        <p:spPr>
          <a:xfrm>
            <a:off x="-10274" y="1780401"/>
            <a:ext cx="1662732" cy="3297196"/>
          </a:xfrm>
          <a:custGeom>
            <a:avLst/>
            <a:gdLst>
              <a:gd name="connsiteX0" fmla="*/ 10274 w 1662732"/>
              <a:gd name="connsiteY0" fmla="*/ 0 h 3297196"/>
              <a:gd name="connsiteX1" fmla="*/ 1662732 w 1662732"/>
              <a:gd name="connsiteY1" fmla="*/ 1648598 h 3297196"/>
              <a:gd name="connsiteX2" fmla="*/ 10274 w 1662732"/>
              <a:gd name="connsiteY2" fmla="*/ 3297196 h 3297196"/>
              <a:gd name="connsiteX3" fmla="*/ 0 w 1662732"/>
              <a:gd name="connsiteY3" fmla="*/ 3296679 h 3297196"/>
              <a:gd name="connsiteX4" fmla="*/ 0 w 1662732"/>
              <a:gd name="connsiteY4" fmla="*/ 518 h 3297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2732" h="3297196">
                <a:moveTo>
                  <a:pt x="10274" y="0"/>
                </a:moveTo>
                <a:cubicBezTo>
                  <a:pt x="922901" y="0"/>
                  <a:pt x="1662732" y="738102"/>
                  <a:pt x="1662732" y="1648598"/>
                </a:cubicBezTo>
                <a:cubicBezTo>
                  <a:pt x="1662732" y="2559094"/>
                  <a:pt x="922901" y="3297196"/>
                  <a:pt x="10274" y="3297196"/>
                </a:cubicBezTo>
                <a:lnTo>
                  <a:pt x="0" y="3296679"/>
                </a:lnTo>
                <a:lnTo>
                  <a:pt x="0" y="518"/>
                </a:lnTo>
                <a:close/>
              </a:path>
            </a:pathLst>
          </a:custGeom>
          <a:solidFill>
            <a:srgbClr val="94CF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Tree>
    <p:extLst>
      <p:ext uri="{BB962C8B-B14F-4D97-AF65-F5344CB8AC3E}">
        <p14:creationId xmlns:p14="http://schemas.microsoft.com/office/powerpoint/2010/main" val="38132295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9BD0BA-70A9-EC4B-9997-C379DF045009}" type="datetimeFigureOut">
              <a:rPr lang="en-US" smtClean="0"/>
              <a:t>1/11/16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908E5-DF9D-BD40-9E7A-937EA9BAD46B}" type="slidenum">
              <a:rPr lang="en-US" smtClean="0"/>
              <a:t>‹#›</a:t>
            </a:fld>
            <a:endParaRPr lang="en-US"/>
          </a:p>
        </p:txBody>
      </p:sp>
      <p:graphicFrame>
        <p:nvGraphicFramePr>
          <p:cNvPr id="5" name="图表 4"/>
          <p:cNvGraphicFramePr/>
          <p:nvPr>
            <p:extLst>
              <p:ext uri="{D42A27DB-BD31-4B8C-83A1-F6EECF244321}">
                <p14:modId xmlns:p14="http://schemas.microsoft.com/office/powerpoint/2010/main" val="3513177929"/>
              </p:ext>
            </p:extLst>
          </p:nvPr>
        </p:nvGraphicFramePr>
        <p:xfrm>
          <a:off x="0" y="4596714"/>
          <a:ext cx="9259330" cy="212124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170352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ltLang="zh-CN"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smtClean="0"/>
              <a:t>Click to edit Master text styles</a:t>
            </a:r>
          </a:p>
        </p:txBody>
      </p:sp>
      <p:sp>
        <p:nvSpPr>
          <p:cNvPr id="5" name="Date Placeholder 4"/>
          <p:cNvSpPr>
            <a:spLocks noGrp="1"/>
          </p:cNvSpPr>
          <p:nvPr>
            <p:ph type="dt" sz="half" idx="10"/>
          </p:nvPr>
        </p:nvSpPr>
        <p:spPr/>
        <p:txBody>
          <a:bodyPr/>
          <a:lstStyle/>
          <a:p>
            <a:fld id="{1F9BD0BA-70A9-EC4B-9997-C379DF045009}" type="datetimeFigureOut">
              <a:rPr lang="en-US" smtClean="0"/>
              <a:t>1/11/16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908E5-DF9D-BD40-9E7A-937EA9BAD46B}" type="slidenum">
              <a:rPr lang="en-US" smtClean="0"/>
              <a:t>‹#›</a:t>
            </a:fld>
            <a:endParaRPr lang="en-US"/>
          </a:p>
        </p:txBody>
      </p:sp>
    </p:spTree>
    <p:extLst>
      <p:ext uri="{BB962C8B-B14F-4D97-AF65-F5344CB8AC3E}">
        <p14:creationId xmlns:p14="http://schemas.microsoft.com/office/powerpoint/2010/main" val="1732989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ltLang="zh-CN"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zh-CN" smtClean="0"/>
              <a:t>Drag picture to placeholder or click icon to add</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smtClean="0"/>
              <a:t>Click to edit Master text styles</a:t>
            </a:r>
          </a:p>
        </p:txBody>
      </p:sp>
      <p:sp>
        <p:nvSpPr>
          <p:cNvPr id="5" name="Date Placeholder 4"/>
          <p:cNvSpPr>
            <a:spLocks noGrp="1"/>
          </p:cNvSpPr>
          <p:nvPr>
            <p:ph type="dt" sz="half" idx="10"/>
          </p:nvPr>
        </p:nvSpPr>
        <p:spPr/>
        <p:txBody>
          <a:bodyPr/>
          <a:lstStyle/>
          <a:p>
            <a:fld id="{1F9BD0BA-70A9-EC4B-9997-C379DF045009}" type="datetimeFigureOut">
              <a:rPr lang="en-US" smtClean="0"/>
              <a:t>1/11/16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908E5-DF9D-BD40-9E7A-937EA9BAD46B}" type="slidenum">
              <a:rPr lang="en-US" smtClean="0"/>
              <a:t>‹#›</a:t>
            </a:fld>
            <a:endParaRPr lang="en-US"/>
          </a:p>
        </p:txBody>
      </p:sp>
    </p:spTree>
    <p:extLst>
      <p:ext uri="{BB962C8B-B14F-4D97-AF65-F5344CB8AC3E}">
        <p14:creationId xmlns:p14="http://schemas.microsoft.com/office/powerpoint/2010/main" val="4787498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Date Placeholder 3"/>
          <p:cNvSpPr>
            <a:spLocks noGrp="1"/>
          </p:cNvSpPr>
          <p:nvPr>
            <p:ph type="dt" sz="half" idx="10"/>
          </p:nvPr>
        </p:nvSpPr>
        <p:spPr/>
        <p:txBody>
          <a:bodyPr/>
          <a:lstStyle/>
          <a:p>
            <a:fld id="{1F9BD0BA-70A9-EC4B-9997-C379DF045009}" type="datetimeFigureOut">
              <a:rPr lang="en-US" smtClean="0"/>
              <a:t>1/11/16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908E5-DF9D-BD40-9E7A-937EA9BAD46B}" type="slidenum">
              <a:rPr lang="en-US" smtClean="0"/>
              <a:t>‹#›</a:t>
            </a:fld>
            <a:endParaRPr lang="en-US"/>
          </a:p>
        </p:txBody>
      </p:sp>
    </p:spTree>
    <p:extLst>
      <p:ext uri="{BB962C8B-B14F-4D97-AF65-F5344CB8AC3E}">
        <p14:creationId xmlns:p14="http://schemas.microsoft.com/office/powerpoint/2010/main" val="42034596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ltLang="zh-CN"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Date Placeholder 3"/>
          <p:cNvSpPr>
            <a:spLocks noGrp="1"/>
          </p:cNvSpPr>
          <p:nvPr>
            <p:ph type="dt" sz="half" idx="10"/>
          </p:nvPr>
        </p:nvSpPr>
        <p:spPr/>
        <p:txBody>
          <a:bodyPr/>
          <a:lstStyle/>
          <a:p>
            <a:fld id="{1F9BD0BA-70A9-EC4B-9997-C379DF045009}" type="datetimeFigureOut">
              <a:rPr lang="en-US" smtClean="0"/>
              <a:t>1/11/16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908E5-DF9D-BD40-9E7A-937EA9BAD46B}" type="slidenum">
              <a:rPr lang="en-US" smtClean="0"/>
              <a:t>‹#›</a:t>
            </a:fld>
            <a:endParaRPr lang="en-US"/>
          </a:p>
        </p:txBody>
      </p:sp>
    </p:spTree>
    <p:extLst>
      <p:ext uri="{BB962C8B-B14F-4D97-AF65-F5344CB8AC3E}">
        <p14:creationId xmlns:p14="http://schemas.microsoft.com/office/powerpoint/2010/main" val="32382924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grpSp>
        <p:nvGrpSpPr>
          <p:cNvPr id="7" name="组合 6"/>
          <p:cNvGrpSpPr/>
          <p:nvPr userDrawn="1"/>
        </p:nvGrpSpPr>
        <p:grpSpPr>
          <a:xfrm>
            <a:off x="2924432" y="2119184"/>
            <a:ext cx="3550509" cy="3039762"/>
            <a:chOff x="2924432" y="2119184"/>
            <a:chExt cx="3550509" cy="3039762"/>
          </a:xfrm>
        </p:grpSpPr>
        <p:grpSp>
          <p:nvGrpSpPr>
            <p:cNvPr id="8" name="组合 7"/>
            <p:cNvGrpSpPr/>
            <p:nvPr/>
          </p:nvGrpSpPr>
          <p:grpSpPr>
            <a:xfrm>
              <a:off x="3149483" y="3866799"/>
              <a:ext cx="3317063" cy="1145063"/>
              <a:chOff x="3149483" y="3866799"/>
              <a:chExt cx="3317063" cy="1145063"/>
            </a:xfrm>
          </p:grpSpPr>
          <p:sp>
            <p:nvSpPr>
              <p:cNvPr id="12" name="平行四边形 11"/>
              <p:cNvSpPr/>
              <p:nvPr/>
            </p:nvSpPr>
            <p:spPr>
              <a:xfrm rot="5400000" flipH="1">
                <a:off x="5525019" y="3927033"/>
                <a:ext cx="1001762" cy="881293"/>
              </a:xfrm>
              <a:prstGeom prst="parallelogram">
                <a:avLst>
                  <a:gd name="adj" fmla="val 31206"/>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prstClr val="white"/>
                  </a:solidFill>
                  <a:latin typeface="Calibri"/>
                  <a:ea typeface="宋体"/>
                </a:endParaRPr>
              </a:p>
            </p:txBody>
          </p:sp>
          <p:sp>
            <p:nvSpPr>
              <p:cNvPr id="13" name="平行四边形 12"/>
              <p:cNvSpPr/>
              <p:nvPr/>
            </p:nvSpPr>
            <p:spPr>
              <a:xfrm rot="7663103" flipH="1">
                <a:off x="3112610" y="3969578"/>
                <a:ext cx="1079157" cy="1005411"/>
              </a:xfrm>
              <a:prstGeom prst="parallelogram">
                <a:avLst>
                  <a:gd name="adj" fmla="val 38684"/>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prstClr val="white"/>
                  </a:solidFill>
                  <a:latin typeface="Calibri"/>
                  <a:ea typeface="宋体"/>
                </a:endParaRPr>
              </a:p>
            </p:txBody>
          </p:sp>
        </p:grpSp>
        <p:grpSp>
          <p:nvGrpSpPr>
            <p:cNvPr id="9" name="组合 8"/>
            <p:cNvGrpSpPr/>
            <p:nvPr/>
          </p:nvGrpSpPr>
          <p:grpSpPr>
            <a:xfrm>
              <a:off x="2924432" y="2119184"/>
              <a:ext cx="3550509" cy="3039762"/>
              <a:chOff x="2924432" y="2119184"/>
              <a:chExt cx="3550509" cy="3039762"/>
            </a:xfrm>
          </p:grpSpPr>
          <p:sp>
            <p:nvSpPr>
              <p:cNvPr id="10" name="椭圆 9"/>
              <p:cNvSpPr/>
              <p:nvPr/>
            </p:nvSpPr>
            <p:spPr>
              <a:xfrm>
                <a:off x="3179806" y="2119184"/>
                <a:ext cx="3039762" cy="3039762"/>
              </a:xfrm>
              <a:prstGeom prst="ellipse">
                <a:avLst/>
              </a:prstGeom>
              <a:solidFill>
                <a:srgbClr val="10B349"/>
              </a:solidFill>
              <a:ln>
                <a:noFill/>
              </a:ln>
              <a:effectLst>
                <a:outerShdw blurRad="1905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prstClr val="white"/>
                  </a:solidFill>
                  <a:latin typeface="Calibri"/>
                  <a:ea typeface="宋体"/>
                </a:endParaRPr>
              </a:p>
            </p:txBody>
          </p:sp>
          <p:sp>
            <p:nvSpPr>
              <p:cNvPr id="11" name="矩形 10"/>
              <p:cNvSpPr/>
              <p:nvPr/>
            </p:nvSpPr>
            <p:spPr>
              <a:xfrm>
                <a:off x="2924432" y="3737918"/>
                <a:ext cx="3550509" cy="856735"/>
              </a:xfrm>
              <a:prstGeom prst="rect">
                <a:avLst/>
              </a:prstGeom>
              <a:solidFill>
                <a:srgbClr val="93D050"/>
              </a:solidFill>
              <a:ln>
                <a:noFill/>
              </a:ln>
              <a:effectLst>
                <a:outerShdw blurRad="63500" dist="254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prstClr val="white"/>
                  </a:solidFill>
                  <a:latin typeface="Calibri"/>
                  <a:ea typeface="宋体"/>
                </a:endParaRPr>
              </a:p>
            </p:txBody>
          </p:sp>
        </p:grpSp>
      </p:grpSp>
    </p:spTree>
    <p:extLst>
      <p:ext uri="{BB962C8B-B14F-4D97-AF65-F5344CB8AC3E}">
        <p14:creationId xmlns:p14="http://schemas.microsoft.com/office/powerpoint/2010/main" val="23576141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两栏内容">
    <p:spTree>
      <p:nvGrpSpPr>
        <p:cNvPr id="1" name=""/>
        <p:cNvGrpSpPr/>
        <p:nvPr/>
      </p:nvGrpSpPr>
      <p:grpSpPr>
        <a:xfrm>
          <a:off x="0" y="0"/>
          <a:ext cx="0" cy="0"/>
          <a:chOff x="0" y="0"/>
          <a:chExt cx="0" cy="0"/>
        </a:xfrm>
      </p:grpSpPr>
      <p:sp>
        <p:nvSpPr>
          <p:cNvPr id="8" name="矩形 7"/>
          <p:cNvSpPr/>
          <p:nvPr userDrawn="1"/>
        </p:nvSpPr>
        <p:spPr>
          <a:xfrm>
            <a:off x="0" y="708454"/>
            <a:ext cx="238897" cy="749643"/>
          </a:xfrm>
          <a:prstGeom prst="rec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prstClr val="white"/>
              </a:solidFill>
              <a:latin typeface="Calibri"/>
              <a:ea typeface="宋体"/>
            </a:endParaRPr>
          </a:p>
        </p:txBody>
      </p:sp>
    </p:spTree>
    <p:extLst>
      <p:ext uri="{BB962C8B-B14F-4D97-AF65-F5344CB8AC3E}">
        <p14:creationId xmlns:p14="http://schemas.microsoft.com/office/powerpoint/2010/main" val="13221936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7" name="等腰三角形 6"/>
          <p:cNvSpPr/>
          <p:nvPr userDrawn="1"/>
        </p:nvSpPr>
        <p:spPr>
          <a:xfrm flipV="1">
            <a:off x="3070824" y="-6178"/>
            <a:ext cx="3002352" cy="897924"/>
          </a:xfrm>
          <a:prstGeom prst="triangle">
            <a:avLst/>
          </a:prstGeom>
          <a:solidFill>
            <a:srgbClr val="12B7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prstClr val="white"/>
              </a:solidFill>
              <a:latin typeface="Calibri"/>
              <a:ea typeface="宋体"/>
            </a:endParaRPr>
          </a:p>
        </p:txBody>
      </p:sp>
    </p:spTree>
    <p:extLst>
      <p:ext uri="{BB962C8B-B14F-4D97-AF65-F5344CB8AC3E}">
        <p14:creationId xmlns:p14="http://schemas.microsoft.com/office/powerpoint/2010/main" val="11362288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7" name="流程图: 手动输入 6"/>
          <p:cNvSpPr/>
          <p:nvPr userDrawn="1"/>
        </p:nvSpPr>
        <p:spPr>
          <a:xfrm rot="5400000">
            <a:off x="-928816" y="928816"/>
            <a:ext cx="6858000" cy="5000367"/>
          </a:xfrm>
          <a:prstGeom prst="flowChartManualInpu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prstClr val="white"/>
              </a:solidFill>
              <a:latin typeface="Calibri"/>
              <a:ea typeface="宋体"/>
            </a:endParaRPr>
          </a:p>
        </p:txBody>
      </p:sp>
      <p:grpSp>
        <p:nvGrpSpPr>
          <p:cNvPr id="8" name="组合 7"/>
          <p:cNvGrpSpPr/>
          <p:nvPr userDrawn="1"/>
        </p:nvGrpSpPr>
        <p:grpSpPr>
          <a:xfrm>
            <a:off x="625664" y="704515"/>
            <a:ext cx="6648346" cy="4036363"/>
            <a:chOff x="625664" y="704515"/>
            <a:chExt cx="6648346" cy="4036363"/>
          </a:xfrm>
        </p:grpSpPr>
        <p:sp>
          <p:nvSpPr>
            <p:cNvPr id="9" name="椭圆 8"/>
            <p:cNvSpPr/>
            <p:nvPr/>
          </p:nvSpPr>
          <p:spPr>
            <a:xfrm>
              <a:off x="6334896" y="1753005"/>
              <a:ext cx="510746" cy="5107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prstClr val="white"/>
                </a:solidFill>
                <a:latin typeface="Calibri"/>
                <a:ea typeface="宋体"/>
              </a:endParaRPr>
            </a:p>
          </p:txBody>
        </p:sp>
        <p:sp>
          <p:nvSpPr>
            <p:cNvPr id="10" name="椭圆 9"/>
            <p:cNvSpPr/>
            <p:nvPr/>
          </p:nvSpPr>
          <p:spPr>
            <a:xfrm>
              <a:off x="6417275" y="3351144"/>
              <a:ext cx="856735" cy="85673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prstClr val="white"/>
                </a:solidFill>
                <a:latin typeface="Calibri"/>
                <a:ea typeface="宋体"/>
              </a:endParaRPr>
            </a:p>
          </p:txBody>
        </p:sp>
        <p:sp>
          <p:nvSpPr>
            <p:cNvPr id="11" name="椭圆 10"/>
            <p:cNvSpPr/>
            <p:nvPr/>
          </p:nvSpPr>
          <p:spPr>
            <a:xfrm>
              <a:off x="625664" y="2234820"/>
              <a:ext cx="724930" cy="7249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prstClr val="white"/>
                </a:solidFill>
                <a:latin typeface="Calibri"/>
                <a:ea typeface="宋体"/>
              </a:endParaRPr>
            </a:p>
          </p:txBody>
        </p:sp>
        <p:sp>
          <p:nvSpPr>
            <p:cNvPr id="12" name="椭圆 11"/>
            <p:cNvSpPr/>
            <p:nvPr/>
          </p:nvSpPr>
          <p:spPr>
            <a:xfrm>
              <a:off x="5350475" y="704515"/>
              <a:ext cx="296562" cy="2965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prstClr val="white"/>
                </a:solidFill>
                <a:latin typeface="Calibri"/>
                <a:ea typeface="宋体"/>
              </a:endParaRPr>
            </a:p>
          </p:txBody>
        </p:sp>
        <p:sp>
          <p:nvSpPr>
            <p:cNvPr id="13" name="椭圆 12"/>
            <p:cNvSpPr/>
            <p:nvPr/>
          </p:nvSpPr>
          <p:spPr>
            <a:xfrm>
              <a:off x="1523113" y="3842950"/>
              <a:ext cx="897928" cy="8979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prstClr val="white"/>
                </a:solidFill>
                <a:latin typeface="Calibri"/>
                <a:ea typeface="宋体"/>
              </a:endParaRPr>
            </a:p>
          </p:txBody>
        </p:sp>
      </p:grpSp>
      <p:grpSp>
        <p:nvGrpSpPr>
          <p:cNvPr id="14" name="组合 13"/>
          <p:cNvGrpSpPr/>
          <p:nvPr userDrawn="1"/>
        </p:nvGrpSpPr>
        <p:grpSpPr>
          <a:xfrm>
            <a:off x="3542278" y="2413687"/>
            <a:ext cx="1886456" cy="1881331"/>
            <a:chOff x="3542278" y="2413687"/>
            <a:chExt cx="1886456" cy="1881331"/>
          </a:xfrm>
        </p:grpSpPr>
        <p:sp>
          <p:nvSpPr>
            <p:cNvPr id="15" name="椭圆 14"/>
            <p:cNvSpPr/>
            <p:nvPr/>
          </p:nvSpPr>
          <p:spPr>
            <a:xfrm>
              <a:off x="3550507" y="2413687"/>
              <a:ext cx="1878227" cy="1878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prstClr val="white"/>
                </a:solidFill>
                <a:latin typeface="Calibri"/>
                <a:ea typeface="宋体"/>
              </a:endParaRPr>
            </a:p>
          </p:txBody>
        </p:sp>
        <p:sp>
          <p:nvSpPr>
            <p:cNvPr id="16" name="饼形 15"/>
            <p:cNvSpPr/>
            <p:nvPr/>
          </p:nvSpPr>
          <p:spPr>
            <a:xfrm rot="4943627">
              <a:off x="3542278" y="2414877"/>
              <a:ext cx="1880141" cy="1880141"/>
            </a:xfrm>
            <a:prstGeom prst="pie">
              <a:avLst>
                <a:gd name="adj1" fmla="val 21544367"/>
                <a:gd name="adj2" fmla="val 10771244"/>
              </a:avLst>
            </a:prstGeom>
            <a:solidFill>
              <a:srgbClr val="94CF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prstClr val="black"/>
                </a:solidFill>
                <a:latin typeface="Calibri"/>
                <a:ea typeface="宋体"/>
              </a:endParaRPr>
            </a:p>
          </p:txBody>
        </p:sp>
      </p:grpSp>
    </p:spTree>
    <p:extLst>
      <p:ext uri="{BB962C8B-B14F-4D97-AF65-F5344CB8AC3E}">
        <p14:creationId xmlns:p14="http://schemas.microsoft.com/office/powerpoint/2010/main" val="177624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8" name="矩形 7"/>
          <p:cNvSpPr/>
          <p:nvPr userDrawn="1"/>
        </p:nvSpPr>
        <p:spPr>
          <a:xfrm>
            <a:off x="0" y="708454"/>
            <a:ext cx="238897" cy="749643"/>
          </a:xfrm>
          <a:prstGeom prst="rec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prstClr val="white"/>
              </a:solidFill>
              <a:latin typeface="Calibri"/>
              <a:ea typeface="宋体"/>
            </a:endParaRPr>
          </a:p>
        </p:txBody>
      </p:sp>
      <p:grpSp>
        <p:nvGrpSpPr>
          <p:cNvPr id="9" name="组合 8"/>
          <p:cNvGrpSpPr/>
          <p:nvPr userDrawn="1"/>
        </p:nvGrpSpPr>
        <p:grpSpPr>
          <a:xfrm>
            <a:off x="840263" y="2619632"/>
            <a:ext cx="3970639" cy="4530815"/>
            <a:chOff x="1112112" y="2331307"/>
            <a:chExt cx="3970639" cy="4530815"/>
          </a:xfrm>
        </p:grpSpPr>
        <p:pic>
          <p:nvPicPr>
            <p:cNvPr id="10" name="图片 9"/>
            <p:cNvPicPr>
              <a:picLocks noChangeAspect="1"/>
            </p:cNvPicPr>
            <p:nvPr/>
          </p:nvPicPr>
          <p:blipFill rotWithShape="1">
            <a:blip r:embed="rId2">
              <a:extLst>
                <a:ext uri="{28A0092B-C50C-407E-A947-70E740481C1C}">
                  <a14:useLocalDpi xmlns:a14="http://schemas.microsoft.com/office/drawing/2010/main" val="0"/>
                </a:ext>
              </a:extLst>
            </a:blip>
            <a:srcRect l="45946" t="7061" r="4505" b="8463"/>
            <a:stretch/>
          </p:blipFill>
          <p:spPr>
            <a:xfrm rot="16200000">
              <a:off x="832024" y="2611395"/>
              <a:ext cx="4530815" cy="3970639"/>
            </a:xfrm>
            <a:prstGeom prst="rect">
              <a:avLst/>
            </a:prstGeom>
          </p:spPr>
        </p:pic>
        <p:sp>
          <p:nvSpPr>
            <p:cNvPr id="11" name="矩形 10"/>
            <p:cNvSpPr/>
            <p:nvPr/>
          </p:nvSpPr>
          <p:spPr>
            <a:xfrm>
              <a:off x="1573427" y="3558746"/>
              <a:ext cx="3146854" cy="32992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prstClr val="white"/>
                </a:solidFill>
                <a:latin typeface="Calibri"/>
                <a:ea typeface="宋体"/>
              </a:endParaRPr>
            </a:p>
          </p:txBody>
        </p:sp>
      </p:grpSp>
    </p:spTree>
    <p:extLst>
      <p:ext uri="{BB962C8B-B14F-4D97-AF65-F5344CB8AC3E}">
        <p14:creationId xmlns:p14="http://schemas.microsoft.com/office/powerpoint/2010/main" val="25020550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B563C649-3CBF-C34F-AFEB-C688D063BBD1}" type="datetime1">
              <a:rPr lang="en-US" altLang="zh-CN"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10" name="流程图: 手动输入 9"/>
          <p:cNvSpPr/>
          <p:nvPr userDrawn="1"/>
        </p:nvSpPr>
        <p:spPr>
          <a:xfrm rot="5400000">
            <a:off x="-928816" y="928816"/>
            <a:ext cx="6858000" cy="5000367"/>
          </a:xfrm>
          <a:prstGeom prst="flowChartManualInput">
            <a:avLst/>
          </a:prstGeom>
          <a:solidFill>
            <a:srgbClr val="6ECD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prstClr val="white"/>
              </a:solidFill>
              <a:latin typeface="Calibri"/>
              <a:ea typeface="宋体"/>
            </a:endParaRPr>
          </a:p>
        </p:txBody>
      </p:sp>
    </p:spTree>
    <p:extLst>
      <p:ext uri="{BB962C8B-B14F-4D97-AF65-F5344CB8AC3E}">
        <p14:creationId xmlns:p14="http://schemas.microsoft.com/office/powerpoint/2010/main" val="5343681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比较">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776725C7-E8C8-964B-BD60-E795C55DDEF9}" type="datetime1">
              <a:rPr lang="en-US" altLang="zh-CN"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10" name="流程图: 手动输入 9"/>
          <p:cNvSpPr/>
          <p:nvPr userDrawn="1"/>
        </p:nvSpPr>
        <p:spPr>
          <a:xfrm rot="5400000">
            <a:off x="-928816" y="928816"/>
            <a:ext cx="6858000" cy="5000367"/>
          </a:xfrm>
          <a:prstGeom prst="flowChartManualInput">
            <a:avLst/>
          </a:prstGeom>
          <a:solidFill>
            <a:srgbClr val="6ECD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prstClr val="white"/>
              </a:solidFill>
              <a:latin typeface="Calibri"/>
              <a:ea typeface="宋体"/>
            </a:endParaRPr>
          </a:p>
        </p:txBody>
      </p:sp>
      <p:graphicFrame>
        <p:nvGraphicFramePr>
          <p:cNvPr id="4" name="图表 3"/>
          <p:cNvGraphicFramePr/>
          <p:nvPr userDrawn="1">
            <p:extLst>
              <p:ext uri="{D42A27DB-BD31-4B8C-83A1-F6EECF244321}">
                <p14:modId xmlns:p14="http://schemas.microsoft.com/office/powerpoint/2010/main" val="1278990411"/>
              </p:ext>
            </p:extLst>
          </p:nvPr>
        </p:nvGraphicFramePr>
        <p:xfrm>
          <a:off x="2755557" y="2286688"/>
          <a:ext cx="3539181" cy="235945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4174533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8" name="任意多边形 7"/>
          <p:cNvSpPr/>
          <p:nvPr userDrawn="1"/>
        </p:nvSpPr>
        <p:spPr>
          <a:xfrm>
            <a:off x="-10274" y="1780401"/>
            <a:ext cx="1662732" cy="3297196"/>
          </a:xfrm>
          <a:custGeom>
            <a:avLst/>
            <a:gdLst>
              <a:gd name="connsiteX0" fmla="*/ 10274 w 1662732"/>
              <a:gd name="connsiteY0" fmla="*/ 0 h 3297196"/>
              <a:gd name="connsiteX1" fmla="*/ 1662732 w 1662732"/>
              <a:gd name="connsiteY1" fmla="*/ 1648598 h 3297196"/>
              <a:gd name="connsiteX2" fmla="*/ 10274 w 1662732"/>
              <a:gd name="connsiteY2" fmla="*/ 3297196 h 3297196"/>
              <a:gd name="connsiteX3" fmla="*/ 0 w 1662732"/>
              <a:gd name="connsiteY3" fmla="*/ 3296679 h 3297196"/>
              <a:gd name="connsiteX4" fmla="*/ 0 w 1662732"/>
              <a:gd name="connsiteY4" fmla="*/ 518 h 3297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2732" h="3297196">
                <a:moveTo>
                  <a:pt x="10274" y="0"/>
                </a:moveTo>
                <a:cubicBezTo>
                  <a:pt x="922901" y="0"/>
                  <a:pt x="1662732" y="738102"/>
                  <a:pt x="1662732" y="1648598"/>
                </a:cubicBezTo>
                <a:cubicBezTo>
                  <a:pt x="1662732" y="2559094"/>
                  <a:pt x="922901" y="3297196"/>
                  <a:pt x="10274" y="3297196"/>
                </a:cubicBezTo>
                <a:lnTo>
                  <a:pt x="0" y="3296679"/>
                </a:lnTo>
                <a:lnTo>
                  <a:pt x="0" y="518"/>
                </a:lnTo>
                <a:close/>
              </a:path>
            </a:pathLst>
          </a:custGeom>
          <a:solidFill>
            <a:srgbClr val="94CF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914400"/>
            <a:endParaRPr lang="zh-CN" altLang="en-US">
              <a:solidFill>
                <a:prstClr val="white"/>
              </a:solidFill>
              <a:latin typeface="Calibri"/>
              <a:ea typeface="宋体"/>
            </a:endParaRPr>
          </a:p>
        </p:txBody>
      </p:sp>
    </p:spTree>
    <p:extLst>
      <p:ext uri="{BB962C8B-B14F-4D97-AF65-F5344CB8AC3E}">
        <p14:creationId xmlns:p14="http://schemas.microsoft.com/office/powerpoint/2010/main" val="6609160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F9908F-AF2E-0B48-9547-9E34C090A4FD}" type="datetime1">
              <a:rPr lang="en-US" altLang="zh-CN"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3" name="Footer Placeholder 2"/>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4" name="Slide Number Placeholder 3"/>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graphicFrame>
        <p:nvGraphicFramePr>
          <p:cNvPr id="5" name="图表 4"/>
          <p:cNvGraphicFramePr/>
          <p:nvPr userDrawn="1">
            <p:extLst>
              <p:ext uri="{D42A27DB-BD31-4B8C-83A1-F6EECF244321}">
                <p14:modId xmlns:p14="http://schemas.microsoft.com/office/powerpoint/2010/main" val="1441865486"/>
              </p:ext>
            </p:extLst>
          </p:nvPr>
        </p:nvGraphicFramePr>
        <p:xfrm>
          <a:off x="0" y="4596714"/>
          <a:ext cx="9259330" cy="212124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3106532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C37607C0-9A6D-D94E-AC54-ED061B00D849}" type="datetime1">
              <a:rPr lang="en-US" altLang="zh-CN"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7" name="Slide Number Placeholder 6"/>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22254991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392B64CD-7C06-2C4A-AD3B-BBFC49E05543}" type="datetime1">
              <a:rPr lang="en-US" altLang="zh-CN"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7" name="Slide Number Placeholder 6"/>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198425784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4BFF7440-8CEA-3849-A66C-59C4EEF7AD9A}" type="datetime1">
              <a:rPr lang="en-US" altLang="zh-CN"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6" name="Slide Number Placeholder 5"/>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45034609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1FDFCA3F-4EE2-E94D-ACF9-C334E7918145}" type="datetime1">
              <a:rPr lang="en-US" altLang="zh-CN"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6" name="Slide Number Placeholder 5"/>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100026081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9FB6249-360E-E34D-B0A7-D925D93F758D}" type="datetime1">
              <a:rPr lang="en-US" smtClean="0">
                <a:solidFill>
                  <a:prstClr val="black">
                    <a:tint val="75000"/>
                  </a:prstClr>
                </a:solidFill>
                <a:latin typeface="Cordia New"/>
              </a:rPr>
              <a:pPr/>
              <a:t>1/10/16</a:t>
            </a:fld>
            <a:endParaRPr lang="th-TH">
              <a:solidFill>
                <a:prstClr val="black">
                  <a:tint val="75000"/>
                </a:prstClr>
              </a:solidFill>
              <a:latin typeface="Cordia New"/>
            </a:endParaRPr>
          </a:p>
        </p:txBody>
      </p:sp>
      <p:sp>
        <p:nvSpPr>
          <p:cNvPr id="5" name="Footer Placeholder 4"/>
          <p:cNvSpPr>
            <a:spLocks noGrp="1"/>
          </p:cNvSpPr>
          <p:nvPr>
            <p:ph type="ftr" sz="quarter" idx="11"/>
          </p:nvPr>
        </p:nvSpPr>
        <p:spPr/>
        <p:txBody>
          <a:bodyPr/>
          <a:lstStyle/>
          <a:p>
            <a:endParaRPr lang="th-TH">
              <a:solidFill>
                <a:prstClr val="black">
                  <a:tint val="75000"/>
                </a:prstClr>
              </a:solidFill>
              <a:latin typeface="Cordia New"/>
            </a:endParaRPr>
          </a:p>
        </p:txBody>
      </p:sp>
      <p:sp>
        <p:nvSpPr>
          <p:cNvPr id="6" name="Slide Number Placeholder 5"/>
          <p:cNvSpPr>
            <a:spLocks noGrp="1"/>
          </p:cNvSpPr>
          <p:nvPr>
            <p:ph type="sldNum" sz="quarter" idx="12"/>
          </p:nvPr>
        </p:nvSpPr>
        <p:spPr/>
        <p:txBody>
          <a:bodyPr/>
          <a:lstStyle/>
          <a:p>
            <a:fld id="{1F28C682-89B0-406D-B99D-C29695E35E1E}" type="slidenum">
              <a:rPr lang="th-TH" smtClean="0">
                <a:solidFill>
                  <a:prstClr val="black">
                    <a:tint val="75000"/>
                  </a:prstClr>
                </a:solidFill>
                <a:latin typeface="Cordia New"/>
              </a:rPr>
              <a:pPr/>
              <a:t>‹#›</a:t>
            </a:fld>
            <a:endParaRPr lang="th-TH">
              <a:solidFill>
                <a:prstClr val="black">
                  <a:tint val="75000"/>
                </a:prstClr>
              </a:solidFill>
              <a:latin typeface="Cordia New"/>
            </a:endParaRPr>
          </a:p>
        </p:txBody>
      </p:sp>
    </p:spTree>
    <p:extLst>
      <p:ext uri="{BB962C8B-B14F-4D97-AF65-F5344CB8AC3E}">
        <p14:creationId xmlns:p14="http://schemas.microsoft.com/office/powerpoint/2010/main" val="30404148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E2611BE-BA77-FA43-8492-63060D99AC06}" type="datetime1">
              <a:rPr lang="en-US" smtClean="0">
                <a:solidFill>
                  <a:prstClr val="black">
                    <a:tint val="75000"/>
                  </a:prstClr>
                </a:solidFill>
                <a:latin typeface="Cordia New"/>
              </a:rPr>
              <a:pPr/>
              <a:t>1/10/16</a:t>
            </a:fld>
            <a:endParaRPr lang="th-TH">
              <a:solidFill>
                <a:prstClr val="black">
                  <a:tint val="75000"/>
                </a:prstClr>
              </a:solidFill>
              <a:latin typeface="Cordia New"/>
            </a:endParaRPr>
          </a:p>
        </p:txBody>
      </p:sp>
      <p:sp>
        <p:nvSpPr>
          <p:cNvPr id="4" name="Footer Placeholder 3"/>
          <p:cNvSpPr>
            <a:spLocks noGrp="1"/>
          </p:cNvSpPr>
          <p:nvPr>
            <p:ph type="ftr" sz="quarter" idx="11"/>
          </p:nvPr>
        </p:nvSpPr>
        <p:spPr/>
        <p:txBody>
          <a:bodyPr/>
          <a:lstStyle/>
          <a:p>
            <a:endParaRPr lang="th-TH">
              <a:solidFill>
                <a:prstClr val="black">
                  <a:tint val="75000"/>
                </a:prstClr>
              </a:solidFill>
              <a:latin typeface="Cordia New"/>
            </a:endParaRPr>
          </a:p>
        </p:txBody>
      </p:sp>
      <p:sp>
        <p:nvSpPr>
          <p:cNvPr id="5" name="Slide Number Placeholder 4"/>
          <p:cNvSpPr>
            <a:spLocks noGrp="1"/>
          </p:cNvSpPr>
          <p:nvPr>
            <p:ph type="sldNum" sz="quarter" idx="12"/>
          </p:nvPr>
        </p:nvSpPr>
        <p:spPr/>
        <p:txBody>
          <a:bodyPr/>
          <a:lstStyle/>
          <a:p>
            <a:fld id="{1F28C682-89B0-406D-B99D-C29695E35E1E}" type="slidenum">
              <a:rPr lang="th-TH" smtClean="0">
                <a:solidFill>
                  <a:prstClr val="black">
                    <a:tint val="75000"/>
                  </a:prstClr>
                </a:solidFill>
                <a:latin typeface="Cordia New"/>
              </a:rPr>
              <a:pPr/>
              <a:t>‹#›</a:t>
            </a:fld>
            <a:endParaRPr lang="th-TH">
              <a:solidFill>
                <a:prstClr val="black">
                  <a:tint val="75000"/>
                </a:prstClr>
              </a:solidFill>
              <a:latin typeface="Cordia New"/>
            </a:endParaRPr>
          </a:p>
        </p:txBody>
      </p:sp>
    </p:spTree>
    <p:extLst>
      <p:ext uri="{BB962C8B-B14F-4D97-AF65-F5344CB8AC3E}">
        <p14:creationId xmlns:p14="http://schemas.microsoft.com/office/powerpoint/2010/main" val="238357993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9"/>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3" name="Date Placeholder 2"/>
          <p:cNvSpPr>
            <a:spLocks noGrp="1"/>
          </p:cNvSpPr>
          <p:nvPr>
            <p:ph type="dt" sz="half" idx="10"/>
          </p:nvPr>
        </p:nvSpPr>
        <p:spPr>
          <a:xfrm>
            <a:off x="0" y="6448425"/>
            <a:ext cx="1898650" cy="180975"/>
          </a:xfrm>
        </p:spPr>
        <p:txBody>
          <a:bodyPr/>
          <a:lstStyle>
            <a:lvl1pPr>
              <a:defRPr/>
            </a:lvl1pPr>
          </a:lstStyle>
          <a:p>
            <a:pPr>
              <a:defRPr/>
            </a:pPr>
            <a:fld id="{2E033758-928D-1440-892A-21B4F50C2024}" type="datetime1">
              <a:rPr lang="en-US" smtClean="0">
                <a:solidFill>
                  <a:prstClr val="black">
                    <a:tint val="75000"/>
                  </a:prstClr>
                </a:solidFill>
                <a:latin typeface="Calibri"/>
              </a:rPr>
              <a:pPr>
                <a:defRPr/>
              </a:pPr>
              <a:t>1/10/16</a:t>
            </a:fld>
            <a:endParaRPr lang="th-TH">
              <a:solidFill>
                <a:prstClr val="black">
                  <a:tint val="75000"/>
                </a:prstClr>
              </a:solidFill>
              <a:latin typeface="Cordia New"/>
            </a:endParaRPr>
          </a:p>
        </p:txBody>
      </p:sp>
    </p:spTree>
    <p:extLst>
      <p:ext uri="{BB962C8B-B14F-4D97-AF65-F5344CB8AC3E}">
        <p14:creationId xmlns:p14="http://schemas.microsoft.com/office/powerpoint/2010/main" val="242997271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4.xml"/><Relationship Id="rId12" Type="http://schemas.openxmlformats.org/officeDocument/2006/relationships/slideLayout" Target="../slideLayouts/slideLayout25.xml"/><Relationship Id="rId13" Type="http://schemas.openxmlformats.org/officeDocument/2006/relationships/slideLayout" Target="../slideLayouts/slideLayout26.xml"/><Relationship Id="rId14" Type="http://schemas.openxmlformats.org/officeDocument/2006/relationships/slideLayout" Target="../slideLayouts/slideLayout27.xml"/><Relationship Id="rId15" Type="http://schemas.openxmlformats.org/officeDocument/2006/relationships/slideLayout" Target="../slideLayouts/slideLayout28.xml"/><Relationship Id="rId16" Type="http://schemas.openxmlformats.org/officeDocument/2006/relationships/slideLayout" Target="../slideLayouts/slideLayout29.xml"/><Relationship Id="rId17" Type="http://schemas.openxmlformats.org/officeDocument/2006/relationships/theme" Target="../theme/theme2.xml"/><Relationship Id="rId1" Type="http://schemas.openxmlformats.org/officeDocument/2006/relationships/slideLayout" Target="../slideLayouts/slideLayout14.xml"/><Relationship Id="rId2" Type="http://schemas.openxmlformats.org/officeDocument/2006/relationships/slideLayout" Target="../slideLayouts/slideLayout15.xml"/><Relationship Id="rId3" Type="http://schemas.openxmlformats.org/officeDocument/2006/relationships/slideLayout" Target="../slideLayouts/slideLayout16.xml"/><Relationship Id="rId4" Type="http://schemas.openxmlformats.org/officeDocument/2006/relationships/slideLayout" Target="../slideLayouts/slideLayout17.xml"/><Relationship Id="rId5" Type="http://schemas.openxmlformats.org/officeDocument/2006/relationships/slideLayout" Target="../slideLayouts/slideLayout18.xml"/><Relationship Id="rId6" Type="http://schemas.openxmlformats.org/officeDocument/2006/relationships/slideLayout" Target="../slideLayouts/slideLayout19.xml"/><Relationship Id="rId7" Type="http://schemas.openxmlformats.org/officeDocument/2006/relationships/slideLayout" Target="../slideLayouts/slideLayout20.xml"/><Relationship Id="rId8" Type="http://schemas.openxmlformats.org/officeDocument/2006/relationships/slideLayout" Target="../slideLayouts/slideLayout21.xml"/><Relationship Id="rId9" Type="http://schemas.openxmlformats.org/officeDocument/2006/relationships/slideLayout" Target="../slideLayouts/slideLayout22.xml"/><Relationship Id="rId10"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9BD0BA-70A9-EC4B-9997-C379DF045009}" type="datetimeFigureOut">
              <a:rPr lang="en-US" smtClean="0"/>
              <a:t>1/11/16</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908E5-DF9D-BD40-9E7A-937EA9BAD46B}" type="slidenum">
              <a:rPr lang="en-US" smtClean="0"/>
              <a:t>‹#›</a:t>
            </a:fld>
            <a:endParaRPr lang="en-US"/>
          </a:p>
        </p:txBody>
      </p:sp>
    </p:spTree>
    <p:extLst>
      <p:ext uri="{BB962C8B-B14F-4D97-AF65-F5344CB8AC3E}">
        <p14:creationId xmlns:p14="http://schemas.microsoft.com/office/powerpoint/2010/main" val="489888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a:fld id="{EECC21D0-72D9-DF4C-9F9E-DBB601F188A6}" type="datetime1">
              <a:rPr lang="en-US" altLang="zh-CN" smtClean="0">
                <a:solidFill>
                  <a:prstClr val="black">
                    <a:tint val="75000"/>
                  </a:prstClr>
                </a:solidFill>
                <a:latin typeface="Calibri"/>
                <a:ea typeface="宋体"/>
              </a:rPr>
              <a:pPr defTabSz="914400"/>
              <a:t>1/10/16</a:t>
            </a:fld>
            <a:endParaRPr lang="zh-CN" altLang="en-US">
              <a:solidFill>
                <a:prstClr val="black">
                  <a:tint val="75000"/>
                </a:prstClr>
              </a:solidFill>
              <a:latin typeface="Calibri"/>
              <a:ea typeface="宋体"/>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a:endParaRPr lang="zh-CN" altLang="en-US">
              <a:solidFill>
                <a:prstClr val="black">
                  <a:tint val="75000"/>
                </a:prstClr>
              </a:solidFill>
              <a:latin typeface="Calibri"/>
              <a:ea typeface="宋体"/>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fld id="{AA692AF4-1282-45B3-92EA-7114EA10F338}" type="slidenum">
              <a:rPr lang="zh-CN" altLang="en-US" smtClean="0">
                <a:solidFill>
                  <a:prstClr val="black">
                    <a:tint val="75000"/>
                  </a:prstClr>
                </a:solidFill>
                <a:latin typeface="Calibri"/>
                <a:ea typeface="宋体"/>
              </a:rPr>
              <a:pPr defTabSz="914400"/>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1243933164"/>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 id="2147483688" r:id="rId14"/>
    <p:sldLayoutId id="2147483689" r:id="rId15"/>
    <p:sldLayoutId id="2147483690" r:id="rId1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image" Target="../media/image1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image" Target="../media/image1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image" Target="../media/image1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image" Target="../media/image1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image" Target="../media/image1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image" Target="../media/image1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image" Target="../media/image1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image" Target="../media/image2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image" Target="../media/image2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image" Target="../media/image2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image" Target="../media/image2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image" Target="../media/image2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image" Target="../media/image2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image" Target="../media/image2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image" Target="../media/image27.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tile tx="-717550" ty="-279400" sx="52000" sy="52000" flip="none" algn="tl"/>
        </a:blipFill>
        <a:effectLst/>
      </p:bgPr>
    </p:bg>
    <p:spTree>
      <p:nvGrpSpPr>
        <p:cNvPr id="1" name=""/>
        <p:cNvGrpSpPr/>
        <p:nvPr/>
      </p:nvGrpSpPr>
      <p:grpSpPr>
        <a:xfrm>
          <a:off x="0" y="0"/>
          <a:ext cx="0" cy="0"/>
          <a:chOff x="0" y="0"/>
          <a:chExt cx="0" cy="0"/>
        </a:xfrm>
      </p:grpSpPr>
      <p:grpSp>
        <p:nvGrpSpPr>
          <p:cNvPr id="14" name="组合 13"/>
          <p:cNvGrpSpPr/>
          <p:nvPr/>
        </p:nvGrpSpPr>
        <p:grpSpPr>
          <a:xfrm>
            <a:off x="1981200" y="1143000"/>
            <a:ext cx="5433936" cy="4652255"/>
            <a:chOff x="2924432" y="2119184"/>
            <a:chExt cx="3550509" cy="3039762"/>
          </a:xfrm>
        </p:grpSpPr>
        <p:grpSp>
          <p:nvGrpSpPr>
            <p:cNvPr id="12" name="组合 11"/>
            <p:cNvGrpSpPr/>
            <p:nvPr/>
          </p:nvGrpSpPr>
          <p:grpSpPr>
            <a:xfrm>
              <a:off x="3149483" y="3866799"/>
              <a:ext cx="3317063" cy="1145063"/>
              <a:chOff x="3149483" y="3866799"/>
              <a:chExt cx="3317063" cy="1145063"/>
            </a:xfrm>
          </p:grpSpPr>
          <p:sp>
            <p:nvSpPr>
              <p:cNvPr id="10" name="平行四边形 9"/>
              <p:cNvSpPr/>
              <p:nvPr/>
            </p:nvSpPr>
            <p:spPr>
              <a:xfrm rot="5400000" flipH="1">
                <a:off x="5525019" y="3927033"/>
                <a:ext cx="1001762" cy="881293"/>
              </a:xfrm>
              <a:prstGeom prst="parallelogram">
                <a:avLst>
                  <a:gd name="adj" fmla="val 31206"/>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prstClr val="white"/>
                  </a:solidFill>
                  <a:latin typeface="Calibri"/>
                  <a:ea typeface="宋体"/>
                </a:endParaRPr>
              </a:p>
            </p:txBody>
          </p:sp>
          <p:sp>
            <p:nvSpPr>
              <p:cNvPr id="9" name="平行四边形 8"/>
              <p:cNvSpPr/>
              <p:nvPr/>
            </p:nvSpPr>
            <p:spPr>
              <a:xfrm rot="7663103" flipH="1">
                <a:off x="3112610" y="3969578"/>
                <a:ext cx="1079157" cy="1005411"/>
              </a:xfrm>
              <a:prstGeom prst="parallelogram">
                <a:avLst>
                  <a:gd name="adj" fmla="val 38684"/>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prstClr val="white"/>
                  </a:solidFill>
                  <a:latin typeface="Calibri"/>
                  <a:ea typeface="宋体"/>
                </a:endParaRPr>
              </a:p>
            </p:txBody>
          </p:sp>
        </p:grpSp>
        <p:grpSp>
          <p:nvGrpSpPr>
            <p:cNvPr id="13" name="组合 12"/>
            <p:cNvGrpSpPr/>
            <p:nvPr/>
          </p:nvGrpSpPr>
          <p:grpSpPr>
            <a:xfrm>
              <a:off x="2924432" y="2119184"/>
              <a:ext cx="3550509" cy="3039762"/>
              <a:chOff x="2924432" y="2119184"/>
              <a:chExt cx="3550509" cy="3039762"/>
            </a:xfrm>
          </p:grpSpPr>
          <p:sp>
            <p:nvSpPr>
              <p:cNvPr id="5" name="椭圆 4"/>
              <p:cNvSpPr/>
              <p:nvPr/>
            </p:nvSpPr>
            <p:spPr>
              <a:xfrm>
                <a:off x="3179806" y="2119184"/>
                <a:ext cx="3039762" cy="3039762"/>
              </a:xfrm>
              <a:prstGeom prst="ellipse">
                <a:avLst/>
              </a:prstGeom>
              <a:solidFill>
                <a:srgbClr val="10B349"/>
              </a:solidFill>
              <a:ln>
                <a:noFill/>
              </a:ln>
              <a:effectLst>
                <a:outerShdw blurRad="1905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prstClr val="white"/>
                  </a:solidFill>
                  <a:latin typeface="Calibri"/>
                  <a:ea typeface="宋体"/>
                </a:endParaRPr>
              </a:p>
            </p:txBody>
          </p:sp>
          <p:sp>
            <p:nvSpPr>
              <p:cNvPr id="7" name="矩形 6"/>
              <p:cNvSpPr/>
              <p:nvPr/>
            </p:nvSpPr>
            <p:spPr>
              <a:xfrm>
                <a:off x="2924432" y="3737918"/>
                <a:ext cx="3550509" cy="856735"/>
              </a:xfrm>
              <a:prstGeom prst="rect">
                <a:avLst/>
              </a:prstGeom>
              <a:solidFill>
                <a:srgbClr val="93D050"/>
              </a:solidFill>
              <a:ln>
                <a:noFill/>
              </a:ln>
              <a:effectLst>
                <a:outerShdw blurRad="63500" dist="254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prstClr val="white"/>
                  </a:solidFill>
                  <a:latin typeface="Calibri"/>
                  <a:ea typeface="宋体"/>
                </a:endParaRPr>
              </a:p>
            </p:txBody>
          </p:sp>
        </p:grpSp>
      </p:grpSp>
      <p:sp>
        <p:nvSpPr>
          <p:cNvPr id="15" name="文本框 14"/>
          <p:cNvSpPr txBox="1"/>
          <p:nvPr/>
        </p:nvSpPr>
        <p:spPr>
          <a:xfrm>
            <a:off x="2808217" y="1868387"/>
            <a:ext cx="3744983" cy="1569660"/>
          </a:xfrm>
          <a:prstGeom prst="rect">
            <a:avLst/>
          </a:prstGeom>
          <a:noFill/>
        </p:spPr>
        <p:txBody>
          <a:bodyPr wrap="square" rtlCol="0">
            <a:spAutoFit/>
          </a:bodyPr>
          <a:lstStyle/>
          <a:p>
            <a:pPr algn="ctr" defTabSz="914400"/>
            <a:r>
              <a:rPr lang="en-US" altLang="zh-CN" sz="2400" b="1" dirty="0" smtClean="0">
                <a:solidFill>
                  <a:prstClr val="white"/>
                </a:solidFill>
                <a:latin typeface="Candara" panose="020E0502030303020204" pitchFamily="34" charset="0"/>
              </a:rPr>
              <a:t>World’s </a:t>
            </a:r>
            <a:r>
              <a:rPr lang="en-US" altLang="zh-CN" sz="2400" b="1" dirty="0">
                <a:solidFill>
                  <a:prstClr val="white"/>
                </a:solidFill>
                <a:latin typeface="Candara" panose="020E0502030303020204" pitchFamily="34" charset="0"/>
              </a:rPr>
              <a:t>Top Global Mega Trends To 2025 and Implications to Business, Society and Cultures </a:t>
            </a:r>
          </a:p>
        </p:txBody>
      </p:sp>
      <p:sp>
        <p:nvSpPr>
          <p:cNvPr id="16" name="文本框 15"/>
          <p:cNvSpPr txBox="1"/>
          <p:nvPr/>
        </p:nvSpPr>
        <p:spPr>
          <a:xfrm>
            <a:off x="1691680" y="3974409"/>
            <a:ext cx="6192688" cy="584776"/>
          </a:xfrm>
          <a:prstGeom prst="rect">
            <a:avLst/>
          </a:prstGeom>
          <a:noFill/>
        </p:spPr>
        <p:txBody>
          <a:bodyPr wrap="square" rtlCol="0">
            <a:spAutoFit/>
          </a:bodyPr>
          <a:lstStyle/>
          <a:p>
            <a:pPr algn="ctr" defTabSz="914400"/>
            <a:r>
              <a:rPr lang="en-US" altLang="zh-CN" sz="3200" dirty="0" smtClean="0">
                <a:solidFill>
                  <a:prstClr val="white"/>
                </a:solidFill>
                <a:latin typeface="Calibri"/>
                <a:ea typeface="宋体"/>
              </a:rPr>
              <a:t>Frost &amp; Sullivan</a:t>
            </a:r>
            <a:endParaRPr lang="en-US" altLang="zh-CN" sz="3200" dirty="0">
              <a:solidFill>
                <a:prstClr val="white"/>
              </a:solidFill>
              <a:latin typeface="Calibri"/>
              <a:ea typeface="宋体"/>
            </a:endParaRPr>
          </a:p>
        </p:txBody>
      </p:sp>
    </p:spTree>
    <p:extLst>
      <p:ext uri="{BB962C8B-B14F-4D97-AF65-F5344CB8AC3E}">
        <p14:creationId xmlns:p14="http://schemas.microsoft.com/office/powerpoint/2010/main" val="2530770322"/>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1308"/>
            <a:ext cx="8892480" cy="1008112"/>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100" dirty="0" smtClean="0">
                <a:solidFill>
                  <a:srgbClr val="000000"/>
                </a:solidFill>
                <a:latin typeface="+mj-lt"/>
              </a:rPr>
              <a:t>Definition </a:t>
            </a:r>
            <a:r>
              <a:rPr lang="en-US" sz="3100" dirty="0">
                <a:solidFill>
                  <a:srgbClr val="000000"/>
                </a:solidFill>
                <a:latin typeface="+mj-lt"/>
              </a:rPr>
              <a:t>of Mega Trends That Frost &amp; Sullivan Tracks </a:t>
            </a:r>
            <a:endParaRPr lang="en-US" sz="3100" dirty="0" smtClean="0">
              <a:solidFill>
                <a:srgbClr val="000000"/>
              </a:solidFill>
              <a:effectLst/>
              <a:latin typeface="+mj-lt"/>
            </a:endParaRPr>
          </a:p>
        </p:txBody>
      </p:sp>
      <p:sp>
        <p:nvSpPr>
          <p:cNvPr id="4" name="Rectangle 3"/>
          <p:cNvSpPr/>
          <p:nvPr/>
        </p:nvSpPr>
        <p:spPr>
          <a:xfrm>
            <a:off x="-31207" y="161836"/>
            <a:ext cx="323528" cy="1008112"/>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5" name="Rounded Rectangle 4"/>
          <p:cNvSpPr/>
          <p:nvPr/>
        </p:nvSpPr>
        <p:spPr>
          <a:xfrm>
            <a:off x="292321" y="1311108"/>
            <a:ext cx="8741125" cy="797485"/>
          </a:xfrm>
          <a:prstGeom prst="roundRect">
            <a:avLst/>
          </a:prstGeom>
          <a:solidFill>
            <a:schemeClr val="accent2">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900" dirty="0" smtClean="0">
                <a:solidFill>
                  <a:srgbClr val="000000"/>
                </a:solidFill>
              </a:rPr>
              <a:t>Mega Trends are transformative, global forces that define the future world with their far reaching impacts on businesses, societies, economies, cultures, and personal lives.</a:t>
            </a:r>
          </a:p>
        </p:txBody>
      </p:sp>
      <p:pic>
        <p:nvPicPr>
          <p:cNvPr id="6" name="Picture 5" descr="Screen Shot 2016-01-11 at 1.16.56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1209" y="2133601"/>
            <a:ext cx="7607616" cy="4724400"/>
          </a:xfrm>
          <a:prstGeom prst="rect">
            <a:avLst/>
          </a:prstGeom>
        </p:spPr>
      </p:pic>
    </p:spTree>
    <p:extLst>
      <p:ext uri="{BB962C8B-B14F-4D97-AF65-F5344CB8AC3E}">
        <p14:creationId xmlns:p14="http://schemas.microsoft.com/office/powerpoint/2010/main" val="176268916"/>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1308"/>
            <a:ext cx="8892480" cy="1008112"/>
          </a:xfrm>
          <a:prstGeom prst="rect">
            <a:avLst/>
          </a:prstGeom>
          <a:solidFill>
            <a:schemeClr val="accent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400" dirty="0" smtClean="0">
                <a:solidFill>
                  <a:srgbClr val="000000"/>
                </a:solidFill>
                <a:effectLst/>
                <a:latin typeface="+mj-lt"/>
              </a:rPr>
              <a:t>News Headlines in 2025</a:t>
            </a:r>
          </a:p>
        </p:txBody>
      </p:sp>
      <p:sp>
        <p:nvSpPr>
          <p:cNvPr id="4" name="Rectangle 3"/>
          <p:cNvSpPr/>
          <p:nvPr/>
        </p:nvSpPr>
        <p:spPr>
          <a:xfrm>
            <a:off x="-31207" y="161836"/>
            <a:ext cx="323528" cy="1008112"/>
          </a:xfrm>
          <a:prstGeom prst="rect">
            <a:avLst/>
          </a:prstGeom>
          <a:solidFill>
            <a:schemeClr val="accent2">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2" name="Picture 1" descr="Screen Shot 2016-01-11 at 1.20.29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64" y="1288965"/>
            <a:ext cx="8918815" cy="5524731"/>
          </a:xfrm>
          <a:prstGeom prst="rect">
            <a:avLst/>
          </a:prstGeom>
        </p:spPr>
      </p:pic>
    </p:spTree>
    <p:extLst>
      <p:ext uri="{BB962C8B-B14F-4D97-AF65-F5344CB8AC3E}">
        <p14:creationId xmlns:p14="http://schemas.microsoft.com/office/powerpoint/2010/main" val="1601155270"/>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1308"/>
            <a:ext cx="8892480" cy="803460"/>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800" dirty="0" smtClean="0">
                <a:solidFill>
                  <a:srgbClr val="000000"/>
                </a:solidFill>
                <a:latin typeface="+mj-lt"/>
              </a:rPr>
              <a:t>Mega Trend Matrix</a:t>
            </a:r>
            <a:endParaRPr lang="en-US" sz="4800" dirty="0" smtClean="0">
              <a:solidFill>
                <a:srgbClr val="000000"/>
              </a:solidFill>
              <a:effectLst/>
              <a:latin typeface="+mj-lt"/>
            </a:endParaRPr>
          </a:p>
        </p:txBody>
      </p:sp>
      <p:sp>
        <p:nvSpPr>
          <p:cNvPr id="4" name="Rectangle 3"/>
          <p:cNvSpPr/>
          <p:nvPr/>
        </p:nvSpPr>
        <p:spPr>
          <a:xfrm>
            <a:off x="-31207" y="161836"/>
            <a:ext cx="323528" cy="803460"/>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5" name="Rounded Rectangle 4"/>
          <p:cNvSpPr/>
          <p:nvPr/>
        </p:nvSpPr>
        <p:spPr>
          <a:xfrm>
            <a:off x="251520" y="1084689"/>
            <a:ext cx="8741125" cy="416775"/>
          </a:xfrm>
          <a:prstGeom prst="roundRect">
            <a:avLst/>
          </a:prstGeom>
          <a:solidFill>
            <a:schemeClr val="accent2">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a:solidFill>
                  <a:srgbClr val="000000"/>
                </a:solidFill>
              </a:rPr>
              <a:t>Understanding Implications of Key Mega Trends on Global </a:t>
            </a:r>
            <a:r>
              <a:rPr lang="en-US" sz="2400" dirty="0" smtClean="0">
                <a:solidFill>
                  <a:srgbClr val="000000"/>
                </a:solidFill>
              </a:rPr>
              <a:t>Economy</a:t>
            </a:r>
            <a:endParaRPr lang="en-US" sz="2400" dirty="0" smtClean="0">
              <a:solidFill>
                <a:srgbClr val="000000"/>
              </a:solidFill>
              <a:effectLst/>
            </a:endParaRPr>
          </a:p>
        </p:txBody>
      </p:sp>
      <p:pic>
        <p:nvPicPr>
          <p:cNvPr id="2" name="Picture 1" descr="Screen Shot 2016-01-11 at 1.23.02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532" y="1618105"/>
            <a:ext cx="9144000" cy="5106981"/>
          </a:xfrm>
          <a:prstGeom prst="rect">
            <a:avLst/>
          </a:prstGeom>
        </p:spPr>
      </p:pic>
    </p:spTree>
    <p:extLst>
      <p:ext uri="{BB962C8B-B14F-4D97-AF65-F5344CB8AC3E}">
        <p14:creationId xmlns:p14="http://schemas.microsoft.com/office/powerpoint/2010/main" val="3967821814"/>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1308"/>
            <a:ext cx="8892480" cy="803460"/>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000" dirty="0" smtClean="0">
                <a:solidFill>
                  <a:srgbClr val="000000"/>
                </a:solidFill>
                <a:latin typeface="+mj-lt"/>
              </a:rPr>
              <a:t>Future Connected Living Ecosystem</a:t>
            </a:r>
          </a:p>
        </p:txBody>
      </p:sp>
      <p:sp>
        <p:nvSpPr>
          <p:cNvPr id="4" name="Rectangle 3"/>
          <p:cNvSpPr/>
          <p:nvPr/>
        </p:nvSpPr>
        <p:spPr>
          <a:xfrm>
            <a:off x="-31207" y="161836"/>
            <a:ext cx="323528" cy="803460"/>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5" name="Rounded Rectangle 4"/>
          <p:cNvSpPr/>
          <p:nvPr/>
        </p:nvSpPr>
        <p:spPr>
          <a:xfrm>
            <a:off x="251520" y="1084689"/>
            <a:ext cx="8741125" cy="776109"/>
          </a:xfrm>
          <a:prstGeom prst="roundRect">
            <a:avLst/>
          </a:prstGeom>
          <a:solidFill>
            <a:schemeClr val="accent2">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smtClean="0">
                <a:solidFill>
                  <a:srgbClr val="000000"/>
                </a:solidFill>
              </a:rPr>
              <a:t>Connected life contains three important aspects of connected home, connected city, and connected work</a:t>
            </a:r>
          </a:p>
        </p:txBody>
      </p:sp>
      <p:sp>
        <p:nvSpPr>
          <p:cNvPr id="8" name="Rounded Rectangle 7"/>
          <p:cNvSpPr/>
          <p:nvPr/>
        </p:nvSpPr>
        <p:spPr>
          <a:xfrm>
            <a:off x="292321" y="1964176"/>
            <a:ext cx="8700324" cy="900862"/>
          </a:xfrm>
          <a:prstGeom prst="roundRect">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Connected Living describes a world in which consumers use many different devices to experience compelling new services that integrate video, voice, and data services to provide access and ubiquitous connectivity anytime and anywhere</a:t>
            </a:r>
          </a:p>
        </p:txBody>
      </p:sp>
      <p:pic>
        <p:nvPicPr>
          <p:cNvPr id="9" name="Picture 8" descr="Screen Shot 2016-01-11 at 1.27.54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0274" y="2947702"/>
            <a:ext cx="7501255" cy="3910298"/>
          </a:xfrm>
          <a:prstGeom prst="rect">
            <a:avLst/>
          </a:prstGeom>
        </p:spPr>
      </p:pic>
    </p:spTree>
    <p:extLst>
      <p:ext uri="{BB962C8B-B14F-4D97-AF65-F5344CB8AC3E}">
        <p14:creationId xmlns:p14="http://schemas.microsoft.com/office/powerpoint/2010/main" val="653635607"/>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1308"/>
            <a:ext cx="8892480" cy="970614"/>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smtClean="0">
                <a:solidFill>
                  <a:srgbClr val="000000"/>
                </a:solidFill>
                <a:latin typeface="+mj-lt"/>
              </a:rPr>
              <a:t>Case Study: Connected Home’s B2B Platform Of Deutsche Telekom A platform-based approach that brings together leading companies </a:t>
            </a:r>
          </a:p>
        </p:txBody>
      </p:sp>
      <p:sp>
        <p:nvSpPr>
          <p:cNvPr id="4" name="Rectangle 3"/>
          <p:cNvSpPr/>
          <p:nvPr/>
        </p:nvSpPr>
        <p:spPr>
          <a:xfrm>
            <a:off x="-31207" y="161836"/>
            <a:ext cx="323528" cy="970614"/>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2" name="Picture 1" descr="Screen Shot 2016-01-11 at 1.29.31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064" y="1307650"/>
            <a:ext cx="9011104" cy="5417436"/>
          </a:xfrm>
          <a:prstGeom prst="rect">
            <a:avLst/>
          </a:prstGeom>
        </p:spPr>
      </p:pic>
    </p:spTree>
    <p:extLst>
      <p:ext uri="{BB962C8B-B14F-4D97-AF65-F5344CB8AC3E}">
        <p14:creationId xmlns:p14="http://schemas.microsoft.com/office/powerpoint/2010/main" val="2634538125"/>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1308"/>
            <a:ext cx="8892480" cy="803460"/>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000" dirty="0" err="1" smtClean="0">
                <a:solidFill>
                  <a:srgbClr val="000000"/>
                </a:solidFill>
                <a:latin typeface="+mj-lt"/>
              </a:rPr>
              <a:t>Sensorization</a:t>
            </a:r>
            <a:r>
              <a:rPr lang="en-US" sz="4000" dirty="0" smtClean="0">
                <a:solidFill>
                  <a:srgbClr val="000000"/>
                </a:solidFill>
                <a:latin typeface="+mj-lt"/>
              </a:rPr>
              <a:t> of Things</a:t>
            </a:r>
          </a:p>
        </p:txBody>
      </p:sp>
      <p:sp>
        <p:nvSpPr>
          <p:cNvPr id="4" name="Rectangle 3"/>
          <p:cNvSpPr/>
          <p:nvPr/>
        </p:nvSpPr>
        <p:spPr>
          <a:xfrm>
            <a:off x="-31207" y="161836"/>
            <a:ext cx="323528" cy="803460"/>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5" name="Rounded Rectangle 4"/>
          <p:cNvSpPr/>
          <p:nvPr/>
        </p:nvSpPr>
        <p:spPr>
          <a:xfrm>
            <a:off x="251520" y="1084689"/>
            <a:ext cx="8741125" cy="554585"/>
          </a:xfrm>
          <a:prstGeom prst="roundRect">
            <a:avLst/>
          </a:prstGeom>
          <a:solidFill>
            <a:schemeClr val="accent2">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rgbClr val="000000"/>
                </a:solidFill>
              </a:rPr>
              <a:t>Multi-Factor sensory-based trackers </a:t>
            </a:r>
            <a:r>
              <a:rPr lang="en-US" sz="2000" dirty="0" err="1" smtClean="0">
                <a:solidFill>
                  <a:srgbClr val="000000"/>
                </a:solidFill>
              </a:rPr>
              <a:t>revolutionise</a:t>
            </a:r>
            <a:r>
              <a:rPr lang="en-US" sz="2000" dirty="0" smtClean="0">
                <a:solidFill>
                  <a:srgbClr val="000000"/>
                </a:solidFill>
              </a:rPr>
              <a:t> the field of personal devices</a:t>
            </a:r>
          </a:p>
        </p:txBody>
      </p:sp>
      <p:sp>
        <p:nvSpPr>
          <p:cNvPr id="8" name="Rounded Rectangle 7"/>
          <p:cNvSpPr/>
          <p:nvPr/>
        </p:nvSpPr>
        <p:spPr>
          <a:xfrm>
            <a:off x="251520" y="1772189"/>
            <a:ext cx="8700324" cy="694107"/>
          </a:xfrm>
          <a:prstGeom prst="roundRect">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The radial timeline diagram depicts which products are impacted in the next decade by sensory tracking technology in consumer electronics </a:t>
            </a:r>
          </a:p>
        </p:txBody>
      </p:sp>
      <p:pic>
        <p:nvPicPr>
          <p:cNvPr id="2" name="Picture 1" descr="Screen Shot 2016-01-11 at 1.32.26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2521" y="2538156"/>
            <a:ext cx="8224801" cy="4290308"/>
          </a:xfrm>
          <a:prstGeom prst="rect">
            <a:avLst/>
          </a:prstGeom>
        </p:spPr>
      </p:pic>
    </p:spTree>
    <p:extLst>
      <p:ext uri="{BB962C8B-B14F-4D97-AF65-F5344CB8AC3E}">
        <p14:creationId xmlns:p14="http://schemas.microsoft.com/office/powerpoint/2010/main" val="2798766995"/>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1308"/>
            <a:ext cx="8892480" cy="803460"/>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b="1" dirty="0" err="1" smtClean="0">
                <a:solidFill>
                  <a:srgbClr val="000000"/>
                </a:solidFill>
                <a:latin typeface="+mj-lt"/>
              </a:rPr>
              <a:t>Gamification</a:t>
            </a:r>
            <a:r>
              <a:rPr lang="en-US" sz="2400" dirty="0" smtClean="0">
                <a:solidFill>
                  <a:srgbClr val="000000"/>
                </a:solidFill>
                <a:latin typeface="+mj-lt"/>
              </a:rPr>
              <a:t> - solutions to generate $8 billion globally within a decade, driven by increasing need for consumer engagement </a:t>
            </a:r>
          </a:p>
        </p:txBody>
      </p:sp>
      <p:sp>
        <p:nvSpPr>
          <p:cNvPr id="4" name="Rectangle 3"/>
          <p:cNvSpPr/>
          <p:nvPr/>
        </p:nvSpPr>
        <p:spPr>
          <a:xfrm>
            <a:off x="-31207" y="161836"/>
            <a:ext cx="323528" cy="803460"/>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5" name="Rounded Rectangle 4"/>
          <p:cNvSpPr/>
          <p:nvPr/>
        </p:nvSpPr>
        <p:spPr>
          <a:xfrm>
            <a:off x="251520" y="1084689"/>
            <a:ext cx="8741125" cy="687500"/>
          </a:xfrm>
          <a:prstGeom prst="roundRect">
            <a:avLst/>
          </a:prstGeom>
          <a:solidFill>
            <a:schemeClr val="accent2">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err="1" smtClean="0">
                <a:solidFill>
                  <a:srgbClr val="000000"/>
                </a:solidFill>
              </a:rPr>
              <a:t>Gamification</a:t>
            </a:r>
            <a:r>
              <a:rPr lang="en-US" sz="2000" dirty="0" smtClean="0">
                <a:solidFill>
                  <a:srgbClr val="000000"/>
                </a:solidFill>
              </a:rPr>
              <a:t> – a customer interaction approach to design </a:t>
            </a:r>
            <a:r>
              <a:rPr lang="en-US" sz="2000" dirty="0" err="1" smtClean="0">
                <a:solidFill>
                  <a:srgbClr val="000000"/>
                </a:solidFill>
              </a:rPr>
              <a:t>behaviours</a:t>
            </a:r>
            <a:r>
              <a:rPr lang="en-US" sz="2000" dirty="0" smtClean="0">
                <a:solidFill>
                  <a:srgbClr val="000000"/>
                </a:solidFill>
              </a:rPr>
              <a:t>, develop skills and engage customers</a:t>
            </a:r>
          </a:p>
        </p:txBody>
      </p:sp>
      <p:pic>
        <p:nvPicPr>
          <p:cNvPr id="6" name="Picture 5" descr="Screen Shot 2016-01-11 at 1.35.06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10061"/>
            <a:ext cx="9144000" cy="4568237"/>
          </a:xfrm>
          <a:prstGeom prst="rect">
            <a:avLst/>
          </a:prstGeom>
        </p:spPr>
      </p:pic>
    </p:spTree>
    <p:extLst>
      <p:ext uri="{BB962C8B-B14F-4D97-AF65-F5344CB8AC3E}">
        <p14:creationId xmlns:p14="http://schemas.microsoft.com/office/powerpoint/2010/main" val="3334555251"/>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1308"/>
            <a:ext cx="8892480" cy="803460"/>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2200" b="1" dirty="0" smtClean="0">
                <a:solidFill>
                  <a:srgbClr val="000000"/>
                </a:solidFill>
                <a:latin typeface="+mj-lt"/>
              </a:rPr>
              <a:t>Sub Trend: Big Data Analytics</a:t>
            </a:r>
            <a:br>
              <a:rPr lang="en-US" sz="2200" b="1" dirty="0" smtClean="0">
                <a:solidFill>
                  <a:srgbClr val="000000"/>
                </a:solidFill>
                <a:latin typeface="+mj-lt"/>
              </a:rPr>
            </a:br>
            <a:r>
              <a:rPr lang="en-US" sz="2200" dirty="0" smtClean="0">
                <a:solidFill>
                  <a:srgbClr val="000000"/>
                </a:solidFill>
                <a:latin typeface="+mj-lt"/>
              </a:rPr>
              <a:t>90% of the data in the world has been created in the last two years alone</a:t>
            </a:r>
          </a:p>
        </p:txBody>
      </p:sp>
      <p:sp>
        <p:nvSpPr>
          <p:cNvPr id="4" name="Rectangle 3"/>
          <p:cNvSpPr/>
          <p:nvPr/>
        </p:nvSpPr>
        <p:spPr>
          <a:xfrm>
            <a:off x="-31207" y="161836"/>
            <a:ext cx="323528" cy="803460"/>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2" name="Picture 1" descr="Screen Shot 2016-01-11 at 1.36.47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657119"/>
            <a:ext cx="9144000" cy="4572000"/>
          </a:xfrm>
          <a:prstGeom prst="rect">
            <a:avLst/>
          </a:prstGeom>
        </p:spPr>
      </p:pic>
    </p:spTree>
    <p:extLst>
      <p:ext uri="{BB962C8B-B14F-4D97-AF65-F5344CB8AC3E}">
        <p14:creationId xmlns:p14="http://schemas.microsoft.com/office/powerpoint/2010/main" val="712491891"/>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1308"/>
            <a:ext cx="8892480" cy="803460"/>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2400" b="1" dirty="0" smtClean="0">
                <a:solidFill>
                  <a:srgbClr val="000000"/>
                </a:solidFill>
                <a:latin typeface="+mj-lt"/>
              </a:rPr>
              <a:t>Big Data Deluge</a:t>
            </a:r>
            <a:br>
              <a:rPr lang="en-US" sz="2400" b="1" dirty="0" smtClean="0">
                <a:solidFill>
                  <a:srgbClr val="000000"/>
                </a:solidFill>
                <a:latin typeface="+mj-lt"/>
              </a:rPr>
            </a:br>
            <a:r>
              <a:rPr lang="en-US" sz="2400" dirty="0" smtClean="0">
                <a:solidFill>
                  <a:srgbClr val="000000"/>
                </a:solidFill>
                <a:latin typeface="+mj-lt"/>
              </a:rPr>
              <a:t>Digital content is doubling every 18 months </a:t>
            </a:r>
          </a:p>
        </p:txBody>
      </p:sp>
      <p:sp>
        <p:nvSpPr>
          <p:cNvPr id="4" name="Rectangle 3"/>
          <p:cNvSpPr/>
          <p:nvPr/>
        </p:nvSpPr>
        <p:spPr>
          <a:xfrm>
            <a:off x="-31207" y="161836"/>
            <a:ext cx="323528" cy="803460"/>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2" name="Picture 1" descr="Screen Shot 2016-01-11 at 1.38.10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52797"/>
            <a:ext cx="9144000" cy="5398448"/>
          </a:xfrm>
          <a:prstGeom prst="rect">
            <a:avLst/>
          </a:prstGeom>
        </p:spPr>
      </p:pic>
    </p:spTree>
    <p:extLst>
      <p:ext uri="{BB962C8B-B14F-4D97-AF65-F5344CB8AC3E}">
        <p14:creationId xmlns:p14="http://schemas.microsoft.com/office/powerpoint/2010/main" val="2990232901"/>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1308"/>
            <a:ext cx="8892480" cy="803460"/>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2400" b="1" dirty="0" smtClean="0">
                <a:solidFill>
                  <a:srgbClr val="000000"/>
                </a:solidFill>
                <a:latin typeface="+mj-lt"/>
              </a:rPr>
              <a:t>Implication: Connectivity Is Pushing Convergence</a:t>
            </a:r>
            <a:endParaRPr lang="en-US" sz="1700" dirty="0" smtClean="0">
              <a:solidFill>
                <a:srgbClr val="000000"/>
              </a:solidFill>
              <a:latin typeface="+mj-lt"/>
            </a:endParaRPr>
          </a:p>
        </p:txBody>
      </p:sp>
      <p:sp>
        <p:nvSpPr>
          <p:cNvPr id="4" name="Rectangle 3"/>
          <p:cNvSpPr/>
          <p:nvPr/>
        </p:nvSpPr>
        <p:spPr>
          <a:xfrm>
            <a:off x="-31207" y="161836"/>
            <a:ext cx="323528" cy="803460"/>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5" name="Picture 4" descr="Screen Shot 2016-01-11 at 1.55.23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641472"/>
            <a:ext cx="9144000" cy="5216528"/>
          </a:xfrm>
          <a:prstGeom prst="rect">
            <a:avLst/>
          </a:prstGeom>
        </p:spPr>
      </p:pic>
      <p:sp>
        <p:nvSpPr>
          <p:cNvPr id="7" name="Rounded Rectangle 6"/>
          <p:cNvSpPr/>
          <p:nvPr/>
        </p:nvSpPr>
        <p:spPr>
          <a:xfrm>
            <a:off x="251520" y="1102915"/>
            <a:ext cx="8756386" cy="656703"/>
          </a:xfrm>
          <a:prstGeom prst="roundRect">
            <a:avLst/>
          </a:prstGeom>
          <a:solidFill>
            <a:srgbClr val="00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a:solidFill>
                  <a:schemeClr val="bg1"/>
                </a:solidFill>
              </a:rPr>
              <a:t>Connectivity will Accelerate Convergence of Industries, Products, Technologies and </a:t>
            </a:r>
            <a:r>
              <a:rPr lang="en-US" sz="2000" dirty="0" smtClean="0">
                <a:solidFill>
                  <a:schemeClr val="bg1"/>
                </a:solidFill>
              </a:rPr>
              <a:t>Competition</a:t>
            </a:r>
            <a:endParaRPr lang="en-US" sz="2000" dirty="0">
              <a:solidFill>
                <a:schemeClr val="bg1"/>
              </a:solidFill>
            </a:endParaRPr>
          </a:p>
        </p:txBody>
      </p:sp>
    </p:spTree>
    <p:extLst>
      <p:ext uri="{BB962C8B-B14F-4D97-AF65-F5344CB8AC3E}">
        <p14:creationId xmlns:p14="http://schemas.microsoft.com/office/powerpoint/2010/main" val="402239448"/>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1308"/>
            <a:ext cx="8892480" cy="803460"/>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2400" b="1" dirty="0" smtClean="0">
                <a:solidFill>
                  <a:srgbClr val="000000"/>
                </a:solidFill>
                <a:latin typeface="+mj-lt"/>
              </a:rPr>
              <a:t>Implication: Connectivity Is Pushing Convergence</a:t>
            </a:r>
            <a:endParaRPr lang="en-US" sz="1700" dirty="0" smtClean="0">
              <a:solidFill>
                <a:srgbClr val="000000"/>
              </a:solidFill>
              <a:latin typeface="+mj-lt"/>
            </a:endParaRPr>
          </a:p>
        </p:txBody>
      </p:sp>
      <p:sp>
        <p:nvSpPr>
          <p:cNvPr id="4" name="Rectangle 3"/>
          <p:cNvSpPr/>
          <p:nvPr/>
        </p:nvSpPr>
        <p:spPr>
          <a:xfrm>
            <a:off x="-31207" y="161836"/>
            <a:ext cx="323528" cy="803460"/>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ounded Rectangle 6"/>
          <p:cNvSpPr/>
          <p:nvPr/>
        </p:nvSpPr>
        <p:spPr>
          <a:xfrm>
            <a:off x="251520" y="1102915"/>
            <a:ext cx="8756386" cy="656703"/>
          </a:xfrm>
          <a:prstGeom prst="roundRect">
            <a:avLst/>
          </a:prstGeom>
          <a:solidFill>
            <a:srgbClr val="00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100" dirty="0" smtClean="0">
                <a:solidFill>
                  <a:schemeClr val="bg1"/>
                </a:solidFill>
              </a:rPr>
              <a:t>Convergence is Driving Unconventional Players to Contest for New Markets! </a:t>
            </a:r>
          </a:p>
        </p:txBody>
      </p:sp>
      <p:pic>
        <p:nvPicPr>
          <p:cNvPr id="2" name="Picture 1" descr="Screen Shot 2016-01-11 at 1.59.02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1759618"/>
            <a:ext cx="8706929" cy="5098382"/>
          </a:xfrm>
          <a:prstGeom prst="rect">
            <a:avLst/>
          </a:prstGeom>
        </p:spPr>
      </p:pic>
    </p:spTree>
    <p:extLst>
      <p:ext uri="{BB962C8B-B14F-4D97-AF65-F5344CB8AC3E}">
        <p14:creationId xmlns:p14="http://schemas.microsoft.com/office/powerpoint/2010/main" val="3950320076"/>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1308"/>
            <a:ext cx="8892480" cy="803460"/>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2400" b="1" dirty="0" smtClean="0">
                <a:solidFill>
                  <a:srgbClr val="000000"/>
                </a:solidFill>
                <a:latin typeface="+mj-lt"/>
              </a:rPr>
              <a:t>Smart is the New Green</a:t>
            </a:r>
          </a:p>
        </p:txBody>
      </p:sp>
      <p:sp>
        <p:nvSpPr>
          <p:cNvPr id="4" name="Rectangle 3"/>
          <p:cNvSpPr/>
          <p:nvPr/>
        </p:nvSpPr>
        <p:spPr>
          <a:xfrm>
            <a:off x="-31207" y="161836"/>
            <a:ext cx="323528" cy="803460"/>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ounded Rectangle 6"/>
          <p:cNvSpPr/>
          <p:nvPr/>
        </p:nvSpPr>
        <p:spPr>
          <a:xfrm>
            <a:off x="251520" y="1102915"/>
            <a:ext cx="8756386" cy="656703"/>
          </a:xfrm>
          <a:prstGeom prst="roundRect">
            <a:avLst/>
          </a:prstGeom>
          <a:solidFill>
            <a:srgbClr val="00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smtClean="0">
                <a:solidFill>
                  <a:schemeClr val="bg1"/>
                </a:solidFill>
              </a:rPr>
              <a:t>3 Levels of Smart Products and Technologies </a:t>
            </a:r>
          </a:p>
        </p:txBody>
      </p:sp>
      <p:pic>
        <p:nvPicPr>
          <p:cNvPr id="5" name="Picture 4" descr="Screen Shot 2016-01-11 at 2.00.19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1857306"/>
            <a:ext cx="8579191" cy="4956390"/>
          </a:xfrm>
          <a:prstGeom prst="rect">
            <a:avLst/>
          </a:prstGeom>
        </p:spPr>
      </p:pic>
    </p:spTree>
    <p:extLst>
      <p:ext uri="{BB962C8B-B14F-4D97-AF65-F5344CB8AC3E}">
        <p14:creationId xmlns:p14="http://schemas.microsoft.com/office/powerpoint/2010/main" val="362433809"/>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1308"/>
            <a:ext cx="8892480" cy="803460"/>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2400" b="1" dirty="0" smtClean="0">
                <a:solidFill>
                  <a:srgbClr val="000000"/>
                </a:solidFill>
                <a:latin typeface="+mj-lt"/>
              </a:rPr>
              <a:t>Smart is the New Green</a:t>
            </a:r>
          </a:p>
        </p:txBody>
      </p:sp>
      <p:sp>
        <p:nvSpPr>
          <p:cNvPr id="4" name="Rectangle 3"/>
          <p:cNvSpPr/>
          <p:nvPr/>
        </p:nvSpPr>
        <p:spPr>
          <a:xfrm>
            <a:off x="-31207" y="161836"/>
            <a:ext cx="323528" cy="803460"/>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ounded Rectangle 6"/>
          <p:cNvSpPr/>
          <p:nvPr/>
        </p:nvSpPr>
        <p:spPr>
          <a:xfrm>
            <a:off x="251520" y="1102915"/>
            <a:ext cx="8756386" cy="656703"/>
          </a:xfrm>
          <a:prstGeom prst="roundRect">
            <a:avLst/>
          </a:prstGeom>
          <a:solidFill>
            <a:srgbClr val="00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200" dirty="0" smtClean="0">
                <a:solidFill>
                  <a:schemeClr val="bg1"/>
                </a:solidFill>
              </a:rPr>
              <a:t>Smart cities To Create Huge Business Opportunities With A Market Value Of $1.5 Trillion By 2020</a:t>
            </a:r>
          </a:p>
        </p:txBody>
      </p:sp>
      <p:pic>
        <p:nvPicPr>
          <p:cNvPr id="2" name="Picture 1" descr="Screen Shot 2016-01-11 at 2.01.53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23889"/>
            <a:ext cx="9144000" cy="4501775"/>
          </a:xfrm>
          <a:prstGeom prst="rect">
            <a:avLst/>
          </a:prstGeom>
        </p:spPr>
      </p:pic>
    </p:spTree>
    <p:extLst>
      <p:ext uri="{BB962C8B-B14F-4D97-AF65-F5344CB8AC3E}">
        <p14:creationId xmlns:p14="http://schemas.microsoft.com/office/powerpoint/2010/main" val="190703637"/>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1308"/>
            <a:ext cx="8892480" cy="803460"/>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3200" b="1" dirty="0" smtClean="0">
                <a:solidFill>
                  <a:srgbClr val="000000"/>
                </a:solidFill>
                <a:latin typeface="+mj-lt"/>
              </a:rPr>
              <a:t>Global Smart Cities in 2025</a:t>
            </a:r>
          </a:p>
        </p:txBody>
      </p:sp>
      <p:sp>
        <p:nvSpPr>
          <p:cNvPr id="4" name="Rectangle 3"/>
          <p:cNvSpPr/>
          <p:nvPr/>
        </p:nvSpPr>
        <p:spPr>
          <a:xfrm>
            <a:off x="-31207" y="161836"/>
            <a:ext cx="323528" cy="803460"/>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ounded Rectangle 6"/>
          <p:cNvSpPr/>
          <p:nvPr/>
        </p:nvSpPr>
        <p:spPr>
          <a:xfrm>
            <a:off x="251520" y="1102915"/>
            <a:ext cx="8756386" cy="656703"/>
          </a:xfrm>
          <a:prstGeom prst="roundRect">
            <a:avLst/>
          </a:prstGeom>
          <a:solidFill>
            <a:srgbClr val="00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200" dirty="0" smtClean="0">
                <a:solidFill>
                  <a:schemeClr val="bg1"/>
                </a:solidFill>
              </a:rPr>
              <a:t>More than 26 global cities will be Smart Cities in 2025, and more than 50% of which will be from Europe and North America</a:t>
            </a:r>
          </a:p>
        </p:txBody>
      </p:sp>
      <p:pic>
        <p:nvPicPr>
          <p:cNvPr id="2" name="Picture 1" descr="Screen Shot 2016-01-11 at 2.03.32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321" y="1828992"/>
            <a:ext cx="8461061" cy="5029008"/>
          </a:xfrm>
          <a:prstGeom prst="rect">
            <a:avLst/>
          </a:prstGeom>
        </p:spPr>
      </p:pic>
    </p:spTree>
    <p:extLst>
      <p:ext uri="{BB962C8B-B14F-4D97-AF65-F5344CB8AC3E}">
        <p14:creationId xmlns:p14="http://schemas.microsoft.com/office/powerpoint/2010/main" val="286273476"/>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1308"/>
            <a:ext cx="8892480" cy="803460"/>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3200" b="1" dirty="0" smtClean="0">
                <a:solidFill>
                  <a:srgbClr val="000000"/>
                </a:solidFill>
                <a:latin typeface="+mj-lt"/>
              </a:rPr>
              <a:t>Sustainable/Eco Cities in 2025 </a:t>
            </a:r>
          </a:p>
        </p:txBody>
      </p:sp>
      <p:sp>
        <p:nvSpPr>
          <p:cNvPr id="4" name="Rectangle 3"/>
          <p:cNvSpPr/>
          <p:nvPr/>
        </p:nvSpPr>
        <p:spPr>
          <a:xfrm>
            <a:off x="-31207" y="161836"/>
            <a:ext cx="323528" cy="803460"/>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ounded Rectangle 6"/>
          <p:cNvSpPr/>
          <p:nvPr/>
        </p:nvSpPr>
        <p:spPr>
          <a:xfrm>
            <a:off x="251520" y="1068678"/>
            <a:ext cx="8756386" cy="462518"/>
          </a:xfrm>
          <a:prstGeom prst="roundRect">
            <a:avLst/>
          </a:prstGeom>
          <a:solidFill>
            <a:schemeClr val="accent6">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200" dirty="0" smtClean="0">
                <a:solidFill>
                  <a:schemeClr val="tx1"/>
                </a:solidFill>
              </a:rPr>
              <a:t>Global Snapshot of Sustainable/Eco Cities in 2025 </a:t>
            </a:r>
          </a:p>
        </p:txBody>
      </p:sp>
      <p:pic>
        <p:nvPicPr>
          <p:cNvPr id="5" name="Picture 4" descr="Screen Shot 2016-01-11 at 2.05.42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1565434"/>
            <a:ext cx="8796809" cy="5292566"/>
          </a:xfrm>
          <a:prstGeom prst="rect">
            <a:avLst/>
          </a:prstGeom>
        </p:spPr>
      </p:pic>
    </p:spTree>
    <p:extLst>
      <p:ext uri="{BB962C8B-B14F-4D97-AF65-F5344CB8AC3E}">
        <p14:creationId xmlns:p14="http://schemas.microsoft.com/office/powerpoint/2010/main" val="1281158139"/>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1308"/>
            <a:ext cx="8892480" cy="803460"/>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3200" b="1" dirty="0" smtClean="0">
                <a:solidFill>
                  <a:srgbClr val="000000"/>
                </a:solidFill>
                <a:latin typeface="+mj-lt"/>
              </a:rPr>
              <a:t>The Next Game Changers in 2025 (Beyond BRICSs)</a:t>
            </a:r>
          </a:p>
        </p:txBody>
      </p:sp>
      <p:sp>
        <p:nvSpPr>
          <p:cNvPr id="4" name="Rectangle 3"/>
          <p:cNvSpPr/>
          <p:nvPr/>
        </p:nvSpPr>
        <p:spPr>
          <a:xfrm>
            <a:off x="-31207" y="161836"/>
            <a:ext cx="323528" cy="803460"/>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ounded Rectangle 6"/>
          <p:cNvSpPr/>
          <p:nvPr/>
        </p:nvSpPr>
        <p:spPr>
          <a:xfrm>
            <a:off x="251520" y="1068677"/>
            <a:ext cx="8756386" cy="1013644"/>
          </a:xfrm>
          <a:prstGeom prst="roundRect">
            <a:avLst/>
          </a:prstGeom>
          <a:solidFill>
            <a:schemeClr val="accent6">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200" dirty="0" smtClean="0">
                <a:solidFill>
                  <a:schemeClr val="tx1"/>
                </a:solidFill>
              </a:rPr>
              <a:t>High GDP growth, improved FDIs, and rapid industrialization to give rise to a new lot of emerging countries, beyond BRIC nations, that contend to become next decade’s economic leaders</a:t>
            </a:r>
          </a:p>
        </p:txBody>
      </p:sp>
      <p:pic>
        <p:nvPicPr>
          <p:cNvPr id="2" name="Picture 1" descr="Screen Shot 2016-01-11 at 2.37.37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9048" y="2170198"/>
            <a:ext cx="8195268" cy="4687801"/>
          </a:xfrm>
          <a:prstGeom prst="rect">
            <a:avLst/>
          </a:prstGeom>
        </p:spPr>
      </p:pic>
    </p:spTree>
    <p:extLst>
      <p:ext uri="{BB962C8B-B14F-4D97-AF65-F5344CB8AC3E}">
        <p14:creationId xmlns:p14="http://schemas.microsoft.com/office/powerpoint/2010/main" val="3385852362"/>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1308"/>
            <a:ext cx="8892480" cy="803460"/>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3200" b="1" dirty="0" smtClean="0">
                <a:solidFill>
                  <a:srgbClr val="000000"/>
                </a:solidFill>
                <a:latin typeface="+mj-lt"/>
              </a:rPr>
              <a:t>New Business Models </a:t>
            </a:r>
          </a:p>
        </p:txBody>
      </p:sp>
      <p:sp>
        <p:nvSpPr>
          <p:cNvPr id="4" name="Rectangle 3"/>
          <p:cNvSpPr/>
          <p:nvPr/>
        </p:nvSpPr>
        <p:spPr>
          <a:xfrm>
            <a:off x="-31207" y="161836"/>
            <a:ext cx="323528" cy="803460"/>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5" name="Picture 4" descr="Screen Shot 2016-01-11 at 2.39.13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207" y="1199409"/>
            <a:ext cx="9144000" cy="5466604"/>
          </a:xfrm>
          <a:prstGeom prst="rect">
            <a:avLst/>
          </a:prstGeom>
        </p:spPr>
      </p:pic>
    </p:spTree>
    <p:extLst>
      <p:ext uri="{BB962C8B-B14F-4D97-AF65-F5344CB8AC3E}">
        <p14:creationId xmlns:p14="http://schemas.microsoft.com/office/powerpoint/2010/main" val="32972530"/>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1308"/>
            <a:ext cx="8892480" cy="803460"/>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3200" b="1" dirty="0" smtClean="0">
                <a:solidFill>
                  <a:srgbClr val="000000"/>
                </a:solidFill>
                <a:latin typeface="+mj-lt"/>
              </a:rPr>
              <a:t>Future of Clicks in Retail Industry</a:t>
            </a:r>
          </a:p>
        </p:txBody>
      </p:sp>
      <p:sp>
        <p:nvSpPr>
          <p:cNvPr id="4" name="Rectangle 3"/>
          <p:cNvSpPr/>
          <p:nvPr/>
        </p:nvSpPr>
        <p:spPr>
          <a:xfrm>
            <a:off x="-31207" y="161836"/>
            <a:ext cx="323528" cy="803460"/>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ounded Rectangle 6"/>
          <p:cNvSpPr/>
          <p:nvPr/>
        </p:nvSpPr>
        <p:spPr>
          <a:xfrm>
            <a:off x="251520" y="1068677"/>
            <a:ext cx="8756386" cy="792121"/>
          </a:xfrm>
          <a:prstGeom prst="roundRect">
            <a:avLst/>
          </a:prstGeom>
          <a:solidFill>
            <a:schemeClr val="accent4">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200" dirty="0" smtClean="0">
                <a:solidFill>
                  <a:schemeClr val="tx1"/>
                </a:solidFill>
              </a:rPr>
              <a:t>Global Online Retail Sales To Reach $4.3 Trillion By 2025 Accounting for 19% of Total Retail</a:t>
            </a:r>
          </a:p>
        </p:txBody>
      </p:sp>
      <p:pic>
        <p:nvPicPr>
          <p:cNvPr id="5" name="Picture 4" descr="Screen Shot 2016-01-11 at 2.40.43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4750" y="1928183"/>
            <a:ext cx="8416762" cy="4929817"/>
          </a:xfrm>
          <a:prstGeom prst="rect">
            <a:avLst/>
          </a:prstGeom>
        </p:spPr>
      </p:pic>
    </p:spTree>
    <p:extLst>
      <p:ext uri="{BB962C8B-B14F-4D97-AF65-F5344CB8AC3E}">
        <p14:creationId xmlns:p14="http://schemas.microsoft.com/office/powerpoint/2010/main" val="3470868058"/>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1308"/>
            <a:ext cx="8892480" cy="704786"/>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800" dirty="0" smtClean="0">
                <a:solidFill>
                  <a:srgbClr val="000000"/>
                </a:solidFill>
                <a:latin typeface="+mj-lt"/>
              </a:rPr>
              <a:t>Case Study: Audi City London - First Digital Car Showroom </a:t>
            </a:r>
          </a:p>
        </p:txBody>
      </p:sp>
      <p:sp>
        <p:nvSpPr>
          <p:cNvPr id="4" name="Rectangle 3"/>
          <p:cNvSpPr/>
          <p:nvPr/>
        </p:nvSpPr>
        <p:spPr>
          <a:xfrm>
            <a:off x="-31207" y="161836"/>
            <a:ext cx="323528" cy="704786"/>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dirty="0"/>
          </a:p>
        </p:txBody>
      </p:sp>
      <p:sp>
        <p:nvSpPr>
          <p:cNvPr id="5" name="Rounded Rectangle 4"/>
          <p:cNvSpPr/>
          <p:nvPr/>
        </p:nvSpPr>
        <p:spPr>
          <a:xfrm>
            <a:off x="292321" y="1033776"/>
            <a:ext cx="8611727" cy="782717"/>
          </a:xfrm>
          <a:prstGeom prst="roundRect">
            <a:avLst/>
          </a:prstGeom>
          <a:solidFill>
            <a:schemeClr val="bg2">
              <a:lumMod val="2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t>Example of Future Digital Car Showrooms that will be “Unlimited”, </a:t>
            </a:r>
            <a:r>
              <a:rPr lang="en-US" sz="2000" dirty="0" err="1" smtClean="0"/>
              <a:t>Personalised</a:t>
            </a:r>
            <a:r>
              <a:rPr lang="en-US" sz="2000" dirty="0" smtClean="0"/>
              <a:t>, Socially Connected and Digitally Integrated </a:t>
            </a:r>
          </a:p>
        </p:txBody>
      </p:sp>
      <p:pic>
        <p:nvPicPr>
          <p:cNvPr id="6" name="Picture 5" descr="Screen Shot 2016-01-11 at 2.43.04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1934639"/>
            <a:ext cx="8598146" cy="4923361"/>
          </a:xfrm>
          <a:prstGeom prst="rect">
            <a:avLst/>
          </a:prstGeom>
        </p:spPr>
      </p:pic>
    </p:spTree>
    <p:extLst>
      <p:ext uri="{BB962C8B-B14F-4D97-AF65-F5344CB8AC3E}">
        <p14:creationId xmlns:p14="http://schemas.microsoft.com/office/powerpoint/2010/main" val="2432567555"/>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1308"/>
            <a:ext cx="8892480" cy="704786"/>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200" dirty="0" smtClean="0">
                <a:solidFill>
                  <a:srgbClr val="000000"/>
                </a:solidFill>
                <a:latin typeface="+mj-lt"/>
              </a:rPr>
              <a:t>Virtual Stores—New Generation of Grocery Shopping </a:t>
            </a:r>
          </a:p>
        </p:txBody>
      </p:sp>
      <p:sp>
        <p:nvSpPr>
          <p:cNvPr id="4" name="Rectangle 3"/>
          <p:cNvSpPr/>
          <p:nvPr/>
        </p:nvSpPr>
        <p:spPr>
          <a:xfrm>
            <a:off x="-31207" y="161836"/>
            <a:ext cx="323528" cy="704786"/>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dirty="0"/>
          </a:p>
        </p:txBody>
      </p:sp>
      <p:sp>
        <p:nvSpPr>
          <p:cNvPr id="5" name="Rounded Rectangle 4"/>
          <p:cNvSpPr/>
          <p:nvPr/>
        </p:nvSpPr>
        <p:spPr>
          <a:xfrm>
            <a:off x="292321" y="974702"/>
            <a:ext cx="8611727" cy="915631"/>
          </a:xfrm>
          <a:prstGeom prst="roundRect">
            <a:avLst/>
          </a:prstGeom>
          <a:solidFill>
            <a:schemeClr val="bg2">
              <a:lumMod val="2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t>Virtual stores are simulated brick and mortar stores that offer interactive shopping in public places by creating virtual products, which buyers can buy and order using their Smartphones</a:t>
            </a:r>
          </a:p>
        </p:txBody>
      </p:sp>
      <p:pic>
        <p:nvPicPr>
          <p:cNvPr id="2" name="Picture 1" descr="Screen Shot 2016-01-11 at 2.44.44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038750"/>
            <a:ext cx="9144000" cy="4789714"/>
          </a:xfrm>
          <a:prstGeom prst="rect">
            <a:avLst/>
          </a:prstGeom>
        </p:spPr>
      </p:pic>
    </p:spTree>
    <p:extLst>
      <p:ext uri="{BB962C8B-B14F-4D97-AF65-F5344CB8AC3E}">
        <p14:creationId xmlns:p14="http://schemas.microsoft.com/office/powerpoint/2010/main" val="3368401780"/>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1308"/>
            <a:ext cx="8892480" cy="704786"/>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3200" dirty="0" smtClean="0">
                <a:solidFill>
                  <a:srgbClr val="000000"/>
                </a:solidFill>
                <a:latin typeface="+mj-lt"/>
              </a:rPr>
              <a:t>  3D Printing</a:t>
            </a:r>
          </a:p>
        </p:txBody>
      </p:sp>
      <p:sp>
        <p:nvSpPr>
          <p:cNvPr id="4" name="Rectangle 3"/>
          <p:cNvSpPr/>
          <p:nvPr/>
        </p:nvSpPr>
        <p:spPr>
          <a:xfrm>
            <a:off x="-31207" y="161836"/>
            <a:ext cx="323528" cy="704786"/>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dirty="0"/>
          </a:p>
        </p:txBody>
      </p:sp>
      <p:sp>
        <p:nvSpPr>
          <p:cNvPr id="5" name="Rounded Rectangle 4"/>
          <p:cNvSpPr/>
          <p:nvPr/>
        </p:nvSpPr>
        <p:spPr>
          <a:xfrm>
            <a:off x="292321" y="974703"/>
            <a:ext cx="8611727" cy="797486"/>
          </a:xfrm>
          <a:prstGeom prst="roundRect">
            <a:avLst/>
          </a:prstGeom>
          <a:solidFill>
            <a:schemeClr val="bg2">
              <a:lumMod val="2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t>The consumer and commercial products are expected to account for 28% of 3D printing revenues by 2020 </a:t>
            </a:r>
          </a:p>
        </p:txBody>
      </p:sp>
      <p:pic>
        <p:nvPicPr>
          <p:cNvPr id="6" name="Picture 5" descr="Screen Shot 2016-01-11 at 2.46.04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4857" y="1847583"/>
            <a:ext cx="8579191" cy="5010417"/>
          </a:xfrm>
          <a:prstGeom prst="rect">
            <a:avLst/>
          </a:prstGeom>
        </p:spPr>
      </p:pic>
    </p:spTree>
    <p:extLst>
      <p:ext uri="{BB962C8B-B14F-4D97-AF65-F5344CB8AC3E}">
        <p14:creationId xmlns:p14="http://schemas.microsoft.com/office/powerpoint/2010/main" val="1000522161"/>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1308"/>
            <a:ext cx="8892480" cy="704786"/>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3200" dirty="0" smtClean="0">
                <a:solidFill>
                  <a:srgbClr val="000000"/>
                </a:solidFill>
                <a:latin typeface="+mj-lt"/>
              </a:rPr>
              <a:t>  Rise of the Robots</a:t>
            </a:r>
          </a:p>
        </p:txBody>
      </p:sp>
      <p:sp>
        <p:nvSpPr>
          <p:cNvPr id="4" name="Rectangle 3"/>
          <p:cNvSpPr/>
          <p:nvPr/>
        </p:nvSpPr>
        <p:spPr>
          <a:xfrm>
            <a:off x="-31207" y="161836"/>
            <a:ext cx="323528" cy="704786"/>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dirty="0"/>
          </a:p>
        </p:txBody>
      </p:sp>
      <p:sp>
        <p:nvSpPr>
          <p:cNvPr id="5" name="Rounded Rectangle 4"/>
          <p:cNvSpPr/>
          <p:nvPr/>
        </p:nvSpPr>
        <p:spPr>
          <a:xfrm>
            <a:off x="292321" y="974703"/>
            <a:ext cx="8611727" cy="797486"/>
          </a:xfrm>
          <a:prstGeom prst="roundRect">
            <a:avLst/>
          </a:prstGeom>
          <a:solidFill>
            <a:schemeClr val="bg2">
              <a:lumMod val="2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t>Robots priced between $1,566 and $4,699 could enter our personal lives commercializing the personal robots market by 2020</a:t>
            </a:r>
          </a:p>
        </p:txBody>
      </p:sp>
      <p:pic>
        <p:nvPicPr>
          <p:cNvPr id="2" name="Picture 1" descr="Screen Shot 2016-01-11 at 2.48.07 AM.png"/>
          <p:cNvPicPr>
            <a:picLocks noChangeAspect="1"/>
          </p:cNvPicPr>
          <p:nvPr/>
        </p:nvPicPr>
        <p:blipFill rotWithShape="1">
          <a:blip r:embed="rId2">
            <a:extLst>
              <a:ext uri="{28A0092B-C50C-407E-A947-70E740481C1C}">
                <a14:useLocalDpi xmlns:a14="http://schemas.microsoft.com/office/drawing/2010/main" val="0"/>
              </a:ext>
            </a:extLst>
          </a:blip>
          <a:srcRect t="1935"/>
          <a:stretch/>
        </p:blipFill>
        <p:spPr>
          <a:xfrm>
            <a:off x="458247" y="1841317"/>
            <a:ext cx="8416269" cy="4898539"/>
          </a:xfrm>
          <a:prstGeom prst="rect">
            <a:avLst/>
          </a:prstGeom>
        </p:spPr>
      </p:pic>
    </p:spTree>
    <p:extLst>
      <p:ext uri="{BB962C8B-B14F-4D97-AF65-F5344CB8AC3E}">
        <p14:creationId xmlns:p14="http://schemas.microsoft.com/office/powerpoint/2010/main" val="2723116579"/>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1308"/>
            <a:ext cx="8892480" cy="704786"/>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smtClean="0">
                <a:solidFill>
                  <a:srgbClr val="000000"/>
                </a:solidFill>
                <a:latin typeface="+mj-lt"/>
              </a:rPr>
              <a:t>Executive Summary</a:t>
            </a:r>
            <a:r>
              <a:rPr lang="en-US" sz="2600" b="1" dirty="0" smtClean="0">
                <a:solidFill>
                  <a:srgbClr val="000000"/>
                </a:solidFill>
                <a:latin typeface="+mj-lt"/>
              </a:rPr>
              <a:t> </a:t>
            </a:r>
            <a:r>
              <a:rPr lang="en-US" sz="2600" dirty="0" smtClean="0">
                <a:solidFill>
                  <a:srgbClr val="000000"/>
                </a:solidFill>
                <a:latin typeface="+mj-lt"/>
              </a:rPr>
              <a:t>– Top Ten Transformational Shifts by 2020 </a:t>
            </a:r>
          </a:p>
        </p:txBody>
      </p:sp>
      <p:sp>
        <p:nvSpPr>
          <p:cNvPr id="4" name="Rectangle 3"/>
          <p:cNvSpPr/>
          <p:nvPr/>
        </p:nvSpPr>
        <p:spPr>
          <a:xfrm>
            <a:off x="-31207" y="161836"/>
            <a:ext cx="323528" cy="704786"/>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dirty="0"/>
          </a:p>
        </p:txBody>
      </p:sp>
      <p:sp>
        <p:nvSpPr>
          <p:cNvPr id="5" name="Rounded Rectangle 4"/>
          <p:cNvSpPr/>
          <p:nvPr/>
        </p:nvSpPr>
        <p:spPr>
          <a:xfrm>
            <a:off x="292321" y="974703"/>
            <a:ext cx="8611727" cy="945168"/>
          </a:xfrm>
          <a:prstGeom prst="roundRect">
            <a:avLst/>
          </a:prstGeom>
          <a:solidFill>
            <a:schemeClr val="accent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tx1"/>
                </a:solidFill>
              </a:rPr>
              <a:t>While all Mega Trends are important, the selection and raking of these trends indicate which seismic shifts will have particular relevance in shaping the landscape in which the world will evolve this decade </a:t>
            </a:r>
          </a:p>
        </p:txBody>
      </p:sp>
      <p:pic>
        <p:nvPicPr>
          <p:cNvPr id="6" name="Picture 5" descr="Screen Shot 2016-01-11 at 2.51.11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034512"/>
            <a:ext cx="9144000" cy="4791919"/>
          </a:xfrm>
          <a:prstGeom prst="rect">
            <a:avLst/>
          </a:prstGeom>
        </p:spPr>
      </p:pic>
    </p:spTree>
    <p:extLst>
      <p:ext uri="{BB962C8B-B14F-4D97-AF65-F5344CB8AC3E}">
        <p14:creationId xmlns:p14="http://schemas.microsoft.com/office/powerpoint/2010/main" val="973042065"/>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1308"/>
            <a:ext cx="8892480" cy="704786"/>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3200" dirty="0" smtClean="0">
                <a:solidFill>
                  <a:srgbClr val="000000"/>
                </a:solidFill>
                <a:latin typeface="+mj-lt"/>
              </a:rPr>
              <a:t>  Top Industries of the Future </a:t>
            </a:r>
          </a:p>
        </p:txBody>
      </p:sp>
      <p:sp>
        <p:nvSpPr>
          <p:cNvPr id="4" name="Rectangle 3"/>
          <p:cNvSpPr/>
          <p:nvPr/>
        </p:nvSpPr>
        <p:spPr>
          <a:xfrm>
            <a:off x="-31207" y="161836"/>
            <a:ext cx="323528" cy="704786"/>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dirty="0"/>
          </a:p>
        </p:txBody>
      </p:sp>
      <p:pic>
        <p:nvPicPr>
          <p:cNvPr id="2" name="Picture 1" descr="Screen Shot 2016-01-11 at 2.52.36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15331"/>
            <a:ext cx="9144000" cy="5196506"/>
          </a:xfrm>
          <a:prstGeom prst="rect">
            <a:avLst/>
          </a:prstGeom>
        </p:spPr>
      </p:pic>
    </p:spTree>
    <p:extLst>
      <p:ext uri="{BB962C8B-B14F-4D97-AF65-F5344CB8AC3E}">
        <p14:creationId xmlns:p14="http://schemas.microsoft.com/office/powerpoint/2010/main" val="470302054"/>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1308"/>
            <a:ext cx="8892480" cy="704786"/>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3200" dirty="0" smtClean="0">
                <a:solidFill>
                  <a:srgbClr val="000000"/>
                </a:solidFill>
                <a:latin typeface="+mj-lt"/>
              </a:rPr>
              <a:t>  Some Key Strategic Challenges</a:t>
            </a:r>
          </a:p>
        </p:txBody>
      </p:sp>
      <p:sp>
        <p:nvSpPr>
          <p:cNvPr id="4" name="Rectangle 3"/>
          <p:cNvSpPr/>
          <p:nvPr/>
        </p:nvSpPr>
        <p:spPr>
          <a:xfrm>
            <a:off x="-31207" y="161836"/>
            <a:ext cx="323528" cy="704786"/>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dirty="0"/>
          </a:p>
        </p:txBody>
      </p:sp>
      <p:pic>
        <p:nvPicPr>
          <p:cNvPr id="5" name="Picture 4" descr="Screen Shot 2016-01-11 at 2.54.57 AM.png"/>
          <p:cNvPicPr>
            <a:picLocks noChangeAspect="1"/>
          </p:cNvPicPr>
          <p:nvPr/>
        </p:nvPicPr>
        <p:blipFill rotWithShape="1">
          <a:blip r:embed="rId2">
            <a:extLst>
              <a:ext uri="{28A0092B-C50C-407E-A947-70E740481C1C}">
                <a14:useLocalDpi xmlns:a14="http://schemas.microsoft.com/office/drawing/2010/main" val="0"/>
              </a:ext>
            </a:extLst>
          </a:blip>
          <a:srcRect l="1338"/>
          <a:stretch/>
        </p:blipFill>
        <p:spPr>
          <a:xfrm>
            <a:off x="0" y="1273105"/>
            <a:ext cx="9143999" cy="5171809"/>
          </a:xfrm>
          <a:prstGeom prst="rect">
            <a:avLst/>
          </a:prstGeom>
        </p:spPr>
      </p:pic>
    </p:spTree>
    <p:extLst>
      <p:ext uri="{BB962C8B-B14F-4D97-AF65-F5344CB8AC3E}">
        <p14:creationId xmlns:p14="http://schemas.microsoft.com/office/powerpoint/2010/main" val="1903811246"/>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19" y="105619"/>
            <a:ext cx="8892480" cy="1091797"/>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3200" dirty="0" smtClean="0">
                <a:solidFill>
                  <a:srgbClr val="000000"/>
                </a:solidFill>
                <a:latin typeface="+mj-lt"/>
              </a:rPr>
              <a:t>From Macro to Micro: Taking Mega Trends from Information to Strategy Implementation </a:t>
            </a:r>
          </a:p>
        </p:txBody>
      </p:sp>
      <p:sp>
        <p:nvSpPr>
          <p:cNvPr id="4" name="Rectangle 3"/>
          <p:cNvSpPr/>
          <p:nvPr/>
        </p:nvSpPr>
        <p:spPr>
          <a:xfrm>
            <a:off x="-31208" y="86147"/>
            <a:ext cx="323528" cy="1091797"/>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dirty="0"/>
          </a:p>
        </p:txBody>
      </p:sp>
      <p:pic>
        <p:nvPicPr>
          <p:cNvPr id="2" name="Picture 1" descr="Screen Shot 2016-01-11 at 2.56.41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381899"/>
            <a:ext cx="9144000" cy="5151974"/>
          </a:xfrm>
          <a:prstGeom prst="rect">
            <a:avLst/>
          </a:prstGeom>
        </p:spPr>
      </p:pic>
    </p:spTree>
    <p:extLst>
      <p:ext uri="{BB962C8B-B14F-4D97-AF65-F5344CB8AC3E}">
        <p14:creationId xmlns:p14="http://schemas.microsoft.com/office/powerpoint/2010/main" val="2213622632"/>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482">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演示文稿1" id="{AA1CBBF3-5167-4087-BFAE-78FB9154F143}" vid="{7647476C-A5FC-4CA7-A3C8-1DF0DD194B10}"/>
    </a:ext>
  </a:extLst>
</a:theme>
</file>

<file path=ppt/theme/theme2.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演示文稿1" id="{AA1CBBF3-5167-4087-BFAE-78FB9154F143}" vid="{7647476C-A5FC-4CA7-A3C8-1DF0DD194B10}"/>
    </a:ext>
  </a:extLst>
</a:theme>
</file>

<file path=ppt/theme/themeOverride1.xml><?xml version="1.0" encoding="utf-8"?>
<a:themeOverride xmlns:a="http://schemas.openxmlformats.org/drawingml/2006/main">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482.thmx</Template>
  <TotalTime>110</TotalTime>
  <Words>594</Words>
  <Application>Microsoft Macintosh PowerPoint</Application>
  <PresentationFormat>On-screen Show (4:3)</PresentationFormat>
  <Paragraphs>48</Paragraphs>
  <Slides>27</Slides>
  <Notes>0</Notes>
  <HiddenSlides>0</HiddenSlides>
  <MMClips>0</MMClips>
  <ScaleCrop>false</ScaleCrop>
  <HeadingPairs>
    <vt:vector size="4" baseType="variant">
      <vt:variant>
        <vt:lpstr>Theme</vt:lpstr>
      </vt:variant>
      <vt:variant>
        <vt:i4>2</vt:i4>
      </vt:variant>
      <vt:variant>
        <vt:lpstr>Slide Titles</vt:lpstr>
      </vt:variant>
      <vt:variant>
        <vt:i4>27</vt:i4>
      </vt:variant>
    </vt:vector>
  </HeadingPairs>
  <TitlesOfParts>
    <vt:vector size="29" baseType="lpstr">
      <vt:lpstr>482</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Nan Yotkhruea</dc:creator>
  <cp:lastModifiedBy>Nan Yotkhruea</cp:lastModifiedBy>
  <cp:revision>8</cp:revision>
  <dcterms:created xsi:type="dcterms:W3CDTF">2016-01-10T18:09:47Z</dcterms:created>
  <dcterms:modified xsi:type="dcterms:W3CDTF">2016-01-10T20:00:28Z</dcterms:modified>
</cp:coreProperties>
</file>