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0"/>
  </p:notesMasterIdLst>
  <p:sldIdLst>
    <p:sldId id="408" r:id="rId2"/>
    <p:sldId id="404" r:id="rId3"/>
    <p:sldId id="418" r:id="rId4"/>
    <p:sldId id="419" r:id="rId5"/>
    <p:sldId id="537" r:id="rId6"/>
    <p:sldId id="563" r:id="rId7"/>
    <p:sldId id="570" r:id="rId8"/>
    <p:sldId id="569" r:id="rId9"/>
    <p:sldId id="571" r:id="rId10"/>
    <p:sldId id="565" r:id="rId11"/>
    <p:sldId id="572" r:id="rId12"/>
    <p:sldId id="566" r:id="rId13"/>
    <p:sldId id="573" r:id="rId14"/>
    <p:sldId id="568" r:id="rId15"/>
    <p:sldId id="574" r:id="rId16"/>
    <p:sldId id="567" r:id="rId17"/>
    <p:sldId id="575" r:id="rId18"/>
    <p:sldId id="561"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9235"/>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0" d="100"/>
          <a:sy n="90" d="100"/>
        </p:scale>
        <p:origin x="53" y="-163"/>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2164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57280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785962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5"/>
          </p:nvPr>
        </p:nvSpPr>
        <p:spPr/>
        <p:txBody>
          <a:bodyPr/>
          <a:lstStyle/>
          <a:p>
            <a:fld id="{B20F6811-8E11-4279-816B-9CF3A056EA82}" type="slidenum">
              <a:rPr lang="en-US" smtClean="0"/>
              <a:pPr/>
              <a:t>12</a:t>
            </a:fld>
            <a:endParaRPr lang="en-US"/>
          </a:p>
        </p:txBody>
      </p:sp>
    </p:spTree>
    <p:extLst>
      <p:ext uri="{BB962C8B-B14F-4D97-AF65-F5344CB8AC3E}">
        <p14:creationId xmlns:p14="http://schemas.microsoft.com/office/powerpoint/2010/main" val="1169275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5"/>
          </p:nvPr>
        </p:nvSpPr>
        <p:spPr/>
        <p:txBody>
          <a:bodyPr/>
          <a:lstStyle/>
          <a:p>
            <a:fld id="{B20F6811-8E11-4279-816B-9CF3A056EA82}" type="slidenum">
              <a:rPr lang="en-US" smtClean="0"/>
              <a:pPr/>
              <a:t>13</a:t>
            </a:fld>
            <a:endParaRPr lang="en-US"/>
          </a:p>
        </p:txBody>
      </p:sp>
    </p:spTree>
    <p:extLst>
      <p:ext uri="{BB962C8B-B14F-4D97-AF65-F5344CB8AC3E}">
        <p14:creationId xmlns:p14="http://schemas.microsoft.com/office/powerpoint/2010/main" val="2166988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67245237-72BC-4A61-8B55-E1F8A3621E0F}" type="datetimeFigureOut">
              <a:rPr lang="en-US" smtClean="0"/>
              <a:pPr/>
              <a:t>3/2/2021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3/2/2021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3/2/2021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67245237-72BC-4A61-8B55-E1F8A3621E0F}" type="datetimeFigureOut">
              <a:rPr lang="en-US" smtClean="0"/>
              <a:pPr/>
              <a:t>3/2/2021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67245237-72BC-4A61-8B55-E1F8A3621E0F}" type="datetimeFigureOut">
              <a:rPr lang="en-US" smtClean="0"/>
              <a:pPr/>
              <a:t>3/2/2021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a:t>Environment		</a:t>
            </a:r>
            <a:r>
              <a:rPr lang="en-US" sz="1600" b="1" baseline="0" dirty="0"/>
              <a:t>        </a:t>
            </a:r>
            <a:r>
              <a:rPr lang="en-US" sz="1600" b="1" dirty="0"/>
              <a:t>Competitive</a:t>
            </a:r>
            <a:r>
              <a:rPr lang="en-US" sz="1600" b="1" baseline="0" dirty="0"/>
              <a:t> Landscape    		         </a:t>
            </a:r>
            <a:r>
              <a:rPr lang="en-US" sz="1600" b="1" dirty="0"/>
              <a:t>Consumers  </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144093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3/2/2021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20.jpeg"/><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4.jpeg"/><Relationship Id="rId1" Type="http://schemas.openxmlformats.org/officeDocument/2006/relationships/slideLayout" Target="../slideLayouts/slideLayout14.xml"/><Relationship Id="rId4" Type="http://schemas.openxmlformats.org/officeDocument/2006/relationships/image" Target="../media/image27.jpeg"/></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5133" y="602729"/>
            <a:ext cx="8621556" cy="1362075"/>
          </a:xfrm>
        </p:spPr>
        <p:txBody>
          <a:bodyPr>
            <a:normAutofit/>
          </a:bodyPr>
          <a:lstStyle/>
          <a:p>
            <a:r>
              <a:rPr lang="en-US" dirty="0"/>
              <a:t>Group Assignment 4</a:t>
            </a:r>
            <a:br>
              <a:rPr lang="en-US" dirty="0"/>
            </a:br>
            <a:r>
              <a:rPr lang="en-US" dirty="0"/>
              <a:t>Consumer Buying Process &amp; Retail STP</a:t>
            </a:r>
          </a:p>
        </p:txBody>
      </p:sp>
      <p:pic>
        <p:nvPicPr>
          <p:cNvPr id="4" name="Picture 1">
            <a:extLst>
              <a:ext uri="{FF2B5EF4-FFF2-40B4-BE49-F238E27FC236}">
                <a16:creationId xmlns:a16="http://schemas.microsoft.com/office/drawing/2014/main" id="{1555FEA4-6C39-4C75-8831-D6756481BAA7}"/>
              </a:ext>
            </a:extLst>
          </p:cNvPr>
          <p:cNvPicPr>
            <a:picLocks noChangeAspect="1"/>
          </p:cNvPicPr>
          <p:nvPr/>
        </p:nvPicPr>
        <p:blipFill>
          <a:blip r:embed="rId2" cstate="print"/>
          <a:stretch>
            <a:fillRect/>
          </a:stretch>
        </p:blipFill>
        <p:spPr>
          <a:xfrm>
            <a:off x="1187624" y="2852936"/>
            <a:ext cx="6393722" cy="2995915"/>
          </a:xfrm>
          <a:prstGeom prst="rect">
            <a:avLst/>
          </a:prstGeom>
        </p:spPr>
      </p:pic>
    </p:spTree>
    <p:extLst>
      <p:ext uri="{BB962C8B-B14F-4D97-AF65-F5344CB8AC3E}">
        <p14:creationId xmlns:p14="http://schemas.microsoft.com/office/powerpoint/2010/main" val="314516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28471" y="0"/>
            <a:ext cx="7772400" cy="1143000"/>
          </a:xfrm>
          <a:noFill/>
          <a:ln/>
        </p:spPr>
        <p:txBody>
          <a:bodyPr lIns="90488" tIns="44450" rIns="90488" bIns="44450">
            <a:normAutofit/>
          </a:bodyPr>
          <a:lstStyle/>
          <a:p>
            <a:r>
              <a:rPr lang="en-US" sz="2600" dirty="0">
                <a:solidFill>
                  <a:schemeClr val="hlink"/>
                </a:solidFill>
              </a:rPr>
              <a:t>4.1 Group Assignment: Please refer the assignment to your group project category on Buying Process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07852" y="1721058"/>
            <a:ext cx="8128296" cy="3949283"/>
          </a:xfrm>
        </p:spPr>
        <p:txBody>
          <a:bodyPr>
            <a:normAutofit fontScale="92500"/>
          </a:bodyPr>
          <a:lstStyle/>
          <a:p>
            <a:r>
              <a:rPr lang="en-US" dirty="0">
                <a:latin typeface="Arial" charset="0"/>
                <a:ea typeface="Arial" charset="0"/>
                <a:cs typeface="Arial" charset="0"/>
              </a:rPr>
              <a:t>Please analyze the Buying Process in your project group retail business by using specific merchandise/examples in your retail. Also focus on the hedonic and utilitarian aspects in your retail.</a:t>
            </a:r>
          </a:p>
          <a:p>
            <a:pPr marL="0" indent="0">
              <a:buNone/>
            </a:pPr>
            <a:endParaRPr lang="en-US" dirty="0">
              <a:latin typeface="Arial" charset="0"/>
              <a:ea typeface="Arial" charset="0"/>
              <a:cs typeface="Arial" charset="0"/>
            </a:endParaRPr>
          </a:p>
          <a:p>
            <a:r>
              <a:rPr lang="en-US" dirty="0">
                <a:solidFill>
                  <a:srgbClr val="FF0000"/>
                </a:solidFill>
                <a:latin typeface="Arial" charset="0"/>
                <a:ea typeface="Arial" charset="0"/>
                <a:cs typeface="Arial" charset="0"/>
              </a:rPr>
              <a:t>Please create maximum 3 page ppt. slide and prepare/find 1 short </a:t>
            </a:r>
            <a:r>
              <a:rPr lang="en-US" dirty="0" err="1">
                <a:solidFill>
                  <a:srgbClr val="FF0000"/>
                </a:solidFill>
                <a:latin typeface="Arial" charset="0"/>
                <a:ea typeface="Arial" charset="0"/>
                <a:cs typeface="Arial" charset="0"/>
              </a:rPr>
              <a:t>vdo</a:t>
            </a:r>
            <a:r>
              <a:rPr lang="en-US" dirty="0">
                <a:solidFill>
                  <a:srgbClr val="FF0000"/>
                </a:solidFill>
                <a:latin typeface="Arial" charset="0"/>
                <a:ea typeface="Arial" charset="0"/>
                <a:cs typeface="Arial" charset="0"/>
              </a:rPr>
              <a:t> clip of the shopping experience in your retail. </a:t>
            </a:r>
            <a:r>
              <a:rPr lang="en-US" dirty="0">
                <a:latin typeface="Arial" charset="0"/>
                <a:ea typeface="Arial" charset="0"/>
                <a:cs typeface="Arial" charset="0"/>
              </a:rPr>
              <a:t> due next Tuesday Feb.23. Please design the one page by using photos, graphs, charts, visuals to make one page interesting ka.</a:t>
            </a:r>
          </a:p>
          <a:p>
            <a:endParaRPr lang="en-US" dirty="0">
              <a:latin typeface="Arial" charset="0"/>
              <a:ea typeface="Arial" charset="0"/>
              <a:cs typeface="Arial" charset="0"/>
            </a:endParaRPr>
          </a:p>
        </p:txBody>
      </p:sp>
    </p:spTree>
    <p:extLst>
      <p:ext uri="{BB962C8B-B14F-4D97-AF65-F5344CB8AC3E}">
        <p14:creationId xmlns:p14="http://schemas.microsoft.com/office/powerpoint/2010/main" val="585868072"/>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4.1 Buying Process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cstate="print"/>
          <a:stretch>
            <a:fillRect/>
          </a:stretch>
        </p:blipFill>
        <p:spPr>
          <a:xfrm>
            <a:off x="801973" y="1799068"/>
            <a:ext cx="7772400" cy="4544020"/>
          </a:xfrm>
        </p:spPr>
      </p:pic>
    </p:spTree>
    <p:extLst>
      <p:ext uri="{BB962C8B-B14F-4D97-AF65-F5344CB8AC3E}">
        <p14:creationId xmlns:p14="http://schemas.microsoft.com/office/powerpoint/2010/main" val="98695311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539552" y="-86748"/>
            <a:ext cx="7772400" cy="1143000"/>
          </a:xfrm>
          <a:noFill/>
          <a:ln/>
        </p:spPr>
        <p:txBody>
          <a:bodyPr lIns="90488" tIns="44450" rIns="90488" bIns="44450">
            <a:normAutofit fontScale="90000"/>
          </a:bodyPr>
          <a:lstStyle/>
          <a:p>
            <a:r>
              <a:rPr lang="en-US" sz="2600" dirty="0">
                <a:solidFill>
                  <a:schemeClr val="hlink"/>
                </a:solidFill>
              </a:rPr>
              <a:t>4.2 Group Assignment: Please refer the assignment to your group project category on STP/Retailer Marketing Strategies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98654" y="1556792"/>
            <a:ext cx="8128296" cy="4968552"/>
          </a:xfrm>
        </p:spPr>
        <p:txBody>
          <a:bodyPr>
            <a:normAutofit fontScale="92500" lnSpcReduction="20000"/>
          </a:bodyPr>
          <a:lstStyle/>
          <a:p>
            <a:pPr marL="0" indent="0">
              <a:buNone/>
            </a:pPr>
            <a:endParaRPr lang="en-US" dirty="0">
              <a:latin typeface="Arial" charset="0"/>
              <a:ea typeface="Arial" charset="0"/>
              <a:cs typeface="Arial" charset="0"/>
            </a:endParaRPr>
          </a:p>
          <a:p>
            <a:r>
              <a:rPr lang="en-US" dirty="0">
                <a:latin typeface="Arial" charset="0"/>
                <a:ea typeface="Arial" charset="0"/>
                <a:cs typeface="Arial" charset="0"/>
              </a:rPr>
              <a:t>Analyze the STP for your retail.</a:t>
            </a:r>
          </a:p>
          <a:p>
            <a:endParaRPr lang="en-US" dirty="0">
              <a:latin typeface="Arial" charset="0"/>
              <a:ea typeface="Arial" charset="0"/>
              <a:cs typeface="Arial" charset="0"/>
            </a:endParaRPr>
          </a:p>
          <a:p>
            <a:r>
              <a:rPr lang="en-US" dirty="0">
                <a:latin typeface="Arial" charset="0"/>
                <a:ea typeface="Arial" charset="0"/>
                <a:cs typeface="Arial" charset="0"/>
              </a:rPr>
              <a:t>Then plot out in detail the Retailer</a:t>
            </a:r>
          </a:p>
          <a:p>
            <a:pPr marL="0" indent="0">
              <a:buNone/>
            </a:pPr>
            <a:r>
              <a:rPr lang="en-US" dirty="0">
                <a:latin typeface="Arial" charset="0"/>
                <a:ea typeface="Arial" charset="0"/>
                <a:cs typeface="Arial" charset="0"/>
              </a:rPr>
              <a:t>Marketing strategies diagram by</a:t>
            </a:r>
          </a:p>
          <a:p>
            <a:pPr marL="0" indent="0">
              <a:buNone/>
            </a:pPr>
            <a:r>
              <a:rPr lang="en-US" dirty="0">
                <a:latin typeface="Arial" charset="0"/>
                <a:ea typeface="Arial" charset="0"/>
                <a:cs typeface="Arial" charset="0"/>
              </a:rPr>
              <a:t>Using specific merchandise/examples</a:t>
            </a:r>
          </a:p>
          <a:p>
            <a:pPr marL="0" indent="0">
              <a:buNone/>
            </a:pPr>
            <a:r>
              <a:rPr lang="en-US" dirty="0">
                <a:latin typeface="Arial" charset="0"/>
                <a:ea typeface="Arial" charset="0"/>
                <a:cs typeface="Arial" charset="0"/>
              </a:rPr>
              <a:t> in your retail. Remember the STP needs </a:t>
            </a:r>
          </a:p>
          <a:p>
            <a:pPr marL="0" indent="0">
              <a:buNone/>
            </a:pPr>
            <a:r>
              <a:rPr lang="en-US" dirty="0">
                <a:latin typeface="Arial" charset="0"/>
                <a:ea typeface="Arial" charset="0"/>
                <a:cs typeface="Arial" charset="0"/>
              </a:rPr>
              <a:t>Facts and figures to support.</a:t>
            </a:r>
          </a:p>
          <a:p>
            <a:endParaRPr lang="en-US" dirty="0">
              <a:latin typeface="Arial" charset="0"/>
              <a:ea typeface="Arial" charset="0"/>
              <a:cs typeface="Arial" charset="0"/>
            </a:endParaRPr>
          </a:p>
          <a:p>
            <a:r>
              <a:rPr lang="en-US" dirty="0">
                <a:solidFill>
                  <a:srgbClr val="FF0000"/>
                </a:solidFill>
                <a:latin typeface="Arial" charset="0"/>
                <a:ea typeface="Arial" charset="0"/>
                <a:cs typeface="Arial" charset="0"/>
              </a:rPr>
              <a:t>Please create one page ppt. slide </a:t>
            </a:r>
            <a:r>
              <a:rPr lang="en-US" dirty="0">
                <a:latin typeface="Arial" charset="0"/>
                <a:ea typeface="Arial" charset="0"/>
                <a:cs typeface="Arial" charset="0"/>
              </a:rPr>
              <a:t>to be due next Tuesday Feb.23. Please design the one page by using photos, graphs, charts, visuals to make one page interesting ka.</a:t>
            </a:r>
          </a:p>
          <a:p>
            <a:endParaRPr lang="en-US" dirty="0">
              <a:latin typeface="Arial" charset="0"/>
              <a:ea typeface="Arial" charset="0"/>
              <a:cs typeface="Arial" charset="0"/>
            </a:endParaRPr>
          </a:p>
        </p:txBody>
      </p:sp>
      <p:pic>
        <p:nvPicPr>
          <p:cNvPr id="6" name="Picture 5">
            <a:extLst>
              <a:ext uri="{FF2B5EF4-FFF2-40B4-BE49-F238E27FC236}">
                <a16:creationId xmlns:a16="http://schemas.microsoft.com/office/drawing/2014/main" id="{9E102E8B-0784-4333-AF38-1413F2E24514}"/>
              </a:ext>
            </a:extLst>
          </p:cNvPr>
          <p:cNvPicPr>
            <a:picLocks noChangeAspect="1"/>
          </p:cNvPicPr>
          <p:nvPr/>
        </p:nvPicPr>
        <p:blipFill>
          <a:blip r:embed="rId3"/>
          <a:stretch>
            <a:fillRect/>
          </a:stretch>
        </p:blipFill>
        <p:spPr>
          <a:xfrm>
            <a:off x="6228184" y="1772816"/>
            <a:ext cx="2273146" cy="23154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07140992"/>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3528" y="360753"/>
            <a:ext cx="9144000" cy="609600"/>
          </a:xfrm>
        </p:spPr>
        <p:txBody>
          <a:bodyPr>
            <a:normAutofit fontScale="90000"/>
          </a:bodyPr>
          <a:lstStyle/>
          <a:p>
            <a:r>
              <a:rPr lang="en-US" dirty="0">
                <a:solidFill>
                  <a:srgbClr val="0070C0"/>
                </a:solidFill>
              </a:rPr>
              <a:t>6 Retailers for MK 322</a:t>
            </a:r>
          </a:p>
        </p:txBody>
      </p:sp>
      <p:sp>
        <p:nvSpPr>
          <p:cNvPr id="12" name="สี่เหลี่ยมผืนผ้า 11">
            <a:extLst>
              <a:ext uri="{FF2B5EF4-FFF2-40B4-BE49-F238E27FC236}">
                <a16:creationId xmlns:a16="http://schemas.microsoft.com/office/drawing/2014/main" id="{319E204B-BC80-45CD-A9D1-7C83C5AFE094}"/>
              </a:ext>
            </a:extLst>
          </p:cNvPr>
          <p:cNvSpPr/>
          <p:nvPr/>
        </p:nvSpPr>
        <p:spPr>
          <a:xfrm>
            <a:off x="539552" y="1074411"/>
            <a:ext cx="3194248" cy="3970318"/>
          </a:xfrm>
          <a:prstGeom prst="rect">
            <a:avLst/>
          </a:prstGeom>
        </p:spPr>
        <p:txBody>
          <a:bodyPr wrap="square">
            <a:spAutoFit/>
          </a:bodyPr>
          <a:lstStyle/>
          <a:p>
            <a:pPr lvl="0" eaLnBrk="0" fontAlgn="base" hangingPunct="0">
              <a:spcBef>
                <a:spcPct val="0"/>
              </a:spcBef>
              <a:spcAft>
                <a:spcPct val="0"/>
              </a:spcAft>
            </a:pPr>
            <a:r>
              <a:rPr lang="en-US" altLang="en-US" sz="2800" b="1" dirty="0">
                <a:solidFill>
                  <a:srgbClr val="FF0000"/>
                </a:solidFill>
                <a:latin typeface="inherit"/>
                <a:cs typeface="Segoe UI Historic" panose="020B0502040204020203" pitchFamily="34" charset="0"/>
              </a:rPr>
              <a:t>Sequence </a:t>
            </a:r>
          </a:p>
          <a:p>
            <a:pPr marL="342900" lvl="0" indent="-342900" eaLnBrk="0" fontAlgn="base" hangingPunct="0">
              <a:spcBef>
                <a:spcPct val="0"/>
              </a:spcBef>
              <a:spcAft>
                <a:spcPct val="0"/>
              </a:spcAft>
              <a:buAutoNum type="arabicPeriod"/>
            </a:pPr>
            <a:r>
              <a:rPr lang="en-US" sz="3200" dirty="0" err="1">
                <a:latin typeface="Arial" panose="020B0604020202020204" pitchFamily="34" charset="0"/>
                <a:cs typeface="Arial" panose="020B0604020202020204" pitchFamily="34" charset="0"/>
              </a:rPr>
              <a:t>Pekaboo</a:t>
            </a:r>
            <a:r>
              <a:rPr lang="en-US" sz="3200" dirty="0">
                <a:latin typeface="Arial" panose="020B0604020202020204" pitchFamily="34" charset="0"/>
                <a:cs typeface="Arial" panose="020B0604020202020204" pitchFamily="34" charset="0"/>
              </a:rPr>
              <a:t> </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Black white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 Rainbow (bookstore)</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JJ+</a:t>
            </a:r>
          </a:p>
          <a:p>
            <a:pPr marL="342900" lvl="0" indent="-342900" eaLnBrk="0" fontAlgn="base" hangingPunct="0">
              <a:spcBef>
                <a:spcPct val="0"/>
              </a:spcBef>
              <a:spcAft>
                <a:spcPct val="0"/>
              </a:spcAft>
              <a:buAutoNum type="arabicPeriod"/>
            </a:pPr>
            <a:r>
              <a:rPr lang="en-US" sz="3200" dirty="0">
                <a:latin typeface="Arial" panose="020B0604020202020204" pitchFamily="34" charset="0"/>
                <a:cs typeface="Arial" panose="020B0604020202020204" pitchFamily="34" charset="0"/>
              </a:rPr>
              <a:t>Savage </a:t>
            </a:r>
          </a:p>
          <a:p>
            <a:pPr marL="342900" lvl="0" indent="-342900" eaLnBrk="0" fontAlgn="base" hangingPunct="0">
              <a:spcBef>
                <a:spcPct val="0"/>
              </a:spcBef>
              <a:spcAft>
                <a:spcPct val="0"/>
              </a:spcAft>
              <a:buAutoNum type="arabicPeriod"/>
            </a:pPr>
            <a:r>
              <a:rPr lang="en-US" altLang="en-US" sz="3200" dirty="0">
                <a:latin typeface="Arial" panose="020B0604020202020204" pitchFamily="34" charset="0"/>
                <a:cs typeface="Arial" panose="020B0604020202020204" pitchFamily="34" charset="0"/>
              </a:rPr>
              <a:t>BLACKCARD</a:t>
            </a:r>
          </a:p>
        </p:txBody>
      </p:sp>
      <p:pic>
        <p:nvPicPr>
          <p:cNvPr id="1026" name="Picture 2" descr="Image result for RETAILING CARTOON">
            <a:extLst>
              <a:ext uri="{FF2B5EF4-FFF2-40B4-BE49-F238E27FC236}">
                <a16:creationId xmlns:a16="http://schemas.microsoft.com/office/drawing/2014/main" id="{EC10918F-9415-4DCD-94B0-5CFA03792E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2219" y="1295400"/>
            <a:ext cx="3681181" cy="3221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44658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85095" y="671879"/>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No photo description available.">
            <a:extLst>
              <a:ext uri="{FF2B5EF4-FFF2-40B4-BE49-F238E27FC236}">
                <a16:creationId xmlns:a16="http://schemas.microsoft.com/office/drawing/2014/main" id="{562570B4-C0BE-4477-91AC-463E19686A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0170" y="1107176"/>
            <a:ext cx="4984278" cy="5621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101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885095" y="671879"/>
            <a:ext cx="9144000" cy="609600"/>
          </a:xfrm>
        </p:spPr>
        <p:txBody>
          <a:bodyPr>
            <a:normAutofit fontScale="90000"/>
          </a:bodyPr>
          <a:lstStyle/>
          <a:p>
            <a:r>
              <a:rPr lang="en-US" dirty="0" err="1">
                <a:solidFill>
                  <a:schemeClr val="tx1">
                    <a:lumMod val="95000"/>
                    <a:lumOff val="5000"/>
                  </a:schemeClr>
                </a:solidFill>
              </a:rPr>
              <a:t>Pekaboo</a:t>
            </a:r>
            <a:endParaRPr lang="en-US" dirty="0">
              <a:solidFill>
                <a:schemeClr val="tx1">
                  <a:lumMod val="95000"/>
                  <a:lumOff val="5000"/>
                </a:schemeClr>
              </a:solidFill>
            </a:endParaRPr>
          </a:p>
          <a:p>
            <a:endParaRPr lang="en-US" dirty="0"/>
          </a:p>
        </p:txBody>
      </p:sp>
      <p:pic>
        <p:nvPicPr>
          <p:cNvPr id="3074" name="Picture 2" descr="May be an image of 5 people, people standing and text that says 'Join Inthad 6104641292 Phitchapa 6104641524 Thanyawit 6104640492 Nichapa 5. 104641540 Arunrat 6104640906 Us To be part of Pekaboo Family'">
            <a:extLst>
              <a:ext uri="{FF2B5EF4-FFF2-40B4-BE49-F238E27FC236}">
                <a16:creationId xmlns:a16="http://schemas.microsoft.com/office/drawing/2014/main" id="{09E90600-C3F7-4D79-BC43-271DB991CB1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52779"/>
            <a:ext cx="2311495" cy="14478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May be an image of text">
            <a:extLst>
              <a:ext uri="{FF2B5EF4-FFF2-40B4-BE49-F238E27FC236}">
                <a16:creationId xmlns:a16="http://schemas.microsoft.com/office/drawing/2014/main" id="{C2EAD2CC-863F-4F55-817B-96D645DE60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747" y="1800529"/>
            <a:ext cx="8280920" cy="4700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3535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940152" y="723647"/>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98119"/>
            <a:ext cx="2286000" cy="166065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No photo description available.">
            <a:extLst>
              <a:ext uri="{FF2B5EF4-FFF2-40B4-BE49-F238E27FC236}">
                <a16:creationId xmlns:a16="http://schemas.microsoft.com/office/drawing/2014/main" id="{4BC4DC5C-AF7C-4E48-A39E-4DCA84623D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93431" y="781866"/>
            <a:ext cx="5017169" cy="5873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1566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269571" y="1106980"/>
            <a:ext cx="9144000" cy="609600"/>
          </a:xfrm>
        </p:spPr>
        <p:txBody>
          <a:bodyPr>
            <a:normAutofit fontScale="90000"/>
          </a:bodyPr>
          <a:lstStyle/>
          <a:p>
            <a:r>
              <a:rPr lang="en-US" dirty="0">
                <a:solidFill>
                  <a:schemeClr val="tx1">
                    <a:lumMod val="95000"/>
                    <a:lumOff val="5000"/>
                  </a:schemeClr>
                </a:solidFill>
              </a:rPr>
              <a:t>Black White</a:t>
            </a:r>
          </a:p>
          <a:p>
            <a:endParaRPr lang="en-US" dirty="0"/>
          </a:p>
        </p:txBody>
      </p:sp>
      <p:pic>
        <p:nvPicPr>
          <p:cNvPr id="1026" name="Picture 2" descr="May be an image of 5 people, including James Nattaporn and text that says 'BLACK WHITE Nattaporn Pattanasri 6104641342 Natchaya Laokham 6104641425 Tharnnamrin Angkasuponkul 6104641037 Ameera Boonmalert 6104641193 Kittithat KittithatRuangsri Ruangsri 6104640625 MK322'">
            <a:extLst>
              <a:ext uri="{FF2B5EF4-FFF2-40B4-BE49-F238E27FC236}">
                <a16:creationId xmlns:a16="http://schemas.microsoft.com/office/drawing/2014/main" id="{B2B83340-0243-4FE4-BE8D-8DAEAA6B35E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64" y="380909"/>
            <a:ext cx="2159685" cy="156889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May be an image of text that says 'Retail strategy Retail segmentation Retailer marketing strategies targeting Demographic Gender: All Occupation:athletes, offce workers students Behavioural purchase product: prfoma. casual Geographic Thailand Retail marketing mix Product service assortment Quality reputation Brand: YONEX, KAWASAKI. Psychographic Healthy sporty trends Retail prices with clusive oget Guarantee Store differentiation positioning sporty price match promise Shop behaviour made according the stores Promotion Directly provide monthly discount live everyday Partner promotion Credit Central thel, KTC, etc. provides consumers sport reasonable price Loquality Distribution Offline: Supersports stores Online (free delivery): Supersport's official website Official page &amp; Line Call centre //1 Create value for targeted retail customers'">
            <a:extLst>
              <a:ext uri="{FF2B5EF4-FFF2-40B4-BE49-F238E27FC236}">
                <a16:creationId xmlns:a16="http://schemas.microsoft.com/office/drawing/2014/main" id="{6FB60ABB-B07E-4339-9479-77CEE5D0FB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948" y="1988840"/>
            <a:ext cx="6841339" cy="439248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May be an image of 2 people and text">
            <a:extLst>
              <a:ext uri="{FF2B5EF4-FFF2-40B4-BE49-F238E27FC236}">
                <a16:creationId xmlns:a16="http://schemas.microsoft.com/office/drawing/2014/main" id="{AAB0733B-9980-424E-8953-D45F6BDB456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411741"/>
            <a:ext cx="2218663"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548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674888" y="346120"/>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No photo description available.">
            <a:extLst>
              <a:ext uri="{FF2B5EF4-FFF2-40B4-BE49-F238E27FC236}">
                <a16:creationId xmlns:a16="http://schemas.microsoft.com/office/drawing/2014/main" id="{33BA6B82-AC59-436C-91FA-467534D2B9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973696"/>
            <a:ext cx="4938241" cy="5657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347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5674888" y="346120"/>
            <a:ext cx="9144000" cy="609600"/>
          </a:xfrm>
        </p:spPr>
        <p:txBody>
          <a:bodyPr>
            <a:normAutofit fontScale="90000"/>
          </a:bodyPr>
          <a:lstStyle/>
          <a:p>
            <a:r>
              <a:rPr lang="en-US" dirty="0">
                <a:solidFill>
                  <a:schemeClr val="tx1">
                    <a:lumMod val="95000"/>
                    <a:lumOff val="5000"/>
                  </a:schemeClr>
                </a:solidFill>
              </a:rPr>
              <a:t>Rainbow</a:t>
            </a:r>
          </a:p>
        </p:txBody>
      </p:sp>
      <p:pic>
        <p:nvPicPr>
          <p:cNvPr id="5122" name="Picture 2" descr="May be an image of 1 person and text that says 'F Natthakit Tirasirichai 6104641250 Nattaneth Sakunwongpakdee 6104641391 Praewnapa Chaisaengjan 6104641078 RAINBOW Pitchaporn Inthisorn 6104641219 Thitipat Bunworaset aset 6104640187 wow wow &quot;Dollatham Ueranant (CEO) 6104641235 Punchanit Patiko Patikornsokul 6104641227 Punyanud Boonprasitkul 6104641029'">
            <a:extLst>
              <a:ext uri="{FF2B5EF4-FFF2-40B4-BE49-F238E27FC236}">
                <a16:creationId xmlns:a16="http://schemas.microsoft.com/office/drawing/2014/main" id="{4F4165D7-B861-4321-9E1B-09015D93A8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81000"/>
            <a:ext cx="2782900" cy="144287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May be an image of text">
            <a:extLst>
              <a:ext uri="{FF2B5EF4-FFF2-40B4-BE49-F238E27FC236}">
                <a16:creationId xmlns:a16="http://schemas.microsoft.com/office/drawing/2014/main" id="{5687893E-A389-4DBA-B3A8-243B52A596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988840"/>
            <a:ext cx="7884368" cy="4385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672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95536" y="2346620"/>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No photo description available.">
            <a:extLst>
              <a:ext uri="{FF2B5EF4-FFF2-40B4-BE49-F238E27FC236}">
                <a16:creationId xmlns:a16="http://schemas.microsoft.com/office/drawing/2014/main" id="{457CFA0B-B205-457F-9F9E-A6BEA35E42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7706" y="404664"/>
            <a:ext cx="5102894" cy="62009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9450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1403648" y="2268826"/>
            <a:ext cx="9144000" cy="609600"/>
          </a:xfrm>
        </p:spPr>
        <p:txBody>
          <a:bodyPr>
            <a:normAutofit fontScale="90000"/>
          </a:bodyPr>
          <a:lstStyle/>
          <a:p>
            <a:r>
              <a:rPr lang="en-US" dirty="0">
                <a:solidFill>
                  <a:schemeClr val="tx1">
                    <a:lumMod val="95000"/>
                    <a:lumOff val="5000"/>
                  </a:schemeClr>
                </a:solidFill>
              </a:rPr>
              <a:t>JJ+</a:t>
            </a:r>
          </a:p>
          <a:p>
            <a:endParaRPr lang="en-US" dirty="0"/>
          </a:p>
        </p:txBody>
      </p:sp>
      <p:pic>
        <p:nvPicPr>
          <p:cNvPr id="6148" name="Picture 4" descr="May be an image of 7 people, including Pattarit Yamploy, Tanyaton Panyadilok and Ploy Pimlalin, outdoors and text that says 'CALVIN 6104640393 Pattari Pimlalin 6104640526 Athapol 6104640567 6104640732 Panachai Ng. 6104641334 Khrin 6104641367 6104641466 Tanyaton Wittawat'">
            <a:extLst>
              <a:ext uri="{FF2B5EF4-FFF2-40B4-BE49-F238E27FC236}">
                <a16:creationId xmlns:a16="http://schemas.microsoft.com/office/drawing/2014/main" id="{B0264F1E-59ED-4FD2-AC02-8254E7094FC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248920"/>
            <a:ext cx="2590800" cy="159766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May be an image of 1 person and text that says 'Segmentation Demographic -Upper-middleIncom STP Gen c 80% Gen and 20% Baby boomer Apowerful new consumer Gen Culture finteractivity mobility Highly wareand ocal about social issues Geographic -Bkk Urban Business area High brental fee Targeting Psychographic -Lifestyle Luxury Healthy GenZ elective natives Self-taught online Positioning Market size Niche marketing aswe are focusing as high purchasi receive culturev which there Thailandwhich Oriental Peace emphasizing on every eaves, owner gives priority quality that every customers get most premium tea out every glasses Culture-focused 16.18% 和 TEALILY Percentage fhigh purchasing power people BLTBangkok High price 當 ด ATERA R6 Unconventional'">
            <a:extLst>
              <a:ext uri="{FF2B5EF4-FFF2-40B4-BE49-F238E27FC236}">
                <a16:creationId xmlns:a16="http://schemas.microsoft.com/office/drawing/2014/main" id="{26CFC318-973E-45FD-9E39-D4FEACA876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3371" y="2348880"/>
            <a:ext cx="6858949" cy="3772422"/>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May be an image of 2 people and text that says 'Peace Teahouse Video JJ+ คอร์สชาเขียวเจาะลึก Hojicha cha Sencha Matrha 6104640393 Pattarit 6104640526 Pimlalin Kabusecha Genmaichn 6104640567 Athapol 6104640732 6104541334 Tencha Panachai Ng. Khrin 610464136 6104641466 anyaton Wittawat'">
            <a:extLst>
              <a:ext uri="{FF2B5EF4-FFF2-40B4-BE49-F238E27FC236}">
                <a16:creationId xmlns:a16="http://schemas.microsoft.com/office/drawing/2014/main" id="{AED94438-F19E-42F6-AA5A-5F64718BE84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97223" y="427251"/>
            <a:ext cx="3196948" cy="184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579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156176" y="694842"/>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May be an image of text that says 'Stage recognition good Buying Process Selecting retailer and channel daily necessities productswith Information face รับชนมจีบซาลาเปาเพิ่มไหมคะ location Selecting Merchandise Feel thirsty weather promotion Evaluation previous Search each store eviews onth variety warting internet product at Choice month Compare products using price, promotion, calories and flavor criteria. Visit wheret Choose acquires drink on he shelves guarantee some products. Loyalty All member card (collecting point, discount) Purchase the product the cashier and pay payment method that has Repurchase Recommend comment on products @'">
            <a:extLst>
              <a:ext uri="{FF2B5EF4-FFF2-40B4-BE49-F238E27FC236}">
                <a16:creationId xmlns:a16="http://schemas.microsoft.com/office/drawing/2014/main" id="{422E6085-05AB-45EB-A11B-9FA4FBFCF6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40733" y="883315"/>
            <a:ext cx="5030886" cy="5722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6156176" y="694842"/>
            <a:ext cx="9144000" cy="609600"/>
          </a:xfrm>
        </p:spPr>
        <p:txBody>
          <a:bodyPr>
            <a:normAutofit fontScale="90000"/>
          </a:bodyPr>
          <a:lstStyle/>
          <a:p>
            <a:r>
              <a:rPr lang="en-US" dirty="0">
                <a:solidFill>
                  <a:schemeClr val="tx1">
                    <a:lumMod val="95000"/>
                    <a:lumOff val="5000"/>
                  </a:schemeClr>
                </a:solidFill>
              </a:rPr>
              <a:t>Savage</a:t>
            </a:r>
          </a:p>
          <a:p>
            <a:endParaRPr lang="en-US" dirty="0">
              <a:solidFill>
                <a:schemeClr val="tx1">
                  <a:lumMod val="95000"/>
                  <a:lumOff val="5000"/>
                </a:schemeClr>
              </a:solidFill>
            </a:endParaRPr>
          </a:p>
        </p:txBody>
      </p:sp>
      <p:pic>
        <p:nvPicPr>
          <p:cNvPr id="8194" name="Picture 2" descr="May be an image of 6 people, including Imapa Ice and Mindmint Kullayodratchapong, people standing and text that says '6104640989 Beeyaporn eepanart 6104641441 Chanoknan Sriwichit 6104641516 Nuttapat Kullayodratchapon 6004820012 Hongvichny Hor SAV AGE'">
            <a:extLst>
              <a:ext uri="{FF2B5EF4-FFF2-40B4-BE49-F238E27FC236}">
                <a16:creationId xmlns:a16="http://schemas.microsoft.com/office/drawing/2014/main" id="{B72D422C-BD21-4049-8A59-039BFDD5C0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4800"/>
            <a:ext cx="2325700" cy="146801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May be an image of text that says 'ம 國置 மாகவட... วันเท่าน่น 7-11 Promotions provide membe members. Shelf organizing products available eye level. 0 Some 7-11 stores have parking lot. Payment method cash and truemone valle Customers also bills counter พรีเมี่ยนรอบใหม่bาแล้ว 7-11 always update trend Stamp7 can collect on plication on nobile STP Perceptual Map Lessbranchas Target GenY. Lotus young Segmentation Size: Labor Focein Thailand result, Positioning stop convenience store Daily necessity product market always shopping station, power: Average wage fact/lifestyle: life, Relationship Marketing Strategies new Innovative Making itself main convenience serve customer anything make innermost other products interact'">
            <a:extLst>
              <a:ext uri="{FF2B5EF4-FFF2-40B4-BE49-F238E27FC236}">
                <a16:creationId xmlns:a16="http://schemas.microsoft.com/office/drawing/2014/main" id="{9890633E-91DD-4300-BD1B-37A573923D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694842"/>
            <a:ext cx="5220888" cy="5875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111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471589" y="2640004"/>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May be an image of 1 person and text that says 'Brand Persona Background Single Grew upin downtown Toronto Jacqueline replace Challenges having enough time makeup keep with the new products trends Demographics years EventPlanning igh income Common Objections Goals -Not receiving useful information out-of-stock products new trend Want Hobbies Interests look fashionable -Hangout friends world Biggest Fears wantin Sephora pay expensive products Need recognition SEPHORA Selecting retailer and channel Sephora Information search Selecting merchandise options multi KIS. Allergic previous skincare product Evaluation Search the the ingredients recommendations. stage. Choice the other brands instore nearby. Visit the review Availability product retail experience expectations. product ingredients. Loyalty membership purchase Repurchase others'">
            <a:extLst>
              <a:ext uri="{FF2B5EF4-FFF2-40B4-BE49-F238E27FC236}">
                <a16:creationId xmlns:a16="http://schemas.microsoft.com/office/drawing/2014/main" id="{D4E61641-73D6-405D-A076-CB1261B9D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0450" y="880781"/>
            <a:ext cx="4668876" cy="5566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031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normAutofit fontScale="92500" lnSpcReduction="10000"/>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a:xfrm>
            <a:off x="395536" y="2646535"/>
            <a:ext cx="9144000" cy="609600"/>
          </a:xfrm>
        </p:spPr>
        <p:txBody>
          <a:bodyPr>
            <a:normAutofit fontScale="90000"/>
          </a:bodyPr>
          <a:lstStyle/>
          <a:p>
            <a:r>
              <a:rPr lang="en-US" dirty="0">
                <a:solidFill>
                  <a:schemeClr val="tx1">
                    <a:lumMod val="95000"/>
                    <a:lumOff val="5000"/>
                  </a:schemeClr>
                </a:solidFill>
              </a:rPr>
              <a:t>BLACKCARD</a:t>
            </a:r>
          </a:p>
          <a:p>
            <a:endParaRPr lang="en-US" dirty="0"/>
          </a:p>
        </p:txBody>
      </p:sp>
      <p:pic>
        <p:nvPicPr>
          <p:cNvPr id="7170" name="Picture 2" descr="May be an image of 8 people, including Ploy Lism, Wantitee Jamp and Book Saenchalerm and text that says 'Pattaratida Hansiripongsakul 6104640955 Ataya Chatiyanont 6104640518 Apassara Vichaikul 6104640575 Saranapat Limpaviboon 6104640690 BLACKCARD BLACKCARD BLACKCARD Puris Benjawanish 6104641003 WantiteeTirasin 6104640591 Nanthaphon Saechua 6104640500 Gunnarie Saenchalerm 6104641490'">
            <a:extLst>
              <a:ext uri="{FF2B5EF4-FFF2-40B4-BE49-F238E27FC236}">
                <a16:creationId xmlns:a16="http://schemas.microsoft.com/office/drawing/2014/main" id="{DC12F31E-521A-4B96-9BF3-1D0B408B1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410754"/>
            <a:ext cx="3024336" cy="177679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May be an image of cosmetics and text">
            <a:extLst>
              <a:ext uri="{FF2B5EF4-FFF2-40B4-BE49-F238E27FC236}">
                <a16:creationId xmlns:a16="http://schemas.microsoft.com/office/drawing/2014/main" id="{1051CB5C-8282-46D3-B66B-F0715C95C8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4194" y="330781"/>
            <a:ext cx="3995936" cy="2272689"/>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May be an image of one or more people and text">
            <a:extLst>
              <a:ext uri="{FF2B5EF4-FFF2-40B4-BE49-F238E27FC236}">
                <a16:creationId xmlns:a16="http://schemas.microsoft.com/office/drawing/2014/main" id="{0FD59DBE-9403-4F9F-A6AD-F36A0EE609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5616" y="2748539"/>
            <a:ext cx="7200800" cy="3698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232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Image result for THUMBS UP">
            <a:extLst>
              <a:ext uri="{FF2B5EF4-FFF2-40B4-BE49-F238E27FC236}">
                <a16:creationId xmlns:a16="http://schemas.microsoft.com/office/drawing/2014/main" id="{FBF45D1D-5A8D-4DD0-97EE-3C512C3C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2209800"/>
            <a:ext cx="31242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54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987</TotalTime>
  <Words>240</Words>
  <Application>Microsoft Office PowerPoint</Application>
  <PresentationFormat>นำเสนอทางหน้าจอ (4:3)</PresentationFormat>
  <Paragraphs>42</Paragraphs>
  <Slides>18</Slides>
  <Notes>5</Notes>
  <HiddenSlides>0</HiddenSlides>
  <MMClips>0</MMClips>
  <ScaleCrop>false</ScaleCrop>
  <HeadingPairs>
    <vt:vector size="6" baseType="variant">
      <vt:variant>
        <vt:lpstr>ฟอนต์ที่ถูกใช้</vt:lpstr>
      </vt:variant>
      <vt:variant>
        <vt:i4>7</vt:i4>
      </vt:variant>
      <vt:variant>
        <vt:lpstr>ธีม</vt:lpstr>
      </vt:variant>
      <vt:variant>
        <vt:i4>1</vt:i4>
      </vt:variant>
      <vt:variant>
        <vt:lpstr>ชื่อเรื่องสไลด์</vt:lpstr>
      </vt:variant>
      <vt:variant>
        <vt:i4>18</vt:i4>
      </vt:variant>
    </vt:vector>
  </HeadingPairs>
  <TitlesOfParts>
    <vt:vector size="26" baseType="lpstr">
      <vt:lpstr>Arial</vt:lpstr>
      <vt:lpstr>Calibri</vt:lpstr>
      <vt:lpstr>Franklin Gothic Book</vt:lpstr>
      <vt:lpstr>inherit</vt:lpstr>
      <vt:lpstr>Perpetua</vt:lpstr>
      <vt:lpstr>Times New Roman</vt:lpstr>
      <vt:lpstr>Wingdings 2</vt:lpstr>
      <vt:lpstr>Equity</vt:lpstr>
      <vt:lpstr>Group Assignment 4 Consumer Buying Process &amp; Retail STP</vt:lpstr>
      <vt:lpstr>4.1 Group Assignment: Please refer the assignment to your group project category on Buying Process</vt:lpstr>
      <vt:lpstr>4.1 Buying Process</vt:lpstr>
      <vt:lpstr>4.2 Group Assignment: Please refer the assignment to your group project category on STP/Retailer Marketing Strategies</vt:lpstr>
      <vt:lpstr>6 Retailers for MK 322</vt:lpstr>
      <vt:lpstr>Pekaboo </vt:lpstr>
      <vt:lpstr>Pekaboo </vt:lpstr>
      <vt:lpstr>Black White </vt:lpstr>
      <vt:lpstr>Black White </vt:lpstr>
      <vt:lpstr>Rainbow</vt:lpstr>
      <vt:lpstr>Rainbow</vt:lpstr>
      <vt:lpstr>JJ+ </vt:lpstr>
      <vt:lpstr>JJ+ </vt:lpstr>
      <vt:lpstr>Savage </vt:lpstr>
      <vt:lpstr>Savage </vt:lpstr>
      <vt:lpstr>BLACKCARD </vt:lpstr>
      <vt:lpstr>BLACKCARD </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user</cp:lastModifiedBy>
  <cp:revision>318</cp:revision>
  <dcterms:created xsi:type="dcterms:W3CDTF">2015-02-03T09:41:51Z</dcterms:created>
  <dcterms:modified xsi:type="dcterms:W3CDTF">2021-03-02T10:01:40Z</dcterms:modified>
</cp:coreProperties>
</file>