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sldIdLst>
    <p:sldId id="256" r:id="rId2"/>
    <p:sldId id="273" r:id="rId3"/>
    <p:sldId id="257" r:id="rId4"/>
    <p:sldId id="266" r:id="rId5"/>
    <p:sldId id="258" r:id="rId6"/>
    <p:sldId id="259" r:id="rId7"/>
    <p:sldId id="260" r:id="rId8"/>
    <p:sldId id="261" r:id="rId9"/>
    <p:sldId id="262" r:id="rId10"/>
    <p:sldId id="263" r:id="rId11"/>
    <p:sldId id="267" r:id="rId12"/>
    <p:sldId id="264" r:id="rId13"/>
    <p:sldId id="268" r:id="rId14"/>
    <p:sldId id="265" r:id="rId15"/>
    <p:sldId id="271" r:id="rId16"/>
    <p:sldId id="272" r:id="rId17"/>
    <p:sldId id="269" r:id="rId1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728" autoAdjust="0"/>
  </p:normalViewPr>
  <p:slideViewPr>
    <p:cSldViewPr>
      <p:cViewPr>
        <p:scale>
          <a:sx n="77" d="100"/>
          <a:sy n="77" d="100"/>
        </p:scale>
        <p:origin x="-1764" y="-312"/>
      </p:cViewPr>
      <p:guideLst>
        <p:guide orient="horz" pos="2160"/>
        <p:guide pos="2880"/>
      </p:guideLst>
    </p:cSldViewPr>
  </p:slideViewPr>
  <p:outlineViewPr>
    <p:cViewPr>
      <p:scale>
        <a:sx n="33" d="100"/>
        <a:sy n="33" d="100"/>
      </p:scale>
      <p:origin x="48"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7CD45A18-2F1F-4408-A185-E4396F73342A}" type="datetimeFigureOut">
              <a:rPr lang="th-TH" smtClean="0"/>
              <a:pPr/>
              <a:t>07/11/56</a:t>
            </a:fld>
            <a:endParaRPr lang="th-TH"/>
          </a:p>
        </p:txBody>
      </p:sp>
      <p:sp>
        <p:nvSpPr>
          <p:cNvPr id="19" name="Footer Placeholder 18"/>
          <p:cNvSpPr>
            <a:spLocks noGrp="1"/>
          </p:cNvSpPr>
          <p:nvPr>
            <p:ph type="ftr" sz="quarter" idx="11"/>
          </p:nvPr>
        </p:nvSpPr>
        <p:spPr/>
        <p:txBody>
          <a:bodyPr/>
          <a:lstStyle/>
          <a:p>
            <a:endParaRPr lang="th-TH"/>
          </a:p>
        </p:txBody>
      </p:sp>
      <p:sp>
        <p:nvSpPr>
          <p:cNvPr id="27" name="Slide Number Placeholder 26"/>
          <p:cNvSpPr>
            <a:spLocks noGrp="1"/>
          </p:cNvSpPr>
          <p:nvPr>
            <p:ph type="sldNum" sz="quarter" idx="12"/>
          </p:nvPr>
        </p:nvSpPr>
        <p:spPr/>
        <p:txBody>
          <a:bodyPr/>
          <a:lstStyle/>
          <a:p>
            <a:fld id="{B12AD4BB-2585-407B-9228-46A4B2CCEADB}" type="slidenum">
              <a:rPr lang="th-TH"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D45A18-2F1F-4408-A185-E4396F73342A}" type="datetimeFigureOut">
              <a:rPr lang="th-TH" smtClean="0"/>
              <a:pPr/>
              <a:t>07/11/56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CD45A18-2F1F-4408-A185-E4396F73342A}" type="datetimeFigureOut">
              <a:rPr lang="th-TH" smtClean="0"/>
              <a:pPr/>
              <a:t>07/11/56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2AD4BB-2585-407B-9228-46A4B2CCEADB}" type="slidenum">
              <a:rPr lang="th-TH"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CD45A18-2F1F-4408-A185-E4396F73342A}" type="datetimeFigureOut">
              <a:rPr lang="th-TH" smtClean="0"/>
              <a:pPr/>
              <a:t>07/11/56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CD45A18-2F1F-4408-A185-E4396F73342A}" type="datetimeFigureOut">
              <a:rPr lang="th-TH" smtClean="0"/>
              <a:pPr/>
              <a:t>07/11/56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CD45A18-2F1F-4408-A185-E4396F73342A}" type="datetimeFigureOut">
              <a:rPr lang="th-TH" smtClean="0"/>
              <a:pPr/>
              <a:t>07/11/56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D45A18-2F1F-4408-A185-E4396F73342A}" type="datetimeFigureOut">
              <a:rPr lang="th-TH" smtClean="0"/>
              <a:pPr/>
              <a:t>07/11/56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CD45A18-2F1F-4408-A185-E4396F73342A}" type="datetimeFigureOut">
              <a:rPr lang="th-TH" smtClean="0"/>
              <a:pPr/>
              <a:t>07/11/56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CD45A18-2F1F-4408-A185-E4396F73342A}" type="datetimeFigureOut">
              <a:rPr lang="th-TH" smtClean="0"/>
              <a:pPr/>
              <a:t>07/11/56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a:xfrm>
            <a:off x="8077200" y="6356350"/>
            <a:ext cx="609600" cy="365125"/>
          </a:xfrm>
        </p:spPr>
        <p:txBody>
          <a:bodyPr/>
          <a:lstStyle/>
          <a:p>
            <a:fld id="{B12AD4BB-2585-407B-9228-46A4B2CCEADB}" type="slidenum">
              <a:rPr lang="th-TH" smtClean="0"/>
              <a:pPr/>
              <a:t>‹#›</a:t>
            </a:fld>
            <a:endParaRPr lang="th-TH"/>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D45A18-2F1F-4408-A185-E4396F73342A}" type="datetimeFigureOut">
              <a:rPr lang="th-TH" smtClean="0"/>
              <a:pPr/>
              <a:t>07/11/56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CD45A18-2F1F-4408-A185-E4396F73342A}" type="datetimeFigureOut">
              <a:rPr lang="th-TH" smtClean="0"/>
              <a:pPr/>
              <a:t>07/11/56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2AD4BB-2585-407B-9228-46A4B2CCEADB}"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CD45A18-2F1F-4408-A185-E4396F73342A}" type="datetimeFigureOut">
              <a:rPr lang="th-TH" smtClean="0"/>
              <a:pPr/>
              <a:t>07/11/56</a:t>
            </a:fld>
            <a:endParaRPr lang="th-TH"/>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th-TH"/>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2AD4BB-2585-407B-9228-46A4B2CCEADB}" type="slidenum">
              <a:rPr lang="th-TH" smtClean="0"/>
              <a:pPr/>
              <a:t>‹#›</a:t>
            </a:fld>
            <a:endParaRPr lang="th-TH"/>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9592" y="188640"/>
            <a:ext cx="7772400" cy="1470025"/>
          </a:xfrm>
        </p:spPr>
        <p:txBody>
          <a:bodyPr/>
          <a:lstStyle/>
          <a:p>
            <a:r>
              <a:rPr lang="en-US" dirty="0" smtClean="0"/>
              <a:t>Pipeline</a:t>
            </a:r>
            <a:endParaRPr lang="th-TH" dirty="0"/>
          </a:p>
        </p:txBody>
      </p:sp>
      <p:pic>
        <p:nvPicPr>
          <p:cNvPr id="1026" name="Picture 2" descr="http://www.portsl.com/transportation/images/Pipelines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204864"/>
            <a:ext cx="5088562" cy="381642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31570" y="1018038"/>
            <a:ext cx="5088562" cy="523220"/>
          </a:xfrm>
          <a:prstGeom prst="rect">
            <a:avLst/>
          </a:prstGeom>
          <a:noFill/>
        </p:spPr>
        <p:txBody>
          <a:bodyPr wrap="square" rtlCol="0">
            <a:spAutoFit/>
          </a:bodyPr>
          <a:lstStyle/>
          <a:p>
            <a:r>
              <a:rPr lang="en-US" dirty="0" smtClean="0"/>
              <a:t>Economics of transportation</a:t>
            </a:r>
            <a:endParaRPr lang="th-TH" dirty="0"/>
          </a:p>
        </p:txBody>
      </p:sp>
    </p:spTree>
    <p:extLst>
      <p:ext uri="{BB962C8B-B14F-4D97-AF65-F5344CB8AC3E}">
        <p14:creationId xmlns:p14="http://schemas.microsoft.com/office/powerpoint/2010/main" val="1477022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Group members</a:t>
            </a:r>
            <a:endParaRPr lang="th-TH" dirty="0"/>
          </a:p>
        </p:txBody>
      </p:sp>
      <p:sp>
        <p:nvSpPr>
          <p:cNvPr id="3" name="Content Placeholder 2"/>
          <p:cNvSpPr>
            <a:spLocks noGrp="1"/>
          </p:cNvSpPr>
          <p:nvPr>
            <p:ph idx="1"/>
          </p:nvPr>
        </p:nvSpPr>
        <p:spPr>
          <a:xfrm>
            <a:off x="467544" y="2204864"/>
            <a:ext cx="8229600" cy="4389120"/>
          </a:xfrm>
        </p:spPr>
        <p:txBody>
          <a:bodyPr/>
          <a:lstStyle/>
          <a:p>
            <a:r>
              <a:rPr lang="en-US" dirty="0" err="1" smtClean="0">
                <a:latin typeface="Arial" pitchFamily="34" charset="0"/>
                <a:cs typeface="Arial" pitchFamily="34" charset="0"/>
              </a:rPr>
              <a:t>Athiphat</a:t>
            </a:r>
            <a:r>
              <a:rPr lang="en-US" dirty="0" smtClean="0">
                <a:latin typeface="Arial" pitchFamily="34" charset="0"/>
                <a:cs typeface="Arial" pitchFamily="34" charset="0"/>
              </a:rPr>
              <a:t> </a:t>
            </a:r>
            <a:r>
              <a:rPr lang="en-US" dirty="0" err="1" smtClean="0">
                <a:latin typeface="Arial" pitchFamily="34" charset="0"/>
                <a:cs typeface="Arial" pitchFamily="34" charset="0"/>
              </a:rPr>
              <a:t>Nithiwongwuttikul</a:t>
            </a:r>
            <a:r>
              <a:rPr lang="en-US" dirty="0" smtClean="0">
                <a:latin typeface="Arial" pitchFamily="34" charset="0"/>
                <a:cs typeface="Arial" pitchFamily="34" charset="0"/>
              </a:rPr>
              <a:t>    5504640110</a:t>
            </a:r>
          </a:p>
          <a:p>
            <a:endParaRPr lang="en-US" dirty="0" smtClean="0">
              <a:latin typeface="Arial" pitchFamily="34" charset="0"/>
              <a:cs typeface="Arial" pitchFamily="34" charset="0"/>
            </a:endParaRPr>
          </a:p>
          <a:p>
            <a:r>
              <a:rPr lang="en-US" dirty="0" err="1" smtClean="0">
                <a:latin typeface="Arial" pitchFamily="34" charset="0"/>
                <a:cs typeface="Arial" pitchFamily="34" charset="0"/>
              </a:rPr>
              <a:t>Ekkasit</a:t>
            </a:r>
            <a:r>
              <a:rPr lang="en-US" dirty="0" smtClean="0">
                <a:latin typeface="Arial" pitchFamily="34" charset="0"/>
                <a:cs typeface="Arial" pitchFamily="34" charset="0"/>
              </a:rPr>
              <a:t> </a:t>
            </a:r>
            <a:r>
              <a:rPr lang="en-US" dirty="0" err="1" smtClean="0">
                <a:latin typeface="Arial" pitchFamily="34" charset="0"/>
                <a:cs typeface="Arial" pitchFamily="34" charset="0"/>
              </a:rPr>
              <a:t>Sitthirotchanawan</a:t>
            </a:r>
            <a:r>
              <a:rPr lang="en-US" dirty="0" smtClean="0">
                <a:latin typeface="Arial" pitchFamily="34" charset="0"/>
                <a:cs typeface="Arial" pitchFamily="34" charset="0"/>
              </a:rPr>
              <a:t>    5504640276</a:t>
            </a:r>
          </a:p>
          <a:p>
            <a:endParaRPr lang="en-US" dirty="0" smtClean="0">
              <a:latin typeface="Arial" pitchFamily="34" charset="0"/>
              <a:cs typeface="Arial" pitchFamily="34" charset="0"/>
            </a:endParaRPr>
          </a:p>
          <a:p>
            <a:r>
              <a:rPr lang="en-US" dirty="0" err="1" smtClean="0">
                <a:latin typeface="Arial" pitchFamily="34" charset="0"/>
                <a:cs typeface="Arial" pitchFamily="34" charset="0"/>
              </a:rPr>
              <a:t>Pruthaporn</a:t>
            </a:r>
            <a:r>
              <a:rPr lang="en-US" dirty="0" smtClean="0">
                <a:latin typeface="Arial" pitchFamily="34" charset="0"/>
                <a:cs typeface="Arial" pitchFamily="34" charset="0"/>
              </a:rPr>
              <a:t> </a:t>
            </a:r>
            <a:r>
              <a:rPr lang="en-US" dirty="0" err="1" smtClean="0">
                <a:latin typeface="Arial" pitchFamily="34" charset="0"/>
                <a:cs typeface="Arial" pitchFamily="34" charset="0"/>
              </a:rPr>
              <a:t>Yai-aroon</a:t>
            </a:r>
            <a:r>
              <a:rPr lang="en-US" dirty="0" smtClean="0">
                <a:latin typeface="Arial" pitchFamily="34" charset="0"/>
                <a:cs typeface="Arial" pitchFamily="34" charset="0"/>
              </a:rPr>
              <a:t>            5504641373</a:t>
            </a:r>
          </a:p>
          <a:p>
            <a:endParaRPr lang="en-US" dirty="0" smtClean="0">
              <a:latin typeface="Arial" pitchFamily="34" charset="0"/>
              <a:cs typeface="Arial" pitchFamily="34" charset="0"/>
            </a:endParaRPr>
          </a:p>
          <a:p>
            <a:r>
              <a:rPr lang="en-US" dirty="0" err="1" smtClean="0">
                <a:latin typeface="Arial" pitchFamily="34" charset="0"/>
                <a:cs typeface="Arial" pitchFamily="34" charset="0"/>
              </a:rPr>
              <a:t>Thanawin</a:t>
            </a:r>
            <a:r>
              <a:rPr lang="en-US" dirty="0" smtClean="0">
                <a:latin typeface="Arial" pitchFamily="34" charset="0"/>
                <a:cs typeface="Arial" pitchFamily="34" charset="0"/>
              </a:rPr>
              <a:t> </a:t>
            </a:r>
            <a:r>
              <a:rPr lang="en-US" dirty="0" err="1" smtClean="0">
                <a:latin typeface="Arial" pitchFamily="34" charset="0"/>
                <a:cs typeface="Arial" pitchFamily="34" charset="0"/>
              </a:rPr>
              <a:t>Chuenchomlada</a:t>
            </a:r>
            <a:r>
              <a:rPr lang="en-US" dirty="0" smtClean="0">
                <a:latin typeface="Arial" pitchFamily="34" charset="0"/>
                <a:cs typeface="Arial" pitchFamily="34" charset="0"/>
              </a:rPr>
              <a:t>    5504641936</a:t>
            </a:r>
            <a:endParaRPr lang="th-TH" dirty="0">
              <a:latin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pipeline ?</a:t>
            </a:r>
            <a:endParaRPr lang="th-TH" dirty="0"/>
          </a:p>
        </p:txBody>
      </p:sp>
      <p:sp>
        <p:nvSpPr>
          <p:cNvPr id="3" name="Content Placeholder 2"/>
          <p:cNvSpPr>
            <a:spLocks noGrp="1"/>
          </p:cNvSpPr>
          <p:nvPr>
            <p:ph idx="1"/>
          </p:nvPr>
        </p:nvSpPr>
        <p:spPr/>
        <p:txBody>
          <a:bodyPr>
            <a:normAutofit/>
          </a:bodyPr>
          <a:lstStyle/>
          <a:p>
            <a:r>
              <a:rPr lang="en-US" dirty="0" smtClean="0"/>
              <a:t>Pipeline transport is the transportation of goods through a pipe. Most commonly, liquids and gases are sent, but pneumatic tubes using compressed air can also transport solid capsules.</a:t>
            </a:r>
          </a:p>
          <a:p>
            <a:pPr marL="0" indent="0">
              <a:buNone/>
            </a:pPr>
            <a:endParaRPr lang="th-TH" dirty="0"/>
          </a:p>
        </p:txBody>
      </p:sp>
      <p:pic>
        <p:nvPicPr>
          <p:cNvPr id="1026" name="Picture 2" descr="http://blog.fieldid.com/wp-content/uploads/302x202xpipeline-safety4.jpg.pagespeed.ic.8EyCKnJaZ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76872" y="3933056"/>
            <a:ext cx="4655368" cy="2487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909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pipeline ?</a:t>
            </a:r>
            <a:endParaRPr lang="th-TH" dirty="0"/>
          </a:p>
        </p:txBody>
      </p:sp>
      <p:sp>
        <p:nvSpPr>
          <p:cNvPr id="3" name="Content Placeholder 2"/>
          <p:cNvSpPr>
            <a:spLocks noGrp="1"/>
          </p:cNvSpPr>
          <p:nvPr>
            <p:ph idx="1"/>
          </p:nvPr>
        </p:nvSpPr>
        <p:spPr/>
        <p:txBody>
          <a:bodyPr/>
          <a:lstStyle/>
          <a:p>
            <a:r>
              <a:rPr lang="en-US" dirty="0"/>
              <a:t>As for gases and liquids, any chemically stable substance can be sent through a pipeline. Therefore sewage, slurry, water, or even beer pipelines exist; but arguably the most valuable are those transporting crude petroleum and refined petroleum product including fuels: oil ,natural gas (gas grid), and biofuels.</a:t>
            </a:r>
          </a:p>
          <a:p>
            <a:endParaRPr lang="th-TH" dirty="0"/>
          </a:p>
        </p:txBody>
      </p:sp>
    </p:spTree>
    <p:extLst>
      <p:ext uri="{BB962C8B-B14F-4D97-AF65-F5344CB8AC3E}">
        <p14:creationId xmlns:p14="http://schemas.microsoft.com/office/powerpoint/2010/main" val="1942738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pipeline</a:t>
            </a:r>
            <a:endParaRPr lang="th-TH" dirty="0"/>
          </a:p>
        </p:txBody>
      </p:sp>
      <p:sp>
        <p:nvSpPr>
          <p:cNvPr id="3" name="Content Placeholder 2"/>
          <p:cNvSpPr>
            <a:spLocks noGrp="1"/>
          </p:cNvSpPr>
          <p:nvPr>
            <p:ph idx="1"/>
          </p:nvPr>
        </p:nvSpPr>
        <p:spPr/>
        <p:txBody>
          <a:bodyPr>
            <a:normAutofit/>
          </a:bodyPr>
          <a:lstStyle/>
          <a:p>
            <a:r>
              <a:rPr lang="en-US" dirty="0" smtClean="0"/>
              <a:t>1 For oil or natural gas</a:t>
            </a:r>
          </a:p>
          <a:p>
            <a:r>
              <a:rPr lang="en-US" dirty="0" smtClean="0"/>
              <a:t>2 For ammonia	</a:t>
            </a:r>
          </a:p>
          <a:p>
            <a:r>
              <a:rPr lang="en-US" dirty="0" smtClean="0"/>
              <a:t>3 For biofuels (ethanol and </a:t>
            </a:r>
            <a:r>
              <a:rPr lang="en-US" dirty="0" err="1" smtClean="0"/>
              <a:t>biobutanol</a:t>
            </a:r>
            <a:r>
              <a:rPr lang="en-US" dirty="0" smtClean="0"/>
              <a:t>)</a:t>
            </a:r>
          </a:p>
          <a:p>
            <a:r>
              <a:rPr lang="en-US" dirty="0" smtClean="0"/>
              <a:t>4 For coal and ore</a:t>
            </a:r>
          </a:p>
          <a:p>
            <a:r>
              <a:rPr lang="en-US" dirty="0" smtClean="0"/>
              <a:t>5 For hydrogen</a:t>
            </a:r>
          </a:p>
          <a:p>
            <a:r>
              <a:rPr lang="en-US" dirty="0" smtClean="0"/>
              <a:t>6 For water</a:t>
            </a:r>
          </a:p>
          <a:p>
            <a:r>
              <a:rPr lang="en-US" dirty="0" smtClean="0"/>
              <a:t>7 For beer</a:t>
            </a:r>
          </a:p>
          <a:p>
            <a:r>
              <a:rPr lang="en-US" dirty="0" smtClean="0"/>
              <a:t>8 For other uses</a:t>
            </a:r>
            <a:endParaRPr lang="th-TH"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3501008"/>
            <a:ext cx="3360220" cy="2761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4495"/>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 of pipeline</a:t>
            </a:r>
            <a:endParaRPr lang="th-TH" dirty="0"/>
          </a:p>
        </p:txBody>
      </p:sp>
      <p:sp>
        <p:nvSpPr>
          <p:cNvPr id="3" name="Content Placeholder 2"/>
          <p:cNvSpPr>
            <a:spLocks noGrp="1"/>
          </p:cNvSpPr>
          <p:nvPr>
            <p:ph idx="1"/>
          </p:nvPr>
        </p:nvSpPr>
        <p:spPr/>
        <p:txBody>
          <a:bodyPr/>
          <a:lstStyle/>
          <a:p>
            <a:r>
              <a:rPr lang="en-US" dirty="0" smtClean="0">
                <a:solidFill>
                  <a:srgbClr val="00B050"/>
                </a:solidFill>
              </a:rPr>
              <a:t>Gathering pipelines </a:t>
            </a:r>
          </a:p>
          <a:p>
            <a:pPr marL="457200" lvl="1" indent="0">
              <a:buNone/>
            </a:pPr>
            <a:r>
              <a:rPr lang="en-US" dirty="0" smtClean="0"/>
              <a:t>Group of smaller interconnected pipelines forming complex networks with the purpose of bringing crude oil or natural gas from several nearby wells to a treatment plant or processing facility. </a:t>
            </a:r>
          </a:p>
          <a:p>
            <a:endParaRPr lang="th-TH"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543" y="4365103"/>
            <a:ext cx="7181850"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451063"/>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340768"/>
            <a:ext cx="8229600" cy="4389120"/>
          </a:xfrm>
        </p:spPr>
        <p:txBody>
          <a:bodyPr/>
          <a:lstStyle/>
          <a:p>
            <a:r>
              <a:rPr lang="en-US" dirty="0" smtClean="0">
                <a:solidFill>
                  <a:srgbClr val="00B050"/>
                </a:solidFill>
              </a:rPr>
              <a:t>Transportation pipelines</a:t>
            </a:r>
          </a:p>
          <a:p>
            <a:pPr marL="457200" lvl="1" indent="0">
              <a:buNone/>
            </a:pPr>
            <a:r>
              <a:rPr lang="en-US" dirty="0" smtClean="0"/>
              <a:t>Mainly long pipes with large diameters, moving products (oil, gas, refined products) between cities, countries and even continents. These transportation networks include several compressor stations in gas lines or pump stations for crude and multiproduct pipelines.</a:t>
            </a:r>
            <a:endParaRPr lang="th-TH" dirty="0"/>
          </a:p>
        </p:txBody>
      </p:sp>
      <p:pic>
        <p:nvPicPr>
          <p:cNvPr id="6146" name="Picture 2" descr="http://www.co2captureproject.org/images/line-image-smal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9592" y="3987575"/>
            <a:ext cx="3305944" cy="220671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energymixreport.com/wp-content/uploads/2013/07/gas-pipelin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056" y="4000176"/>
            <a:ext cx="3096344" cy="2181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4658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solidFill>
                  <a:srgbClr val="00B050"/>
                </a:solidFill>
              </a:rPr>
              <a:t>Distribution pipelines</a:t>
            </a:r>
          </a:p>
          <a:p>
            <a:pPr marL="0" indent="0">
              <a:buNone/>
            </a:pPr>
            <a:r>
              <a:rPr lang="en-US" dirty="0" smtClean="0"/>
              <a:t>	Composed of several interconnected pipelines with small diameters, used to take the products to the final consumer. Feeder lines to distribute gas to homes and businesses downstream. Pipelines at terminals for distributing products to tanks and storage facilities are included in this group.</a:t>
            </a:r>
            <a:endParaRPr lang="th-TH" dirty="0"/>
          </a:p>
        </p:txBody>
      </p:sp>
    </p:spTree>
    <p:extLst>
      <p:ext uri="{BB962C8B-B14F-4D97-AF65-F5344CB8AC3E}">
        <p14:creationId xmlns:p14="http://schemas.microsoft.com/office/powerpoint/2010/main" val="22750704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a:t>
            </a:r>
            <a:endParaRPr lang="th-TH" dirty="0"/>
          </a:p>
        </p:txBody>
      </p:sp>
      <p:sp>
        <p:nvSpPr>
          <p:cNvPr id="3" name="Content Placeholder 2"/>
          <p:cNvSpPr>
            <a:spLocks noGrp="1"/>
          </p:cNvSpPr>
          <p:nvPr>
            <p:ph idx="1"/>
          </p:nvPr>
        </p:nvSpPr>
        <p:spPr/>
        <p:txBody>
          <a:bodyPr/>
          <a:lstStyle/>
          <a:p>
            <a:r>
              <a:rPr lang="th-TH" dirty="0"/>
              <a:t>1.</a:t>
            </a:r>
            <a:r>
              <a:rPr lang="en-US" dirty="0"/>
              <a:t>Cost and time saving.</a:t>
            </a:r>
          </a:p>
          <a:p>
            <a:r>
              <a:rPr lang="th-TH" dirty="0"/>
              <a:t>2.</a:t>
            </a:r>
            <a:r>
              <a:rPr lang="en-US" dirty="0"/>
              <a:t>Can be transported in any climate.</a:t>
            </a:r>
          </a:p>
          <a:p>
            <a:r>
              <a:rPr lang="en-US" dirty="0"/>
              <a:t>3. Unlimited time and quantities in transportation.</a:t>
            </a:r>
          </a:p>
          <a:p>
            <a:r>
              <a:rPr lang="en-US" dirty="0"/>
              <a:t>4. Highly secure from loss or theft.</a:t>
            </a:r>
          </a:p>
          <a:p>
            <a:r>
              <a:rPr lang="en-US" dirty="0"/>
              <a:t>5. Clear schedule in transportation.</a:t>
            </a:r>
          </a:p>
          <a:p>
            <a:r>
              <a:rPr lang="en-US" dirty="0"/>
              <a:t>6. Cheap labor cost because using less manpower.</a:t>
            </a:r>
            <a:endParaRPr lang="th-TH" dirty="0"/>
          </a:p>
        </p:txBody>
      </p:sp>
    </p:spTree>
    <p:extLst>
      <p:ext uri="{BB962C8B-B14F-4D97-AF65-F5344CB8AC3E}">
        <p14:creationId xmlns:p14="http://schemas.microsoft.com/office/powerpoint/2010/main" val="15757837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a:t>
            </a:r>
            <a:endParaRPr lang="th-TH" dirty="0"/>
          </a:p>
        </p:txBody>
      </p:sp>
      <p:sp>
        <p:nvSpPr>
          <p:cNvPr id="3" name="Content Placeholder 2"/>
          <p:cNvSpPr>
            <a:spLocks noGrp="1"/>
          </p:cNvSpPr>
          <p:nvPr>
            <p:ph idx="1"/>
          </p:nvPr>
        </p:nvSpPr>
        <p:spPr/>
        <p:txBody>
          <a:bodyPr/>
          <a:lstStyle/>
          <a:p>
            <a:r>
              <a:rPr lang="th-TH" dirty="0"/>
              <a:t>1.</a:t>
            </a:r>
            <a:r>
              <a:rPr lang="en-US" dirty="0"/>
              <a:t>Can transport only </a:t>
            </a:r>
            <a:r>
              <a:rPr lang="en-US" dirty="0" smtClean="0"/>
              <a:t>liquid </a:t>
            </a:r>
            <a:r>
              <a:rPr lang="en-US" dirty="0"/>
              <a:t>and gasses.</a:t>
            </a:r>
          </a:p>
          <a:p>
            <a:r>
              <a:rPr lang="en-US" dirty="0"/>
              <a:t>2. The cost of the initial investment is high.</a:t>
            </a:r>
          </a:p>
          <a:p>
            <a:r>
              <a:rPr lang="en-US" dirty="0"/>
              <a:t>3. Difficult to check for </a:t>
            </a:r>
            <a:r>
              <a:rPr lang="en-US" dirty="0" smtClean="0"/>
              <a:t>weak </a:t>
            </a:r>
            <a:r>
              <a:rPr lang="en-US" dirty="0"/>
              <a:t>spot.</a:t>
            </a:r>
          </a:p>
          <a:p>
            <a:r>
              <a:rPr lang="en-US" dirty="0"/>
              <a:t>4. Cannot move or change the way of transportation.</a:t>
            </a:r>
          </a:p>
          <a:p>
            <a:r>
              <a:rPr lang="en-US" dirty="0"/>
              <a:t>5. Not suitable for transport in the country with frequent earthquakes.</a:t>
            </a:r>
          </a:p>
          <a:p>
            <a:endParaRPr lang="th-TH" dirty="0"/>
          </a:p>
        </p:txBody>
      </p:sp>
    </p:spTree>
    <p:extLst>
      <p:ext uri="{BB962C8B-B14F-4D97-AF65-F5344CB8AC3E}">
        <p14:creationId xmlns:p14="http://schemas.microsoft.com/office/powerpoint/2010/main" val="10768542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th-TH" dirty="0"/>
          </a:p>
        </p:txBody>
      </p:sp>
      <p:sp>
        <p:nvSpPr>
          <p:cNvPr id="3" name="Content Placeholder 2"/>
          <p:cNvSpPr>
            <a:spLocks noGrp="1"/>
          </p:cNvSpPr>
          <p:nvPr>
            <p:ph idx="1"/>
          </p:nvPr>
        </p:nvSpPr>
        <p:spPr/>
        <p:txBody>
          <a:bodyPr/>
          <a:lstStyle/>
          <a:p>
            <a:r>
              <a:rPr lang="en-US" dirty="0" smtClean="0"/>
              <a:t>This mode of transportation after initial construction have fixed in place and move product in high volume, can protect product from contamination and it is most economical form of transportation with lower cost per ton of any mode. It has some drawbacks that must considered and be carefully in operation.</a:t>
            </a:r>
            <a:endParaRPr lang="th-TH" dirty="0"/>
          </a:p>
        </p:txBody>
      </p:sp>
      <p:pic>
        <p:nvPicPr>
          <p:cNvPr id="2050" name="Picture 2" descr="http://www.economywatch.com/files/imagecache/story/story/shutterstock_7268093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99792" y="4584486"/>
            <a:ext cx="3384376" cy="2052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75243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Recent news</a:t>
            </a:r>
            <a:endParaRPr lang="th-TH" dirty="0"/>
          </a:p>
        </p:txBody>
      </p:sp>
      <p:sp>
        <p:nvSpPr>
          <p:cNvPr id="3" name="Content Placeholder 2"/>
          <p:cNvSpPr>
            <a:spLocks noGrp="1"/>
          </p:cNvSpPr>
          <p:nvPr>
            <p:ph idx="1"/>
          </p:nvPr>
        </p:nvSpPr>
        <p:spPr>
          <a:xfrm>
            <a:off x="395536" y="1196752"/>
            <a:ext cx="8229600" cy="4389120"/>
          </a:xfrm>
        </p:spPr>
        <p:txBody>
          <a:bodyPr>
            <a:normAutofit/>
          </a:bodyPr>
          <a:lstStyle/>
          <a:p>
            <a:endParaRPr lang="en-US" dirty="0" smtClean="0"/>
          </a:p>
          <a:p>
            <a:r>
              <a:rPr lang="en-US" dirty="0" smtClean="0"/>
              <a:t>In 2009, PTTEP Australasia, a PTT subsidiary, was involved in an oil spill considered one of Australia's worst oil disasters, in the </a:t>
            </a:r>
            <a:r>
              <a:rPr lang="en-US" dirty="0" err="1" smtClean="0"/>
              <a:t>Montara</a:t>
            </a:r>
            <a:r>
              <a:rPr lang="en-US" dirty="0" smtClean="0"/>
              <a:t> oil field in the Timor Sea of the northern coast of Western Australia.</a:t>
            </a:r>
          </a:p>
          <a:p>
            <a:endParaRPr lang="en-US" dirty="0" smtClean="0"/>
          </a:p>
          <a:p>
            <a:endParaRPr lang="en-US" dirty="0" smtClean="0"/>
          </a:p>
        </p:txBody>
      </p:sp>
      <p:pic>
        <p:nvPicPr>
          <p:cNvPr id="3074" name="Picture 2" descr="http://4.bp.blogspot.com/_edvxM1dkFlo/S9BmgTEQqFI/AAAAAAAAAZE/LzR9zj_7USc/s1600/SkyTruth-Hypothetical_Montara_Oil_Spill_Cumulative-NJ-logo.jpg"/>
          <p:cNvPicPr>
            <a:picLocks noChangeAspect="1" noChangeArrowheads="1"/>
          </p:cNvPicPr>
          <p:nvPr/>
        </p:nvPicPr>
        <p:blipFill>
          <a:blip r:embed="rId2" cstate="print"/>
          <a:srcRect/>
          <a:stretch>
            <a:fillRect/>
          </a:stretch>
        </p:blipFill>
        <p:spPr bwMode="auto">
          <a:xfrm>
            <a:off x="2771800" y="3861048"/>
            <a:ext cx="3672408" cy="2460503"/>
          </a:xfrm>
          <a:prstGeom prst="rect">
            <a:avLst/>
          </a:prstGeom>
          <a:noFill/>
        </p:spPr>
      </p:pic>
    </p:spTree>
    <p:extLst>
      <p:ext uri="{BB962C8B-B14F-4D97-AF65-F5344CB8AC3E}">
        <p14:creationId xmlns:p14="http://schemas.microsoft.com/office/powerpoint/2010/main" val="27808790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124744"/>
            <a:ext cx="8229600" cy="4389120"/>
          </a:xfrm>
        </p:spPr>
        <p:txBody>
          <a:bodyPr>
            <a:normAutofit fontScale="92500" lnSpcReduction="20000"/>
          </a:bodyPr>
          <a:lstStyle/>
          <a:p>
            <a:r>
              <a:rPr lang="en-US" dirty="0" smtClean="0"/>
              <a:t>In Thailand </a:t>
            </a:r>
          </a:p>
          <a:p>
            <a:pPr>
              <a:buNone/>
            </a:pPr>
            <a:r>
              <a:rPr lang="en-US" dirty="0" smtClean="0"/>
              <a:t>	July 29, Oil from a leaking pipeline has washed up on resort island in Thailand.</a:t>
            </a:r>
          </a:p>
          <a:p>
            <a:pPr>
              <a:buNone/>
            </a:pPr>
            <a:r>
              <a:rPr lang="en-US" dirty="0" smtClean="0"/>
              <a:t>    The spill occurred early Saturday when the pipeline operated by PTT Global Chemistry, a subsidiary of Thai state-owned oil and gas PTT Public Co. Ltd., sprung a leak about 12 miles off the coast of mainland </a:t>
            </a:r>
            <a:r>
              <a:rPr lang="en-US" dirty="0" err="1" smtClean="0"/>
              <a:t>Rayong</a:t>
            </a:r>
            <a:r>
              <a:rPr lang="en-US" dirty="0" smtClean="0"/>
              <a:t> province, The Nation newspaper reports. </a:t>
            </a:r>
          </a:p>
          <a:p>
            <a:pPr>
              <a:buNone/>
            </a:pPr>
            <a:endParaRPr lang="en-US" dirty="0" smtClean="0"/>
          </a:p>
          <a:p>
            <a:pPr>
              <a:buNone/>
            </a:pPr>
            <a:r>
              <a:rPr lang="en-US" dirty="0" smtClean="0"/>
              <a:t>   About 13,000 gallons of oil leaked into the sea, the company said. By Sunday night, the oil slick had reached the western side of </a:t>
            </a:r>
            <a:r>
              <a:rPr lang="en-US" dirty="0" err="1" smtClean="0"/>
              <a:t>Samet</a:t>
            </a:r>
            <a:r>
              <a:rPr lang="en-US" dirty="0" smtClean="0"/>
              <a:t> Island, covering about 2,000 feet of beachfront, China's state-run Xinhua News Agency reports.</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 on economy</a:t>
            </a:r>
            <a:endParaRPr lang="th-TH" dirty="0"/>
          </a:p>
        </p:txBody>
      </p:sp>
      <p:sp>
        <p:nvSpPr>
          <p:cNvPr id="3" name="Content Placeholder 2"/>
          <p:cNvSpPr>
            <a:spLocks noGrp="1"/>
          </p:cNvSpPr>
          <p:nvPr>
            <p:ph idx="1"/>
          </p:nvPr>
        </p:nvSpPr>
        <p:spPr/>
        <p:txBody>
          <a:bodyPr/>
          <a:lstStyle/>
          <a:p>
            <a:r>
              <a:rPr lang="en-US" dirty="0" smtClean="0"/>
              <a:t>The spill had caused severe damage to </a:t>
            </a:r>
            <a:r>
              <a:rPr lang="en-US" dirty="0" err="1" smtClean="0"/>
              <a:t>Rayong's</a:t>
            </a:r>
            <a:r>
              <a:rPr lang="en-US" dirty="0" smtClean="0"/>
              <a:t> environment and that it would take at least six months for its tourism sector to recover.</a:t>
            </a:r>
          </a:p>
          <a:p>
            <a:r>
              <a:rPr lang="en-US" dirty="0" smtClean="0"/>
              <a:t>Even though the oil spill only hit </a:t>
            </a:r>
            <a:r>
              <a:rPr lang="en-US" dirty="0" err="1" smtClean="0"/>
              <a:t>Prao</a:t>
            </a:r>
            <a:r>
              <a:rPr lang="en-US" dirty="0" smtClean="0"/>
              <a:t> Bay on the island, many bookings at hotels on other beaches and even on </a:t>
            </a:r>
            <a:r>
              <a:rPr lang="en-US" dirty="0" err="1" smtClean="0"/>
              <a:t>Rayong’s</a:t>
            </a:r>
            <a:r>
              <a:rPr lang="en-US" dirty="0" smtClean="0"/>
              <a:t> mainland have been cancelled, Mr. </a:t>
            </a:r>
            <a:r>
              <a:rPr lang="en-US" dirty="0" err="1" smtClean="0"/>
              <a:t>Chairat</a:t>
            </a:r>
            <a:r>
              <a:rPr lang="en-US" dirty="0" smtClean="0"/>
              <a:t> said. He added that the number of day-trip visitors who usually come to taste seafood at restaurants has also dropped by about 80%.</a:t>
            </a:r>
          </a:p>
        </p:txBody>
      </p:sp>
    </p:spTree>
    <p:extLst>
      <p:ext uri="{BB962C8B-B14F-4D97-AF65-F5344CB8AC3E}">
        <p14:creationId xmlns:p14="http://schemas.microsoft.com/office/powerpoint/2010/main" val="30067117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thairath.co.th/media/content/2013/08/01/360793/o2/42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6323" y="3717032"/>
            <a:ext cx="3250365" cy="23875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farm3.staticflickr.com/2812/9404339253_ecae850af1_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3717032"/>
            <a:ext cx="3564396" cy="237812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news.thaipbs.or.th/sites/default/files/imagecache/top_picture/news28072013/186567-imagejpeg-27512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1179473"/>
            <a:ext cx="3096344" cy="17553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http://www.springnewstv.tv/upload/news/picture/cef7deac83bc9c432b30005333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7454" y="960963"/>
            <a:ext cx="3668101" cy="2192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8645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thairath.co.th/media/content/2013/07/30/360359/hr1667/6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743486"/>
            <a:ext cx="3749119" cy="254806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news.thaipbs.or.th/sites/default/files/imagecache/top_picture/news15082013/189833-imagejpeg-28071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382" y="919340"/>
            <a:ext cx="3818273" cy="233780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www.posttoday.com/media/content/2013/07/29/D3829D3BF66149439850AF9D4DC6BE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8024" y="852642"/>
            <a:ext cx="3709795" cy="247120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4" descr="http://www.posttoday.com/media/content/2013/07/30/0FE0365C410B446FB5CD437DBE6EA844.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88024" y="3743486"/>
            <a:ext cx="3812143" cy="2539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8531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628800"/>
            <a:ext cx="8229600" cy="1143000"/>
          </a:xfrm>
        </p:spPr>
        <p:txBody>
          <a:bodyPr/>
          <a:lstStyle/>
          <a:p>
            <a:r>
              <a:rPr lang="en-US" dirty="0" smtClean="0"/>
              <a:t>Thank you</a:t>
            </a:r>
            <a:endParaRPr lang="th-TH" dirty="0"/>
          </a:p>
        </p:txBody>
      </p:sp>
      <p:pic>
        <p:nvPicPr>
          <p:cNvPr id="1026" name="Picture 2" descr="http://www.thetoytour.com/images/1154071857/116995306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8526" y="3429000"/>
            <a:ext cx="3810000" cy="2628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364</TotalTime>
  <Words>500</Words>
  <Application>Microsoft Office PowerPoint</Application>
  <PresentationFormat>On-screen Show (4:3)</PresentationFormat>
  <Paragraphs>57</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Flow</vt:lpstr>
      <vt:lpstr>Pipeline</vt:lpstr>
      <vt:lpstr>Group members</vt:lpstr>
      <vt:lpstr>What is pipeline ?</vt:lpstr>
      <vt:lpstr>What is pipeline ?</vt:lpstr>
      <vt:lpstr>Types of pipeline</vt:lpstr>
      <vt:lpstr>Function of pipeline</vt:lpstr>
      <vt:lpstr>PowerPoint Presentation</vt:lpstr>
      <vt:lpstr>PowerPoint Presentation</vt:lpstr>
      <vt:lpstr>Advantage</vt:lpstr>
      <vt:lpstr>Disadvantage</vt:lpstr>
      <vt:lpstr>Summary</vt:lpstr>
      <vt:lpstr>Recent news</vt:lpstr>
      <vt:lpstr>PowerPoint Presentation</vt:lpstr>
      <vt:lpstr>Effect on economy</vt:lpstr>
      <vt:lpstr>PowerPoint Presentation</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Pipeline</dc:title>
  <dc:creator>multi</dc:creator>
  <cp:lastModifiedBy>Sony</cp:lastModifiedBy>
  <cp:revision>38</cp:revision>
  <dcterms:created xsi:type="dcterms:W3CDTF">2013-10-24T08:06:09Z</dcterms:created>
  <dcterms:modified xsi:type="dcterms:W3CDTF">2013-11-06T23:46:50Z</dcterms:modified>
</cp:coreProperties>
</file>