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notesMasterIdLst>
    <p:notesMasterId r:id="rId60"/>
  </p:notesMasterIdLst>
  <p:sldIdLst>
    <p:sldId id="256" r:id="rId2"/>
    <p:sldId id="387" r:id="rId3"/>
    <p:sldId id="388" r:id="rId4"/>
    <p:sldId id="389" r:id="rId5"/>
    <p:sldId id="390" r:id="rId6"/>
    <p:sldId id="391" r:id="rId7"/>
    <p:sldId id="392" r:id="rId8"/>
    <p:sldId id="394" r:id="rId9"/>
    <p:sldId id="395" r:id="rId10"/>
    <p:sldId id="396" r:id="rId11"/>
    <p:sldId id="397" r:id="rId12"/>
    <p:sldId id="398" r:id="rId13"/>
    <p:sldId id="399" r:id="rId14"/>
    <p:sldId id="400" r:id="rId15"/>
    <p:sldId id="321" r:id="rId16"/>
    <p:sldId id="322" r:id="rId17"/>
    <p:sldId id="323" r:id="rId18"/>
    <p:sldId id="324" r:id="rId19"/>
    <p:sldId id="325" r:id="rId20"/>
    <p:sldId id="326" r:id="rId21"/>
    <p:sldId id="327" r:id="rId22"/>
    <p:sldId id="328" r:id="rId23"/>
    <p:sldId id="329" r:id="rId24"/>
    <p:sldId id="330" r:id="rId25"/>
    <p:sldId id="331" r:id="rId26"/>
    <p:sldId id="332" r:id="rId27"/>
    <p:sldId id="333" r:id="rId28"/>
    <p:sldId id="385" r:id="rId29"/>
    <p:sldId id="334" r:id="rId30"/>
    <p:sldId id="335" r:id="rId31"/>
    <p:sldId id="336" r:id="rId32"/>
    <p:sldId id="337" r:id="rId33"/>
    <p:sldId id="338" r:id="rId34"/>
    <p:sldId id="339" r:id="rId35"/>
    <p:sldId id="340" r:id="rId36"/>
    <p:sldId id="341" r:id="rId37"/>
    <p:sldId id="342" r:id="rId38"/>
    <p:sldId id="344" r:id="rId39"/>
    <p:sldId id="345" r:id="rId40"/>
    <p:sldId id="347" r:id="rId41"/>
    <p:sldId id="348" r:id="rId42"/>
    <p:sldId id="349" r:id="rId43"/>
    <p:sldId id="351" r:id="rId44"/>
    <p:sldId id="352" r:id="rId45"/>
    <p:sldId id="356" r:id="rId46"/>
    <p:sldId id="362" r:id="rId47"/>
    <p:sldId id="363" r:id="rId48"/>
    <p:sldId id="364" r:id="rId49"/>
    <p:sldId id="365" r:id="rId50"/>
    <p:sldId id="375" r:id="rId51"/>
    <p:sldId id="376" r:id="rId52"/>
    <p:sldId id="378" r:id="rId53"/>
    <p:sldId id="379" r:id="rId54"/>
    <p:sldId id="380" r:id="rId55"/>
    <p:sldId id="381" r:id="rId56"/>
    <p:sldId id="382" r:id="rId57"/>
    <p:sldId id="383" r:id="rId58"/>
    <p:sldId id="320" r:id="rId5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53" d="100"/>
          <a:sy n="53" d="100"/>
        </p:scale>
        <p:origin x="-1422"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image" Target="../media/image3.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F6170D8-79F3-47E8-AABF-3546422B4182}" type="datetimeFigureOut">
              <a:rPr lang="en-US" smtClean="0"/>
              <a:t>1/19/2014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65097B3-C1B6-4468-B554-69E32C22EF59}" type="slidenum">
              <a:rPr lang="en-US" smtClean="0"/>
              <a:t>‹#›</a:t>
            </a:fld>
            <a:endParaRPr lang="en-US"/>
          </a:p>
        </p:txBody>
      </p:sp>
    </p:spTree>
    <p:extLst>
      <p:ext uri="{BB962C8B-B14F-4D97-AF65-F5344CB8AC3E}">
        <p14:creationId xmlns:p14="http://schemas.microsoft.com/office/powerpoint/2010/main" val="31317283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Rot="1" noChangeAspect="1" noChangeArrowheads="1" noTextEdit="1"/>
          </p:cNvSpPr>
          <p:nvPr>
            <p:ph type="sldImg"/>
          </p:nvPr>
        </p:nvSpPr>
        <p:spPr>
          <a:ln cap="flat"/>
        </p:spPr>
      </p:sp>
      <p:sp>
        <p:nvSpPr>
          <p:cNvPr id="83971"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extLst>
      <p:ext uri="{BB962C8B-B14F-4D97-AF65-F5344CB8AC3E}">
        <p14:creationId xmlns:p14="http://schemas.microsoft.com/office/powerpoint/2010/main" val="26406462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Rot="1" noChangeAspect="1" noChangeArrowheads="1" noTextEdit="1"/>
          </p:cNvSpPr>
          <p:nvPr>
            <p:ph type="sldImg"/>
          </p:nvPr>
        </p:nvSpPr>
        <p:spPr>
          <a:ln cap="flat"/>
        </p:spPr>
      </p:sp>
      <p:sp>
        <p:nvSpPr>
          <p:cNvPr id="84995"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extLst>
      <p:ext uri="{BB962C8B-B14F-4D97-AF65-F5344CB8AC3E}">
        <p14:creationId xmlns:p14="http://schemas.microsoft.com/office/powerpoint/2010/main" val="25694412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Rot="1" noChangeAspect="1" noChangeArrowheads="1" noTextEdit="1"/>
          </p:cNvSpPr>
          <p:nvPr>
            <p:ph type="sldImg"/>
          </p:nvPr>
        </p:nvSpPr>
        <p:spPr>
          <a:ln cap="flat"/>
        </p:spPr>
      </p:sp>
      <p:sp>
        <p:nvSpPr>
          <p:cNvPr id="86019"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extLst>
      <p:ext uri="{BB962C8B-B14F-4D97-AF65-F5344CB8AC3E}">
        <p14:creationId xmlns:p14="http://schemas.microsoft.com/office/powerpoint/2010/main" val="31544857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Rot="1" noChangeAspect="1" noChangeArrowheads="1" noTextEdit="1"/>
          </p:cNvSpPr>
          <p:nvPr>
            <p:ph type="sldImg"/>
          </p:nvPr>
        </p:nvSpPr>
        <p:spPr>
          <a:ln cap="flat"/>
        </p:spPr>
      </p:sp>
      <p:sp>
        <p:nvSpPr>
          <p:cNvPr id="87043"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extLst>
      <p:ext uri="{BB962C8B-B14F-4D97-AF65-F5344CB8AC3E}">
        <p14:creationId xmlns:p14="http://schemas.microsoft.com/office/powerpoint/2010/main" val="13616732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Rot="1" noChangeAspect="1" noChangeArrowheads="1" noTextEdit="1"/>
          </p:cNvSpPr>
          <p:nvPr>
            <p:ph type="sldImg"/>
          </p:nvPr>
        </p:nvSpPr>
        <p:spPr>
          <a:ln cap="flat"/>
        </p:spPr>
      </p:sp>
      <p:sp>
        <p:nvSpPr>
          <p:cNvPr id="88067"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extLst>
      <p:ext uri="{BB962C8B-B14F-4D97-AF65-F5344CB8AC3E}">
        <p14:creationId xmlns:p14="http://schemas.microsoft.com/office/powerpoint/2010/main" val="7742765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noRot="1" noChangeAspect="1" noChangeArrowheads="1" noTextEdit="1"/>
          </p:cNvSpPr>
          <p:nvPr>
            <p:ph type="sldImg"/>
          </p:nvPr>
        </p:nvSpPr>
        <p:spPr>
          <a:ln cap="flat"/>
        </p:spPr>
      </p:sp>
      <p:sp>
        <p:nvSpPr>
          <p:cNvPr id="92163"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extLst>
      <p:ext uri="{BB962C8B-B14F-4D97-AF65-F5344CB8AC3E}">
        <p14:creationId xmlns:p14="http://schemas.microsoft.com/office/powerpoint/2010/main" val="21854360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AFD40DE-EED9-4683-ABA5-90BDC7AE24B6}" type="datetime1">
              <a:rPr lang="en-US" smtClean="0"/>
              <a:t>1/19/2014</a:t>
            </a:fld>
            <a:endParaRPr lang="en-US"/>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705D276-3774-4756-969C-6385FEFC9C5E}" type="datetime1">
              <a:rPr lang="en-US" smtClean="0"/>
              <a:t>1/19/2014</a:t>
            </a:fld>
            <a:endParaRPr lang="en-US"/>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16294E8-2C6E-4C58-B6AB-246DC642EA98}" type="datetime1">
              <a:rPr lang="en-US" smtClean="0"/>
              <a:t>1/19/2014</a:t>
            </a:fld>
            <a:endParaRPr lang="en-US"/>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555265B-F812-4449-8548-A2213FDF56F3}" type="datetime1">
              <a:rPr lang="en-US" smtClean="0"/>
              <a:t>1/19/2014</a:t>
            </a:fld>
            <a:endParaRPr lang="en-US"/>
          </a:p>
        </p:txBody>
      </p:sp>
      <p:sp>
        <p:nvSpPr>
          <p:cNvPr id="6" name="Footer Placeholder 5"/>
          <p:cNvSpPr>
            <a:spLocks noGrp="1"/>
          </p:cNvSpPr>
          <p:nvPr>
            <p:ph type="ftr" sz="quarter" idx="11"/>
          </p:nvPr>
        </p:nvSpPr>
        <p:spPr/>
        <p:txBody>
          <a:bodyPr/>
          <a:lstStyle/>
          <a:p>
            <a:r>
              <a:rPr lang="en-US" smtClean="0"/>
              <a:t>FN 221: Personal Finance</a:t>
            </a:r>
            <a:endParaRPr lang="en-US"/>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2DFD204-2B7A-483D-B657-57469F0BBDE0}" type="datetime1">
              <a:rPr lang="en-US" smtClean="0"/>
              <a:t>1/19/2014</a:t>
            </a:fld>
            <a:endParaRPr lang="en-US"/>
          </a:p>
        </p:txBody>
      </p:sp>
      <p:sp>
        <p:nvSpPr>
          <p:cNvPr id="8" name="Footer Placeholder 7"/>
          <p:cNvSpPr>
            <a:spLocks noGrp="1"/>
          </p:cNvSpPr>
          <p:nvPr>
            <p:ph type="ftr" sz="quarter" idx="11"/>
          </p:nvPr>
        </p:nvSpPr>
        <p:spPr/>
        <p:txBody>
          <a:bodyPr/>
          <a:lstStyle/>
          <a:p>
            <a:r>
              <a:rPr lang="en-US" smtClean="0"/>
              <a:t>FN 221: Personal Finance</a:t>
            </a:r>
            <a:endParaRPr lang="en-US"/>
          </a:p>
        </p:txBody>
      </p:sp>
      <p:sp>
        <p:nvSpPr>
          <p:cNvPr id="9" name="Slide Number Placeholder 8"/>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79D208B-137B-443C-A20D-838854832AB9}" type="datetime1">
              <a:rPr lang="en-US" smtClean="0"/>
              <a:t>1/19/2014</a:t>
            </a:fld>
            <a:endParaRPr lang="en-US"/>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72F7DB0-DB2F-442E-AA42-1BB0767278C2}" type="datetime1">
              <a:rPr lang="en-US" smtClean="0"/>
              <a:t>1/19/2014</a:t>
            </a:fld>
            <a:endParaRPr lang="en-US"/>
          </a:p>
        </p:txBody>
      </p:sp>
      <p:sp>
        <p:nvSpPr>
          <p:cNvPr id="3" name="Footer Placeholder 2"/>
          <p:cNvSpPr>
            <a:spLocks noGrp="1"/>
          </p:cNvSpPr>
          <p:nvPr>
            <p:ph type="ftr" sz="quarter" idx="11"/>
          </p:nvPr>
        </p:nvSpPr>
        <p:spPr/>
        <p:txBody>
          <a:bodyPr/>
          <a:lstStyle/>
          <a:p>
            <a:r>
              <a:rPr lang="en-US" smtClean="0"/>
              <a:t>FN 221: Personal Finance</a:t>
            </a:r>
            <a:endParaRPr lang="en-US"/>
          </a:p>
        </p:txBody>
      </p:sp>
      <p:sp>
        <p:nvSpPr>
          <p:cNvPr id="4" name="Slide Number Placeholder 3"/>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n-US" smtClean="0"/>
              <a:t>Click to edit Master title style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94996CD-54AB-4F83-AED8-89485AD42955}" type="datetime1">
              <a:rPr lang="en-US" smtClean="0"/>
              <a:t>1/19/2014</a:t>
            </a:fld>
            <a:endParaRPr lang="en-US"/>
          </a:p>
        </p:txBody>
      </p:sp>
      <p:sp>
        <p:nvSpPr>
          <p:cNvPr id="6" name="Footer Placeholder 5"/>
          <p:cNvSpPr>
            <a:spLocks noGrp="1"/>
          </p:cNvSpPr>
          <p:nvPr>
            <p:ph type="ftr" sz="quarter" idx="11"/>
          </p:nvPr>
        </p:nvSpPr>
        <p:spPr/>
        <p:txBody>
          <a:bodyPr/>
          <a:lstStyle/>
          <a:p>
            <a:r>
              <a:rPr lang="en-US" smtClean="0"/>
              <a:t>FN 221: Personal Finance</a:t>
            </a:r>
            <a:endParaRPr lang="en-US"/>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
        <p:nvSpPr>
          <p:cNvPr id="9" name="Content Placeholder 8"/>
          <p:cNvSpPr>
            <a:spLocks noGrp="1"/>
          </p:cNvSpPr>
          <p:nvPr>
            <p:ph sz="quarter" idx="13"/>
          </p:nvPr>
        </p:nvSpPr>
        <p:spPr>
          <a:xfrm>
            <a:off x="304800" y="381000"/>
            <a:ext cx="7772400" cy="494284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n-US" smtClean="0"/>
              <a:t>Click to edit Master title style</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Date Placeholder 7"/>
          <p:cNvSpPr>
            <a:spLocks noGrp="1"/>
          </p:cNvSpPr>
          <p:nvPr>
            <p:ph type="dt" sz="half" idx="10"/>
          </p:nvPr>
        </p:nvSpPr>
        <p:spPr/>
        <p:txBody>
          <a:bodyPr/>
          <a:lstStyle/>
          <a:p>
            <a:fld id="{F2794A1A-7544-4223-A0DD-EC35F61DA804}" type="datetime1">
              <a:rPr lang="en-US" smtClean="0"/>
              <a:t>1/19/2014</a:t>
            </a:fld>
            <a:endParaRPr lang="en-US"/>
          </a:p>
        </p:txBody>
      </p:sp>
      <p:sp>
        <p:nvSpPr>
          <p:cNvPr id="9" name="Slide Number Placeholder 8"/>
          <p:cNvSpPr>
            <a:spLocks noGrp="1"/>
          </p:cNvSpPr>
          <p:nvPr>
            <p:ph type="sldNum" sz="quarter" idx="11"/>
          </p:nvPr>
        </p:nvSpPr>
        <p:spPr/>
        <p:txBody>
          <a:bodyPr/>
          <a:lstStyle/>
          <a:p>
            <a:fld id="{304EA3A7-80BF-408A-9BAF-2337D606B151}" type="slidenum">
              <a:rPr lang="en-US" smtClean="0"/>
              <a:t>‹#›</a:t>
            </a:fld>
            <a:endParaRPr lang="en-US"/>
          </a:p>
        </p:txBody>
      </p:sp>
      <p:sp>
        <p:nvSpPr>
          <p:cNvPr id="10" name="Footer Placeholder 9"/>
          <p:cNvSpPr>
            <a:spLocks noGrp="1"/>
          </p:cNvSpPr>
          <p:nvPr>
            <p:ph type="ftr" sz="quarter" idx="12"/>
          </p:nvPr>
        </p:nvSpPr>
        <p:spPr/>
        <p:txBody>
          <a:bodyPr/>
          <a:lstStyle/>
          <a:p>
            <a:r>
              <a:rPr lang="en-US" smtClean="0"/>
              <a:t>FN 221: Personal Finance</a:t>
            </a: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07291BC-123B-4922-85EB-31C714991D3D}" type="datetime1">
              <a:rPr lang="en-US" smtClean="0"/>
              <a:t>1/19/2014</a:t>
            </a:fld>
            <a:endParaRPr lang="en-US"/>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9A44139-9C22-419F-BF24-206E0C8FD7B9}" type="datetime1">
              <a:rPr lang="en-US" smtClean="0"/>
              <a:t>1/19/2014</a:t>
            </a:fld>
            <a:endParaRPr lang="en-US"/>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39763" y="136525"/>
            <a:ext cx="77724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914400" y="1600200"/>
            <a:ext cx="35814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600200"/>
            <a:ext cx="35814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3733800"/>
            <a:ext cx="35814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6195307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685800" y="165100"/>
            <a:ext cx="7772400" cy="1143000"/>
          </a:xfrm>
        </p:spPr>
        <p:txBody>
          <a:bodyPr/>
          <a:lstStyle/>
          <a:p>
            <a:r>
              <a:rPr lang="en-US" smtClean="0"/>
              <a:t>Click to edit Master title style</a:t>
            </a:r>
            <a:endParaRPr lang="en-US"/>
          </a:p>
        </p:txBody>
      </p:sp>
      <p:sp>
        <p:nvSpPr>
          <p:cNvPr id="3" name="ClipArt Placeholder 2"/>
          <p:cNvSpPr>
            <a:spLocks noGrp="1"/>
          </p:cNvSpPr>
          <p:nvPr>
            <p:ph type="clipArt" sz="half" idx="1"/>
          </p:nvPr>
        </p:nvSpPr>
        <p:spPr>
          <a:xfrm>
            <a:off x="928688" y="1608138"/>
            <a:ext cx="3567112" cy="4114800"/>
          </a:xfrm>
        </p:spPr>
        <p:txBody>
          <a:bodyPr/>
          <a:lstStyle/>
          <a:p>
            <a:pPr lvl="0"/>
            <a:r>
              <a:rPr lang="en-US" noProof="0" smtClean="0"/>
              <a:t>Click icon to add clip art</a:t>
            </a:r>
            <a:endParaRPr lang="en-US" noProof="0" dirty="0" smtClean="0"/>
          </a:p>
        </p:txBody>
      </p:sp>
      <p:sp>
        <p:nvSpPr>
          <p:cNvPr id="4" name="Text Placeholder 3"/>
          <p:cNvSpPr>
            <a:spLocks noGrp="1"/>
          </p:cNvSpPr>
          <p:nvPr>
            <p:ph type="body" sz="half" idx="2"/>
          </p:nvPr>
        </p:nvSpPr>
        <p:spPr>
          <a:xfrm>
            <a:off x="4648200" y="1608138"/>
            <a:ext cx="3567113"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1105417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304EA3A7-80BF-408A-9BAF-2337D606B151}" type="slidenum">
              <a:rPr lang="en-US" smtClean="0"/>
              <a:t>‹#›</a:t>
            </a:fld>
            <a:endParaRPr lang="en-US"/>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r>
              <a:rPr lang="en-US" smtClean="0"/>
              <a:t>FN 221: Personal Finance</a:t>
            </a:r>
            <a:endParaRPr lang="en-US"/>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F03B78E8-BBB8-4BC9-9C46-F58589C9C7AA}" type="datetime1">
              <a:rPr lang="en-US" smtClean="0"/>
              <a:t>1/19/2014</a:t>
            </a:fld>
            <a:endParaRPr lang="en-US"/>
          </a:p>
        </p:txBody>
      </p:sp>
    </p:spTree>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 id="2147483792" r:id="rId12"/>
    <p:sldLayoutId id="2147483794" r:id="rId13"/>
  </p:sldLayoutIdLst>
  <p:hf hdr="0" dt="0"/>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oleObject" Target="../embeddings/oleObject1.bin"/><Relationship Id="rId7" Type="http://schemas.openxmlformats.org/officeDocument/2006/relationships/oleObject" Target="../embeddings/oleObject3.bin"/><Relationship Id="rId2" Type="http://schemas.openxmlformats.org/officeDocument/2006/relationships/slideLayout" Target="../slideLayouts/slideLayout12.xml"/><Relationship Id="rId1" Type="http://schemas.openxmlformats.org/officeDocument/2006/relationships/vmlDrawing" Target="../drawings/vmlDrawing1.vml"/><Relationship Id="rId6" Type="http://schemas.openxmlformats.org/officeDocument/2006/relationships/image" Target="../media/image4.emf"/><Relationship Id="rId5" Type="http://schemas.openxmlformats.org/officeDocument/2006/relationships/oleObject" Target="../embeddings/oleObject2.bin"/><Relationship Id="rId4" Type="http://schemas.openxmlformats.org/officeDocument/2006/relationships/image" Target="../media/image3.emf"/></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smtClean="0"/>
              <a:t>FN 221: Personal Finance</a:t>
            </a:r>
            <a:endParaRPr lang="en-US" dirty="0"/>
          </a:p>
        </p:txBody>
      </p:sp>
      <p:sp>
        <p:nvSpPr>
          <p:cNvPr id="3" name="Subtitle 2"/>
          <p:cNvSpPr>
            <a:spLocks noGrp="1"/>
          </p:cNvSpPr>
          <p:nvPr>
            <p:ph type="subTitle" idx="1"/>
          </p:nvPr>
        </p:nvSpPr>
        <p:spPr/>
        <p:txBody>
          <a:bodyPr/>
          <a:lstStyle/>
          <a:p>
            <a:r>
              <a:rPr lang="en-US" dirty="0" smtClean="0"/>
              <a:t>Thanachote </a:t>
            </a:r>
            <a:r>
              <a:rPr lang="en-US" dirty="0" err="1" smtClean="0"/>
              <a:t>Rungsitivat</a:t>
            </a:r>
            <a:r>
              <a:rPr lang="en-US" dirty="0" smtClean="0"/>
              <a:t>, CFA, FRM</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a:t>
            </a:fld>
            <a:endParaRPr lang="en-US"/>
          </a:p>
        </p:txBody>
      </p:sp>
    </p:spTree>
    <p:extLst>
      <p:ext uri="{BB962C8B-B14F-4D97-AF65-F5344CB8AC3E}">
        <p14:creationId xmlns:p14="http://schemas.microsoft.com/office/powerpoint/2010/main" val="63602045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Health Insurance</a:t>
            </a:r>
            <a:endParaRPr lang="en-US" dirty="0"/>
          </a:p>
        </p:txBody>
      </p:sp>
      <p:sp>
        <p:nvSpPr>
          <p:cNvPr id="3" name="Content Placeholder 2"/>
          <p:cNvSpPr>
            <a:spLocks noGrp="1"/>
          </p:cNvSpPr>
          <p:nvPr>
            <p:ph idx="1"/>
          </p:nvPr>
        </p:nvSpPr>
        <p:spPr/>
        <p:txBody>
          <a:bodyPr/>
          <a:lstStyle/>
          <a:p>
            <a:r>
              <a:rPr lang="en-US" dirty="0" smtClean="0"/>
              <a:t>Michael knows that health insurance is fundamental to sound financial planning. It alleviates the financial burden individuals suffer from illness and injury. Additionally, Michael knows there are different types of health insurance plans that are available. He wants to be sure he understands the different types of insurance available and what type is offered by his employer.</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a:t>
            </a:fld>
            <a:endParaRPr lang="en-US"/>
          </a:p>
        </p:txBody>
      </p:sp>
    </p:spTree>
    <p:extLst>
      <p:ext uri="{BB962C8B-B14F-4D97-AF65-F5344CB8AC3E}">
        <p14:creationId xmlns:p14="http://schemas.microsoft.com/office/powerpoint/2010/main" val="227729278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Types of Health Insurance Coverage</a:t>
            </a:r>
            <a:endParaRPr lang="en-US" dirty="0"/>
          </a:p>
        </p:txBody>
      </p:sp>
      <p:sp>
        <p:nvSpPr>
          <p:cNvPr id="3" name="Content Placeholder 2"/>
          <p:cNvSpPr>
            <a:spLocks noGrp="1"/>
          </p:cNvSpPr>
          <p:nvPr>
            <p:ph idx="1"/>
          </p:nvPr>
        </p:nvSpPr>
        <p:spPr/>
        <p:txBody>
          <a:bodyPr/>
          <a:lstStyle/>
          <a:p>
            <a:r>
              <a:rPr lang="en-US" dirty="0" smtClean="0"/>
              <a:t>Hospital Expense Insurance</a:t>
            </a:r>
          </a:p>
          <a:p>
            <a:r>
              <a:rPr lang="en-US" dirty="0" smtClean="0"/>
              <a:t>Surgical Expense Insurance</a:t>
            </a:r>
          </a:p>
          <a:p>
            <a:r>
              <a:rPr lang="en-US" dirty="0" smtClean="0"/>
              <a:t>Physician Expense Insurance</a:t>
            </a:r>
          </a:p>
          <a:p>
            <a:r>
              <a:rPr lang="en-US" dirty="0" smtClean="0"/>
              <a:t>Major Medical Expense Insurance</a:t>
            </a:r>
          </a:p>
          <a:p>
            <a:r>
              <a:rPr lang="en-US" dirty="0" smtClean="0"/>
              <a:t>Comprehensive Major Medical Insurance</a:t>
            </a:r>
          </a:p>
          <a:p>
            <a:r>
              <a:rPr lang="en-US" dirty="0" smtClean="0"/>
              <a:t>Hospital Indemnity Policies</a:t>
            </a:r>
          </a:p>
          <a:p>
            <a:r>
              <a:rPr lang="en-US" dirty="0" smtClean="0"/>
              <a:t>Dental Expense Insurance</a:t>
            </a:r>
          </a:p>
          <a:p>
            <a:r>
              <a:rPr lang="en-US" dirty="0" smtClean="0"/>
              <a:t>Vision Care Insurance</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a:t>
            </a:fld>
            <a:endParaRPr lang="en-US"/>
          </a:p>
        </p:txBody>
      </p:sp>
    </p:spTree>
    <p:extLst>
      <p:ext uri="{BB962C8B-B14F-4D97-AF65-F5344CB8AC3E}">
        <p14:creationId xmlns:p14="http://schemas.microsoft.com/office/powerpoint/2010/main" val="11329147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Types of Medical Coverage</a:t>
            </a:r>
            <a:endParaRPr lang="en-US" dirty="0"/>
          </a:p>
        </p:txBody>
      </p:sp>
      <p:sp>
        <p:nvSpPr>
          <p:cNvPr id="3" name="Content Placeholder 2"/>
          <p:cNvSpPr>
            <a:spLocks noGrp="1"/>
          </p:cNvSpPr>
          <p:nvPr>
            <p:ph idx="1"/>
          </p:nvPr>
        </p:nvSpPr>
        <p:spPr/>
        <p:txBody>
          <a:bodyPr/>
          <a:lstStyle/>
          <a:p>
            <a:r>
              <a:rPr lang="en-US" dirty="0" smtClean="0"/>
              <a:t>Hospital Expense Insurance – pays part or all of the amount of hospital bills for room, board and other charges. Often a maximum amount or a maximum number of days is allowed.</a:t>
            </a:r>
          </a:p>
          <a:p>
            <a:endParaRPr lang="en-US" dirty="0"/>
          </a:p>
          <a:p>
            <a:r>
              <a:rPr lang="en-US" dirty="0" smtClean="0"/>
              <a:t>Surgical Expense Insurance – pays part or all of the amount of the surgeon’s fees for an operation. Often lists the specific surgeries covered.</a:t>
            </a:r>
          </a:p>
          <a:p>
            <a:endParaRPr lang="en-US" dirty="0"/>
          </a:p>
          <a:p>
            <a:r>
              <a:rPr lang="en-US" dirty="0" smtClean="0"/>
              <a:t>Physician Expense Insurance – helps pay for physician’s care that is not associated with surgery. This may include office visits, X rays and lab tests.</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a:t>
            </a:fld>
            <a:endParaRPr lang="en-US"/>
          </a:p>
        </p:txBody>
      </p:sp>
    </p:spTree>
    <p:extLst>
      <p:ext uri="{BB962C8B-B14F-4D97-AF65-F5344CB8AC3E}">
        <p14:creationId xmlns:p14="http://schemas.microsoft.com/office/powerpoint/2010/main" val="41303310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Major Medical Expense Insurance</a:t>
            </a:r>
            <a:endParaRPr lang="en-US" dirty="0"/>
          </a:p>
        </p:txBody>
      </p:sp>
      <p:sp>
        <p:nvSpPr>
          <p:cNvPr id="3" name="Content Placeholder 2"/>
          <p:cNvSpPr>
            <a:spLocks noGrp="1"/>
          </p:cNvSpPr>
          <p:nvPr>
            <p:ph idx="1"/>
          </p:nvPr>
        </p:nvSpPr>
        <p:spPr/>
        <p:txBody>
          <a:bodyPr/>
          <a:lstStyle/>
          <a:p>
            <a:r>
              <a:rPr lang="en-US" dirty="0" smtClean="0"/>
              <a:t>Major medical expense insurance protects against the large expenses of a serious injury or long illness.</a:t>
            </a:r>
          </a:p>
          <a:p>
            <a:r>
              <a:rPr lang="en-US" dirty="0" smtClean="0"/>
              <a:t>It is generally added on top of basic health insurance coverage.</a:t>
            </a:r>
          </a:p>
          <a:p>
            <a:r>
              <a:rPr lang="en-US" dirty="0" smtClean="0"/>
              <a:t>The cost of a serious illness can quickly exceed the benefits under hospital, surgical, and physician expense policies, and this type of insurance can pay the bulk of additional costs.</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a:t>
            </a:fld>
            <a:endParaRPr lang="en-US"/>
          </a:p>
        </p:txBody>
      </p:sp>
    </p:spTree>
    <p:extLst>
      <p:ext uri="{BB962C8B-B14F-4D97-AF65-F5344CB8AC3E}">
        <p14:creationId xmlns:p14="http://schemas.microsoft.com/office/powerpoint/2010/main" val="22651461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Comprehensive Major Medical Insurance</a:t>
            </a:r>
            <a:endParaRPr lang="en-US" dirty="0"/>
          </a:p>
        </p:txBody>
      </p:sp>
      <p:sp>
        <p:nvSpPr>
          <p:cNvPr id="3" name="Content Placeholder 2"/>
          <p:cNvSpPr>
            <a:spLocks noGrp="1"/>
          </p:cNvSpPr>
          <p:nvPr>
            <p:ph idx="1"/>
          </p:nvPr>
        </p:nvSpPr>
        <p:spPr/>
        <p:txBody>
          <a:bodyPr/>
          <a:lstStyle/>
          <a:p>
            <a:r>
              <a:rPr lang="en-US" dirty="0" smtClean="0"/>
              <a:t>Comprehensive major medical insurance is a type of major medical insurance with a very low deductible that does not have a separate basic health insurance plan.</a:t>
            </a:r>
          </a:p>
          <a:p>
            <a:r>
              <a:rPr lang="en-US" dirty="0" smtClean="0"/>
              <a:t>This policy is an all-inclusive plan that covers hospital, surgical medical expenses in one plan.</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a:t>
            </a:fld>
            <a:endParaRPr lang="en-US"/>
          </a:p>
        </p:txBody>
      </p:sp>
    </p:spTree>
    <p:extLst>
      <p:ext uri="{BB962C8B-B14F-4D97-AF65-F5344CB8AC3E}">
        <p14:creationId xmlns:p14="http://schemas.microsoft.com/office/powerpoint/2010/main" val="10908191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Long-Term Care Insurance: </a:t>
            </a:r>
            <a:br>
              <a:rPr lang="en-US" dirty="0" smtClean="0"/>
            </a:br>
            <a:r>
              <a:rPr lang="en-US" dirty="0" smtClean="0"/>
              <a:t>Questions to Ask</a:t>
            </a:r>
            <a:endParaRPr lang="en-US" dirty="0"/>
          </a:p>
        </p:txBody>
      </p:sp>
      <p:sp>
        <p:nvSpPr>
          <p:cNvPr id="3" name="Content Placeholder 2"/>
          <p:cNvSpPr>
            <a:spLocks noGrp="1"/>
          </p:cNvSpPr>
          <p:nvPr>
            <p:ph idx="1"/>
          </p:nvPr>
        </p:nvSpPr>
        <p:spPr/>
        <p:txBody>
          <a:bodyPr/>
          <a:lstStyle/>
          <a:p>
            <a:r>
              <a:rPr lang="en-US" dirty="0" smtClean="0"/>
              <a:t>What is the maximum daily benefit the insurance will pay?</a:t>
            </a:r>
          </a:p>
          <a:p>
            <a:r>
              <a:rPr lang="en-US" dirty="0" smtClean="0"/>
              <a:t>What is the benefit period? How long will I be covered?</a:t>
            </a:r>
          </a:p>
          <a:p>
            <a:r>
              <a:rPr lang="en-US" dirty="0" smtClean="0"/>
              <a:t>What is the maximum dollar amount the policy will pay out?</a:t>
            </a:r>
          </a:p>
          <a:p>
            <a:r>
              <a:rPr lang="en-US" dirty="0" smtClean="0"/>
              <a:t>What is the elimination period? How long will I have to pay before benefits start?</a:t>
            </a:r>
          </a:p>
          <a:p>
            <a:r>
              <a:rPr lang="en-US" dirty="0" smtClean="0"/>
              <a:t>How much coverage will I get if I stay home rather than go to a nursing home?</a:t>
            </a:r>
          </a:p>
          <a:p>
            <a:r>
              <a:rPr lang="en-US" dirty="0" smtClean="0"/>
              <a:t>How sick do I have to be to make a claim? Who decides?</a:t>
            </a:r>
          </a:p>
          <a:p>
            <a:r>
              <a:rPr lang="en-US" dirty="0" smtClean="0"/>
              <a:t>What is the insurance company’s safety record? Will they still be around when I need benefits?</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7</a:t>
            </a:fld>
            <a:endParaRPr lang="en-US"/>
          </a:p>
        </p:txBody>
      </p:sp>
    </p:spTree>
    <p:extLst>
      <p:ext uri="{BB962C8B-B14F-4D97-AF65-F5344CB8AC3E}">
        <p14:creationId xmlns:p14="http://schemas.microsoft.com/office/powerpoint/2010/main" val="410107368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Major Provisions of Health Insurance Policies</a:t>
            </a:r>
            <a:endParaRPr lang="en-US" dirty="0"/>
          </a:p>
        </p:txBody>
      </p:sp>
      <p:sp>
        <p:nvSpPr>
          <p:cNvPr id="3" name="Content Placeholder 2"/>
          <p:cNvSpPr>
            <a:spLocks noGrp="1"/>
          </p:cNvSpPr>
          <p:nvPr>
            <p:ph sz="half" idx="1"/>
          </p:nvPr>
        </p:nvSpPr>
        <p:spPr/>
        <p:txBody>
          <a:bodyPr/>
          <a:lstStyle/>
          <a:p>
            <a:r>
              <a:rPr lang="en-US" dirty="0" smtClean="0"/>
              <a:t>Eligibility</a:t>
            </a:r>
          </a:p>
          <a:p>
            <a:r>
              <a:rPr lang="en-US" dirty="0" smtClean="0"/>
              <a:t>Assigned Benefits</a:t>
            </a:r>
          </a:p>
          <a:p>
            <a:r>
              <a:rPr lang="en-US" dirty="0" smtClean="0"/>
              <a:t>Internal Limits</a:t>
            </a:r>
          </a:p>
          <a:p>
            <a:r>
              <a:rPr lang="en-US" dirty="0" smtClean="0"/>
              <a:t>Service Benefits</a:t>
            </a:r>
          </a:p>
          <a:p>
            <a:r>
              <a:rPr lang="en-US" dirty="0" smtClean="0"/>
              <a:t>Benefit Limits</a:t>
            </a:r>
            <a:endParaRPr lang="en-US" dirty="0"/>
          </a:p>
        </p:txBody>
      </p:sp>
      <p:sp>
        <p:nvSpPr>
          <p:cNvPr id="4" name="Content Placeholder 3"/>
          <p:cNvSpPr>
            <a:spLocks noGrp="1"/>
          </p:cNvSpPr>
          <p:nvPr>
            <p:ph sz="half" idx="2"/>
          </p:nvPr>
        </p:nvSpPr>
        <p:spPr/>
        <p:txBody>
          <a:bodyPr/>
          <a:lstStyle/>
          <a:p>
            <a:r>
              <a:rPr lang="en-US" dirty="0" smtClean="0"/>
              <a:t>Exclusions and Limitations</a:t>
            </a:r>
          </a:p>
          <a:p>
            <a:r>
              <a:rPr lang="en-US" dirty="0" smtClean="0"/>
              <a:t>Coordination of Benefits</a:t>
            </a:r>
          </a:p>
          <a:p>
            <a:r>
              <a:rPr lang="en-US" dirty="0" smtClean="0"/>
              <a:t>Cancellation and Termination</a:t>
            </a:r>
            <a:endParaRPr lang="en-US" dirty="0"/>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8</a:t>
            </a:fld>
            <a:endParaRPr lang="en-US"/>
          </a:p>
        </p:txBody>
      </p:sp>
    </p:spTree>
    <p:extLst>
      <p:ext uri="{BB962C8B-B14F-4D97-AF65-F5344CB8AC3E}">
        <p14:creationId xmlns:p14="http://schemas.microsoft.com/office/powerpoint/2010/main" val="16058462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Eligibility</a:t>
            </a:r>
            <a:endParaRPr lang="en-US" dirty="0"/>
          </a:p>
        </p:txBody>
      </p:sp>
      <p:sp>
        <p:nvSpPr>
          <p:cNvPr id="3" name="Content Placeholder 2"/>
          <p:cNvSpPr>
            <a:spLocks noGrp="1"/>
          </p:cNvSpPr>
          <p:nvPr>
            <p:ph idx="1"/>
          </p:nvPr>
        </p:nvSpPr>
        <p:spPr/>
        <p:txBody>
          <a:bodyPr/>
          <a:lstStyle/>
          <a:p>
            <a:r>
              <a:rPr lang="en-US" dirty="0" smtClean="0"/>
              <a:t>This section of the insurance policy defines who is entitled to benefits under the plan.</a:t>
            </a:r>
          </a:p>
          <a:p>
            <a:endParaRPr lang="en-US" dirty="0"/>
          </a:p>
          <a:p>
            <a:r>
              <a:rPr lang="en-US" dirty="0" smtClean="0"/>
              <a:t>It describes age, marital status and dependency requirements to receive coverage.</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9</a:t>
            </a:fld>
            <a:endParaRPr lang="en-US"/>
          </a:p>
        </p:txBody>
      </p:sp>
    </p:spTree>
    <p:extLst>
      <p:ext uri="{BB962C8B-B14F-4D97-AF65-F5344CB8AC3E}">
        <p14:creationId xmlns:p14="http://schemas.microsoft.com/office/powerpoint/2010/main" val="178326227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Assigned Benefits</a:t>
            </a:r>
            <a:endParaRPr lang="en-US" dirty="0"/>
          </a:p>
        </p:txBody>
      </p:sp>
      <p:sp>
        <p:nvSpPr>
          <p:cNvPr id="3" name="Content Placeholder 2"/>
          <p:cNvSpPr>
            <a:spLocks noGrp="1"/>
          </p:cNvSpPr>
          <p:nvPr>
            <p:ph idx="1"/>
          </p:nvPr>
        </p:nvSpPr>
        <p:spPr/>
        <p:txBody>
          <a:bodyPr/>
          <a:lstStyle/>
          <a:p>
            <a:r>
              <a:rPr lang="en-US" dirty="0" smtClean="0"/>
              <a:t>This section allows the policyholder to assign benefits to be received to someone else, generally the hospital or doctor.</a:t>
            </a:r>
          </a:p>
          <a:p>
            <a:endParaRPr lang="en-US" dirty="0"/>
          </a:p>
          <a:p>
            <a:r>
              <a:rPr lang="en-US" dirty="0" smtClean="0"/>
              <a:t>Otherwise the benefits will be sent to the policyholder when the claim forms are turned in to the insurance company.</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10</a:t>
            </a:fld>
            <a:endParaRPr lang="en-US"/>
          </a:p>
        </p:txBody>
      </p:sp>
    </p:spTree>
    <p:extLst>
      <p:ext uri="{BB962C8B-B14F-4D97-AF65-F5344CB8AC3E}">
        <p14:creationId xmlns:p14="http://schemas.microsoft.com/office/powerpoint/2010/main" val="12164469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Internal Limits</a:t>
            </a:r>
            <a:endParaRPr lang="en-US" dirty="0"/>
          </a:p>
        </p:txBody>
      </p:sp>
      <p:sp>
        <p:nvSpPr>
          <p:cNvPr id="3" name="Content Placeholder 2"/>
          <p:cNvSpPr>
            <a:spLocks noGrp="1"/>
          </p:cNvSpPr>
          <p:nvPr>
            <p:ph idx="1"/>
          </p:nvPr>
        </p:nvSpPr>
        <p:spPr/>
        <p:txBody>
          <a:bodyPr/>
          <a:lstStyle/>
          <a:p>
            <a:r>
              <a:rPr lang="en-US" dirty="0" smtClean="0"/>
              <a:t>A policy with internal limits will pay only a fixed amount for a hospital room.</a:t>
            </a:r>
          </a:p>
          <a:p>
            <a:endParaRPr lang="en-US" dirty="0"/>
          </a:p>
          <a:p>
            <a:r>
              <a:rPr lang="en-US" dirty="0" smtClean="0"/>
              <a:t>It will cover surgical expenses only to a fixed limit.</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11</a:t>
            </a:fld>
            <a:endParaRPr lang="en-US"/>
          </a:p>
        </p:txBody>
      </p:sp>
    </p:spTree>
    <p:extLst>
      <p:ext uri="{BB962C8B-B14F-4D97-AF65-F5344CB8AC3E}">
        <p14:creationId xmlns:p14="http://schemas.microsoft.com/office/powerpoint/2010/main" val="280395779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Service Benefits</a:t>
            </a:r>
            <a:endParaRPr lang="en-US" dirty="0"/>
          </a:p>
        </p:txBody>
      </p:sp>
      <p:sp>
        <p:nvSpPr>
          <p:cNvPr id="3" name="Content Placeholder 2"/>
          <p:cNvSpPr>
            <a:spLocks noGrp="1"/>
          </p:cNvSpPr>
          <p:nvPr>
            <p:ph idx="1"/>
          </p:nvPr>
        </p:nvSpPr>
        <p:spPr/>
        <p:txBody>
          <a:bodyPr/>
          <a:lstStyle/>
          <a:p>
            <a:r>
              <a:rPr lang="en-US" dirty="0" smtClean="0"/>
              <a:t>If a policy has service benefits, it states that the policyholder has an entitlement to receive specific services or medical care.</a:t>
            </a:r>
          </a:p>
          <a:p>
            <a:endParaRPr lang="en-US" dirty="0"/>
          </a:p>
          <a:p>
            <a:r>
              <a:rPr lang="en-US" dirty="0" smtClean="0"/>
              <a:t>It does not state the entitlement in terms of a fixed dollar amount for each procedure.</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12</a:t>
            </a:fld>
            <a:endParaRPr lang="en-US"/>
          </a:p>
        </p:txBody>
      </p:sp>
    </p:spTree>
    <p:extLst>
      <p:ext uri="{BB962C8B-B14F-4D97-AF65-F5344CB8AC3E}">
        <p14:creationId xmlns:p14="http://schemas.microsoft.com/office/powerpoint/2010/main" val="366055006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Exclusions and Limitations</a:t>
            </a:r>
            <a:endParaRPr lang="en-US" dirty="0"/>
          </a:p>
        </p:txBody>
      </p:sp>
      <p:sp>
        <p:nvSpPr>
          <p:cNvPr id="3" name="Content Placeholder 2"/>
          <p:cNvSpPr>
            <a:spLocks noGrp="1"/>
          </p:cNvSpPr>
          <p:nvPr>
            <p:ph idx="1"/>
          </p:nvPr>
        </p:nvSpPr>
        <p:spPr/>
        <p:txBody>
          <a:bodyPr/>
          <a:lstStyle/>
          <a:p>
            <a:r>
              <a:rPr lang="en-US" dirty="0" smtClean="0"/>
              <a:t>This provision of an insurance policy describes the conditions or circumstances under which benefits would not be paid.</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13</a:t>
            </a:fld>
            <a:endParaRPr lang="en-US"/>
          </a:p>
        </p:txBody>
      </p:sp>
    </p:spTree>
    <p:extLst>
      <p:ext uri="{BB962C8B-B14F-4D97-AF65-F5344CB8AC3E}">
        <p14:creationId xmlns:p14="http://schemas.microsoft.com/office/powerpoint/2010/main" val="74685202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Life Insurance</a:t>
            </a:r>
            <a:endParaRPr lang="en-US" dirty="0"/>
          </a:p>
        </p:txBody>
      </p:sp>
      <p:sp>
        <p:nvSpPr>
          <p:cNvPr id="3" name="Content Placeholder 2"/>
          <p:cNvSpPr>
            <a:spLocks noGrp="1"/>
          </p:cNvSpPr>
          <p:nvPr>
            <p:ph idx="1"/>
          </p:nvPr>
        </p:nvSpPr>
        <p:spPr/>
        <p:txBody>
          <a:bodyPr/>
          <a:lstStyle/>
          <a:p>
            <a:endParaRPr lang="en-US"/>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14</a:t>
            </a:fld>
            <a:endParaRPr lang="en-US"/>
          </a:p>
        </p:txBody>
      </p:sp>
    </p:spTree>
    <p:extLst>
      <p:ext uri="{BB962C8B-B14F-4D97-AF65-F5344CB8AC3E}">
        <p14:creationId xmlns:p14="http://schemas.microsoft.com/office/powerpoint/2010/main" val="94199993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731838" y="549275"/>
            <a:ext cx="7772400" cy="1143000"/>
          </a:xfrm>
        </p:spPr>
        <p:txBody>
          <a:bodyPr/>
          <a:lstStyle/>
          <a:p>
            <a:pPr eaLnBrk="1" hangingPunct="1"/>
            <a:r>
              <a:rPr lang="en-US" dirty="0" smtClean="0"/>
              <a:t>Benefits of Life Insurance</a:t>
            </a:r>
          </a:p>
        </p:txBody>
      </p:sp>
      <p:sp>
        <p:nvSpPr>
          <p:cNvPr id="6148" name="Rectangle 3"/>
          <p:cNvSpPr>
            <a:spLocks noGrp="1" noChangeArrowheads="1"/>
          </p:cNvSpPr>
          <p:nvPr>
            <p:ph idx="1"/>
          </p:nvPr>
        </p:nvSpPr>
        <p:spPr>
          <a:xfrm>
            <a:off x="914400" y="1600200"/>
            <a:ext cx="7223125" cy="5029200"/>
          </a:xfrm>
        </p:spPr>
        <p:txBody>
          <a:bodyPr/>
          <a:lstStyle/>
          <a:p>
            <a:pPr eaLnBrk="1" hangingPunct="1">
              <a:spcBef>
                <a:spcPts val="600"/>
              </a:spcBef>
            </a:pPr>
            <a:r>
              <a:rPr lang="en-US" smtClean="0"/>
              <a:t>What is life insurance?</a:t>
            </a:r>
          </a:p>
          <a:p>
            <a:pPr lvl="1" eaLnBrk="1" hangingPunct="1">
              <a:spcBef>
                <a:spcPts val="600"/>
              </a:spcBef>
            </a:pPr>
            <a:r>
              <a:rPr lang="en-US" smtClean="0"/>
              <a:t>Insurance that provides compensation to your beneficiaries should you die prematurely.  </a:t>
            </a:r>
          </a:p>
          <a:p>
            <a:pPr lvl="2" eaLnBrk="1" hangingPunct="1">
              <a:spcBef>
                <a:spcPts val="600"/>
              </a:spcBef>
            </a:pPr>
            <a:r>
              <a:rPr lang="en-US" smtClean="0"/>
              <a:t>This is a low frequency but high severity risk</a:t>
            </a:r>
          </a:p>
          <a:p>
            <a:pPr lvl="2" eaLnBrk="1" hangingPunct="1">
              <a:spcBef>
                <a:spcPts val="600"/>
              </a:spcBef>
            </a:pPr>
            <a:r>
              <a:rPr lang="en-US" smtClean="0"/>
              <a:t>It is essentially contingent financing</a:t>
            </a:r>
          </a:p>
          <a:p>
            <a:pPr eaLnBrk="1" hangingPunct="1">
              <a:spcBef>
                <a:spcPts val="600"/>
              </a:spcBef>
            </a:pPr>
            <a:r>
              <a:rPr lang="en-US" sz="2400" smtClean="0"/>
              <a:t>Why have life insurance?</a:t>
            </a:r>
          </a:p>
          <a:p>
            <a:pPr lvl="1" eaLnBrk="1" hangingPunct="1">
              <a:spcBef>
                <a:spcPts val="600"/>
              </a:spcBef>
            </a:pPr>
            <a:r>
              <a:rPr lang="en-US" smtClean="0"/>
              <a:t>It transfers the economic loss of death from an individual to a insurance company by way of a life insurance contract</a:t>
            </a:r>
          </a:p>
          <a:p>
            <a:pPr lvl="2" eaLnBrk="1" hangingPunct="1">
              <a:spcBef>
                <a:spcPts val="600"/>
              </a:spcBef>
            </a:pPr>
            <a:r>
              <a:rPr lang="en-US" smtClean="0"/>
              <a:t>It can help us take care of our own and extended families should we die</a:t>
            </a:r>
          </a:p>
          <a:p>
            <a:pPr lvl="2" eaLnBrk="1" hangingPunct="1">
              <a:spcBef>
                <a:spcPts val="600"/>
              </a:spcBef>
            </a:pPr>
            <a:r>
              <a:rPr lang="en-US" smtClean="0"/>
              <a:t>Death is not an excuse for disobedience </a:t>
            </a:r>
            <a:r>
              <a:rPr lang="en-US" sz="1400" smtClean="0"/>
              <a:t>(1 Tim. 5:8)</a:t>
            </a:r>
            <a:endParaRPr lang="en-US" smtClean="0"/>
          </a:p>
        </p:txBody>
      </p:sp>
    </p:spTree>
    <p:extLst>
      <p:ext uri="{BB962C8B-B14F-4D97-AF65-F5344CB8AC3E}">
        <p14:creationId xmlns:p14="http://schemas.microsoft.com/office/powerpoint/2010/main" val="411944001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148">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148">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6148">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6148">
                                            <p:txEl>
                                              <p:pRg st="3" end="3"/>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148">
                                            <p:txEl>
                                              <p:pRg st="4" end="4"/>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148">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6148">
                                            <p:txEl>
                                              <p:pRg st="6" end="6"/>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6148">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build="p"/>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eaLnBrk="1" hangingPunct="1"/>
            <a:r>
              <a:rPr lang="en-US" dirty="0" smtClean="0"/>
              <a:t>Benefits</a:t>
            </a:r>
            <a:r>
              <a:rPr lang="en-US" sz="4000" dirty="0" smtClean="0"/>
              <a:t> </a:t>
            </a:r>
            <a:r>
              <a:rPr lang="en-US" sz="2400" dirty="0" smtClean="0"/>
              <a:t>(continued)</a:t>
            </a:r>
          </a:p>
        </p:txBody>
      </p:sp>
      <p:sp>
        <p:nvSpPr>
          <p:cNvPr id="7172" name="Rectangle 3"/>
          <p:cNvSpPr>
            <a:spLocks noGrp="1" noChangeArrowheads="1"/>
          </p:cNvSpPr>
          <p:nvPr>
            <p:ph idx="1"/>
          </p:nvPr>
        </p:nvSpPr>
        <p:spPr>
          <a:xfrm>
            <a:off x="914400" y="1600200"/>
            <a:ext cx="7315200" cy="5257800"/>
          </a:xfrm>
        </p:spPr>
        <p:txBody>
          <a:bodyPr/>
          <a:lstStyle/>
          <a:p>
            <a:pPr eaLnBrk="1" hangingPunct="1">
              <a:spcBef>
                <a:spcPts val="600"/>
              </a:spcBef>
            </a:pPr>
            <a:r>
              <a:rPr lang="en-US" dirty="0" smtClean="0"/>
              <a:t>What are other benefits of Life Insurance</a:t>
            </a:r>
          </a:p>
          <a:p>
            <a:pPr lvl="1" eaLnBrk="1" hangingPunct="1">
              <a:spcBef>
                <a:spcPts val="600"/>
              </a:spcBef>
            </a:pPr>
            <a:r>
              <a:rPr lang="en-US" dirty="0" smtClean="0"/>
              <a:t>1. Estate Planning:  Pass assets to heirs--create a legacy. The death benefit to heirs is tax-free </a:t>
            </a:r>
          </a:p>
          <a:p>
            <a:pPr lvl="1" eaLnBrk="1" hangingPunct="1">
              <a:spcBef>
                <a:spcPts val="600"/>
              </a:spcBef>
            </a:pPr>
            <a:r>
              <a:rPr lang="en-US" dirty="0" smtClean="0"/>
              <a:t>2. Guaranteed insurability:  Gives a sense of control and responsibility to your family and others</a:t>
            </a:r>
          </a:p>
          <a:p>
            <a:pPr lvl="1" eaLnBrk="1" hangingPunct="1">
              <a:spcBef>
                <a:spcPts val="600"/>
              </a:spcBef>
            </a:pPr>
            <a:r>
              <a:rPr lang="en-US" dirty="0" smtClean="0"/>
              <a:t>3.  Retirement Planning: Special tax advantages particularly for high-income earners as the cash value grows tax-deferred</a:t>
            </a:r>
          </a:p>
          <a:p>
            <a:pPr lvl="1" eaLnBrk="1" hangingPunct="1">
              <a:spcBef>
                <a:spcPts val="600"/>
              </a:spcBef>
            </a:pPr>
            <a:r>
              <a:rPr lang="en-US" dirty="0" smtClean="0"/>
              <a:t>4.  Forced Savings: Cash value can be used for an emergency fund, collateral, and retirement</a:t>
            </a:r>
          </a:p>
        </p:txBody>
      </p:sp>
    </p:spTree>
    <p:extLst>
      <p:ext uri="{BB962C8B-B14F-4D97-AF65-F5344CB8AC3E}">
        <p14:creationId xmlns:p14="http://schemas.microsoft.com/office/powerpoint/2010/main" val="407739341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172">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7172">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7172">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717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build="p"/>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762000" y="639763"/>
            <a:ext cx="7772400" cy="1143000"/>
          </a:xfrm>
        </p:spPr>
        <p:txBody>
          <a:bodyPr/>
          <a:lstStyle/>
          <a:p>
            <a:pPr eaLnBrk="1" hangingPunct="1"/>
            <a:r>
              <a:rPr lang="en-US" dirty="0" smtClean="0"/>
              <a:t>Benefits </a:t>
            </a:r>
            <a:r>
              <a:rPr lang="en-US" sz="2400" dirty="0" smtClean="0"/>
              <a:t>(continued)</a:t>
            </a:r>
          </a:p>
        </p:txBody>
      </p:sp>
      <p:sp>
        <p:nvSpPr>
          <p:cNvPr id="8196" name="Rectangle 3"/>
          <p:cNvSpPr>
            <a:spLocks noGrp="1" noChangeArrowheads="1"/>
          </p:cNvSpPr>
          <p:nvPr>
            <p:ph idx="1"/>
          </p:nvPr>
        </p:nvSpPr>
        <p:spPr>
          <a:xfrm>
            <a:off x="914400" y="1600200"/>
            <a:ext cx="7407275" cy="5257800"/>
          </a:xfrm>
        </p:spPr>
        <p:txBody>
          <a:bodyPr/>
          <a:lstStyle/>
          <a:p>
            <a:pPr eaLnBrk="1" hangingPunct="1">
              <a:spcBef>
                <a:spcPts val="300"/>
              </a:spcBef>
            </a:pPr>
            <a:r>
              <a:rPr lang="en-US" dirty="0" smtClean="0"/>
              <a:t>Benefit 1: Estate Planning</a:t>
            </a:r>
          </a:p>
          <a:p>
            <a:pPr lvl="1" eaLnBrk="1" hangingPunct="1">
              <a:spcBef>
                <a:spcPts val="300"/>
              </a:spcBef>
            </a:pPr>
            <a:r>
              <a:rPr lang="en-US" dirty="0" smtClean="0"/>
              <a:t>Life insurance products can be helpful in making sure there are sufficient funds for estate tax purposes</a:t>
            </a:r>
          </a:p>
          <a:p>
            <a:pPr eaLnBrk="1" hangingPunct="1">
              <a:spcBef>
                <a:spcPts val="300"/>
              </a:spcBef>
            </a:pPr>
            <a:r>
              <a:rPr lang="en-US" sz="2400" u="sng" dirty="0" smtClean="0"/>
              <a:t>Situation</a:t>
            </a:r>
            <a:r>
              <a:rPr lang="en-US" sz="2400" dirty="0" smtClean="0"/>
              <a:t>: An owner has a $4 </a:t>
            </a:r>
            <a:r>
              <a:rPr lang="en-US" sz="2400" dirty="0" err="1" smtClean="0"/>
              <a:t>mn</a:t>
            </a:r>
            <a:r>
              <a:rPr lang="en-US" sz="2400" dirty="0" smtClean="0"/>
              <a:t> business which he wants to pass to his son when he dies. </a:t>
            </a:r>
          </a:p>
          <a:p>
            <a:pPr lvl="1" eaLnBrk="1" hangingPunct="1">
              <a:spcBef>
                <a:spcPts val="300"/>
              </a:spcBef>
            </a:pPr>
            <a:r>
              <a:rPr lang="en-US" u="sng" dirty="0" smtClean="0"/>
              <a:t>Application:</a:t>
            </a:r>
            <a:r>
              <a:rPr lang="en-US" dirty="0" smtClean="0"/>
              <a:t> The owner puts the business in a trust, with the son as trustee, and buys a single-payment $1,000,000 life insurance policy, with his trust as beneficiary.  </a:t>
            </a:r>
          </a:p>
          <a:p>
            <a:pPr lvl="1" eaLnBrk="1" hangingPunct="1">
              <a:spcBef>
                <a:spcPts val="300"/>
              </a:spcBef>
            </a:pPr>
            <a:r>
              <a:rPr lang="en-US" dirty="0" smtClean="0"/>
              <a:t>When he dies, the trust takes the $1,000,000 policy (insurance proceeds are income-tax free) and pays the estate taxes.  The son is the beneficiary of the trust and now owns the business estate-tax free.</a:t>
            </a:r>
          </a:p>
          <a:p>
            <a:pPr lvl="2" eaLnBrk="1" hangingPunct="1">
              <a:lnSpc>
                <a:spcPct val="80000"/>
              </a:lnSpc>
              <a:spcBef>
                <a:spcPts val="300"/>
              </a:spcBef>
            </a:pPr>
            <a:endParaRPr lang="en-US" dirty="0" smtClean="0"/>
          </a:p>
        </p:txBody>
      </p:sp>
    </p:spTree>
    <p:extLst>
      <p:ext uri="{BB962C8B-B14F-4D97-AF65-F5344CB8AC3E}">
        <p14:creationId xmlns:p14="http://schemas.microsoft.com/office/powerpoint/2010/main" val="64385837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196">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196">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196">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8196">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8196">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6" grpId="0" build="p"/>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685800" y="639763"/>
            <a:ext cx="7772400" cy="1143000"/>
          </a:xfrm>
        </p:spPr>
        <p:txBody>
          <a:bodyPr/>
          <a:lstStyle/>
          <a:p>
            <a:pPr eaLnBrk="1" hangingPunct="1"/>
            <a:r>
              <a:rPr lang="en-US" smtClean="0"/>
              <a:t>Benefits </a:t>
            </a:r>
            <a:r>
              <a:rPr lang="en-US" sz="2400" smtClean="0"/>
              <a:t>(continued)</a:t>
            </a:r>
          </a:p>
        </p:txBody>
      </p:sp>
      <p:sp>
        <p:nvSpPr>
          <p:cNvPr id="9220" name="Rectangle 3"/>
          <p:cNvSpPr>
            <a:spLocks noGrp="1" noChangeArrowheads="1"/>
          </p:cNvSpPr>
          <p:nvPr>
            <p:ph idx="1"/>
          </p:nvPr>
        </p:nvSpPr>
        <p:spPr>
          <a:xfrm>
            <a:off x="906463" y="1622425"/>
            <a:ext cx="7323137" cy="5257800"/>
          </a:xfrm>
        </p:spPr>
        <p:txBody>
          <a:bodyPr/>
          <a:lstStyle/>
          <a:p>
            <a:pPr eaLnBrk="1" hangingPunct="1">
              <a:spcBef>
                <a:spcPts val="300"/>
              </a:spcBef>
            </a:pPr>
            <a:r>
              <a:rPr lang="en-US" dirty="0" smtClean="0"/>
              <a:t>Benefit 2: Guaranteed Insurability</a:t>
            </a:r>
          </a:p>
          <a:p>
            <a:pPr lvl="2" eaLnBrk="1" hangingPunct="1">
              <a:spcBef>
                <a:spcPts val="300"/>
              </a:spcBef>
            </a:pPr>
            <a:r>
              <a:rPr lang="en-US" dirty="0" smtClean="0"/>
              <a:t>Permanent life insurance products cannot be cancelled by the company</a:t>
            </a:r>
          </a:p>
          <a:p>
            <a:pPr lvl="1" eaLnBrk="1" hangingPunct="1">
              <a:spcBef>
                <a:spcPts val="300"/>
              </a:spcBef>
            </a:pPr>
            <a:r>
              <a:rPr lang="en-US" u="sng" dirty="0" smtClean="0"/>
              <a:t>Situation:</a:t>
            </a:r>
            <a:r>
              <a:rPr lang="en-US" dirty="0" smtClean="0"/>
              <a:t>  Bill has a family history of heart disease but no symptoms and wants to ensure coverage</a:t>
            </a:r>
          </a:p>
          <a:p>
            <a:pPr lvl="1" eaLnBrk="1" hangingPunct="1">
              <a:spcBef>
                <a:spcPts val="300"/>
              </a:spcBef>
            </a:pPr>
            <a:r>
              <a:rPr lang="en-US" u="sng" dirty="0" smtClean="0"/>
              <a:t>Application:</a:t>
            </a:r>
            <a:r>
              <a:rPr lang="en-US" dirty="0" smtClean="0"/>
              <a:t>  Bill gets a permanent policy when he is young.  Then, regardless of his medical condition, he cannot be denied insurance, even if he contracts a major disease</a:t>
            </a:r>
          </a:p>
          <a:p>
            <a:pPr lvl="3" eaLnBrk="1" hangingPunct="1">
              <a:spcBef>
                <a:spcPts val="300"/>
              </a:spcBef>
            </a:pPr>
            <a:r>
              <a:rPr lang="en-US" dirty="0" smtClean="0"/>
              <a:t>However, with term policies, once your guarantee/conversion period ends, the policy may or may not be renewed, contingent upon another medical exam</a:t>
            </a:r>
          </a:p>
          <a:p>
            <a:pPr lvl="3" eaLnBrk="1" hangingPunct="1">
              <a:lnSpc>
                <a:spcPct val="80000"/>
              </a:lnSpc>
            </a:pPr>
            <a:endParaRPr lang="en-US" dirty="0" smtClean="0"/>
          </a:p>
        </p:txBody>
      </p:sp>
    </p:spTree>
    <p:extLst>
      <p:ext uri="{BB962C8B-B14F-4D97-AF65-F5344CB8AC3E}">
        <p14:creationId xmlns:p14="http://schemas.microsoft.com/office/powerpoint/2010/main" val="231491698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220">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220">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220">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220">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9220">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0" grpId="0" build="p"/>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731838" y="549275"/>
            <a:ext cx="7772400" cy="1143000"/>
          </a:xfrm>
        </p:spPr>
        <p:txBody>
          <a:bodyPr/>
          <a:lstStyle/>
          <a:p>
            <a:pPr eaLnBrk="1" hangingPunct="1"/>
            <a:r>
              <a:rPr lang="en-US" smtClean="0"/>
              <a:t>Benefits </a:t>
            </a:r>
            <a:r>
              <a:rPr lang="en-US" sz="2400" smtClean="0"/>
              <a:t>(continued)</a:t>
            </a:r>
          </a:p>
        </p:txBody>
      </p:sp>
      <p:sp>
        <p:nvSpPr>
          <p:cNvPr id="10244" name="Rectangle 3"/>
          <p:cNvSpPr>
            <a:spLocks noGrp="1" noChangeArrowheads="1"/>
          </p:cNvSpPr>
          <p:nvPr>
            <p:ph idx="1"/>
          </p:nvPr>
        </p:nvSpPr>
        <p:spPr>
          <a:xfrm>
            <a:off x="914400" y="1604963"/>
            <a:ext cx="7315200" cy="5334000"/>
          </a:xfrm>
        </p:spPr>
        <p:txBody>
          <a:bodyPr/>
          <a:lstStyle/>
          <a:p>
            <a:pPr eaLnBrk="1" hangingPunct="1">
              <a:spcBef>
                <a:spcPts val="300"/>
              </a:spcBef>
            </a:pPr>
            <a:r>
              <a:rPr lang="en-US" dirty="0" smtClean="0"/>
              <a:t>Benefit 3: Retirement Planning</a:t>
            </a:r>
          </a:p>
          <a:p>
            <a:pPr lvl="1" eaLnBrk="1" hangingPunct="1">
              <a:spcBef>
                <a:spcPts val="300"/>
              </a:spcBef>
            </a:pPr>
            <a:r>
              <a:rPr lang="en-US" dirty="0" smtClean="0"/>
              <a:t>The cash-value portion of permanent life insurance grows tax-free, after mortality costs and fees </a:t>
            </a:r>
          </a:p>
          <a:p>
            <a:pPr lvl="3" eaLnBrk="1" hangingPunct="1">
              <a:lnSpc>
                <a:spcPct val="80000"/>
              </a:lnSpc>
            </a:pPr>
            <a:endParaRPr lang="en-US" sz="2000" dirty="0" smtClean="0"/>
          </a:p>
          <a:p>
            <a:pPr lvl="3" eaLnBrk="1" hangingPunct="1">
              <a:lnSpc>
                <a:spcPct val="80000"/>
              </a:lnSpc>
            </a:pPr>
            <a:endParaRPr lang="en-US" sz="2000" dirty="0" smtClean="0"/>
          </a:p>
        </p:txBody>
      </p:sp>
    </p:spTree>
    <p:extLst>
      <p:ext uri="{BB962C8B-B14F-4D97-AF65-F5344CB8AC3E}">
        <p14:creationId xmlns:p14="http://schemas.microsoft.com/office/powerpoint/2010/main" val="197625080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244">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244">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4" grpId="0" build="p"/>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685800" y="549275"/>
            <a:ext cx="7772400" cy="1143000"/>
          </a:xfrm>
        </p:spPr>
        <p:txBody>
          <a:bodyPr/>
          <a:lstStyle/>
          <a:p>
            <a:pPr eaLnBrk="1" hangingPunct="1"/>
            <a:r>
              <a:rPr lang="en-US" smtClean="0"/>
              <a:t>Benefits </a:t>
            </a:r>
            <a:r>
              <a:rPr lang="en-US" sz="2400" smtClean="0"/>
              <a:t>(continued)</a:t>
            </a:r>
          </a:p>
        </p:txBody>
      </p:sp>
      <p:sp>
        <p:nvSpPr>
          <p:cNvPr id="11268" name="Rectangle 3"/>
          <p:cNvSpPr>
            <a:spLocks noGrp="1" noChangeArrowheads="1"/>
          </p:cNvSpPr>
          <p:nvPr>
            <p:ph idx="1"/>
          </p:nvPr>
        </p:nvSpPr>
        <p:spPr>
          <a:xfrm>
            <a:off x="906463" y="1600200"/>
            <a:ext cx="7348537" cy="5257800"/>
          </a:xfrm>
        </p:spPr>
        <p:txBody>
          <a:bodyPr/>
          <a:lstStyle/>
          <a:p>
            <a:pPr eaLnBrk="1" hangingPunct="1">
              <a:spcBef>
                <a:spcPts val="300"/>
              </a:spcBef>
            </a:pPr>
            <a:r>
              <a:rPr lang="en-US" dirty="0" smtClean="0"/>
              <a:t>Benefit 4: Forced Savings</a:t>
            </a:r>
          </a:p>
          <a:p>
            <a:pPr lvl="1" eaLnBrk="1" hangingPunct="1">
              <a:spcBef>
                <a:spcPts val="300"/>
              </a:spcBef>
            </a:pPr>
            <a:r>
              <a:rPr lang="en-US" dirty="0" smtClean="0"/>
              <a:t>For those without the discipline, life insurance can be an expensive type of forced savings (note that there are better and less expensive ways to save)</a:t>
            </a:r>
          </a:p>
          <a:p>
            <a:pPr eaLnBrk="1" hangingPunct="1">
              <a:spcBef>
                <a:spcPts val="300"/>
              </a:spcBef>
            </a:pPr>
            <a:r>
              <a:rPr lang="en-US" sz="2400" u="sng" dirty="0" smtClean="0"/>
              <a:t>Situation:</a:t>
            </a:r>
            <a:r>
              <a:rPr lang="en-US" sz="2400" dirty="0" smtClean="0"/>
              <a:t> Suzanne is unable to save for retirement, although she is good at paying bills.  </a:t>
            </a:r>
          </a:p>
          <a:p>
            <a:pPr lvl="1" eaLnBrk="1" hangingPunct="1">
              <a:spcBef>
                <a:spcPts val="300"/>
              </a:spcBef>
            </a:pPr>
            <a:r>
              <a:rPr lang="en-US" u="sng" dirty="0" smtClean="0"/>
              <a:t>Application:</a:t>
            </a:r>
            <a:r>
              <a:rPr lang="en-US" dirty="0" smtClean="0"/>
              <a:t>  She purchases a permanent life insurance product with low fees and expenses, and can direct, to a degree, where the assets are invested.  This becomes a type of forced savings to aid her in achieving the investor’s goals.  </a:t>
            </a:r>
          </a:p>
          <a:p>
            <a:pPr lvl="2" eaLnBrk="1" hangingPunct="1">
              <a:spcBef>
                <a:spcPts val="300"/>
              </a:spcBef>
            </a:pPr>
            <a:r>
              <a:rPr lang="en-US" dirty="0" smtClean="0"/>
              <a:t>She can, upon retirement (or even before), then borrow against the cash-value of the account.</a:t>
            </a:r>
          </a:p>
        </p:txBody>
      </p:sp>
    </p:spTree>
    <p:extLst>
      <p:ext uri="{BB962C8B-B14F-4D97-AF65-F5344CB8AC3E}">
        <p14:creationId xmlns:p14="http://schemas.microsoft.com/office/powerpoint/2010/main" val="31154298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268">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268">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268">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1268">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1268">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8" grpId="0" build="p"/>
    </p:bld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0" y="593725"/>
            <a:ext cx="9051925" cy="1143000"/>
          </a:xfrm>
        </p:spPr>
        <p:txBody>
          <a:bodyPr/>
          <a:lstStyle/>
          <a:p>
            <a:pPr eaLnBrk="1" hangingPunct="1"/>
            <a:r>
              <a:rPr lang="en-US" dirty="0" smtClean="0"/>
              <a:t>Five Key Questions about Life Insurance</a:t>
            </a:r>
          </a:p>
        </p:txBody>
      </p:sp>
      <p:sp>
        <p:nvSpPr>
          <p:cNvPr id="291843" name="Rectangle 3"/>
          <p:cNvSpPr>
            <a:spLocks noGrp="1" noChangeArrowheads="1"/>
          </p:cNvSpPr>
          <p:nvPr>
            <p:ph idx="1"/>
          </p:nvPr>
        </p:nvSpPr>
        <p:spPr>
          <a:xfrm>
            <a:off x="914400" y="1600200"/>
            <a:ext cx="7315200" cy="4876800"/>
          </a:xfrm>
        </p:spPr>
        <p:txBody>
          <a:bodyPr/>
          <a:lstStyle/>
          <a:p>
            <a:pPr eaLnBrk="1" hangingPunct="1"/>
            <a:endParaRPr lang="en-US" dirty="0" smtClean="0"/>
          </a:p>
          <a:p>
            <a:pPr eaLnBrk="1" hangingPunct="1"/>
            <a:r>
              <a:rPr lang="en-US" dirty="0" smtClean="0"/>
              <a:t>There are five key questions that you should ask about life insurance</a:t>
            </a:r>
          </a:p>
          <a:p>
            <a:pPr eaLnBrk="1" hangingPunct="1"/>
            <a:r>
              <a:rPr lang="en-US" dirty="0" smtClean="0"/>
              <a:t>1. Why Life Insurance?</a:t>
            </a:r>
          </a:p>
          <a:p>
            <a:pPr lvl="1" eaLnBrk="1" hangingPunct="1"/>
            <a:r>
              <a:rPr lang="en-US" dirty="0" smtClean="0"/>
              <a:t>Insurance is for emergency planning and control of your life </a:t>
            </a:r>
          </a:p>
          <a:p>
            <a:pPr lvl="2" eaLnBrk="1" hangingPunct="1"/>
            <a:r>
              <a:rPr lang="en-US" dirty="0" smtClean="0"/>
              <a:t>We have been commanded to keep adequate insurance</a:t>
            </a:r>
          </a:p>
          <a:p>
            <a:pPr lvl="3" eaLnBrk="1" hangingPunct="1"/>
            <a:r>
              <a:rPr lang="en-US" dirty="0" smtClean="0"/>
              <a:t>Death is not an excuse for not taking care of our families</a:t>
            </a:r>
          </a:p>
        </p:txBody>
      </p:sp>
    </p:spTree>
    <p:extLst>
      <p:ext uri="{BB962C8B-B14F-4D97-AF65-F5344CB8AC3E}">
        <p14:creationId xmlns:p14="http://schemas.microsoft.com/office/powerpoint/2010/main" val="8185919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291843">
                                            <p:txEl>
                                              <p:pRg st="1" end="1"/>
                                            </p:txEl>
                                          </p:spTgt>
                                        </p:tgtEl>
                                        <p:attrNameLst>
                                          <p:attrName>style.visibility</p:attrName>
                                        </p:attrNameLst>
                                      </p:cBhvr>
                                      <p:to>
                                        <p:strVal val="visible"/>
                                      </p:to>
                                    </p:set>
                                    <p:animEffect transition="in" filter="strips(downLeft)">
                                      <p:cBhvr>
                                        <p:cTn id="7" dur="500"/>
                                        <p:tgtEl>
                                          <p:spTgt spid="291843">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291843">
                                            <p:txEl>
                                              <p:pRg st="2" end="2"/>
                                            </p:txEl>
                                          </p:spTgt>
                                        </p:tgtEl>
                                        <p:attrNameLst>
                                          <p:attrName>style.visibility</p:attrName>
                                        </p:attrNameLst>
                                      </p:cBhvr>
                                      <p:to>
                                        <p:strVal val="visible"/>
                                      </p:to>
                                    </p:set>
                                    <p:animEffect transition="in" filter="strips(downLeft)">
                                      <p:cBhvr>
                                        <p:cTn id="12" dur="500"/>
                                        <p:tgtEl>
                                          <p:spTgt spid="291843">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8" presetClass="entr" presetSubtype="12" fill="hold" grpId="0" nodeType="clickEffect">
                                  <p:stCondLst>
                                    <p:cond delay="0"/>
                                  </p:stCondLst>
                                  <p:childTnLst>
                                    <p:set>
                                      <p:cBhvr>
                                        <p:cTn id="16" dur="1" fill="hold">
                                          <p:stCondLst>
                                            <p:cond delay="0"/>
                                          </p:stCondLst>
                                        </p:cTn>
                                        <p:tgtEl>
                                          <p:spTgt spid="291843">
                                            <p:txEl>
                                              <p:pRg st="3" end="3"/>
                                            </p:txEl>
                                          </p:spTgt>
                                        </p:tgtEl>
                                        <p:attrNameLst>
                                          <p:attrName>style.visibility</p:attrName>
                                        </p:attrNameLst>
                                      </p:cBhvr>
                                      <p:to>
                                        <p:strVal val="visible"/>
                                      </p:to>
                                    </p:set>
                                    <p:animEffect transition="in" filter="strips(downLeft)">
                                      <p:cBhvr>
                                        <p:cTn id="17" dur="500"/>
                                        <p:tgtEl>
                                          <p:spTgt spid="291843">
                                            <p:txEl>
                                              <p:pRg st="3" end="3"/>
                                            </p:txEl>
                                          </p:spTgt>
                                        </p:tgtEl>
                                      </p:cBhvr>
                                    </p:animEffect>
                                  </p:childTnLst>
                                </p:cTn>
                              </p:par>
                              <p:par>
                                <p:cTn id="18" presetID="18" presetClass="entr" presetSubtype="12" fill="hold" grpId="0" nodeType="withEffect">
                                  <p:stCondLst>
                                    <p:cond delay="0"/>
                                  </p:stCondLst>
                                  <p:childTnLst>
                                    <p:set>
                                      <p:cBhvr>
                                        <p:cTn id="19" dur="1" fill="hold">
                                          <p:stCondLst>
                                            <p:cond delay="0"/>
                                          </p:stCondLst>
                                        </p:cTn>
                                        <p:tgtEl>
                                          <p:spTgt spid="291843">
                                            <p:txEl>
                                              <p:pRg st="4" end="4"/>
                                            </p:txEl>
                                          </p:spTgt>
                                        </p:tgtEl>
                                        <p:attrNameLst>
                                          <p:attrName>style.visibility</p:attrName>
                                        </p:attrNameLst>
                                      </p:cBhvr>
                                      <p:to>
                                        <p:strVal val="visible"/>
                                      </p:to>
                                    </p:set>
                                    <p:animEffect transition="in" filter="strips(downLeft)">
                                      <p:cBhvr>
                                        <p:cTn id="20" dur="500"/>
                                        <p:tgtEl>
                                          <p:spTgt spid="291843">
                                            <p:txEl>
                                              <p:pRg st="4" end="4"/>
                                            </p:txEl>
                                          </p:spTgt>
                                        </p:tgtEl>
                                      </p:cBhvr>
                                    </p:animEffect>
                                  </p:childTnLst>
                                </p:cTn>
                              </p:par>
                              <p:par>
                                <p:cTn id="21" presetID="18" presetClass="entr" presetSubtype="12" fill="hold" grpId="0" nodeType="withEffect">
                                  <p:stCondLst>
                                    <p:cond delay="0"/>
                                  </p:stCondLst>
                                  <p:childTnLst>
                                    <p:set>
                                      <p:cBhvr>
                                        <p:cTn id="22" dur="1" fill="hold">
                                          <p:stCondLst>
                                            <p:cond delay="0"/>
                                          </p:stCondLst>
                                        </p:cTn>
                                        <p:tgtEl>
                                          <p:spTgt spid="291843">
                                            <p:txEl>
                                              <p:pRg st="5" end="5"/>
                                            </p:txEl>
                                          </p:spTgt>
                                        </p:tgtEl>
                                        <p:attrNameLst>
                                          <p:attrName>style.visibility</p:attrName>
                                        </p:attrNameLst>
                                      </p:cBhvr>
                                      <p:to>
                                        <p:strVal val="visible"/>
                                      </p:to>
                                    </p:set>
                                    <p:animEffect transition="in" filter="strips(downLeft)">
                                      <p:cBhvr>
                                        <p:cTn id="23" dur="500"/>
                                        <p:tgtEl>
                                          <p:spTgt spid="29184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1843" grpId="0" build="p" bldLvl="4"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322263" y="549275"/>
            <a:ext cx="8504237" cy="1143000"/>
          </a:xfrm>
        </p:spPr>
        <p:txBody>
          <a:bodyPr/>
          <a:lstStyle/>
          <a:p>
            <a:pPr eaLnBrk="1" hangingPunct="1"/>
            <a:r>
              <a:rPr lang="en-US" smtClean="0"/>
              <a:t>Key Questions </a:t>
            </a:r>
            <a:r>
              <a:rPr lang="en-US" sz="2400" smtClean="0"/>
              <a:t>(continued)</a:t>
            </a:r>
          </a:p>
        </p:txBody>
      </p:sp>
      <p:sp>
        <p:nvSpPr>
          <p:cNvPr id="13316" name="Rectangle 3"/>
          <p:cNvSpPr>
            <a:spLocks noGrp="1" noChangeArrowheads="1"/>
          </p:cNvSpPr>
          <p:nvPr>
            <p:ph idx="1"/>
          </p:nvPr>
        </p:nvSpPr>
        <p:spPr>
          <a:xfrm>
            <a:off x="928688" y="1608138"/>
            <a:ext cx="7286625" cy="4419600"/>
          </a:xfrm>
        </p:spPr>
        <p:txBody>
          <a:bodyPr/>
          <a:lstStyle/>
          <a:p>
            <a:pPr eaLnBrk="1" hangingPunct="1"/>
            <a:r>
              <a:rPr lang="en-US" smtClean="0"/>
              <a:t>2. How does Life Insurance Work?</a:t>
            </a:r>
          </a:p>
          <a:p>
            <a:pPr lvl="1" eaLnBrk="1" hangingPunct="1"/>
            <a:r>
              <a:rPr lang="en-US" smtClean="0"/>
              <a:t>Insurance is an example of risk pooling </a:t>
            </a:r>
          </a:p>
          <a:p>
            <a:pPr lvl="2" eaLnBrk="1" hangingPunct="1"/>
            <a:r>
              <a:rPr lang="en-US" smtClean="0"/>
              <a:t>Individuals transfer or share their risks with others to reduce catastrophic losses from:</a:t>
            </a:r>
          </a:p>
          <a:p>
            <a:pPr lvl="4" eaLnBrk="1" hangingPunct="1"/>
            <a:r>
              <a:rPr lang="en-US" smtClean="0"/>
              <a:t>Health problems</a:t>
            </a:r>
          </a:p>
          <a:p>
            <a:pPr lvl="4" eaLnBrk="1" hangingPunct="1"/>
            <a:r>
              <a:rPr lang="en-US" smtClean="0"/>
              <a:t>Accidents</a:t>
            </a:r>
          </a:p>
          <a:p>
            <a:pPr lvl="4" eaLnBrk="1" hangingPunct="1"/>
            <a:r>
              <a:rPr lang="en-US" smtClean="0"/>
              <a:t>Lawsuits, or </a:t>
            </a:r>
          </a:p>
          <a:p>
            <a:pPr lvl="4" eaLnBrk="1" hangingPunct="1"/>
            <a:r>
              <a:rPr lang="en-US" smtClean="0"/>
              <a:t>Death</a:t>
            </a:r>
          </a:p>
        </p:txBody>
      </p:sp>
    </p:spTree>
    <p:extLst>
      <p:ext uri="{BB962C8B-B14F-4D97-AF65-F5344CB8AC3E}">
        <p14:creationId xmlns:p14="http://schemas.microsoft.com/office/powerpoint/2010/main" val="58058624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316">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316">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3316">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3316">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3316">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3316">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3316">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6" grpId="0" build="p"/>
    </p:bld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665163" y="549275"/>
            <a:ext cx="7772400" cy="1143000"/>
          </a:xfrm>
        </p:spPr>
        <p:txBody>
          <a:bodyPr/>
          <a:lstStyle/>
          <a:p>
            <a:pPr eaLnBrk="1" hangingPunct="1"/>
            <a:r>
              <a:rPr lang="en-US" smtClean="0"/>
              <a:t>Key Questions </a:t>
            </a:r>
            <a:r>
              <a:rPr lang="en-US" sz="2400" smtClean="0"/>
              <a:t>(continued)</a:t>
            </a:r>
          </a:p>
        </p:txBody>
      </p:sp>
      <p:sp>
        <p:nvSpPr>
          <p:cNvPr id="530435" name="Rectangle 3"/>
          <p:cNvSpPr>
            <a:spLocks noGrp="1" noChangeArrowheads="1"/>
          </p:cNvSpPr>
          <p:nvPr>
            <p:ph idx="1"/>
          </p:nvPr>
        </p:nvSpPr>
        <p:spPr>
          <a:xfrm>
            <a:off x="893763" y="1600200"/>
            <a:ext cx="7315200" cy="5257800"/>
          </a:xfrm>
        </p:spPr>
        <p:txBody>
          <a:bodyPr/>
          <a:lstStyle/>
          <a:p>
            <a:pPr lvl="1" eaLnBrk="1" hangingPunct="1">
              <a:lnSpc>
                <a:spcPct val="80000"/>
              </a:lnSpc>
              <a:buFontTx/>
              <a:buNone/>
            </a:pPr>
            <a:r>
              <a:rPr lang="en-US" dirty="0" smtClean="0"/>
              <a:t>There are two main risks that life insurance can share or transfer:  mortality and investment</a:t>
            </a:r>
          </a:p>
          <a:p>
            <a:pPr lvl="1" eaLnBrk="1" hangingPunct="1">
              <a:lnSpc>
                <a:spcPct val="80000"/>
              </a:lnSpc>
            </a:pPr>
            <a:r>
              <a:rPr lang="en-US" dirty="0" smtClean="0"/>
              <a:t>Mortality risk is the risk that the insured dies outside the contract period and is therefore not covered by insurance</a:t>
            </a:r>
          </a:p>
          <a:p>
            <a:pPr lvl="1" eaLnBrk="1" hangingPunct="1">
              <a:lnSpc>
                <a:spcPct val="80000"/>
              </a:lnSpc>
              <a:buFontTx/>
              <a:buNone/>
            </a:pPr>
            <a:r>
              <a:rPr lang="en-US" dirty="0" smtClean="0"/>
              <a:t>        Term		                             		Permanent</a:t>
            </a:r>
          </a:p>
          <a:p>
            <a:pPr lvl="2" eaLnBrk="1" hangingPunct="1">
              <a:lnSpc>
                <a:spcPct val="80000"/>
              </a:lnSpc>
              <a:buFontTx/>
              <a:buNone/>
            </a:pPr>
            <a:r>
              <a:rPr lang="en-US" dirty="0" smtClean="0"/>
              <a:t>   Risky		Mortality Risk		Safe</a:t>
            </a:r>
          </a:p>
          <a:p>
            <a:pPr lvl="1" eaLnBrk="1" hangingPunct="1">
              <a:lnSpc>
                <a:spcPct val="80000"/>
              </a:lnSpc>
            </a:pPr>
            <a:endParaRPr lang="en-US" dirty="0" smtClean="0"/>
          </a:p>
          <a:p>
            <a:pPr lvl="1" eaLnBrk="1" hangingPunct="1">
              <a:lnSpc>
                <a:spcPct val="80000"/>
              </a:lnSpc>
            </a:pPr>
            <a:endParaRPr lang="en-US" dirty="0"/>
          </a:p>
          <a:p>
            <a:pPr lvl="1" eaLnBrk="1" hangingPunct="1">
              <a:lnSpc>
                <a:spcPct val="80000"/>
              </a:lnSpc>
            </a:pPr>
            <a:r>
              <a:rPr lang="en-US" dirty="0" smtClean="0"/>
              <a:t>Investment risk is who takes responsibility for the investment outcome, the insurance company or the insured.</a:t>
            </a:r>
          </a:p>
          <a:p>
            <a:pPr lvl="1" eaLnBrk="1" hangingPunct="1">
              <a:lnSpc>
                <a:spcPct val="80000"/>
              </a:lnSpc>
            </a:pPr>
            <a:endParaRPr lang="en-US" dirty="0" smtClean="0"/>
          </a:p>
          <a:p>
            <a:pPr lvl="1" eaLnBrk="1" hangingPunct="1">
              <a:lnSpc>
                <a:spcPct val="80000"/>
              </a:lnSpc>
              <a:buFontTx/>
              <a:buNone/>
            </a:pPr>
            <a:r>
              <a:rPr lang="en-US" dirty="0" smtClean="0"/>
              <a:t>       Term             	   Variable             		   Whole Life         </a:t>
            </a:r>
          </a:p>
          <a:p>
            <a:pPr lvl="2" eaLnBrk="1" hangingPunct="1">
              <a:lnSpc>
                <a:spcPct val="80000"/>
              </a:lnSpc>
              <a:buFontTx/>
              <a:buNone/>
            </a:pPr>
            <a:r>
              <a:rPr lang="en-US" dirty="0" smtClean="0"/>
              <a:t>   Risky		Investment Risk	</a:t>
            </a:r>
            <a:r>
              <a:rPr lang="en-US" dirty="0"/>
              <a:t>	</a:t>
            </a:r>
            <a:r>
              <a:rPr lang="en-US" dirty="0" smtClean="0"/>
              <a:t>   Safe</a:t>
            </a:r>
          </a:p>
        </p:txBody>
      </p:sp>
      <p:sp>
        <p:nvSpPr>
          <p:cNvPr id="530436" name="Line 4"/>
          <p:cNvSpPr>
            <a:spLocks noChangeShapeType="1"/>
          </p:cNvSpPr>
          <p:nvPr/>
        </p:nvSpPr>
        <p:spPr bwMode="auto">
          <a:xfrm>
            <a:off x="1488280" y="2971800"/>
            <a:ext cx="6126163" cy="0"/>
          </a:xfrm>
          <a:prstGeom prst="line">
            <a:avLst/>
          </a:prstGeom>
          <a:noFill/>
          <a:ln w="38100" cap="sq">
            <a:solidFill>
              <a:schemeClr val="tx1"/>
            </a:solidFill>
            <a:round/>
            <a:headEnd type="stealth" w="lg" len="lg"/>
            <a:tailEnd type="stealth" w="lg" len="lg"/>
          </a:ln>
          <a:extLst>
            <a:ext uri="{909E8E84-426E-40DD-AFC4-6F175D3DCCD1}">
              <a14:hiddenFill xmlns:a14="http://schemas.microsoft.com/office/drawing/2010/main">
                <a:noFill/>
              </a14:hiddenFill>
            </a:ext>
          </a:extLst>
        </p:spPr>
        <p:txBody>
          <a:bodyPr wrap="none"/>
          <a:lstStyle/>
          <a:p>
            <a:endParaRPr lang="en-US"/>
          </a:p>
        </p:txBody>
      </p:sp>
      <p:sp>
        <p:nvSpPr>
          <p:cNvPr id="530437" name="Line 5"/>
          <p:cNvSpPr>
            <a:spLocks noChangeShapeType="1"/>
          </p:cNvSpPr>
          <p:nvPr/>
        </p:nvSpPr>
        <p:spPr bwMode="auto">
          <a:xfrm>
            <a:off x="1533523" y="5029200"/>
            <a:ext cx="6035675" cy="0"/>
          </a:xfrm>
          <a:prstGeom prst="line">
            <a:avLst/>
          </a:prstGeom>
          <a:noFill/>
          <a:ln w="38100" cap="sq">
            <a:solidFill>
              <a:schemeClr val="tx1"/>
            </a:solidFill>
            <a:round/>
            <a:headEnd type="stealth" w="lg" len="lg"/>
            <a:tailEnd type="stealth" w="lg" len="lg"/>
          </a:ln>
          <a:extLst>
            <a:ext uri="{909E8E84-426E-40DD-AFC4-6F175D3DCCD1}">
              <a14:hiddenFill xmlns:a14="http://schemas.microsoft.com/office/drawing/2010/main">
                <a:noFill/>
              </a14:hiddenFill>
            </a:ext>
          </a:extLst>
        </p:spPr>
        <p:txBody>
          <a:bodyPr wrap="none"/>
          <a:lstStyle/>
          <a:p>
            <a:endParaRPr lang="en-US"/>
          </a:p>
        </p:txBody>
      </p:sp>
    </p:spTree>
    <p:extLst>
      <p:ext uri="{BB962C8B-B14F-4D97-AF65-F5344CB8AC3E}">
        <p14:creationId xmlns:p14="http://schemas.microsoft.com/office/powerpoint/2010/main" val="335128685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3043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530435">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530435">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30436"/>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530435">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530435">
                                            <p:txEl>
                                              <p:pRg st="6" end="6"/>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530435">
                                            <p:txEl>
                                              <p:pRg st="8" end="8"/>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530437"/>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530435">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0436" grpId="0" animBg="1"/>
      <p:bldP spid="530437" grpId="0" animBg="1"/>
    </p:bld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685800" y="365125"/>
            <a:ext cx="7772400" cy="1143000"/>
          </a:xfrm>
          <a:noFill/>
        </p:spPr>
        <p:txBody>
          <a:bodyPr lIns="90488" tIns="44450" rIns="90488" bIns="44450" anchor="b"/>
          <a:lstStyle/>
          <a:p>
            <a:pPr eaLnBrk="1" hangingPunct="1"/>
            <a:r>
              <a:rPr lang="en-US" smtClean="0"/>
              <a:t>Key Questions </a:t>
            </a:r>
            <a:r>
              <a:rPr lang="en-US" sz="2400" smtClean="0"/>
              <a:t>(continued)</a:t>
            </a:r>
            <a:r>
              <a:rPr lang="en-US" smtClean="0"/>
              <a:t> </a:t>
            </a:r>
          </a:p>
        </p:txBody>
      </p:sp>
      <p:sp>
        <p:nvSpPr>
          <p:cNvPr id="294915" name="Rectangle 3"/>
          <p:cNvSpPr>
            <a:spLocks noGrp="1" noChangeArrowheads="1"/>
          </p:cNvSpPr>
          <p:nvPr>
            <p:ph idx="1"/>
          </p:nvPr>
        </p:nvSpPr>
        <p:spPr>
          <a:xfrm>
            <a:off x="914400" y="1600200"/>
            <a:ext cx="7315200" cy="4953000"/>
          </a:xfrm>
        </p:spPr>
        <p:txBody>
          <a:bodyPr lIns="90488" tIns="44450" rIns="90488" bIns="44450"/>
          <a:lstStyle/>
          <a:p>
            <a:pPr eaLnBrk="1" hangingPunct="1"/>
            <a:r>
              <a:rPr lang="en-US" smtClean="0"/>
              <a:t>3. Who needs Life Insurance?</a:t>
            </a:r>
          </a:p>
          <a:p>
            <a:pPr lvl="1" eaLnBrk="1" hangingPunct="1"/>
            <a:r>
              <a:rPr lang="en-US" smtClean="0"/>
              <a:t>Those who need life insurance include:</a:t>
            </a:r>
          </a:p>
          <a:p>
            <a:pPr lvl="2" eaLnBrk="1" hangingPunct="1">
              <a:buFont typeface="Wingdings" pitchFamily="2" charset="2"/>
              <a:buChar char="ü"/>
            </a:pPr>
            <a:r>
              <a:rPr lang="en-US" smtClean="0"/>
              <a:t>Single or married with dependents or children</a:t>
            </a:r>
          </a:p>
          <a:p>
            <a:pPr lvl="2" eaLnBrk="1" hangingPunct="1">
              <a:buFont typeface="Wingdings" pitchFamily="2" charset="2"/>
              <a:buChar char="ü"/>
            </a:pPr>
            <a:r>
              <a:rPr lang="en-US" smtClean="0"/>
              <a:t>Married, single income couple where the spouse has insufficient work skills or savings</a:t>
            </a:r>
          </a:p>
          <a:p>
            <a:pPr lvl="2" eaLnBrk="1" hangingPunct="1">
              <a:buFont typeface="Wingdings" pitchFamily="2" charset="2"/>
              <a:buChar char="ü"/>
            </a:pPr>
            <a:r>
              <a:rPr lang="en-US" smtClean="0"/>
              <a:t>Business owners who wish to transfer their businesses to the next generation</a:t>
            </a:r>
          </a:p>
          <a:p>
            <a:pPr lvl="2" eaLnBrk="1" hangingPunct="1">
              <a:buFont typeface="Wingdings" pitchFamily="2" charset="2"/>
              <a:buChar char="ü"/>
            </a:pPr>
            <a:r>
              <a:rPr lang="en-US" smtClean="0"/>
              <a:t>Individuals whose estate exceeds the estate tax-free transfer threshold</a:t>
            </a:r>
          </a:p>
          <a:p>
            <a:pPr lvl="3" eaLnBrk="1" hangingPunct="1">
              <a:buFont typeface="Wingdings" pitchFamily="2" charset="2"/>
              <a:buChar char="ü"/>
            </a:pPr>
            <a:r>
              <a:rPr lang="en-US" smtClean="0"/>
              <a:t>Not everyone needs life insurance.</a:t>
            </a:r>
          </a:p>
        </p:txBody>
      </p:sp>
    </p:spTree>
    <p:extLst>
      <p:ext uri="{BB962C8B-B14F-4D97-AF65-F5344CB8AC3E}">
        <p14:creationId xmlns:p14="http://schemas.microsoft.com/office/powerpoint/2010/main" val="206706059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94915">
                                            <p:txEl>
                                              <p:pRg st="0" end="0"/>
                                            </p:txEl>
                                          </p:spTgt>
                                        </p:tgtEl>
                                        <p:attrNameLst>
                                          <p:attrName>style.visibility</p:attrName>
                                        </p:attrNameLst>
                                      </p:cBhvr>
                                      <p:to>
                                        <p:strVal val="visible"/>
                                      </p:to>
                                    </p:set>
                                    <p:anim calcmode="lin" valueType="num">
                                      <p:cBhvr additive="base">
                                        <p:cTn id="7" dur="500" fill="hold"/>
                                        <p:tgtEl>
                                          <p:spTgt spid="294915">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9491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94915">
                                            <p:txEl>
                                              <p:pRg st="1" end="1"/>
                                            </p:txEl>
                                          </p:spTgt>
                                        </p:tgtEl>
                                        <p:attrNameLst>
                                          <p:attrName>style.visibility</p:attrName>
                                        </p:attrNameLst>
                                      </p:cBhvr>
                                      <p:to>
                                        <p:strVal val="visible"/>
                                      </p:to>
                                    </p:set>
                                    <p:anim calcmode="lin" valueType="num">
                                      <p:cBhvr additive="base">
                                        <p:cTn id="13" dur="500" fill="hold"/>
                                        <p:tgtEl>
                                          <p:spTgt spid="294915">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94915">
                                            <p:txEl>
                                              <p:pRg st="1" end="1"/>
                                            </p:tx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294915">
                                            <p:txEl>
                                              <p:pRg st="2" end="2"/>
                                            </p:txEl>
                                          </p:spTgt>
                                        </p:tgtEl>
                                        <p:attrNameLst>
                                          <p:attrName>style.visibility</p:attrName>
                                        </p:attrNameLst>
                                      </p:cBhvr>
                                      <p:to>
                                        <p:strVal val="visible"/>
                                      </p:to>
                                    </p:set>
                                    <p:anim calcmode="lin" valueType="num">
                                      <p:cBhvr additive="base">
                                        <p:cTn id="17" dur="500" fill="hold"/>
                                        <p:tgtEl>
                                          <p:spTgt spid="294915">
                                            <p:txEl>
                                              <p:pRg st="2" end="2"/>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294915">
                                            <p:txEl>
                                              <p:pRg st="2" end="2"/>
                                            </p:txEl>
                                          </p:spTgt>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294915">
                                            <p:txEl>
                                              <p:pRg st="3" end="3"/>
                                            </p:txEl>
                                          </p:spTgt>
                                        </p:tgtEl>
                                        <p:attrNameLst>
                                          <p:attrName>style.visibility</p:attrName>
                                        </p:attrNameLst>
                                      </p:cBhvr>
                                      <p:to>
                                        <p:strVal val="visible"/>
                                      </p:to>
                                    </p:set>
                                    <p:anim calcmode="lin" valueType="num">
                                      <p:cBhvr additive="base">
                                        <p:cTn id="21" dur="500" fill="hold"/>
                                        <p:tgtEl>
                                          <p:spTgt spid="294915">
                                            <p:txEl>
                                              <p:pRg st="3" end="3"/>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294915">
                                            <p:txEl>
                                              <p:pRg st="3" end="3"/>
                                            </p:txEl>
                                          </p:spTgt>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294915">
                                            <p:txEl>
                                              <p:pRg st="4" end="4"/>
                                            </p:txEl>
                                          </p:spTgt>
                                        </p:tgtEl>
                                        <p:attrNameLst>
                                          <p:attrName>style.visibility</p:attrName>
                                        </p:attrNameLst>
                                      </p:cBhvr>
                                      <p:to>
                                        <p:strVal val="visible"/>
                                      </p:to>
                                    </p:set>
                                    <p:anim calcmode="lin" valueType="num">
                                      <p:cBhvr additive="base">
                                        <p:cTn id="25" dur="500" fill="hold"/>
                                        <p:tgtEl>
                                          <p:spTgt spid="294915">
                                            <p:txEl>
                                              <p:pRg st="4" end="4"/>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294915">
                                            <p:txEl>
                                              <p:pRg st="4" end="4"/>
                                            </p:txEl>
                                          </p:spTgt>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294915">
                                            <p:txEl>
                                              <p:pRg st="5" end="5"/>
                                            </p:txEl>
                                          </p:spTgt>
                                        </p:tgtEl>
                                        <p:attrNameLst>
                                          <p:attrName>style.visibility</p:attrName>
                                        </p:attrNameLst>
                                      </p:cBhvr>
                                      <p:to>
                                        <p:strVal val="visible"/>
                                      </p:to>
                                    </p:set>
                                    <p:anim calcmode="lin" valueType="num">
                                      <p:cBhvr additive="base">
                                        <p:cTn id="29" dur="500" fill="hold"/>
                                        <p:tgtEl>
                                          <p:spTgt spid="294915">
                                            <p:txEl>
                                              <p:pRg st="5" end="5"/>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294915">
                                            <p:txEl>
                                              <p:pRg st="5" end="5"/>
                                            </p:txEl>
                                          </p:spTgt>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294915">
                                            <p:txEl>
                                              <p:pRg st="6" end="6"/>
                                            </p:txEl>
                                          </p:spTgt>
                                        </p:tgtEl>
                                        <p:attrNameLst>
                                          <p:attrName>style.visibility</p:attrName>
                                        </p:attrNameLst>
                                      </p:cBhvr>
                                      <p:to>
                                        <p:strVal val="visible"/>
                                      </p:to>
                                    </p:set>
                                    <p:anim calcmode="lin" valueType="num">
                                      <p:cBhvr additive="base">
                                        <p:cTn id="33" dur="500" fill="hold"/>
                                        <p:tgtEl>
                                          <p:spTgt spid="294915">
                                            <p:txEl>
                                              <p:pRg st="6" end="6"/>
                                            </p:tx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294915">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4915" grpId="0" build="p" bldLvl="2"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673100" y="549275"/>
            <a:ext cx="7772400" cy="1143000"/>
          </a:xfrm>
        </p:spPr>
        <p:txBody>
          <a:bodyPr/>
          <a:lstStyle/>
          <a:p>
            <a:pPr eaLnBrk="1" hangingPunct="1"/>
            <a:r>
              <a:rPr lang="en-US" smtClean="0"/>
              <a:t>Key Questions </a:t>
            </a:r>
            <a:r>
              <a:rPr lang="en-US" sz="2400" smtClean="0"/>
              <a:t>(continued)</a:t>
            </a:r>
          </a:p>
        </p:txBody>
      </p:sp>
      <p:sp>
        <p:nvSpPr>
          <p:cNvPr id="16388" name="Rectangle 3"/>
          <p:cNvSpPr>
            <a:spLocks noGrp="1" noChangeArrowheads="1"/>
          </p:cNvSpPr>
          <p:nvPr>
            <p:ph idx="1"/>
          </p:nvPr>
        </p:nvSpPr>
        <p:spPr>
          <a:xfrm>
            <a:off x="914400" y="1600200"/>
            <a:ext cx="7315200" cy="5257800"/>
          </a:xfrm>
        </p:spPr>
        <p:txBody>
          <a:bodyPr/>
          <a:lstStyle/>
          <a:p>
            <a:pPr eaLnBrk="1" hangingPunct="1">
              <a:lnSpc>
                <a:spcPct val="90000"/>
              </a:lnSpc>
              <a:buFontTx/>
              <a:buNone/>
            </a:pPr>
            <a:r>
              <a:rPr lang="en-US" dirty="0" smtClean="0"/>
              <a:t>4. How much Life Insurance? </a:t>
            </a:r>
          </a:p>
          <a:p>
            <a:pPr eaLnBrk="1" hangingPunct="1">
              <a:lnSpc>
                <a:spcPct val="90000"/>
              </a:lnSpc>
            </a:pPr>
            <a:r>
              <a:rPr lang="en-US" sz="2400" dirty="0" smtClean="0"/>
              <a:t>How do you determine your Life Insurance needs?</a:t>
            </a:r>
          </a:p>
        </p:txBody>
      </p:sp>
    </p:spTree>
    <p:extLst>
      <p:ext uri="{BB962C8B-B14F-4D97-AF65-F5344CB8AC3E}">
        <p14:creationId xmlns:p14="http://schemas.microsoft.com/office/powerpoint/2010/main" val="129476656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388">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388">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8" grpId="0" build="p"/>
    </p:bld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685800" y="549275"/>
            <a:ext cx="7772400" cy="1143000"/>
          </a:xfrm>
        </p:spPr>
        <p:txBody>
          <a:bodyPr/>
          <a:lstStyle/>
          <a:p>
            <a:pPr eaLnBrk="1" hangingPunct="1"/>
            <a:r>
              <a:rPr lang="en-US" smtClean="0"/>
              <a:t>Key Questions </a:t>
            </a:r>
            <a:r>
              <a:rPr lang="en-US" sz="2400" smtClean="0"/>
              <a:t>(continued)</a:t>
            </a:r>
          </a:p>
        </p:txBody>
      </p:sp>
      <p:sp>
        <p:nvSpPr>
          <p:cNvPr id="17412" name="Rectangle 3"/>
          <p:cNvSpPr>
            <a:spLocks noGrp="1" noChangeArrowheads="1"/>
          </p:cNvSpPr>
          <p:nvPr>
            <p:ph idx="1"/>
          </p:nvPr>
        </p:nvSpPr>
        <p:spPr>
          <a:xfrm>
            <a:off x="914400" y="1600200"/>
            <a:ext cx="7315200" cy="5029200"/>
          </a:xfrm>
        </p:spPr>
        <p:txBody>
          <a:bodyPr/>
          <a:lstStyle/>
          <a:p>
            <a:pPr lvl="1" eaLnBrk="1" hangingPunct="1"/>
            <a:r>
              <a:rPr lang="en-US" dirty="0" smtClean="0"/>
              <a:t>a. The earnings multiple approach</a:t>
            </a:r>
          </a:p>
          <a:p>
            <a:pPr lvl="2" eaLnBrk="1" hangingPunct="1"/>
            <a:r>
              <a:rPr lang="en-US" dirty="0" smtClean="0"/>
              <a:t>The goal is earnings replacement</a:t>
            </a:r>
          </a:p>
          <a:p>
            <a:pPr lvl="3" eaLnBrk="1" hangingPunct="1"/>
            <a:r>
              <a:rPr lang="en-US" dirty="0" smtClean="0"/>
              <a:t>It seeks to replace the annual salary stream of a bread winner for X years, normally 5 – 15 times gross salary is recommended.</a:t>
            </a:r>
          </a:p>
          <a:p>
            <a:pPr lvl="4" eaLnBrk="1" hangingPunct="1"/>
            <a:r>
              <a:rPr lang="en-US" dirty="0" smtClean="0"/>
              <a:t>The lower general interest rates, the higher the multiple needed</a:t>
            </a:r>
          </a:p>
          <a:p>
            <a:pPr lvl="4" eaLnBrk="1" hangingPunct="1"/>
            <a:r>
              <a:rPr lang="en-US" dirty="0" smtClean="0"/>
              <a:t>Add: Five times personal yearly income</a:t>
            </a:r>
          </a:p>
          <a:p>
            <a:pPr lvl="4" eaLnBrk="1" hangingPunct="1"/>
            <a:r>
              <a:rPr lang="en-US" dirty="0" smtClean="0"/>
              <a:t>Add: Total expenses above and beyond daily living expenses</a:t>
            </a:r>
          </a:p>
          <a:p>
            <a:pPr lvl="4" eaLnBrk="1" hangingPunct="1"/>
            <a:r>
              <a:rPr lang="en-US" dirty="0" smtClean="0"/>
              <a:t>Add: Emergency fund (3 to 6 months of living expenses)</a:t>
            </a:r>
          </a:p>
          <a:p>
            <a:pPr lvl="4" eaLnBrk="1" hangingPunct="1"/>
            <a:r>
              <a:rPr lang="en-US" dirty="0" smtClean="0"/>
              <a:t>Add: Estimated amount of Funeral expenses</a:t>
            </a:r>
          </a:p>
          <a:p>
            <a:pPr lvl="4" eaLnBrk="1" hangingPunct="1"/>
            <a:r>
              <a:rPr lang="en-US" dirty="0" smtClean="0"/>
              <a:t>Subtract: Total liquid assets</a:t>
            </a:r>
          </a:p>
          <a:p>
            <a:pPr lvl="4" eaLnBrk="1" hangingPunct="1"/>
            <a:r>
              <a:rPr lang="en-US" dirty="0" smtClean="0"/>
              <a:t>The net result is an estimate of the shortfall the family would face upon the death of the breadwinner</a:t>
            </a:r>
          </a:p>
        </p:txBody>
      </p:sp>
    </p:spTree>
    <p:extLst>
      <p:ext uri="{BB962C8B-B14F-4D97-AF65-F5344CB8AC3E}">
        <p14:creationId xmlns:p14="http://schemas.microsoft.com/office/powerpoint/2010/main" val="121858517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412">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7412">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7412">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7412">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7412">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7412">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7412">
                                            <p:txEl>
                                              <p:pRg st="6" end="6"/>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7412">
                                            <p:txEl>
                                              <p:pRg st="7" end="7"/>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7412">
                                            <p:txEl>
                                              <p:pRg st="8" end="8"/>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7412">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2" grpId="0" build="p"/>
    </p:bld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731838" y="457200"/>
            <a:ext cx="7772400" cy="1143000"/>
          </a:xfrm>
        </p:spPr>
        <p:txBody>
          <a:bodyPr/>
          <a:lstStyle/>
          <a:p>
            <a:pPr eaLnBrk="1" hangingPunct="1"/>
            <a:r>
              <a:rPr lang="en-US" smtClean="0"/>
              <a:t>Key Questions </a:t>
            </a:r>
            <a:r>
              <a:rPr lang="en-US" sz="2400" smtClean="0"/>
              <a:t>(continued)</a:t>
            </a:r>
          </a:p>
        </p:txBody>
      </p:sp>
      <p:sp>
        <p:nvSpPr>
          <p:cNvPr id="18436" name="Rectangle 3"/>
          <p:cNvSpPr>
            <a:spLocks noGrp="1" noChangeArrowheads="1"/>
          </p:cNvSpPr>
          <p:nvPr>
            <p:ph idx="1"/>
          </p:nvPr>
        </p:nvSpPr>
        <p:spPr>
          <a:xfrm>
            <a:off x="914400" y="1603375"/>
            <a:ext cx="7315200" cy="4479925"/>
          </a:xfrm>
        </p:spPr>
        <p:txBody>
          <a:bodyPr/>
          <a:lstStyle/>
          <a:p>
            <a:pPr eaLnBrk="1" hangingPunct="1"/>
            <a:r>
              <a:rPr lang="en-US" dirty="0" smtClean="0"/>
              <a:t>B. The Easy Method</a:t>
            </a:r>
          </a:p>
          <a:p>
            <a:pPr lvl="1"/>
            <a:r>
              <a:rPr lang="en-US" dirty="0" smtClean="0"/>
              <a:t>In this method, the assumption is that a typical family will need 70 percent of the breadwinner’s salary for 7 years before they adjust to the financial consequences of his or her death.</a:t>
            </a:r>
          </a:p>
          <a:p>
            <a:pPr lvl="1"/>
            <a:endParaRPr lang="en-US" dirty="0"/>
          </a:p>
          <a:p>
            <a:pPr lvl="1"/>
            <a:r>
              <a:rPr lang="en-US" dirty="0" smtClean="0"/>
              <a:t>THB 1,000,000 * 70% * 7	=	THB 4,900,000</a:t>
            </a:r>
          </a:p>
        </p:txBody>
      </p:sp>
    </p:spTree>
    <p:extLst>
      <p:ext uri="{BB962C8B-B14F-4D97-AF65-F5344CB8AC3E}">
        <p14:creationId xmlns:p14="http://schemas.microsoft.com/office/powerpoint/2010/main" val="127200726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436">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8436">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843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6" grpId="0" build="p"/>
    </p:bld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731838" y="457200"/>
            <a:ext cx="7772400" cy="1143000"/>
          </a:xfrm>
        </p:spPr>
        <p:txBody>
          <a:bodyPr/>
          <a:lstStyle/>
          <a:p>
            <a:pPr eaLnBrk="1" hangingPunct="1"/>
            <a:r>
              <a:rPr lang="en-US" smtClean="0"/>
              <a:t>Key Questions </a:t>
            </a:r>
            <a:r>
              <a:rPr lang="en-US" sz="2400" smtClean="0"/>
              <a:t>(continued)</a:t>
            </a:r>
          </a:p>
        </p:txBody>
      </p:sp>
      <mc:AlternateContent xmlns:mc="http://schemas.openxmlformats.org/markup-compatibility/2006">
        <mc:Choice xmlns:a14="http://schemas.microsoft.com/office/drawing/2010/main" Requires="a14">
          <p:sp>
            <p:nvSpPr>
              <p:cNvPr id="18436" name="Rectangle 3"/>
              <p:cNvSpPr>
                <a:spLocks noGrp="1" noChangeArrowheads="1"/>
              </p:cNvSpPr>
              <p:nvPr>
                <p:ph idx="1"/>
              </p:nvPr>
            </p:nvSpPr>
            <p:spPr>
              <a:xfrm>
                <a:off x="914400" y="1603375"/>
                <a:ext cx="7315200" cy="4479925"/>
              </a:xfrm>
            </p:spPr>
            <p:txBody>
              <a:bodyPr/>
              <a:lstStyle/>
              <a:p>
                <a:pPr eaLnBrk="1" hangingPunct="1"/>
                <a:r>
                  <a:rPr lang="en-US" dirty="0" smtClean="0"/>
                  <a:t>C. The DINK (Dual Income, No Kids) Method</a:t>
                </a:r>
              </a:p>
              <a:p>
                <a:pPr lvl="1"/>
                <a:r>
                  <a:rPr lang="en-US" dirty="0" smtClean="0"/>
                  <a:t>If a couple is a dual income family with no children, then their insurance needs are </a:t>
                </a:r>
                <a:r>
                  <a:rPr lang="en-US" dirty="0" smtClean="0"/>
                  <a:t>fairly </a:t>
                </a:r>
                <a:r>
                  <a:rPr lang="en-US" dirty="0" smtClean="0"/>
                  <a:t>simple. </a:t>
                </a:r>
                <a:r>
                  <a:rPr lang="en-US" dirty="0" smtClean="0"/>
                  <a:t>They need </a:t>
                </a:r>
                <a:r>
                  <a:rPr lang="en-US" dirty="0" smtClean="0"/>
                  <a:t>to be sure that the surviving spouse is not unduly burdened by debts if one of them should die. This method assumes their spouse will continue to work after they die. In this method, one half of all debts and 100 percent of funeral expenses are their insurance needs.</a:t>
                </a:r>
              </a:p>
              <a:p>
                <a:pPr lvl="1"/>
                <a14:m>
                  <m:oMath xmlns:m="http://schemas.openxmlformats.org/officeDocument/2006/math">
                    <m:f>
                      <m:fPr>
                        <m:ctrlPr>
                          <a:rPr lang="en-US" i="1" smtClean="0">
                            <a:latin typeface="Cambria Math"/>
                          </a:rPr>
                        </m:ctrlPr>
                      </m:fPr>
                      <m:num>
                        <m:r>
                          <a:rPr lang="en-US" b="0" i="1" smtClean="0">
                            <a:latin typeface="Cambria Math"/>
                          </a:rPr>
                          <m:t>1</m:t>
                        </m:r>
                      </m:num>
                      <m:den>
                        <m:r>
                          <a:rPr lang="en-US" b="0" i="1" smtClean="0">
                            <a:latin typeface="Cambria Math"/>
                          </a:rPr>
                          <m:t>2</m:t>
                        </m:r>
                      </m:den>
                    </m:f>
                    <m:r>
                      <a:rPr lang="en-US" b="0" i="1" smtClean="0">
                        <a:latin typeface="Cambria Math"/>
                      </a:rPr>
                      <m:t>(</m:t>
                    </m:r>
                    <m:r>
                      <a:rPr lang="en-US" b="0" i="1" smtClean="0">
                        <a:latin typeface="Cambria Math"/>
                      </a:rPr>
                      <m:t>𝑇𝐻𝐵</m:t>
                    </m:r>
                    <m:r>
                      <a:rPr lang="en-US" b="0" i="1" smtClean="0">
                        <a:latin typeface="Cambria Math"/>
                      </a:rPr>
                      <m:t> 1,000,000</m:t>
                    </m:r>
                  </m:oMath>
                </a14:m>
                <a:r>
                  <a:rPr lang="en-US" dirty="0" smtClean="0"/>
                  <a:t> + THB 100,000) + THB 70,000 =                 </a:t>
                </a:r>
              </a:p>
              <a:p>
                <a:pPr lvl="1"/>
                <a:endParaRPr lang="en-US" dirty="0"/>
              </a:p>
              <a:p>
                <a:pPr marL="411480" lvl="1" indent="0">
                  <a:buNone/>
                </a:pPr>
                <a:r>
                  <a:rPr lang="en-US" dirty="0"/>
                  <a:t>	</a:t>
                </a:r>
                <a:r>
                  <a:rPr lang="en-US" dirty="0" smtClean="0"/>
                  <a:t>		THB 620,000</a:t>
                </a:r>
                <a:endParaRPr lang="en-US" dirty="0"/>
              </a:p>
            </p:txBody>
          </p:sp>
        </mc:Choice>
        <mc:Fallback>
          <p:sp>
            <p:nvSpPr>
              <p:cNvPr id="18436" name="Rectangle 3"/>
              <p:cNvSpPr>
                <a:spLocks noGrp="1" noRot="1" noChangeAspect="1" noMove="1" noResize="1" noEditPoints="1" noAdjustHandles="1" noChangeArrowheads="1" noChangeShapeType="1" noTextEdit="1"/>
              </p:cNvSpPr>
              <p:nvPr>
                <p:ph idx="1"/>
              </p:nvPr>
            </p:nvSpPr>
            <p:spPr>
              <a:xfrm>
                <a:off x="914400" y="1603375"/>
                <a:ext cx="7315200" cy="4479925"/>
              </a:xfrm>
              <a:blipFill rotWithShape="1">
                <a:blip r:embed="rId2"/>
                <a:stretch>
                  <a:fillRect t="-816" r="-583"/>
                </a:stretch>
              </a:blipFill>
            </p:spPr>
            <p:txBody>
              <a:bodyPr/>
              <a:lstStyle/>
              <a:p>
                <a:r>
                  <a:rPr lang="en-US">
                    <a:noFill/>
                  </a:rPr>
                  <a:t> </a:t>
                </a:r>
              </a:p>
            </p:txBody>
          </p:sp>
        </mc:Fallback>
      </mc:AlternateContent>
    </p:spTree>
    <p:extLst>
      <p:ext uri="{BB962C8B-B14F-4D97-AF65-F5344CB8AC3E}">
        <p14:creationId xmlns:p14="http://schemas.microsoft.com/office/powerpoint/2010/main" val="207618354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436">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8436">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8436">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8436">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6" grpId="0" build="p"/>
    </p:bld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eaLnBrk="1" hangingPunct="1"/>
            <a:r>
              <a:rPr lang="en-US" smtClean="0"/>
              <a:t>Key Questions </a:t>
            </a:r>
            <a:r>
              <a:rPr lang="en-US" sz="2400" smtClean="0"/>
              <a:t>(continued)</a:t>
            </a:r>
          </a:p>
        </p:txBody>
      </p:sp>
      <p:sp>
        <p:nvSpPr>
          <p:cNvPr id="19460" name="Rectangle 3"/>
          <p:cNvSpPr>
            <a:spLocks noGrp="1" noChangeArrowheads="1"/>
          </p:cNvSpPr>
          <p:nvPr>
            <p:ph idx="1"/>
          </p:nvPr>
        </p:nvSpPr>
        <p:spPr>
          <a:xfrm>
            <a:off x="914400" y="1600200"/>
            <a:ext cx="7315200" cy="5257800"/>
          </a:xfrm>
        </p:spPr>
        <p:txBody>
          <a:bodyPr/>
          <a:lstStyle/>
          <a:p>
            <a:pPr eaLnBrk="1" hangingPunct="1">
              <a:lnSpc>
                <a:spcPct val="90000"/>
              </a:lnSpc>
            </a:pPr>
            <a:r>
              <a:rPr lang="en-US" dirty="0" smtClean="0"/>
              <a:t>D. The </a:t>
            </a:r>
            <a:r>
              <a:rPr lang="en-US" dirty="0" smtClean="0"/>
              <a:t>Nonworking </a:t>
            </a:r>
            <a:r>
              <a:rPr lang="en-US" dirty="0" smtClean="0"/>
              <a:t>Spouse Method</a:t>
            </a:r>
          </a:p>
          <a:p>
            <a:pPr lvl="1">
              <a:lnSpc>
                <a:spcPct val="90000"/>
              </a:lnSpc>
            </a:pPr>
            <a:r>
              <a:rPr lang="en-US" dirty="0" smtClean="0"/>
              <a:t>Sometimes families forget about protecting against the loss of a nonworking spouse. It is estimated that it takes USD 10,000 per </a:t>
            </a:r>
            <a:r>
              <a:rPr lang="en-US" dirty="0" smtClean="0"/>
              <a:t>year </a:t>
            </a:r>
            <a:r>
              <a:rPr lang="en-US" dirty="0" smtClean="0"/>
              <a:t>to replace the services of a homemaker in a family with small children. To estimate insurance needs for the nonworking spouse, multiply the number of years before the youngest child reaches age 18 by USD 10,000</a:t>
            </a:r>
          </a:p>
          <a:p>
            <a:pPr lvl="1">
              <a:lnSpc>
                <a:spcPct val="90000"/>
              </a:lnSpc>
            </a:pPr>
            <a:endParaRPr lang="en-US" dirty="0"/>
          </a:p>
          <a:p>
            <a:pPr lvl="1">
              <a:lnSpc>
                <a:spcPct val="90000"/>
              </a:lnSpc>
            </a:pPr>
            <a:endParaRPr lang="en-US" dirty="0" smtClean="0"/>
          </a:p>
          <a:p>
            <a:pPr lvl="2">
              <a:lnSpc>
                <a:spcPct val="90000"/>
              </a:lnSpc>
            </a:pPr>
            <a:r>
              <a:rPr lang="en-US" dirty="0" smtClean="0"/>
              <a:t>12 * USD 10,000	 =	USD 120,000</a:t>
            </a:r>
          </a:p>
        </p:txBody>
      </p:sp>
    </p:spTree>
    <p:extLst>
      <p:ext uri="{BB962C8B-B14F-4D97-AF65-F5344CB8AC3E}">
        <p14:creationId xmlns:p14="http://schemas.microsoft.com/office/powerpoint/2010/main" val="177440656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460">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9460">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9460">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0"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11"/>
          <p:cNvSpPr>
            <a:spLocks noGrp="1" noChangeArrowheads="1"/>
          </p:cNvSpPr>
          <p:nvPr>
            <p:ph type="title"/>
          </p:nvPr>
        </p:nvSpPr>
        <p:spPr>
          <a:xfrm>
            <a:off x="609600" y="0"/>
            <a:ext cx="7772400" cy="1143000"/>
          </a:xfrm>
        </p:spPr>
        <p:txBody>
          <a:bodyPr/>
          <a:lstStyle/>
          <a:p>
            <a:pPr eaLnBrk="1" hangingPunct="1"/>
            <a:r>
              <a:rPr lang="en-US" sz="3600" dirty="0" smtClean="0"/>
              <a:t>Life Insurance and Your Investment Plan</a:t>
            </a:r>
          </a:p>
        </p:txBody>
      </p:sp>
      <p:graphicFrame>
        <p:nvGraphicFramePr>
          <p:cNvPr id="20483" name="Object 3"/>
          <p:cNvGraphicFramePr>
            <a:graphicFrameLocks noGrp="1" noChangeAspect="1"/>
          </p:cNvGraphicFramePr>
          <p:nvPr>
            <p:ph sz="half" idx="1"/>
          </p:nvPr>
        </p:nvGraphicFramePr>
        <p:xfrm>
          <a:off x="914400" y="2554288"/>
          <a:ext cx="3579813" cy="2206625"/>
        </p:xfrm>
        <a:graphic>
          <a:graphicData uri="http://schemas.openxmlformats.org/presentationml/2006/ole">
            <mc:AlternateContent xmlns:mc="http://schemas.openxmlformats.org/markup-compatibility/2006">
              <mc:Choice xmlns:v="urn:schemas-microsoft-com:vml" Requires="v">
                <p:oleObj spid="_x0000_s1047" name="Chart" r:id="rId3" imgW="4389120" imgH="2704998" progId="Excel.Chart.8">
                  <p:embed/>
                </p:oleObj>
              </mc:Choice>
              <mc:Fallback>
                <p:oleObj name="Chart" r:id="rId3" imgW="4389120" imgH="2704998" progId="Excel.Chart.8">
                  <p:embed/>
                  <p:pic>
                    <p:nvPicPr>
                      <p:cNvPr id="0" name=""/>
                      <p:cNvPicPr>
                        <a:picLocks noGrp="1"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4400" y="2554288"/>
                        <a:ext cx="3579813" cy="22066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0484" name="Object 22"/>
          <p:cNvGraphicFramePr>
            <a:graphicFrameLocks noGrp="1"/>
          </p:cNvGraphicFramePr>
          <p:nvPr>
            <p:ph sz="quarter" idx="2"/>
            <p:extLst>
              <p:ext uri="{D42A27DB-BD31-4B8C-83A1-F6EECF244321}">
                <p14:modId xmlns:p14="http://schemas.microsoft.com/office/powerpoint/2010/main" val="3001905115"/>
              </p:ext>
            </p:extLst>
          </p:nvPr>
        </p:nvGraphicFramePr>
        <p:xfrm>
          <a:off x="0" y="685800"/>
          <a:ext cx="9139238" cy="5303838"/>
        </p:xfrm>
        <a:graphic>
          <a:graphicData uri="http://schemas.openxmlformats.org/presentationml/2006/ole">
            <mc:AlternateContent xmlns:mc="http://schemas.openxmlformats.org/markup-compatibility/2006">
              <mc:Choice xmlns:v="urn:schemas-microsoft-com:vml" Requires="v">
                <p:oleObj spid="_x0000_s1048" name="Chart" r:id="rId5" imgW="4429225" imgH="2828865" progId="Excel.Chart.8">
                  <p:embed/>
                </p:oleObj>
              </mc:Choice>
              <mc:Fallback>
                <p:oleObj name="Chart" r:id="rId5" imgW="4429225" imgH="2828865" progId="Excel.Chart.8">
                  <p:embed/>
                  <p:pic>
                    <p:nvPicPr>
                      <p:cNvPr id="0" name=""/>
                      <p:cNvPicPr>
                        <a:picLocks noGrp="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685800"/>
                        <a:ext cx="9139238" cy="5303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20485" name="Object 10"/>
          <p:cNvGraphicFramePr>
            <a:graphicFrameLocks noGrp="1" noChangeAspect="1"/>
          </p:cNvGraphicFramePr>
          <p:nvPr>
            <p:ph sz="quarter" idx="3"/>
          </p:nvPr>
        </p:nvGraphicFramePr>
        <p:xfrm>
          <a:off x="4830763" y="3733800"/>
          <a:ext cx="3214687" cy="1981200"/>
        </p:xfrm>
        <a:graphic>
          <a:graphicData uri="http://schemas.openxmlformats.org/presentationml/2006/ole">
            <mc:AlternateContent xmlns:mc="http://schemas.openxmlformats.org/markup-compatibility/2006">
              <mc:Choice xmlns:v="urn:schemas-microsoft-com:vml" Requires="v">
                <p:oleObj spid="_x0000_s1049" name="Chart" r:id="rId7" imgW="4389120" imgH="2704998" progId="Excel.Chart.8">
                  <p:embed/>
                </p:oleObj>
              </mc:Choice>
              <mc:Fallback>
                <p:oleObj name="Chart" r:id="rId7" imgW="4389120" imgH="2704998" progId="Excel.Chart.8">
                  <p:embed/>
                  <p:pic>
                    <p:nvPicPr>
                      <p:cNvPr id="0" name=""/>
                      <p:cNvPicPr>
                        <a:picLocks noGrp="1"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830763" y="3733800"/>
                        <a:ext cx="3214687" cy="1981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cmpd="sng">
                            <a:solidFill>
                              <a:schemeClr val="tx1"/>
                            </a:solidFill>
                            <a:prstDash val="solid"/>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0486" name="Text Box 6"/>
          <p:cNvSpPr txBox="1">
            <a:spLocks noChangeArrowheads="1"/>
          </p:cNvSpPr>
          <p:nvPr/>
        </p:nvSpPr>
        <p:spPr bwMode="auto">
          <a:xfrm>
            <a:off x="274638" y="5807075"/>
            <a:ext cx="8686800"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eaLnBrk="1" hangingPunct="1">
              <a:spcBef>
                <a:spcPct val="50000"/>
              </a:spcBef>
            </a:pPr>
            <a:r>
              <a:rPr lang="en-US" sz="1800" dirty="0"/>
              <a:t>Permanent:  with guaranteed insurability option paid up till age 65.  Term:  Five-year guaranteed renewable term in $50,000 and $100,000 increments; can add and drop as necessary.  Investment:  Includes individual and employer sponsored retirement plans</a:t>
            </a:r>
          </a:p>
        </p:txBody>
      </p:sp>
    </p:spTree>
    <p:extLst>
      <p:ext uri="{BB962C8B-B14F-4D97-AF65-F5344CB8AC3E}">
        <p14:creationId xmlns:p14="http://schemas.microsoft.com/office/powerpoint/2010/main" val="77757424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r>
              <a:rPr lang="en-US" smtClean="0"/>
              <a:t>Key Questions </a:t>
            </a:r>
            <a:r>
              <a:rPr lang="en-US" sz="2400" smtClean="0"/>
              <a:t>(continued)</a:t>
            </a:r>
          </a:p>
        </p:txBody>
      </p:sp>
      <p:sp>
        <p:nvSpPr>
          <p:cNvPr id="21508" name="Rectangle 3"/>
          <p:cNvSpPr>
            <a:spLocks noGrp="1" noChangeArrowheads="1"/>
          </p:cNvSpPr>
          <p:nvPr>
            <p:ph idx="1"/>
          </p:nvPr>
        </p:nvSpPr>
        <p:spPr>
          <a:xfrm>
            <a:off x="914400" y="1600200"/>
            <a:ext cx="7315200" cy="5257800"/>
          </a:xfrm>
        </p:spPr>
        <p:txBody>
          <a:bodyPr/>
          <a:lstStyle/>
          <a:p>
            <a:pPr eaLnBrk="1" hangingPunct="1"/>
            <a:r>
              <a:rPr lang="en-US" smtClean="0"/>
              <a:t>5. What Kind of Life Insurance?</a:t>
            </a:r>
          </a:p>
          <a:p>
            <a:pPr lvl="1" eaLnBrk="1" hangingPunct="1"/>
            <a:r>
              <a:rPr lang="en-US" smtClean="0"/>
              <a:t>What are the different types of life insurance?</a:t>
            </a:r>
          </a:p>
          <a:p>
            <a:pPr lvl="2" eaLnBrk="1" hangingPunct="1">
              <a:buClr>
                <a:schemeClr val="accent2"/>
              </a:buClr>
            </a:pPr>
            <a:r>
              <a:rPr lang="en-US" smtClean="0"/>
              <a:t>Term insurance</a:t>
            </a:r>
          </a:p>
          <a:p>
            <a:pPr lvl="2" eaLnBrk="1" hangingPunct="1">
              <a:buClr>
                <a:schemeClr val="accent2"/>
              </a:buClr>
            </a:pPr>
            <a:r>
              <a:rPr lang="en-US" smtClean="0"/>
              <a:t>Permanent (also called endowment or cash value) insurance</a:t>
            </a:r>
          </a:p>
          <a:p>
            <a:pPr lvl="1" eaLnBrk="1" hangingPunct="1"/>
            <a:r>
              <a:rPr lang="en-US" smtClean="0"/>
              <a:t>Your choice of life insurance will generally depend on four factors:</a:t>
            </a:r>
          </a:p>
          <a:p>
            <a:pPr lvl="2" eaLnBrk="1" hangingPunct="1"/>
            <a:r>
              <a:rPr lang="en-US" smtClean="0"/>
              <a:t>1. Priorities and Preferences </a:t>
            </a:r>
          </a:p>
          <a:p>
            <a:pPr lvl="2" eaLnBrk="1" hangingPunct="1"/>
            <a:r>
              <a:rPr lang="en-US" smtClean="0"/>
              <a:t>2. Amount of insurance needed</a:t>
            </a:r>
          </a:p>
          <a:p>
            <a:pPr lvl="2" eaLnBrk="1" hangingPunct="1"/>
            <a:r>
              <a:rPr lang="en-US" smtClean="0"/>
              <a:t>3. Ability and willingness to pay premiums</a:t>
            </a:r>
          </a:p>
          <a:p>
            <a:pPr lvl="2" eaLnBrk="1" hangingPunct="1"/>
            <a:r>
              <a:rPr lang="en-US" smtClean="0"/>
              <a:t>4. Duration of need</a:t>
            </a:r>
          </a:p>
        </p:txBody>
      </p:sp>
    </p:spTree>
    <p:extLst>
      <p:ext uri="{BB962C8B-B14F-4D97-AF65-F5344CB8AC3E}">
        <p14:creationId xmlns:p14="http://schemas.microsoft.com/office/powerpoint/2010/main" val="343158764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508">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1508">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1508">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1508">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1508">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1508">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1508">
                                            <p:txEl>
                                              <p:pRg st="6" end="6"/>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1508">
                                            <p:txEl>
                                              <p:pRg st="7" end="7"/>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1508">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8" grpId="0" build="p"/>
    </p:bldLst>
  </p:timing>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pPr eaLnBrk="1" hangingPunct="1"/>
            <a:r>
              <a:rPr lang="en-US" smtClean="0"/>
              <a:t>Key Questions </a:t>
            </a:r>
            <a:r>
              <a:rPr lang="en-US" sz="2400" smtClean="0"/>
              <a:t>(continued)</a:t>
            </a:r>
          </a:p>
        </p:txBody>
      </p:sp>
      <p:sp>
        <p:nvSpPr>
          <p:cNvPr id="22532" name="Rectangle 3"/>
          <p:cNvSpPr>
            <a:spLocks noGrp="1" noChangeArrowheads="1"/>
          </p:cNvSpPr>
          <p:nvPr>
            <p:ph idx="1"/>
          </p:nvPr>
        </p:nvSpPr>
        <p:spPr>
          <a:xfrm>
            <a:off x="914400" y="1600200"/>
            <a:ext cx="7315200" cy="4937125"/>
          </a:xfrm>
        </p:spPr>
        <p:txBody>
          <a:bodyPr/>
          <a:lstStyle/>
          <a:p>
            <a:pPr eaLnBrk="1" hangingPunct="1"/>
            <a:r>
              <a:rPr lang="en-US" smtClean="0"/>
              <a:t>1. Priorities and preferences </a:t>
            </a:r>
          </a:p>
          <a:p>
            <a:pPr lvl="1" eaLnBrk="1" hangingPunct="1"/>
            <a:r>
              <a:rPr lang="en-US" smtClean="0"/>
              <a:t>Priorities</a:t>
            </a:r>
          </a:p>
          <a:p>
            <a:pPr lvl="2" eaLnBrk="1" hangingPunct="1"/>
            <a:r>
              <a:rPr lang="en-US" smtClean="0"/>
              <a:t>What are your goals and objectives?</a:t>
            </a:r>
          </a:p>
          <a:p>
            <a:pPr lvl="2" eaLnBrk="1" hangingPunct="1"/>
            <a:r>
              <a:rPr lang="en-US" smtClean="0"/>
              <a:t>What do you want this insurance product to do?</a:t>
            </a:r>
          </a:p>
          <a:p>
            <a:pPr lvl="1" eaLnBrk="1" hangingPunct="1"/>
            <a:r>
              <a:rPr lang="en-US" smtClean="0"/>
              <a:t>Preferences</a:t>
            </a:r>
          </a:p>
          <a:p>
            <a:pPr lvl="2" eaLnBrk="1" hangingPunct="1"/>
            <a:r>
              <a:rPr lang="en-US" smtClean="0"/>
              <a:t>Understand your personal preferences</a:t>
            </a:r>
          </a:p>
          <a:p>
            <a:pPr lvl="3" eaLnBrk="1" hangingPunct="1"/>
            <a:r>
              <a:rPr lang="en-US" smtClean="0"/>
              <a:t>Do you prefer to “own” or “lease”?</a:t>
            </a:r>
          </a:p>
          <a:p>
            <a:pPr lvl="3" eaLnBrk="1" hangingPunct="1"/>
            <a:r>
              <a:rPr lang="en-US" smtClean="0"/>
              <a:t>What are your  insurance “biases?”</a:t>
            </a:r>
          </a:p>
          <a:p>
            <a:pPr lvl="3" eaLnBrk="1" hangingPunct="1"/>
            <a:r>
              <a:rPr lang="en-US" smtClean="0"/>
              <a:t>Who will take the “mortality” and “investment” risks?</a:t>
            </a:r>
          </a:p>
          <a:p>
            <a:pPr lvl="2" eaLnBrk="1" hangingPunct="1"/>
            <a:endParaRPr lang="en-US" smtClean="0"/>
          </a:p>
        </p:txBody>
      </p:sp>
    </p:spTree>
    <p:extLst>
      <p:ext uri="{BB962C8B-B14F-4D97-AF65-F5344CB8AC3E}">
        <p14:creationId xmlns:p14="http://schemas.microsoft.com/office/powerpoint/2010/main" val="339218536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532">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2532">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2532">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2532">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2532">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2532">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2532">
                                            <p:txEl>
                                              <p:pRg st="6" end="6"/>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2532">
                                            <p:txEl>
                                              <p:pRg st="7" end="7"/>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2532">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2" grpId="0" build="p"/>
    </p:bldLst>
  </p:timing>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eaLnBrk="1" hangingPunct="1"/>
            <a:r>
              <a:rPr lang="en-US" smtClean="0"/>
              <a:t>Key Questions </a:t>
            </a:r>
            <a:r>
              <a:rPr lang="en-US" sz="2400" smtClean="0"/>
              <a:t>(continued)</a:t>
            </a:r>
          </a:p>
        </p:txBody>
      </p:sp>
      <p:sp>
        <p:nvSpPr>
          <p:cNvPr id="23556" name="Rectangle 3"/>
          <p:cNvSpPr>
            <a:spLocks noGrp="1" noChangeArrowheads="1"/>
          </p:cNvSpPr>
          <p:nvPr>
            <p:ph idx="1"/>
          </p:nvPr>
        </p:nvSpPr>
        <p:spPr>
          <a:xfrm>
            <a:off x="914400" y="1600200"/>
            <a:ext cx="7315200" cy="5257800"/>
          </a:xfrm>
        </p:spPr>
        <p:txBody>
          <a:bodyPr/>
          <a:lstStyle/>
          <a:p>
            <a:pPr eaLnBrk="1" hangingPunct="1"/>
            <a:r>
              <a:rPr lang="en-US" smtClean="0"/>
              <a:t>2.  Amount of Insurance Needed</a:t>
            </a:r>
          </a:p>
          <a:p>
            <a:pPr lvl="1" eaLnBrk="1" hangingPunct="1"/>
            <a:r>
              <a:rPr lang="en-US" smtClean="0"/>
              <a:t>Buy term insurance when there is no way to satisfy the death need without it, and invest the difference </a:t>
            </a:r>
          </a:p>
          <a:p>
            <a:pPr lvl="2" eaLnBrk="1" hangingPunct="1"/>
            <a:r>
              <a:rPr lang="en-US" smtClean="0"/>
              <a:t>The term protection can be converted to another form of protection at a later date, if appropriate (i.e., convertible term).</a:t>
            </a:r>
          </a:p>
          <a:p>
            <a:pPr lvl="1" eaLnBrk="1" hangingPunct="1"/>
            <a:r>
              <a:rPr lang="en-US" smtClean="0"/>
              <a:t>Buy a combination of term and permanent when you can cover the entire death need</a:t>
            </a:r>
          </a:p>
          <a:p>
            <a:pPr lvl="2" eaLnBrk="1" hangingPunct="1"/>
            <a:r>
              <a:rPr lang="en-US" smtClean="0"/>
              <a:t>You are also able and willing to allocate additional dollars to appropriate permanent coverage </a:t>
            </a:r>
          </a:p>
        </p:txBody>
      </p:sp>
    </p:spTree>
    <p:extLst>
      <p:ext uri="{BB962C8B-B14F-4D97-AF65-F5344CB8AC3E}">
        <p14:creationId xmlns:p14="http://schemas.microsoft.com/office/powerpoint/2010/main" val="177363881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556">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3556">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3556">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3556">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3556">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6" grpId="0" build="p"/>
    </p:bldLst>
  </p:timing>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pPr eaLnBrk="1" hangingPunct="1"/>
            <a:r>
              <a:rPr lang="en-US" smtClean="0"/>
              <a:t>Key Questions </a:t>
            </a:r>
            <a:r>
              <a:rPr lang="en-US" sz="2400" smtClean="0"/>
              <a:t>(continued)</a:t>
            </a:r>
          </a:p>
        </p:txBody>
      </p:sp>
      <p:sp>
        <p:nvSpPr>
          <p:cNvPr id="24580" name="Rectangle 3"/>
          <p:cNvSpPr>
            <a:spLocks noGrp="1" noChangeArrowheads="1"/>
          </p:cNvSpPr>
          <p:nvPr>
            <p:ph idx="1"/>
          </p:nvPr>
        </p:nvSpPr>
        <p:spPr>
          <a:xfrm>
            <a:off x="914400" y="1600200"/>
            <a:ext cx="7315200" cy="5394325"/>
          </a:xfrm>
        </p:spPr>
        <p:txBody>
          <a:bodyPr/>
          <a:lstStyle/>
          <a:p>
            <a:pPr eaLnBrk="1" hangingPunct="1">
              <a:lnSpc>
                <a:spcPct val="90000"/>
              </a:lnSpc>
            </a:pPr>
            <a:r>
              <a:rPr lang="en-US" smtClean="0"/>
              <a:t>3. Ability and willingness to pay premiums</a:t>
            </a:r>
          </a:p>
          <a:p>
            <a:pPr lvl="1" eaLnBrk="1" hangingPunct="1">
              <a:lnSpc>
                <a:spcPct val="90000"/>
              </a:lnSpc>
            </a:pPr>
            <a:r>
              <a:rPr lang="en-US" smtClean="0"/>
              <a:t>Pay on installment basis (term or low outlay whole life) if your mortality risk is higher than average</a:t>
            </a:r>
          </a:p>
          <a:p>
            <a:pPr lvl="1" eaLnBrk="1" hangingPunct="1">
              <a:lnSpc>
                <a:spcPct val="90000"/>
              </a:lnSpc>
            </a:pPr>
            <a:r>
              <a:rPr lang="en-US" smtClean="0"/>
              <a:t>Prepay coverage if you expect to live longer than average (vanishing premium or limited payment whole life) or if you want payments to stop at a specific age</a:t>
            </a:r>
          </a:p>
          <a:p>
            <a:pPr lvl="1" eaLnBrk="1" hangingPunct="1">
              <a:lnSpc>
                <a:spcPct val="90000"/>
              </a:lnSpc>
            </a:pPr>
            <a:r>
              <a:rPr lang="en-US" smtClean="0"/>
              <a:t>Purchase Yearly Renewable Term if you want minimal payments but can afford payments which increase each year and can take the health risk  </a:t>
            </a:r>
          </a:p>
          <a:p>
            <a:pPr lvl="1" eaLnBrk="1" hangingPunct="1">
              <a:lnSpc>
                <a:spcPct val="90000"/>
              </a:lnSpc>
            </a:pPr>
            <a:r>
              <a:rPr lang="en-US" smtClean="0"/>
              <a:t>Consider permanent insurance if your cash flows are sufficient to cover the higher premiums and you are committed to paying for it for the rest of your life</a:t>
            </a:r>
          </a:p>
          <a:p>
            <a:pPr lvl="1" eaLnBrk="1" hangingPunct="1">
              <a:lnSpc>
                <a:spcPct val="90000"/>
              </a:lnSpc>
            </a:pPr>
            <a:endParaRPr lang="en-US" smtClean="0"/>
          </a:p>
        </p:txBody>
      </p:sp>
    </p:spTree>
    <p:extLst>
      <p:ext uri="{BB962C8B-B14F-4D97-AF65-F5344CB8AC3E}">
        <p14:creationId xmlns:p14="http://schemas.microsoft.com/office/powerpoint/2010/main" val="388924344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580">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4580">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4580">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4580">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4580">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0" grpId="0" build="p"/>
    </p:bldLst>
  </p:timing>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pPr eaLnBrk="1" hangingPunct="1"/>
            <a:r>
              <a:rPr lang="en-US" smtClean="0"/>
              <a:t>Key Questions </a:t>
            </a:r>
            <a:r>
              <a:rPr lang="en-US" sz="2400" smtClean="0"/>
              <a:t>(continued)</a:t>
            </a:r>
          </a:p>
        </p:txBody>
      </p:sp>
      <p:sp>
        <p:nvSpPr>
          <p:cNvPr id="25604" name="Rectangle 3"/>
          <p:cNvSpPr>
            <a:spLocks noGrp="1" noChangeArrowheads="1"/>
          </p:cNvSpPr>
          <p:nvPr>
            <p:ph idx="1"/>
          </p:nvPr>
        </p:nvSpPr>
        <p:spPr>
          <a:xfrm>
            <a:off x="914400" y="1600200"/>
            <a:ext cx="7315200" cy="4937125"/>
          </a:xfrm>
        </p:spPr>
        <p:txBody>
          <a:bodyPr/>
          <a:lstStyle/>
          <a:p>
            <a:pPr eaLnBrk="1" hangingPunct="1">
              <a:lnSpc>
                <a:spcPct val="90000"/>
              </a:lnSpc>
            </a:pPr>
            <a:r>
              <a:rPr lang="en-US" smtClean="0"/>
              <a:t>4. Duration of need, i.e. holding period considerations</a:t>
            </a:r>
          </a:p>
          <a:p>
            <a:pPr lvl="1" eaLnBrk="1" hangingPunct="1">
              <a:lnSpc>
                <a:spcPct val="90000"/>
              </a:lnSpc>
            </a:pPr>
            <a:r>
              <a:rPr lang="en-US" smtClean="0"/>
              <a:t>Buy term if your need is less than 10-20 years</a:t>
            </a:r>
          </a:p>
          <a:p>
            <a:pPr lvl="1" eaLnBrk="1" hangingPunct="1">
              <a:lnSpc>
                <a:spcPct val="90000"/>
              </a:lnSpc>
            </a:pPr>
            <a:r>
              <a:rPr lang="en-US" smtClean="0"/>
              <a:t>Buy term and consider permanent if the need is for 10 - 30 years</a:t>
            </a:r>
          </a:p>
          <a:p>
            <a:pPr lvl="1" eaLnBrk="1" hangingPunct="1">
              <a:lnSpc>
                <a:spcPct val="90000"/>
              </a:lnSpc>
            </a:pPr>
            <a:r>
              <a:rPr lang="en-US" smtClean="0"/>
              <a:t>Buy permanent if the need will last longer than 15 years, or buy a guaranteed renewable term policy with your required duration, i.e., 20 or 30 year term </a:t>
            </a:r>
          </a:p>
          <a:p>
            <a:pPr lvl="1" eaLnBrk="1" hangingPunct="1">
              <a:lnSpc>
                <a:spcPct val="90000"/>
              </a:lnSpc>
            </a:pPr>
            <a:r>
              <a:rPr lang="en-US" smtClean="0"/>
              <a:t>Buy permanent if the coverage will be continued beyond age 55</a:t>
            </a:r>
          </a:p>
          <a:p>
            <a:pPr lvl="1" eaLnBrk="1" hangingPunct="1">
              <a:lnSpc>
                <a:spcPct val="90000"/>
              </a:lnSpc>
            </a:pPr>
            <a:r>
              <a:rPr lang="en-US" smtClean="0"/>
              <a:t>Buy permanent if the policy will be used for estate taxes and charitable giving purposes</a:t>
            </a:r>
          </a:p>
          <a:p>
            <a:pPr lvl="1" eaLnBrk="1" hangingPunct="1">
              <a:lnSpc>
                <a:spcPct val="90000"/>
              </a:lnSpc>
            </a:pPr>
            <a:endParaRPr lang="en-US" smtClean="0"/>
          </a:p>
          <a:p>
            <a:pPr lvl="1" eaLnBrk="1" hangingPunct="1">
              <a:lnSpc>
                <a:spcPct val="90000"/>
              </a:lnSpc>
            </a:pPr>
            <a:endParaRPr lang="en-US" smtClean="0"/>
          </a:p>
          <a:p>
            <a:pPr eaLnBrk="1" hangingPunct="1">
              <a:lnSpc>
                <a:spcPct val="90000"/>
              </a:lnSpc>
            </a:pPr>
            <a:endParaRPr lang="en-US" smtClean="0"/>
          </a:p>
        </p:txBody>
      </p:sp>
    </p:spTree>
    <p:extLst>
      <p:ext uri="{BB962C8B-B14F-4D97-AF65-F5344CB8AC3E}">
        <p14:creationId xmlns:p14="http://schemas.microsoft.com/office/powerpoint/2010/main" val="246863013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5604">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5604">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5604">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5604">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5604">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560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4" grpId="0" build="p"/>
    </p:bldLst>
  </p:timing>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533400" y="288925"/>
            <a:ext cx="7772400" cy="1219200"/>
          </a:xfrm>
          <a:noFill/>
        </p:spPr>
        <p:txBody>
          <a:bodyPr lIns="90488" tIns="44450" rIns="90488" bIns="44450" anchor="b"/>
          <a:lstStyle/>
          <a:p>
            <a:pPr eaLnBrk="1" hangingPunct="1"/>
            <a:r>
              <a:rPr lang="en-US" smtClean="0"/>
              <a:t>Life Insurance Policy Terms</a:t>
            </a:r>
          </a:p>
        </p:txBody>
      </p:sp>
      <p:sp>
        <p:nvSpPr>
          <p:cNvPr id="396291" name="Rectangle 3"/>
          <p:cNvSpPr>
            <a:spLocks noGrp="1" noChangeArrowheads="1"/>
          </p:cNvSpPr>
          <p:nvPr>
            <p:ph idx="1"/>
          </p:nvPr>
        </p:nvSpPr>
        <p:spPr>
          <a:xfrm>
            <a:off x="906463" y="1616075"/>
            <a:ext cx="7323137" cy="5334000"/>
          </a:xfrm>
        </p:spPr>
        <p:txBody>
          <a:bodyPr lIns="90488" tIns="44450" rIns="90488" bIns="44450"/>
          <a:lstStyle/>
          <a:p>
            <a:pPr eaLnBrk="1" hangingPunct="1">
              <a:lnSpc>
                <a:spcPct val="90000"/>
              </a:lnSpc>
            </a:pPr>
            <a:r>
              <a:rPr lang="en-US" smtClean="0"/>
              <a:t>Premium </a:t>
            </a:r>
          </a:p>
          <a:p>
            <a:pPr lvl="1" eaLnBrk="1" hangingPunct="1">
              <a:lnSpc>
                <a:spcPct val="90000"/>
              </a:lnSpc>
              <a:buFont typeface="Wingdings" pitchFamily="2" charset="2"/>
              <a:buChar char="ü"/>
            </a:pPr>
            <a:r>
              <a:rPr lang="en-US" smtClean="0"/>
              <a:t>The monthly cost of the policy</a:t>
            </a:r>
          </a:p>
          <a:p>
            <a:pPr eaLnBrk="1" hangingPunct="1">
              <a:lnSpc>
                <a:spcPct val="90000"/>
              </a:lnSpc>
            </a:pPr>
            <a:r>
              <a:rPr lang="en-US" smtClean="0"/>
              <a:t>Face value </a:t>
            </a:r>
          </a:p>
          <a:p>
            <a:pPr lvl="1" eaLnBrk="1" hangingPunct="1">
              <a:lnSpc>
                <a:spcPct val="90000"/>
              </a:lnSpc>
              <a:buFont typeface="Wingdings" pitchFamily="2" charset="2"/>
              <a:buChar char="ü"/>
            </a:pPr>
            <a:r>
              <a:rPr lang="en-US" smtClean="0"/>
              <a:t>The benefit due upon death </a:t>
            </a:r>
          </a:p>
          <a:p>
            <a:pPr eaLnBrk="1" hangingPunct="1">
              <a:lnSpc>
                <a:spcPct val="90000"/>
              </a:lnSpc>
            </a:pPr>
            <a:r>
              <a:rPr lang="en-US" smtClean="0"/>
              <a:t>Insured </a:t>
            </a:r>
          </a:p>
          <a:p>
            <a:pPr lvl="1" eaLnBrk="1" hangingPunct="1">
              <a:lnSpc>
                <a:spcPct val="90000"/>
              </a:lnSpc>
              <a:buFont typeface="Wingdings" pitchFamily="2" charset="2"/>
              <a:buChar char="ü"/>
            </a:pPr>
            <a:r>
              <a:rPr lang="en-US" smtClean="0"/>
              <a:t>The person whose life is covered by the policy</a:t>
            </a:r>
          </a:p>
          <a:p>
            <a:pPr eaLnBrk="1" hangingPunct="1">
              <a:lnSpc>
                <a:spcPct val="90000"/>
              </a:lnSpc>
            </a:pPr>
            <a:r>
              <a:rPr lang="en-US" smtClean="0"/>
              <a:t>Policy owner </a:t>
            </a:r>
          </a:p>
          <a:p>
            <a:pPr lvl="1" eaLnBrk="1" hangingPunct="1">
              <a:lnSpc>
                <a:spcPct val="90000"/>
              </a:lnSpc>
              <a:buFont typeface="Wingdings" pitchFamily="2" charset="2"/>
              <a:buChar char="ü"/>
            </a:pPr>
            <a:r>
              <a:rPr lang="en-US" smtClean="0"/>
              <a:t>The individual or business that pays for and owns the policy</a:t>
            </a:r>
          </a:p>
          <a:p>
            <a:pPr eaLnBrk="1" hangingPunct="1">
              <a:lnSpc>
                <a:spcPct val="90000"/>
              </a:lnSpc>
            </a:pPr>
            <a:r>
              <a:rPr lang="en-US" smtClean="0"/>
              <a:t>Beneficiary </a:t>
            </a:r>
          </a:p>
          <a:p>
            <a:pPr lvl="1" eaLnBrk="1" hangingPunct="1">
              <a:lnSpc>
                <a:spcPct val="90000"/>
              </a:lnSpc>
              <a:buFont typeface="Wingdings" pitchFamily="2" charset="2"/>
              <a:buChar char="ü"/>
            </a:pPr>
            <a:r>
              <a:rPr lang="en-US" smtClean="0"/>
              <a:t>The recipient of the benefit upon the death of the insured</a:t>
            </a:r>
          </a:p>
        </p:txBody>
      </p:sp>
    </p:spTree>
    <p:extLst>
      <p:ext uri="{BB962C8B-B14F-4D97-AF65-F5344CB8AC3E}">
        <p14:creationId xmlns:p14="http://schemas.microsoft.com/office/powerpoint/2010/main" val="419021572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grpId="0" nodeType="clickEffect">
                                  <p:stCondLst>
                                    <p:cond delay="0"/>
                                  </p:stCondLst>
                                  <p:childTnLst>
                                    <p:set>
                                      <p:cBhvr>
                                        <p:cTn id="6" dur="1" fill="hold">
                                          <p:stCondLst>
                                            <p:cond delay="0"/>
                                          </p:stCondLst>
                                        </p:cTn>
                                        <p:tgtEl>
                                          <p:spTgt spid="396291">
                                            <p:txEl>
                                              <p:pRg st="0" end="0"/>
                                            </p:txEl>
                                          </p:spTgt>
                                        </p:tgtEl>
                                        <p:attrNameLst>
                                          <p:attrName>style.visibility</p:attrName>
                                        </p:attrNameLst>
                                      </p:cBhvr>
                                      <p:to>
                                        <p:strVal val="visible"/>
                                      </p:to>
                                    </p:set>
                                    <p:anim calcmode="lin" valueType="num">
                                      <p:cBhvr additive="base">
                                        <p:cTn id="7" dur="500" fill="hold"/>
                                        <p:tgtEl>
                                          <p:spTgt spid="39629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96291">
                                            <p:txEl>
                                              <p:pRg st="0" end="0"/>
                                            </p:txEl>
                                          </p:spTgt>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396291">
                                            <p:txEl>
                                              <p:pRg st="1" end="1"/>
                                            </p:txEl>
                                          </p:spTgt>
                                        </p:tgtEl>
                                        <p:attrNameLst>
                                          <p:attrName>style.visibility</p:attrName>
                                        </p:attrNameLst>
                                      </p:cBhvr>
                                      <p:to>
                                        <p:strVal val="visible"/>
                                      </p:to>
                                    </p:set>
                                    <p:anim calcmode="lin" valueType="num">
                                      <p:cBhvr additive="base">
                                        <p:cTn id="11" dur="500" fill="hold"/>
                                        <p:tgtEl>
                                          <p:spTgt spid="396291">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96291">
                                            <p:txEl>
                                              <p:pRg st="1" end="1"/>
                                            </p:txEl>
                                          </p:spTgt>
                                        </p:tgtEl>
                                        <p:attrNameLst>
                                          <p:attrName>ppt_y</p:attrName>
                                        </p:attrNameLst>
                                      </p:cBhvr>
                                      <p:tavLst>
                                        <p:tav tm="0">
                                          <p:val>
                                            <p:strVal val="0-#ppt_h/2"/>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1" fill="hold" grpId="0" nodeType="clickEffect">
                                  <p:stCondLst>
                                    <p:cond delay="0"/>
                                  </p:stCondLst>
                                  <p:childTnLst>
                                    <p:set>
                                      <p:cBhvr>
                                        <p:cTn id="16" dur="1" fill="hold">
                                          <p:stCondLst>
                                            <p:cond delay="0"/>
                                          </p:stCondLst>
                                        </p:cTn>
                                        <p:tgtEl>
                                          <p:spTgt spid="396291">
                                            <p:txEl>
                                              <p:pRg st="2" end="2"/>
                                            </p:txEl>
                                          </p:spTgt>
                                        </p:tgtEl>
                                        <p:attrNameLst>
                                          <p:attrName>style.visibility</p:attrName>
                                        </p:attrNameLst>
                                      </p:cBhvr>
                                      <p:to>
                                        <p:strVal val="visible"/>
                                      </p:to>
                                    </p:set>
                                    <p:anim calcmode="lin" valueType="num">
                                      <p:cBhvr additive="base">
                                        <p:cTn id="17" dur="500" fill="hold"/>
                                        <p:tgtEl>
                                          <p:spTgt spid="396291">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96291">
                                            <p:txEl>
                                              <p:pRg st="2" end="2"/>
                                            </p:txEl>
                                          </p:spTgt>
                                        </p:tgtEl>
                                        <p:attrNameLst>
                                          <p:attrName>ppt_y</p:attrName>
                                        </p:attrNameLst>
                                      </p:cBhvr>
                                      <p:tavLst>
                                        <p:tav tm="0">
                                          <p:val>
                                            <p:strVal val="0-#ppt_h/2"/>
                                          </p:val>
                                        </p:tav>
                                        <p:tav tm="100000">
                                          <p:val>
                                            <p:strVal val="#ppt_y"/>
                                          </p:val>
                                        </p:tav>
                                      </p:tavLst>
                                    </p:anim>
                                  </p:childTnLst>
                                </p:cTn>
                              </p:par>
                              <p:par>
                                <p:cTn id="19" presetID="2" presetClass="entr" presetSubtype="1" fill="hold" grpId="0" nodeType="withEffect">
                                  <p:stCondLst>
                                    <p:cond delay="0"/>
                                  </p:stCondLst>
                                  <p:childTnLst>
                                    <p:set>
                                      <p:cBhvr>
                                        <p:cTn id="20" dur="1" fill="hold">
                                          <p:stCondLst>
                                            <p:cond delay="0"/>
                                          </p:stCondLst>
                                        </p:cTn>
                                        <p:tgtEl>
                                          <p:spTgt spid="396291">
                                            <p:txEl>
                                              <p:pRg st="3" end="3"/>
                                            </p:txEl>
                                          </p:spTgt>
                                        </p:tgtEl>
                                        <p:attrNameLst>
                                          <p:attrName>style.visibility</p:attrName>
                                        </p:attrNameLst>
                                      </p:cBhvr>
                                      <p:to>
                                        <p:strVal val="visible"/>
                                      </p:to>
                                    </p:set>
                                    <p:anim calcmode="lin" valueType="num">
                                      <p:cBhvr additive="base">
                                        <p:cTn id="21" dur="500" fill="hold"/>
                                        <p:tgtEl>
                                          <p:spTgt spid="396291">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96291">
                                            <p:txEl>
                                              <p:pRg st="3" end="3"/>
                                            </p:txEl>
                                          </p:spTgt>
                                        </p:tgtEl>
                                        <p:attrNameLst>
                                          <p:attrName>ppt_y</p:attrName>
                                        </p:attrNameLst>
                                      </p:cBhvr>
                                      <p:tavLst>
                                        <p:tav tm="0">
                                          <p:val>
                                            <p:strVal val="0-#ppt_h/2"/>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1" fill="hold" grpId="0" nodeType="clickEffect">
                                  <p:stCondLst>
                                    <p:cond delay="0"/>
                                  </p:stCondLst>
                                  <p:childTnLst>
                                    <p:set>
                                      <p:cBhvr>
                                        <p:cTn id="26" dur="1" fill="hold">
                                          <p:stCondLst>
                                            <p:cond delay="0"/>
                                          </p:stCondLst>
                                        </p:cTn>
                                        <p:tgtEl>
                                          <p:spTgt spid="396291">
                                            <p:txEl>
                                              <p:pRg st="4" end="4"/>
                                            </p:txEl>
                                          </p:spTgt>
                                        </p:tgtEl>
                                        <p:attrNameLst>
                                          <p:attrName>style.visibility</p:attrName>
                                        </p:attrNameLst>
                                      </p:cBhvr>
                                      <p:to>
                                        <p:strVal val="visible"/>
                                      </p:to>
                                    </p:set>
                                    <p:anim calcmode="lin" valueType="num">
                                      <p:cBhvr additive="base">
                                        <p:cTn id="27" dur="500" fill="hold"/>
                                        <p:tgtEl>
                                          <p:spTgt spid="396291">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96291">
                                            <p:txEl>
                                              <p:pRg st="4" end="4"/>
                                            </p:txEl>
                                          </p:spTgt>
                                        </p:tgtEl>
                                        <p:attrNameLst>
                                          <p:attrName>ppt_y</p:attrName>
                                        </p:attrNameLst>
                                      </p:cBhvr>
                                      <p:tavLst>
                                        <p:tav tm="0">
                                          <p:val>
                                            <p:strVal val="0-#ppt_h/2"/>
                                          </p:val>
                                        </p:tav>
                                        <p:tav tm="100000">
                                          <p:val>
                                            <p:strVal val="#ppt_y"/>
                                          </p:val>
                                        </p:tav>
                                      </p:tavLst>
                                    </p:anim>
                                  </p:childTnLst>
                                </p:cTn>
                              </p:par>
                              <p:par>
                                <p:cTn id="29" presetID="2" presetClass="entr" presetSubtype="1" fill="hold" grpId="0" nodeType="withEffect">
                                  <p:stCondLst>
                                    <p:cond delay="0"/>
                                  </p:stCondLst>
                                  <p:childTnLst>
                                    <p:set>
                                      <p:cBhvr>
                                        <p:cTn id="30" dur="1" fill="hold">
                                          <p:stCondLst>
                                            <p:cond delay="0"/>
                                          </p:stCondLst>
                                        </p:cTn>
                                        <p:tgtEl>
                                          <p:spTgt spid="396291">
                                            <p:txEl>
                                              <p:pRg st="5" end="5"/>
                                            </p:txEl>
                                          </p:spTgt>
                                        </p:tgtEl>
                                        <p:attrNameLst>
                                          <p:attrName>style.visibility</p:attrName>
                                        </p:attrNameLst>
                                      </p:cBhvr>
                                      <p:to>
                                        <p:strVal val="visible"/>
                                      </p:to>
                                    </p:set>
                                    <p:anim calcmode="lin" valueType="num">
                                      <p:cBhvr additive="base">
                                        <p:cTn id="31" dur="500" fill="hold"/>
                                        <p:tgtEl>
                                          <p:spTgt spid="396291">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96291">
                                            <p:txEl>
                                              <p:pRg st="5" end="5"/>
                                            </p:txEl>
                                          </p:spTgt>
                                        </p:tgtEl>
                                        <p:attrNameLst>
                                          <p:attrName>ppt_y</p:attrName>
                                        </p:attrNameLst>
                                      </p:cBhvr>
                                      <p:tavLst>
                                        <p:tav tm="0">
                                          <p:val>
                                            <p:strVal val="0-#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1" fill="hold" grpId="0" nodeType="clickEffect">
                                  <p:stCondLst>
                                    <p:cond delay="0"/>
                                  </p:stCondLst>
                                  <p:childTnLst>
                                    <p:set>
                                      <p:cBhvr>
                                        <p:cTn id="36" dur="1" fill="hold">
                                          <p:stCondLst>
                                            <p:cond delay="0"/>
                                          </p:stCondLst>
                                        </p:cTn>
                                        <p:tgtEl>
                                          <p:spTgt spid="396291">
                                            <p:txEl>
                                              <p:pRg st="6" end="6"/>
                                            </p:txEl>
                                          </p:spTgt>
                                        </p:tgtEl>
                                        <p:attrNameLst>
                                          <p:attrName>style.visibility</p:attrName>
                                        </p:attrNameLst>
                                      </p:cBhvr>
                                      <p:to>
                                        <p:strVal val="visible"/>
                                      </p:to>
                                    </p:set>
                                    <p:anim calcmode="lin" valueType="num">
                                      <p:cBhvr additive="base">
                                        <p:cTn id="37" dur="500" fill="hold"/>
                                        <p:tgtEl>
                                          <p:spTgt spid="396291">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96291">
                                            <p:txEl>
                                              <p:pRg st="6" end="6"/>
                                            </p:txEl>
                                          </p:spTgt>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0"/>
                                  </p:stCondLst>
                                  <p:childTnLst>
                                    <p:set>
                                      <p:cBhvr>
                                        <p:cTn id="40" dur="1" fill="hold">
                                          <p:stCondLst>
                                            <p:cond delay="0"/>
                                          </p:stCondLst>
                                        </p:cTn>
                                        <p:tgtEl>
                                          <p:spTgt spid="396291">
                                            <p:txEl>
                                              <p:pRg st="7" end="7"/>
                                            </p:txEl>
                                          </p:spTgt>
                                        </p:tgtEl>
                                        <p:attrNameLst>
                                          <p:attrName>style.visibility</p:attrName>
                                        </p:attrNameLst>
                                      </p:cBhvr>
                                      <p:to>
                                        <p:strVal val="visible"/>
                                      </p:to>
                                    </p:set>
                                    <p:anim calcmode="lin" valueType="num">
                                      <p:cBhvr additive="base">
                                        <p:cTn id="41" dur="500" fill="hold"/>
                                        <p:tgtEl>
                                          <p:spTgt spid="396291">
                                            <p:txEl>
                                              <p:pRg st="7" end="7"/>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96291">
                                            <p:txEl>
                                              <p:pRg st="7" end="7"/>
                                            </p:txEl>
                                          </p:spTgt>
                                        </p:tgtEl>
                                        <p:attrNameLst>
                                          <p:attrName>ppt_y</p:attrName>
                                        </p:attrNameLst>
                                      </p:cBhvr>
                                      <p:tavLst>
                                        <p:tav tm="0">
                                          <p:val>
                                            <p:strVal val="0-#ppt_h/2"/>
                                          </p:val>
                                        </p:tav>
                                        <p:tav tm="100000">
                                          <p:val>
                                            <p:strVal val="#ppt_y"/>
                                          </p:val>
                                        </p:tav>
                                      </p:tavLst>
                                    </p:anim>
                                  </p:childTnLst>
                                </p:cTn>
                              </p:par>
                            </p:childTnLst>
                          </p:cTn>
                        </p:par>
                      </p:childTnLst>
                    </p:cTn>
                  </p:par>
                  <p:par>
                    <p:cTn id="43" fill="hold" nodeType="clickPar">
                      <p:stCondLst>
                        <p:cond delay="indefinite"/>
                      </p:stCondLst>
                      <p:childTnLst>
                        <p:par>
                          <p:cTn id="44" fill="hold" nodeType="withGroup">
                            <p:stCondLst>
                              <p:cond delay="0"/>
                            </p:stCondLst>
                            <p:childTnLst>
                              <p:par>
                                <p:cTn id="45" presetID="2" presetClass="entr" presetSubtype="1" fill="hold" grpId="0" nodeType="clickEffect">
                                  <p:stCondLst>
                                    <p:cond delay="0"/>
                                  </p:stCondLst>
                                  <p:childTnLst>
                                    <p:set>
                                      <p:cBhvr>
                                        <p:cTn id="46" dur="1" fill="hold">
                                          <p:stCondLst>
                                            <p:cond delay="0"/>
                                          </p:stCondLst>
                                        </p:cTn>
                                        <p:tgtEl>
                                          <p:spTgt spid="396291">
                                            <p:txEl>
                                              <p:pRg st="8" end="8"/>
                                            </p:txEl>
                                          </p:spTgt>
                                        </p:tgtEl>
                                        <p:attrNameLst>
                                          <p:attrName>style.visibility</p:attrName>
                                        </p:attrNameLst>
                                      </p:cBhvr>
                                      <p:to>
                                        <p:strVal val="visible"/>
                                      </p:to>
                                    </p:set>
                                    <p:anim calcmode="lin" valueType="num">
                                      <p:cBhvr additive="base">
                                        <p:cTn id="47" dur="500" fill="hold"/>
                                        <p:tgtEl>
                                          <p:spTgt spid="396291">
                                            <p:txEl>
                                              <p:pRg st="8" end="8"/>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396291">
                                            <p:txEl>
                                              <p:pRg st="8" end="8"/>
                                            </p:txEl>
                                          </p:spTgt>
                                        </p:tgtEl>
                                        <p:attrNameLst>
                                          <p:attrName>ppt_y</p:attrName>
                                        </p:attrNameLst>
                                      </p:cBhvr>
                                      <p:tavLst>
                                        <p:tav tm="0">
                                          <p:val>
                                            <p:strVal val="0-#ppt_h/2"/>
                                          </p:val>
                                        </p:tav>
                                        <p:tav tm="100000">
                                          <p:val>
                                            <p:strVal val="#ppt_y"/>
                                          </p:val>
                                        </p:tav>
                                      </p:tavLst>
                                    </p:anim>
                                  </p:childTnLst>
                                </p:cTn>
                              </p:par>
                              <p:par>
                                <p:cTn id="49" presetID="2" presetClass="entr" presetSubtype="1" fill="hold" grpId="0" nodeType="withEffect">
                                  <p:stCondLst>
                                    <p:cond delay="0"/>
                                  </p:stCondLst>
                                  <p:childTnLst>
                                    <p:set>
                                      <p:cBhvr>
                                        <p:cTn id="50" dur="1" fill="hold">
                                          <p:stCondLst>
                                            <p:cond delay="0"/>
                                          </p:stCondLst>
                                        </p:cTn>
                                        <p:tgtEl>
                                          <p:spTgt spid="396291">
                                            <p:txEl>
                                              <p:pRg st="9" end="9"/>
                                            </p:txEl>
                                          </p:spTgt>
                                        </p:tgtEl>
                                        <p:attrNameLst>
                                          <p:attrName>style.visibility</p:attrName>
                                        </p:attrNameLst>
                                      </p:cBhvr>
                                      <p:to>
                                        <p:strVal val="visible"/>
                                      </p:to>
                                    </p:set>
                                    <p:anim calcmode="lin" valueType="num">
                                      <p:cBhvr additive="base">
                                        <p:cTn id="51" dur="500" fill="hold"/>
                                        <p:tgtEl>
                                          <p:spTgt spid="396291">
                                            <p:txEl>
                                              <p:pRg st="9" end="9"/>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396291">
                                            <p:txEl>
                                              <p:pRg st="9" end="9"/>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6291" grpId="0" build="p" autoUpdateAnimBg="0"/>
    </p:bldLst>
  </p:timing>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685800" y="549275"/>
            <a:ext cx="7772400" cy="1143000"/>
          </a:xfrm>
        </p:spPr>
        <p:txBody>
          <a:bodyPr/>
          <a:lstStyle/>
          <a:p>
            <a:pPr eaLnBrk="1" hangingPunct="1">
              <a:buFont typeface="Wingdings" pitchFamily="2" charset="2"/>
              <a:buNone/>
            </a:pPr>
            <a:r>
              <a:rPr lang="en-US" dirty="0" smtClean="0"/>
              <a:t>Understand the Different Types of Term Life Insurance</a:t>
            </a:r>
          </a:p>
        </p:txBody>
      </p:sp>
      <p:sp>
        <p:nvSpPr>
          <p:cNvPr id="398339" name="Rectangle 3"/>
          <p:cNvSpPr>
            <a:spLocks noGrp="1" noChangeArrowheads="1"/>
          </p:cNvSpPr>
          <p:nvPr>
            <p:ph idx="1"/>
          </p:nvPr>
        </p:nvSpPr>
        <p:spPr>
          <a:xfrm>
            <a:off x="914400" y="1600200"/>
            <a:ext cx="7269163" cy="4953000"/>
          </a:xfrm>
        </p:spPr>
        <p:txBody>
          <a:bodyPr/>
          <a:lstStyle/>
          <a:p>
            <a:pPr marL="0" indent="0" eaLnBrk="1" hangingPunct="1">
              <a:lnSpc>
                <a:spcPct val="90000"/>
              </a:lnSpc>
              <a:buNone/>
            </a:pPr>
            <a:endParaRPr lang="en-US" dirty="0" smtClean="0"/>
          </a:p>
          <a:p>
            <a:pPr marL="457200" indent="-457200" eaLnBrk="1" hangingPunct="1">
              <a:lnSpc>
                <a:spcPct val="90000"/>
              </a:lnSpc>
            </a:pPr>
            <a:r>
              <a:rPr lang="en-US" dirty="0" smtClean="0"/>
              <a:t>What is Term Insurance?</a:t>
            </a:r>
          </a:p>
          <a:p>
            <a:pPr marL="838200" lvl="1" indent="-381000" eaLnBrk="1" hangingPunct="1">
              <a:lnSpc>
                <a:spcPct val="90000"/>
              </a:lnSpc>
            </a:pPr>
            <a:r>
              <a:rPr lang="en-US" dirty="0" smtClean="0"/>
              <a:t>Insurance protection for the insured over a specific term or time period.  They may be renewable or non-renewable policies</a:t>
            </a:r>
          </a:p>
          <a:p>
            <a:pPr marL="457200" indent="-457200" eaLnBrk="1" hangingPunct="1">
              <a:lnSpc>
                <a:spcPct val="90000"/>
              </a:lnSpc>
            </a:pPr>
            <a:r>
              <a:rPr lang="en-US" sz="2400" dirty="0" smtClean="0"/>
              <a:t>What are its advantages?</a:t>
            </a:r>
          </a:p>
          <a:p>
            <a:pPr marL="838200" lvl="1" indent="-381000" eaLnBrk="1" hangingPunct="1">
              <a:lnSpc>
                <a:spcPct val="90000"/>
              </a:lnSpc>
            </a:pPr>
            <a:r>
              <a:rPr lang="en-US" dirty="0" smtClean="0"/>
              <a:t>It is the least expensive form of insurance</a:t>
            </a:r>
          </a:p>
          <a:p>
            <a:pPr marL="838200" lvl="1" indent="-381000" eaLnBrk="1" hangingPunct="1">
              <a:lnSpc>
                <a:spcPct val="90000"/>
              </a:lnSpc>
            </a:pPr>
            <a:r>
              <a:rPr lang="en-US" dirty="0" smtClean="0"/>
              <a:t>Death benefit coverage is for a specific term</a:t>
            </a:r>
          </a:p>
          <a:p>
            <a:pPr marL="457200" indent="-457200" eaLnBrk="1" hangingPunct="1">
              <a:lnSpc>
                <a:spcPct val="90000"/>
              </a:lnSpc>
            </a:pPr>
            <a:r>
              <a:rPr lang="en-US" sz="2400" dirty="0" smtClean="0"/>
              <a:t>What are its disadvantages?</a:t>
            </a:r>
          </a:p>
          <a:p>
            <a:pPr marL="838200" lvl="1" indent="-381000" eaLnBrk="1" hangingPunct="1">
              <a:lnSpc>
                <a:spcPct val="90000"/>
              </a:lnSpc>
            </a:pPr>
            <a:r>
              <a:rPr lang="en-US" dirty="0" smtClean="0"/>
              <a:t>It is only valid if the insured dies during the term</a:t>
            </a:r>
          </a:p>
          <a:p>
            <a:pPr marL="838200" lvl="1" indent="-381000" eaLnBrk="1" hangingPunct="1">
              <a:lnSpc>
                <a:spcPct val="90000"/>
              </a:lnSpc>
            </a:pPr>
            <a:r>
              <a:rPr lang="en-US" dirty="0" smtClean="0"/>
              <a:t>Insurance may not be renewed once your term expires</a:t>
            </a:r>
          </a:p>
          <a:p>
            <a:pPr marL="838200" lvl="1" indent="-381000" eaLnBrk="1" hangingPunct="1">
              <a:lnSpc>
                <a:spcPct val="90000"/>
              </a:lnSpc>
            </a:pPr>
            <a:r>
              <a:rPr lang="en-US" dirty="0" smtClean="0"/>
              <a:t>Advancing age increases the cost of insurance</a:t>
            </a:r>
          </a:p>
          <a:p>
            <a:pPr marL="838200" lvl="1" indent="-381000" eaLnBrk="1" hangingPunct="1">
              <a:lnSpc>
                <a:spcPct val="90000"/>
              </a:lnSpc>
            </a:pPr>
            <a:endParaRPr lang="en-US" dirty="0" smtClean="0"/>
          </a:p>
        </p:txBody>
      </p:sp>
    </p:spTree>
    <p:extLst>
      <p:ext uri="{BB962C8B-B14F-4D97-AF65-F5344CB8AC3E}">
        <p14:creationId xmlns:p14="http://schemas.microsoft.com/office/powerpoint/2010/main" val="909396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98339">
                                            <p:txEl>
                                              <p:pRg st="1" end="1"/>
                                            </p:txEl>
                                          </p:spTgt>
                                        </p:tgtEl>
                                        <p:attrNameLst>
                                          <p:attrName>style.visibility</p:attrName>
                                        </p:attrNameLst>
                                      </p:cBhvr>
                                      <p:to>
                                        <p:strVal val="visible"/>
                                      </p:to>
                                    </p:set>
                                    <p:anim calcmode="lin" valueType="num">
                                      <p:cBhvr additive="base">
                                        <p:cTn id="7" dur="500" fill="hold"/>
                                        <p:tgtEl>
                                          <p:spTgt spid="398339">
                                            <p:txEl>
                                              <p:pRg st="1" end="1"/>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98339">
                                            <p:txEl>
                                              <p:pRg st="1" end="1"/>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98339">
                                            <p:txEl>
                                              <p:pRg st="2" end="2"/>
                                            </p:txEl>
                                          </p:spTgt>
                                        </p:tgtEl>
                                        <p:attrNameLst>
                                          <p:attrName>style.visibility</p:attrName>
                                        </p:attrNameLst>
                                      </p:cBhvr>
                                      <p:to>
                                        <p:strVal val="visible"/>
                                      </p:to>
                                    </p:set>
                                    <p:anim calcmode="lin" valueType="num">
                                      <p:cBhvr additive="base">
                                        <p:cTn id="11" dur="500" fill="hold"/>
                                        <p:tgtEl>
                                          <p:spTgt spid="398339">
                                            <p:txEl>
                                              <p:pRg st="2" end="2"/>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398339">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398339">
                                            <p:txEl>
                                              <p:pRg st="3" end="3"/>
                                            </p:txEl>
                                          </p:spTgt>
                                        </p:tgtEl>
                                        <p:attrNameLst>
                                          <p:attrName>style.visibility</p:attrName>
                                        </p:attrNameLst>
                                      </p:cBhvr>
                                      <p:to>
                                        <p:strVal val="visible"/>
                                      </p:to>
                                    </p:set>
                                    <p:anim calcmode="lin" valueType="num">
                                      <p:cBhvr additive="base">
                                        <p:cTn id="17" dur="500" fill="hold"/>
                                        <p:tgtEl>
                                          <p:spTgt spid="398339">
                                            <p:txEl>
                                              <p:pRg st="3" end="3"/>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398339">
                                            <p:txEl>
                                              <p:pRg st="3" end="3"/>
                                            </p:txEl>
                                          </p:spTgt>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398339">
                                            <p:txEl>
                                              <p:pRg st="4" end="4"/>
                                            </p:txEl>
                                          </p:spTgt>
                                        </p:tgtEl>
                                        <p:attrNameLst>
                                          <p:attrName>style.visibility</p:attrName>
                                        </p:attrNameLst>
                                      </p:cBhvr>
                                      <p:to>
                                        <p:strVal val="visible"/>
                                      </p:to>
                                    </p:set>
                                    <p:anim calcmode="lin" valueType="num">
                                      <p:cBhvr additive="base">
                                        <p:cTn id="21" dur="500" fill="hold"/>
                                        <p:tgtEl>
                                          <p:spTgt spid="398339">
                                            <p:txEl>
                                              <p:pRg st="4" end="4"/>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398339">
                                            <p:txEl>
                                              <p:pRg st="4" end="4"/>
                                            </p:txEl>
                                          </p:spTgt>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398339">
                                            <p:txEl>
                                              <p:pRg st="5" end="5"/>
                                            </p:txEl>
                                          </p:spTgt>
                                        </p:tgtEl>
                                        <p:attrNameLst>
                                          <p:attrName>style.visibility</p:attrName>
                                        </p:attrNameLst>
                                      </p:cBhvr>
                                      <p:to>
                                        <p:strVal val="visible"/>
                                      </p:to>
                                    </p:set>
                                    <p:anim calcmode="lin" valueType="num">
                                      <p:cBhvr additive="base">
                                        <p:cTn id="25" dur="500" fill="hold"/>
                                        <p:tgtEl>
                                          <p:spTgt spid="398339">
                                            <p:txEl>
                                              <p:pRg st="5" end="5"/>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98339">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398339">
                                            <p:txEl>
                                              <p:pRg st="6" end="6"/>
                                            </p:txEl>
                                          </p:spTgt>
                                        </p:tgtEl>
                                        <p:attrNameLst>
                                          <p:attrName>style.visibility</p:attrName>
                                        </p:attrNameLst>
                                      </p:cBhvr>
                                      <p:to>
                                        <p:strVal val="visible"/>
                                      </p:to>
                                    </p:set>
                                    <p:anim calcmode="lin" valueType="num">
                                      <p:cBhvr additive="base">
                                        <p:cTn id="31" dur="500" fill="hold"/>
                                        <p:tgtEl>
                                          <p:spTgt spid="398339">
                                            <p:txEl>
                                              <p:pRg st="6" end="6"/>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398339">
                                            <p:txEl>
                                              <p:pRg st="6" end="6"/>
                                            </p:txEl>
                                          </p:spTgt>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398339">
                                            <p:txEl>
                                              <p:pRg st="7" end="7"/>
                                            </p:txEl>
                                          </p:spTgt>
                                        </p:tgtEl>
                                        <p:attrNameLst>
                                          <p:attrName>style.visibility</p:attrName>
                                        </p:attrNameLst>
                                      </p:cBhvr>
                                      <p:to>
                                        <p:strVal val="visible"/>
                                      </p:to>
                                    </p:set>
                                    <p:anim calcmode="lin" valueType="num">
                                      <p:cBhvr additive="base">
                                        <p:cTn id="35" dur="500" fill="hold"/>
                                        <p:tgtEl>
                                          <p:spTgt spid="398339">
                                            <p:txEl>
                                              <p:pRg st="7" end="7"/>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398339">
                                            <p:txEl>
                                              <p:pRg st="7" end="7"/>
                                            </p:txEl>
                                          </p:spTgt>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398339">
                                            <p:txEl>
                                              <p:pRg st="8" end="8"/>
                                            </p:txEl>
                                          </p:spTgt>
                                        </p:tgtEl>
                                        <p:attrNameLst>
                                          <p:attrName>style.visibility</p:attrName>
                                        </p:attrNameLst>
                                      </p:cBhvr>
                                      <p:to>
                                        <p:strVal val="visible"/>
                                      </p:to>
                                    </p:set>
                                    <p:anim calcmode="lin" valueType="num">
                                      <p:cBhvr additive="base">
                                        <p:cTn id="39" dur="500" fill="hold"/>
                                        <p:tgtEl>
                                          <p:spTgt spid="398339">
                                            <p:txEl>
                                              <p:pRg st="8" end="8"/>
                                            </p:txEl>
                                          </p:spTgt>
                                        </p:tgtEl>
                                        <p:attrNameLst>
                                          <p:attrName>ppt_x</p:attrName>
                                        </p:attrNameLst>
                                      </p:cBhvr>
                                      <p:tavLst>
                                        <p:tav tm="0">
                                          <p:val>
                                            <p:strVal val="0-#ppt_w/2"/>
                                          </p:val>
                                        </p:tav>
                                        <p:tav tm="100000">
                                          <p:val>
                                            <p:strVal val="#ppt_x"/>
                                          </p:val>
                                        </p:tav>
                                      </p:tavLst>
                                    </p:anim>
                                    <p:anim calcmode="lin" valueType="num">
                                      <p:cBhvr additive="base">
                                        <p:cTn id="40" dur="500" fill="hold"/>
                                        <p:tgtEl>
                                          <p:spTgt spid="398339">
                                            <p:txEl>
                                              <p:pRg st="8" end="8"/>
                                            </p:txEl>
                                          </p:spTgt>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398339">
                                            <p:txEl>
                                              <p:pRg st="9" end="9"/>
                                            </p:txEl>
                                          </p:spTgt>
                                        </p:tgtEl>
                                        <p:attrNameLst>
                                          <p:attrName>style.visibility</p:attrName>
                                        </p:attrNameLst>
                                      </p:cBhvr>
                                      <p:to>
                                        <p:strVal val="visible"/>
                                      </p:to>
                                    </p:set>
                                    <p:anim calcmode="lin" valueType="num">
                                      <p:cBhvr additive="base">
                                        <p:cTn id="43" dur="500" fill="hold"/>
                                        <p:tgtEl>
                                          <p:spTgt spid="398339">
                                            <p:txEl>
                                              <p:pRg st="9" end="9"/>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398339">
                                            <p:txEl>
                                              <p:pRg st="9" end="9"/>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8339" grpId="0" build="p" autoUpdateAnimBg="0"/>
    </p:bldLst>
  </p:timing>
</p:sld>
</file>

<file path=ppt/slides/slide3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685800" y="549275"/>
            <a:ext cx="7772400" cy="1143000"/>
          </a:xfrm>
        </p:spPr>
        <p:txBody>
          <a:bodyPr/>
          <a:lstStyle/>
          <a:p>
            <a:pPr eaLnBrk="1" hangingPunct="1"/>
            <a:r>
              <a:rPr lang="en-US" smtClean="0"/>
              <a:t>Term Insurance </a:t>
            </a:r>
            <a:r>
              <a:rPr lang="en-US" sz="2400" smtClean="0"/>
              <a:t>(continued)</a:t>
            </a:r>
          </a:p>
        </p:txBody>
      </p:sp>
      <p:sp>
        <p:nvSpPr>
          <p:cNvPr id="29700" name="Rectangle 3"/>
          <p:cNvSpPr>
            <a:spLocks noGrp="1" noChangeArrowheads="1"/>
          </p:cNvSpPr>
          <p:nvPr>
            <p:ph idx="1"/>
          </p:nvPr>
        </p:nvSpPr>
        <p:spPr>
          <a:xfrm>
            <a:off x="944563" y="1600200"/>
            <a:ext cx="7285037" cy="5257800"/>
          </a:xfrm>
        </p:spPr>
        <p:txBody>
          <a:bodyPr/>
          <a:lstStyle/>
          <a:p>
            <a:pPr eaLnBrk="1" hangingPunct="1"/>
            <a:r>
              <a:rPr lang="en-US" smtClean="0"/>
              <a:t>What are the different types of Term Insurance?</a:t>
            </a:r>
          </a:p>
          <a:p>
            <a:pPr lvl="1" eaLnBrk="1" hangingPunct="1">
              <a:buFont typeface="Wingdings" pitchFamily="2" charset="2"/>
              <a:buChar char="ü"/>
            </a:pPr>
            <a:r>
              <a:rPr lang="en-US" smtClean="0"/>
              <a:t>Annual term insurance</a:t>
            </a:r>
          </a:p>
          <a:p>
            <a:pPr lvl="2" eaLnBrk="1" hangingPunct="1">
              <a:buFont typeface="Wingdings" pitchFamily="2" charset="2"/>
              <a:buChar char="ü"/>
            </a:pPr>
            <a:r>
              <a:rPr lang="en-US" smtClean="0"/>
              <a:t>The face or death benefit amount is constant through the selected term of coverage</a:t>
            </a:r>
          </a:p>
          <a:p>
            <a:pPr lvl="2" eaLnBrk="1" hangingPunct="1">
              <a:buFont typeface="Wingdings" pitchFamily="2" charset="2"/>
              <a:buChar char="ü"/>
            </a:pPr>
            <a:r>
              <a:rPr lang="en-US" smtClean="0"/>
              <a:t>Premiums increase each time the contract is renewed, even though the face amount remains the same</a:t>
            </a:r>
          </a:p>
        </p:txBody>
      </p:sp>
    </p:spTree>
    <p:extLst>
      <p:ext uri="{BB962C8B-B14F-4D97-AF65-F5344CB8AC3E}">
        <p14:creationId xmlns:p14="http://schemas.microsoft.com/office/powerpoint/2010/main" val="214764232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9700">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9700">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9700">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9700">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0" grpId="0" build="p"/>
    </p:bldLst>
  </p:timing>
</p:sld>
</file>

<file path=ppt/slides/slide3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pPr eaLnBrk="1" hangingPunct="1">
              <a:buFont typeface="Wingdings" pitchFamily="2" charset="2"/>
              <a:buNone/>
            </a:pPr>
            <a:r>
              <a:rPr lang="en-US" smtClean="0"/>
              <a:t>Term Insurance </a:t>
            </a:r>
            <a:r>
              <a:rPr lang="en-US" sz="2400" smtClean="0"/>
              <a:t>(continued)</a:t>
            </a:r>
          </a:p>
        </p:txBody>
      </p:sp>
      <p:sp>
        <p:nvSpPr>
          <p:cNvPr id="30724" name="Rectangle 3"/>
          <p:cNvSpPr>
            <a:spLocks noGrp="1" noChangeArrowheads="1"/>
          </p:cNvSpPr>
          <p:nvPr>
            <p:ph idx="1"/>
          </p:nvPr>
        </p:nvSpPr>
        <p:spPr>
          <a:xfrm>
            <a:off x="914400" y="1600200"/>
            <a:ext cx="7315200" cy="5029200"/>
          </a:xfrm>
        </p:spPr>
        <p:txBody>
          <a:bodyPr/>
          <a:lstStyle/>
          <a:p>
            <a:pPr lvl="1" eaLnBrk="1" hangingPunct="1">
              <a:buFont typeface="Wingdings" pitchFamily="2" charset="2"/>
              <a:buChar char="ü"/>
            </a:pPr>
            <a:r>
              <a:rPr lang="en-US" sz="2800" smtClean="0"/>
              <a:t>Renewable term insurance</a:t>
            </a:r>
          </a:p>
          <a:p>
            <a:pPr lvl="2" eaLnBrk="1" hangingPunct="1">
              <a:buFont typeface="Wingdings" pitchFamily="2" charset="2"/>
              <a:buChar char="ü"/>
            </a:pPr>
            <a:r>
              <a:rPr lang="en-US" smtClean="0"/>
              <a:t>The policy holder may unconditionally renew the policy for successive terms at higher premiums simply by paying the indicated premiums</a:t>
            </a:r>
          </a:p>
          <a:p>
            <a:pPr lvl="3" eaLnBrk="1" hangingPunct="1">
              <a:buFont typeface="Wingdings" pitchFamily="2" charset="2"/>
              <a:buChar char="ü"/>
            </a:pPr>
            <a:r>
              <a:rPr lang="en-US" smtClean="0"/>
              <a:t>Premiums increase with each renewal period, and can be renewed for a specific number of years</a:t>
            </a:r>
          </a:p>
          <a:p>
            <a:pPr lvl="2" eaLnBrk="1" hangingPunct="1">
              <a:buFont typeface="Wingdings" pitchFamily="2" charset="2"/>
              <a:buChar char="ü"/>
            </a:pPr>
            <a:r>
              <a:rPr lang="en-US" smtClean="0"/>
              <a:t>If nonrenewable, the policy holder has no legal right to continue the insurance after the covered period  </a:t>
            </a:r>
          </a:p>
        </p:txBody>
      </p:sp>
    </p:spTree>
    <p:extLst>
      <p:ext uri="{BB962C8B-B14F-4D97-AF65-F5344CB8AC3E}">
        <p14:creationId xmlns:p14="http://schemas.microsoft.com/office/powerpoint/2010/main" val="281353793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0724">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0724">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0724">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072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4" grpId="0" build="p"/>
    </p:bldLst>
  </p:timing>
</p:sld>
</file>

<file path=ppt/slides/slide4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639763" y="595313"/>
            <a:ext cx="7772400" cy="1096962"/>
          </a:xfrm>
        </p:spPr>
        <p:txBody>
          <a:bodyPr/>
          <a:lstStyle/>
          <a:p>
            <a:pPr eaLnBrk="1" hangingPunct="1"/>
            <a:r>
              <a:rPr lang="en-US" smtClean="0"/>
              <a:t>Term Insurance </a:t>
            </a:r>
            <a:r>
              <a:rPr lang="en-US" sz="2400" smtClean="0"/>
              <a:t>(continued)</a:t>
            </a:r>
          </a:p>
        </p:txBody>
      </p:sp>
      <p:sp>
        <p:nvSpPr>
          <p:cNvPr id="32772" name="Rectangle 3"/>
          <p:cNvSpPr>
            <a:spLocks noGrp="1" noChangeArrowheads="1"/>
          </p:cNvSpPr>
          <p:nvPr>
            <p:ph idx="1"/>
          </p:nvPr>
        </p:nvSpPr>
        <p:spPr>
          <a:xfrm>
            <a:off x="898525" y="1600200"/>
            <a:ext cx="7331075" cy="4876800"/>
          </a:xfrm>
        </p:spPr>
        <p:txBody>
          <a:bodyPr/>
          <a:lstStyle/>
          <a:p>
            <a:pPr eaLnBrk="1" hangingPunct="1">
              <a:lnSpc>
                <a:spcPct val="90000"/>
              </a:lnSpc>
            </a:pPr>
            <a:r>
              <a:rPr lang="en-US" smtClean="0"/>
              <a:t>Why are premiums for term much less than permanent insurance?</a:t>
            </a:r>
          </a:p>
          <a:p>
            <a:pPr lvl="1" eaLnBrk="1" hangingPunct="1">
              <a:lnSpc>
                <a:spcPct val="90000"/>
              </a:lnSpc>
            </a:pPr>
            <a:r>
              <a:rPr lang="en-US" smtClean="0"/>
              <a:t>You are only paying for insurance for a specific period, i.e. risk is priced one period at a time</a:t>
            </a:r>
          </a:p>
          <a:p>
            <a:pPr lvl="2" eaLnBrk="1" hangingPunct="1">
              <a:lnSpc>
                <a:spcPct val="90000"/>
              </a:lnSpc>
            </a:pPr>
            <a:r>
              <a:rPr lang="en-US" smtClean="0"/>
              <a:t>98% of term policies lapse without payment </a:t>
            </a:r>
          </a:p>
          <a:p>
            <a:pPr lvl="1" eaLnBrk="1" hangingPunct="1">
              <a:lnSpc>
                <a:spcPct val="90000"/>
              </a:lnSpc>
            </a:pPr>
            <a:r>
              <a:rPr lang="en-US" smtClean="0"/>
              <a:t>It is generally for a shorter period, i.e. 1-10 years.  </a:t>
            </a:r>
          </a:p>
          <a:p>
            <a:pPr lvl="2" eaLnBrk="1" hangingPunct="1">
              <a:lnSpc>
                <a:spcPct val="90000"/>
              </a:lnSpc>
            </a:pPr>
            <a:r>
              <a:rPr lang="en-US" smtClean="0"/>
              <a:t>The longer the period, the more insurance companies must charge higher fees in the early years to offset the more expensive mortality charges and fees in the later years</a:t>
            </a:r>
          </a:p>
          <a:p>
            <a:pPr lvl="1" eaLnBrk="1" hangingPunct="1">
              <a:lnSpc>
                <a:spcPct val="90000"/>
              </a:lnSpc>
            </a:pPr>
            <a:r>
              <a:rPr lang="en-US" smtClean="0"/>
              <a:t>Term is generally easier and cheaper to administer</a:t>
            </a:r>
          </a:p>
          <a:p>
            <a:pPr lvl="2" eaLnBrk="1" hangingPunct="1">
              <a:lnSpc>
                <a:spcPct val="90000"/>
              </a:lnSpc>
            </a:pPr>
            <a:r>
              <a:rPr lang="en-US" smtClean="0"/>
              <a:t>Fees and sales charges are less complex</a:t>
            </a:r>
          </a:p>
        </p:txBody>
      </p:sp>
    </p:spTree>
    <p:extLst>
      <p:ext uri="{BB962C8B-B14F-4D97-AF65-F5344CB8AC3E}">
        <p14:creationId xmlns:p14="http://schemas.microsoft.com/office/powerpoint/2010/main" val="414491066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100"/>
                                  </p:stCondLst>
                                  <p:childTnLst>
                                    <p:set>
                                      <p:cBhvr>
                                        <p:cTn id="6" dur="1" fill="hold">
                                          <p:stCondLst>
                                            <p:cond delay="0"/>
                                          </p:stCondLst>
                                        </p:cTn>
                                        <p:tgtEl>
                                          <p:spTgt spid="32772">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2772">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2772">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2772">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2772">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2772">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2772">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2" grpId="0" build="p"/>
    </p:bldLst>
  </p:timing>
</p:sld>
</file>

<file path=ppt/slides/slide4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685800" y="549275"/>
            <a:ext cx="7772400" cy="1143000"/>
          </a:xfrm>
        </p:spPr>
        <p:txBody>
          <a:bodyPr/>
          <a:lstStyle/>
          <a:p>
            <a:pPr eaLnBrk="1" hangingPunct="1"/>
            <a:r>
              <a:rPr lang="en-US" smtClean="0"/>
              <a:t>Term Insurance </a:t>
            </a:r>
            <a:r>
              <a:rPr lang="en-US" sz="2400" smtClean="0"/>
              <a:t>(continued)</a:t>
            </a:r>
            <a:endParaRPr lang="en-US" smtClean="0"/>
          </a:p>
        </p:txBody>
      </p:sp>
      <p:sp>
        <p:nvSpPr>
          <p:cNvPr id="308227" name="Rectangle 3"/>
          <p:cNvSpPr>
            <a:spLocks noGrp="1" noChangeArrowheads="1"/>
          </p:cNvSpPr>
          <p:nvPr>
            <p:ph idx="1"/>
          </p:nvPr>
        </p:nvSpPr>
        <p:spPr>
          <a:xfrm>
            <a:off x="936625" y="1600200"/>
            <a:ext cx="7270750" cy="4114800"/>
          </a:xfrm>
        </p:spPr>
        <p:txBody>
          <a:bodyPr/>
          <a:lstStyle/>
          <a:p>
            <a:pPr eaLnBrk="1" hangingPunct="1">
              <a:lnSpc>
                <a:spcPct val="90000"/>
              </a:lnSpc>
            </a:pPr>
            <a:r>
              <a:rPr lang="en-US" smtClean="0"/>
              <a:t>Key questions when purchasing term insurance:</a:t>
            </a:r>
          </a:p>
          <a:p>
            <a:pPr lvl="1" eaLnBrk="1" hangingPunct="1">
              <a:lnSpc>
                <a:spcPct val="90000"/>
              </a:lnSpc>
            </a:pPr>
            <a:r>
              <a:rPr lang="en-US" smtClean="0"/>
              <a:t>How long can I keep this policy?</a:t>
            </a:r>
          </a:p>
          <a:p>
            <a:pPr lvl="1" eaLnBrk="1" hangingPunct="1">
              <a:lnSpc>
                <a:spcPct val="90000"/>
              </a:lnSpc>
            </a:pPr>
            <a:r>
              <a:rPr lang="en-US" smtClean="0"/>
              <a:t>What are the renewal terms of the contract?</a:t>
            </a:r>
          </a:p>
          <a:p>
            <a:pPr lvl="1" eaLnBrk="1" hangingPunct="1">
              <a:lnSpc>
                <a:spcPct val="90000"/>
              </a:lnSpc>
            </a:pPr>
            <a:r>
              <a:rPr lang="en-US" smtClean="0"/>
              <a:t>When will my premiums increase?</a:t>
            </a:r>
          </a:p>
          <a:p>
            <a:pPr lvl="1" eaLnBrk="1" hangingPunct="1">
              <a:lnSpc>
                <a:spcPct val="90000"/>
              </a:lnSpc>
            </a:pPr>
            <a:r>
              <a:rPr lang="en-US" smtClean="0"/>
              <a:t>Can I convert my term policy to a permanent policy?  What are the details?</a:t>
            </a:r>
          </a:p>
          <a:p>
            <a:pPr lvl="1" eaLnBrk="1" hangingPunct="1">
              <a:lnSpc>
                <a:spcPct val="90000"/>
              </a:lnSpc>
            </a:pPr>
            <a:r>
              <a:rPr lang="en-US" smtClean="0"/>
              <a:t>How strong is the insurance company financially?</a:t>
            </a:r>
          </a:p>
        </p:txBody>
      </p:sp>
    </p:spTree>
    <p:extLst>
      <p:ext uri="{BB962C8B-B14F-4D97-AF65-F5344CB8AC3E}">
        <p14:creationId xmlns:p14="http://schemas.microsoft.com/office/powerpoint/2010/main" val="146083384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08227">
                                            <p:txEl>
                                              <p:pRg st="0" end="0"/>
                                            </p:txEl>
                                          </p:spTgt>
                                        </p:tgtEl>
                                        <p:attrNameLst>
                                          <p:attrName>style.visibility</p:attrName>
                                        </p:attrNameLst>
                                      </p:cBhvr>
                                      <p:to>
                                        <p:strVal val="visible"/>
                                      </p:to>
                                    </p:set>
                                    <p:anim calcmode="lin" valueType="num">
                                      <p:cBhvr additive="base">
                                        <p:cTn id="7" dur="500" fill="hold"/>
                                        <p:tgtEl>
                                          <p:spTgt spid="3082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08227">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08227">
                                            <p:txEl>
                                              <p:pRg st="1" end="1"/>
                                            </p:txEl>
                                          </p:spTgt>
                                        </p:tgtEl>
                                        <p:attrNameLst>
                                          <p:attrName>style.visibility</p:attrName>
                                        </p:attrNameLst>
                                      </p:cBhvr>
                                      <p:to>
                                        <p:strVal val="visible"/>
                                      </p:to>
                                    </p:set>
                                    <p:anim calcmode="lin" valueType="num">
                                      <p:cBhvr additive="base">
                                        <p:cTn id="13" dur="500" fill="hold"/>
                                        <p:tgtEl>
                                          <p:spTgt spid="308227">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08227">
                                            <p:txEl>
                                              <p:pRg st="1" end="1"/>
                                            </p:tx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308227">
                                            <p:txEl>
                                              <p:pRg st="2" end="2"/>
                                            </p:txEl>
                                          </p:spTgt>
                                        </p:tgtEl>
                                        <p:attrNameLst>
                                          <p:attrName>style.visibility</p:attrName>
                                        </p:attrNameLst>
                                      </p:cBhvr>
                                      <p:to>
                                        <p:strVal val="visible"/>
                                      </p:to>
                                    </p:set>
                                    <p:anim calcmode="lin" valueType="num">
                                      <p:cBhvr additive="base">
                                        <p:cTn id="17" dur="500" fill="hold"/>
                                        <p:tgtEl>
                                          <p:spTgt spid="308227">
                                            <p:txEl>
                                              <p:pRg st="2" end="2"/>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308227">
                                            <p:txEl>
                                              <p:pRg st="2" end="2"/>
                                            </p:txEl>
                                          </p:spTgt>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308227">
                                            <p:txEl>
                                              <p:pRg st="3" end="3"/>
                                            </p:txEl>
                                          </p:spTgt>
                                        </p:tgtEl>
                                        <p:attrNameLst>
                                          <p:attrName>style.visibility</p:attrName>
                                        </p:attrNameLst>
                                      </p:cBhvr>
                                      <p:to>
                                        <p:strVal val="visible"/>
                                      </p:to>
                                    </p:set>
                                    <p:anim calcmode="lin" valueType="num">
                                      <p:cBhvr additive="base">
                                        <p:cTn id="21" dur="500" fill="hold"/>
                                        <p:tgtEl>
                                          <p:spTgt spid="308227">
                                            <p:txEl>
                                              <p:pRg st="3" end="3"/>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308227">
                                            <p:txEl>
                                              <p:pRg st="3" end="3"/>
                                            </p:txEl>
                                          </p:spTgt>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308227">
                                            <p:txEl>
                                              <p:pRg st="4" end="4"/>
                                            </p:txEl>
                                          </p:spTgt>
                                        </p:tgtEl>
                                        <p:attrNameLst>
                                          <p:attrName>style.visibility</p:attrName>
                                        </p:attrNameLst>
                                      </p:cBhvr>
                                      <p:to>
                                        <p:strVal val="visible"/>
                                      </p:to>
                                    </p:set>
                                    <p:anim calcmode="lin" valueType="num">
                                      <p:cBhvr additive="base">
                                        <p:cTn id="25" dur="500" fill="hold"/>
                                        <p:tgtEl>
                                          <p:spTgt spid="308227">
                                            <p:txEl>
                                              <p:pRg st="4" end="4"/>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08227">
                                            <p:txEl>
                                              <p:pRg st="4" end="4"/>
                                            </p:txEl>
                                          </p:spTgt>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308227">
                                            <p:txEl>
                                              <p:pRg st="5" end="5"/>
                                            </p:txEl>
                                          </p:spTgt>
                                        </p:tgtEl>
                                        <p:attrNameLst>
                                          <p:attrName>style.visibility</p:attrName>
                                        </p:attrNameLst>
                                      </p:cBhvr>
                                      <p:to>
                                        <p:strVal val="visible"/>
                                      </p:to>
                                    </p:set>
                                    <p:anim calcmode="lin" valueType="num">
                                      <p:cBhvr additive="base">
                                        <p:cTn id="29" dur="500" fill="hold"/>
                                        <p:tgtEl>
                                          <p:spTgt spid="308227">
                                            <p:txEl>
                                              <p:pRg st="5" end="5"/>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308227">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8227" grpId="0" build="p" autoUpdateAnimBg="0"/>
    </p:bldLst>
  </p:timing>
</p:sld>
</file>

<file path=ppt/slides/slide4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685800" y="593725"/>
            <a:ext cx="7772400" cy="1143000"/>
          </a:xfrm>
          <a:noFill/>
        </p:spPr>
        <p:txBody>
          <a:bodyPr lIns="90488" tIns="44450" rIns="90488" bIns="44450" anchor="b"/>
          <a:lstStyle/>
          <a:p>
            <a:pPr eaLnBrk="1" hangingPunct="1"/>
            <a:r>
              <a:rPr lang="en-US" dirty="0" smtClean="0"/>
              <a:t>Understand the Different Types </a:t>
            </a:r>
            <a:br>
              <a:rPr lang="en-US" dirty="0" smtClean="0"/>
            </a:br>
            <a:r>
              <a:rPr lang="en-US" dirty="0" smtClean="0"/>
              <a:t>of Permanent  Insurance</a:t>
            </a:r>
          </a:p>
        </p:txBody>
      </p:sp>
      <p:sp>
        <p:nvSpPr>
          <p:cNvPr id="309251" name="Rectangle 3"/>
          <p:cNvSpPr>
            <a:spLocks noGrp="1" noChangeArrowheads="1"/>
          </p:cNvSpPr>
          <p:nvPr>
            <p:ph idx="1"/>
          </p:nvPr>
        </p:nvSpPr>
        <p:spPr>
          <a:xfrm>
            <a:off x="903288" y="1601788"/>
            <a:ext cx="7315200" cy="5334000"/>
          </a:xfrm>
        </p:spPr>
        <p:txBody>
          <a:bodyPr lIns="90488" tIns="44450" rIns="90488" bIns="44450"/>
          <a:lstStyle/>
          <a:p>
            <a:pPr eaLnBrk="1" hangingPunct="1">
              <a:lnSpc>
                <a:spcPct val="90000"/>
              </a:lnSpc>
            </a:pPr>
            <a:r>
              <a:rPr lang="en-US" dirty="0" smtClean="0"/>
              <a:t>What is permanent insurance?</a:t>
            </a:r>
          </a:p>
          <a:p>
            <a:pPr lvl="1" eaLnBrk="1" hangingPunct="1">
              <a:lnSpc>
                <a:spcPct val="90000"/>
              </a:lnSpc>
            </a:pPr>
            <a:r>
              <a:rPr lang="en-US" dirty="0" smtClean="0"/>
              <a:t>It is an insurance contract that is purchased for your entire life with premiums divided between death protection and savings.  </a:t>
            </a:r>
          </a:p>
          <a:p>
            <a:pPr eaLnBrk="1" hangingPunct="1">
              <a:lnSpc>
                <a:spcPct val="90000"/>
              </a:lnSpc>
            </a:pPr>
            <a:r>
              <a:rPr lang="en-US" sz="2400" dirty="0" smtClean="0"/>
              <a:t>What are its advantages?</a:t>
            </a:r>
          </a:p>
          <a:p>
            <a:pPr lvl="1" eaLnBrk="1" hangingPunct="1">
              <a:lnSpc>
                <a:spcPct val="90000"/>
              </a:lnSpc>
            </a:pPr>
            <a:r>
              <a:rPr lang="en-US" dirty="0" smtClean="0"/>
              <a:t>Provides insurance that cannot be cancelled</a:t>
            </a:r>
          </a:p>
          <a:p>
            <a:pPr lvl="1" eaLnBrk="1" hangingPunct="1">
              <a:lnSpc>
                <a:spcPct val="90000"/>
              </a:lnSpc>
            </a:pPr>
            <a:r>
              <a:rPr lang="en-US" dirty="0" smtClean="0"/>
              <a:t>Can be used for estate, retirement, and “forced” savings</a:t>
            </a:r>
          </a:p>
          <a:p>
            <a:pPr eaLnBrk="1" hangingPunct="1">
              <a:lnSpc>
                <a:spcPct val="90000"/>
              </a:lnSpc>
            </a:pPr>
            <a:r>
              <a:rPr lang="en-US" sz="2400" dirty="0" smtClean="0"/>
              <a:t>What are its disadvantages?</a:t>
            </a:r>
          </a:p>
          <a:p>
            <a:pPr lvl="1" eaLnBrk="1" hangingPunct="1">
              <a:lnSpc>
                <a:spcPct val="90000"/>
              </a:lnSpc>
            </a:pPr>
            <a:r>
              <a:rPr lang="en-US" dirty="0" smtClean="0"/>
              <a:t>It is complex and expensive</a:t>
            </a:r>
          </a:p>
          <a:p>
            <a:pPr lvl="1" eaLnBrk="1" hangingPunct="1">
              <a:lnSpc>
                <a:spcPct val="90000"/>
              </a:lnSpc>
            </a:pPr>
            <a:r>
              <a:rPr lang="en-US" dirty="0" smtClean="0"/>
              <a:t>Unless premiums are paid, it can expire worthless</a:t>
            </a:r>
          </a:p>
          <a:p>
            <a:pPr lvl="1" eaLnBrk="1" hangingPunct="1">
              <a:lnSpc>
                <a:spcPct val="90000"/>
              </a:lnSpc>
            </a:pPr>
            <a:r>
              <a:rPr lang="en-US" dirty="0" smtClean="0"/>
              <a:t>Certain permanent products are not permanent, i.e. they can lose money</a:t>
            </a:r>
          </a:p>
        </p:txBody>
      </p:sp>
    </p:spTree>
    <p:extLst>
      <p:ext uri="{BB962C8B-B14F-4D97-AF65-F5344CB8AC3E}">
        <p14:creationId xmlns:p14="http://schemas.microsoft.com/office/powerpoint/2010/main" val="2779609005"/>
      </p:ext>
    </p:extLst>
  </p:cSld>
  <p:clrMapOvr>
    <a:masterClrMapping/>
  </p:clrMapOvr>
  <p:transition>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0925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09251">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09251">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09251">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09251">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09251">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09251">
                                            <p:txEl>
                                              <p:pRg st="6" end="6"/>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09251">
                                            <p:txEl>
                                              <p:pRg st="7" end="7"/>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09251">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pPr eaLnBrk="1" hangingPunct="1"/>
            <a:r>
              <a:rPr lang="en-US" smtClean="0"/>
              <a:t>Permanent  Insurance </a:t>
            </a:r>
            <a:r>
              <a:rPr lang="en-US" sz="2000" smtClean="0"/>
              <a:t>(continued)</a:t>
            </a:r>
          </a:p>
        </p:txBody>
      </p:sp>
      <p:sp>
        <p:nvSpPr>
          <p:cNvPr id="36868" name="Rectangle 3"/>
          <p:cNvSpPr>
            <a:spLocks noGrp="1" noChangeArrowheads="1"/>
          </p:cNvSpPr>
          <p:nvPr>
            <p:ph idx="1"/>
          </p:nvPr>
        </p:nvSpPr>
        <p:spPr>
          <a:xfrm>
            <a:off x="928688" y="1608138"/>
            <a:ext cx="7286625" cy="4419600"/>
          </a:xfrm>
        </p:spPr>
        <p:txBody>
          <a:bodyPr/>
          <a:lstStyle/>
          <a:p>
            <a:pPr eaLnBrk="1" hangingPunct="1"/>
            <a:r>
              <a:rPr lang="en-US" smtClean="0"/>
              <a:t>Policy Loans (against a policy’s cash value)</a:t>
            </a:r>
          </a:p>
          <a:p>
            <a:pPr lvl="1" eaLnBrk="1" hangingPunct="1"/>
            <a:r>
              <a:rPr lang="en-US" smtClean="0"/>
              <a:t>You are taking a loan from the insurance company with the policy’s cash value as collateral</a:t>
            </a:r>
          </a:p>
          <a:p>
            <a:pPr lvl="1" eaLnBrk="1" hangingPunct="1"/>
            <a:r>
              <a:rPr lang="en-US" smtClean="0"/>
              <a:t>There is a nominal interest charge, which is paid to the insurance company</a:t>
            </a:r>
          </a:p>
          <a:p>
            <a:pPr lvl="1" eaLnBrk="1" hangingPunct="1"/>
            <a:r>
              <a:rPr lang="en-US" smtClean="0"/>
              <a:t>If you fail to pay back the loan, the face value of your policy is decreased by the value of the loan at payment to your beneficiaries</a:t>
            </a:r>
          </a:p>
          <a:p>
            <a:pPr lvl="2" eaLnBrk="1" hangingPunct="1"/>
            <a:endParaRPr lang="en-US" smtClean="0"/>
          </a:p>
        </p:txBody>
      </p:sp>
    </p:spTree>
    <p:extLst>
      <p:ext uri="{BB962C8B-B14F-4D97-AF65-F5344CB8AC3E}">
        <p14:creationId xmlns:p14="http://schemas.microsoft.com/office/powerpoint/2010/main" val="349933593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100"/>
                                  </p:stCondLst>
                                  <p:childTnLst>
                                    <p:set>
                                      <p:cBhvr>
                                        <p:cTn id="6" dur="1" fill="hold">
                                          <p:stCondLst>
                                            <p:cond delay="0"/>
                                          </p:stCondLst>
                                        </p:cTn>
                                        <p:tgtEl>
                                          <p:spTgt spid="36868">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6868">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6868">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6868">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8" grpId="0" build="p"/>
    </p:bldLst>
  </p:timing>
</p:sld>
</file>

<file path=ppt/slides/slide4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pPr eaLnBrk="1" hangingPunct="1"/>
            <a:r>
              <a:rPr lang="en-US" smtClean="0"/>
              <a:t>Permanent  Insurance </a:t>
            </a:r>
            <a:r>
              <a:rPr lang="en-US" sz="2000" smtClean="0"/>
              <a:t>(continued)</a:t>
            </a:r>
          </a:p>
        </p:txBody>
      </p:sp>
      <p:sp>
        <p:nvSpPr>
          <p:cNvPr id="37892" name="Rectangle 3"/>
          <p:cNvSpPr>
            <a:spLocks noGrp="1" noChangeArrowheads="1"/>
          </p:cNvSpPr>
          <p:nvPr>
            <p:ph idx="1"/>
          </p:nvPr>
        </p:nvSpPr>
        <p:spPr>
          <a:xfrm>
            <a:off x="960438" y="1600200"/>
            <a:ext cx="7269162" cy="5257800"/>
          </a:xfrm>
        </p:spPr>
        <p:txBody>
          <a:bodyPr/>
          <a:lstStyle/>
          <a:p>
            <a:pPr eaLnBrk="1" hangingPunct="1"/>
            <a:r>
              <a:rPr lang="en-US" sz="2400" smtClean="0"/>
              <a:t>The differences in permanent  products relate to:</a:t>
            </a:r>
          </a:p>
          <a:p>
            <a:pPr lvl="1" algn="just" eaLnBrk="1" hangingPunct="1"/>
            <a:r>
              <a:rPr lang="en-US" sz="2200" u="sng" smtClean="0"/>
              <a:t>Mortality Risk</a:t>
            </a:r>
            <a:r>
              <a:rPr lang="en-US" sz="2200" smtClean="0"/>
              <a:t>: The risk that the insured dies outside the contract period and is not covered by insurance. </a:t>
            </a:r>
          </a:p>
          <a:p>
            <a:pPr lvl="1" algn="just" eaLnBrk="1" hangingPunct="1"/>
            <a:r>
              <a:rPr lang="en-US" sz="2200" u="sng" smtClean="0"/>
              <a:t>Investment Risk/Control</a:t>
            </a:r>
            <a:r>
              <a:rPr lang="en-US" sz="2200" smtClean="0"/>
              <a:t>: The risk of who takes responsibility for the outcome of the investments  and who controls the investments</a:t>
            </a:r>
            <a:endParaRPr lang="en-US" sz="2200" u="sng" smtClean="0"/>
          </a:p>
          <a:p>
            <a:pPr lvl="1" algn="just" eaLnBrk="1" hangingPunct="1"/>
            <a:r>
              <a:rPr lang="en-US" sz="2200" u="sng" smtClean="0"/>
              <a:t>Policy Cost</a:t>
            </a:r>
            <a:r>
              <a:rPr lang="en-US" sz="2200" smtClean="0"/>
              <a:t>: What are the costs of the policy compared to other policies</a:t>
            </a:r>
          </a:p>
          <a:p>
            <a:pPr lvl="1" algn="just" eaLnBrk="1" hangingPunct="1"/>
            <a:r>
              <a:rPr lang="en-US" sz="2200" u="sng" smtClean="0"/>
              <a:t>Investment Choice</a:t>
            </a:r>
            <a:r>
              <a:rPr lang="en-US" sz="2200" smtClean="0"/>
              <a:t>:  The types of investment vehicles the non-mortality portion of the premiums are invested in, i.e., bonds, stock, cash, etc.</a:t>
            </a:r>
          </a:p>
          <a:p>
            <a:pPr lvl="1" algn="just" eaLnBrk="1" hangingPunct="1"/>
            <a:r>
              <a:rPr lang="en-US" sz="2200" u="sng" smtClean="0"/>
              <a:t>Policy Flexibility</a:t>
            </a:r>
            <a:r>
              <a:rPr lang="en-US" sz="2200" smtClean="0"/>
              <a:t>:  The ability to change the types of investments, monthly premium amounts, or the face value amount during the life of the contract.</a:t>
            </a:r>
            <a:endParaRPr lang="en-US" sz="2200" u="sng" smtClean="0"/>
          </a:p>
        </p:txBody>
      </p:sp>
    </p:spTree>
    <p:extLst>
      <p:ext uri="{BB962C8B-B14F-4D97-AF65-F5344CB8AC3E}">
        <p14:creationId xmlns:p14="http://schemas.microsoft.com/office/powerpoint/2010/main" val="299004286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100"/>
                                  </p:stCondLst>
                                  <p:childTnLst>
                                    <p:set>
                                      <p:cBhvr>
                                        <p:cTn id="6" dur="1" fill="hold">
                                          <p:stCondLst>
                                            <p:cond delay="0"/>
                                          </p:stCondLst>
                                        </p:cTn>
                                        <p:tgtEl>
                                          <p:spTgt spid="37892">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7892">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7892">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7892">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7892">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7892">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2" grpId="0" build="p"/>
    </p:bldLst>
  </p:timing>
</p:sld>
</file>

<file path=ppt/slides/slide4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685800" y="549275"/>
            <a:ext cx="7772400" cy="1143000"/>
          </a:xfrm>
        </p:spPr>
        <p:txBody>
          <a:bodyPr/>
          <a:lstStyle/>
          <a:p>
            <a:pPr eaLnBrk="1" hangingPunct="1"/>
            <a:r>
              <a:rPr lang="en-US" smtClean="0"/>
              <a:t>Permanent  Insurance</a:t>
            </a:r>
            <a:r>
              <a:rPr lang="en-US" sz="4000" smtClean="0"/>
              <a:t> </a:t>
            </a:r>
            <a:r>
              <a:rPr lang="en-US" sz="2400" smtClean="0"/>
              <a:t>(continued)</a:t>
            </a:r>
          </a:p>
        </p:txBody>
      </p:sp>
      <p:sp>
        <p:nvSpPr>
          <p:cNvPr id="41988" name="Rectangle 3"/>
          <p:cNvSpPr>
            <a:spLocks noGrp="1" noChangeArrowheads="1"/>
          </p:cNvSpPr>
          <p:nvPr>
            <p:ph idx="1"/>
          </p:nvPr>
        </p:nvSpPr>
        <p:spPr>
          <a:xfrm>
            <a:off x="898525" y="1600200"/>
            <a:ext cx="7331075" cy="5029200"/>
          </a:xfrm>
        </p:spPr>
        <p:txBody>
          <a:bodyPr/>
          <a:lstStyle/>
          <a:p>
            <a:pPr eaLnBrk="1" hangingPunct="1">
              <a:lnSpc>
                <a:spcPct val="90000"/>
              </a:lnSpc>
            </a:pPr>
            <a:r>
              <a:rPr lang="en-US" sz="2400" smtClean="0"/>
              <a:t>Why are permanent  premiums higher than term?</a:t>
            </a:r>
          </a:p>
          <a:p>
            <a:pPr lvl="1" eaLnBrk="1" hangingPunct="1">
              <a:lnSpc>
                <a:spcPct val="90000"/>
              </a:lnSpc>
            </a:pPr>
            <a:r>
              <a:rPr lang="en-US" smtClean="0"/>
              <a:t>It is priced for your entire life</a:t>
            </a:r>
          </a:p>
          <a:p>
            <a:pPr lvl="2" eaLnBrk="1" hangingPunct="1">
              <a:lnSpc>
                <a:spcPct val="90000"/>
              </a:lnSpc>
            </a:pPr>
            <a:r>
              <a:rPr lang="en-US" smtClean="0"/>
              <a:t>Earlier premiums must be priced higher to take into account that mortality costs increase as you age.  There is a cost to eliminate mortality risk</a:t>
            </a:r>
          </a:p>
          <a:p>
            <a:pPr lvl="1" eaLnBrk="1" hangingPunct="1">
              <a:lnSpc>
                <a:spcPct val="90000"/>
              </a:lnSpc>
            </a:pPr>
            <a:r>
              <a:rPr lang="en-US" smtClean="0"/>
              <a:t>It includes a savings component</a:t>
            </a:r>
          </a:p>
          <a:p>
            <a:pPr lvl="2" eaLnBrk="1" hangingPunct="1">
              <a:lnSpc>
                <a:spcPct val="90000"/>
              </a:lnSpc>
            </a:pPr>
            <a:r>
              <a:rPr lang="en-US" smtClean="0"/>
              <a:t>These savings must be funded</a:t>
            </a:r>
          </a:p>
          <a:p>
            <a:pPr lvl="1" eaLnBrk="1" hangingPunct="1">
              <a:lnSpc>
                <a:spcPct val="90000"/>
              </a:lnSpc>
            </a:pPr>
            <a:r>
              <a:rPr lang="en-US" smtClean="0"/>
              <a:t>It cannot be terminated by the insurance company</a:t>
            </a:r>
          </a:p>
          <a:p>
            <a:pPr lvl="2" eaLnBrk="1" hangingPunct="1">
              <a:lnSpc>
                <a:spcPct val="90000"/>
              </a:lnSpc>
            </a:pPr>
            <a:r>
              <a:rPr lang="en-US" smtClean="0"/>
              <a:t>95% of all permanent  policies are paid</a:t>
            </a:r>
          </a:p>
          <a:p>
            <a:pPr lvl="1" eaLnBrk="1" hangingPunct="1">
              <a:lnSpc>
                <a:spcPct val="90000"/>
              </a:lnSpc>
            </a:pPr>
            <a:r>
              <a:rPr lang="en-US" smtClean="0"/>
              <a:t>It is more costly and time consuming to administer and sell</a:t>
            </a:r>
          </a:p>
          <a:p>
            <a:pPr lvl="2" eaLnBrk="1" hangingPunct="1">
              <a:lnSpc>
                <a:spcPct val="90000"/>
              </a:lnSpc>
            </a:pPr>
            <a:r>
              <a:rPr lang="en-US" smtClean="0"/>
              <a:t>There are more and higher up-front and operating fees, and sales and other charges are much higher</a:t>
            </a:r>
          </a:p>
          <a:p>
            <a:pPr lvl="2" eaLnBrk="1" hangingPunct="1">
              <a:lnSpc>
                <a:spcPct val="90000"/>
              </a:lnSpc>
              <a:buFontTx/>
              <a:buNone/>
            </a:pPr>
            <a:endParaRPr lang="en-US" smtClean="0"/>
          </a:p>
        </p:txBody>
      </p:sp>
    </p:spTree>
    <p:extLst>
      <p:ext uri="{BB962C8B-B14F-4D97-AF65-F5344CB8AC3E}">
        <p14:creationId xmlns:p14="http://schemas.microsoft.com/office/powerpoint/2010/main" val="372758394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100"/>
                                  </p:stCondLst>
                                  <p:childTnLst>
                                    <p:set>
                                      <p:cBhvr>
                                        <p:cTn id="6" dur="1" fill="hold">
                                          <p:stCondLst>
                                            <p:cond delay="0"/>
                                          </p:stCondLst>
                                        </p:cTn>
                                        <p:tgtEl>
                                          <p:spTgt spid="41988">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1988">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1988">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1988">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1988">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41988">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41988">
                                            <p:txEl>
                                              <p:pRg st="6" end="6"/>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41988">
                                            <p:txEl>
                                              <p:pRg st="7" end="7"/>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41988">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8" grpId="0" build="p"/>
    </p:bldLst>
  </p:timing>
</p:sld>
</file>

<file path=ppt/slides/slide4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a:off x="684213" y="365125"/>
            <a:ext cx="7772400" cy="1143000"/>
          </a:xfrm>
          <a:noFill/>
        </p:spPr>
        <p:txBody>
          <a:bodyPr lIns="90488" tIns="44450" rIns="90488" bIns="44450" anchor="b"/>
          <a:lstStyle/>
          <a:p>
            <a:pPr eaLnBrk="1" hangingPunct="1"/>
            <a:r>
              <a:rPr lang="en-US" smtClean="0"/>
              <a:t>Whole Life Insurance</a:t>
            </a:r>
          </a:p>
        </p:txBody>
      </p:sp>
      <p:sp>
        <p:nvSpPr>
          <p:cNvPr id="314371" name="Rectangle 3"/>
          <p:cNvSpPr>
            <a:spLocks noGrp="1" noChangeArrowheads="1"/>
          </p:cNvSpPr>
          <p:nvPr>
            <p:ph idx="1"/>
          </p:nvPr>
        </p:nvSpPr>
        <p:spPr>
          <a:xfrm>
            <a:off x="915988" y="1600200"/>
            <a:ext cx="7224712" cy="4664075"/>
          </a:xfrm>
        </p:spPr>
        <p:txBody>
          <a:bodyPr lIns="90488" tIns="44450" rIns="90488" bIns="44450"/>
          <a:lstStyle/>
          <a:p>
            <a:pPr eaLnBrk="1" hangingPunct="1"/>
            <a:r>
              <a:rPr lang="en-US" smtClean="0"/>
              <a:t>Whole life insurance gives life-long insurance coverage for a fixed premium </a:t>
            </a:r>
          </a:p>
          <a:p>
            <a:pPr lvl="1" eaLnBrk="1" hangingPunct="1"/>
            <a:r>
              <a:rPr lang="en-US" smtClean="0"/>
              <a:t>Mortality risk and investment risk is eliminated</a:t>
            </a:r>
          </a:p>
          <a:p>
            <a:pPr lvl="1" eaLnBrk="1" hangingPunct="1"/>
            <a:r>
              <a:rPr lang="en-US" smtClean="0"/>
              <a:t>Term protection with a savings element provided by insurance company bonds and mortgages </a:t>
            </a:r>
          </a:p>
          <a:p>
            <a:pPr lvl="1" eaLnBrk="1" hangingPunct="1"/>
            <a:r>
              <a:rPr lang="en-US" smtClean="0"/>
              <a:t>Premiums are based on when you buy the policy.  The earlier you purchase the product, the less your costs will be generally</a:t>
            </a:r>
          </a:p>
          <a:p>
            <a:pPr lvl="1" eaLnBrk="1" hangingPunct="1"/>
            <a:r>
              <a:rPr lang="en-US" smtClean="0"/>
              <a:t>It is also called “Straight Life” or “Ordinary Life” insurance</a:t>
            </a:r>
          </a:p>
        </p:txBody>
      </p:sp>
    </p:spTree>
    <p:extLst>
      <p:ext uri="{BB962C8B-B14F-4D97-AF65-F5344CB8AC3E}">
        <p14:creationId xmlns:p14="http://schemas.microsoft.com/office/powerpoint/2010/main" val="594415511"/>
      </p:ext>
    </p:extLst>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14371">
                                            <p:txEl>
                                              <p:pRg st="0" end="0"/>
                                            </p:txEl>
                                          </p:spTgt>
                                        </p:tgtEl>
                                        <p:attrNameLst>
                                          <p:attrName>style.visibility</p:attrName>
                                        </p:attrNameLst>
                                      </p:cBhvr>
                                      <p:to>
                                        <p:strVal val="visible"/>
                                      </p:to>
                                    </p:set>
                                    <p:animEffect transition="in" filter="blinds(horizontal)">
                                      <p:cBhvr>
                                        <p:cTn id="7" dur="500"/>
                                        <p:tgtEl>
                                          <p:spTgt spid="31437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14371">
                                            <p:txEl>
                                              <p:pRg st="1" end="1"/>
                                            </p:txEl>
                                          </p:spTgt>
                                        </p:tgtEl>
                                        <p:attrNameLst>
                                          <p:attrName>style.visibility</p:attrName>
                                        </p:attrNameLst>
                                      </p:cBhvr>
                                      <p:to>
                                        <p:strVal val="visible"/>
                                      </p:to>
                                    </p:set>
                                    <p:animEffect transition="in" filter="blinds(horizontal)">
                                      <p:cBhvr>
                                        <p:cTn id="12" dur="500"/>
                                        <p:tgtEl>
                                          <p:spTgt spid="314371">
                                            <p:txEl>
                                              <p:pRg st="1" end="1"/>
                                            </p:txEl>
                                          </p:spTgt>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314371">
                                            <p:txEl>
                                              <p:pRg st="2" end="2"/>
                                            </p:txEl>
                                          </p:spTgt>
                                        </p:tgtEl>
                                        <p:attrNameLst>
                                          <p:attrName>style.visibility</p:attrName>
                                        </p:attrNameLst>
                                      </p:cBhvr>
                                      <p:to>
                                        <p:strVal val="visible"/>
                                      </p:to>
                                    </p:set>
                                    <p:animEffect transition="in" filter="blinds(horizontal)">
                                      <p:cBhvr>
                                        <p:cTn id="15" dur="500"/>
                                        <p:tgtEl>
                                          <p:spTgt spid="314371">
                                            <p:txEl>
                                              <p:pRg st="2" end="2"/>
                                            </p:txEl>
                                          </p:spTgt>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314371">
                                            <p:txEl>
                                              <p:pRg st="3" end="3"/>
                                            </p:txEl>
                                          </p:spTgt>
                                        </p:tgtEl>
                                        <p:attrNameLst>
                                          <p:attrName>style.visibility</p:attrName>
                                        </p:attrNameLst>
                                      </p:cBhvr>
                                      <p:to>
                                        <p:strVal val="visible"/>
                                      </p:to>
                                    </p:set>
                                    <p:animEffect transition="in" filter="blinds(horizontal)">
                                      <p:cBhvr>
                                        <p:cTn id="18" dur="500"/>
                                        <p:tgtEl>
                                          <p:spTgt spid="314371">
                                            <p:txEl>
                                              <p:pRg st="3" end="3"/>
                                            </p:txEl>
                                          </p:spTgt>
                                        </p:tgtEl>
                                      </p:cBhvr>
                                    </p:animEffect>
                                  </p:childTnLst>
                                </p:cTn>
                              </p:par>
                              <p:par>
                                <p:cTn id="19" presetID="3" presetClass="entr" presetSubtype="10" fill="hold" grpId="0" nodeType="withEffect">
                                  <p:stCondLst>
                                    <p:cond delay="0"/>
                                  </p:stCondLst>
                                  <p:childTnLst>
                                    <p:set>
                                      <p:cBhvr>
                                        <p:cTn id="20" dur="1" fill="hold">
                                          <p:stCondLst>
                                            <p:cond delay="0"/>
                                          </p:stCondLst>
                                        </p:cTn>
                                        <p:tgtEl>
                                          <p:spTgt spid="314371">
                                            <p:txEl>
                                              <p:pRg st="4" end="4"/>
                                            </p:txEl>
                                          </p:spTgt>
                                        </p:tgtEl>
                                        <p:attrNameLst>
                                          <p:attrName>style.visibility</p:attrName>
                                        </p:attrNameLst>
                                      </p:cBhvr>
                                      <p:to>
                                        <p:strVal val="visible"/>
                                      </p:to>
                                    </p:set>
                                    <p:animEffect transition="in" filter="blinds(horizontal)">
                                      <p:cBhvr>
                                        <p:cTn id="21" dur="500"/>
                                        <p:tgtEl>
                                          <p:spTgt spid="31437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4371" grpId="0" build="p" bldLvl="3"/>
    </p:bldLst>
  </p:timing>
</p:sld>
</file>

<file path=ppt/slides/slide4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xfrm>
            <a:off x="682625" y="549275"/>
            <a:ext cx="7772400" cy="1143000"/>
          </a:xfrm>
        </p:spPr>
        <p:txBody>
          <a:bodyPr/>
          <a:lstStyle/>
          <a:p>
            <a:pPr eaLnBrk="1" hangingPunct="1"/>
            <a:r>
              <a:rPr lang="en-US" smtClean="0"/>
              <a:t>Whole Life Insurance</a:t>
            </a:r>
            <a:r>
              <a:rPr lang="en-US" sz="2400" smtClean="0"/>
              <a:t> (continued)</a:t>
            </a:r>
          </a:p>
        </p:txBody>
      </p:sp>
      <p:sp>
        <p:nvSpPr>
          <p:cNvPr id="49156" name="Rectangle 3"/>
          <p:cNvSpPr>
            <a:spLocks noGrp="1" noChangeArrowheads="1"/>
          </p:cNvSpPr>
          <p:nvPr>
            <p:ph idx="1"/>
          </p:nvPr>
        </p:nvSpPr>
        <p:spPr>
          <a:xfrm>
            <a:off x="914400" y="1600200"/>
            <a:ext cx="7315200" cy="5029200"/>
          </a:xfrm>
        </p:spPr>
        <p:txBody>
          <a:bodyPr/>
          <a:lstStyle/>
          <a:p>
            <a:pPr eaLnBrk="1" hangingPunct="1"/>
            <a:r>
              <a:rPr lang="en-US" sz="2400" smtClean="0"/>
              <a:t>Advantages</a:t>
            </a:r>
          </a:p>
          <a:p>
            <a:pPr lvl="1" eaLnBrk="1" hangingPunct="1"/>
            <a:r>
              <a:rPr lang="en-US" smtClean="0"/>
              <a:t>Permanent protection, with a fixed premium and fixed death benefit</a:t>
            </a:r>
          </a:p>
          <a:p>
            <a:pPr lvl="1" eaLnBrk="1" hangingPunct="1"/>
            <a:r>
              <a:rPr lang="en-US" smtClean="0"/>
              <a:t>Fixed or stable cash-value that grows tax-deferred and is invested only in insurance company bonds and mortgages</a:t>
            </a:r>
          </a:p>
          <a:p>
            <a:pPr eaLnBrk="1" hangingPunct="1"/>
            <a:r>
              <a:rPr lang="en-US" sz="2400" smtClean="0"/>
              <a:t>Disadvantages</a:t>
            </a:r>
          </a:p>
          <a:p>
            <a:pPr lvl="1" eaLnBrk="1" hangingPunct="1"/>
            <a:r>
              <a:rPr lang="en-US" smtClean="0"/>
              <a:t>Yield on cash-value portion may not be competitive with yields on alternative investments</a:t>
            </a:r>
          </a:p>
          <a:p>
            <a:pPr lvl="1" eaLnBrk="1" hangingPunct="1"/>
            <a:r>
              <a:rPr lang="en-US" smtClean="0"/>
              <a:t>May do better to buy term insurance and invest the rest</a:t>
            </a:r>
          </a:p>
          <a:p>
            <a:pPr lvl="1" eaLnBrk="1" hangingPunct="1"/>
            <a:r>
              <a:rPr lang="en-US" smtClean="0"/>
              <a:t>Less death protection than term for the same price</a:t>
            </a:r>
          </a:p>
        </p:txBody>
      </p:sp>
    </p:spTree>
    <p:extLst>
      <p:ext uri="{BB962C8B-B14F-4D97-AF65-F5344CB8AC3E}">
        <p14:creationId xmlns:p14="http://schemas.microsoft.com/office/powerpoint/2010/main" val="17968119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9156">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49156">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9156">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9156">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49156">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49156">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49156">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0178" name="Rectangle 1026"/>
          <p:cNvSpPr>
            <a:spLocks noGrp="1" noChangeArrowheads="1"/>
          </p:cNvSpPr>
          <p:nvPr>
            <p:ph type="title"/>
          </p:nvPr>
        </p:nvSpPr>
        <p:spPr>
          <a:xfrm>
            <a:off x="698500" y="365125"/>
            <a:ext cx="7772400" cy="1143000"/>
          </a:xfrm>
          <a:noFill/>
        </p:spPr>
        <p:txBody>
          <a:bodyPr lIns="90488" tIns="44450" rIns="90488" bIns="44450" anchor="b"/>
          <a:lstStyle/>
          <a:p>
            <a:pPr eaLnBrk="1" hangingPunct="1"/>
            <a:r>
              <a:rPr lang="en-US" smtClean="0"/>
              <a:t>Universal Life Insurance</a:t>
            </a:r>
          </a:p>
        </p:txBody>
      </p:sp>
      <p:sp>
        <p:nvSpPr>
          <p:cNvPr id="316419" name="Rectangle 1027"/>
          <p:cNvSpPr>
            <a:spLocks noGrp="1" noChangeArrowheads="1"/>
          </p:cNvSpPr>
          <p:nvPr>
            <p:ph idx="1"/>
          </p:nvPr>
        </p:nvSpPr>
        <p:spPr>
          <a:xfrm>
            <a:off x="960438" y="1600200"/>
            <a:ext cx="7269162" cy="4987925"/>
          </a:xfrm>
        </p:spPr>
        <p:txBody>
          <a:bodyPr lIns="90488" tIns="44450" rIns="90488" bIns="44450"/>
          <a:lstStyle/>
          <a:p>
            <a:pPr eaLnBrk="1" hangingPunct="1"/>
            <a:r>
              <a:rPr lang="en-US" smtClean="0"/>
              <a:t>Universal life is a type of whole life insurance, but the cash-value earns interest at current money market rates</a:t>
            </a:r>
          </a:p>
          <a:p>
            <a:pPr lvl="1" eaLnBrk="1" hangingPunct="1"/>
            <a:r>
              <a:rPr lang="en-US" smtClean="0">
                <a:cs typeface="Arial" charset="0"/>
              </a:rPr>
              <a:t>Mortality risk is eliminated</a:t>
            </a:r>
          </a:p>
          <a:p>
            <a:pPr lvl="1" eaLnBrk="1" hangingPunct="1"/>
            <a:r>
              <a:rPr lang="en-US" smtClean="0">
                <a:cs typeface="Arial" charset="0"/>
              </a:rPr>
              <a:t>Investment risk is low</a:t>
            </a:r>
          </a:p>
          <a:p>
            <a:pPr lvl="1" eaLnBrk="1" hangingPunct="1"/>
            <a:r>
              <a:rPr lang="en-US" smtClean="0">
                <a:cs typeface="Arial" charset="0"/>
              </a:rPr>
              <a:t>A</a:t>
            </a:r>
            <a:r>
              <a:rPr lang="en-US" smtClean="0"/>
              <a:t> flexible policy that combines term protection and a tax-deferred savings element invested at current interest rates</a:t>
            </a:r>
          </a:p>
          <a:p>
            <a:pPr lvl="1" eaLnBrk="1" hangingPunct="1"/>
            <a:r>
              <a:rPr lang="en-US" smtClean="0"/>
              <a:t>Earnings will rise and decline with market interest rates</a:t>
            </a:r>
          </a:p>
        </p:txBody>
      </p:sp>
    </p:spTree>
    <p:extLst>
      <p:ext uri="{BB962C8B-B14F-4D97-AF65-F5344CB8AC3E}">
        <p14:creationId xmlns:p14="http://schemas.microsoft.com/office/powerpoint/2010/main" val="2500069780"/>
      </p:ext>
    </p:extLst>
  </p:cSld>
  <p:clrMapOvr>
    <a:masterClrMapping/>
  </p:clrMapOvr>
  <p:transition>
    <p:zoom dir="in"/>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16419">
                                            <p:txEl>
                                              <p:pRg st="0" end="0"/>
                                            </p:txEl>
                                          </p:spTgt>
                                        </p:tgtEl>
                                        <p:attrNameLst>
                                          <p:attrName>style.visibility</p:attrName>
                                        </p:attrNameLst>
                                      </p:cBhvr>
                                      <p:to>
                                        <p:strVal val="visible"/>
                                      </p:to>
                                    </p:set>
                                    <p:anim calcmode="lin" valueType="num">
                                      <p:cBhvr additive="base">
                                        <p:cTn id="7" dur="500" fill="hold"/>
                                        <p:tgtEl>
                                          <p:spTgt spid="31641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1641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16419">
                                            <p:txEl>
                                              <p:pRg st="1" end="1"/>
                                            </p:txEl>
                                          </p:spTgt>
                                        </p:tgtEl>
                                        <p:attrNameLst>
                                          <p:attrName>style.visibility</p:attrName>
                                        </p:attrNameLst>
                                      </p:cBhvr>
                                      <p:to>
                                        <p:strVal val="visible"/>
                                      </p:to>
                                    </p:set>
                                    <p:anim calcmode="lin" valueType="num">
                                      <p:cBhvr additive="base">
                                        <p:cTn id="13" dur="500" fill="hold"/>
                                        <p:tgtEl>
                                          <p:spTgt spid="31641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16419">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316419">
                                            <p:txEl>
                                              <p:pRg st="2" end="2"/>
                                            </p:txEl>
                                          </p:spTgt>
                                        </p:tgtEl>
                                        <p:attrNameLst>
                                          <p:attrName>style.visibility</p:attrName>
                                        </p:attrNameLst>
                                      </p:cBhvr>
                                      <p:to>
                                        <p:strVal val="visible"/>
                                      </p:to>
                                    </p:set>
                                    <p:anim calcmode="lin" valueType="num">
                                      <p:cBhvr additive="base">
                                        <p:cTn id="17" dur="500" fill="hold"/>
                                        <p:tgtEl>
                                          <p:spTgt spid="316419">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16419">
                                            <p:txEl>
                                              <p:pRg st="2" end="2"/>
                                            </p:txEl>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316419">
                                            <p:txEl>
                                              <p:pRg st="3" end="3"/>
                                            </p:txEl>
                                          </p:spTgt>
                                        </p:tgtEl>
                                        <p:attrNameLst>
                                          <p:attrName>style.visibility</p:attrName>
                                        </p:attrNameLst>
                                      </p:cBhvr>
                                      <p:to>
                                        <p:strVal val="visible"/>
                                      </p:to>
                                    </p:set>
                                    <p:anim calcmode="lin" valueType="num">
                                      <p:cBhvr additive="base">
                                        <p:cTn id="21" dur="500" fill="hold"/>
                                        <p:tgtEl>
                                          <p:spTgt spid="316419">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16419">
                                            <p:txEl>
                                              <p:pRg st="3" end="3"/>
                                            </p:txEl>
                                          </p:spTgt>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316419">
                                            <p:txEl>
                                              <p:pRg st="4" end="4"/>
                                            </p:txEl>
                                          </p:spTgt>
                                        </p:tgtEl>
                                        <p:attrNameLst>
                                          <p:attrName>style.visibility</p:attrName>
                                        </p:attrNameLst>
                                      </p:cBhvr>
                                      <p:to>
                                        <p:strVal val="visible"/>
                                      </p:to>
                                    </p:set>
                                    <p:anim calcmode="lin" valueType="num">
                                      <p:cBhvr additive="base">
                                        <p:cTn id="25" dur="500" fill="hold"/>
                                        <p:tgtEl>
                                          <p:spTgt spid="316419">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16419">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6419" grpId="0" build="p" bldLvl="3"/>
    </p:bldLst>
  </p:timing>
</p:sld>
</file>

<file path=ppt/slides/slide4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p:txBody>
          <a:bodyPr/>
          <a:lstStyle/>
          <a:p>
            <a:pPr eaLnBrk="1" hangingPunct="1"/>
            <a:r>
              <a:rPr lang="en-US" smtClean="0"/>
              <a:t>Universal Life Insurance </a:t>
            </a:r>
            <a:r>
              <a:rPr lang="en-US" sz="2400" smtClean="0"/>
              <a:t>(continued)</a:t>
            </a:r>
          </a:p>
        </p:txBody>
      </p:sp>
      <p:sp>
        <p:nvSpPr>
          <p:cNvPr id="51204" name="Rectangle 3"/>
          <p:cNvSpPr>
            <a:spLocks noGrp="1" noChangeArrowheads="1"/>
          </p:cNvSpPr>
          <p:nvPr>
            <p:ph idx="1"/>
          </p:nvPr>
        </p:nvSpPr>
        <p:spPr>
          <a:xfrm>
            <a:off x="914400" y="1600200"/>
            <a:ext cx="7315200" cy="4664075"/>
          </a:xfrm>
        </p:spPr>
        <p:txBody>
          <a:bodyPr/>
          <a:lstStyle/>
          <a:p>
            <a:pPr eaLnBrk="1" hangingPunct="1"/>
            <a:r>
              <a:rPr lang="en-US" sz="2400" smtClean="0"/>
              <a:t>Advantages</a:t>
            </a:r>
          </a:p>
          <a:p>
            <a:pPr lvl="1" eaLnBrk="1" hangingPunct="1"/>
            <a:r>
              <a:rPr lang="en-US" smtClean="0"/>
              <a:t>Permanent protection with flexible premium and death payments</a:t>
            </a:r>
          </a:p>
          <a:p>
            <a:pPr lvl="1" eaLnBrk="1" hangingPunct="1"/>
            <a:r>
              <a:rPr lang="en-US" smtClean="0"/>
              <a:t>Cash-value grows tax-deferred and is invested in short-term interest-earning investments</a:t>
            </a:r>
          </a:p>
          <a:p>
            <a:pPr eaLnBrk="1" hangingPunct="1"/>
            <a:r>
              <a:rPr lang="en-US" sz="2400" smtClean="0"/>
              <a:t>Disadvantages</a:t>
            </a:r>
          </a:p>
          <a:p>
            <a:pPr lvl="1" eaLnBrk="1" hangingPunct="1"/>
            <a:r>
              <a:rPr lang="en-US" smtClean="0"/>
              <a:t>Policies may lapse due to not making payments</a:t>
            </a:r>
          </a:p>
          <a:p>
            <a:pPr lvl="1" eaLnBrk="1" hangingPunct="1"/>
            <a:r>
              <a:rPr lang="en-US" smtClean="0"/>
              <a:t>Much higher premium than term for the same coverage</a:t>
            </a:r>
          </a:p>
          <a:p>
            <a:pPr lvl="1" eaLnBrk="1" hangingPunct="1"/>
            <a:r>
              <a:rPr lang="en-US" smtClean="0"/>
              <a:t>Savings may not accumulate as expected due to fluctuations in return and high expense charges</a:t>
            </a:r>
          </a:p>
        </p:txBody>
      </p:sp>
    </p:spTree>
    <p:extLst>
      <p:ext uri="{BB962C8B-B14F-4D97-AF65-F5344CB8AC3E}">
        <p14:creationId xmlns:p14="http://schemas.microsoft.com/office/powerpoint/2010/main" val="135178438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1204">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51204">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1204">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1204">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51204">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51204">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5120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a:xfrm>
            <a:off x="687388" y="549275"/>
            <a:ext cx="7772400" cy="1143000"/>
          </a:xfrm>
        </p:spPr>
        <p:txBody>
          <a:bodyPr/>
          <a:lstStyle/>
          <a:p>
            <a:pPr eaLnBrk="1" hangingPunct="1"/>
            <a:r>
              <a:rPr lang="en-US" dirty="0" smtClean="0"/>
              <a:t>Which Life Insurance Is Best</a:t>
            </a:r>
            <a:endParaRPr lang="en-US" sz="2000" dirty="0" smtClean="0"/>
          </a:p>
        </p:txBody>
      </p:sp>
      <p:sp>
        <p:nvSpPr>
          <p:cNvPr id="59396" name="Rectangle 3"/>
          <p:cNvSpPr>
            <a:spLocks noGrp="1" noChangeArrowheads="1"/>
          </p:cNvSpPr>
          <p:nvPr>
            <p:ph type="body" sz="half" idx="2"/>
          </p:nvPr>
        </p:nvSpPr>
        <p:spPr>
          <a:xfrm>
            <a:off x="917575" y="1600200"/>
            <a:ext cx="7223125" cy="4937125"/>
          </a:xfrm>
        </p:spPr>
        <p:txBody>
          <a:bodyPr/>
          <a:lstStyle/>
          <a:p>
            <a:pPr eaLnBrk="1" hangingPunct="1">
              <a:buFontTx/>
              <a:buNone/>
            </a:pPr>
            <a:r>
              <a:rPr lang="en-US" i="1" dirty="0" smtClean="0"/>
              <a:t>Caution 1</a:t>
            </a:r>
            <a:r>
              <a:rPr lang="en-US" dirty="0" smtClean="0"/>
              <a:t>:</a:t>
            </a:r>
          </a:p>
          <a:p>
            <a:pPr eaLnBrk="1" hangingPunct="1"/>
            <a:r>
              <a:rPr lang="en-US" dirty="0" smtClean="0"/>
              <a:t>Be careful if your only source of life insurance is company life insurance</a:t>
            </a:r>
          </a:p>
          <a:p>
            <a:pPr lvl="1" eaLnBrk="1" hangingPunct="1"/>
            <a:r>
              <a:rPr lang="en-US" dirty="0" smtClean="0"/>
              <a:t>If you get sick and lose your job, your insurance may terminate with your employment</a:t>
            </a:r>
          </a:p>
          <a:p>
            <a:pPr lvl="2" eaLnBrk="1" hangingPunct="1"/>
            <a:r>
              <a:rPr lang="en-US" dirty="0" smtClean="0"/>
              <a:t>It will be difficult to get new life insurance if you are sick</a:t>
            </a:r>
          </a:p>
          <a:p>
            <a:pPr lvl="1" eaLnBrk="1" hangingPunct="1"/>
            <a:r>
              <a:rPr lang="en-US" dirty="0" smtClean="0"/>
              <a:t>It is recommended that you have additional life insurance from outside your company insurance plan</a:t>
            </a:r>
          </a:p>
          <a:p>
            <a:pPr lvl="2" eaLnBrk="1" hangingPunct="1"/>
            <a:r>
              <a:rPr lang="en-US" dirty="0" smtClean="0"/>
              <a:t>That way you will still be covered even if you lose your job due to sickness</a:t>
            </a:r>
          </a:p>
        </p:txBody>
      </p:sp>
      <p:sp>
        <p:nvSpPr>
          <p:cNvPr id="61444" name="Rectangle 6"/>
          <p:cNvSpPr>
            <a:spLocks noGrp="1" noChangeArrowheads="1"/>
          </p:cNvSpPr>
          <p:nvPr>
            <p:ph type="sldNum" sz="quarter" idx="4294967295"/>
          </p:nvPr>
        </p:nvSpPr>
        <p:spPr bwMode="auto">
          <a:xfrm>
            <a:off x="8139113" y="6161088"/>
            <a:ext cx="766762"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eaLnBrk="1" hangingPunct="1"/>
            <a:fld id="{4358A031-F685-4798-BBBB-CA9A53392DF7}" type="slidenum">
              <a:rPr lang="en-US" sz="1400"/>
              <a:pPr eaLnBrk="1" hangingPunct="1"/>
              <a:t>50</a:t>
            </a:fld>
            <a:endParaRPr lang="en-US" sz="1400"/>
          </a:p>
        </p:txBody>
      </p:sp>
    </p:spTree>
    <p:extLst>
      <p:ext uri="{BB962C8B-B14F-4D97-AF65-F5344CB8AC3E}">
        <p14:creationId xmlns:p14="http://schemas.microsoft.com/office/powerpoint/2010/main" val="130977939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9396">
                                            <p:txEl>
                                              <p:pRg st="0" end="0"/>
                                            </p:txEl>
                                          </p:spTgt>
                                        </p:tgtEl>
                                        <p:attrNameLst>
                                          <p:attrName>style.visibility</p:attrName>
                                        </p:attrNameLst>
                                      </p:cBhvr>
                                      <p:to>
                                        <p:strVal val="visible"/>
                                      </p:to>
                                    </p:set>
                                    <p:anim calcmode="lin" valueType="num">
                                      <p:cBhvr additive="base">
                                        <p:cTn id="7" dur="500" fill="hold"/>
                                        <p:tgtEl>
                                          <p:spTgt spid="59396">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59396">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59396">
                                            <p:txEl>
                                              <p:pRg st="1" end="1"/>
                                            </p:txEl>
                                          </p:spTgt>
                                        </p:tgtEl>
                                        <p:attrNameLst>
                                          <p:attrName>style.visibility</p:attrName>
                                        </p:attrNameLst>
                                      </p:cBhvr>
                                      <p:to>
                                        <p:strVal val="visible"/>
                                      </p:to>
                                    </p:set>
                                    <p:anim calcmode="lin" valueType="num">
                                      <p:cBhvr additive="base">
                                        <p:cTn id="13" dur="500" fill="hold"/>
                                        <p:tgtEl>
                                          <p:spTgt spid="59396">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59396">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59396">
                                            <p:txEl>
                                              <p:pRg st="2" end="2"/>
                                            </p:txEl>
                                          </p:spTgt>
                                        </p:tgtEl>
                                        <p:attrNameLst>
                                          <p:attrName>style.visibility</p:attrName>
                                        </p:attrNameLst>
                                      </p:cBhvr>
                                      <p:to>
                                        <p:strVal val="visible"/>
                                      </p:to>
                                    </p:set>
                                    <p:anim calcmode="lin" valueType="num">
                                      <p:cBhvr additive="base">
                                        <p:cTn id="19" dur="500" fill="hold"/>
                                        <p:tgtEl>
                                          <p:spTgt spid="59396">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59396">
                                            <p:txEl>
                                              <p:pRg st="2" end="2"/>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59396">
                                            <p:txEl>
                                              <p:pRg st="3" end="3"/>
                                            </p:txEl>
                                          </p:spTgt>
                                        </p:tgtEl>
                                        <p:attrNameLst>
                                          <p:attrName>style.visibility</p:attrName>
                                        </p:attrNameLst>
                                      </p:cBhvr>
                                      <p:to>
                                        <p:strVal val="visible"/>
                                      </p:to>
                                    </p:set>
                                    <p:anim calcmode="lin" valueType="num">
                                      <p:cBhvr additive="base">
                                        <p:cTn id="23" dur="500" fill="hold"/>
                                        <p:tgtEl>
                                          <p:spTgt spid="59396">
                                            <p:txEl>
                                              <p:pRg st="3" end="3"/>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59396">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59396">
                                            <p:txEl>
                                              <p:pRg st="4" end="4"/>
                                            </p:txEl>
                                          </p:spTgt>
                                        </p:tgtEl>
                                        <p:attrNameLst>
                                          <p:attrName>style.visibility</p:attrName>
                                        </p:attrNameLst>
                                      </p:cBhvr>
                                      <p:to>
                                        <p:strVal val="visible"/>
                                      </p:to>
                                    </p:set>
                                    <p:anim calcmode="lin" valueType="num">
                                      <p:cBhvr additive="base">
                                        <p:cTn id="29" dur="500" fill="hold"/>
                                        <p:tgtEl>
                                          <p:spTgt spid="59396">
                                            <p:txEl>
                                              <p:pRg st="4" end="4"/>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59396">
                                            <p:txEl>
                                              <p:pRg st="4" end="4"/>
                                            </p:txEl>
                                          </p:spTgt>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59396">
                                            <p:txEl>
                                              <p:pRg st="5" end="5"/>
                                            </p:txEl>
                                          </p:spTgt>
                                        </p:tgtEl>
                                        <p:attrNameLst>
                                          <p:attrName>style.visibility</p:attrName>
                                        </p:attrNameLst>
                                      </p:cBhvr>
                                      <p:to>
                                        <p:strVal val="visible"/>
                                      </p:to>
                                    </p:set>
                                    <p:anim calcmode="lin" valueType="num">
                                      <p:cBhvr additive="base">
                                        <p:cTn id="33" dur="500" fill="hold"/>
                                        <p:tgtEl>
                                          <p:spTgt spid="59396">
                                            <p:txEl>
                                              <p:pRg st="5" end="5"/>
                                            </p:tx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59396">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6" grpId="0" build="p" bldLvl="2" autoUpdateAnimBg="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itle 1"/>
          <p:cNvSpPr>
            <a:spLocks noGrp="1"/>
          </p:cNvSpPr>
          <p:nvPr>
            <p:ph type="title"/>
          </p:nvPr>
        </p:nvSpPr>
        <p:spPr/>
        <p:txBody>
          <a:bodyPr/>
          <a:lstStyle/>
          <a:p>
            <a:endParaRPr lang="en-US" smtClean="0"/>
          </a:p>
        </p:txBody>
      </p:sp>
      <p:sp>
        <p:nvSpPr>
          <p:cNvPr id="62467" name="Content Placeholder 2"/>
          <p:cNvSpPr>
            <a:spLocks noGrp="1"/>
          </p:cNvSpPr>
          <p:nvPr>
            <p:ph idx="1"/>
          </p:nvPr>
        </p:nvSpPr>
        <p:spPr>
          <a:xfrm>
            <a:off x="928688" y="1608138"/>
            <a:ext cx="7286625" cy="4419600"/>
          </a:xfrm>
        </p:spPr>
        <p:txBody>
          <a:bodyPr/>
          <a:lstStyle/>
          <a:p>
            <a:pPr eaLnBrk="1" hangingPunct="1"/>
            <a:r>
              <a:rPr lang="en-US" i="1" smtClean="0"/>
              <a:t>Caution 2 </a:t>
            </a:r>
          </a:p>
          <a:p>
            <a:pPr lvl="1" eaLnBrk="1" hangingPunct="1"/>
            <a:r>
              <a:rPr lang="en-US" smtClean="0"/>
              <a:t>Because of the complexity and high setup costs for permanent  life insurance, it is very expensive to change.  It is of critical importance that you understand why you are buying and what you are buying </a:t>
            </a:r>
            <a:r>
              <a:rPr lang="en-US" b="1" i="1" u="sng" smtClean="0"/>
              <a:t>before</a:t>
            </a:r>
            <a:r>
              <a:rPr lang="en-US" smtClean="0"/>
              <a:t> you purchase your policy</a:t>
            </a:r>
          </a:p>
          <a:p>
            <a:pPr lvl="2" eaLnBrk="1" hangingPunct="1"/>
            <a:r>
              <a:rPr lang="en-US" smtClean="0"/>
              <a:t>Consumers lose a significant amount of money each year because they buy policies they don’t understand and then cancel them a few years later.  </a:t>
            </a:r>
          </a:p>
          <a:p>
            <a:pPr lvl="2" eaLnBrk="1" hangingPunct="1"/>
            <a:r>
              <a:rPr lang="en-US" smtClean="0"/>
              <a:t>Following is a list of different methods of comparing costs of various life insurance policies </a:t>
            </a:r>
          </a:p>
        </p:txBody>
      </p:sp>
    </p:spTree>
    <p:extLst>
      <p:ext uri="{BB962C8B-B14F-4D97-AF65-F5344CB8AC3E}">
        <p14:creationId xmlns:p14="http://schemas.microsoft.com/office/powerpoint/2010/main" val="2392552116"/>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4514" name="Rectangle 2"/>
          <p:cNvSpPr>
            <a:spLocks noGrp="1" noChangeArrowheads="1"/>
          </p:cNvSpPr>
          <p:nvPr>
            <p:ph type="title"/>
          </p:nvPr>
        </p:nvSpPr>
        <p:spPr>
          <a:xfrm>
            <a:off x="685800" y="198438"/>
            <a:ext cx="7772400" cy="1219200"/>
          </a:xfrm>
          <a:noFill/>
        </p:spPr>
        <p:txBody>
          <a:bodyPr lIns="90488" tIns="44450" rIns="90488" bIns="44450" anchor="b"/>
          <a:lstStyle/>
          <a:p>
            <a:pPr eaLnBrk="1" hangingPunct="1"/>
            <a:r>
              <a:rPr lang="en-US" dirty="0" smtClean="0"/>
              <a:t>Steps to Buying Life Insurance</a:t>
            </a:r>
          </a:p>
        </p:txBody>
      </p:sp>
      <p:sp>
        <p:nvSpPr>
          <p:cNvPr id="335875" name="Rectangle 3"/>
          <p:cNvSpPr>
            <a:spLocks noGrp="1" noChangeArrowheads="1"/>
          </p:cNvSpPr>
          <p:nvPr>
            <p:ph idx="1"/>
          </p:nvPr>
        </p:nvSpPr>
        <p:spPr>
          <a:xfrm>
            <a:off x="944563" y="1600200"/>
            <a:ext cx="7285037" cy="4724400"/>
          </a:xfrm>
        </p:spPr>
        <p:txBody>
          <a:bodyPr lIns="90488" tIns="44450" rIns="90488" bIns="44450"/>
          <a:lstStyle/>
          <a:p>
            <a:pPr marL="23813" indent="-6350" eaLnBrk="1" hangingPunct="1">
              <a:spcBef>
                <a:spcPct val="0"/>
              </a:spcBef>
              <a:buFont typeface="Wingdings" pitchFamily="2" charset="2"/>
              <a:buNone/>
            </a:pPr>
            <a:r>
              <a:rPr lang="en-US" smtClean="0"/>
              <a:t>1.  Understand what you want</a:t>
            </a:r>
          </a:p>
          <a:p>
            <a:pPr marL="457200" lvl="1" indent="0" eaLnBrk="1" hangingPunct="1"/>
            <a:r>
              <a:rPr lang="en-US" smtClean="0"/>
              <a:t> Know yourself</a:t>
            </a:r>
          </a:p>
          <a:p>
            <a:pPr marL="457200" lvl="1" indent="0" eaLnBrk="1" hangingPunct="1"/>
            <a:r>
              <a:rPr lang="en-US" smtClean="0"/>
              <a:t> Know your goals</a:t>
            </a:r>
          </a:p>
          <a:p>
            <a:pPr marL="457200" lvl="1" indent="0" eaLnBrk="1" hangingPunct="1"/>
            <a:r>
              <a:rPr lang="en-US" smtClean="0"/>
              <a:t> Know your budget</a:t>
            </a:r>
          </a:p>
          <a:p>
            <a:pPr marL="457200" lvl="1" indent="0" eaLnBrk="1" hangingPunct="1"/>
            <a:r>
              <a:rPr lang="en-US" smtClean="0"/>
              <a:t> Know how much insurance you need</a:t>
            </a:r>
          </a:p>
          <a:p>
            <a:pPr marL="457200" lvl="1" indent="0" eaLnBrk="1" hangingPunct="1"/>
            <a:r>
              <a:rPr lang="en-US" smtClean="0"/>
              <a:t> Know how much money you want to spend </a:t>
            </a:r>
          </a:p>
        </p:txBody>
      </p:sp>
    </p:spTree>
    <p:extLst>
      <p:ext uri="{BB962C8B-B14F-4D97-AF65-F5344CB8AC3E}">
        <p14:creationId xmlns:p14="http://schemas.microsoft.com/office/powerpoint/2010/main" val="1192716002"/>
      </p:ext>
    </p:extLst>
  </p:cSld>
  <p:clrMapOvr>
    <a:masterClrMapping/>
  </p:clrMapOvr>
  <p:transition>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35875">
                                            <p:txEl>
                                              <p:pRg st="0" end="0"/>
                                            </p:txEl>
                                          </p:spTgt>
                                        </p:tgtEl>
                                        <p:attrNameLst>
                                          <p:attrName>style.visibility</p:attrName>
                                        </p:attrNameLst>
                                      </p:cBhvr>
                                      <p:to>
                                        <p:strVal val="visible"/>
                                      </p:to>
                                    </p:set>
                                    <p:anim calcmode="lin" valueType="num">
                                      <p:cBhvr additive="base">
                                        <p:cTn id="7" dur="500" fill="hold"/>
                                        <p:tgtEl>
                                          <p:spTgt spid="335875">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3587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35875">
                                            <p:txEl>
                                              <p:pRg st="1" end="1"/>
                                            </p:txEl>
                                          </p:spTgt>
                                        </p:tgtEl>
                                        <p:attrNameLst>
                                          <p:attrName>style.visibility</p:attrName>
                                        </p:attrNameLst>
                                      </p:cBhvr>
                                      <p:to>
                                        <p:strVal val="visible"/>
                                      </p:to>
                                    </p:set>
                                    <p:anim calcmode="lin" valueType="num">
                                      <p:cBhvr additive="base">
                                        <p:cTn id="13" dur="500" fill="hold"/>
                                        <p:tgtEl>
                                          <p:spTgt spid="335875">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35875">
                                            <p:txEl>
                                              <p:pRg st="1" end="1"/>
                                            </p:tx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335875">
                                            <p:txEl>
                                              <p:pRg st="2" end="2"/>
                                            </p:txEl>
                                          </p:spTgt>
                                        </p:tgtEl>
                                        <p:attrNameLst>
                                          <p:attrName>style.visibility</p:attrName>
                                        </p:attrNameLst>
                                      </p:cBhvr>
                                      <p:to>
                                        <p:strVal val="visible"/>
                                      </p:to>
                                    </p:set>
                                    <p:anim calcmode="lin" valueType="num">
                                      <p:cBhvr additive="base">
                                        <p:cTn id="17" dur="500" fill="hold"/>
                                        <p:tgtEl>
                                          <p:spTgt spid="335875">
                                            <p:txEl>
                                              <p:pRg st="2" end="2"/>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335875">
                                            <p:txEl>
                                              <p:pRg st="2" end="2"/>
                                            </p:txEl>
                                          </p:spTgt>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335875">
                                            <p:txEl>
                                              <p:pRg st="3" end="3"/>
                                            </p:txEl>
                                          </p:spTgt>
                                        </p:tgtEl>
                                        <p:attrNameLst>
                                          <p:attrName>style.visibility</p:attrName>
                                        </p:attrNameLst>
                                      </p:cBhvr>
                                      <p:to>
                                        <p:strVal val="visible"/>
                                      </p:to>
                                    </p:set>
                                    <p:anim calcmode="lin" valueType="num">
                                      <p:cBhvr additive="base">
                                        <p:cTn id="21" dur="500" fill="hold"/>
                                        <p:tgtEl>
                                          <p:spTgt spid="335875">
                                            <p:txEl>
                                              <p:pRg st="3" end="3"/>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335875">
                                            <p:txEl>
                                              <p:pRg st="3" end="3"/>
                                            </p:txEl>
                                          </p:spTgt>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335875">
                                            <p:txEl>
                                              <p:pRg st="4" end="4"/>
                                            </p:txEl>
                                          </p:spTgt>
                                        </p:tgtEl>
                                        <p:attrNameLst>
                                          <p:attrName>style.visibility</p:attrName>
                                        </p:attrNameLst>
                                      </p:cBhvr>
                                      <p:to>
                                        <p:strVal val="visible"/>
                                      </p:to>
                                    </p:set>
                                    <p:anim calcmode="lin" valueType="num">
                                      <p:cBhvr additive="base">
                                        <p:cTn id="25" dur="500" fill="hold"/>
                                        <p:tgtEl>
                                          <p:spTgt spid="335875">
                                            <p:txEl>
                                              <p:pRg st="4" end="4"/>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35875">
                                            <p:txEl>
                                              <p:pRg st="4" end="4"/>
                                            </p:txEl>
                                          </p:spTgt>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335875">
                                            <p:txEl>
                                              <p:pRg st="5" end="5"/>
                                            </p:txEl>
                                          </p:spTgt>
                                        </p:tgtEl>
                                        <p:attrNameLst>
                                          <p:attrName>style.visibility</p:attrName>
                                        </p:attrNameLst>
                                      </p:cBhvr>
                                      <p:to>
                                        <p:strVal val="visible"/>
                                      </p:to>
                                    </p:set>
                                    <p:anim calcmode="lin" valueType="num">
                                      <p:cBhvr additive="base">
                                        <p:cTn id="29" dur="500" fill="hold"/>
                                        <p:tgtEl>
                                          <p:spTgt spid="335875">
                                            <p:txEl>
                                              <p:pRg st="5" end="5"/>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335875">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5875" grpId="0" build="p" bldLvl="2" autoUpdateAnimBg="0"/>
    </p:bldLst>
  </p:timing>
</p:sld>
</file>

<file path=ppt/slides/slide5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a:xfrm>
            <a:off x="609600" y="639763"/>
            <a:ext cx="7772400" cy="1143000"/>
          </a:xfrm>
        </p:spPr>
        <p:txBody>
          <a:bodyPr/>
          <a:lstStyle/>
          <a:p>
            <a:pPr eaLnBrk="1" hangingPunct="1"/>
            <a:r>
              <a:rPr lang="en-US" dirty="0" smtClean="0"/>
              <a:t>Steps to Buying Life Insurance</a:t>
            </a:r>
            <a:r>
              <a:rPr lang="en-US" sz="2400" dirty="0" smtClean="0"/>
              <a:t> </a:t>
            </a:r>
            <a:r>
              <a:rPr lang="en-US" sz="2000" dirty="0" smtClean="0"/>
              <a:t>(continued)</a:t>
            </a:r>
          </a:p>
        </p:txBody>
      </p:sp>
      <p:sp>
        <p:nvSpPr>
          <p:cNvPr id="62468" name="Rectangle 3"/>
          <p:cNvSpPr>
            <a:spLocks noGrp="1" noChangeArrowheads="1"/>
          </p:cNvSpPr>
          <p:nvPr>
            <p:ph idx="1"/>
          </p:nvPr>
        </p:nvSpPr>
        <p:spPr>
          <a:xfrm>
            <a:off x="914400" y="1597025"/>
            <a:ext cx="7315200" cy="4987925"/>
          </a:xfrm>
        </p:spPr>
        <p:txBody>
          <a:bodyPr/>
          <a:lstStyle/>
          <a:p>
            <a:pPr eaLnBrk="1" hangingPunct="1"/>
            <a:r>
              <a:rPr lang="en-US" dirty="0" smtClean="0"/>
              <a:t>2.  Compare costs of competing policies</a:t>
            </a:r>
          </a:p>
          <a:p>
            <a:pPr lvl="1" eaLnBrk="1" hangingPunct="1"/>
            <a:r>
              <a:rPr lang="en-US" dirty="0" smtClean="0"/>
              <a:t>Do your homework and shop around, not just on price, but on benefits, coverage, and exclusions.  Possible comparisons:</a:t>
            </a:r>
          </a:p>
          <a:p>
            <a:pPr lvl="2" eaLnBrk="1" hangingPunct="1"/>
            <a:r>
              <a:rPr lang="en-US" dirty="0" smtClean="0"/>
              <a:t>Annual Premiums:  Participating or non-participating?  If participating,  the 5 year dividend history? This year?</a:t>
            </a:r>
          </a:p>
          <a:p>
            <a:pPr lvl="2" eaLnBrk="1" hangingPunct="1"/>
            <a:r>
              <a:rPr lang="en-US" dirty="0" smtClean="0"/>
              <a:t>Total premium cost over the next 10 years (excluding dividends)</a:t>
            </a:r>
          </a:p>
          <a:p>
            <a:pPr lvl="3" eaLnBrk="1" hangingPunct="1"/>
            <a:r>
              <a:rPr lang="en-US" dirty="0" smtClean="0"/>
              <a:t>In 10 years, what will be your cash/loan value?  Paid-up conversion value? Extended term conversion value?</a:t>
            </a:r>
          </a:p>
        </p:txBody>
      </p:sp>
    </p:spTree>
    <p:extLst>
      <p:ext uri="{BB962C8B-B14F-4D97-AF65-F5344CB8AC3E}">
        <p14:creationId xmlns:p14="http://schemas.microsoft.com/office/powerpoint/2010/main" val="97915178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100"/>
                                  </p:stCondLst>
                                  <p:childTnLst>
                                    <p:set>
                                      <p:cBhvr>
                                        <p:cTn id="6" dur="1" fill="hold">
                                          <p:stCondLst>
                                            <p:cond delay="0"/>
                                          </p:stCondLst>
                                        </p:cTn>
                                        <p:tgtEl>
                                          <p:spTgt spid="62468">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2468">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62468">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62468">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62468">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68" grpId="0" build="p"/>
    </p:bldLst>
  </p:timing>
</p:sld>
</file>

<file path=ppt/slides/slide5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a:xfrm>
            <a:off x="695325" y="639763"/>
            <a:ext cx="7772400" cy="1143000"/>
          </a:xfrm>
        </p:spPr>
        <p:txBody>
          <a:bodyPr/>
          <a:lstStyle/>
          <a:p>
            <a:pPr eaLnBrk="1" hangingPunct="1"/>
            <a:r>
              <a:rPr lang="en-US" smtClean="0"/>
              <a:t>Steps to Buying Life Insurance</a:t>
            </a:r>
            <a:r>
              <a:rPr lang="en-US" sz="2400" smtClean="0"/>
              <a:t> </a:t>
            </a:r>
            <a:r>
              <a:rPr lang="en-US" sz="2000" smtClean="0"/>
              <a:t>(continued)</a:t>
            </a:r>
          </a:p>
        </p:txBody>
      </p:sp>
      <p:sp>
        <p:nvSpPr>
          <p:cNvPr id="63492" name="Rectangle 3"/>
          <p:cNvSpPr>
            <a:spLocks noGrp="1" noChangeArrowheads="1"/>
          </p:cNvSpPr>
          <p:nvPr>
            <p:ph idx="1"/>
          </p:nvPr>
        </p:nvSpPr>
        <p:spPr>
          <a:xfrm>
            <a:off x="909638" y="1600200"/>
            <a:ext cx="7253287" cy="4419600"/>
          </a:xfrm>
        </p:spPr>
        <p:txBody>
          <a:bodyPr/>
          <a:lstStyle/>
          <a:p>
            <a:pPr eaLnBrk="1" hangingPunct="1"/>
            <a:r>
              <a:rPr lang="en-US" dirty="0" smtClean="0"/>
              <a:t>Compare costs (continued)</a:t>
            </a:r>
          </a:p>
          <a:p>
            <a:pPr lvl="2" eaLnBrk="1" hangingPunct="1"/>
            <a:r>
              <a:rPr lang="en-US" dirty="0" smtClean="0"/>
              <a:t>Total Premium cost over 20 years?</a:t>
            </a:r>
          </a:p>
          <a:p>
            <a:pPr lvl="3" eaLnBrk="1" hangingPunct="1"/>
            <a:r>
              <a:rPr lang="en-US" dirty="0" smtClean="0"/>
              <a:t>In 20 years, what will be your:</a:t>
            </a:r>
          </a:p>
          <a:p>
            <a:pPr lvl="4" eaLnBrk="1" hangingPunct="1"/>
            <a:r>
              <a:rPr lang="en-US" dirty="0" smtClean="0"/>
              <a:t>Cash/loan value?  </a:t>
            </a:r>
          </a:p>
          <a:p>
            <a:pPr lvl="4" eaLnBrk="1" hangingPunct="1"/>
            <a:r>
              <a:rPr lang="en-US" dirty="0" smtClean="0"/>
              <a:t>Paid-up conversion value? </a:t>
            </a:r>
          </a:p>
          <a:p>
            <a:pPr lvl="4" eaLnBrk="1" hangingPunct="1"/>
            <a:r>
              <a:rPr lang="en-US" dirty="0" smtClean="0"/>
              <a:t>Extended term conversion value?</a:t>
            </a:r>
          </a:p>
          <a:p>
            <a:pPr lvl="2" eaLnBrk="1" hangingPunct="1"/>
            <a:r>
              <a:rPr lang="en-US" dirty="0" smtClean="0"/>
              <a:t>At what interest rate can you borrow against the policy?  </a:t>
            </a:r>
          </a:p>
          <a:p>
            <a:pPr lvl="3" eaLnBrk="1" hangingPunct="1"/>
            <a:r>
              <a:rPr lang="en-US" dirty="0" smtClean="0"/>
              <a:t>Is the interest rate guaranteed?</a:t>
            </a:r>
          </a:p>
        </p:txBody>
      </p:sp>
    </p:spTree>
    <p:extLst>
      <p:ext uri="{BB962C8B-B14F-4D97-AF65-F5344CB8AC3E}">
        <p14:creationId xmlns:p14="http://schemas.microsoft.com/office/powerpoint/2010/main" val="322027103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100"/>
                                  </p:stCondLst>
                                  <p:childTnLst>
                                    <p:set>
                                      <p:cBhvr>
                                        <p:cTn id="6" dur="1" fill="hold">
                                          <p:stCondLst>
                                            <p:cond delay="0"/>
                                          </p:stCondLst>
                                        </p:cTn>
                                        <p:tgtEl>
                                          <p:spTgt spid="63492">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3492">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63492">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63492">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63492">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63492">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63492">
                                            <p:txEl>
                                              <p:pRg st="6" end="6"/>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63492">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492" grpId="0" build="p"/>
    </p:bldLst>
  </p:timing>
</p:sld>
</file>

<file path=ppt/slides/slide5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a:xfrm>
            <a:off x="685800" y="639763"/>
            <a:ext cx="7772400" cy="1143000"/>
          </a:xfrm>
        </p:spPr>
        <p:txBody>
          <a:bodyPr/>
          <a:lstStyle/>
          <a:p>
            <a:pPr eaLnBrk="1" hangingPunct="1"/>
            <a:r>
              <a:rPr lang="en-US" smtClean="0"/>
              <a:t>Steps to Buying Life Insurance</a:t>
            </a:r>
            <a:r>
              <a:rPr lang="en-US" sz="2400" smtClean="0"/>
              <a:t> </a:t>
            </a:r>
            <a:r>
              <a:rPr lang="en-US" sz="2000" smtClean="0"/>
              <a:t>(continued)</a:t>
            </a:r>
          </a:p>
        </p:txBody>
      </p:sp>
      <p:sp>
        <p:nvSpPr>
          <p:cNvPr id="64516" name="Rectangle 3"/>
          <p:cNvSpPr>
            <a:spLocks noGrp="1" noChangeArrowheads="1"/>
          </p:cNvSpPr>
          <p:nvPr>
            <p:ph idx="1"/>
          </p:nvPr>
        </p:nvSpPr>
        <p:spPr>
          <a:xfrm>
            <a:off x="914400" y="1600200"/>
            <a:ext cx="7315200" cy="4754563"/>
          </a:xfrm>
        </p:spPr>
        <p:txBody>
          <a:bodyPr/>
          <a:lstStyle/>
          <a:p>
            <a:pPr eaLnBrk="1" hangingPunct="1"/>
            <a:r>
              <a:rPr lang="en-US" dirty="0" smtClean="0"/>
              <a:t>3. Select only a high-quality insurance company based on company ratings</a:t>
            </a:r>
          </a:p>
          <a:p>
            <a:pPr lvl="1" eaLnBrk="1" hangingPunct="1"/>
            <a:r>
              <a:rPr lang="en-US" dirty="0" smtClean="0"/>
              <a:t>Price is not the only criteria.  You also want the company to be around to pay the benefits.  Remember, you are looking for a long-term insurance relationship</a:t>
            </a:r>
          </a:p>
          <a:p>
            <a:pPr marL="411480" lvl="1" indent="0" eaLnBrk="1" hangingPunct="1">
              <a:buNone/>
            </a:pPr>
            <a:endParaRPr lang="en-US" sz="2000" dirty="0" smtClean="0"/>
          </a:p>
        </p:txBody>
      </p:sp>
    </p:spTree>
    <p:extLst>
      <p:ext uri="{BB962C8B-B14F-4D97-AF65-F5344CB8AC3E}">
        <p14:creationId xmlns:p14="http://schemas.microsoft.com/office/powerpoint/2010/main" val="162127139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100"/>
                                  </p:stCondLst>
                                  <p:childTnLst>
                                    <p:set>
                                      <p:cBhvr>
                                        <p:cTn id="6" dur="1" fill="hold">
                                          <p:stCondLst>
                                            <p:cond delay="0"/>
                                          </p:stCondLst>
                                        </p:cTn>
                                        <p:tgtEl>
                                          <p:spTgt spid="64516">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4516">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516" grpId="0" build="p"/>
    </p:bldLst>
  </p:timing>
</p:sld>
</file>

<file path=ppt/slides/slide5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8610" name="Rectangle 2"/>
          <p:cNvSpPr>
            <a:spLocks noGrp="1" noChangeArrowheads="1"/>
          </p:cNvSpPr>
          <p:nvPr>
            <p:ph type="title"/>
          </p:nvPr>
        </p:nvSpPr>
        <p:spPr>
          <a:xfrm>
            <a:off x="685800" y="593725"/>
            <a:ext cx="7772400" cy="1143000"/>
          </a:xfrm>
        </p:spPr>
        <p:txBody>
          <a:bodyPr/>
          <a:lstStyle/>
          <a:p>
            <a:pPr eaLnBrk="1" hangingPunct="1"/>
            <a:r>
              <a:rPr lang="en-US" smtClean="0"/>
              <a:t>Steps to Buying Life Insurance</a:t>
            </a:r>
            <a:r>
              <a:rPr lang="en-US" sz="2400" smtClean="0"/>
              <a:t> </a:t>
            </a:r>
            <a:r>
              <a:rPr lang="en-US" sz="2000" smtClean="0"/>
              <a:t>(continued)</a:t>
            </a:r>
          </a:p>
        </p:txBody>
      </p:sp>
      <p:sp>
        <p:nvSpPr>
          <p:cNvPr id="65540" name="Rectangle 3"/>
          <p:cNvSpPr>
            <a:spLocks noGrp="1" noChangeArrowheads="1"/>
          </p:cNvSpPr>
          <p:nvPr>
            <p:ph idx="1"/>
          </p:nvPr>
        </p:nvSpPr>
        <p:spPr>
          <a:xfrm>
            <a:off x="944563" y="1600200"/>
            <a:ext cx="7192962" cy="4759325"/>
          </a:xfrm>
        </p:spPr>
        <p:txBody>
          <a:bodyPr/>
          <a:lstStyle/>
          <a:p>
            <a:pPr marL="609600" indent="-609600" eaLnBrk="1" hangingPunct="1"/>
            <a:r>
              <a:rPr lang="en-US" smtClean="0"/>
              <a:t>4.  Select an insurance agent with whom you feel comfortable and are not pressured</a:t>
            </a:r>
          </a:p>
          <a:p>
            <a:pPr marL="1066800" lvl="1" indent="-609600" eaLnBrk="1" hangingPunct="1"/>
            <a:r>
              <a:rPr lang="en-US" smtClean="0"/>
              <a:t>Study the agent’s recommendations and ask for a point-by-point explanation if there are items you don’t understand</a:t>
            </a:r>
          </a:p>
          <a:p>
            <a:pPr marL="1066800" lvl="1" indent="-609600" eaLnBrk="1" hangingPunct="1"/>
            <a:r>
              <a:rPr lang="en-US" smtClean="0"/>
              <a:t>Understand how the agent is getting compensated.  Know what the agent’s commission is on each product recommended</a:t>
            </a:r>
          </a:p>
          <a:p>
            <a:pPr marL="1066800" lvl="1" indent="-609600" eaLnBrk="1" hangingPunct="1"/>
            <a:r>
              <a:rPr lang="en-US" smtClean="0"/>
              <a:t>If they can’t (or won’t) explain all the costs and benefits, go to someone who can</a:t>
            </a:r>
          </a:p>
          <a:p>
            <a:pPr marL="1066800" lvl="1" indent="-609600" eaLnBrk="1" hangingPunct="1"/>
            <a:r>
              <a:rPr lang="en-US" smtClean="0"/>
              <a:t>Do your homework </a:t>
            </a:r>
          </a:p>
        </p:txBody>
      </p:sp>
    </p:spTree>
    <p:extLst>
      <p:ext uri="{BB962C8B-B14F-4D97-AF65-F5344CB8AC3E}">
        <p14:creationId xmlns:p14="http://schemas.microsoft.com/office/powerpoint/2010/main" val="299864488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100"/>
                                  </p:stCondLst>
                                  <p:childTnLst>
                                    <p:set>
                                      <p:cBhvr>
                                        <p:cTn id="6" dur="1" fill="hold">
                                          <p:stCondLst>
                                            <p:cond delay="0"/>
                                          </p:stCondLst>
                                        </p:cTn>
                                        <p:tgtEl>
                                          <p:spTgt spid="65540">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5540">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65540">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65540">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65540">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40" grpId="0" build="p"/>
    </p:bldLst>
  </p:timing>
</p:sld>
</file>

<file path=ppt/slides/slide5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9634" name="Rectangle 1026"/>
          <p:cNvSpPr>
            <a:spLocks noGrp="1" noChangeArrowheads="1"/>
          </p:cNvSpPr>
          <p:nvPr>
            <p:ph type="title"/>
          </p:nvPr>
        </p:nvSpPr>
        <p:spPr>
          <a:xfrm>
            <a:off x="685800" y="639763"/>
            <a:ext cx="7772400" cy="1143000"/>
          </a:xfrm>
        </p:spPr>
        <p:txBody>
          <a:bodyPr/>
          <a:lstStyle/>
          <a:p>
            <a:pPr eaLnBrk="1" hangingPunct="1">
              <a:buFont typeface="Wingdings" pitchFamily="2" charset="2"/>
              <a:buNone/>
            </a:pPr>
            <a:r>
              <a:rPr lang="en-US" smtClean="0"/>
              <a:t>Steps to Buying Life Insurance</a:t>
            </a:r>
            <a:r>
              <a:rPr lang="en-US" sz="2400" smtClean="0"/>
              <a:t> </a:t>
            </a:r>
            <a:r>
              <a:rPr lang="en-US" sz="2000" smtClean="0"/>
              <a:t>(continued)</a:t>
            </a:r>
          </a:p>
        </p:txBody>
      </p:sp>
      <p:sp>
        <p:nvSpPr>
          <p:cNvPr id="66564" name="Rectangle 1027"/>
          <p:cNvSpPr>
            <a:spLocks noGrp="1" noChangeArrowheads="1"/>
          </p:cNvSpPr>
          <p:nvPr>
            <p:ph idx="1"/>
          </p:nvPr>
        </p:nvSpPr>
        <p:spPr>
          <a:xfrm>
            <a:off x="917575" y="1600200"/>
            <a:ext cx="7223125" cy="4937125"/>
          </a:xfrm>
        </p:spPr>
        <p:txBody>
          <a:bodyPr/>
          <a:lstStyle/>
          <a:p>
            <a:pPr eaLnBrk="1" hangingPunct="1"/>
            <a:r>
              <a:rPr lang="en-US" smtClean="0"/>
              <a:t>5.  Use wisdom in your decisions</a:t>
            </a:r>
          </a:p>
          <a:p>
            <a:pPr lvl="1" eaLnBrk="1" hangingPunct="1"/>
            <a:r>
              <a:rPr lang="en-US" smtClean="0"/>
              <a:t>Make sure you check out the insurance company and read your policy when you receive it to ensure it is correct.  It must all be in writing!</a:t>
            </a:r>
          </a:p>
          <a:p>
            <a:pPr lvl="1" eaLnBrk="1" hangingPunct="1"/>
            <a:r>
              <a:rPr lang="en-US" smtClean="0"/>
              <a:t>Consider alternative approaches: the net or an advisor</a:t>
            </a:r>
          </a:p>
          <a:p>
            <a:pPr lvl="1" eaLnBrk="1" hangingPunct="1"/>
            <a:r>
              <a:rPr lang="en-US" smtClean="0"/>
              <a:t>Make sure you feel good about the decision before you sign anything or send money. Don’t rush into a decision. </a:t>
            </a:r>
          </a:p>
          <a:p>
            <a:pPr lvl="1" eaLnBrk="1" hangingPunct="1"/>
            <a:r>
              <a:rPr lang="en-US" smtClean="0"/>
              <a:t>Make your check payable to the insurance company, not the agent, and be sure you are given a receipt for all money’s given.</a:t>
            </a:r>
          </a:p>
        </p:txBody>
      </p:sp>
    </p:spTree>
    <p:extLst>
      <p:ext uri="{BB962C8B-B14F-4D97-AF65-F5344CB8AC3E}">
        <p14:creationId xmlns:p14="http://schemas.microsoft.com/office/powerpoint/2010/main" val="11394302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200"/>
                                  </p:stCondLst>
                                  <p:childTnLst>
                                    <p:set>
                                      <p:cBhvr>
                                        <p:cTn id="6" dur="1" fill="hold">
                                          <p:stCondLst>
                                            <p:cond delay="0"/>
                                          </p:stCondLst>
                                        </p:cTn>
                                        <p:tgtEl>
                                          <p:spTgt spid="66564">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6564">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66564">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66564">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6656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564" grpId="0" build="p"/>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58</a:t>
            </a:fld>
            <a:endParaRPr lang="en-US"/>
          </a:p>
        </p:txBody>
      </p:sp>
      <p:sp>
        <p:nvSpPr>
          <p:cNvPr id="6" name="Content Placeholder 5"/>
          <p:cNvSpPr>
            <a:spLocks noGrp="1"/>
          </p:cNvSpPr>
          <p:nvPr>
            <p:ph idx="1"/>
          </p:nvPr>
        </p:nvSpPr>
        <p:spPr/>
        <p:txBody>
          <a:bodyPr/>
          <a:lstStyle/>
          <a:p>
            <a:endParaRPr lang="en-US"/>
          </a:p>
        </p:txBody>
      </p:sp>
    </p:spTree>
    <p:extLst>
      <p:ext uri="{BB962C8B-B14F-4D97-AF65-F5344CB8AC3E}">
        <p14:creationId xmlns:p14="http://schemas.microsoft.com/office/powerpoint/2010/main" val="236549443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ency">
  <a:themeElements>
    <a:clrScheme name="Adjacency">
      <a:dk1>
        <a:srgbClr val="2F2B20"/>
      </a:dk1>
      <a:lt1>
        <a:srgbClr val="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9368</TotalTime>
  <Words>3928</Words>
  <Application>Microsoft Office PowerPoint</Application>
  <PresentationFormat>On-screen Show (4:3)</PresentationFormat>
  <Paragraphs>392</Paragraphs>
  <Slides>58</Slides>
  <Notes>6</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58</vt:i4>
      </vt:variant>
    </vt:vector>
  </HeadingPairs>
  <TitlesOfParts>
    <vt:vector size="60" baseType="lpstr">
      <vt:lpstr>Adjacency</vt:lpstr>
      <vt:lpstr>Chart</vt:lpstr>
      <vt:lpstr>FN 221: Personal Finance</vt:lpstr>
      <vt:lpstr>Health Insurance</vt:lpstr>
      <vt:lpstr>Types of Health Insurance Coverage</vt:lpstr>
      <vt:lpstr>Types of Medical Coverage</vt:lpstr>
      <vt:lpstr>Major Medical Expense Insurance</vt:lpstr>
      <vt:lpstr>Comprehensive Major Medical Insurance</vt:lpstr>
      <vt:lpstr>Long-Term Care Insurance:  Questions to Ask</vt:lpstr>
      <vt:lpstr>Major Provisions of Health Insurance Policies</vt:lpstr>
      <vt:lpstr>Eligibility</vt:lpstr>
      <vt:lpstr>Assigned Benefits</vt:lpstr>
      <vt:lpstr>Internal Limits</vt:lpstr>
      <vt:lpstr>Service Benefits</vt:lpstr>
      <vt:lpstr>Exclusions and Limitations</vt:lpstr>
      <vt:lpstr>Life Insurance</vt:lpstr>
      <vt:lpstr>Benefits of Life Insurance</vt:lpstr>
      <vt:lpstr>Benefits (continued)</vt:lpstr>
      <vt:lpstr>Benefits (continued)</vt:lpstr>
      <vt:lpstr>Benefits (continued)</vt:lpstr>
      <vt:lpstr>Benefits (continued)</vt:lpstr>
      <vt:lpstr>Benefits (continued)</vt:lpstr>
      <vt:lpstr>Five Key Questions about Life Insurance</vt:lpstr>
      <vt:lpstr>Key Questions (continued)</vt:lpstr>
      <vt:lpstr>Key Questions (continued)</vt:lpstr>
      <vt:lpstr>Key Questions (continued) </vt:lpstr>
      <vt:lpstr>Key Questions (continued)</vt:lpstr>
      <vt:lpstr>Key Questions (continued)</vt:lpstr>
      <vt:lpstr>Key Questions (continued)</vt:lpstr>
      <vt:lpstr>Key Questions (continued)</vt:lpstr>
      <vt:lpstr>Key Questions (continued)</vt:lpstr>
      <vt:lpstr>Life Insurance and Your Investment Plan</vt:lpstr>
      <vt:lpstr>Key Questions (continued)</vt:lpstr>
      <vt:lpstr>Key Questions (continued)</vt:lpstr>
      <vt:lpstr>Key Questions (continued)</vt:lpstr>
      <vt:lpstr>Key Questions (continued)</vt:lpstr>
      <vt:lpstr>Key Questions (continued)</vt:lpstr>
      <vt:lpstr>Life Insurance Policy Terms</vt:lpstr>
      <vt:lpstr>Understand the Different Types of Term Life Insurance</vt:lpstr>
      <vt:lpstr>Term Insurance (continued)</vt:lpstr>
      <vt:lpstr>Term Insurance (continued)</vt:lpstr>
      <vt:lpstr>Term Insurance (continued)</vt:lpstr>
      <vt:lpstr>Term Insurance (continued)</vt:lpstr>
      <vt:lpstr>Understand the Different Types  of Permanent  Insurance</vt:lpstr>
      <vt:lpstr>Permanent  Insurance (continued)</vt:lpstr>
      <vt:lpstr>Permanent  Insurance (continued)</vt:lpstr>
      <vt:lpstr>Permanent  Insurance (continued)</vt:lpstr>
      <vt:lpstr>Whole Life Insurance</vt:lpstr>
      <vt:lpstr>Whole Life Insurance (continued)</vt:lpstr>
      <vt:lpstr>Universal Life Insurance</vt:lpstr>
      <vt:lpstr>Universal Life Insurance (continued)</vt:lpstr>
      <vt:lpstr>Which Life Insurance Is Best</vt:lpstr>
      <vt:lpstr>PowerPoint Presentation</vt:lpstr>
      <vt:lpstr>Steps to Buying Life Insurance</vt:lpstr>
      <vt:lpstr>Steps to Buying Life Insurance (continued)</vt:lpstr>
      <vt:lpstr>Steps to Buying Life Insurance (continued)</vt:lpstr>
      <vt:lpstr>Steps to Buying Life Insurance (continued)</vt:lpstr>
      <vt:lpstr>Steps to Buying Life Insurance (continued)</vt:lpstr>
      <vt:lpstr>Steps to Buying Life Insurance (continued)</vt:lpstr>
      <vt:lpstr>Thank you</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Thanachote</dc:creator>
  <cp:lastModifiedBy>5302042436</cp:lastModifiedBy>
  <cp:revision>136</cp:revision>
  <dcterms:created xsi:type="dcterms:W3CDTF">2013-11-23T06:38:33Z</dcterms:created>
  <dcterms:modified xsi:type="dcterms:W3CDTF">2014-01-19T06:10:43Z</dcterms:modified>
</cp:coreProperties>
</file>