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25"/>
  </p:notesMasterIdLst>
  <p:sldIdLst>
    <p:sldId id="256" r:id="rId2"/>
    <p:sldId id="257" r:id="rId3"/>
    <p:sldId id="258" r:id="rId4"/>
    <p:sldId id="259" r:id="rId5"/>
    <p:sldId id="260" r:id="rId6"/>
    <p:sldId id="261" r:id="rId7"/>
    <p:sldId id="262" r:id="rId8"/>
    <p:sldId id="263" r:id="rId9"/>
    <p:sldId id="264" r:id="rId10"/>
    <p:sldId id="266" r:id="rId11"/>
    <p:sldId id="265"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7" d="100"/>
          <a:sy n="67" d="100"/>
        </p:scale>
        <p:origin x="644"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svg"/><Relationship Id="rId1" Type="http://schemas.openxmlformats.org/officeDocument/2006/relationships/image" Target="../media/image8.png"/><Relationship Id="rId4" Type="http://schemas.openxmlformats.org/officeDocument/2006/relationships/image" Target="../media/image11.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svg"/><Relationship Id="rId1" Type="http://schemas.openxmlformats.org/officeDocument/2006/relationships/image" Target="../media/image8.png"/><Relationship Id="rId4" Type="http://schemas.openxmlformats.org/officeDocument/2006/relationships/image" Target="../media/image11.svg"/></Relationships>
</file>

<file path=ppt/diagrams/colors1.xml><?xml version="1.0" encoding="utf-8"?>
<dgm:colorsDef xmlns:dgm="http://schemas.openxmlformats.org/drawingml/2006/diagram" xmlns:a="http://schemas.openxmlformats.org/drawingml/2006/main" uniqueId="urn:microsoft.com/office/officeart/2018/5/colors/Iconchunking_neutralbg_accent5_2">
  <dgm:title val=""/>
  <dgm:desc val=""/>
  <dgm:catLst>
    <dgm:cat type="accent5" pri="15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a:alpha val="0"/>
      </a:schemeClr>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DF4B203-CF80-4257-B5D8-1327B9294F3D}" type="doc">
      <dgm:prSet loTypeId="urn:microsoft.com/office/officeart/2018/2/layout/IconLabelList" loCatId="icon" qsTypeId="urn:microsoft.com/office/officeart/2005/8/quickstyle/simple1" qsCatId="simple" csTypeId="urn:microsoft.com/office/officeart/2018/5/colors/Iconchunking_neutralbg_accent5_2" csCatId="accent5" phldr="1"/>
      <dgm:spPr/>
      <dgm:t>
        <a:bodyPr/>
        <a:lstStyle/>
        <a:p>
          <a:endParaRPr lang="en-US"/>
        </a:p>
      </dgm:t>
    </dgm:pt>
    <dgm:pt modelId="{A85857CE-9000-44EC-8C8B-25ACCE0B859B}">
      <dgm:prSet/>
      <dgm:spPr/>
      <dgm:t>
        <a:bodyPr/>
        <a:lstStyle/>
        <a:p>
          <a:pPr>
            <a:lnSpc>
              <a:spcPct val="100000"/>
            </a:lnSpc>
          </a:pPr>
          <a:r>
            <a:rPr lang="en-US"/>
            <a:t>A disruptive innovation, by definition, starts from one of those two footholds.</a:t>
          </a:r>
        </a:p>
      </dgm:t>
    </dgm:pt>
    <dgm:pt modelId="{5B3DF607-541D-4A77-B481-BBD576428BCF}" type="parTrans" cxnId="{639BD5BB-BC8A-4664-8E3C-45DC9CE7A586}">
      <dgm:prSet/>
      <dgm:spPr/>
      <dgm:t>
        <a:bodyPr/>
        <a:lstStyle/>
        <a:p>
          <a:endParaRPr lang="en-US"/>
        </a:p>
      </dgm:t>
    </dgm:pt>
    <dgm:pt modelId="{B98D4C73-C43C-4715-986D-0041D50A7547}" type="sibTrans" cxnId="{639BD5BB-BC8A-4664-8E3C-45DC9CE7A586}">
      <dgm:prSet/>
      <dgm:spPr/>
      <dgm:t>
        <a:bodyPr/>
        <a:lstStyle/>
        <a:p>
          <a:endParaRPr lang="en-US"/>
        </a:p>
      </dgm:t>
    </dgm:pt>
    <dgm:pt modelId="{29C1BEB8-7B2D-4D3E-BD9E-ADEEBDB0A551}">
      <dgm:prSet/>
      <dgm:spPr/>
      <dgm:t>
        <a:bodyPr/>
        <a:lstStyle/>
        <a:p>
          <a:pPr>
            <a:lnSpc>
              <a:spcPct val="100000"/>
            </a:lnSpc>
          </a:pPr>
          <a:r>
            <a:rPr lang="en-US"/>
            <a:t>Uber did not originate in either one.</a:t>
          </a:r>
        </a:p>
      </dgm:t>
    </dgm:pt>
    <dgm:pt modelId="{A4169AE4-B48F-4EBD-8CDC-493FEE81F0D7}" type="parTrans" cxnId="{D7190B5F-2F72-40DE-9236-975F1D814E0C}">
      <dgm:prSet/>
      <dgm:spPr/>
      <dgm:t>
        <a:bodyPr/>
        <a:lstStyle/>
        <a:p>
          <a:endParaRPr lang="en-US"/>
        </a:p>
      </dgm:t>
    </dgm:pt>
    <dgm:pt modelId="{E44F111B-3021-495B-B9F5-F81A31810140}" type="sibTrans" cxnId="{D7190B5F-2F72-40DE-9236-975F1D814E0C}">
      <dgm:prSet/>
      <dgm:spPr/>
      <dgm:t>
        <a:bodyPr/>
        <a:lstStyle/>
        <a:p>
          <a:endParaRPr lang="en-US"/>
        </a:p>
      </dgm:t>
    </dgm:pt>
    <dgm:pt modelId="{D581719B-480F-4138-8BB8-8C660B1D96F8}" type="pres">
      <dgm:prSet presAssocID="{6DF4B203-CF80-4257-B5D8-1327B9294F3D}" presName="root" presStyleCnt="0">
        <dgm:presLayoutVars>
          <dgm:dir/>
          <dgm:resizeHandles val="exact"/>
        </dgm:presLayoutVars>
      </dgm:prSet>
      <dgm:spPr/>
    </dgm:pt>
    <dgm:pt modelId="{11CFC571-BD0C-4C82-ABB6-AFCAE0C951BC}" type="pres">
      <dgm:prSet presAssocID="{A85857CE-9000-44EC-8C8B-25ACCE0B859B}" presName="compNode" presStyleCnt="0"/>
      <dgm:spPr/>
    </dgm:pt>
    <dgm:pt modelId="{DA76DF5A-4230-4946-9629-A558A904A051}" type="pres">
      <dgm:prSet presAssocID="{A85857CE-9000-44EC-8C8B-25ACCE0B859B}"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encil"/>
        </a:ext>
      </dgm:extLst>
    </dgm:pt>
    <dgm:pt modelId="{8F7D5277-A1F6-41C4-B65C-3D5A7501F563}" type="pres">
      <dgm:prSet presAssocID="{A85857CE-9000-44EC-8C8B-25ACCE0B859B}" presName="spaceRect" presStyleCnt="0"/>
      <dgm:spPr/>
    </dgm:pt>
    <dgm:pt modelId="{E11A932A-4EBC-4411-86F8-ECB789B02EC4}" type="pres">
      <dgm:prSet presAssocID="{A85857CE-9000-44EC-8C8B-25ACCE0B859B}" presName="textRect" presStyleLbl="revTx" presStyleIdx="0" presStyleCnt="2">
        <dgm:presLayoutVars>
          <dgm:chMax val="1"/>
          <dgm:chPref val="1"/>
        </dgm:presLayoutVars>
      </dgm:prSet>
      <dgm:spPr/>
    </dgm:pt>
    <dgm:pt modelId="{696514DD-FAB4-48EE-879A-0AB4C7231EA8}" type="pres">
      <dgm:prSet presAssocID="{B98D4C73-C43C-4715-986D-0041D50A7547}" presName="sibTrans" presStyleCnt="0"/>
      <dgm:spPr/>
    </dgm:pt>
    <dgm:pt modelId="{96E17FA3-E57E-4A2E-A665-C5A1CF46C603}" type="pres">
      <dgm:prSet presAssocID="{29C1BEB8-7B2D-4D3E-BD9E-ADEEBDB0A551}" presName="compNode" presStyleCnt="0"/>
      <dgm:spPr/>
    </dgm:pt>
    <dgm:pt modelId="{E6B6E2C7-10B2-4922-BE50-C2DB6AC9040E}" type="pres">
      <dgm:prSet presAssocID="{29C1BEB8-7B2D-4D3E-BD9E-ADEEBDB0A551}"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lose"/>
        </a:ext>
      </dgm:extLst>
    </dgm:pt>
    <dgm:pt modelId="{DA1D6FFA-CE8C-4299-B31C-AA15C925D455}" type="pres">
      <dgm:prSet presAssocID="{29C1BEB8-7B2D-4D3E-BD9E-ADEEBDB0A551}" presName="spaceRect" presStyleCnt="0"/>
      <dgm:spPr/>
    </dgm:pt>
    <dgm:pt modelId="{FBB16456-7C8D-458C-841F-46D7E22CBB5F}" type="pres">
      <dgm:prSet presAssocID="{29C1BEB8-7B2D-4D3E-BD9E-ADEEBDB0A551}" presName="textRect" presStyleLbl="revTx" presStyleIdx="1" presStyleCnt="2">
        <dgm:presLayoutVars>
          <dgm:chMax val="1"/>
          <dgm:chPref val="1"/>
        </dgm:presLayoutVars>
      </dgm:prSet>
      <dgm:spPr/>
    </dgm:pt>
  </dgm:ptLst>
  <dgm:cxnLst>
    <dgm:cxn modelId="{D7190B5F-2F72-40DE-9236-975F1D814E0C}" srcId="{6DF4B203-CF80-4257-B5D8-1327B9294F3D}" destId="{29C1BEB8-7B2D-4D3E-BD9E-ADEEBDB0A551}" srcOrd="1" destOrd="0" parTransId="{A4169AE4-B48F-4EBD-8CDC-493FEE81F0D7}" sibTransId="{E44F111B-3021-495B-B9F5-F81A31810140}"/>
    <dgm:cxn modelId="{3A4F289D-CF77-42DA-9A8B-9B8E897D3696}" type="presOf" srcId="{6DF4B203-CF80-4257-B5D8-1327B9294F3D}" destId="{D581719B-480F-4138-8BB8-8C660B1D96F8}" srcOrd="0" destOrd="0" presId="urn:microsoft.com/office/officeart/2018/2/layout/IconLabelList"/>
    <dgm:cxn modelId="{EE9A98BB-1661-4308-8110-815D1D1559D8}" type="presOf" srcId="{A85857CE-9000-44EC-8C8B-25ACCE0B859B}" destId="{E11A932A-4EBC-4411-86F8-ECB789B02EC4}" srcOrd="0" destOrd="0" presId="urn:microsoft.com/office/officeart/2018/2/layout/IconLabelList"/>
    <dgm:cxn modelId="{639BD5BB-BC8A-4664-8E3C-45DC9CE7A586}" srcId="{6DF4B203-CF80-4257-B5D8-1327B9294F3D}" destId="{A85857CE-9000-44EC-8C8B-25ACCE0B859B}" srcOrd="0" destOrd="0" parTransId="{5B3DF607-541D-4A77-B481-BBD576428BCF}" sibTransId="{B98D4C73-C43C-4715-986D-0041D50A7547}"/>
    <dgm:cxn modelId="{26FCC1CF-C2D0-44F6-8A00-1D2C0328ABF1}" type="presOf" srcId="{29C1BEB8-7B2D-4D3E-BD9E-ADEEBDB0A551}" destId="{FBB16456-7C8D-458C-841F-46D7E22CBB5F}" srcOrd="0" destOrd="0" presId="urn:microsoft.com/office/officeart/2018/2/layout/IconLabelList"/>
    <dgm:cxn modelId="{FC34C38C-B6EB-4212-8FD9-2575F2EC27DB}" type="presParOf" srcId="{D581719B-480F-4138-8BB8-8C660B1D96F8}" destId="{11CFC571-BD0C-4C82-ABB6-AFCAE0C951BC}" srcOrd="0" destOrd="0" presId="urn:microsoft.com/office/officeart/2018/2/layout/IconLabelList"/>
    <dgm:cxn modelId="{5E1A0C67-09F2-4E56-8E18-0FB960EA024A}" type="presParOf" srcId="{11CFC571-BD0C-4C82-ABB6-AFCAE0C951BC}" destId="{DA76DF5A-4230-4946-9629-A558A904A051}" srcOrd="0" destOrd="0" presId="urn:microsoft.com/office/officeart/2018/2/layout/IconLabelList"/>
    <dgm:cxn modelId="{7C921739-BF44-4918-96B1-654FACA8814A}" type="presParOf" srcId="{11CFC571-BD0C-4C82-ABB6-AFCAE0C951BC}" destId="{8F7D5277-A1F6-41C4-B65C-3D5A7501F563}" srcOrd="1" destOrd="0" presId="urn:microsoft.com/office/officeart/2018/2/layout/IconLabelList"/>
    <dgm:cxn modelId="{4694C815-495B-48C2-8AAB-73E672054EAC}" type="presParOf" srcId="{11CFC571-BD0C-4C82-ABB6-AFCAE0C951BC}" destId="{E11A932A-4EBC-4411-86F8-ECB789B02EC4}" srcOrd="2" destOrd="0" presId="urn:microsoft.com/office/officeart/2018/2/layout/IconLabelList"/>
    <dgm:cxn modelId="{190E63A7-0749-45B0-BF61-1F5929216AF2}" type="presParOf" srcId="{D581719B-480F-4138-8BB8-8C660B1D96F8}" destId="{696514DD-FAB4-48EE-879A-0AB4C7231EA8}" srcOrd="1" destOrd="0" presId="urn:microsoft.com/office/officeart/2018/2/layout/IconLabelList"/>
    <dgm:cxn modelId="{91FDBA2A-9AF6-4C98-A126-05F3756DE266}" type="presParOf" srcId="{D581719B-480F-4138-8BB8-8C660B1D96F8}" destId="{96E17FA3-E57E-4A2E-A665-C5A1CF46C603}" srcOrd="2" destOrd="0" presId="urn:microsoft.com/office/officeart/2018/2/layout/IconLabelList"/>
    <dgm:cxn modelId="{FB023878-9C20-4A46-B357-BFEE0C227A1E}" type="presParOf" srcId="{96E17FA3-E57E-4A2E-A665-C5A1CF46C603}" destId="{E6B6E2C7-10B2-4922-BE50-C2DB6AC9040E}" srcOrd="0" destOrd="0" presId="urn:microsoft.com/office/officeart/2018/2/layout/IconLabelList"/>
    <dgm:cxn modelId="{0C4423E1-47F6-4779-A3BE-A8DEBE803784}" type="presParOf" srcId="{96E17FA3-E57E-4A2E-A665-C5A1CF46C603}" destId="{DA1D6FFA-CE8C-4299-B31C-AA15C925D455}" srcOrd="1" destOrd="0" presId="urn:microsoft.com/office/officeart/2018/2/layout/IconLabelList"/>
    <dgm:cxn modelId="{90C11C11-CC53-46E6-903E-4E538432E89D}" type="presParOf" srcId="{96E17FA3-E57E-4A2E-A665-C5A1CF46C603}" destId="{FBB16456-7C8D-458C-841F-46D7E22CBB5F}"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76DF5A-4230-4946-9629-A558A904A051}">
      <dsp:nvSpPr>
        <dsp:cNvPr id="0" name=""/>
        <dsp:cNvSpPr/>
      </dsp:nvSpPr>
      <dsp:spPr>
        <a:xfrm>
          <a:off x="1747800" y="608594"/>
          <a:ext cx="1944000" cy="1944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11A932A-4EBC-4411-86F8-ECB789B02EC4}">
      <dsp:nvSpPr>
        <dsp:cNvPr id="0" name=""/>
        <dsp:cNvSpPr/>
      </dsp:nvSpPr>
      <dsp:spPr>
        <a:xfrm>
          <a:off x="559800" y="3022743"/>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33450">
            <a:lnSpc>
              <a:spcPct val="100000"/>
            </a:lnSpc>
            <a:spcBef>
              <a:spcPct val="0"/>
            </a:spcBef>
            <a:spcAft>
              <a:spcPct val="35000"/>
            </a:spcAft>
            <a:buNone/>
          </a:pPr>
          <a:r>
            <a:rPr lang="en-US" sz="2100" kern="1200"/>
            <a:t>A disruptive innovation, by definition, starts from one of those two footholds.</a:t>
          </a:r>
        </a:p>
      </dsp:txBody>
      <dsp:txXfrm>
        <a:off x="559800" y="3022743"/>
        <a:ext cx="4320000" cy="720000"/>
      </dsp:txXfrm>
    </dsp:sp>
    <dsp:sp modelId="{E6B6E2C7-10B2-4922-BE50-C2DB6AC9040E}">
      <dsp:nvSpPr>
        <dsp:cNvPr id="0" name=""/>
        <dsp:cNvSpPr/>
      </dsp:nvSpPr>
      <dsp:spPr>
        <a:xfrm>
          <a:off x="6823800" y="608594"/>
          <a:ext cx="1944000" cy="1944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BB16456-7C8D-458C-841F-46D7E22CBB5F}">
      <dsp:nvSpPr>
        <dsp:cNvPr id="0" name=""/>
        <dsp:cNvSpPr/>
      </dsp:nvSpPr>
      <dsp:spPr>
        <a:xfrm>
          <a:off x="5635800" y="3022743"/>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33450">
            <a:lnSpc>
              <a:spcPct val="100000"/>
            </a:lnSpc>
            <a:spcBef>
              <a:spcPct val="0"/>
            </a:spcBef>
            <a:spcAft>
              <a:spcPct val="35000"/>
            </a:spcAft>
            <a:buNone/>
          </a:pPr>
          <a:r>
            <a:rPr lang="en-US" sz="2100" kern="1200"/>
            <a:t>Uber did not originate in either one.</a:t>
          </a:r>
        </a:p>
      </dsp:txBody>
      <dsp:txXfrm>
        <a:off x="5635800" y="3022743"/>
        <a:ext cx="4320000" cy="720000"/>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แทนหัวกระดาษ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ตัวแทนวันที่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0EC39C4-A9FD-4510-B7BC-CCC3943AEFD7}" type="datetimeFigureOut">
              <a:rPr lang="en-US" smtClean="0"/>
              <a:t>4/23/2019</a:t>
            </a:fld>
            <a:endParaRPr lang="en-US"/>
          </a:p>
        </p:txBody>
      </p:sp>
      <p:sp>
        <p:nvSpPr>
          <p:cNvPr id="4" name="ตัวแทนรูปบนสไลด์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ตัวแทนบันทึกย่อ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th-TH"/>
              <a:t>คลิกเพื่อแก้ไขสไตล์ของข้อความต้นแบบ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a:p>
        </p:txBody>
      </p:sp>
      <p:sp>
        <p:nvSpPr>
          <p:cNvPr id="6" name="ตัวแทนท้ายกระดา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ตัวแทนหมายเลขสไลด์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2331CD5-AE34-494C-9D5B-10861F933A1A}" type="slidenum">
              <a:rPr lang="en-US" smtClean="0"/>
              <a:t>‹#›</a:t>
            </a:fld>
            <a:endParaRPr lang="en-US"/>
          </a:p>
        </p:txBody>
      </p:sp>
    </p:spTree>
    <p:extLst>
      <p:ext uri="{BB962C8B-B14F-4D97-AF65-F5344CB8AC3E}">
        <p14:creationId xmlns:p14="http://schemas.microsoft.com/office/powerpoint/2010/main" val="12800612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สไลด์ชื่อเรื่อง">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B37E2731-D4DD-4CC5-886D-1E7D553BD3CA}"/>
              </a:ext>
            </a:extLst>
          </p:cNvPr>
          <p:cNvSpPr>
            <a:spLocks noGrp="1"/>
          </p:cNvSpPr>
          <p:nvPr>
            <p:ph type="ctrTitle"/>
          </p:nvPr>
        </p:nvSpPr>
        <p:spPr>
          <a:xfrm>
            <a:off x="1524000" y="1122363"/>
            <a:ext cx="9144000" cy="2387600"/>
          </a:xfrm>
        </p:spPr>
        <p:txBody>
          <a:bodyPr anchor="b"/>
          <a:lstStyle>
            <a:lvl1pPr algn="ctr">
              <a:defRPr sz="6000"/>
            </a:lvl1pPr>
          </a:lstStyle>
          <a:p>
            <a:r>
              <a:rPr lang="th-TH"/>
              <a:t>คลิกเพื่อแก้ไขสไตล์ชื่อเรื่องต้นแบบ</a:t>
            </a:r>
            <a:endParaRPr lang="en-US"/>
          </a:p>
        </p:txBody>
      </p:sp>
      <p:sp>
        <p:nvSpPr>
          <p:cNvPr id="3" name="ชื่อเรื่องรอง 2">
            <a:extLst>
              <a:ext uri="{FF2B5EF4-FFF2-40B4-BE49-F238E27FC236}">
                <a16:creationId xmlns:a16="http://schemas.microsoft.com/office/drawing/2014/main" id="{15E9E42A-D129-49B1-9BB3-2ACEE87CB5C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h-TH"/>
              <a:t>คลิกเพื่อแก้ไขสไตล์ชื่อเรื่องรองต้นแบบ</a:t>
            </a:r>
            <a:endParaRPr lang="en-US"/>
          </a:p>
        </p:txBody>
      </p:sp>
      <p:sp>
        <p:nvSpPr>
          <p:cNvPr id="4" name="ตัวแทนวันที่ 3">
            <a:extLst>
              <a:ext uri="{FF2B5EF4-FFF2-40B4-BE49-F238E27FC236}">
                <a16:creationId xmlns:a16="http://schemas.microsoft.com/office/drawing/2014/main" id="{D4195247-60B6-4AE9-AF93-05B560762464}"/>
              </a:ext>
            </a:extLst>
          </p:cNvPr>
          <p:cNvSpPr>
            <a:spLocks noGrp="1"/>
          </p:cNvSpPr>
          <p:nvPr>
            <p:ph type="dt" sz="half" idx="10"/>
          </p:nvPr>
        </p:nvSpPr>
        <p:spPr/>
        <p:txBody>
          <a:bodyPr/>
          <a:lstStyle/>
          <a:p>
            <a:fld id="{BDD0B9CB-06F7-4D82-A888-9E6AC4334371}" type="datetime1">
              <a:rPr lang="en-US" smtClean="0"/>
              <a:t>4/23/2019</a:t>
            </a:fld>
            <a:endParaRPr lang="en-US"/>
          </a:p>
        </p:txBody>
      </p:sp>
      <p:sp>
        <p:nvSpPr>
          <p:cNvPr id="5" name="ตัวแทนท้ายกระดาษ 4">
            <a:extLst>
              <a:ext uri="{FF2B5EF4-FFF2-40B4-BE49-F238E27FC236}">
                <a16:creationId xmlns:a16="http://schemas.microsoft.com/office/drawing/2014/main" id="{556A866C-6B41-46B6-A98B-411D81BCEA17}"/>
              </a:ext>
            </a:extLst>
          </p:cNvPr>
          <p:cNvSpPr>
            <a:spLocks noGrp="1"/>
          </p:cNvSpPr>
          <p:nvPr>
            <p:ph type="ftr" sz="quarter" idx="11"/>
          </p:nvPr>
        </p:nvSpPr>
        <p:spPr/>
        <p:txBody>
          <a:bodyPr/>
          <a:lstStyle/>
          <a:p>
            <a:r>
              <a:rPr lang="en-US"/>
              <a:t>HBR 2015</a:t>
            </a:r>
          </a:p>
        </p:txBody>
      </p:sp>
      <p:sp>
        <p:nvSpPr>
          <p:cNvPr id="6" name="ตัวแทนหมายเลขสไลด์ 5">
            <a:extLst>
              <a:ext uri="{FF2B5EF4-FFF2-40B4-BE49-F238E27FC236}">
                <a16:creationId xmlns:a16="http://schemas.microsoft.com/office/drawing/2014/main" id="{C5B00D6E-FD33-49CB-B667-D31B18D2FB9C}"/>
              </a:ext>
            </a:extLst>
          </p:cNvPr>
          <p:cNvSpPr>
            <a:spLocks noGrp="1"/>
          </p:cNvSpPr>
          <p:nvPr>
            <p:ph type="sldNum" sz="quarter" idx="12"/>
          </p:nvPr>
        </p:nvSpPr>
        <p:spPr/>
        <p:txBody>
          <a:bodyPr/>
          <a:lstStyle/>
          <a:p>
            <a:fld id="{18EB983B-854C-4690-955E-589CFD6D54E7}" type="slidenum">
              <a:rPr lang="en-US" smtClean="0"/>
              <a:t>‹#›</a:t>
            </a:fld>
            <a:endParaRPr lang="en-US"/>
          </a:p>
        </p:txBody>
      </p:sp>
    </p:spTree>
    <p:extLst>
      <p:ext uri="{BB962C8B-B14F-4D97-AF65-F5344CB8AC3E}">
        <p14:creationId xmlns:p14="http://schemas.microsoft.com/office/powerpoint/2010/main" val="22548879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773113AA-5E47-43C5-9AF9-B28EDD4F192B}"/>
              </a:ext>
            </a:extLst>
          </p:cNvPr>
          <p:cNvSpPr>
            <a:spLocks noGrp="1"/>
          </p:cNvSpPr>
          <p:nvPr>
            <p:ph type="title"/>
          </p:nvPr>
        </p:nvSpPr>
        <p:spPr/>
        <p:txBody>
          <a:bodyPr/>
          <a:lstStyle/>
          <a:p>
            <a:r>
              <a:rPr lang="th-TH"/>
              <a:t>คลิกเพื่อแก้ไขสไตล์ชื่อเรื่องต้นแบบ</a:t>
            </a:r>
            <a:endParaRPr lang="en-US"/>
          </a:p>
        </p:txBody>
      </p:sp>
      <p:sp>
        <p:nvSpPr>
          <p:cNvPr id="3" name="ตัวแทนเนื้อหา 2">
            <a:extLst>
              <a:ext uri="{FF2B5EF4-FFF2-40B4-BE49-F238E27FC236}">
                <a16:creationId xmlns:a16="http://schemas.microsoft.com/office/drawing/2014/main" id="{0DBAF22D-3E32-49D3-9212-3937516E7D1D}"/>
              </a:ext>
            </a:extLst>
          </p:cNvPr>
          <p:cNvSpPr>
            <a:spLocks noGrp="1"/>
          </p:cNvSpPr>
          <p:nvPr>
            <p:ph idx="1"/>
          </p:nvPr>
        </p:nvSpPr>
        <p:spPr/>
        <p:txBody>
          <a:bodyPr/>
          <a:lstStyle/>
          <a:p>
            <a:pPr lvl="0"/>
            <a:r>
              <a:rPr lang="th-TH"/>
              <a:t>คลิกเพื่อแก้ไขสไตล์ของข้อความต้นแบบ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a:p>
        </p:txBody>
      </p:sp>
      <p:sp>
        <p:nvSpPr>
          <p:cNvPr id="4" name="ตัวแทนวันที่ 3">
            <a:extLst>
              <a:ext uri="{FF2B5EF4-FFF2-40B4-BE49-F238E27FC236}">
                <a16:creationId xmlns:a16="http://schemas.microsoft.com/office/drawing/2014/main" id="{CCA2B83A-C720-4FBB-A309-E84D8A66AA61}"/>
              </a:ext>
            </a:extLst>
          </p:cNvPr>
          <p:cNvSpPr>
            <a:spLocks noGrp="1"/>
          </p:cNvSpPr>
          <p:nvPr>
            <p:ph type="dt" sz="half" idx="10"/>
          </p:nvPr>
        </p:nvSpPr>
        <p:spPr/>
        <p:txBody>
          <a:bodyPr/>
          <a:lstStyle/>
          <a:p>
            <a:fld id="{B082C647-FE2A-4049-95F2-F4BA66445C98}" type="datetime1">
              <a:rPr lang="en-US" smtClean="0"/>
              <a:t>4/23/2019</a:t>
            </a:fld>
            <a:endParaRPr lang="en-US"/>
          </a:p>
        </p:txBody>
      </p:sp>
      <p:sp>
        <p:nvSpPr>
          <p:cNvPr id="5" name="ตัวแทนท้ายกระดาษ 4">
            <a:extLst>
              <a:ext uri="{FF2B5EF4-FFF2-40B4-BE49-F238E27FC236}">
                <a16:creationId xmlns:a16="http://schemas.microsoft.com/office/drawing/2014/main" id="{08AD6165-13BB-4495-9865-92202C7F47FD}"/>
              </a:ext>
            </a:extLst>
          </p:cNvPr>
          <p:cNvSpPr>
            <a:spLocks noGrp="1"/>
          </p:cNvSpPr>
          <p:nvPr>
            <p:ph type="ftr" sz="quarter" idx="11"/>
          </p:nvPr>
        </p:nvSpPr>
        <p:spPr/>
        <p:txBody>
          <a:bodyPr/>
          <a:lstStyle/>
          <a:p>
            <a:r>
              <a:rPr lang="en-US"/>
              <a:t>HBR 2015</a:t>
            </a:r>
          </a:p>
        </p:txBody>
      </p:sp>
      <p:sp>
        <p:nvSpPr>
          <p:cNvPr id="6" name="ตัวแทนหมายเลขสไลด์ 5">
            <a:extLst>
              <a:ext uri="{FF2B5EF4-FFF2-40B4-BE49-F238E27FC236}">
                <a16:creationId xmlns:a16="http://schemas.microsoft.com/office/drawing/2014/main" id="{183BB0F4-7864-4E9D-9DAC-55EFA72E587C}"/>
              </a:ext>
            </a:extLst>
          </p:cNvPr>
          <p:cNvSpPr>
            <a:spLocks noGrp="1"/>
          </p:cNvSpPr>
          <p:nvPr>
            <p:ph type="sldNum" sz="quarter" idx="12"/>
          </p:nvPr>
        </p:nvSpPr>
        <p:spPr/>
        <p:txBody>
          <a:bodyPr/>
          <a:lstStyle/>
          <a:p>
            <a:fld id="{18EB983B-854C-4690-955E-589CFD6D54E7}" type="slidenum">
              <a:rPr lang="en-US" smtClean="0"/>
              <a:t>‹#›</a:t>
            </a:fld>
            <a:endParaRPr lang="en-US"/>
          </a:p>
        </p:txBody>
      </p:sp>
    </p:spTree>
    <p:extLst>
      <p:ext uri="{BB962C8B-B14F-4D97-AF65-F5344CB8AC3E}">
        <p14:creationId xmlns:p14="http://schemas.microsoft.com/office/powerpoint/2010/main" val="1538466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ส่วนหัวของส่วน">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4BE7EFC9-1956-4308-B4BF-7187DA0604D1}"/>
              </a:ext>
            </a:extLst>
          </p:cNvPr>
          <p:cNvSpPr>
            <a:spLocks noGrp="1"/>
          </p:cNvSpPr>
          <p:nvPr>
            <p:ph type="title"/>
          </p:nvPr>
        </p:nvSpPr>
        <p:spPr>
          <a:xfrm>
            <a:off x="831850" y="1709738"/>
            <a:ext cx="10515600" cy="2852737"/>
          </a:xfrm>
        </p:spPr>
        <p:txBody>
          <a:bodyPr anchor="b"/>
          <a:lstStyle>
            <a:lvl1pPr>
              <a:defRPr sz="6000"/>
            </a:lvl1pPr>
          </a:lstStyle>
          <a:p>
            <a:r>
              <a:rPr lang="th-TH"/>
              <a:t>คลิกเพื่อแก้ไขสไตล์ชื่อเรื่องต้นแบบ</a:t>
            </a:r>
            <a:endParaRPr lang="en-US"/>
          </a:p>
        </p:txBody>
      </p:sp>
      <p:sp>
        <p:nvSpPr>
          <p:cNvPr id="3" name="ตัวแทนข้อความ 2">
            <a:extLst>
              <a:ext uri="{FF2B5EF4-FFF2-40B4-BE49-F238E27FC236}">
                <a16:creationId xmlns:a16="http://schemas.microsoft.com/office/drawing/2014/main" id="{078B1F37-C782-4735-ABB4-1D6CE07F5E7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h-TH"/>
              <a:t>คลิกเพื่อแก้ไขสไตล์ของข้อความต้นแบบ</a:t>
            </a:r>
          </a:p>
        </p:txBody>
      </p:sp>
      <p:sp>
        <p:nvSpPr>
          <p:cNvPr id="4" name="ตัวแทนวันที่ 3">
            <a:extLst>
              <a:ext uri="{FF2B5EF4-FFF2-40B4-BE49-F238E27FC236}">
                <a16:creationId xmlns:a16="http://schemas.microsoft.com/office/drawing/2014/main" id="{6964FD7B-3C66-4746-A5EF-13BB29531A3C}"/>
              </a:ext>
            </a:extLst>
          </p:cNvPr>
          <p:cNvSpPr>
            <a:spLocks noGrp="1"/>
          </p:cNvSpPr>
          <p:nvPr>
            <p:ph type="dt" sz="half" idx="10"/>
          </p:nvPr>
        </p:nvSpPr>
        <p:spPr/>
        <p:txBody>
          <a:bodyPr/>
          <a:lstStyle/>
          <a:p>
            <a:fld id="{3E1A8EA9-82C0-4F3F-A60E-C104B18DD2F0}" type="datetime1">
              <a:rPr lang="en-US" smtClean="0"/>
              <a:t>4/23/2019</a:t>
            </a:fld>
            <a:endParaRPr lang="en-US"/>
          </a:p>
        </p:txBody>
      </p:sp>
      <p:sp>
        <p:nvSpPr>
          <p:cNvPr id="5" name="ตัวแทนท้ายกระดาษ 4">
            <a:extLst>
              <a:ext uri="{FF2B5EF4-FFF2-40B4-BE49-F238E27FC236}">
                <a16:creationId xmlns:a16="http://schemas.microsoft.com/office/drawing/2014/main" id="{7A0FD7B7-6BF5-4691-8C13-910B273302AD}"/>
              </a:ext>
            </a:extLst>
          </p:cNvPr>
          <p:cNvSpPr>
            <a:spLocks noGrp="1"/>
          </p:cNvSpPr>
          <p:nvPr>
            <p:ph type="ftr" sz="quarter" idx="11"/>
          </p:nvPr>
        </p:nvSpPr>
        <p:spPr/>
        <p:txBody>
          <a:bodyPr/>
          <a:lstStyle/>
          <a:p>
            <a:r>
              <a:rPr lang="en-US"/>
              <a:t>HBR 2015</a:t>
            </a:r>
          </a:p>
        </p:txBody>
      </p:sp>
      <p:sp>
        <p:nvSpPr>
          <p:cNvPr id="6" name="ตัวแทนหมายเลขสไลด์ 5">
            <a:extLst>
              <a:ext uri="{FF2B5EF4-FFF2-40B4-BE49-F238E27FC236}">
                <a16:creationId xmlns:a16="http://schemas.microsoft.com/office/drawing/2014/main" id="{A8FD189C-2DDD-4C69-92AC-88712D913A55}"/>
              </a:ext>
            </a:extLst>
          </p:cNvPr>
          <p:cNvSpPr>
            <a:spLocks noGrp="1"/>
          </p:cNvSpPr>
          <p:nvPr>
            <p:ph type="sldNum" sz="quarter" idx="12"/>
          </p:nvPr>
        </p:nvSpPr>
        <p:spPr/>
        <p:txBody>
          <a:bodyPr/>
          <a:lstStyle/>
          <a:p>
            <a:fld id="{18EB983B-854C-4690-955E-589CFD6D54E7}" type="slidenum">
              <a:rPr lang="en-US" smtClean="0"/>
              <a:t>‹#›</a:t>
            </a:fld>
            <a:endParaRPr lang="en-US"/>
          </a:p>
        </p:txBody>
      </p:sp>
    </p:spTree>
    <p:extLst>
      <p:ext uri="{BB962C8B-B14F-4D97-AF65-F5344CB8AC3E}">
        <p14:creationId xmlns:p14="http://schemas.microsoft.com/office/powerpoint/2010/main" val="19267784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A7AAF4F3-0C03-41EB-89A7-A235FCA45C5A}"/>
              </a:ext>
            </a:extLst>
          </p:cNvPr>
          <p:cNvSpPr>
            <a:spLocks noGrp="1"/>
          </p:cNvSpPr>
          <p:nvPr>
            <p:ph type="title"/>
          </p:nvPr>
        </p:nvSpPr>
        <p:spPr/>
        <p:txBody>
          <a:bodyPr/>
          <a:lstStyle/>
          <a:p>
            <a:r>
              <a:rPr lang="th-TH"/>
              <a:t>คลิกเพื่อแก้ไขสไตล์ชื่อเรื่องต้นแบบ</a:t>
            </a:r>
            <a:endParaRPr lang="en-US"/>
          </a:p>
        </p:txBody>
      </p:sp>
      <p:sp>
        <p:nvSpPr>
          <p:cNvPr id="3" name="ตัวแทนเนื้อหา 2">
            <a:extLst>
              <a:ext uri="{FF2B5EF4-FFF2-40B4-BE49-F238E27FC236}">
                <a16:creationId xmlns:a16="http://schemas.microsoft.com/office/drawing/2014/main" id="{BEED2E34-6E5F-490B-953D-3E9A6FCC6B79}"/>
              </a:ext>
            </a:extLst>
          </p:cNvPr>
          <p:cNvSpPr>
            <a:spLocks noGrp="1"/>
          </p:cNvSpPr>
          <p:nvPr>
            <p:ph sz="half" idx="1"/>
          </p:nvPr>
        </p:nvSpPr>
        <p:spPr>
          <a:xfrm>
            <a:off x="838200" y="1825625"/>
            <a:ext cx="5181600" cy="4351338"/>
          </a:xfrm>
        </p:spPr>
        <p:txBody>
          <a:bodyPr/>
          <a:lstStyle/>
          <a:p>
            <a:pPr lvl="0"/>
            <a:r>
              <a:rPr lang="th-TH"/>
              <a:t>คลิกเพื่อแก้ไขสไตล์ของข้อความต้นแบบ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a:p>
        </p:txBody>
      </p:sp>
      <p:sp>
        <p:nvSpPr>
          <p:cNvPr id="4" name="ตัวแทนเนื้อหา 3">
            <a:extLst>
              <a:ext uri="{FF2B5EF4-FFF2-40B4-BE49-F238E27FC236}">
                <a16:creationId xmlns:a16="http://schemas.microsoft.com/office/drawing/2014/main" id="{18C29F3A-5D21-4052-BA8C-CC90E0FD062F}"/>
              </a:ext>
            </a:extLst>
          </p:cNvPr>
          <p:cNvSpPr>
            <a:spLocks noGrp="1"/>
          </p:cNvSpPr>
          <p:nvPr>
            <p:ph sz="half" idx="2"/>
          </p:nvPr>
        </p:nvSpPr>
        <p:spPr>
          <a:xfrm>
            <a:off x="6172200" y="1825625"/>
            <a:ext cx="5181600" cy="4351338"/>
          </a:xfrm>
        </p:spPr>
        <p:txBody>
          <a:bodyPr/>
          <a:lstStyle/>
          <a:p>
            <a:pPr lvl="0"/>
            <a:r>
              <a:rPr lang="th-TH"/>
              <a:t>คลิกเพื่อแก้ไขสไตล์ของข้อความต้นแบบ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a:p>
        </p:txBody>
      </p:sp>
      <p:sp>
        <p:nvSpPr>
          <p:cNvPr id="5" name="ตัวแทนวันที่ 4">
            <a:extLst>
              <a:ext uri="{FF2B5EF4-FFF2-40B4-BE49-F238E27FC236}">
                <a16:creationId xmlns:a16="http://schemas.microsoft.com/office/drawing/2014/main" id="{95D96527-9D88-4F1D-887D-8A4353CA7217}"/>
              </a:ext>
            </a:extLst>
          </p:cNvPr>
          <p:cNvSpPr>
            <a:spLocks noGrp="1"/>
          </p:cNvSpPr>
          <p:nvPr>
            <p:ph type="dt" sz="half" idx="10"/>
          </p:nvPr>
        </p:nvSpPr>
        <p:spPr/>
        <p:txBody>
          <a:bodyPr/>
          <a:lstStyle/>
          <a:p>
            <a:fld id="{0F57DDF5-0392-4BD6-AE26-7B30E6E8076E}" type="datetime1">
              <a:rPr lang="en-US" smtClean="0"/>
              <a:t>4/23/2019</a:t>
            </a:fld>
            <a:endParaRPr lang="en-US"/>
          </a:p>
        </p:txBody>
      </p:sp>
      <p:sp>
        <p:nvSpPr>
          <p:cNvPr id="6" name="ตัวแทนท้ายกระดาษ 5">
            <a:extLst>
              <a:ext uri="{FF2B5EF4-FFF2-40B4-BE49-F238E27FC236}">
                <a16:creationId xmlns:a16="http://schemas.microsoft.com/office/drawing/2014/main" id="{46F8862D-1175-45FF-A173-0C14E5C66442}"/>
              </a:ext>
            </a:extLst>
          </p:cNvPr>
          <p:cNvSpPr>
            <a:spLocks noGrp="1"/>
          </p:cNvSpPr>
          <p:nvPr>
            <p:ph type="ftr" sz="quarter" idx="11"/>
          </p:nvPr>
        </p:nvSpPr>
        <p:spPr/>
        <p:txBody>
          <a:bodyPr/>
          <a:lstStyle/>
          <a:p>
            <a:r>
              <a:rPr lang="en-US"/>
              <a:t>HBR 2015</a:t>
            </a:r>
          </a:p>
        </p:txBody>
      </p:sp>
      <p:sp>
        <p:nvSpPr>
          <p:cNvPr id="7" name="ตัวแทนหมายเลขสไลด์ 6">
            <a:extLst>
              <a:ext uri="{FF2B5EF4-FFF2-40B4-BE49-F238E27FC236}">
                <a16:creationId xmlns:a16="http://schemas.microsoft.com/office/drawing/2014/main" id="{07A71612-8932-44D3-9B37-681738BFB1F2}"/>
              </a:ext>
            </a:extLst>
          </p:cNvPr>
          <p:cNvSpPr>
            <a:spLocks noGrp="1"/>
          </p:cNvSpPr>
          <p:nvPr>
            <p:ph type="sldNum" sz="quarter" idx="12"/>
          </p:nvPr>
        </p:nvSpPr>
        <p:spPr/>
        <p:txBody>
          <a:bodyPr/>
          <a:lstStyle/>
          <a:p>
            <a:fld id="{18EB983B-854C-4690-955E-589CFD6D54E7}" type="slidenum">
              <a:rPr lang="en-US" smtClean="0"/>
              <a:t>‹#›</a:t>
            </a:fld>
            <a:endParaRPr lang="en-US"/>
          </a:p>
        </p:txBody>
      </p:sp>
    </p:spTree>
    <p:extLst>
      <p:ext uri="{BB962C8B-B14F-4D97-AF65-F5344CB8AC3E}">
        <p14:creationId xmlns:p14="http://schemas.microsoft.com/office/powerpoint/2010/main" val="18769072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CB2447FE-E188-427C-A552-15A4D5E39090}"/>
              </a:ext>
            </a:extLst>
          </p:cNvPr>
          <p:cNvSpPr>
            <a:spLocks noGrp="1"/>
          </p:cNvSpPr>
          <p:nvPr>
            <p:ph type="title"/>
          </p:nvPr>
        </p:nvSpPr>
        <p:spPr>
          <a:xfrm>
            <a:off x="839788" y="365125"/>
            <a:ext cx="10515600" cy="1325563"/>
          </a:xfrm>
        </p:spPr>
        <p:txBody>
          <a:bodyPr/>
          <a:lstStyle/>
          <a:p>
            <a:r>
              <a:rPr lang="th-TH"/>
              <a:t>คลิกเพื่อแก้ไขสไตล์ชื่อเรื่องต้นแบบ</a:t>
            </a:r>
            <a:endParaRPr lang="en-US"/>
          </a:p>
        </p:txBody>
      </p:sp>
      <p:sp>
        <p:nvSpPr>
          <p:cNvPr id="3" name="ตัวแทนข้อความ 2">
            <a:extLst>
              <a:ext uri="{FF2B5EF4-FFF2-40B4-BE49-F238E27FC236}">
                <a16:creationId xmlns:a16="http://schemas.microsoft.com/office/drawing/2014/main" id="{03485C1F-3180-4335-ACA1-CCD6945CAFE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a:t>คลิกเพื่อแก้ไขสไตล์ของข้อความต้นแบบ</a:t>
            </a:r>
          </a:p>
        </p:txBody>
      </p:sp>
      <p:sp>
        <p:nvSpPr>
          <p:cNvPr id="4" name="ตัวแทนเนื้อหา 3">
            <a:extLst>
              <a:ext uri="{FF2B5EF4-FFF2-40B4-BE49-F238E27FC236}">
                <a16:creationId xmlns:a16="http://schemas.microsoft.com/office/drawing/2014/main" id="{F7D051B0-4392-40A7-A40E-404F8CF406D2}"/>
              </a:ext>
            </a:extLst>
          </p:cNvPr>
          <p:cNvSpPr>
            <a:spLocks noGrp="1"/>
          </p:cNvSpPr>
          <p:nvPr>
            <p:ph sz="half" idx="2"/>
          </p:nvPr>
        </p:nvSpPr>
        <p:spPr>
          <a:xfrm>
            <a:off x="839788" y="2505075"/>
            <a:ext cx="5157787" cy="3684588"/>
          </a:xfrm>
        </p:spPr>
        <p:txBody>
          <a:bodyPr/>
          <a:lstStyle/>
          <a:p>
            <a:pPr lvl="0"/>
            <a:r>
              <a:rPr lang="th-TH"/>
              <a:t>คลิกเพื่อแก้ไขสไตล์ของข้อความต้นแบบ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a:p>
        </p:txBody>
      </p:sp>
      <p:sp>
        <p:nvSpPr>
          <p:cNvPr id="5" name="ตัวแทนข้อความ 4">
            <a:extLst>
              <a:ext uri="{FF2B5EF4-FFF2-40B4-BE49-F238E27FC236}">
                <a16:creationId xmlns:a16="http://schemas.microsoft.com/office/drawing/2014/main" id="{9B04877D-FC5D-4896-978A-F43A3205502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a:t>คลิกเพื่อแก้ไขสไตล์ของข้อความต้นแบบ</a:t>
            </a:r>
          </a:p>
        </p:txBody>
      </p:sp>
      <p:sp>
        <p:nvSpPr>
          <p:cNvPr id="6" name="ตัวแทนเนื้อหา 5">
            <a:extLst>
              <a:ext uri="{FF2B5EF4-FFF2-40B4-BE49-F238E27FC236}">
                <a16:creationId xmlns:a16="http://schemas.microsoft.com/office/drawing/2014/main" id="{969AD14A-CB10-48BE-852F-3E0DF7EC65E1}"/>
              </a:ext>
            </a:extLst>
          </p:cNvPr>
          <p:cNvSpPr>
            <a:spLocks noGrp="1"/>
          </p:cNvSpPr>
          <p:nvPr>
            <p:ph sz="quarter" idx="4"/>
          </p:nvPr>
        </p:nvSpPr>
        <p:spPr>
          <a:xfrm>
            <a:off x="6172200" y="2505075"/>
            <a:ext cx="5183188" cy="3684588"/>
          </a:xfrm>
        </p:spPr>
        <p:txBody>
          <a:bodyPr/>
          <a:lstStyle/>
          <a:p>
            <a:pPr lvl="0"/>
            <a:r>
              <a:rPr lang="th-TH"/>
              <a:t>คลิกเพื่อแก้ไขสไตล์ของข้อความต้นแบบ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a:p>
        </p:txBody>
      </p:sp>
      <p:sp>
        <p:nvSpPr>
          <p:cNvPr id="7" name="ตัวแทนวันที่ 6">
            <a:extLst>
              <a:ext uri="{FF2B5EF4-FFF2-40B4-BE49-F238E27FC236}">
                <a16:creationId xmlns:a16="http://schemas.microsoft.com/office/drawing/2014/main" id="{62FF75F9-76C8-48DF-91C4-5927B6AC71D8}"/>
              </a:ext>
            </a:extLst>
          </p:cNvPr>
          <p:cNvSpPr>
            <a:spLocks noGrp="1"/>
          </p:cNvSpPr>
          <p:nvPr>
            <p:ph type="dt" sz="half" idx="10"/>
          </p:nvPr>
        </p:nvSpPr>
        <p:spPr/>
        <p:txBody>
          <a:bodyPr/>
          <a:lstStyle/>
          <a:p>
            <a:fld id="{9A56AB0C-5D6A-4F88-8059-13FE39866D2D}" type="datetime1">
              <a:rPr lang="en-US" smtClean="0"/>
              <a:t>4/23/2019</a:t>
            </a:fld>
            <a:endParaRPr lang="en-US"/>
          </a:p>
        </p:txBody>
      </p:sp>
      <p:sp>
        <p:nvSpPr>
          <p:cNvPr id="8" name="ตัวแทนท้ายกระดาษ 7">
            <a:extLst>
              <a:ext uri="{FF2B5EF4-FFF2-40B4-BE49-F238E27FC236}">
                <a16:creationId xmlns:a16="http://schemas.microsoft.com/office/drawing/2014/main" id="{4EFF568F-60C7-435F-8864-772F27711742}"/>
              </a:ext>
            </a:extLst>
          </p:cNvPr>
          <p:cNvSpPr>
            <a:spLocks noGrp="1"/>
          </p:cNvSpPr>
          <p:nvPr>
            <p:ph type="ftr" sz="quarter" idx="11"/>
          </p:nvPr>
        </p:nvSpPr>
        <p:spPr/>
        <p:txBody>
          <a:bodyPr/>
          <a:lstStyle/>
          <a:p>
            <a:r>
              <a:rPr lang="en-US"/>
              <a:t>HBR 2015</a:t>
            </a:r>
          </a:p>
        </p:txBody>
      </p:sp>
      <p:sp>
        <p:nvSpPr>
          <p:cNvPr id="9" name="ตัวแทนหมายเลขสไลด์ 8">
            <a:extLst>
              <a:ext uri="{FF2B5EF4-FFF2-40B4-BE49-F238E27FC236}">
                <a16:creationId xmlns:a16="http://schemas.microsoft.com/office/drawing/2014/main" id="{1A4B109E-D52A-4147-9CD9-C9D69D950E1D}"/>
              </a:ext>
            </a:extLst>
          </p:cNvPr>
          <p:cNvSpPr>
            <a:spLocks noGrp="1"/>
          </p:cNvSpPr>
          <p:nvPr>
            <p:ph type="sldNum" sz="quarter" idx="12"/>
          </p:nvPr>
        </p:nvSpPr>
        <p:spPr/>
        <p:txBody>
          <a:bodyPr/>
          <a:lstStyle/>
          <a:p>
            <a:fld id="{18EB983B-854C-4690-955E-589CFD6D54E7}" type="slidenum">
              <a:rPr lang="en-US" smtClean="0"/>
              <a:t>‹#›</a:t>
            </a:fld>
            <a:endParaRPr lang="en-US"/>
          </a:p>
        </p:txBody>
      </p:sp>
    </p:spTree>
    <p:extLst>
      <p:ext uri="{BB962C8B-B14F-4D97-AF65-F5344CB8AC3E}">
        <p14:creationId xmlns:p14="http://schemas.microsoft.com/office/powerpoint/2010/main" val="21564016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C5DCE747-D610-45B2-A404-C52374CF755A}"/>
              </a:ext>
            </a:extLst>
          </p:cNvPr>
          <p:cNvSpPr>
            <a:spLocks noGrp="1"/>
          </p:cNvSpPr>
          <p:nvPr>
            <p:ph type="title"/>
          </p:nvPr>
        </p:nvSpPr>
        <p:spPr/>
        <p:txBody>
          <a:bodyPr/>
          <a:lstStyle/>
          <a:p>
            <a:r>
              <a:rPr lang="th-TH"/>
              <a:t>คลิกเพื่อแก้ไขสไตล์ชื่อเรื่องต้นแบบ</a:t>
            </a:r>
            <a:endParaRPr lang="en-US"/>
          </a:p>
        </p:txBody>
      </p:sp>
      <p:sp>
        <p:nvSpPr>
          <p:cNvPr id="3" name="ตัวแทนวันที่ 2">
            <a:extLst>
              <a:ext uri="{FF2B5EF4-FFF2-40B4-BE49-F238E27FC236}">
                <a16:creationId xmlns:a16="http://schemas.microsoft.com/office/drawing/2014/main" id="{CF2DB79A-C5C5-4403-89A4-2E16A56A5B60}"/>
              </a:ext>
            </a:extLst>
          </p:cNvPr>
          <p:cNvSpPr>
            <a:spLocks noGrp="1"/>
          </p:cNvSpPr>
          <p:nvPr>
            <p:ph type="dt" sz="half" idx="10"/>
          </p:nvPr>
        </p:nvSpPr>
        <p:spPr/>
        <p:txBody>
          <a:bodyPr/>
          <a:lstStyle/>
          <a:p>
            <a:fld id="{5D5B6C3F-B2AF-4238-A6A0-7B4BDE1824E4}" type="datetime1">
              <a:rPr lang="en-US" smtClean="0"/>
              <a:t>4/23/2019</a:t>
            </a:fld>
            <a:endParaRPr lang="en-US"/>
          </a:p>
        </p:txBody>
      </p:sp>
      <p:sp>
        <p:nvSpPr>
          <p:cNvPr id="4" name="ตัวแทนท้ายกระดาษ 3">
            <a:extLst>
              <a:ext uri="{FF2B5EF4-FFF2-40B4-BE49-F238E27FC236}">
                <a16:creationId xmlns:a16="http://schemas.microsoft.com/office/drawing/2014/main" id="{59AB6189-5CAA-4547-9D7B-4C949E0FC529}"/>
              </a:ext>
            </a:extLst>
          </p:cNvPr>
          <p:cNvSpPr>
            <a:spLocks noGrp="1"/>
          </p:cNvSpPr>
          <p:nvPr>
            <p:ph type="ftr" sz="quarter" idx="11"/>
          </p:nvPr>
        </p:nvSpPr>
        <p:spPr/>
        <p:txBody>
          <a:bodyPr/>
          <a:lstStyle/>
          <a:p>
            <a:r>
              <a:rPr lang="en-US"/>
              <a:t>HBR 2015</a:t>
            </a:r>
          </a:p>
        </p:txBody>
      </p:sp>
      <p:sp>
        <p:nvSpPr>
          <p:cNvPr id="5" name="ตัวแทนหมายเลขสไลด์ 4">
            <a:extLst>
              <a:ext uri="{FF2B5EF4-FFF2-40B4-BE49-F238E27FC236}">
                <a16:creationId xmlns:a16="http://schemas.microsoft.com/office/drawing/2014/main" id="{D7921ED6-BCC0-4C6D-8074-F2AF65A05950}"/>
              </a:ext>
            </a:extLst>
          </p:cNvPr>
          <p:cNvSpPr>
            <a:spLocks noGrp="1"/>
          </p:cNvSpPr>
          <p:nvPr>
            <p:ph type="sldNum" sz="quarter" idx="12"/>
          </p:nvPr>
        </p:nvSpPr>
        <p:spPr/>
        <p:txBody>
          <a:bodyPr/>
          <a:lstStyle/>
          <a:p>
            <a:fld id="{18EB983B-854C-4690-955E-589CFD6D54E7}" type="slidenum">
              <a:rPr lang="en-US" smtClean="0"/>
              <a:t>‹#›</a:t>
            </a:fld>
            <a:endParaRPr lang="en-US"/>
          </a:p>
        </p:txBody>
      </p:sp>
    </p:spTree>
    <p:extLst>
      <p:ext uri="{BB962C8B-B14F-4D97-AF65-F5344CB8AC3E}">
        <p14:creationId xmlns:p14="http://schemas.microsoft.com/office/powerpoint/2010/main" val="19015647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แทนวันที่ 1">
            <a:extLst>
              <a:ext uri="{FF2B5EF4-FFF2-40B4-BE49-F238E27FC236}">
                <a16:creationId xmlns:a16="http://schemas.microsoft.com/office/drawing/2014/main" id="{3232C690-351C-484C-BA80-1FF1C1786AE5}"/>
              </a:ext>
            </a:extLst>
          </p:cNvPr>
          <p:cNvSpPr>
            <a:spLocks noGrp="1"/>
          </p:cNvSpPr>
          <p:nvPr>
            <p:ph type="dt" sz="half" idx="10"/>
          </p:nvPr>
        </p:nvSpPr>
        <p:spPr/>
        <p:txBody>
          <a:bodyPr/>
          <a:lstStyle/>
          <a:p>
            <a:fld id="{1F9B477E-D729-441C-A4B5-6637C19BA307}" type="datetime1">
              <a:rPr lang="en-US" smtClean="0"/>
              <a:t>4/23/2019</a:t>
            </a:fld>
            <a:endParaRPr lang="en-US"/>
          </a:p>
        </p:txBody>
      </p:sp>
      <p:sp>
        <p:nvSpPr>
          <p:cNvPr id="3" name="ตัวแทนท้ายกระดาษ 2">
            <a:extLst>
              <a:ext uri="{FF2B5EF4-FFF2-40B4-BE49-F238E27FC236}">
                <a16:creationId xmlns:a16="http://schemas.microsoft.com/office/drawing/2014/main" id="{CF3E49D5-D7C8-422A-9437-6D6CD5ED8790}"/>
              </a:ext>
            </a:extLst>
          </p:cNvPr>
          <p:cNvSpPr>
            <a:spLocks noGrp="1"/>
          </p:cNvSpPr>
          <p:nvPr>
            <p:ph type="ftr" sz="quarter" idx="11"/>
          </p:nvPr>
        </p:nvSpPr>
        <p:spPr/>
        <p:txBody>
          <a:bodyPr/>
          <a:lstStyle/>
          <a:p>
            <a:r>
              <a:rPr lang="en-US"/>
              <a:t>HBR 2015</a:t>
            </a:r>
          </a:p>
        </p:txBody>
      </p:sp>
      <p:sp>
        <p:nvSpPr>
          <p:cNvPr id="4" name="ตัวแทนหมายเลขสไลด์ 3">
            <a:extLst>
              <a:ext uri="{FF2B5EF4-FFF2-40B4-BE49-F238E27FC236}">
                <a16:creationId xmlns:a16="http://schemas.microsoft.com/office/drawing/2014/main" id="{B36BFC49-0235-4090-B152-00D1D2D632D0}"/>
              </a:ext>
            </a:extLst>
          </p:cNvPr>
          <p:cNvSpPr>
            <a:spLocks noGrp="1"/>
          </p:cNvSpPr>
          <p:nvPr>
            <p:ph type="sldNum" sz="quarter" idx="12"/>
          </p:nvPr>
        </p:nvSpPr>
        <p:spPr/>
        <p:txBody>
          <a:bodyPr/>
          <a:lstStyle/>
          <a:p>
            <a:fld id="{18EB983B-854C-4690-955E-589CFD6D54E7}" type="slidenum">
              <a:rPr lang="en-US" smtClean="0"/>
              <a:t>‹#›</a:t>
            </a:fld>
            <a:endParaRPr lang="en-US"/>
          </a:p>
        </p:txBody>
      </p:sp>
    </p:spTree>
    <p:extLst>
      <p:ext uri="{BB962C8B-B14F-4D97-AF65-F5344CB8AC3E}">
        <p14:creationId xmlns:p14="http://schemas.microsoft.com/office/powerpoint/2010/main" val="2217736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6375B71A-985D-43B9-AB16-AE19848E349D}"/>
              </a:ext>
            </a:extLst>
          </p:cNvPr>
          <p:cNvSpPr>
            <a:spLocks noGrp="1"/>
          </p:cNvSpPr>
          <p:nvPr>
            <p:ph type="title"/>
          </p:nvPr>
        </p:nvSpPr>
        <p:spPr>
          <a:xfrm>
            <a:off x="839788" y="457200"/>
            <a:ext cx="3932237" cy="1600200"/>
          </a:xfrm>
        </p:spPr>
        <p:txBody>
          <a:bodyPr anchor="b"/>
          <a:lstStyle>
            <a:lvl1pPr>
              <a:defRPr sz="3200"/>
            </a:lvl1pPr>
          </a:lstStyle>
          <a:p>
            <a:r>
              <a:rPr lang="th-TH"/>
              <a:t>คลิกเพื่อแก้ไขสไตล์ชื่อเรื่องต้นแบบ</a:t>
            </a:r>
            <a:endParaRPr lang="en-US"/>
          </a:p>
        </p:txBody>
      </p:sp>
      <p:sp>
        <p:nvSpPr>
          <p:cNvPr id="3" name="ตัวแทนเนื้อหา 2">
            <a:extLst>
              <a:ext uri="{FF2B5EF4-FFF2-40B4-BE49-F238E27FC236}">
                <a16:creationId xmlns:a16="http://schemas.microsoft.com/office/drawing/2014/main" id="{8E4D6465-A631-4526-82BC-640BE2300DB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h-TH"/>
              <a:t>คลิกเพื่อแก้ไขสไตล์ของข้อความต้นแบบ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a:p>
        </p:txBody>
      </p:sp>
      <p:sp>
        <p:nvSpPr>
          <p:cNvPr id="4" name="ตัวแทนข้อความ 3">
            <a:extLst>
              <a:ext uri="{FF2B5EF4-FFF2-40B4-BE49-F238E27FC236}">
                <a16:creationId xmlns:a16="http://schemas.microsoft.com/office/drawing/2014/main" id="{8208B244-ECEE-4045-ABE8-A9D1249A0A6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h-TH"/>
              <a:t>คลิกเพื่อแก้ไขสไตล์ของข้อความต้นแบบ</a:t>
            </a:r>
          </a:p>
        </p:txBody>
      </p:sp>
      <p:sp>
        <p:nvSpPr>
          <p:cNvPr id="5" name="ตัวแทนวันที่ 4">
            <a:extLst>
              <a:ext uri="{FF2B5EF4-FFF2-40B4-BE49-F238E27FC236}">
                <a16:creationId xmlns:a16="http://schemas.microsoft.com/office/drawing/2014/main" id="{30BD2CCB-45AF-4FC5-8D3D-130C69014834}"/>
              </a:ext>
            </a:extLst>
          </p:cNvPr>
          <p:cNvSpPr>
            <a:spLocks noGrp="1"/>
          </p:cNvSpPr>
          <p:nvPr>
            <p:ph type="dt" sz="half" idx="10"/>
          </p:nvPr>
        </p:nvSpPr>
        <p:spPr/>
        <p:txBody>
          <a:bodyPr/>
          <a:lstStyle/>
          <a:p>
            <a:fld id="{6E3E15B1-C936-42B5-8203-BB3AA1CD4C57}" type="datetime1">
              <a:rPr lang="en-US" smtClean="0"/>
              <a:t>4/23/2019</a:t>
            </a:fld>
            <a:endParaRPr lang="en-US"/>
          </a:p>
        </p:txBody>
      </p:sp>
      <p:sp>
        <p:nvSpPr>
          <p:cNvPr id="6" name="ตัวแทนท้ายกระดาษ 5">
            <a:extLst>
              <a:ext uri="{FF2B5EF4-FFF2-40B4-BE49-F238E27FC236}">
                <a16:creationId xmlns:a16="http://schemas.microsoft.com/office/drawing/2014/main" id="{DF61BE47-22E8-4A6F-9F20-8005E56E8263}"/>
              </a:ext>
            </a:extLst>
          </p:cNvPr>
          <p:cNvSpPr>
            <a:spLocks noGrp="1"/>
          </p:cNvSpPr>
          <p:nvPr>
            <p:ph type="ftr" sz="quarter" idx="11"/>
          </p:nvPr>
        </p:nvSpPr>
        <p:spPr/>
        <p:txBody>
          <a:bodyPr/>
          <a:lstStyle/>
          <a:p>
            <a:r>
              <a:rPr lang="en-US"/>
              <a:t>HBR 2015</a:t>
            </a:r>
          </a:p>
        </p:txBody>
      </p:sp>
      <p:sp>
        <p:nvSpPr>
          <p:cNvPr id="7" name="ตัวแทนหมายเลขสไลด์ 6">
            <a:extLst>
              <a:ext uri="{FF2B5EF4-FFF2-40B4-BE49-F238E27FC236}">
                <a16:creationId xmlns:a16="http://schemas.microsoft.com/office/drawing/2014/main" id="{191EC6DD-05A9-4B72-B092-631FD2AFF688}"/>
              </a:ext>
            </a:extLst>
          </p:cNvPr>
          <p:cNvSpPr>
            <a:spLocks noGrp="1"/>
          </p:cNvSpPr>
          <p:nvPr>
            <p:ph type="sldNum" sz="quarter" idx="12"/>
          </p:nvPr>
        </p:nvSpPr>
        <p:spPr/>
        <p:txBody>
          <a:bodyPr/>
          <a:lstStyle/>
          <a:p>
            <a:fld id="{18EB983B-854C-4690-955E-589CFD6D54E7}" type="slidenum">
              <a:rPr lang="en-US" smtClean="0"/>
              <a:t>‹#›</a:t>
            </a:fld>
            <a:endParaRPr lang="en-US"/>
          </a:p>
        </p:txBody>
      </p:sp>
    </p:spTree>
    <p:extLst>
      <p:ext uri="{BB962C8B-B14F-4D97-AF65-F5344CB8AC3E}">
        <p14:creationId xmlns:p14="http://schemas.microsoft.com/office/powerpoint/2010/main" val="14738447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C1C673CA-72C1-4B18-926E-77FD2A8A8713}"/>
              </a:ext>
            </a:extLst>
          </p:cNvPr>
          <p:cNvSpPr>
            <a:spLocks noGrp="1"/>
          </p:cNvSpPr>
          <p:nvPr>
            <p:ph type="title"/>
          </p:nvPr>
        </p:nvSpPr>
        <p:spPr>
          <a:xfrm>
            <a:off x="839788" y="457200"/>
            <a:ext cx="3932237" cy="1600200"/>
          </a:xfrm>
        </p:spPr>
        <p:txBody>
          <a:bodyPr anchor="b"/>
          <a:lstStyle>
            <a:lvl1pPr>
              <a:defRPr sz="3200"/>
            </a:lvl1pPr>
          </a:lstStyle>
          <a:p>
            <a:r>
              <a:rPr lang="th-TH"/>
              <a:t>คลิกเพื่อแก้ไขสไตล์ชื่อเรื่องต้นแบบ</a:t>
            </a:r>
            <a:endParaRPr lang="en-US"/>
          </a:p>
        </p:txBody>
      </p:sp>
      <p:sp>
        <p:nvSpPr>
          <p:cNvPr id="3" name="ตัวแทนรูปภาพ 2">
            <a:extLst>
              <a:ext uri="{FF2B5EF4-FFF2-40B4-BE49-F238E27FC236}">
                <a16:creationId xmlns:a16="http://schemas.microsoft.com/office/drawing/2014/main" id="{E2B2D2B8-9796-4A2A-8DB2-81E7D3F3A10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ตัวแทนข้อความ 3">
            <a:extLst>
              <a:ext uri="{FF2B5EF4-FFF2-40B4-BE49-F238E27FC236}">
                <a16:creationId xmlns:a16="http://schemas.microsoft.com/office/drawing/2014/main" id="{0CF03447-281D-4CAE-A686-E2A280A5E00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h-TH"/>
              <a:t>คลิกเพื่อแก้ไขสไตล์ของข้อความต้นแบบ</a:t>
            </a:r>
          </a:p>
        </p:txBody>
      </p:sp>
      <p:sp>
        <p:nvSpPr>
          <p:cNvPr id="5" name="ตัวแทนวันที่ 4">
            <a:extLst>
              <a:ext uri="{FF2B5EF4-FFF2-40B4-BE49-F238E27FC236}">
                <a16:creationId xmlns:a16="http://schemas.microsoft.com/office/drawing/2014/main" id="{EF1EEBAD-B6DE-4DDC-BB62-4736323EAB9F}"/>
              </a:ext>
            </a:extLst>
          </p:cNvPr>
          <p:cNvSpPr>
            <a:spLocks noGrp="1"/>
          </p:cNvSpPr>
          <p:nvPr>
            <p:ph type="dt" sz="half" idx="10"/>
          </p:nvPr>
        </p:nvSpPr>
        <p:spPr/>
        <p:txBody>
          <a:bodyPr/>
          <a:lstStyle/>
          <a:p>
            <a:fld id="{7E181124-1BA8-4800-A0BA-2016121B8FF5}" type="datetime1">
              <a:rPr lang="en-US" smtClean="0"/>
              <a:t>4/23/2019</a:t>
            </a:fld>
            <a:endParaRPr lang="en-US"/>
          </a:p>
        </p:txBody>
      </p:sp>
      <p:sp>
        <p:nvSpPr>
          <p:cNvPr id="6" name="ตัวแทนท้ายกระดาษ 5">
            <a:extLst>
              <a:ext uri="{FF2B5EF4-FFF2-40B4-BE49-F238E27FC236}">
                <a16:creationId xmlns:a16="http://schemas.microsoft.com/office/drawing/2014/main" id="{E5E11A9D-F27D-4007-AD5F-90A3E9BCB54E}"/>
              </a:ext>
            </a:extLst>
          </p:cNvPr>
          <p:cNvSpPr>
            <a:spLocks noGrp="1"/>
          </p:cNvSpPr>
          <p:nvPr>
            <p:ph type="ftr" sz="quarter" idx="11"/>
          </p:nvPr>
        </p:nvSpPr>
        <p:spPr/>
        <p:txBody>
          <a:bodyPr/>
          <a:lstStyle/>
          <a:p>
            <a:r>
              <a:rPr lang="en-US"/>
              <a:t>HBR 2015</a:t>
            </a:r>
          </a:p>
        </p:txBody>
      </p:sp>
      <p:sp>
        <p:nvSpPr>
          <p:cNvPr id="7" name="ตัวแทนหมายเลขสไลด์ 6">
            <a:extLst>
              <a:ext uri="{FF2B5EF4-FFF2-40B4-BE49-F238E27FC236}">
                <a16:creationId xmlns:a16="http://schemas.microsoft.com/office/drawing/2014/main" id="{A1A38DDB-1721-4374-96E3-A63F7F217905}"/>
              </a:ext>
            </a:extLst>
          </p:cNvPr>
          <p:cNvSpPr>
            <a:spLocks noGrp="1"/>
          </p:cNvSpPr>
          <p:nvPr>
            <p:ph type="sldNum" sz="quarter" idx="12"/>
          </p:nvPr>
        </p:nvSpPr>
        <p:spPr/>
        <p:txBody>
          <a:bodyPr/>
          <a:lstStyle/>
          <a:p>
            <a:fld id="{18EB983B-854C-4690-955E-589CFD6D54E7}" type="slidenum">
              <a:rPr lang="en-US" smtClean="0"/>
              <a:t>‹#›</a:t>
            </a:fld>
            <a:endParaRPr lang="en-US"/>
          </a:p>
        </p:txBody>
      </p:sp>
    </p:spTree>
    <p:extLst>
      <p:ext uri="{BB962C8B-B14F-4D97-AF65-F5344CB8AC3E}">
        <p14:creationId xmlns:p14="http://schemas.microsoft.com/office/powerpoint/2010/main" val="25507644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D53AE8CE-4E45-40F7-B365-73C6E6A77ADB}"/>
              </a:ext>
            </a:extLst>
          </p:cNvPr>
          <p:cNvSpPr>
            <a:spLocks noGrp="1"/>
          </p:cNvSpPr>
          <p:nvPr>
            <p:ph type="title"/>
          </p:nvPr>
        </p:nvSpPr>
        <p:spPr/>
        <p:txBody>
          <a:bodyPr/>
          <a:lstStyle/>
          <a:p>
            <a:r>
              <a:rPr lang="th-TH"/>
              <a:t>คลิกเพื่อแก้ไขสไตล์ชื่อเรื่องต้นแบบ</a:t>
            </a:r>
            <a:endParaRPr lang="en-US"/>
          </a:p>
        </p:txBody>
      </p:sp>
      <p:sp>
        <p:nvSpPr>
          <p:cNvPr id="3" name="ตัวแทนข้อความแนวตั้ง 2">
            <a:extLst>
              <a:ext uri="{FF2B5EF4-FFF2-40B4-BE49-F238E27FC236}">
                <a16:creationId xmlns:a16="http://schemas.microsoft.com/office/drawing/2014/main" id="{34AC9FF7-46E3-48A9-B295-34C80D013993}"/>
              </a:ext>
            </a:extLst>
          </p:cNvPr>
          <p:cNvSpPr>
            <a:spLocks noGrp="1"/>
          </p:cNvSpPr>
          <p:nvPr>
            <p:ph type="body" orient="vert" idx="1"/>
          </p:nvPr>
        </p:nvSpPr>
        <p:spPr/>
        <p:txBody>
          <a:bodyPr vert="eaVert"/>
          <a:lstStyle/>
          <a:p>
            <a:pPr lvl="0"/>
            <a:r>
              <a:rPr lang="th-TH"/>
              <a:t>คลิกเพื่อแก้ไขสไตล์ของข้อความต้นแบบ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a:p>
        </p:txBody>
      </p:sp>
      <p:sp>
        <p:nvSpPr>
          <p:cNvPr id="4" name="ตัวแทนวันที่ 3">
            <a:extLst>
              <a:ext uri="{FF2B5EF4-FFF2-40B4-BE49-F238E27FC236}">
                <a16:creationId xmlns:a16="http://schemas.microsoft.com/office/drawing/2014/main" id="{1AA49E7D-5E89-49D7-9BAD-35E39D512FDD}"/>
              </a:ext>
            </a:extLst>
          </p:cNvPr>
          <p:cNvSpPr>
            <a:spLocks noGrp="1"/>
          </p:cNvSpPr>
          <p:nvPr>
            <p:ph type="dt" sz="half" idx="10"/>
          </p:nvPr>
        </p:nvSpPr>
        <p:spPr/>
        <p:txBody>
          <a:bodyPr/>
          <a:lstStyle/>
          <a:p>
            <a:fld id="{DDDD046F-369F-4C7C-BA6F-3CA0D76752E8}" type="datetime1">
              <a:rPr lang="en-US" smtClean="0"/>
              <a:t>4/23/2019</a:t>
            </a:fld>
            <a:endParaRPr lang="en-US"/>
          </a:p>
        </p:txBody>
      </p:sp>
      <p:sp>
        <p:nvSpPr>
          <p:cNvPr id="5" name="ตัวแทนท้ายกระดาษ 4">
            <a:extLst>
              <a:ext uri="{FF2B5EF4-FFF2-40B4-BE49-F238E27FC236}">
                <a16:creationId xmlns:a16="http://schemas.microsoft.com/office/drawing/2014/main" id="{D18C2F53-05AF-4703-866C-BADA58CE9BFA}"/>
              </a:ext>
            </a:extLst>
          </p:cNvPr>
          <p:cNvSpPr>
            <a:spLocks noGrp="1"/>
          </p:cNvSpPr>
          <p:nvPr>
            <p:ph type="ftr" sz="quarter" idx="11"/>
          </p:nvPr>
        </p:nvSpPr>
        <p:spPr/>
        <p:txBody>
          <a:bodyPr/>
          <a:lstStyle/>
          <a:p>
            <a:r>
              <a:rPr lang="en-US"/>
              <a:t>HBR 2015</a:t>
            </a:r>
          </a:p>
        </p:txBody>
      </p:sp>
      <p:sp>
        <p:nvSpPr>
          <p:cNvPr id="6" name="ตัวแทนหมายเลขสไลด์ 5">
            <a:extLst>
              <a:ext uri="{FF2B5EF4-FFF2-40B4-BE49-F238E27FC236}">
                <a16:creationId xmlns:a16="http://schemas.microsoft.com/office/drawing/2014/main" id="{EAA5A435-4550-4EFB-AFC0-D5D96E08C600}"/>
              </a:ext>
            </a:extLst>
          </p:cNvPr>
          <p:cNvSpPr>
            <a:spLocks noGrp="1"/>
          </p:cNvSpPr>
          <p:nvPr>
            <p:ph type="sldNum" sz="quarter" idx="12"/>
          </p:nvPr>
        </p:nvSpPr>
        <p:spPr/>
        <p:txBody>
          <a:bodyPr/>
          <a:lstStyle/>
          <a:p>
            <a:fld id="{18EB983B-854C-4690-955E-589CFD6D54E7}" type="slidenum">
              <a:rPr lang="en-US" smtClean="0"/>
              <a:t>‹#›</a:t>
            </a:fld>
            <a:endParaRPr lang="en-US"/>
          </a:p>
        </p:txBody>
      </p:sp>
    </p:spTree>
    <p:extLst>
      <p:ext uri="{BB962C8B-B14F-4D97-AF65-F5344CB8AC3E}">
        <p14:creationId xmlns:p14="http://schemas.microsoft.com/office/powerpoint/2010/main" val="22684806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a:extLst>
              <a:ext uri="{FF2B5EF4-FFF2-40B4-BE49-F238E27FC236}">
                <a16:creationId xmlns:a16="http://schemas.microsoft.com/office/drawing/2014/main" id="{51BBDC71-991D-4B66-8303-595A98635286}"/>
              </a:ext>
            </a:extLst>
          </p:cNvPr>
          <p:cNvSpPr>
            <a:spLocks noGrp="1"/>
          </p:cNvSpPr>
          <p:nvPr>
            <p:ph type="title" orient="vert"/>
          </p:nvPr>
        </p:nvSpPr>
        <p:spPr>
          <a:xfrm>
            <a:off x="8724900" y="365125"/>
            <a:ext cx="2628900" cy="5811838"/>
          </a:xfrm>
        </p:spPr>
        <p:txBody>
          <a:bodyPr vert="eaVert"/>
          <a:lstStyle/>
          <a:p>
            <a:r>
              <a:rPr lang="th-TH"/>
              <a:t>คลิกเพื่อแก้ไขสไตล์ชื่อเรื่องต้นแบบ</a:t>
            </a:r>
            <a:endParaRPr lang="en-US"/>
          </a:p>
        </p:txBody>
      </p:sp>
      <p:sp>
        <p:nvSpPr>
          <p:cNvPr id="3" name="ตัวแทนข้อความแนวตั้ง 2">
            <a:extLst>
              <a:ext uri="{FF2B5EF4-FFF2-40B4-BE49-F238E27FC236}">
                <a16:creationId xmlns:a16="http://schemas.microsoft.com/office/drawing/2014/main" id="{1A1218AC-307C-41FD-BB5B-B896CF86D8E2}"/>
              </a:ext>
            </a:extLst>
          </p:cNvPr>
          <p:cNvSpPr>
            <a:spLocks noGrp="1"/>
          </p:cNvSpPr>
          <p:nvPr>
            <p:ph type="body" orient="vert" idx="1"/>
          </p:nvPr>
        </p:nvSpPr>
        <p:spPr>
          <a:xfrm>
            <a:off x="838200" y="365125"/>
            <a:ext cx="7734300" cy="5811838"/>
          </a:xfrm>
        </p:spPr>
        <p:txBody>
          <a:bodyPr vert="eaVert"/>
          <a:lstStyle/>
          <a:p>
            <a:pPr lvl="0"/>
            <a:r>
              <a:rPr lang="th-TH"/>
              <a:t>คลิกเพื่อแก้ไขสไตล์ของข้อความต้นแบบ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a:p>
        </p:txBody>
      </p:sp>
      <p:sp>
        <p:nvSpPr>
          <p:cNvPr id="4" name="ตัวแทนวันที่ 3">
            <a:extLst>
              <a:ext uri="{FF2B5EF4-FFF2-40B4-BE49-F238E27FC236}">
                <a16:creationId xmlns:a16="http://schemas.microsoft.com/office/drawing/2014/main" id="{BACB397B-14B6-4F96-BF59-C9B43708C632}"/>
              </a:ext>
            </a:extLst>
          </p:cNvPr>
          <p:cNvSpPr>
            <a:spLocks noGrp="1"/>
          </p:cNvSpPr>
          <p:nvPr>
            <p:ph type="dt" sz="half" idx="10"/>
          </p:nvPr>
        </p:nvSpPr>
        <p:spPr/>
        <p:txBody>
          <a:bodyPr/>
          <a:lstStyle/>
          <a:p>
            <a:fld id="{96193BE2-EDD6-45B8-90F5-353F13FFDB1B}" type="datetime1">
              <a:rPr lang="en-US" smtClean="0"/>
              <a:t>4/23/2019</a:t>
            </a:fld>
            <a:endParaRPr lang="en-US"/>
          </a:p>
        </p:txBody>
      </p:sp>
      <p:sp>
        <p:nvSpPr>
          <p:cNvPr id="5" name="ตัวแทนท้ายกระดาษ 4">
            <a:extLst>
              <a:ext uri="{FF2B5EF4-FFF2-40B4-BE49-F238E27FC236}">
                <a16:creationId xmlns:a16="http://schemas.microsoft.com/office/drawing/2014/main" id="{4E21C8F3-4625-442D-AD69-6E0A0D633982}"/>
              </a:ext>
            </a:extLst>
          </p:cNvPr>
          <p:cNvSpPr>
            <a:spLocks noGrp="1"/>
          </p:cNvSpPr>
          <p:nvPr>
            <p:ph type="ftr" sz="quarter" idx="11"/>
          </p:nvPr>
        </p:nvSpPr>
        <p:spPr/>
        <p:txBody>
          <a:bodyPr/>
          <a:lstStyle/>
          <a:p>
            <a:r>
              <a:rPr lang="en-US"/>
              <a:t>HBR 2015</a:t>
            </a:r>
          </a:p>
        </p:txBody>
      </p:sp>
      <p:sp>
        <p:nvSpPr>
          <p:cNvPr id="6" name="ตัวแทนหมายเลขสไลด์ 5">
            <a:extLst>
              <a:ext uri="{FF2B5EF4-FFF2-40B4-BE49-F238E27FC236}">
                <a16:creationId xmlns:a16="http://schemas.microsoft.com/office/drawing/2014/main" id="{06B44238-ABC8-4F82-ACAA-D43F3D5C29F4}"/>
              </a:ext>
            </a:extLst>
          </p:cNvPr>
          <p:cNvSpPr>
            <a:spLocks noGrp="1"/>
          </p:cNvSpPr>
          <p:nvPr>
            <p:ph type="sldNum" sz="quarter" idx="12"/>
          </p:nvPr>
        </p:nvSpPr>
        <p:spPr/>
        <p:txBody>
          <a:bodyPr/>
          <a:lstStyle/>
          <a:p>
            <a:fld id="{18EB983B-854C-4690-955E-589CFD6D54E7}" type="slidenum">
              <a:rPr lang="en-US" smtClean="0"/>
              <a:t>‹#›</a:t>
            </a:fld>
            <a:endParaRPr lang="en-US"/>
          </a:p>
        </p:txBody>
      </p:sp>
    </p:spTree>
    <p:extLst>
      <p:ext uri="{BB962C8B-B14F-4D97-AF65-F5344CB8AC3E}">
        <p14:creationId xmlns:p14="http://schemas.microsoft.com/office/powerpoint/2010/main" val="12962176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แทนชื่อเรื่อง 1">
            <a:extLst>
              <a:ext uri="{FF2B5EF4-FFF2-40B4-BE49-F238E27FC236}">
                <a16:creationId xmlns:a16="http://schemas.microsoft.com/office/drawing/2014/main" id="{51528315-31DF-4020-89EE-FB30A0831F0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h-TH"/>
              <a:t>คลิกเพื่อแก้ไขสไตล์ชื่อเรื่องต้นแบบ</a:t>
            </a:r>
            <a:endParaRPr lang="en-US"/>
          </a:p>
        </p:txBody>
      </p:sp>
      <p:sp>
        <p:nvSpPr>
          <p:cNvPr id="3" name="ตัวแทนข้อความ 2">
            <a:extLst>
              <a:ext uri="{FF2B5EF4-FFF2-40B4-BE49-F238E27FC236}">
                <a16:creationId xmlns:a16="http://schemas.microsoft.com/office/drawing/2014/main" id="{446C4050-3FFC-4455-B9B7-0992DD07437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h-TH"/>
              <a:t>คลิกเพื่อแก้ไขสไตล์ของข้อความต้นแบบ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a:p>
        </p:txBody>
      </p:sp>
      <p:sp>
        <p:nvSpPr>
          <p:cNvPr id="4" name="ตัวแทนวันที่ 3">
            <a:extLst>
              <a:ext uri="{FF2B5EF4-FFF2-40B4-BE49-F238E27FC236}">
                <a16:creationId xmlns:a16="http://schemas.microsoft.com/office/drawing/2014/main" id="{D0B9501F-1402-4009-B7FD-B22FD7FA27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E64E84B-8B53-4429-A3F8-221E0B928BC2}" type="datetime1">
              <a:rPr lang="en-US" smtClean="0"/>
              <a:t>4/23/2019</a:t>
            </a:fld>
            <a:endParaRPr lang="en-US"/>
          </a:p>
        </p:txBody>
      </p:sp>
      <p:sp>
        <p:nvSpPr>
          <p:cNvPr id="5" name="ตัวแทนท้ายกระดาษ 4">
            <a:extLst>
              <a:ext uri="{FF2B5EF4-FFF2-40B4-BE49-F238E27FC236}">
                <a16:creationId xmlns:a16="http://schemas.microsoft.com/office/drawing/2014/main" id="{0F58494D-B0D0-4941-AD33-B8FB2005914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HBR 2015</a:t>
            </a:r>
          </a:p>
        </p:txBody>
      </p:sp>
      <p:sp>
        <p:nvSpPr>
          <p:cNvPr id="6" name="ตัวแทนหมายเลขสไลด์ 5">
            <a:extLst>
              <a:ext uri="{FF2B5EF4-FFF2-40B4-BE49-F238E27FC236}">
                <a16:creationId xmlns:a16="http://schemas.microsoft.com/office/drawing/2014/main" id="{97360FAE-A984-48F9-8D36-44A9E13A537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8EB983B-854C-4690-955E-589CFD6D54E7}" type="slidenum">
              <a:rPr lang="en-US" smtClean="0"/>
              <a:t>‹#›</a:t>
            </a:fld>
            <a:endParaRPr lang="en-US"/>
          </a:p>
        </p:txBody>
      </p:sp>
    </p:spTree>
    <p:extLst>
      <p:ext uri="{BB962C8B-B14F-4D97-AF65-F5344CB8AC3E}">
        <p14:creationId xmlns:p14="http://schemas.microsoft.com/office/powerpoint/2010/main" val="119948449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6197D16-FE75-4A0E-A0C9-28C0F04A43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557022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FA8FCEC6-4B30-4FF2-8B32-504BEAEA3A1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rcRect t="45716" b="9820"/>
          <a:stretch>
            <a:fillRect/>
          </a:stretch>
        </p:blipFill>
        <p:spPr>
          <a:xfrm>
            <a:off x="0" y="3808676"/>
            <a:ext cx="12192000" cy="3049325"/>
          </a:xfrm>
          <a:custGeom>
            <a:avLst/>
            <a:gdLst>
              <a:gd name="connsiteX0" fmla="*/ 0 w 12192000"/>
              <a:gd name="connsiteY0" fmla="*/ 0 h 3049325"/>
              <a:gd name="connsiteX1" fmla="*/ 12192000 w 12192000"/>
              <a:gd name="connsiteY1" fmla="*/ 0 h 3049325"/>
              <a:gd name="connsiteX2" fmla="*/ 12192000 w 12192000"/>
              <a:gd name="connsiteY2" fmla="*/ 3049325 h 3049325"/>
              <a:gd name="connsiteX3" fmla="*/ 0 w 12192000"/>
              <a:gd name="connsiteY3" fmla="*/ 3049325 h 3049325"/>
            </a:gdLst>
            <a:ahLst/>
            <a:cxnLst>
              <a:cxn ang="0">
                <a:pos x="connsiteX0" y="connsiteY0"/>
              </a:cxn>
              <a:cxn ang="0">
                <a:pos x="connsiteX1" y="connsiteY1"/>
              </a:cxn>
              <a:cxn ang="0">
                <a:pos x="connsiteX2" y="connsiteY2"/>
              </a:cxn>
              <a:cxn ang="0">
                <a:pos x="connsiteX3" y="connsiteY3"/>
              </a:cxn>
            </a:cxnLst>
            <a:rect l="l" t="t" r="r" b="b"/>
            <a:pathLst>
              <a:path w="12192000" h="3049325">
                <a:moveTo>
                  <a:pt x="0" y="0"/>
                </a:moveTo>
                <a:lnTo>
                  <a:pt x="12192000" y="0"/>
                </a:lnTo>
                <a:lnTo>
                  <a:pt x="12192000" y="3049325"/>
                </a:lnTo>
                <a:lnTo>
                  <a:pt x="0" y="3049325"/>
                </a:lnTo>
                <a:close/>
              </a:path>
            </a:pathLst>
          </a:custGeom>
        </p:spPr>
      </p:pic>
      <p:sp>
        <p:nvSpPr>
          <p:cNvPr id="2" name="ชื่อเรื่อง 1">
            <a:extLst>
              <a:ext uri="{FF2B5EF4-FFF2-40B4-BE49-F238E27FC236}">
                <a16:creationId xmlns:a16="http://schemas.microsoft.com/office/drawing/2014/main" id="{B6182795-E88D-41E1-A440-E5C9230D1A3C}"/>
              </a:ext>
            </a:extLst>
          </p:cNvPr>
          <p:cNvSpPr>
            <a:spLocks noGrp="1"/>
          </p:cNvSpPr>
          <p:nvPr>
            <p:ph type="ctrTitle"/>
          </p:nvPr>
        </p:nvSpPr>
        <p:spPr>
          <a:xfrm>
            <a:off x="804484" y="1191796"/>
            <a:ext cx="10021446" cy="2976344"/>
          </a:xfrm>
        </p:spPr>
        <p:txBody>
          <a:bodyPr anchor="ctr">
            <a:normAutofit/>
          </a:bodyPr>
          <a:lstStyle/>
          <a:p>
            <a:pPr algn="l"/>
            <a:r>
              <a:rPr lang="en-US" sz="6600">
                <a:solidFill>
                  <a:srgbClr val="FFFFFF"/>
                </a:solidFill>
              </a:rPr>
              <a:t>What is Disruptive Innovation?</a:t>
            </a:r>
          </a:p>
        </p:txBody>
      </p:sp>
      <p:sp>
        <p:nvSpPr>
          <p:cNvPr id="3" name="ชื่อเรื่องรอง 2">
            <a:extLst>
              <a:ext uri="{FF2B5EF4-FFF2-40B4-BE49-F238E27FC236}">
                <a16:creationId xmlns:a16="http://schemas.microsoft.com/office/drawing/2014/main" id="{0E7417A6-09F3-4B1D-83AB-BA694F0EF344}"/>
              </a:ext>
            </a:extLst>
          </p:cNvPr>
          <p:cNvSpPr>
            <a:spLocks noGrp="1"/>
          </p:cNvSpPr>
          <p:nvPr>
            <p:ph type="subTitle" idx="1"/>
          </p:nvPr>
        </p:nvSpPr>
        <p:spPr>
          <a:xfrm>
            <a:off x="804788" y="5318990"/>
            <a:ext cx="9416898" cy="723670"/>
          </a:xfrm>
        </p:spPr>
        <p:txBody>
          <a:bodyPr anchor="t">
            <a:normAutofit/>
          </a:bodyPr>
          <a:lstStyle/>
          <a:p>
            <a:pPr algn="l"/>
            <a:r>
              <a:rPr lang="en-US" sz="1800">
                <a:solidFill>
                  <a:srgbClr val="000000"/>
                </a:solidFill>
              </a:rPr>
              <a:t>HBR </a:t>
            </a:r>
          </a:p>
          <a:p>
            <a:pPr algn="l"/>
            <a:r>
              <a:rPr lang="en-US" sz="1800">
                <a:solidFill>
                  <a:srgbClr val="000000"/>
                </a:solidFill>
              </a:rPr>
              <a:t>December 2015</a:t>
            </a:r>
          </a:p>
        </p:txBody>
      </p:sp>
      <p:sp>
        <p:nvSpPr>
          <p:cNvPr id="4" name="ตัวแทนท้ายกระดาษ 3">
            <a:extLst>
              <a:ext uri="{FF2B5EF4-FFF2-40B4-BE49-F238E27FC236}">
                <a16:creationId xmlns:a16="http://schemas.microsoft.com/office/drawing/2014/main" id="{8D2BB986-BDC1-42B4-B6B9-4A5564237BA4}"/>
              </a:ext>
            </a:extLst>
          </p:cNvPr>
          <p:cNvSpPr>
            <a:spLocks noGrp="1"/>
          </p:cNvSpPr>
          <p:nvPr>
            <p:ph type="ftr" sz="quarter" idx="11"/>
          </p:nvPr>
        </p:nvSpPr>
        <p:spPr>
          <a:xfrm>
            <a:off x="805661" y="6223702"/>
            <a:ext cx="6584750" cy="314067"/>
          </a:xfrm>
        </p:spPr>
        <p:txBody>
          <a:bodyPr>
            <a:normAutofit/>
          </a:bodyPr>
          <a:lstStyle/>
          <a:p>
            <a:pPr algn="l">
              <a:spcAft>
                <a:spcPts val="600"/>
              </a:spcAft>
            </a:pPr>
            <a:r>
              <a:rPr lang="en-US" sz="1000">
                <a:solidFill>
                  <a:srgbClr val="898989"/>
                </a:solidFill>
              </a:rPr>
              <a:t>HBR 2015</a:t>
            </a:r>
          </a:p>
        </p:txBody>
      </p:sp>
      <p:sp>
        <p:nvSpPr>
          <p:cNvPr id="5" name="ตัวแทนหมายเลขสไลด์ 4">
            <a:extLst>
              <a:ext uri="{FF2B5EF4-FFF2-40B4-BE49-F238E27FC236}">
                <a16:creationId xmlns:a16="http://schemas.microsoft.com/office/drawing/2014/main" id="{9BE1C1E8-9CED-4857-BB44-E4C799F0A069}"/>
              </a:ext>
            </a:extLst>
          </p:cNvPr>
          <p:cNvSpPr>
            <a:spLocks noGrp="1"/>
          </p:cNvSpPr>
          <p:nvPr>
            <p:ph type="sldNum" sz="quarter" idx="12"/>
          </p:nvPr>
        </p:nvSpPr>
        <p:spPr>
          <a:xfrm>
            <a:off x="10825930" y="6223702"/>
            <a:ext cx="570728" cy="314067"/>
          </a:xfrm>
        </p:spPr>
        <p:txBody>
          <a:bodyPr>
            <a:normAutofit/>
          </a:bodyPr>
          <a:lstStyle/>
          <a:p>
            <a:pPr>
              <a:spcAft>
                <a:spcPts val="600"/>
              </a:spcAft>
            </a:pPr>
            <a:fld id="{18EB983B-854C-4690-955E-589CFD6D54E7}" type="slidenum">
              <a:rPr lang="en-US" sz="1000">
                <a:solidFill>
                  <a:srgbClr val="898989"/>
                </a:solidFill>
              </a:rPr>
              <a:pPr>
                <a:spcAft>
                  <a:spcPts val="600"/>
                </a:spcAft>
              </a:pPr>
              <a:t>1</a:t>
            </a:fld>
            <a:endParaRPr lang="en-US" sz="1000">
              <a:solidFill>
                <a:srgbClr val="898989"/>
              </a:solidFill>
            </a:endParaRPr>
          </a:p>
        </p:txBody>
      </p:sp>
    </p:spTree>
    <p:extLst>
      <p:ext uri="{BB962C8B-B14F-4D97-AF65-F5344CB8AC3E}">
        <p14:creationId xmlns:p14="http://schemas.microsoft.com/office/powerpoint/2010/main" val="11734470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D70B121-56F4-4848-B38B-182089D909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tx1">
              <a:alpha val="8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ชื่อเรื่อง 1">
            <a:extLst>
              <a:ext uri="{FF2B5EF4-FFF2-40B4-BE49-F238E27FC236}">
                <a16:creationId xmlns:a16="http://schemas.microsoft.com/office/drawing/2014/main" id="{31465579-EEEB-4915-989D-91061DB81C07}"/>
              </a:ext>
            </a:extLst>
          </p:cNvPr>
          <p:cNvSpPr>
            <a:spLocks noGrp="1"/>
          </p:cNvSpPr>
          <p:nvPr>
            <p:ph type="title"/>
          </p:nvPr>
        </p:nvSpPr>
        <p:spPr>
          <a:xfrm>
            <a:off x="838200" y="963877"/>
            <a:ext cx="3494362" cy="4930246"/>
          </a:xfrm>
        </p:spPr>
        <p:txBody>
          <a:bodyPr>
            <a:normAutofit/>
          </a:bodyPr>
          <a:lstStyle/>
          <a:p>
            <a:pPr algn="r"/>
            <a:r>
              <a:rPr lang="en-US">
                <a:solidFill>
                  <a:schemeClr val="accent1"/>
                </a:solidFill>
              </a:rPr>
              <a:t>Story</a:t>
            </a:r>
          </a:p>
        </p:txBody>
      </p:sp>
      <p:cxnSp>
        <p:nvCxnSpPr>
          <p:cNvPr id="12" name="Straight Connector 11">
            <a:extLst>
              <a:ext uri="{FF2B5EF4-FFF2-40B4-BE49-F238E27FC236}">
                <a16:creationId xmlns:a16="http://schemas.microsoft.com/office/drawing/2014/main" id="{2D72A2C9-F3CA-4216-8BAD-FA4C970C3C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3" name="ตัวแทนเนื้อหา 2">
            <a:extLst>
              <a:ext uri="{FF2B5EF4-FFF2-40B4-BE49-F238E27FC236}">
                <a16:creationId xmlns:a16="http://schemas.microsoft.com/office/drawing/2014/main" id="{F1CD3E34-EE79-410E-B040-EB912017630B}"/>
              </a:ext>
            </a:extLst>
          </p:cNvPr>
          <p:cNvSpPr>
            <a:spLocks noGrp="1"/>
          </p:cNvSpPr>
          <p:nvPr>
            <p:ph idx="1"/>
          </p:nvPr>
        </p:nvSpPr>
        <p:spPr>
          <a:xfrm>
            <a:off x="4976031" y="963877"/>
            <a:ext cx="6377769" cy="4930246"/>
          </a:xfrm>
        </p:spPr>
        <p:txBody>
          <a:bodyPr anchor="ctr">
            <a:normAutofit/>
          </a:bodyPr>
          <a:lstStyle/>
          <a:p>
            <a:r>
              <a:rPr lang="en-US" sz="2400"/>
              <a:t>Disruption describes a process whereby a smaller company with fewer resources is able to successfully challenge established incumbent businesses. Specifically, as incumbents focus on improving their products and services for their most demanding customers., they exceed the needs of some segments and ignore the needs of others.</a:t>
            </a:r>
          </a:p>
          <a:p>
            <a:r>
              <a:rPr lang="en-US" sz="2400"/>
              <a:t>Entrants that prove disruptive begin by successfully targeting those overlooked segments, gaining a foothold by delivering more suitable functionality frequently at a lower price.</a:t>
            </a:r>
          </a:p>
        </p:txBody>
      </p:sp>
      <p:sp>
        <p:nvSpPr>
          <p:cNvPr id="4" name="ตัวแทนท้ายกระดาษ 3">
            <a:extLst>
              <a:ext uri="{FF2B5EF4-FFF2-40B4-BE49-F238E27FC236}">
                <a16:creationId xmlns:a16="http://schemas.microsoft.com/office/drawing/2014/main" id="{94FAB8EB-8313-4C11-BCD4-F05C3DBCEFBD}"/>
              </a:ext>
            </a:extLst>
          </p:cNvPr>
          <p:cNvSpPr>
            <a:spLocks noGrp="1"/>
          </p:cNvSpPr>
          <p:nvPr>
            <p:ph type="ftr" sz="quarter" idx="11"/>
          </p:nvPr>
        </p:nvSpPr>
        <p:spPr>
          <a:xfrm>
            <a:off x="4976031" y="6033479"/>
            <a:ext cx="5259985" cy="365125"/>
          </a:xfrm>
        </p:spPr>
        <p:txBody>
          <a:bodyPr>
            <a:normAutofit/>
          </a:bodyPr>
          <a:lstStyle/>
          <a:p>
            <a:pPr algn="l">
              <a:spcAft>
                <a:spcPts val="600"/>
              </a:spcAft>
            </a:pPr>
            <a:r>
              <a:rPr lang="en-US" sz="1050">
                <a:solidFill>
                  <a:schemeClr val="tx1">
                    <a:alpha val="80000"/>
                  </a:schemeClr>
                </a:solidFill>
              </a:rPr>
              <a:t>HBR 2015</a:t>
            </a:r>
          </a:p>
        </p:txBody>
      </p:sp>
      <p:sp>
        <p:nvSpPr>
          <p:cNvPr id="5" name="ตัวแทนหมายเลขสไลด์ 4">
            <a:extLst>
              <a:ext uri="{FF2B5EF4-FFF2-40B4-BE49-F238E27FC236}">
                <a16:creationId xmlns:a16="http://schemas.microsoft.com/office/drawing/2014/main" id="{342A762D-C022-4C70-A81A-92A0E063C423}"/>
              </a:ext>
            </a:extLst>
          </p:cNvPr>
          <p:cNvSpPr>
            <a:spLocks noGrp="1"/>
          </p:cNvSpPr>
          <p:nvPr>
            <p:ph type="sldNum" sz="quarter" idx="12"/>
          </p:nvPr>
        </p:nvSpPr>
        <p:spPr>
          <a:xfrm>
            <a:off x="10571516" y="6033479"/>
            <a:ext cx="782283" cy="365125"/>
          </a:xfrm>
        </p:spPr>
        <p:txBody>
          <a:bodyPr>
            <a:normAutofit/>
          </a:bodyPr>
          <a:lstStyle/>
          <a:p>
            <a:pPr>
              <a:spcAft>
                <a:spcPts val="600"/>
              </a:spcAft>
            </a:pPr>
            <a:fld id="{18EB983B-854C-4690-955E-589CFD6D54E7}" type="slidenum">
              <a:rPr lang="en-US" sz="1050">
                <a:solidFill>
                  <a:schemeClr val="tx1">
                    <a:alpha val="80000"/>
                  </a:schemeClr>
                </a:solidFill>
              </a:rPr>
              <a:pPr>
                <a:spcAft>
                  <a:spcPts val="600"/>
                </a:spcAft>
              </a:pPr>
              <a:t>2</a:t>
            </a:fld>
            <a:endParaRPr lang="en-US" sz="1050">
              <a:solidFill>
                <a:schemeClr val="tx1">
                  <a:alpha val="80000"/>
                </a:schemeClr>
              </a:solidFill>
            </a:endParaRPr>
          </a:p>
        </p:txBody>
      </p:sp>
    </p:spTree>
    <p:extLst>
      <p:ext uri="{BB962C8B-B14F-4D97-AF65-F5344CB8AC3E}">
        <p14:creationId xmlns:p14="http://schemas.microsoft.com/office/powerpoint/2010/main" val="31793266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2A98C56A-A09E-4A04-AB76-17666D680B3E}"/>
              </a:ext>
            </a:extLst>
          </p:cNvPr>
          <p:cNvSpPr>
            <a:spLocks noGrp="1"/>
          </p:cNvSpPr>
          <p:nvPr>
            <p:ph type="title"/>
          </p:nvPr>
        </p:nvSpPr>
        <p:spPr/>
        <p:txBody>
          <a:bodyPr/>
          <a:lstStyle/>
          <a:p>
            <a:endParaRPr lang="en-US"/>
          </a:p>
        </p:txBody>
      </p:sp>
      <p:sp>
        <p:nvSpPr>
          <p:cNvPr id="3" name="ตัวแทนเนื้อหา 2">
            <a:extLst>
              <a:ext uri="{FF2B5EF4-FFF2-40B4-BE49-F238E27FC236}">
                <a16:creationId xmlns:a16="http://schemas.microsoft.com/office/drawing/2014/main" id="{C54CBF99-F5F0-4913-9376-9A58269ED391}"/>
              </a:ext>
            </a:extLst>
          </p:cNvPr>
          <p:cNvSpPr>
            <a:spLocks noGrp="1"/>
          </p:cNvSpPr>
          <p:nvPr>
            <p:ph idx="1"/>
          </p:nvPr>
        </p:nvSpPr>
        <p:spPr/>
        <p:txBody>
          <a:bodyPr/>
          <a:lstStyle/>
          <a:p>
            <a:r>
              <a:rPr lang="en-US" dirty="0"/>
              <a:t>Incumbents, chasing higher profitability in more-demanding segments, tend not to response vigorously.</a:t>
            </a:r>
          </a:p>
          <a:p>
            <a:r>
              <a:rPr lang="en-US" dirty="0"/>
              <a:t>Entrants then move upmarket, delivering the performance that incumbents’ mainstream customers require, while preserving the advantages that drove their early success.</a:t>
            </a:r>
          </a:p>
          <a:p>
            <a:r>
              <a:rPr lang="en-US" dirty="0"/>
              <a:t>When mainstream customers start </a:t>
            </a:r>
            <a:r>
              <a:rPr lang="en-US" dirty="0" err="1"/>
              <a:t>adoping</a:t>
            </a:r>
            <a:r>
              <a:rPr lang="en-US" dirty="0"/>
              <a:t> the entrants’ offerings in volume, disruption has occurred.</a:t>
            </a:r>
          </a:p>
        </p:txBody>
      </p:sp>
      <p:sp>
        <p:nvSpPr>
          <p:cNvPr id="4" name="ตัวแทนท้ายกระดาษ 3">
            <a:extLst>
              <a:ext uri="{FF2B5EF4-FFF2-40B4-BE49-F238E27FC236}">
                <a16:creationId xmlns:a16="http://schemas.microsoft.com/office/drawing/2014/main" id="{963B151E-429C-489C-BFA2-6A0B1C8B07FA}"/>
              </a:ext>
            </a:extLst>
          </p:cNvPr>
          <p:cNvSpPr>
            <a:spLocks noGrp="1"/>
          </p:cNvSpPr>
          <p:nvPr>
            <p:ph type="ftr" sz="quarter" idx="11"/>
          </p:nvPr>
        </p:nvSpPr>
        <p:spPr/>
        <p:txBody>
          <a:bodyPr/>
          <a:lstStyle/>
          <a:p>
            <a:r>
              <a:rPr lang="en-US"/>
              <a:t>HBR 2015</a:t>
            </a:r>
          </a:p>
        </p:txBody>
      </p:sp>
      <p:sp>
        <p:nvSpPr>
          <p:cNvPr id="5" name="ตัวแทนหมายเลขสไลด์ 4">
            <a:extLst>
              <a:ext uri="{FF2B5EF4-FFF2-40B4-BE49-F238E27FC236}">
                <a16:creationId xmlns:a16="http://schemas.microsoft.com/office/drawing/2014/main" id="{89B9616A-CBD6-485E-8FC6-6DF2C33ADF64}"/>
              </a:ext>
            </a:extLst>
          </p:cNvPr>
          <p:cNvSpPr>
            <a:spLocks noGrp="1"/>
          </p:cNvSpPr>
          <p:nvPr>
            <p:ph type="sldNum" sz="quarter" idx="12"/>
          </p:nvPr>
        </p:nvSpPr>
        <p:spPr/>
        <p:txBody>
          <a:bodyPr/>
          <a:lstStyle/>
          <a:p>
            <a:fld id="{18EB983B-854C-4690-955E-589CFD6D54E7}" type="slidenum">
              <a:rPr lang="en-US" smtClean="0"/>
              <a:t>3</a:t>
            </a:fld>
            <a:endParaRPr lang="en-US"/>
          </a:p>
        </p:txBody>
      </p:sp>
    </p:spTree>
    <p:extLst>
      <p:ext uri="{BB962C8B-B14F-4D97-AF65-F5344CB8AC3E}">
        <p14:creationId xmlns:p14="http://schemas.microsoft.com/office/powerpoint/2010/main" val="9689022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486B2884-8978-4123-8E2B-B0C7DE8DD789}"/>
              </a:ext>
            </a:extLst>
          </p:cNvPr>
          <p:cNvSpPr>
            <a:spLocks noGrp="1"/>
          </p:cNvSpPr>
          <p:nvPr>
            <p:ph type="title"/>
          </p:nvPr>
        </p:nvSpPr>
        <p:spPr>
          <a:xfrm>
            <a:off x="603938" y="640081"/>
            <a:ext cx="2608655" cy="5257799"/>
          </a:xfrm>
        </p:spPr>
        <p:txBody>
          <a:bodyPr vert="horz" lIns="91440" tIns="45720" rIns="91440" bIns="45720" rtlCol="0" anchor="ctr">
            <a:normAutofit/>
          </a:bodyPr>
          <a:lstStyle/>
          <a:p>
            <a:r>
              <a:rPr lang="en-US" sz="3600">
                <a:solidFill>
                  <a:srgbClr val="2C2C2C"/>
                </a:solidFill>
              </a:rPr>
              <a:t>Disruptive Innovation Model</a:t>
            </a:r>
          </a:p>
        </p:txBody>
      </p:sp>
      <p:pic>
        <p:nvPicPr>
          <p:cNvPr id="5" name="ตัวแทนเนื้อหา 4" descr="รูปภาพประกอบด้วย ข้อความ, แผนที่&#10;&#10;คำอธิบายที่สร้างขึ้นโดยอัตโนมัติ">
            <a:extLst>
              <a:ext uri="{FF2B5EF4-FFF2-40B4-BE49-F238E27FC236}">
                <a16:creationId xmlns:a16="http://schemas.microsoft.com/office/drawing/2014/main" id="{1A80AFFF-821D-49AF-85F5-A8F67562E62B}"/>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b="11386"/>
          <a:stretch/>
        </p:blipFill>
        <p:spPr>
          <a:xfrm>
            <a:off x="3667760" y="772160"/>
            <a:ext cx="7920302" cy="5303520"/>
          </a:xfrm>
          <a:prstGeom prst="rect">
            <a:avLst/>
          </a:prstGeom>
          <a:effectLst/>
        </p:spPr>
      </p:pic>
      <p:sp>
        <p:nvSpPr>
          <p:cNvPr id="6" name="ตัวแทนท้ายกระดาษ 5">
            <a:extLst>
              <a:ext uri="{FF2B5EF4-FFF2-40B4-BE49-F238E27FC236}">
                <a16:creationId xmlns:a16="http://schemas.microsoft.com/office/drawing/2014/main" id="{AFCADF00-F6CF-4B3C-9988-AEAF5677010D}"/>
              </a:ext>
            </a:extLst>
          </p:cNvPr>
          <p:cNvSpPr>
            <a:spLocks noGrp="1"/>
          </p:cNvSpPr>
          <p:nvPr>
            <p:ph type="ftr" sz="quarter" idx="11"/>
          </p:nvPr>
        </p:nvSpPr>
        <p:spPr/>
        <p:txBody>
          <a:bodyPr vert="horz" lIns="91440" tIns="45720" rIns="91440" bIns="45720" rtlCol="0" anchor="ctr">
            <a:normAutofit/>
          </a:bodyPr>
          <a:lstStyle/>
          <a:p>
            <a:pPr defTabSz="457200">
              <a:spcAft>
                <a:spcPts val="600"/>
              </a:spcAft>
            </a:pPr>
            <a:r>
              <a:rPr lang="en-US" kern="1200">
                <a:solidFill>
                  <a:srgbClr val="595959"/>
                </a:solidFill>
                <a:latin typeface="+mn-lt"/>
                <a:ea typeface="+mn-ea"/>
                <a:cs typeface="+mn-cs"/>
              </a:rPr>
              <a:t>HBR 2015</a:t>
            </a:r>
          </a:p>
        </p:txBody>
      </p:sp>
      <p:sp>
        <p:nvSpPr>
          <p:cNvPr id="7" name="ตัวแทนหมายเลขสไลด์ 6">
            <a:extLst>
              <a:ext uri="{FF2B5EF4-FFF2-40B4-BE49-F238E27FC236}">
                <a16:creationId xmlns:a16="http://schemas.microsoft.com/office/drawing/2014/main" id="{A5B2ED21-BDA3-47D4-8EBD-C7C7B9240CB5}"/>
              </a:ext>
            </a:extLst>
          </p:cNvPr>
          <p:cNvSpPr>
            <a:spLocks noGrp="1"/>
          </p:cNvSpPr>
          <p:nvPr>
            <p:ph type="sldNum" sz="quarter" idx="12"/>
          </p:nvPr>
        </p:nvSpPr>
        <p:spPr/>
        <p:txBody>
          <a:bodyPr vert="horz" lIns="91440" tIns="45720" rIns="91440" bIns="45720" rtlCol="0" anchor="ctr">
            <a:normAutofit/>
          </a:bodyPr>
          <a:lstStyle/>
          <a:p>
            <a:pPr defTabSz="457200">
              <a:spcAft>
                <a:spcPts val="600"/>
              </a:spcAft>
            </a:pPr>
            <a:fld id="{18EB983B-854C-4690-955E-589CFD6D54E7}" type="slidenum">
              <a:rPr lang="en-US">
                <a:solidFill>
                  <a:srgbClr val="595959"/>
                </a:solidFill>
              </a:rPr>
              <a:pPr defTabSz="457200">
                <a:spcAft>
                  <a:spcPts val="600"/>
                </a:spcAft>
              </a:pPr>
              <a:t>4</a:t>
            </a:fld>
            <a:endParaRPr lang="en-US">
              <a:solidFill>
                <a:srgbClr val="595959"/>
              </a:solidFill>
            </a:endParaRPr>
          </a:p>
        </p:txBody>
      </p:sp>
    </p:spTree>
    <p:extLst>
      <p:ext uri="{BB962C8B-B14F-4D97-AF65-F5344CB8AC3E}">
        <p14:creationId xmlns:p14="http://schemas.microsoft.com/office/powerpoint/2010/main" val="28237842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257DA930-134A-4FB7-94BA-7EAB13C00F38}"/>
              </a:ext>
            </a:extLst>
          </p:cNvPr>
          <p:cNvSpPr>
            <a:spLocks noGrp="1"/>
          </p:cNvSpPr>
          <p:nvPr>
            <p:ph type="title"/>
          </p:nvPr>
        </p:nvSpPr>
        <p:spPr/>
        <p:txBody>
          <a:bodyPr/>
          <a:lstStyle/>
          <a:p>
            <a:r>
              <a:rPr lang="en-US" dirty="0"/>
              <a:t>Explain the model</a:t>
            </a:r>
          </a:p>
        </p:txBody>
      </p:sp>
      <p:sp>
        <p:nvSpPr>
          <p:cNvPr id="7" name="ตัวแทนเนื้อหา 6">
            <a:extLst>
              <a:ext uri="{FF2B5EF4-FFF2-40B4-BE49-F238E27FC236}">
                <a16:creationId xmlns:a16="http://schemas.microsoft.com/office/drawing/2014/main" id="{6BD7797D-4EEE-400A-A5C4-702807775FB6}"/>
              </a:ext>
            </a:extLst>
          </p:cNvPr>
          <p:cNvSpPr>
            <a:spLocks noGrp="1"/>
          </p:cNvSpPr>
          <p:nvPr>
            <p:ph idx="1"/>
          </p:nvPr>
        </p:nvSpPr>
        <p:spPr/>
        <p:txBody>
          <a:bodyPr/>
          <a:lstStyle/>
          <a:p>
            <a:r>
              <a:rPr lang="en-US" dirty="0"/>
              <a:t>As incumbent companies introduce higher-quality products to satisfy the high end of the market, they overshoot the needs of low-end customers and many mainstream customer.</a:t>
            </a:r>
          </a:p>
          <a:p>
            <a:r>
              <a:rPr lang="en-US" dirty="0"/>
              <a:t>This leaves an opening for entrants to find footholds in the less-profitable segments that incumbents are neglecting.</a:t>
            </a:r>
          </a:p>
          <a:p>
            <a:r>
              <a:rPr lang="en-US" dirty="0"/>
              <a:t>Entrants on a disruptive trajectory improve the performance of their offerings and move upmarket where profitability is highest for them, and challenge </a:t>
            </a:r>
            <a:r>
              <a:rPr lang="en-US" dirty="0" err="1"/>
              <a:t>tha</a:t>
            </a:r>
            <a:r>
              <a:rPr lang="en-US" dirty="0"/>
              <a:t> dominance of the incumbents.</a:t>
            </a:r>
          </a:p>
        </p:txBody>
      </p:sp>
      <p:sp>
        <p:nvSpPr>
          <p:cNvPr id="8" name="ตัวแทนท้ายกระดาษ 7">
            <a:extLst>
              <a:ext uri="{FF2B5EF4-FFF2-40B4-BE49-F238E27FC236}">
                <a16:creationId xmlns:a16="http://schemas.microsoft.com/office/drawing/2014/main" id="{4671986D-1E5D-4CC9-A165-15B679FAF36C}"/>
              </a:ext>
            </a:extLst>
          </p:cNvPr>
          <p:cNvSpPr>
            <a:spLocks noGrp="1"/>
          </p:cNvSpPr>
          <p:nvPr>
            <p:ph type="ftr" sz="quarter" idx="11"/>
          </p:nvPr>
        </p:nvSpPr>
        <p:spPr/>
        <p:txBody>
          <a:bodyPr/>
          <a:lstStyle/>
          <a:p>
            <a:r>
              <a:rPr lang="en-US"/>
              <a:t>HBR 2015</a:t>
            </a:r>
          </a:p>
        </p:txBody>
      </p:sp>
      <p:sp>
        <p:nvSpPr>
          <p:cNvPr id="9" name="ตัวแทนหมายเลขสไลด์ 8">
            <a:extLst>
              <a:ext uri="{FF2B5EF4-FFF2-40B4-BE49-F238E27FC236}">
                <a16:creationId xmlns:a16="http://schemas.microsoft.com/office/drawing/2014/main" id="{C8D9C356-4B30-424A-ADDD-E9C144F418C4}"/>
              </a:ext>
            </a:extLst>
          </p:cNvPr>
          <p:cNvSpPr>
            <a:spLocks noGrp="1"/>
          </p:cNvSpPr>
          <p:nvPr>
            <p:ph type="sldNum" sz="quarter" idx="12"/>
          </p:nvPr>
        </p:nvSpPr>
        <p:spPr/>
        <p:txBody>
          <a:bodyPr/>
          <a:lstStyle/>
          <a:p>
            <a:fld id="{18EB983B-854C-4690-955E-589CFD6D54E7}" type="slidenum">
              <a:rPr lang="en-US" smtClean="0"/>
              <a:t>5</a:t>
            </a:fld>
            <a:endParaRPr lang="en-US"/>
          </a:p>
        </p:txBody>
      </p:sp>
    </p:spTree>
    <p:extLst>
      <p:ext uri="{BB962C8B-B14F-4D97-AF65-F5344CB8AC3E}">
        <p14:creationId xmlns:p14="http://schemas.microsoft.com/office/powerpoint/2010/main" val="25208004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23962611-DFD5-4092-AAFD-559E3DFCE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5488" y="0"/>
            <a:ext cx="10910292"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270F1FA-0425-408F-9861-80BF5AFB276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ชื่อเรื่อง 1">
            <a:extLst>
              <a:ext uri="{FF2B5EF4-FFF2-40B4-BE49-F238E27FC236}">
                <a16:creationId xmlns:a16="http://schemas.microsoft.com/office/drawing/2014/main" id="{0DE70EAD-9D1C-4A96-9B44-6FF9EB0E1B27}"/>
              </a:ext>
            </a:extLst>
          </p:cNvPr>
          <p:cNvSpPr>
            <a:spLocks noGrp="1"/>
          </p:cNvSpPr>
          <p:nvPr>
            <p:ph type="title"/>
          </p:nvPr>
        </p:nvSpPr>
        <p:spPr>
          <a:xfrm>
            <a:off x="3045368" y="2043663"/>
            <a:ext cx="6105194" cy="2031055"/>
          </a:xfrm>
        </p:spPr>
        <p:txBody>
          <a:bodyPr vert="horz" lIns="91440" tIns="45720" rIns="91440" bIns="45720" rtlCol="0" anchor="b">
            <a:normAutofit/>
          </a:bodyPr>
          <a:lstStyle/>
          <a:p>
            <a:pPr algn="ctr"/>
            <a:r>
              <a:rPr lang="en-US" sz="5600" kern="1200" dirty="0">
                <a:solidFill>
                  <a:srgbClr val="FFFFFF"/>
                </a:solidFill>
                <a:latin typeface="+mj-lt"/>
                <a:ea typeface="+mj-ea"/>
                <a:cs typeface="+mj-cs"/>
              </a:rPr>
              <a:t>Is Uber a Disruptive Innovation?</a:t>
            </a:r>
          </a:p>
        </p:txBody>
      </p:sp>
      <p:sp>
        <p:nvSpPr>
          <p:cNvPr id="4" name="ตัวแทนท้ายกระดาษ 3">
            <a:extLst>
              <a:ext uri="{FF2B5EF4-FFF2-40B4-BE49-F238E27FC236}">
                <a16:creationId xmlns:a16="http://schemas.microsoft.com/office/drawing/2014/main" id="{9E2AB133-055B-4D9A-80E9-7961E9039247}"/>
              </a:ext>
            </a:extLst>
          </p:cNvPr>
          <p:cNvSpPr>
            <a:spLocks noGrp="1"/>
          </p:cNvSpPr>
          <p:nvPr>
            <p:ph type="ftr" sz="quarter" idx="11"/>
          </p:nvPr>
        </p:nvSpPr>
        <p:spPr>
          <a:xfrm>
            <a:off x="805661" y="6223702"/>
            <a:ext cx="3832203" cy="314067"/>
          </a:xfrm>
        </p:spPr>
        <p:txBody>
          <a:bodyPr vert="horz" lIns="91440" tIns="45720" rIns="91440" bIns="45720" rtlCol="0" anchor="ctr">
            <a:normAutofit/>
          </a:bodyPr>
          <a:lstStyle/>
          <a:p>
            <a:pPr algn="l">
              <a:spcAft>
                <a:spcPts val="600"/>
              </a:spcAft>
            </a:pPr>
            <a:r>
              <a:rPr lang="en-US" sz="1000" kern="1200">
                <a:solidFill>
                  <a:srgbClr val="898989"/>
                </a:solidFill>
                <a:latin typeface="+mn-lt"/>
                <a:ea typeface="+mn-ea"/>
                <a:cs typeface="+mn-cs"/>
              </a:rPr>
              <a:t>HBR 2015</a:t>
            </a:r>
          </a:p>
        </p:txBody>
      </p:sp>
      <p:sp>
        <p:nvSpPr>
          <p:cNvPr id="5" name="ตัวแทนหมายเลขสไลด์ 4">
            <a:extLst>
              <a:ext uri="{FF2B5EF4-FFF2-40B4-BE49-F238E27FC236}">
                <a16:creationId xmlns:a16="http://schemas.microsoft.com/office/drawing/2014/main" id="{AC305D7A-E965-4840-8986-415539719685}"/>
              </a:ext>
            </a:extLst>
          </p:cNvPr>
          <p:cNvSpPr>
            <a:spLocks noGrp="1"/>
          </p:cNvSpPr>
          <p:nvPr>
            <p:ph type="sldNum" sz="quarter" idx="12"/>
          </p:nvPr>
        </p:nvSpPr>
        <p:spPr>
          <a:xfrm>
            <a:off x="10825930" y="6223702"/>
            <a:ext cx="570728" cy="314067"/>
          </a:xfrm>
        </p:spPr>
        <p:txBody>
          <a:bodyPr vert="horz" lIns="91440" tIns="45720" rIns="91440" bIns="45720" rtlCol="0" anchor="ctr">
            <a:normAutofit/>
          </a:bodyPr>
          <a:lstStyle/>
          <a:p>
            <a:pPr>
              <a:spcAft>
                <a:spcPts val="600"/>
              </a:spcAft>
            </a:pPr>
            <a:fld id="{18EB983B-854C-4690-955E-589CFD6D54E7}" type="slidenum">
              <a:rPr lang="en-US" sz="1000">
                <a:solidFill>
                  <a:srgbClr val="898989"/>
                </a:solidFill>
              </a:rPr>
              <a:pPr>
                <a:spcAft>
                  <a:spcPts val="600"/>
                </a:spcAft>
              </a:pPr>
              <a:t>6</a:t>
            </a:fld>
            <a:endParaRPr lang="en-US" sz="1000">
              <a:solidFill>
                <a:srgbClr val="898989"/>
              </a:solidFill>
            </a:endParaRPr>
          </a:p>
        </p:txBody>
      </p:sp>
    </p:spTree>
    <p:extLst>
      <p:ext uri="{BB962C8B-B14F-4D97-AF65-F5344CB8AC3E}">
        <p14:creationId xmlns:p14="http://schemas.microsoft.com/office/powerpoint/2010/main" val="42369900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00EE464D-419C-47BF-B4A7-2D65839276D3}"/>
              </a:ext>
            </a:extLst>
          </p:cNvPr>
          <p:cNvSpPr>
            <a:spLocks noGrp="1"/>
          </p:cNvSpPr>
          <p:nvPr>
            <p:ph type="title"/>
          </p:nvPr>
        </p:nvSpPr>
        <p:spPr>
          <a:xfrm>
            <a:off x="6094105" y="802955"/>
            <a:ext cx="4977976" cy="1454051"/>
          </a:xfrm>
        </p:spPr>
        <p:txBody>
          <a:bodyPr>
            <a:normAutofit/>
          </a:bodyPr>
          <a:lstStyle/>
          <a:p>
            <a:r>
              <a:rPr lang="en-US">
                <a:solidFill>
                  <a:srgbClr val="000000"/>
                </a:solidFill>
              </a:rPr>
              <a:t>UBER</a:t>
            </a:r>
          </a:p>
        </p:txBody>
      </p:sp>
      <p:sp>
        <p:nvSpPr>
          <p:cNvPr id="3" name="ตัวแทนเนื้อหา 2">
            <a:extLst>
              <a:ext uri="{FF2B5EF4-FFF2-40B4-BE49-F238E27FC236}">
                <a16:creationId xmlns:a16="http://schemas.microsoft.com/office/drawing/2014/main" id="{37CFE769-1F1E-4FB8-B736-6CFE942F0F96}"/>
              </a:ext>
            </a:extLst>
          </p:cNvPr>
          <p:cNvSpPr>
            <a:spLocks noGrp="1"/>
          </p:cNvSpPr>
          <p:nvPr>
            <p:ph idx="1"/>
          </p:nvPr>
        </p:nvSpPr>
        <p:spPr>
          <a:xfrm>
            <a:off x="6090574" y="2421682"/>
            <a:ext cx="4977578" cy="3639289"/>
          </a:xfrm>
        </p:spPr>
        <p:txBody>
          <a:bodyPr anchor="ctr">
            <a:normAutofit/>
          </a:bodyPr>
          <a:lstStyle/>
          <a:p>
            <a:r>
              <a:rPr lang="en-US" sz="2000">
                <a:solidFill>
                  <a:srgbClr val="000000"/>
                </a:solidFill>
              </a:rPr>
              <a:t>Uber is the transportation company whose mobile application connects consumers who need rides with drivers who are wiing to provide them, founded in 2009.</a:t>
            </a:r>
          </a:p>
          <a:p>
            <a:r>
              <a:rPr lang="en-US" sz="2000">
                <a:solidFill>
                  <a:srgbClr val="000000"/>
                </a:solidFill>
              </a:rPr>
              <a:t>It has spawned a slew of imitators.(WAYGO)</a:t>
            </a:r>
          </a:p>
          <a:p>
            <a:endParaRPr lang="en-US" sz="2000">
              <a:solidFill>
                <a:srgbClr val="000000"/>
              </a:solidFill>
            </a:endParaRPr>
          </a:p>
        </p:txBody>
      </p:sp>
      <p:sp>
        <p:nvSpPr>
          <p:cNvPr id="4" name="ตัวแทนท้ายกระดาษ 3">
            <a:extLst>
              <a:ext uri="{FF2B5EF4-FFF2-40B4-BE49-F238E27FC236}">
                <a16:creationId xmlns:a16="http://schemas.microsoft.com/office/drawing/2014/main" id="{5B4F2820-20CE-4162-AC8E-61F3DB478D53}"/>
              </a:ext>
            </a:extLst>
          </p:cNvPr>
          <p:cNvSpPr>
            <a:spLocks noGrp="1"/>
          </p:cNvSpPr>
          <p:nvPr>
            <p:ph type="ftr" sz="quarter" idx="11"/>
          </p:nvPr>
        </p:nvSpPr>
        <p:spPr>
          <a:xfrm>
            <a:off x="5536367" y="6223702"/>
            <a:ext cx="5289562" cy="314067"/>
          </a:xfrm>
        </p:spPr>
        <p:txBody>
          <a:bodyPr>
            <a:normAutofit/>
          </a:bodyPr>
          <a:lstStyle/>
          <a:p>
            <a:pPr algn="r">
              <a:spcAft>
                <a:spcPts val="600"/>
              </a:spcAft>
            </a:pPr>
            <a:r>
              <a:rPr lang="en-US" sz="1100">
                <a:solidFill>
                  <a:srgbClr val="898989"/>
                </a:solidFill>
              </a:rPr>
              <a:t>HBR 2015</a:t>
            </a:r>
          </a:p>
        </p:txBody>
      </p:sp>
      <p:sp>
        <p:nvSpPr>
          <p:cNvPr id="5" name="ตัวแทนหมายเลขสไลด์ 4">
            <a:extLst>
              <a:ext uri="{FF2B5EF4-FFF2-40B4-BE49-F238E27FC236}">
                <a16:creationId xmlns:a16="http://schemas.microsoft.com/office/drawing/2014/main" id="{26799B14-62BF-44E3-AAC7-38A860B9F772}"/>
              </a:ext>
            </a:extLst>
          </p:cNvPr>
          <p:cNvSpPr>
            <a:spLocks noGrp="1"/>
          </p:cNvSpPr>
          <p:nvPr>
            <p:ph type="sldNum" sz="quarter" idx="12"/>
          </p:nvPr>
        </p:nvSpPr>
        <p:spPr>
          <a:xfrm>
            <a:off x="10825930" y="6223702"/>
            <a:ext cx="570728" cy="314067"/>
          </a:xfrm>
        </p:spPr>
        <p:txBody>
          <a:bodyPr>
            <a:normAutofit/>
          </a:bodyPr>
          <a:lstStyle/>
          <a:p>
            <a:pPr>
              <a:spcAft>
                <a:spcPts val="600"/>
              </a:spcAft>
            </a:pPr>
            <a:fld id="{18EB983B-854C-4690-955E-589CFD6D54E7}" type="slidenum">
              <a:rPr lang="en-US" sz="1100">
                <a:solidFill>
                  <a:srgbClr val="898989"/>
                </a:solidFill>
              </a:rPr>
              <a:pPr>
                <a:spcAft>
                  <a:spcPts val="600"/>
                </a:spcAft>
              </a:pPr>
              <a:t>7</a:t>
            </a:fld>
            <a:endParaRPr lang="en-US" sz="1100">
              <a:solidFill>
                <a:srgbClr val="898989"/>
              </a:solidFill>
            </a:endParaRPr>
          </a:p>
        </p:txBody>
      </p:sp>
      <p:pic>
        <p:nvPicPr>
          <p:cNvPr id="7" name="รูปภาพ 6" descr="รูปภาพประกอบด้วย รถยนต์, กลางแจ้ง, ขนส่ง, ถนน&#10;&#10;คำอธิบายที่สร้างขึ้นโดยอัตโนมัติ">
            <a:extLst>
              <a:ext uri="{FF2B5EF4-FFF2-40B4-BE49-F238E27FC236}">
                <a16:creationId xmlns:a16="http://schemas.microsoft.com/office/drawing/2014/main" id="{632B0577-4918-4E02-999A-8E910C57360F}"/>
              </a:ext>
            </a:extLst>
          </p:cNvPr>
          <p:cNvPicPr>
            <a:picLocks noChangeAspect="1"/>
          </p:cNvPicPr>
          <p:nvPr/>
        </p:nvPicPr>
        <p:blipFill rotWithShape="1">
          <a:blip r:embed="rId2">
            <a:extLst>
              <a:ext uri="{28A0092B-C50C-407E-A947-70E740481C1C}">
                <a14:useLocalDpi xmlns:a14="http://schemas.microsoft.com/office/drawing/2010/main" val="0"/>
              </a:ext>
            </a:extLst>
          </a:blip>
          <a:srcRect l="114" r="3223"/>
          <a:stretch/>
        </p:blipFill>
        <p:spPr>
          <a:xfrm>
            <a:off x="429349" y="2373656"/>
            <a:ext cx="3661831" cy="2130887"/>
          </a:xfrm>
          <a:prstGeom prst="rect">
            <a:avLst/>
          </a:prstGeom>
        </p:spPr>
      </p:pic>
    </p:spTree>
    <p:extLst>
      <p:ext uri="{BB962C8B-B14F-4D97-AF65-F5344CB8AC3E}">
        <p14:creationId xmlns:p14="http://schemas.microsoft.com/office/powerpoint/2010/main" val="19326384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ชื่อเรื่อง 1">
            <a:extLst>
              <a:ext uri="{FF2B5EF4-FFF2-40B4-BE49-F238E27FC236}">
                <a16:creationId xmlns:a16="http://schemas.microsoft.com/office/drawing/2014/main" id="{0CE690DE-948C-4B91-9965-6962DA3DCEC9}"/>
              </a:ext>
            </a:extLst>
          </p:cNvPr>
          <p:cNvSpPr>
            <a:spLocks noGrp="1"/>
          </p:cNvSpPr>
          <p:nvPr>
            <p:ph type="title"/>
          </p:nvPr>
        </p:nvSpPr>
        <p:spPr>
          <a:xfrm>
            <a:off x="640079" y="2053641"/>
            <a:ext cx="3669161" cy="2760098"/>
          </a:xfrm>
        </p:spPr>
        <p:txBody>
          <a:bodyPr>
            <a:normAutofit/>
          </a:bodyPr>
          <a:lstStyle/>
          <a:p>
            <a:r>
              <a:rPr lang="en-US">
                <a:solidFill>
                  <a:srgbClr val="FFFFFF"/>
                </a:solidFill>
              </a:rPr>
              <a:t>The answer is No</a:t>
            </a:r>
          </a:p>
        </p:txBody>
      </p:sp>
      <p:sp>
        <p:nvSpPr>
          <p:cNvPr id="3" name="ตัวแทนเนื้อหา 2">
            <a:extLst>
              <a:ext uri="{FF2B5EF4-FFF2-40B4-BE49-F238E27FC236}">
                <a16:creationId xmlns:a16="http://schemas.microsoft.com/office/drawing/2014/main" id="{67AA6972-3339-44C2-B40B-57B60FAF3DA7}"/>
              </a:ext>
            </a:extLst>
          </p:cNvPr>
          <p:cNvSpPr>
            <a:spLocks noGrp="1"/>
          </p:cNvSpPr>
          <p:nvPr>
            <p:ph idx="1"/>
          </p:nvPr>
        </p:nvSpPr>
        <p:spPr>
          <a:xfrm>
            <a:off x="6090574" y="801866"/>
            <a:ext cx="5306084" cy="5230634"/>
          </a:xfrm>
        </p:spPr>
        <p:txBody>
          <a:bodyPr anchor="ctr">
            <a:normAutofit/>
          </a:bodyPr>
          <a:lstStyle/>
          <a:p>
            <a:r>
              <a:rPr lang="en-US" sz="2400">
                <a:solidFill>
                  <a:srgbClr val="000000"/>
                </a:solidFill>
              </a:rPr>
              <a:t>1. Disruptive innovations are made possible because they get started in two types of markets that incumbents overlook. </a:t>
            </a:r>
          </a:p>
          <a:p>
            <a:r>
              <a:rPr lang="en-US" sz="2400">
                <a:solidFill>
                  <a:srgbClr val="000000"/>
                </a:solidFill>
              </a:rPr>
              <a:t>Low-end footholds exist because incumbents typically try to provide their most profitable and demanding customers with ever-improving products and services, and they pay less attention to less-demanding customers.</a:t>
            </a:r>
          </a:p>
        </p:txBody>
      </p:sp>
      <p:sp>
        <p:nvSpPr>
          <p:cNvPr id="4" name="ตัวแทนท้ายกระดาษ 3">
            <a:extLst>
              <a:ext uri="{FF2B5EF4-FFF2-40B4-BE49-F238E27FC236}">
                <a16:creationId xmlns:a16="http://schemas.microsoft.com/office/drawing/2014/main" id="{9550348C-4160-4018-8E81-6A8B300F11E8}"/>
              </a:ext>
            </a:extLst>
          </p:cNvPr>
          <p:cNvSpPr>
            <a:spLocks noGrp="1"/>
          </p:cNvSpPr>
          <p:nvPr>
            <p:ph type="ftr" sz="quarter" idx="11"/>
          </p:nvPr>
        </p:nvSpPr>
        <p:spPr>
          <a:xfrm>
            <a:off x="5536367" y="6223702"/>
            <a:ext cx="5289562" cy="314067"/>
          </a:xfrm>
        </p:spPr>
        <p:txBody>
          <a:bodyPr>
            <a:normAutofit/>
          </a:bodyPr>
          <a:lstStyle/>
          <a:p>
            <a:pPr algn="r">
              <a:spcAft>
                <a:spcPts val="600"/>
              </a:spcAft>
            </a:pPr>
            <a:r>
              <a:rPr lang="en-US" sz="1000">
                <a:solidFill>
                  <a:srgbClr val="898989"/>
                </a:solidFill>
              </a:rPr>
              <a:t>HBR 2015</a:t>
            </a:r>
          </a:p>
        </p:txBody>
      </p:sp>
      <p:sp>
        <p:nvSpPr>
          <p:cNvPr id="5" name="ตัวแทนหมายเลขสไลด์ 4">
            <a:extLst>
              <a:ext uri="{FF2B5EF4-FFF2-40B4-BE49-F238E27FC236}">
                <a16:creationId xmlns:a16="http://schemas.microsoft.com/office/drawing/2014/main" id="{CD1160FB-F6D6-4D54-81B1-87DAC497BCF0}"/>
              </a:ext>
            </a:extLst>
          </p:cNvPr>
          <p:cNvSpPr>
            <a:spLocks noGrp="1"/>
          </p:cNvSpPr>
          <p:nvPr>
            <p:ph type="sldNum" sz="quarter" idx="12"/>
          </p:nvPr>
        </p:nvSpPr>
        <p:spPr>
          <a:xfrm>
            <a:off x="10825930" y="6223702"/>
            <a:ext cx="570728" cy="314067"/>
          </a:xfrm>
        </p:spPr>
        <p:txBody>
          <a:bodyPr>
            <a:normAutofit/>
          </a:bodyPr>
          <a:lstStyle/>
          <a:p>
            <a:pPr>
              <a:spcAft>
                <a:spcPts val="600"/>
              </a:spcAft>
            </a:pPr>
            <a:fld id="{18EB983B-854C-4690-955E-589CFD6D54E7}" type="slidenum">
              <a:rPr lang="en-US" sz="1000">
                <a:solidFill>
                  <a:srgbClr val="898989"/>
                </a:solidFill>
              </a:rPr>
              <a:pPr>
                <a:spcAft>
                  <a:spcPts val="600"/>
                </a:spcAft>
              </a:pPr>
              <a:t>8</a:t>
            </a:fld>
            <a:endParaRPr lang="en-US" sz="1000">
              <a:solidFill>
                <a:srgbClr val="898989"/>
              </a:solidFill>
            </a:endParaRPr>
          </a:p>
        </p:txBody>
      </p:sp>
    </p:spTree>
    <p:extLst>
      <p:ext uri="{BB962C8B-B14F-4D97-AF65-F5344CB8AC3E}">
        <p14:creationId xmlns:p14="http://schemas.microsoft.com/office/powerpoint/2010/main" val="927447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AFA67CD3-AB4E-4A7A-BEB8-53C445D8C4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726"/>
            <a:ext cx="561487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07CF545F-9C2E-4446-97CD-AD92990C2B6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ชื่อเรื่อง 1">
            <a:extLst>
              <a:ext uri="{FF2B5EF4-FFF2-40B4-BE49-F238E27FC236}">
                <a16:creationId xmlns:a16="http://schemas.microsoft.com/office/drawing/2014/main" id="{BD7D091A-9524-43EF-B839-11B80114DF30}"/>
              </a:ext>
            </a:extLst>
          </p:cNvPr>
          <p:cNvSpPr>
            <a:spLocks noGrp="1"/>
          </p:cNvSpPr>
          <p:nvPr>
            <p:ph type="title"/>
          </p:nvPr>
        </p:nvSpPr>
        <p:spPr>
          <a:xfrm>
            <a:off x="6094105" y="802955"/>
            <a:ext cx="4977976" cy="1454051"/>
          </a:xfrm>
        </p:spPr>
        <p:txBody>
          <a:bodyPr>
            <a:normAutofit/>
          </a:bodyPr>
          <a:lstStyle/>
          <a:p>
            <a:r>
              <a:rPr lang="en-US" sz="2400">
                <a:solidFill>
                  <a:srgbClr val="000000"/>
                </a:solidFill>
              </a:rPr>
              <a:t>2. Disruptors create a new market.</a:t>
            </a:r>
            <a:br>
              <a:rPr lang="en-US" sz="2400">
                <a:solidFill>
                  <a:srgbClr val="000000"/>
                </a:solidFill>
              </a:rPr>
            </a:br>
            <a:r>
              <a:rPr lang="en-US" sz="2400">
                <a:solidFill>
                  <a:srgbClr val="000000"/>
                </a:solidFill>
              </a:rPr>
              <a:t>They find the way to turn noncustomers into customers</a:t>
            </a:r>
          </a:p>
        </p:txBody>
      </p:sp>
      <p:sp>
        <p:nvSpPr>
          <p:cNvPr id="16" name="Freeform 62">
            <a:extLst>
              <a:ext uri="{FF2B5EF4-FFF2-40B4-BE49-F238E27FC236}">
                <a16:creationId xmlns:a16="http://schemas.microsoft.com/office/drawing/2014/main" id="{339C8D78-A644-462F-B674-F440635E53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bg2">
                    <a:lumMod val="85000"/>
                  </a:schemeClr>
                </a:gs>
                <a:gs pos="100000">
                  <a:schemeClr val="bg2">
                    <a:lumMod val="8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รูปภาพ 6" descr="รูปภาพประกอบด้วย อุปกรณ์อิเล็กทรอนิกส์&#10;&#10;คำอธิบายที่สร้างขึ้นโดยอัตโนมัติ">
            <a:extLst>
              <a:ext uri="{FF2B5EF4-FFF2-40B4-BE49-F238E27FC236}">
                <a16:creationId xmlns:a16="http://schemas.microsoft.com/office/drawing/2014/main" id="{8F15597A-B88F-496D-9688-0A9F113CDC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9349" y="2784547"/>
            <a:ext cx="3661831" cy="1309104"/>
          </a:xfrm>
          <a:prstGeom prst="rect">
            <a:avLst/>
          </a:prstGeom>
        </p:spPr>
      </p:pic>
      <p:sp>
        <p:nvSpPr>
          <p:cNvPr id="3" name="ตัวแทนเนื้อหา 2">
            <a:extLst>
              <a:ext uri="{FF2B5EF4-FFF2-40B4-BE49-F238E27FC236}">
                <a16:creationId xmlns:a16="http://schemas.microsoft.com/office/drawing/2014/main" id="{F55718FE-0BDB-4212-8B12-F00F8748B65D}"/>
              </a:ext>
            </a:extLst>
          </p:cNvPr>
          <p:cNvSpPr>
            <a:spLocks noGrp="1"/>
          </p:cNvSpPr>
          <p:nvPr>
            <p:ph idx="1"/>
          </p:nvPr>
        </p:nvSpPr>
        <p:spPr>
          <a:xfrm>
            <a:off x="6090574" y="2421682"/>
            <a:ext cx="4977578" cy="3639289"/>
          </a:xfrm>
        </p:spPr>
        <p:txBody>
          <a:bodyPr anchor="ctr">
            <a:normAutofit/>
          </a:bodyPr>
          <a:lstStyle/>
          <a:p>
            <a:r>
              <a:rPr lang="en-US" sz="1700">
                <a:solidFill>
                  <a:srgbClr val="000000"/>
                </a:solidFill>
              </a:rPr>
              <a:t>Xerox targeted large corporations and charged high prices in order to provide the performance that those customers required.</a:t>
            </a:r>
          </a:p>
          <a:p>
            <a:r>
              <a:rPr lang="en-US" sz="1700">
                <a:solidFill>
                  <a:srgbClr val="000000"/>
                </a:solidFill>
              </a:rPr>
              <a:t>School librarians made do with mimeograph machine.</a:t>
            </a:r>
          </a:p>
          <a:p>
            <a:r>
              <a:rPr lang="en-US" sz="1700">
                <a:solidFill>
                  <a:srgbClr val="000000"/>
                </a:solidFill>
              </a:rPr>
              <a:t>Then in the late 1970s, new challengers introduced personal copiers, offering an affordable solution to individuals and small organizations, and new market was created.</a:t>
            </a:r>
          </a:p>
          <a:p>
            <a:r>
              <a:rPr lang="en-US" sz="1700">
                <a:solidFill>
                  <a:srgbClr val="000000"/>
                </a:solidFill>
              </a:rPr>
              <a:t>From this relatively modest beginning personal photocopier makers gradually built a major position n the mainstream photocopier market that Xerox valued.</a:t>
            </a:r>
          </a:p>
          <a:p>
            <a:endParaRPr lang="en-US" sz="1700">
              <a:solidFill>
                <a:srgbClr val="000000"/>
              </a:solidFill>
            </a:endParaRPr>
          </a:p>
        </p:txBody>
      </p:sp>
      <p:sp>
        <p:nvSpPr>
          <p:cNvPr id="4" name="ตัวแทนท้ายกระดาษ 3">
            <a:extLst>
              <a:ext uri="{FF2B5EF4-FFF2-40B4-BE49-F238E27FC236}">
                <a16:creationId xmlns:a16="http://schemas.microsoft.com/office/drawing/2014/main" id="{86412638-1BCE-4392-849D-16E1B02A5D41}"/>
              </a:ext>
            </a:extLst>
          </p:cNvPr>
          <p:cNvSpPr>
            <a:spLocks noGrp="1"/>
          </p:cNvSpPr>
          <p:nvPr>
            <p:ph type="ftr" sz="quarter" idx="11"/>
          </p:nvPr>
        </p:nvSpPr>
        <p:spPr>
          <a:xfrm>
            <a:off x="5536367" y="6223702"/>
            <a:ext cx="5289562" cy="314067"/>
          </a:xfrm>
        </p:spPr>
        <p:txBody>
          <a:bodyPr>
            <a:normAutofit/>
          </a:bodyPr>
          <a:lstStyle/>
          <a:p>
            <a:pPr algn="r">
              <a:spcAft>
                <a:spcPts val="600"/>
              </a:spcAft>
            </a:pPr>
            <a:r>
              <a:rPr lang="en-US" sz="1100">
                <a:solidFill>
                  <a:srgbClr val="898989"/>
                </a:solidFill>
              </a:rPr>
              <a:t>HBR 2015</a:t>
            </a:r>
          </a:p>
        </p:txBody>
      </p:sp>
      <p:sp>
        <p:nvSpPr>
          <p:cNvPr id="5" name="ตัวแทนหมายเลขสไลด์ 4">
            <a:extLst>
              <a:ext uri="{FF2B5EF4-FFF2-40B4-BE49-F238E27FC236}">
                <a16:creationId xmlns:a16="http://schemas.microsoft.com/office/drawing/2014/main" id="{36C6E286-113E-4002-ADFF-161791BA204A}"/>
              </a:ext>
            </a:extLst>
          </p:cNvPr>
          <p:cNvSpPr>
            <a:spLocks noGrp="1"/>
          </p:cNvSpPr>
          <p:nvPr>
            <p:ph type="sldNum" sz="quarter" idx="12"/>
          </p:nvPr>
        </p:nvSpPr>
        <p:spPr>
          <a:xfrm>
            <a:off x="10825930" y="6223702"/>
            <a:ext cx="570728" cy="314067"/>
          </a:xfrm>
        </p:spPr>
        <p:txBody>
          <a:bodyPr>
            <a:normAutofit/>
          </a:bodyPr>
          <a:lstStyle/>
          <a:p>
            <a:pPr>
              <a:spcAft>
                <a:spcPts val="600"/>
              </a:spcAft>
            </a:pPr>
            <a:fld id="{18EB983B-854C-4690-955E-589CFD6D54E7}" type="slidenum">
              <a:rPr lang="en-US" sz="1100">
                <a:solidFill>
                  <a:srgbClr val="898989"/>
                </a:solidFill>
              </a:rPr>
              <a:pPr>
                <a:spcAft>
                  <a:spcPts val="600"/>
                </a:spcAft>
              </a:pPr>
              <a:t>9</a:t>
            </a:fld>
            <a:endParaRPr lang="en-US" sz="1100">
              <a:solidFill>
                <a:srgbClr val="898989"/>
              </a:solidFill>
            </a:endParaRPr>
          </a:p>
        </p:txBody>
      </p:sp>
    </p:spTree>
    <p:extLst>
      <p:ext uri="{BB962C8B-B14F-4D97-AF65-F5344CB8AC3E}">
        <p14:creationId xmlns:p14="http://schemas.microsoft.com/office/powerpoint/2010/main" val="4692357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ED0B3AEC-1C8E-4D9B-8B72-AA21FD12FF2C}"/>
              </a:ext>
            </a:extLst>
          </p:cNvPr>
          <p:cNvSpPr>
            <a:spLocks noGrp="1"/>
          </p:cNvSpPr>
          <p:nvPr>
            <p:ph type="title"/>
          </p:nvPr>
        </p:nvSpPr>
        <p:spPr>
          <a:xfrm>
            <a:off x="838200" y="365125"/>
            <a:ext cx="10515600" cy="1325563"/>
          </a:xfrm>
        </p:spPr>
        <p:txBody>
          <a:bodyPr>
            <a:normAutofit/>
          </a:bodyPr>
          <a:lstStyle/>
          <a:p>
            <a:r>
              <a:rPr lang="en-US" dirty="0"/>
              <a:t>UBER is not disruptive innovation</a:t>
            </a:r>
          </a:p>
        </p:txBody>
      </p:sp>
      <p:sp>
        <p:nvSpPr>
          <p:cNvPr id="4" name="ตัวแทนท้ายกระดาษ 3">
            <a:extLst>
              <a:ext uri="{FF2B5EF4-FFF2-40B4-BE49-F238E27FC236}">
                <a16:creationId xmlns:a16="http://schemas.microsoft.com/office/drawing/2014/main" id="{622E64DC-5A6D-40F8-912F-06185F6A47D8}"/>
              </a:ext>
            </a:extLst>
          </p:cNvPr>
          <p:cNvSpPr>
            <a:spLocks noGrp="1"/>
          </p:cNvSpPr>
          <p:nvPr>
            <p:ph type="ftr" sz="quarter" idx="11"/>
          </p:nvPr>
        </p:nvSpPr>
        <p:spPr>
          <a:xfrm>
            <a:off x="4038600" y="6356350"/>
            <a:ext cx="4114800" cy="365125"/>
          </a:xfrm>
        </p:spPr>
        <p:txBody>
          <a:bodyPr>
            <a:normAutofit/>
          </a:bodyPr>
          <a:lstStyle/>
          <a:p>
            <a:pPr>
              <a:spcAft>
                <a:spcPts val="600"/>
              </a:spcAft>
            </a:pPr>
            <a:r>
              <a:rPr lang="en-US"/>
              <a:t>HBR 2015</a:t>
            </a:r>
          </a:p>
        </p:txBody>
      </p:sp>
      <p:sp>
        <p:nvSpPr>
          <p:cNvPr id="5" name="ตัวแทนหมายเลขสไลด์ 4">
            <a:extLst>
              <a:ext uri="{FF2B5EF4-FFF2-40B4-BE49-F238E27FC236}">
                <a16:creationId xmlns:a16="http://schemas.microsoft.com/office/drawing/2014/main" id="{F128982F-FDBE-4410-8881-F4EF9854690C}"/>
              </a:ext>
            </a:extLst>
          </p:cNvPr>
          <p:cNvSpPr>
            <a:spLocks noGrp="1"/>
          </p:cNvSpPr>
          <p:nvPr>
            <p:ph type="sldNum" sz="quarter" idx="12"/>
          </p:nvPr>
        </p:nvSpPr>
        <p:spPr>
          <a:xfrm>
            <a:off x="8610600" y="6356350"/>
            <a:ext cx="2743200" cy="365125"/>
          </a:xfrm>
        </p:spPr>
        <p:txBody>
          <a:bodyPr>
            <a:normAutofit/>
          </a:bodyPr>
          <a:lstStyle/>
          <a:p>
            <a:pPr>
              <a:spcAft>
                <a:spcPts val="600"/>
              </a:spcAft>
            </a:pPr>
            <a:fld id="{18EB983B-854C-4690-955E-589CFD6D54E7}" type="slidenum">
              <a:rPr lang="en-US" smtClean="0"/>
              <a:pPr>
                <a:spcAft>
                  <a:spcPts val="600"/>
                </a:spcAft>
              </a:pPr>
              <a:t>10</a:t>
            </a:fld>
            <a:endParaRPr lang="en-US"/>
          </a:p>
        </p:txBody>
      </p:sp>
      <p:graphicFrame>
        <p:nvGraphicFramePr>
          <p:cNvPr id="7" name="ตัวแทนเนื้อหา 2">
            <a:extLst>
              <a:ext uri="{FF2B5EF4-FFF2-40B4-BE49-F238E27FC236}">
                <a16:creationId xmlns:a16="http://schemas.microsoft.com/office/drawing/2014/main" id="{64B80883-1BE3-43B3-BAEB-779B7219E565}"/>
              </a:ext>
            </a:extLst>
          </p:cNvPr>
          <p:cNvGraphicFramePr>
            <a:graphicFrameLocks noGrp="1"/>
          </p:cNvGraphicFramePr>
          <p:nvPr>
            <p:ph idx="1"/>
            <p:extLst>
              <p:ext uri="{D42A27DB-BD31-4B8C-83A1-F6EECF244321}">
                <p14:modId xmlns:p14="http://schemas.microsoft.com/office/powerpoint/2010/main" val="407850992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791427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D70B121-56F4-4848-B38B-182089D909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tx1">
              <a:alpha val="8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ชื่อเรื่อง 1">
            <a:extLst>
              <a:ext uri="{FF2B5EF4-FFF2-40B4-BE49-F238E27FC236}">
                <a16:creationId xmlns:a16="http://schemas.microsoft.com/office/drawing/2014/main" id="{5E3593A5-E7B8-4A58-B1CC-C175B31DE3A0}"/>
              </a:ext>
            </a:extLst>
          </p:cNvPr>
          <p:cNvSpPr>
            <a:spLocks noGrp="1"/>
          </p:cNvSpPr>
          <p:nvPr>
            <p:ph type="title"/>
          </p:nvPr>
        </p:nvSpPr>
        <p:spPr>
          <a:xfrm>
            <a:off x="838200" y="963877"/>
            <a:ext cx="3494362" cy="4930246"/>
          </a:xfrm>
        </p:spPr>
        <p:txBody>
          <a:bodyPr>
            <a:normAutofit/>
          </a:bodyPr>
          <a:lstStyle/>
          <a:p>
            <a:pPr algn="r"/>
            <a:r>
              <a:rPr lang="en-US">
                <a:solidFill>
                  <a:schemeClr val="accent1"/>
                </a:solidFill>
              </a:rPr>
              <a:t>Conclusion</a:t>
            </a:r>
          </a:p>
        </p:txBody>
      </p:sp>
      <p:cxnSp>
        <p:nvCxnSpPr>
          <p:cNvPr id="12" name="Straight Connector 11">
            <a:extLst>
              <a:ext uri="{FF2B5EF4-FFF2-40B4-BE49-F238E27FC236}">
                <a16:creationId xmlns:a16="http://schemas.microsoft.com/office/drawing/2014/main" id="{2D72A2C9-F3CA-4216-8BAD-FA4C970C3C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3" name="ตัวแทนเนื้อหา 2">
            <a:extLst>
              <a:ext uri="{FF2B5EF4-FFF2-40B4-BE49-F238E27FC236}">
                <a16:creationId xmlns:a16="http://schemas.microsoft.com/office/drawing/2014/main" id="{1EF6E37E-AD4F-45A4-B258-690BA9E9AC8D}"/>
              </a:ext>
            </a:extLst>
          </p:cNvPr>
          <p:cNvSpPr>
            <a:spLocks noGrp="1"/>
          </p:cNvSpPr>
          <p:nvPr>
            <p:ph idx="1"/>
          </p:nvPr>
        </p:nvSpPr>
        <p:spPr>
          <a:xfrm>
            <a:off x="4976031" y="963877"/>
            <a:ext cx="6377769" cy="4930246"/>
          </a:xfrm>
        </p:spPr>
        <p:txBody>
          <a:bodyPr anchor="ctr">
            <a:normAutofit/>
          </a:bodyPr>
          <a:lstStyle/>
          <a:p>
            <a:r>
              <a:rPr lang="en-US" sz="2400"/>
              <a:t>Disrupters start by appealing to low-end or unserved consumers and then migrate to the mainstream market.</a:t>
            </a:r>
          </a:p>
        </p:txBody>
      </p:sp>
      <p:sp>
        <p:nvSpPr>
          <p:cNvPr id="4" name="ตัวแทนท้ายกระดาษ 3">
            <a:extLst>
              <a:ext uri="{FF2B5EF4-FFF2-40B4-BE49-F238E27FC236}">
                <a16:creationId xmlns:a16="http://schemas.microsoft.com/office/drawing/2014/main" id="{7D714536-D0B1-44E3-9D95-7E49B4367AA3}"/>
              </a:ext>
            </a:extLst>
          </p:cNvPr>
          <p:cNvSpPr>
            <a:spLocks noGrp="1"/>
          </p:cNvSpPr>
          <p:nvPr>
            <p:ph type="ftr" sz="quarter" idx="11"/>
          </p:nvPr>
        </p:nvSpPr>
        <p:spPr>
          <a:xfrm>
            <a:off x="4976031" y="6033479"/>
            <a:ext cx="5259985" cy="365125"/>
          </a:xfrm>
        </p:spPr>
        <p:txBody>
          <a:bodyPr>
            <a:normAutofit/>
          </a:bodyPr>
          <a:lstStyle/>
          <a:p>
            <a:pPr algn="l">
              <a:spcAft>
                <a:spcPts val="600"/>
              </a:spcAft>
            </a:pPr>
            <a:r>
              <a:rPr lang="en-US" sz="1050">
                <a:solidFill>
                  <a:schemeClr val="tx1">
                    <a:alpha val="80000"/>
                  </a:schemeClr>
                </a:solidFill>
              </a:rPr>
              <a:t>HBR 2015</a:t>
            </a:r>
          </a:p>
        </p:txBody>
      </p:sp>
      <p:sp>
        <p:nvSpPr>
          <p:cNvPr id="5" name="ตัวแทนหมายเลขสไลด์ 4">
            <a:extLst>
              <a:ext uri="{FF2B5EF4-FFF2-40B4-BE49-F238E27FC236}">
                <a16:creationId xmlns:a16="http://schemas.microsoft.com/office/drawing/2014/main" id="{4E2AD5F7-98E0-4E89-953D-1A787CE4CF3D}"/>
              </a:ext>
            </a:extLst>
          </p:cNvPr>
          <p:cNvSpPr>
            <a:spLocks noGrp="1"/>
          </p:cNvSpPr>
          <p:nvPr>
            <p:ph type="sldNum" sz="quarter" idx="12"/>
          </p:nvPr>
        </p:nvSpPr>
        <p:spPr>
          <a:xfrm>
            <a:off x="10571516" y="6033479"/>
            <a:ext cx="782283" cy="365125"/>
          </a:xfrm>
        </p:spPr>
        <p:txBody>
          <a:bodyPr>
            <a:normAutofit/>
          </a:bodyPr>
          <a:lstStyle/>
          <a:p>
            <a:pPr>
              <a:spcAft>
                <a:spcPts val="600"/>
              </a:spcAft>
            </a:pPr>
            <a:fld id="{18EB983B-854C-4690-955E-589CFD6D54E7}" type="slidenum">
              <a:rPr lang="en-US" sz="1050">
                <a:solidFill>
                  <a:schemeClr val="tx1">
                    <a:alpha val="80000"/>
                  </a:schemeClr>
                </a:solidFill>
              </a:rPr>
              <a:pPr>
                <a:spcAft>
                  <a:spcPts val="600"/>
                </a:spcAft>
              </a:pPr>
              <a:t>11</a:t>
            </a:fld>
            <a:endParaRPr lang="en-US" sz="1050">
              <a:solidFill>
                <a:schemeClr val="tx1">
                  <a:alpha val="80000"/>
                </a:schemeClr>
              </a:solidFill>
            </a:endParaRPr>
          </a:p>
        </p:txBody>
      </p:sp>
    </p:spTree>
    <p:extLst>
      <p:ext uri="{BB962C8B-B14F-4D97-AF65-F5344CB8AC3E}">
        <p14:creationId xmlns:p14="http://schemas.microsoft.com/office/powerpoint/2010/main" val="8431503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D70B121-56F4-4848-B38B-182089D909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tx1">
              <a:alpha val="8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ชื่อเรื่อง 1">
            <a:extLst>
              <a:ext uri="{FF2B5EF4-FFF2-40B4-BE49-F238E27FC236}">
                <a16:creationId xmlns:a16="http://schemas.microsoft.com/office/drawing/2014/main" id="{EC6A590A-B0FF-43E8-AA02-828FA23EFB58}"/>
              </a:ext>
            </a:extLst>
          </p:cNvPr>
          <p:cNvSpPr>
            <a:spLocks noGrp="1"/>
          </p:cNvSpPr>
          <p:nvPr>
            <p:ph type="title"/>
          </p:nvPr>
        </p:nvSpPr>
        <p:spPr>
          <a:xfrm>
            <a:off x="838200" y="963877"/>
            <a:ext cx="3494362" cy="4930246"/>
          </a:xfrm>
        </p:spPr>
        <p:txBody>
          <a:bodyPr>
            <a:normAutofit/>
          </a:bodyPr>
          <a:lstStyle/>
          <a:p>
            <a:pPr algn="r"/>
            <a:r>
              <a:rPr lang="en-US">
                <a:solidFill>
                  <a:schemeClr val="accent1"/>
                </a:solidFill>
              </a:rPr>
              <a:t>Disruptive innovation and sustaining innovation</a:t>
            </a:r>
          </a:p>
        </p:txBody>
      </p:sp>
      <p:cxnSp>
        <p:nvCxnSpPr>
          <p:cNvPr id="12" name="Straight Connector 11">
            <a:extLst>
              <a:ext uri="{FF2B5EF4-FFF2-40B4-BE49-F238E27FC236}">
                <a16:creationId xmlns:a16="http://schemas.microsoft.com/office/drawing/2014/main" id="{2D72A2C9-F3CA-4216-8BAD-FA4C970C3C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3" name="ตัวแทนเนื้อหา 2">
            <a:extLst>
              <a:ext uri="{FF2B5EF4-FFF2-40B4-BE49-F238E27FC236}">
                <a16:creationId xmlns:a16="http://schemas.microsoft.com/office/drawing/2014/main" id="{BE39FD40-D094-4CF6-BAB4-0823C42EDDBD}"/>
              </a:ext>
            </a:extLst>
          </p:cNvPr>
          <p:cNvSpPr>
            <a:spLocks noGrp="1"/>
          </p:cNvSpPr>
          <p:nvPr>
            <p:ph idx="1"/>
          </p:nvPr>
        </p:nvSpPr>
        <p:spPr>
          <a:xfrm>
            <a:off x="4976031" y="963877"/>
            <a:ext cx="6377769" cy="4930246"/>
          </a:xfrm>
        </p:spPr>
        <p:txBody>
          <a:bodyPr anchor="ctr">
            <a:normAutofit/>
          </a:bodyPr>
          <a:lstStyle/>
          <a:p>
            <a:r>
              <a:rPr lang="en-US" sz="2400"/>
              <a:t>Sustaining innovations make products better in the eyes of an incumbent’s existing customers.</a:t>
            </a:r>
          </a:p>
          <a:p>
            <a:r>
              <a:rPr lang="en-US" sz="2400"/>
              <a:t>Disruptive innovations are initially considered inferior by most of an incumbent’s customers. Typically, customers re not willing to switch to the new offering merely because it is less expensive. Instead, they wait until its quality rises enough to satisfy them. Once that is happened, they adopt the new product and happily accept its lower price.</a:t>
            </a:r>
          </a:p>
          <a:p>
            <a:r>
              <a:rPr lang="en-US" sz="2400"/>
              <a:t>Disruption drives prices down in a market.</a:t>
            </a:r>
          </a:p>
          <a:p>
            <a:endParaRPr lang="en-US" sz="2400"/>
          </a:p>
        </p:txBody>
      </p:sp>
      <p:sp>
        <p:nvSpPr>
          <p:cNvPr id="4" name="ตัวแทนท้ายกระดาษ 3">
            <a:extLst>
              <a:ext uri="{FF2B5EF4-FFF2-40B4-BE49-F238E27FC236}">
                <a16:creationId xmlns:a16="http://schemas.microsoft.com/office/drawing/2014/main" id="{BAE61DC2-1732-454B-A8DD-2D6B2CE18B03}"/>
              </a:ext>
            </a:extLst>
          </p:cNvPr>
          <p:cNvSpPr>
            <a:spLocks noGrp="1"/>
          </p:cNvSpPr>
          <p:nvPr>
            <p:ph type="ftr" sz="quarter" idx="11"/>
          </p:nvPr>
        </p:nvSpPr>
        <p:spPr>
          <a:xfrm>
            <a:off x="4976031" y="6033479"/>
            <a:ext cx="5259985" cy="365125"/>
          </a:xfrm>
        </p:spPr>
        <p:txBody>
          <a:bodyPr>
            <a:normAutofit/>
          </a:bodyPr>
          <a:lstStyle/>
          <a:p>
            <a:pPr algn="l">
              <a:spcAft>
                <a:spcPts val="600"/>
              </a:spcAft>
            </a:pPr>
            <a:r>
              <a:rPr lang="en-US" sz="1050">
                <a:solidFill>
                  <a:schemeClr val="tx1">
                    <a:alpha val="80000"/>
                  </a:schemeClr>
                </a:solidFill>
              </a:rPr>
              <a:t>HBR 2015</a:t>
            </a:r>
          </a:p>
        </p:txBody>
      </p:sp>
      <p:sp>
        <p:nvSpPr>
          <p:cNvPr id="5" name="ตัวแทนหมายเลขสไลด์ 4">
            <a:extLst>
              <a:ext uri="{FF2B5EF4-FFF2-40B4-BE49-F238E27FC236}">
                <a16:creationId xmlns:a16="http://schemas.microsoft.com/office/drawing/2014/main" id="{5074D7D7-520A-4EDE-8E12-83AA2680A7C6}"/>
              </a:ext>
            </a:extLst>
          </p:cNvPr>
          <p:cNvSpPr>
            <a:spLocks noGrp="1"/>
          </p:cNvSpPr>
          <p:nvPr>
            <p:ph type="sldNum" sz="quarter" idx="12"/>
          </p:nvPr>
        </p:nvSpPr>
        <p:spPr>
          <a:xfrm>
            <a:off x="10571516" y="6033479"/>
            <a:ext cx="782283" cy="365125"/>
          </a:xfrm>
        </p:spPr>
        <p:txBody>
          <a:bodyPr>
            <a:normAutofit/>
          </a:bodyPr>
          <a:lstStyle/>
          <a:p>
            <a:pPr>
              <a:spcAft>
                <a:spcPts val="600"/>
              </a:spcAft>
            </a:pPr>
            <a:fld id="{18EB983B-854C-4690-955E-589CFD6D54E7}" type="slidenum">
              <a:rPr lang="en-US" sz="1050">
                <a:solidFill>
                  <a:schemeClr val="tx1">
                    <a:alpha val="80000"/>
                  </a:schemeClr>
                </a:solidFill>
              </a:rPr>
              <a:pPr>
                <a:spcAft>
                  <a:spcPts val="600"/>
                </a:spcAft>
              </a:pPr>
              <a:t>12</a:t>
            </a:fld>
            <a:endParaRPr lang="en-US" sz="1050">
              <a:solidFill>
                <a:schemeClr val="tx1">
                  <a:alpha val="80000"/>
                </a:schemeClr>
              </a:solidFill>
            </a:endParaRPr>
          </a:p>
        </p:txBody>
      </p:sp>
    </p:spTree>
    <p:extLst>
      <p:ext uri="{BB962C8B-B14F-4D97-AF65-F5344CB8AC3E}">
        <p14:creationId xmlns:p14="http://schemas.microsoft.com/office/powerpoint/2010/main" val="39889586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BB7685BD-2178-4B60-8290-1050EA3C5EBE}"/>
              </a:ext>
            </a:extLst>
          </p:cNvPr>
          <p:cNvSpPr>
            <a:spLocks noGrp="1"/>
          </p:cNvSpPr>
          <p:nvPr>
            <p:ph type="title"/>
          </p:nvPr>
        </p:nvSpPr>
        <p:spPr>
          <a:xfrm>
            <a:off x="1600200" y="4269282"/>
            <a:ext cx="8991600" cy="1264762"/>
          </a:xfrm>
          <a:solidFill>
            <a:srgbClr val="FFFFFF"/>
          </a:solidFill>
          <a:ln w="38100">
            <a:solidFill>
              <a:srgbClr val="404040"/>
            </a:solidFill>
            <a:miter lim="800000"/>
          </a:ln>
        </p:spPr>
        <p:txBody>
          <a:bodyPr vert="horz" lIns="91440" tIns="45720" rIns="91440" bIns="45720" rtlCol="0" anchor="ctr">
            <a:normAutofit/>
          </a:bodyPr>
          <a:lstStyle/>
          <a:p>
            <a:pPr algn="ctr"/>
            <a:r>
              <a:rPr lang="en-US" sz="4000" dirty="0">
                <a:solidFill>
                  <a:srgbClr val="404040"/>
                </a:solidFill>
              </a:rPr>
              <a:t>E-Spring and Fountain</a:t>
            </a:r>
          </a:p>
        </p:txBody>
      </p:sp>
      <p:pic>
        <p:nvPicPr>
          <p:cNvPr id="7" name="ตัวแทนเนื้อหา 6" descr="รูปภาพประกอบด้วย ในอาคาร, นั่ง, ถ้วย, โต๊ะ&#10;&#10;คำอธิบายที่สร้างขึ้นโดยอัตโนมัติ">
            <a:extLst>
              <a:ext uri="{FF2B5EF4-FFF2-40B4-BE49-F238E27FC236}">
                <a16:creationId xmlns:a16="http://schemas.microsoft.com/office/drawing/2014/main" id="{777BD7BE-8643-4925-943B-8CE7A026921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33206" y="468977"/>
            <a:ext cx="2312189" cy="3539066"/>
          </a:xfrm>
          <a:prstGeom prst="rect">
            <a:avLst/>
          </a:prstGeom>
        </p:spPr>
      </p:pic>
      <p:sp>
        <p:nvSpPr>
          <p:cNvPr id="4" name="ตัวแทนท้ายกระดาษ 3">
            <a:extLst>
              <a:ext uri="{FF2B5EF4-FFF2-40B4-BE49-F238E27FC236}">
                <a16:creationId xmlns:a16="http://schemas.microsoft.com/office/drawing/2014/main" id="{1F413475-193A-4698-80DF-7F7E8509FE7F}"/>
              </a:ext>
            </a:extLst>
          </p:cNvPr>
          <p:cNvSpPr>
            <a:spLocks noGrp="1"/>
          </p:cNvSpPr>
          <p:nvPr>
            <p:ph type="ftr" sz="quarter" idx="11"/>
          </p:nvPr>
        </p:nvSpPr>
        <p:spPr/>
        <p:txBody>
          <a:bodyPr vert="horz" lIns="91440" tIns="45720" rIns="91440" bIns="45720" rtlCol="0" anchor="ctr">
            <a:normAutofit/>
          </a:bodyPr>
          <a:lstStyle/>
          <a:p>
            <a:pPr>
              <a:spcAft>
                <a:spcPts val="600"/>
              </a:spcAft>
            </a:pPr>
            <a:r>
              <a:rPr lang="en-US" kern="1200">
                <a:solidFill>
                  <a:prstClr val="white">
                    <a:tint val="75000"/>
                    <a:alpha val="80000"/>
                  </a:prstClr>
                </a:solidFill>
                <a:latin typeface="+mn-lt"/>
                <a:ea typeface="+mn-ea"/>
                <a:cs typeface="+mn-cs"/>
              </a:rPr>
              <a:t>HBR 2015</a:t>
            </a:r>
          </a:p>
        </p:txBody>
      </p:sp>
      <p:sp>
        <p:nvSpPr>
          <p:cNvPr id="5" name="ตัวแทนหมายเลขสไลด์ 4">
            <a:extLst>
              <a:ext uri="{FF2B5EF4-FFF2-40B4-BE49-F238E27FC236}">
                <a16:creationId xmlns:a16="http://schemas.microsoft.com/office/drawing/2014/main" id="{4C5C27F7-9CF2-436C-9D04-E1A83297B0E1}"/>
              </a:ext>
            </a:extLst>
          </p:cNvPr>
          <p:cNvSpPr>
            <a:spLocks noGrp="1"/>
          </p:cNvSpPr>
          <p:nvPr>
            <p:ph type="sldNum" sz="quarter" idx="12"/>
          </p:nvPr>
        </p:nvSpPr>
        <p:spPr/>
        <p:txBody>
          <a:bodyPr vert="horz" lIns="91440" tIns="45720" rIns="91440" bIns="45720" rtlCol="0" anchor="ctr">
            <a:normAutofit/>
          </a:bodyPr>
          <a:lstStyle/>
          <a:p>
            <a:pPr>
              <a:spcAft>
                <a:spcPts val="600"/>
              </a:spcAft>
            </a:pPr>
            <a:fld id="{18EB983B-854C-4690-955E-589CFD6D54E7}" type="slidenum">
              <a:rPr lang="en-US">
                <a:solidFill>
                  <a:prstClr val="white">
                    <a:tint val="75000"/>
                    <a:alpha val="80000"/>
                  </a:prstClr>
                </a:solidFill>
              </a:rPr>
              <a:pPr>
                <a:spcAft>
                  <a:spcPts val="600"/>
                </a:spcAft>
              </a:pPr>
              <a:t>13</a:t>
            </a:fld>
            <a:endParaRPr lang="en-US">
              <a:solidFill>
                <a:prstClr val="white">
                  <a:tint val="75000"/>
                  <a:alpha val="80000"/>
                </a:prstClr>
              </a:solidFill>
            </a:endParaRPr>
          </a:p>
        </p:txBody>
      </p:sp>
      <p:pic>
        <p:nvPicPr>
          <p:cNvPr id="9" name="รูปภาพ 8" descr="รูปภาพประกอบด้วย โต๊ะ, ท้องฟ้า, ในอาคาร, นั่ง&#10;&#10;คำอธิบายที่สร้างขึ้นโดยอัตโนมัติ">
            <a:extLst>
              <a:ext uri="{FF2B5EF4-FFF2-40B4-BE49-F238E27FC236}">
                <a16:creationId xmlns:a16="http://schemas.microsoft.com/office/drawing/2014/main" id="{BFD33944-66E9-4D80-B77E-12D98A65464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45529" y="468977"/>
            <a:ext cx="3539066" cy="3539066"/>
          </a:xfrm>
          <a:prstGeom prst="rect">
            <a:avLst/>
          </a:prstGeom>
        </p:spPr>
      </p:pic>
    </p:spTree>
    <p:extLst>
      <p:ext uri="{BB962C8B-B14F-4D97-AF65-F5344CB8AC3E}">
        <p14:creationId xmlns:p14="http://schemas.microsoft.com/office/powerpoint/2010/main" val="5231790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ชื่อเรื่อง 1">
            <a:extLst>
              <a:ext uri="{FF2B5EF4-FFF2-40B4-BE49-F238E27FC236}">
                <a16:creationId xmlns:a16="http://schemas.microsoft.com/office/drawing/2014/main" id="{9B81B6AA-7DDD-4053-8DB4-B5AFB278C89C}"/>
              </a:ext>
            </a:extLst>
          </p:cNvPr>
          <p:cNvSpPr>
            <a:spLocks noGrp="1"/>
          </p:cNvSpPr>
          <p:nvPr>
            <p:ph type="title"/>
          </p:nvPr>
        </p:nvSpPr>
        <p:spPr>
          <a:xfrm>
            <a:off x="640079" y="2053641"/>
            <a:ext cx="3669161" cy="2760098"/>
          </a:xfrm>
        </p:spPr>
        <p:txBody>
          <a:bodyPr>
            <a:normAutofit/>
          </a:bodyPr>
          <a:lstStyle/>
          <a:p>
            <a:r>
              <a:rPr lang="en-US">
                <a:solidFill>
                  <a:srgbClr val="FFFFFF"/>
                </a:solidFill>
              </a:rPr>
              <a:t>1. Disruption is a process</a:t>
            </a:r>
          </a:p>
        </p:txBody>
      </p:sp>
      <p:sp>
        <p:nvSpPr>
          <p:cNvPr id="3" name="ตัวแทนเนื้อหา 2">
            <a:extLst>
              <a:ext uri="{FF2B5EF4-FFF2-40B4-BE49-F238E27FC236}">
                <a16:creationId xmlns:a16="http://schemas.microsoft.com/office/drawing/2014/main" id="{712C6BD7-2790-4F0F-BCC7-5FD08140505B}"/>
              </a:ext>
            </a:extLst>
          </p:cNvPr>
          <p:cNvSpPr>
            <a:spLocks noGrp="1"/>
          </p:cNvSpPr>
          <p:nvPr>
            <p:ph idx="1"/>
          </p:nvPr>
        </p:nvSpPr>
        <p:spPr>
          <a:xfrm>
            <a:off x="6090574" y="801866"/>
            <a:ext cx="5306084" cy="5230634"/>
          </a:xfrm>
        </p:spPr>
        <p:txBody>
          <a:bodyPr anchor="ctr">
            <a:normAutofit/>
          </a:bodyPr>
          <a:lstStyle/>
          <a:p>
            <a:r>
              <a:rPr lang="en-US" sz="1900">
                <a:solidFill>
                  <a:srgbClr val="000000"/>
                </a:solidFill>
              </a:rPr>
              <a:t>Disruption is a process of  the evolution of products over time.</a:t>
            </a:r>
          </a:p>
          <a:p>
            <a:r>
              <a:rPr lang="en-US" sz="1900">
                <a:solidFill>
                  <a:srgbClr val="000000"/>
                </a:solidFill>
              </a:rPr>
              <a:t>Most of disruption begins as a small-scale of experiment. </a:t>
            </a:r>
          </a:p>
          <a:p>
            <a:r>
              <a:rPr lang="en-US" sz="1900">
                <a:solidFill>
                  <a:srgbClr val="000000"/>
                </a:solidFill>
              </a:rPr>
              <a:t>Disrupters tend to focus on getting business model, rather than merely the product.</a:t>
            </a:r>
          </a:p>
          <a:p>
            <a:r>
              <a:rPr lang="en-US" sz="1900">
                <a:solidFill>
                  <a:srgbClr val="000000"/>
                </a:solidFill>
              </a:rPr>
              <a:t>Netflix launched in 1997 and its initial service, delivery to the US mail and online interface, was not appealing to most of Blockbuster’s customers. Two companies filled very different needs for their different customers. as new technology allowed Netflix to shift to streaming video over the internet, the company did eventually appealing to Blockbuster’s core customers, offering a wider selection of content with an all-you-can-watch, on demand, low price, high quality, highly convenient approach.</a:t>
            </a:r>
          </a:p>
        </p:txBody>
      </p:sp>
      <p:sp>
        <p:nvSpPr>
          <p:cNvPr id="4" name="ตัวแทนท้ายกระดาษ 3">
            <a:extLst>
              <a:ext uri="{FF2B5EF4-FFF2-40B4-BE49-F238E27FC236}">
                <a16:creationId xmlns:a16="http://schemas.microsoft.com/office/drawing/2014/main" id="{8939142D-058B-497C-BA13-16C3F959544D}"/>
              </a:ext>
            </a:extLst>
          </p:cNvPr>
          <p:cNvSpPr>
            <a:spLocks noGrp="1"/>
          </p:cNvSpPr>
          <p:nvPr>
            <p:ph type="ftr" sz="quarter" idx="11"/>
          </p:nvPr>
        </p:nvSpPr>
        <p:spPr>
          <a:xfrm>
            <a:off x="5536367" y="6223702"/>
            <a:ext cx="5289562" cy="314067"/>
          </a:xfrm>
        </p:spPr>
        <p:txBody>
          <a:bodyPr>
            <a:normAutofit/>
          </a:bodyPr>
          <a:lstStyle/>
          <a:p>
            <a:pPr algn="r">
              <a:spcAft>
                <a:spcPts val="600"/>
              </a:spcAft>
            </a:pPr>
            <a:r>
              <a:rPr lang="en-US" sz="1000">
                <a:solidFill>
                  <a:srgbClr val="898989"/>
                </a:solidFill>
              </a:rPr>
              <a:t>HBR 2015</a:t>
            </a:r>
          </a:p>
        </p:txBody>
      </p:sp>
      <p:sp>
        <p:nvSpPr>
          <p:cNvPr id="5" name="ตัวแทนหมายเลขสไลด์ 4">
            <a:extLst>
              <a:ext uri="{FF2B5EF4-FFF2-40B4-BE49-F238E27FC236}">
                <a16:creationId xmlns:a16="http://schemas.microsoft.com/office/drawing/2014/main" id="{0FE444C2-AD23-4A58-AD3A-6C61C6011F7F}"/>
              </a:ext>
            </a:extLst>
          </p:cNvPr>
          <p:cNvSpPr>
            <a:spLocks noGrp="1"/>
          </p:cNvSpPr>
          <p:nvPr>
            <p:ph type="sldNum" sz="quarter" idx="12"/>
          </p:nvPr>
        </p:nvSpPr>
        <p:spPr>
          <a:xfrm>
            <a:off x="10825930" y="6223702"/>
            <a:ext cx="570728" cy="314067"/>
          </a:xfrm>
        </p:spPr>
        <p:txBody>
          <a:bodyPr>
            <a:normAutofit/>
          </a:bodyPr>
          <a:lstStyle/>
          <a:p>
            <a:pPr>
              <a:spcAft>
                <a:spcPts val="600"/>
              </a:spcAft>
            </a:pPr>
            <a:fld id="{18EB983B-854C-4690-955E-589CFD6D54E7}" type="slidenum">
              <a:rPr lang="en-US" sz="1000">
                <a:solidFill>
                  <a:srgbClr val="898989"/>
                </a:solidFill>
              </a:rPr>
              <a:pPr>
                <a:spcAft>
                  <a:spcPts val="600"/>
                </a:spcAft>
              </a:pPr>
              <a:t>14</a:t>
            </a:fld>
            <a:endParaRPr lang="en-US" sz="1000">
              <a:solidFill>
                <a:srgbClr val="898989"/>
              </a:solidFill>
            </a:endParaRPr>
          </a:p>
        </p:txBody>
      </p:sp>
    </p:spTree>
    <p:extLst>
      <p:ext uri="{BB962C8B-B14F-4D97-AF65-F5344CB8AC3E}">
        <p14:creationId xmlns:p14="http://schemas.microsoft.com/office/powerpoint/2010/main" val="2731088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ชื่อเรื่อง 1">
            <a:extLst>
              <a:ext uri="{FF2B5EF4-FFF2-40B4-BE49-F238E27FC236}">
                <a16:creationId xmlns:a16="http://schemas.microsoft.com/office/drawing/2014/main" id="{0700C8DF-AF11-4D4E-AD20-CDCE8344A42C}"/>
              </a:ext>
            </a:extLst>
          </p:cNvPr>
          <p:cNvSpPr>
            <a:spLocks noGrp="1"/>
          </p:cNvSpPr>
          <p:nvPr>
            <p:ph type="title"/>
          </p:nvPr>
        </p:nvSpPr>
        <p:spPr>
          <a:xfrm>
            <a:off x="640079" y="2053641"/>
            <a:ext cx="3669161" cy="2760098"/>
          </a:xfrm>
        </p:spPr>
        <p:txBody>
          <a:bodyPr>
            <a:normAutofit/>
          </a:bodyPr>
          <a:lstStyle/>
          <a:p>
            <a:r>
              <a:rPr lang="en-US" sz="3100">
                <a:solidFill>
                  <a:srgbClr val="FFFFFF"/>
                </a:solidFill>
              </a:rPr>
              <a:t>2. Disrupters often build business models that are vey different from those of incumbents</a:t>
            </a:r>
          </a:p>
        </p:txBody>
      </p:sp>
      <p:sp>
        <p:nvSpPr>
          <p:cNvPr id="3" name="ตัวแทนเนื้อหา 2">
            <a:extLst>
              <a:ext uri="{FF2B5EF4-FFF2-40B4-BE49-F238E27FC236}">
                <a16:creationId xmlns:a16="http://schemas.microsoft.com/office/drawing/2014/main" id="{B0F76C8C-B86C-45FF-BEAB-B382CDDDA2E8}"/>
              </a:ext>
            </a:extLst>
          </p:cNvPr>
          <p:cNvSpPr>
            <a:spLocks noGrp="1"/>
          </p:cNvSpPr>
          <p:nvPr>
            <p:ph idx="1"/>
          </p:nvPr>
        </p:nvSpPr>
        <p:spPr>
          <a:xfrm>
            <a:off x="6090574" y="801866"/>
            <a:ext cx="5306084" cy="5230634"/>
          </a:xfrm>
        </p:spPr>
        <p:txBody>
          <a:bodyPr anchor="ctr">
            <a:normAutofit/>
          </a:bodyPr>
          <a:lstStyle/>
          <a:p>
            <a:r>
              <a:rPr lang="en-US" sz="2400">
                <a:solidFill>
                  <a:srgbClr val="000000"/>
                </a:solidFill>
              </a:rPr>
              <a:t>Apple’s iPhone debuted in 2007, was a sustaining innovation in the smart phone market.</a:t>
            </a:r>
          </a:p>
          <a:p>
            <a:r>
              <a:rPr lang="en-US" sz="2400">
                <a:solidFill>
                  <a:srgbClr val="000000"/>
                </a:solidFill>
              </a:rPr>
              <a:t>The iPhone created disruption in the  laptop market by building facilitated network connecting application developers with phone users. The iPhone created a new market for internet access and eventually was able to challenge laptops as mainstream users’s device of choice for going online,</a:t>
            </a:r>
          </a:p>
          <a:p>
            <a:endParaRPr lang="en-US" sz="2400">
              <a:solidFill>
                <a:srgbClr val="000000"/>
              </a:solidFill>
            </a:endParaRPr>
          </a:p>
        </p:txBody>
      </p:sp>
      <p:sp>
        <p:nvSpPr>
          <p:cNvPr id="4" name="ตัวแทนท้ายกระดาษ 3">
            <a:extLst>
              <a:ext uri="{FF2B5EF4-FFF2-40B4-BE49-F238E27FC236}">
                <a16:creationId xmlns:a16="http://schemas.microsoft.com/office/drawing/2014/main" id="{280B2B16-E984-4E5D-B925-4654E87736B7}"/>
              </a:ext>
            </a:extLst>
          </p:cNvPr>
          <p:cNvSpPr>
            <a:spLocks noGrp="1"/>
          </p:cNvSpPr>
          <p:nvPr>
            <p:ph type="ftr" sz="quarter" idx="11"/>
          </p:nvPr>
        </p:nvSpPr>
        <p:spPr>
          <a:xfrm>
            <a:off x="5536367" y="6223702"/>
            <a:ext cx="5289562" cy="314067"/>
          </a:xfrm>
        </p:spPr>
        <p:txBody>
          <a:bodyPr>
            <a:normAutofit/>
          </a:bodyPr>
          <a:lstStyle/>
          <a:p>
            <a:pPr algn="r">
              <a:spcAft>
                <a:spcPts val="600"/>
              </a:spcAft>
            </a:pPr>
            <a:r>
              <a:rPr lang="en-US" sz="1000">
                <a:solidFill>
                  <a:srgbClr val="898989"/>
                </a:solidFill>
              </a:rPr>
              <a:t>HBR 2015</a:t>
            </a:r>
          </a:p>
        </p:txBody>
      </p:sp>
      <p:sp>
        <p:nvSpPr>
          <p:cNvPr id="5" name="ตัวแทนหมายเลขสไลด์ 4">
            <a:extLst>
              <a:ext uri="{FF2B5EF4-FFF2-40B4-BE49-F238E27FC236}">
                <a16:creationId xmlns:a16="http://schemas.microsoft.com/office/drawing/2014/main" id="{589F65D2-7F43-4DE7-B19E-7E1361AE0A38}"/>
              </a:ext>
            </a:extLst>
          </p:cNvPr>
          <p:cNvSpPr>
            <a:spLocks noGrp="1"/>
          </p:cNvSpPr>
          <p:nvPr>
            <p:ph type="sldNum" sz="quarter" idx="12"/>
          </p:nvPr>
        </p:nvSpPr>
        <p:spPr>
          <a:xfrm>
            <a:off x="10825930" y="6223702"/>
            <a:ext cx="570728" cy="314067"/>
          </a:xfrm>
        </p:spPr>
        <p:txBody>
          <a:bodyPr>
            <a:normAutofit/>
          </a:bodyPr>
          <a:lstStyle/>
          <a:p>
            <a:pPr>
              <a:spcAft>
                <a:spcPts val="600"/>
              </a:spcAft>
            </a:pPr>
            <a:fld id="{18EB983B-854C-4690-955E-589CFD6D54E7}" type="slidenum">
              <a:rPr lang="en-US" sz="1000">
                <a:solidFill>
                  <a:srgbClr val="898989"/>
                </a:solidFill>
              </a:rPr>
              <a:pPr>
                <a:spcAft>
                  <a:spcPts val="600"/>
                </a:spcAft>
              </a:pPr>
              <a:t>15</a:t>
            </a:fld>
            <a:endParaRPr lang="en-US" sz="1000">
              <a:solidFill>
                <a:srgbClr val="898989"/>
              </a:solidFill>
            </a:endParaRPr>
          </a:p>
        </p:txBody>
      </p:sp>
    </p:spTree>
    <p:extLst>
      <p:ext uri="{BB962C8B-B14F-4D97-AF65-F5344CB8AC3E}">
        <p14:creationId xmlns:p14="http://schemas.microsoft.com/office/powerpoint/2010/main" val="9165868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1">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3">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BB48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ชื่อเรื่อง 1">
            <a:extLst>
              <a:ext uri="{FF2B5EF4-FFF2-40B4-BE49-F238E27FC236}">
                <a16:creationId xmlns:a16="http://schemas.microsoft.com/office/drawing/2014/main" id="{2189D870-8C24-463E-BAE4-57FB3496595E}"/>
              </a:ext>
            </a:extLst>
          </p:cNvPr>
          <p:cNvSpPr>
            <a:spLocks noGrp="1"/>
          </p:cNvSpPr>
          <p:nvPr>
            <p:ph type="title"/>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algn="ctr"/>
            <a:r>
              <a:rPr lang="en-US" sz="2600" kern="1200">
                <a:solidFill>
                  <a:srgbClr val="FFFFFF"/>
                </a:solidFill>
                <a:latin typeface="+mj-lt"/>
                <a:ea typeface="+mj-ea"/>
                <a:cs typeface="+mj-cs"/>
              </a:rPr>
              <a:t>3. Some disruptive innovations succeed; some don’t</a:t>
            </a:r>
          </a:p>
        </p:txBody>
      </p:sp>
      <p:pic>
        <p:nvPicPr>
          <p:cNvPr id="7" name="ตัวแทนเนื้อหา 6" descr="รูปภาพประกอบด้วย ถ้วย&#10;&#10;คำอธิบายที่สร้างขึ้นโดยอัตโนมัติ">
            <a:extLst>
              <a:ext uri="{FF2B5EF4-FFF2-40B4-BE49-F238E27FC236}">
                <a16:creationId xmlns:a16="http://schemas.microsoft.com/office/drawing/2014/main" id="{5F834BB7-821F-4459-98FC-903410197D1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038600" y="1028244"/>
            <a:ext cx="7188199" cy="4798122"/>
          </a:xfrm>
          <a:prstGeom prst="rect">
            <a:avLst/>
          </a:prstGeom>
        </p:spPr>
      </p:pic>
      <p:sp>
        <p:nvSpPr>
          <p:cNvPr id="4" name="ตัวแทนท้ายกระดาษ 3">
            <a:extLst>
              <a:ext uri="{FF2B5EF4-FFF2-40B4-BE49-F238E27FC236}">
                <a16:creationId xmlns:a16="http://schemas.microsoft.com/office/drawing/2014/main" id="{EEE16388-99EE-4E84-A03E-310CBA1DC790}"/>
              </a:ext>
            </a:extLst>
          </p:cNvPr>
          <p:cNvSpPr>
            <a:spLocks noGrp="1"/>
          </p:cNvSpPr>
          <p:nvPr>
            <p:ph type="ftr" sz="quarter" idx="11"/>
          </p:nvPr>
        </p:nvSpPr>
        <p:spPr>
          <a:xfrm>
            <a:off x="4116613" y="6356350"/>
            <a:ext cx="7032172" cy="365125"/>
          </a:xfrm>
        </p:spPr>
        <p:txBody>
          <a:bodyPr vert="horz" lIns="91440" tIns="45720" rIns="91440" bIns="45720" rtlCol="0" anchor="ctr">
            <a:normAutofit/>
          </a:bodyPr>
          <a:lstStyle/>
          <a:p>
            <a:pPr>
              <a:spcAft>
                <a:spcPts val="600"/>
              </a:spcAft>
            </a:pPr>
            <a:r>
              <a:rPr lang="en-US" kern="1200">
                <a:solidFill>
                  <a:srgbClr val="898989"/>
                </a:solidFill>
                <a:latin typeface="+mn-lt"/>
                <a:ea typeface="+mn-ea"/>
                <a:cs typeface="+mn-cs"/>
              </a:rPr>
              <a:t>HBR 2015</a:t>
            </a:r>
          </a:p>
        </p:txBody>
      </p:sp>
      <p:sp>
        <p:nvSpPr>
          <p:cNvPr id="5" name="ตัวแทนหมายเลขสไลด์ 4">
            <a:extLst>
              <a:ext uri="{FF2B5EF4-FFF2-40B4-BE49-F238E27FC236}">
                <a16:creationId xmlns:a16="http://schemas.microsoft.com/office/drawing/2014/main" id="{207DBD3C-1BD8-4600-BBC0-1381B288A66D}"/>
              </a:ext>
            </a:extLst>
          </p:cNvPr>
          <p:cNvSpPr>
            <a:spLocks noGrp="1"/>
          </p:cNvSpPr>
          <p:nvPr>
            <p:ph type="sldNum" sz="quarter" idx="12"/>
          </p:nvPr>
        </p:nvSpPr>
        <p:spPr>
          <a:xfrm>
            <a:off x="11310257" y="6356350"/>
            <a:ext cx="560009" cy="365125"/>
          </a:xfrm>
        </p:spPr>
        <p:txBody>
          <a:bodyPr vert="horz" lIns="91440" tIns="45720" rIns="91440" bIns="45720" rtlCol="0" anchor="ctr">
            <a:normAutofit/>
          </a:bodyPr>
          <a:lstStyle/>
          <a:p>
            <a:pPr>
              <a:spcAft>
                <a:spcPts val="600"/>
              </a:spcAft>
            </a:pPr>
            <a:fld id="{18EB983B-854C-4690-955E-589CFD6D54E7}" type="slidenum">
              <a:rPr lang="en-US" smtClean="0">
                <a:solidFill>
                  <a:srgbClr val="898989"/>
                </a:solidFill>
              </a:rPr>
              <a:pPr>
                <a:spcAft>
                  <a:spcPts val="600"/>
                </a:spcAft>
              </a:pPr>
              <a:t>16</a:t>
            </a:fld>
            <a:endParaRPr lang="en-US">
              <a:solidFill>
                <a:srgbClr val="898989"/>
              </a:solidFill>
            </a:endParaRPr>
          </a:p>
        </p:txBody>
      </p:sp>
    </p:spTree>
    <p:extLst>
      <p:ext uri="{BB962C8B-B14F-4D97-AF65-F5344CB8AC3E}">
        <p14:creationId xmlns:p14="http://schemas.microsoft.com/office/powerpoint/2010/main" val="11778547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ชื่อเรื่อง 1">
            <a:extLst>
              <a:ext uri="{FF2B5EF4-FFF2-40B4-BE49-F238E27FC236}">
                <a16:creationId xmlns:a16="http://schemas.microsoft.com/office/drawing/2014/main" id="{73C2E30B-4C1B-4AAE-9D1D-24D63F4EAAC1}"/>
              </a:ext>
            </a:extLst>
          </p:cNvPr>
          <p:cNvSpPr>
            <a:spLocks noGrp="1"/>
          </p:cNvSpPr>
          <p:nvPr>
            <p:ph type="title"/>
          </p:nvPr>
        </p:nvSpPr>
        <p:spPr>
          <a:xfrm>
            <a:off x="640079" y="2053641"/>
            <a:ext cx="3669161" cy="2760098"/>
          </a:xfrm>
        </p:spPr>
        <p:txBody>
          <a:bodyPr>
            <a:normAutofit/>
          </a:bodyPr>
          <a:lstStyle/>
          <a:p>
            <a:r>
              <a:rPr lang="en-US">
                <a:solidFill>
                  <a:srgbClr val="FFFFFF"/>
                </a:solidFill>
              </a:rPr>
              <a:t>4. The mantra disrupt or be disrupted can misguide us.</a:t>
            </a:r>
          </a:p>
        </p:txBody>
      </p:sp>
      <p:sp>
        <p:nvSpPr>
          <p:cNvPr id="3" name="ตัวแทนเนื้อหา 2">
            <a:extLst>
              <a:ext uri="{FF2B5EF4-FFF2-40B4-BE49-F238E27FC236}">
                <a16:creationId xmlns:a16="http://schemas.microsoft.com/office/drawing/2014/main" id="{BE6DE707-B1F2-4975-A75F-D6FF758687F1}"/>
              </a:ext>
            </a:extLst>
          </p:cNvPr>
          <p:cNvSpPr>
            <a:spLocks noGrp="1"/>
          </p:cNvSpPr>
          <p:nvPr>
            <p:ph idx="1"/>
          </p:nvPr>
        </p:nvSpPr>
        <p:spPr>
          <a:xfrm>
            <a:off x="6090574" y="801866"/>
            <a:ext cx="5306084" cy="5230634"/>
          </a:xfrm>
        </p:spPr>
        <p:txBody>
          <a:bodyPr anchor="ctr">
            <a:normAutofit/>
          </a:bodyPr>
          <a:lstStyle/>
          <a:p>
            <a:r>
              <a:rPr lang="en-US" sz="2400">
                <a:solidFill>
                  <a:srgbClr val="000000"/>
                </a:solidFill>
              </a:rPr>
              <a:t>Incumbent companies do need to respond to disruption if it is occurring, but tey should not overreact by dismantling a still-profitable business. Instead, they should continue to strengthen relationships with core customers by investing in sustaining innovations.</a:t>
            </a:r>
          </a:p>
          <a:p>
            <a:r>
              <a:rPr lang="en-US" sz="2400">
                <a:solidFill>
                  <a:srgbClr val="000000"/>
                </a:solidFill>
              </a:rPr>
              <a:t>The success of the enterprise depends on keeping it separate from the core business. That means that for some time, incumbent will find themselves managing two very different operations.</a:t>
            </a:r>
          </a:p>
        </p:txBody>
      </p:sp>
      <p:sp>
        <p:nvSpPr>
          <p:cNvPr id="4" name="ตัวแทนท้ายกระดาษ 3">
            <a:extLst>
              <a:ext uri="{FF2B5EF4-FFF2-40B4-BE49-F238E27FC236}">
                <a16:creationId xmlns:a16="http://schemas.microsoft.com/office/drawing/2014/main" id="{B1AA9B85-1529-43BA-8EF7-CC6CA44DA0DB}"/>
              </a:ext>
            </a:extLst>
          </p:cNvPr>
          <p:cNvSpPr>
            <a:spLocks noGrp="1"/>
          </p:cNvSpPr>
          <p:nvPr>
            <p:ph type="ftr" sz="quarter" idx="11"/>
          </p:nvPr>
        </p:nvSpPr>
        <p:spPr>
          <a:xfrm>
            <a:off x="5536367" y="6223702"/>
            <a:ext cx="5289562" cy="314067"/>
          </a:xfrm>
        </p:spPr>
        <p:txBody>
          <a:bodyPr>
            <a:normAutofit/>
          </a:bodyPr>
          <a:lstStyle/>
          <a:p>
            <a:pPr algn="r">
              <a:spcAft>
                <a:spcPts val="600"/>
              </a:spcAft>
            </a:pPr>
            <a:r>
              <a:rPr lang="en-US" sz="1000">
                <a:solidFill>
                  <a:srgbClr val="898989"/>
                </a:solidFill>
              </a:rPr>
              <a:t>HBR 2015</a:t>
            </a:r>
          </a:p>
        </p:txBody>
      </p:sp>
      <p:sp>
        <p:nvSpPr>
          <p:cNvPr id="5" name="ตัวแทนหมายเลขสไลด์ 4">
            <a:extLst>
              <a:ext uri="{FF2B5EF4-FFF2-40B4-BE49-F238E27FC236}">
                <a16:creationId xmlns:a16="http://schemas.microsoft.com/office/drawing/2014/main" id="{11ACB363-E740-4C45-BB56-9382CCAD2EB0}"/>
              </a:ext>
            </a:extLst>
          </p:cNvPr>
          <p:cNvSpPr>
            <a:spLocks noGrp="1"/>
          </p:cNvSpPr>
          <p:nvPr>
            <p:ph type="sldNum" sz="quarter" idx="12"/>
          </p:nvPr>
        </p:nvSpPr>
        <p:spPr>
          <a:xfrm>
            <a:off x="10825930" y="6223702"/>
            <a:ext cx="570728" cy="314067"/>
          </a:xfrm>
        </p:spPr>
        <p:txBody>
          <a:bodyPr>
            <a:normAutofit/>
          </a:bodyPr>
          <a:lstStyle/>
          <a:p>
            <a:pPr>
              <a:spcAft>
                <a:spcPts val="600"/>
              </a:spcAft>
            </a:pPr>
            <a:fld id="{18EB983B-854C-4690-955E-589CFD6D54E7}" type="slidenum">
              <a:rPr lang="en-US" sz="1000">
                <a:solidFill>
                  <a:srgbClr val="898989"/>
                </a:solidFill>
              </a:rPr>
              <a:pPr>
                <a:spcAft>
                  <a:spcPts val="600"/>
                </a:spcAft>
              </a:pPr>
              <a:t>17</a:t>
            </a:fld>
            <a:endParaRPr lang="en-US" sz="1000">
              <a:solidFill>
                <a:srgbClr val="898989"/>
              </a:solidFill>
            </a:endParaRPr>
          </a:p>
        </p:txBody>
      </p:sp>
    </p:spTree>
    <p:extLst>
      <p:ext uri="{BB962C8B-B14F-4D97-AF65-F5344CB8AC3E}">
        <p14:creationId xmlns:p14="http://schemas.microsoft.com/office/powerpoint/2010/main" val="26457377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ตัวแทนเนื้อหา 6">
            <a:extLst>
              <a:ext uri="{FF2B5EF4-FFF2-40B4-BE49-F238E27FC236}">
                <a16:creationId xmlns:a16="http://schemas.microsoft.com/office/drawing/2014/main" id="{F2DF373C-847B-45E8-8CD3-692E93ECC715}"/>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t="442"/>
          <a:stretch/>
        </p:blipFill>
        <p:spPr>
          <a:xfrm>
            <a:off x="20" y="10"/>
            <a:ext cx="12191980" cy="6857990"/>
          </a:xfrm>
          <a:prstGeom prst="rect">
            <a:avLst/>
          </a:prstGeom>
        </p:spPr>
      </p:pic>
      <p:sp>
        <p:nvSpPr>
          <p:cNvPr id="4" name="ตัวแทนท้ายกระดาษ 3">
            <a:extLst>
              <a:ext uri="{FF2B5EF4-FFF2-40B4-BE49-F238E27FC236}">
                <a16:creationId xmlns:a16="http://schemas.microsoft.com/office/drawing/2014/main" id="{0EA8728A-5B85-4EF7-99B2-A3487391FD0D}"/>
              </a:ext>
            </a:extLst>
          </p:cNvPr>
          <p:cNvSpPr>
            <a:spLocks noGrp="1"/>
          </p:cNvSpPr>
          <p:nvPr>
            <p:ph type="ftr" sz="quarter" idx="11"/>
          </p:nvPr>
        </p:nvSpPr>
        <p:spPr/>
        <p:txBody>
          <a:bodyPr vert="horz" lIns="91440" tIns="45720" rIns="91440" bIns="45720" rtlCol="0" anchor="ctr">
            <a:normAutofit/>
          </a:bodyPr>
          <a:lstStyle/>
          <a:p>
            <a:pPr>
              <a:spcAft>
                <a:spcPts val="600"/>
              </a:spcAft>
            </a:pPr>
            <a:r>
              <a:rPr lang="en-US" kern="1200">
                <a:solidFill>
                  <a:srgbClr val="FFFFFF"/>
                </a:solidFill>
                <a:latin typeface="+mn-lt"/>
                <a:ea typeface="+mn-ea"/>
                <a:cs typeface="+mn-cs"/>
              </a:rPr>
              <a:t>HBR 2015</a:t>
            </a:r>
          </a:p>
        </p:txBody>
      </p:sp>
      <p:sp>
        <p:nvSpPr>
          <p:cNvPr id="5" name="ตัวแทนหมายเลขสไลด์ 4">
            <a:extLst>
              <a:ext uri="{FF2B5EF4-FFF2-40B4-BE49-F238E27FC236}">
                <a16:creationId xmlns:a16="http://schemas.microsoft.com/office/drawing/2014/main" id="{4F8617A7-9964-478C-894E-B218BA55BDD2}"/>
              </a:ext>
            </a:extLst>
          </p:cNvPr>
          <p:cNvSpPr>
            <a:spLocks noGrp="1"/>
          </p:cNvSpPr>
          <p:nvPr>
            <p:ph type="sldNum" sz="quarter" idx="12"/>
          </p:nvPr>
        </p:nvSpPr>
        <p:spPr/>
        <p:txBody>
          <a:bodyPr vert="horz" lIns="91440" tIns="45720" rIns="91440" bIns="45720" rtlCol="0" anchor="ctr">
            <a:normAutofit/>
          </a:bodyPr>
          <a:lstStyle/>
          <a:p>
            <a:pPr>
              <a:spcAft>
                <a:spcPts val="600"/>
              </a:spcAft>
            </a:pPr>
            <a:fld id="{18EB983B-854C-4690-955E-589CFD6D54E7}" type="slidenum">
              <a:rPr lang="en-US">
                <a:solidFill>
                  <a:srgbClr val="FFFFFF"/>
                </a:solidFill>
              </a:rPr>
              <a:pPr>
                <a:spcAft>
                  <a:spcPts val="600"/>
                </a:spcAft>
              </a:pPr>
              <a:t>18</a:t>
            </a:fld>
            <a:endParaRPr lang="en-US">
              <a:solidFill>
                <a:srgbClr val="FFFFFF"/>
              </a:solidFill>
            </a:endParaRPr>
          </a:p>
        </p:txBody>
      </p:sp>
    </p:spTree>
    <p:extLst>
      <p:ext uri="{BB962C8B-B14F-4D97-AF65-F5344CB8AC3E}">
        <p14:creationId xmlns:p14="http://schemas.microsoft.com/office/powerpoint/2010/main" val="36603894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2DB5869B-2320-43F0-B805-E4E01DFEC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2693976"/>
          </a:xfrm>
          <a:prstGeom prst="rect">
            <a:avLst/>
          </a:prstGeom>
          <a:gradFill>
            <a:gsLst>
              <a:gs pos="0">
                <a:srgbClr val="00B0F0">
                  <a:lumMod val="90000"/>
                </a:srgbClr>
              </a:gs>
              <a:gs pos="25000">
                <a:srgbClr val="00B0F0">
                  <a:lumMod val="90000"/>
                </a:srgb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3AA16612-ACD2-4A16-8F2B-4514FD6BF28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ชื่อเรื่อง 1">
            <a:extLst>
              <a:ext uri="{FF2B5EF4-FFF2-40B4-BE49-F238E27FC236}">
                <a16:creationId xmlns:a16="http://schemas.microsoft.com/office/drawing/2014/main" id="{15A7F4CC-36A1-4435-BB0C-729F45E0EE0E}"/>
              </a:ext>
            </a:extLst>
          </p:cNvPr>
          <p:cNvSpPr>
            <a:spLocks noGrp="1"/>
          </p:cNvSpPr>
          <p:nvPr>
            <p:ph type="title"/>
          </p:nvPr>
        </p:nvSpPr>
        <p:spPr>
          <a:xfrm>
            <a:off x="1179226" y="826680"/>
            <a:ext cx="9833548" cy="1325563"/>
          </a:xfrm>
        </p:spPr>
        <p:txBody>
          <a:bodyPr>
            <a:normAutofit/>
          </a:bodyPr>
          <a:lstStyle/>
          <a:p>
            <a:pPr algn="ctr"/>
            <a:r>
              <a:rPr lang="en-US" sz="4000">
                <a:solidFill>
                  <a:srgbClr val="FFFFFF"/>
                </a:solidFill>
              </a:rPr>
              <a:t>R1</a:t>
            </a:r>
          </a:p>
        </p:txBody>
      </p:sp>
      <p:sp>
        <p:nvSpPr>
          <p:cNvPr id="3" name="ตัวแทนเนื้อหา 2">
            <a:extLst>
              <a:ext uri="{FF2B5EF4-FFF2-40B4-BE49-F238E27FC236}">
                <a16:creationId xmlns:a16="http://schemas.microsoft.com/office/drawing/2014/main" id="{B6F596E2-19E3-4616-97E6-EAFAE270FFF0}"/>
              </a:ext>
            </a:extLst>
          </p:cNvPr>
          <p:cNvSpPr>
            <a:spLocks noGrp="1"/>
          </p:cNvSpPr>
          <p:nvPr>
            <p:ph idx="1"/>
          </p:nvPr>
        </p:nvSpPr>
        <p:spPr>
          <a:xfrm>
            <a:off x="1179226" y="3092970"/>
            <a:ext cx="9833548" cy="2693976"/>
          </a:xfrm>
        </p:spPr>
        <p:txBody>
          <a:bodyPr>
            <a:normAutofit/>
          </a:bodyPr>
          <a:lstStyle/>
          <a:p>
            <a:r>
              <a:rPr lang="en-US" sz="2000">
                <a:solidFill>
                  <a:srgbClr val="000000"/>
                </a:solidFill>
              </a:rPr>
              <a:t>Disruption theory does not dictate what managers should do. Instead, it helps them make a strategic choice between taking a sustaining path or taking a disruptive one.</a:t>
            </a:r>
          </a:p>
        </p:txBody>
      </p:sp>
      <p:sp>
        <p:nvSpPr>
          <p:cNvPr id="4" name="ตัวแทนท้ายกระดาษ 3">
            <a:extLst>
              <a:ext uri="{FF2B5EF4-FFF2-40B4-BE49-F238E27FC236}">
                <a16:creationId xmlns:a16="http://schemas.microsoft.com/office/drawing/2014/main" id="{4B6E556E-49A9-4672-9755-2E9BA056688A}"/>
              </a:ext>
            </a:extLst>
          </p:cNvPr>
          <p:cNvSpPr>
            <a:spLocks noGrp="1"/>
          </p:cNvSpPr>
          <p:nvPr>
            <p:ph type="ftr" sz="quarter" idx="11"/>
          </p:nvPr>
        </p:nvSpPr>
        <p:spPr>
          <a:xfrm>
            <a:off x="805661" y="6223702"/>
            <a:ext cx="6584750" cy="314067"/>
          </a:xfrm>
        </p:spPr>
        <p:txBody>
          <a:bodyPr>
            <a:normAutofit/>
          </a:bodyPr>
          <a:lstStyle/>
          <a:p>
            <a:pPr algn="l">
              <a:spcAft>
                <a:spcPts val="600"/>
              </a:spcAft>
            </a:pPr>
            <a:r>
              <a:rPr lang="en-US" sz="1000">
                <a:solidFill>
                  <a:srgbClr val="898989"/>
                </a:solidFill>
              </a:rPr>
              <a:t>HBR 2015</a:t>
            </a:r>
          </a:p>
        </p:txBody>
      </p:sp>
      <p:sp>
        <p:nvSpPr>
          <p:cNvPr id="5" name="ตัวแทนหมายเลขสไลด์ 4">
            <a:extLst>
              <a:ext uri="{FF2B5EF4-FFF2-40B4-BE49-F238E27FC236}">
                <a16:creationId xmlns:a16="http://schemas.microsoft.com/office/drawing/2014/main" id="{3927F892-789F-4420-9139-95F4EA7053EA}"/>
              </a:ext>
            </a:extLst>
          </p:cNvPr>
          <p:cNvSpPr>
            <a:spLocks noGrp="1"/>
          </p:cNvSpPr>
          <p:nvPr>
            <p:ph type="sldNum" sz="quarter" idx="12"/>
          </p:nvPr>
        </p:nvSpPr>
        <p:spPr>
          <a:xfrm>
            <a:off x="10825930" y="6223702"/>
            <a:ext cx="570728" cy="314067"/>
          </a:xfrm>
        </p:spPr>
        <p:txBody>
          <a:bodyPr>
            <a:normAutofit/>
          </a:bodyPr>
          <a:lstStyle/>
          <a:p>
            <a:pPr>
              <a:spcAft>
                <a:spcPts val="600"/>
              </a:spcAft>
            </a:pPr>
            <a:fld id="{18EB983B-854C-4690-955E-589CFD6D54E7}" type="slidenum">
              <a:rPr lang="en-US" sz="1000">
                <a:solidFill>
                  <a:srgbClr val="898989"/>
                </a:solidFill>
              </a:rPr>
              <a:pPr>
                <a:spcAft>
                  <a:spcPts val="600"/>
                </a:spcAft>
              </a:pPr>
              <a:t>19</a:t>
            </a:fld>
            <a:endParaRPr lang="en-US" sz="1000">
              <a:solidFill>
                <a:srgbClr val="898989"/>
              </a:solidFill>
            </a:endParaRPr>
          </a:p>
        </p:txBody>
      </p:sp>
    </p:spTree>
    <p:extLst>
      <p:ext uri="{BB962C8B-B14F-4D97-AF65-F5344CB8AC3E}">
        <p14:creationId xmlns:p14="http://schemas.microsoft.com/office/powerpoint/2010/main" val="1636281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E96B7042-4C52-427C-8C92-8FEC051C1E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2593788"/>
          </a:xfrm>
          <a:prstGeom prst="rect">
            <a:avLst/>
          </a:prstGeom>
          <a:gradFill>
            <a:gsLst>
              <a:gs pos="0">
                <a:schemeClr val="accent6">
                  <a:lumMod val="90000"/>
                </a:schemeClr>
              </a:gs>
              <a:gs pos="25000">
                <a:schemeClr val="accent6">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3AA16612-ACD2-4A16-8F2B-4514FD6BF28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ชื่อเรื่อง 1">
            <a:extLst>
              <a:ext uri="{FF2B5EF4-FFF2-40B4-BE49-F238E27FC236}">
                <a16:creationId xmlns:a16="http://schemas.microsoft.com/office/drawing/2014/main" id="{EFE9D23C-A29E-4CA2-809E-E92CBC9DFCEF}"/>
              </a:ext>
            </a:extLst>
          </p:cNvPr>
          <p:cNvSpPr>
            <a:spLocks noGrp="1"/>
          </p:cNvSpPr>
          <p:nvPr>
            <p:ph type="title"/>
          </p:nvPr>
        </p:nvSpPr>
        <p:spPr>
          <a:xfrm>
            <a:off x="1179226" y="826680"/>
            <a:ext cx="9833548" cy="1325563"/>
          </a:xfrm>
        </p:spPr>
        <p:txBody>
          <a:bodyPr>
            <a:normAutofit/>
          </a:bodyPr>
          <a:lstStyle/>
          <a:p>
            <a:pPr algn="ctr"/>
            <a:r>
              <a:rPr lang="en-US" sz="4000">
                <a:solidFill>
                  <a:srgbClr val="FFFFFF"/>
                </a:solidFill>
              </a:rPr>
              <a:t>R2</a:t>
            </a:r>
          </a:p>
        </p:txBody>
      </p:sp>
      <p:sp>
        <p:nvSpPr>
          <p:cNvPr id="3" name="ตัวแทนเนื้อหา 2">
            <a:extLst>
              <a:ext uri="{FF2B5EF4-FFF2-40B4-BE49-F238E27FC236}">
                <a16:creationId xmlns:a16="http://schemas.microsoft.com/office/drawing/2014/main" id="{2950E064-496F-4E5A-9706-B1BD63EE6CAE}"/>
              </a:ext>
            </a:extLst>
          </p:cNvPr>
          <p:cNvSpPr>
            <a:spLocks noGrp="1"/>
          </p:cNvSpPr>
          <p:nvPr>
            <p:ph idx="1"/>
          </p:nvPr>
        </p:nvSpPr>
        <p:spPr>
          <a:xfrm>
            <a:off x="1179226" y="3092970"/>
            <a:ext cx="9833548" cy="2693976"/>
          </a:xfrm>
        </p:spPr>
        <p:txBody>
          <a:bodyPr>
            <a:normAutofit/>
          </a:bodyPr>
          <a:lstStyle/>
          <a:p>
            <a:r>
              <a:rPr lang="en-US" sz="2000">
                <a:solidFill>
                  <a:srgbClr val="000000"/>
                </a:solidFill>
              </a:rPr>
              <a:t>The theory of disruption predicts that when an entrant tackles incumbent competitors head-on, offering better products, the incumbents will accelerate their innovations to defend their business. They will either offering even better products or comparable prices.</a:t>
            </a:r>
          </a:p>
          <a:p>
            <a:r>
              <a:rPr lang="en-US" sz="2000">
                <a:solidFill>
                  <a:srgbClr val="000000"/>
                </a:solidFill>
              </a:rPr>
              <a:t>The entrants pursue a sustaining strategy for stand-alone business will face steep odds. In disk drive industry, only 6% of sustaining entrants managed to succeed.</a:t>
            </a:r>
          </a:p>
          <a:p>
            <a:r>
              <a:rPr lang="en-US" sz="2000">
                <a:solidFill>
                  <a:srgbClr val="000000"/>
                </a:solidFill>
              </a:rPr>
              <a:t>Empirical findings showed that incumbents outperformed entrants in a sustaining innovation context but underperformed in a disruptive innovation context.</a:t>
            </a:r>
          </a:p>
        </p:txBody>
      </p:sp>
      <p:sp>
        <p:nvSpPr>
          <p:cNvPr id="4" name="ตัวแทนท้ายกระดาษ 3">
            <a:extLst>
              <a:ext uri="{FF2B5EF4-FFF2-40B4-BE49-F238E27FC236}">
                <a16:creationId xmlns:a16="http://schemas.microsoft.com/office/drawing/2014/main" id="{508A9E18-DC8C-437C-BC5A-9262806747B6}"/>
              </a:ext>
            </a:extLst>
          </p:cNvPr>
          <p:cNvSpPr>
            <a:spLocks noGrp="1"/>
          </p:cNvSpPr>
          <p:nvPr>
            <p:ph type="ftr" sz="quarter" idx="11"/>
          </p:nvPr>
        </p:nvSpPr>
        <p:spPr>
          <a:xfrm>
            <a:off x="805661" y="6223702"/>
            <a:ext cx="6584750" cy="314067"/>
          </a:xfrm>
        </p:spPr>
        <p:txBody>
          <a:bodyPr>
            <a:normAutofit/>
          </a:bodyPr>
          <a:lstStyle/>
          <a:p>
            <a:pPr algn="l">
              <a:spcAft>
                <a:spcPts val="600"/>
              </a:spcAft>
            </a:pPr>
            <a:r>
              <a:rPr lang="en-US" sz="1000">
                <a:solidFill>
                  <a:srgbClr val="898989"/>
                </a:solidFill>
              </a:rPr>
              <a:t>HBR 2015</a:t>
            </a:r>
          </a:p>
        </p:txBody>
      </p:sp>
      <p:sp>
        <p:nvSpPr>
          <p:cNvPr id="5" name="ตัวแทนหมายเลขสไลด์ 4">
            <a:extLst>
              <a:ext uri="{FF2B5EF4-FFF2-40B4-BE49-F238E27FC236}">
                <a16:creationId xmlns:a16="http://schemas.microsoft.com/office/drawing/2014/main" id="{41B6C788-B478-4195-BBD1-1110AFDD53BC}"/>
              </a:ext>
            </a:extLst>
          </p:cNvPr>
          <p:cNvSpPr>
            <a:spLocks noGrp="1"/>
          </p:cNvSpPr>
          <p:nvPr>
            <p:ph type="sldNum" sz="quarter" idx="12"/>
          </p:nvPr>
        </p:nvSpPr>
        <p:spPr>
          <a:xfrm>
            <a:off x="10825930" y="6223702"/>
            <a:ext cx="570728" cy="314067"/>
          </a:xfrm>
        </p:spPr>
        <p:txBody>
          <a:bodyPr>
            <a:normAutofit/>
          </a:bodyPr>
          <a:lstStyle/>
          <a:p>
            <a:pPr>
              <a:spcAft>
                <a:spcPts val="600"/>
              </a:spcAft>
            </a:pPr>
            <a:fld id="{18EB983B-854C-4690-955E-589CFD6D54E7}" type="slidenum">
              <a:rPr lang="en-US" sz="1000">
                <a:solidFill>
                  <a:srgbClr val="898989"/>
                </a:solidFill>
              </a:rPr>
              <a:pPr>
                <a:spcAft>
                  <a:spcPts val="600"/>
                </a:spcAft>
              </a:pPr>
              <a:t>20</a:t>
            </a:fld>
            <a:endParaRPr lang="en-US" sz="1000">
              <a:solidFill>
                <a:srgbClr val="898989"/>
              </a:solidFill>
            </a:endParaRPr>
          </a:p>
        </p:txBody>
      </p:sp>
    </p:spTree>
    <p:extLst>
      <p:ext uri="{BB962C8B-B14F-4D97-AF65-F5344CB8AC3E}">
        <p14:creationId xmlns:p14="http://schemas.microsoft.com/office/powerpoint/2010/main" val="13548526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2DB5869B-2320-43F0-B805-E4E01DFEC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2693976"/>
          </a:xfrm>
          <a:prstGeom prst="rect">
            <a:avLst/>
          </a:prstGeom>
          <a:gradFill>
            <a:gsLst>
              <a:gs pos="0">
                <a:srgbClr val="E3411B">
                  <a:lumMod val="90000"/>
                </a:srgbClr>
              </a:gs>
              <a:gs pos="25000">
                <a:srgbClr val="E3411B">
                  <a:lumMod val="90000"/>
                </a:srgb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3AA16612-ACD2-4A16-8F2B-4514FD6BF28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ชื่อเรื่อง 1">
            <a:extLst>
              <a:ext uri="{FF2B5EF4-FFF2-40B4-BE49-F238E27FC236}">
                <a16:creationId xmlns:a16="http://schemas.microsoft.com/office/drawing/2014/main" id="{3BF33A9F-4A42-4393-B6B2-BF692B6A977B}"/>
              </a:ext>
            </a:extLst>
          </p:cNvPr>
          <p:cNvSpPr>
            <a:spLocks noGrp="1"/>
          </p:cNvSpPr>
          <p:nvPr>
            <p:ph type="title"/>
          </p:nvPr>
        </p:nvSpPr>
        <p:spPr>
          <a:xfrm>
            <a:off x="1179226" y="826680"/>
            <a:ext cx="9833548" cy="1325563"/>
          </a:xfrm>
        </p:spPr>
        <p:txBody>
          <a:bodyPr>
            <a:normAutofit/>
          </a:bodyPr>
          <a:lstStyle/>
          <a:p>
            <a:pPr algn="ctr"/>
            <a:r>
              <a:rPr lang="en-US" sz="4000">
                <a:solidFill>
                  <a:srgbClr val="FFFFFF"/>
                </a:solidFill>
              </a:rPr>
              <a:t>R3</a:t>
            </a:r>
          </a:p>
        </p:txBody>
      </p:sp>
      <p:sp>
        <p:nvSpPr>
          <p:cNvPr id="3" name="ตัวแทนเนื้อหา 2">
            <a:extLst>
              <a:ext uri="{FF2B5EF4-FFF2-40B4-BE49-F238E27FC236}">
                <a16:creationId xmlns:a16="http://schemas.microsoft.com/office/drawing/2014/main" id="{2195CC20-4600-41C4-8034-D02F8802165A}"/>
              </a:ext>
            </a:extLst>
          </p:cNvPr>
          <p:cNvSpPr>
            <a:spLocks noGrp="1"/>
          </p:cNvSpPr>
          <p:nvPr>
            <p:ph idx="1"/>
          </p:nvPr>
        </p:nvSpPr>
        <p:spPr>
          <a:xfrm>
            <a:off x="1179226" y="3092970"/>
            <a:ext cx="9833548" cy="2693976"/>
          </a:xfrm>
        </p:spPr>
        <p:txBody>
          <a:bodyPr>
            <a:normAutofit/>
          </a:bodyPr>
          <a:lstStyle/>
          <a:p>
            <a:r>
              <a:rPr lang="en-US" sz="2000">
                <a:solidFill>
                  <a:srgbClr val="000000"/>
                </a:solidFill>
              </a:rPr>
              <a:t>Low-end disrupters come in at the bottom of the market and take hold within an existing value network and take hold within an existing value network before moving upmarket and attacking that stratum.</a:t>
            </a:r>
          </a:p>
          <a:p>
            <a:r>
              <a:rPr lang="en-US" sz="2000">
                <a:solidFill>
                  <a:srgbClr val="000000"/>
                </a:solidFill>
              </a:rPr>
              <a:t>New market disruptions take hold in a completely new value network and appeal to customers who have previously gone without the product. Transistor pocket radio were aimed at non-consumers of tabletop tube radio.</a:t>
            </a:r>
          </a:p>
        </p:txBody>
      </p:sp>
      <p:sp>
        <p:nvSpPr>
          <p:cNvPr id="4" name="ตัวแทนท้ายกระดาษ 3">
            <a:extLst>
              <a:ext uri="{FF2B5EF4-FFF2-40B4-BE49-F238E27FC236}">
                <a16:creationId xmlns:a16="http://schemas.microsoft.com/office/drawing/2014/main" id="{40D03B1B-1157-4795-903A-EE596BDCA287}"/>
              </a:ext>
            </a:extLst>
          </p:cNvPr>
          <p:cNvSpPr>
            <a:spLocks noGrp="1"/>
          </p:cNvSpPr>
          <p:nvPr>
            <p:ph type="ftr" sz="quarter" idx="11"/>
          </p:nvPr>
        </p:nvSpPr>
        <p:spPr>
          <a:xfrm>
            <a:off x="805661" y="6223702"/>
            <a:ext cx="6584750" cy="314067"/>
          </a:xfrm>
        </p:spPr>
        <p:txBody>
          <a:bodyPr>
            <a:normAutofit/>
          </a:bodyPr>
          <a:lstStyle/>
          <a:p>
            <a:pPr algn="l">
              <a:spcAft>
                <a:spcPts val="600"/>
              </a:spcAft>
            </a:pPr>
            <a:r>
              <a:rPr lang="en-US" sz="1000">
                <a:solidFill>
                  <a:srgbClr val="898989"/>
                </a:solidFill>
              </a:rPr>
              <a:t>HBR 2015</a:t>
            </a:r>
          </a:p>
        </p:txBody>
      </p:sp>
      <p:sp>
        <p:nvSpPr>
          <p:cNvPr id="5" name="ตัวแทนหมายเลขสไลด์ 4">
            <a:extLst>
              <a:ext uri="{FF2B5EF4-FFF2-40B4-BE49-F238E27FC236}">
                <a16:creationId xmlns:a16="http://schemas.microsoft.com/office/drawing/2014/main" id="{FAD5137A-4238-47EA-B18E-761641999A89}"/>
              </a:ext>
            </a:extLst>
          </p:cNvPr>
          <p:cNvSpPr>
            <a:spLocks noGrp="1"/>
          </p:cNvSpPr>
          <p:nvPr>
            <p:ph type="sldNum" sz="quarter" idx="12"/>
          </p:nvPr>
        </p:nvSpPr>
        <p:spPr>
          <a:xfrm>
            <a:off x="10825930" y="6223702"/>
            <a:ext cx="570728" cy="314067"/>
          </a:xfrm>
        </p:spPr>
        <p:txBody>
          <a:bodyPr>
            <a:normAutofit/>
          </a:bodyPr>
          <a:lstStyle/>
          <a:p>
            <a:pPr>
              <a:spcAft>
                <a:spcPts val="600"/>
              </a:spcAft>
            </a:pPr>
            <a:fld id="{18EB983B-854C-4690-955E-589CFD6D54E7}" type="slidenum">
              <a:rPr lang="en-US" sz="1000">
                <a:solidFill>
                  <a:srgbClr val="898989"/>
                </a:solidFill>
              </a:rPr>
              <a:pPr>
                <a:spcAft>
                  <a:spcPts val="600"/>
                </a:spcAft>
              </a:pPr>
              <a:t>21</a:t>
            </a:fld>
            <a:endParaRPr lang="en-US" sz="1000">
              <a:solidFill>
                <a:srgbClr val="898989"/>
              </a:solidFill>
            </a:endParaRPr>
          </a:p>
        </p:txBody>
      </p:sp>
    </p:spTree>
    <p:extLst>
      <p:ext uri="{BB962C8B-B14F-4D97-AF65-F5344CB8AC3E}">
        <p14:creationId xmlns:p14="http://schemas.microsoft.com/office/powerpoint/2010/main" val="15404402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351DFE5-F63D-4BE0-BDA9-E3EB88F01A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3AA16612-ACD2-4A16-8F2B-4514FD6BF28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ชื่อเรื่อง 1">
            <a:extLst>
              <a:ext uri="{FF2B5EF4-FFF2-40B4-BE49-F238E27FC236}">
                <a16:creationId xmlns:a16="http://schemas.microsoft.com/office/drawing/2014/main" id="{7A808773-20F4-4F9A-ABA3-8509F06B6BAD}"/>
              </a:ext>
            </a:extLst>
          </p:cNvPr>
          <p:cNvSpPr>
            <a:spLocks noGrp="1"/>
          </p:cNvSpPr>
          <p:nvPr>
            <p:ph type="title"/>
          </p:nvPr>
        </p:nvSpPr>
        <p:spPr>
          <a:xfrm>
            <a:off x="1179226" y="826680"/>
            <a:ext cx="9833548" cy="1325563"/>
          </a:xfrm>
        </p:spPr>
        <p:txBody>
          <a:bodyPr>
            <a:normAutofit/>
          </a:bodyPr>
          <a:lstStyle/>
          <a:p>
            <a:pPr algn="ctr"/>
            <a:r>
              <a:rPr lang="en-US" sz="4000">
                <a:solidFill>
                  <a:srgbClr val="FFFFFF"/>
                </a:solidFill>
              </a:rPr>
              <a:t>R4</a:t>
            </a:r>
          </a:p>
        </p:txBody>
      </p:sp>
      <p:sp>
        <p:nvSpPr>
          <p:cNvPr id="3" name="ตัวแทนเนื้อหา 2">
            <a:extLst>
              <a:ext uri="{FF2B5EF4-FFF2-40B4-BE49-F238E27FC236}">
                <a16:creationId xmlns:a16="http://schemas.microsoft.com/office/drawing/2014/main" id="{172A5FD1-0AB9-45A1-A1A4-266BB786F63F}"/>
              </a:ext>
            </a:extLst>
          </p:cNvPr>
          <p:cNvSpPr>
            <a:spLocks noGrp="1"/>
          </p:cNvSpPr>
          <p:nvPr>
            <p:ph idx="1"/>
          </p:nvPr>
        </p:nvSpPr>
        <p:spPr>
          <a:xfrm>
            <a:off x="1179226" y="3092970"/>
            <a:ext cx="9833548" cy="2693976"/>
          </a:xfrm>
        </p:spPr>
        <p:txBody>
          <a:bodyPr>
            <a:normAutofit/>
          </a:bodyPr>
          <a:lstStyle/>
          <a:p>
            <a:r>
              <a:rPr lang="en-US" sz="2000">
                <a:solidFill>
                  <a:srgbClr val="000000"/>
                </a:solidFill>
              </a:rPr>
              <a:t>Disruptive theory does not, and never will, explain everything about innovation specially or business success generally. But empirical tests show that using disruptive theory makes us measurably and significantly more accurate in our predictions of which fledgling businesses will succeed.</a:t>
            </a:r>
          </a:p>
        </p:txBody>
      </p:sp>
      <p:sp>
        <p:nvSpPr>
          <p:cNvPr id="4" name="ตัวแทนท้ายกระดาษ 3">
            <a:extLst>
              <a:ext uri="{FF2B5EF4-FFF2-40B4-BE49-F238E27FC236}">
                <a16:creationId xmlns:a16="http://schemas.microsoft.com/office/drawing/2014/main" id="{171C72E0-14D2-4FCD-80DE-845F3F7A3335}"/>
              </a:ext>
            </a:extLst>
          </p:cNvPr>
          <p:cNvSpPr>
            <a:spLocks noGrp="1"/>
          </p:cNvSpPr>
          <p:nvPr>
            <p:ph type="ftr" sz="quarter" idx="11"/>
          </p:nvPr>
        </p:nvSpPr>
        <p:spPr>
          <a:xfrm>
            <a:off x="805661" y="6223702"/>
            <a:ext cx="6584750" cy="314067"/>
          </a:xfrm>
        </p:spPr>
        <p:txBody>
          <a:bodyPr>
            <a:normAutofit/>
          </a:bodyPr>
          <a:lstStyle/>
          <a:p>
            <a:pPr algn="l">
              <a:spcAft>
                <a:spcPts val="600"/>
              </a:spcAft>
            </a:pPr>
            <a:r>
              <a:rPr lang="en-US" sz="1000">
                <a:solidFill>
                  <a:srgbClr val="898989"/>
                </a:solidFill>
              </a:rPr>
              <a:t>HBR 2015</a:t>
            </a:r>
          </a:p>
        </p:txBody>
      </p:sp>
      <p:sp>
        <p:nvSpPr>
          <p:cNvPr id="5" name="ตัวแทนหมายเลขสไลด์ 4">
            <a:extLst>
              <a:ext uri="{FF2B5EF4-FFF2-40B4-BE49-F238E27FC236}">
                <a16:creationId xmlns:a16="http://schemas.microsoft.com/office/drawing/2014/main" id="{9FF273C9-7EFE-4D62-8630-AC863377C683}"/>
              </a:ext>
            </a:extLst>
          </p:cNvPr>
          <p:cNvSpPr>
            <a:spLocks noGrp="1"/>
          </p:cNvSpPr>
          <p:nvPr>
            <p:ph type="sldNum" sz="quarter" idx="12"/>
          </p:nvPr>
        </p:nvSpPr>
        <p:spPr>
          <a:xfrm>
            <a:off x="10825930" y="6223702"/>
            <a:ext cx="570728" cy="314067"/>
          </a:xfrm>
        </p:spPr>
        <p:txBody>
          <a:bodyPr>
            <a:normAutofit/>
          </a:bodyPr>
          <a:lstStyle/>
          <a:p>
            <a:pPr>
              <a:spcAft>
                <a:spcPts val="600"/>
              </a:spcAft>
            </a:pPr>
            <a:fld id="{18EB983B-854C-4690-955E-589CFD6D54E7}" type="slidenum">
              <a:rPr lang="en-US" sz="1000">
                <a:solidFill>
                  <a:srgbClr val="898989"/>
                </a:solidFill>
              </a:rPr>
              <a:pPr>
                <a:spcAft>
                  <a:spcPts val="600"/>
                </a:spcAft>
              </a:pPr>
              <a:t>22</a:t>
            </a:fld>
            <a:endParaRPr lang="en-US" sz="1000">
              <a:solidFill>
                <a:srgbClr val="898989"/>
              </a:solidFill>
            </a:endParaRPr>
          </a:p>
        </p:txBody>
      </p:sp>
    </p:spTree>
    <p:extLst>
      <p:ext uri="{BB962C8B-B14F-4D97-AF65-F5344CB8AC3E}">
        <p14:creationId xmlns:p14="http://schemas.microsoft.com/office/powerpoint/2010/main" val="20812228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23962611-DFD5-4092-AAFD-559E3DFCE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5488" y="0"/>
            <a:ext cx="10910292"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270F1FA-0425-408F-9861-80BF5AFB276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ชื่อเรื่อง 1">
            <a:extLst>
              <a:ext uri="{FF2B5EF4-FFF2-40B4-BE49-F238E27FC236}">
                <a16:creationId xmlns:a16="http://schemas.microsoft.com/office/drawing/2014/main" id="{837E966F-8548-47F8-BD5A-EA52239BBFEF}"/>
              </a:ext>
            </a:extLst>
          </p:cNvPr>
          <p:cNvSpPr>
            <a:spLocks noGrp="1"/>
          </p:cNvSpPr>
          <p:nvPr>
            <p:ph type="title"/>
          </p:nvPr>
        </p:nvSpPr>
        <p:spPr>
          <a:xfrm>
            <a:off x="3045368" y="2043663"/>
            <a:ext cx="6105194" cy="2031055"/>
          </a:xfrm>
        </p:spPr>
        <p:txBody>
          <a:bodyPr vert="horz" lIns="91440" tIns="45720" rIns="91440" bIns="45720" rtlCol="0" anchor="b">
            <a:normAutofit/>
          </a:bodyPr>
          <a:lstStyle/>
          <a:p>
            <a:pPr algn="ctr"/>
            <a:r>
              <a:rPr lang="en-US" sz="6000" kern="1200">
                <a:solidFill>
                  <a:srgbClr val="FFFFFF"/>
                </a:solidFill>
                <a:latin typeface="+mj-lt"/>
                <a:ea typeface="+mj-ea"/>
                <a:cs typeface="+mj-cs"/>
              </a:rPr>
              <a:t>Question</a:t>
            </a:r>
          </a:p>
        </p:txBody>
      </p:sp>
      <p:sp>
        <p:nvSpPr>
          <p:cNvPr id="3" name="ตัวแทนเนื้อหา 2">
            <a:extLst>
              <a:ext uri="{FF2B5EF4-FFF2-40B4-BE49-F238E27FC236}">
                <a16:creationId xmlns:a16="http://schemas.microsoft.com/office/drawing/2014/main" id="{22CB0BC1-FBFE-4D41-9A99-1F92FD98B0E2}"/>
              </a:ext>
            </a:extLst>
          </p:cNvPr>
          <p:cNvSpPr>
            <a:spLocks noGrp="1"/>
          </p:cNvSpPr>
          <p:nvPr>
            <p:ph idx="1"/>
          </p:nvPr>
        </p:nvSpPr>
        <p:spPr>
          <a:xfrm>
            <a:off x="3045368" y="4074718"/>
            <a:ext cx="6105194" cy="682079"/>
          </a:xfrm>
        </p:spPr>
        <p:txBody>
          <a:bodyPr vert="horz" lIns="91440" tIns="45720" rIns="91440" bIns="45720" rtlCol="0">
            <a:normAutofit/>
          </a:bodyPr>
          <a:lstStyle/>
          <a:p>
            <a:pPr marL="0" indent="0" algn="ctr">
              <a:buNone/>
            </a:pPr>
            <a:r>
              <a:rPr lang="en-US" sz="2000" kern="1200">
                <a:solidFill>
                  <a:srgbClr val="FFFFFF"/>
                </a:solidFill>
                <a:latin typeface="+mn-lt"/>
                <a:ea typeface="+mn-ea"/>
                <a:cs typeface="+mn-cs"/>
              </a:rPr>
              <a:t>Provide the real life case study that explains the disruptive theory.</a:t>
            </a:r>
          </a:p>
        </p:txBody>
      </p:sp>
      <p:sp>
        <p:nvSpPr>
          <p:cNvPr id="4" name="ตัวแทนท้ายกระดาษ 3">
            <a:extLst>
              <a:ext uri="{FF2B5EF4-FFF2-40B4-BE49-F238E27FC236}">
                <a16:creationId xmlns:a16="http://schemas.microsoft.com/office/drawing/2014/main" id="{F24C7958-5727-4AF4-878E-5381E32F0E18}"/>
              </a:ext>
            </a:extLst>
          </p:cNvPr>
          <p:cNvSpPr>
            <a:spLocks noGrp="1"/>
          </p:cNvSpPr>
          <p:nvPr>
            <p:ph type="ftr" sz="quarter" idx="11"/>
          </p:nvPr>
        </p:nvSpPr>
        <p:spPr>
          <a:xfrm>
            <a:off x="805661" y="6223702"/>
            <a:ext cx="3832203" cy="314067"/>
          </a:xfrm>
        </p:spPr>
        <p:txBody>
          <a:bodyPr vert="horz" lIns="91440" tIns="45720" rIns="91440" bIns="45720" rtlCol="0" anchor="ctr">
            <a:normAutofit/>
          </a:bodyPr>
          <a:lstStyle/>
          <a:p>
            <a:pPr algn="l">
              <a:spcAft>
                <a:spcPts val="600"/>
              </a:spcAft>
            </a:pPr>
            <a:r>
              <a:rPr lang="en-US" sz="1000" kern="1200">
                <a:solidFill>
                  <a:srgbClr val="898989"/>
                </a:solidFill>
                <a:latin typeface="+mn-lt"/>
                <a:ea typeface="+mn-ea"/>
                <a:cs typeface="+mn-cs"/>
              </a:rPr>
              <a:t>HBR 2015</a:t>
            </a:r>
          </a:p>
        </p:txBody>
      </p:sp>
      <p:sp>
        <p:nvSpPr>
          <p:cNvPr id="5" name="ตัวแทนหมายเลขสไลด์ 4">
            <a:extLst>
              <a:ext uri="{FF2B5EF4-FFF2-40B4-BE49-F238E27FC236}">
                <a16:creationId xmlns:a16="http://schemas.microsoft.com/office/drawing/2014/main" id="{CEF8853E-5168-470A-BDD3-6D6CAB64DAAE}"/>
              </a:ext>
            </a:extLst>
          </p:cNvPr>
          <p:cNvSpPr>
            <a:spLocks noGrp="1"/>
          </p:cNvSpPr>
          <p:nvPr>
            <p:ph type="sldNum" sz="quarter" idx="12"/>
          </p:nvPr>
        </p:nvSpPr>
        <p:spPr>
          <a:xfrm>
            <a:off x="10825930" y="6223702"/>
            <a:ext cx="570728" cy="314067"/>
          </a:xfrm>
        </p:spPr>
        <p:txBody>
          <a:bodyPr vert="horz" lIns="91440" tIns="45720" rIns="91440" bIns="45720" rtlCol="0" anchor="ctr">
            <a:normAutofit/>
          </a:bodyPr>
          <a:lstStyle/>
          <a:p>
            <a:pPr>
              <a:spcAft>
                <a:spcPts val="600"/>
              </a:spcAft>
            </a:pPr>
            <a:fld id="{18EB983B-854C-4690-955E-589CFD6D54E7}" type="slidenum">
              <a:rPr lang="en-US" sz="1000">
                <a:solidFill>
                  <a:srgbClr val="898989"/>
                </a:solidFill>
              </a:rPr>
              <a:pPr>
                <a:spcAft>
                  <a:spcPts val="600"/>
                </a:spcAft>
              </a:pPr>
              <a:t>23</a:t>
            </a:fld>
            <a:endParaRPr lang="en-US" sz="1000">
              <a:solidFill>
                <a:srgbClr val="898989"/>
              </a:solidFill>
            </a:endParaRPr>
          </a:p>
        </p:txBody>
      </p:sp>
    </p:spTree>
    <p:extLst>
      <p:ext uri="{BB962C8B-B14F-4D97-AF65-F5344CB8AC3E}">
        <p14:creationId xmlns:p14="http://schemas.microsoft.com/office/powerpoint/2010/main" val="2930134786"/>
      </p:ext>
    </p:extLst>
  </p:cSld>
  <p:clrMapOvr>
    <a:masterClrMapping/>
  </p:clrMapOvr>
</p:sld>
</file>

<file path=ppt/theme/theme1.xml><?xml version="1.0" encoding="utf-8"?>
<a:theme xmlns:a="http://schemas.openxmlformats.org/drawingml/2006/main" name="ธีมของ Office">
  <a:themeElements>
    <a:clrScheme name="น้ำเงินโทนอุ่น">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ธีมของ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TotalTime>
  <Words>1158</Words>
  <Application>Microsoft Office PowerPoint</Application>
  <PresentationFormat>แบบจอกว้าง</PresentationFormat>
  <Paragraphs>107</Paragraphs>
  <Slides>23</Slides>
  <Notes>0</Notes>
  <HiddenSlides>0</HiddenSlides>
  <MMClips>0</MMClips>
  <ScaleCrop>false</ScaleCrop>
  <HeadingPairs>
    <vt:vector size="6" baseType="variant">
      <vt:variant>
        <vt:lpstr>ฟอนต์ที่ถูกใช้</vt:lpstr>
      </vt:variant>
      <vt:variant>
        <vt:i4>3</vt:i4>
      </vt:variant>
      <vt:variant>
        <vt:lpstr>ธีม</vt:lpstr>
      </vt:variant>
      <vt:variant>
        <vt:i4>1</vt:i4>
      </vt:variant>
      <vt:variant>
        <vt:lpstr>ชื่อเรื่องสไลด์</vt:lpstr>
      </vt:variant>
      <vt:variant>
        <vt:i4>23</vt:i4>
      </vt:variant>
    </vt:vector>
  </HeadingPairs>
  <TitlesOfParts>
    <vt:vector size="27" baseType="lpstr">
      <vt:lpstr>Arial</vt:lpstr>
      <vt:lpstr>Calibri</vt:lpstr>
      <vt:lpstr>Calibri Light</vt:lpstr>
      <vt:lpstr>ธีมของ Office</vt:lpstr>
      <vt:lpstr>What is Disruptive Innovation?</vt:lpstr>
      <vt:lpstr>Story</vt:lpstr>
      <vt:lpstr>งานนำเสนอ PowerPoint</vt:lpstr>
      <vt:lpstr>Disruptive Innovation Model</vt:lpstr>
      <vt:lpstr>Explain the model</vt:lpstr>
      <vt:lpstr>Is Uber a Disruptive Innovation?</vt:lpstr>
      <vt:lpstr>UBER</vt:lpstr>
      <vt:lpstr>The answer is No</vt:lpstr>
      <vt:lpstr>2. Disruptors create a new market. They find the way to turn noncustomers into customers</vt:lpstr>
      <vt:lpstr>UBER is not disruptive innovation</vt:lpstr>
      <vt:lpstr>Conclusion</vt:lpstr>
      <vt:lpstr>Disruptive innovation and sustaining innovation</vt:lpstr>
      <vt:lpstr>E-Spring and Fountain</vt:lpstr>
      <vt:lpstr>1. Disruption is a process</vt:lpstr>
      <vt:lpstr>2. Disrupters often build business models that are vey different from those of incumbents</vt:lpstr>
      <vt:lpstr>3. Some disruptive innovations succeed; some don’t</vt:lpstr>
      <vt:lpstr>4. The mantra disrupt or be disrupted can misguide us.</vt:lpstr>
      <vt:lpstr>งานนำเสนอ PowerPoint</vt:lpstr>
      <vt:lpstr>R1</vt:lpstr>
      <vt:lpstr>R2</vt:lpstr>
      <vt:lpstr>R3</vt:lpstr>
      <vt:lpstr>R4</vt:lpstr>
      <vt:lpstr>Question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is Disruptive Innovation?</dc:title>
  <dc:creator>chanin Mephokee</dc:creator>
  <cp:lastModifiedBy>chanin Mephokee</cp:lastModifiedBy>
  <cp:revision>1</cp:revision>
  <dcterms:created xsi:type="dcterms:W3CDTF">2019-04-23T15:00:17Z</dcterms:created>
  <dcterms:modified xsi:type="dcterms:W3CDTF">2019-04-23T15:02:19Z</dcterms:modified>
</cp:coreProperties>
</file>