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6" r:id="rId3"/>
    <p:sldId id="257" r:id="rId4"/>
    <p:sldId id="258" r:id="rId5"/>
    <p:sldId id="259" r:id="rId6"/>
    <p:sldId id="260" r:id="rId7"/>
    <p:sldId id="267" r:id="rId8"/>
    <p:sldId id="261" r:id="rId9"/>
    <p:sldId id="262" r:id="rId10"/>
    <p:sldId id="263" r:id="rId11"/>
    <p:sldId id="264" r:id="rId12"/>
    <p:sldId id="265" r:id="rId13"/>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6" d="100"/>
          <a:sy n="86" d="100"/>
        </p:scale>
        <p:origin x="-68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ภาพนิ่งชื่อเรื่อง">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685800" y="2130425"/>
            <a:ext cx="7772400" cy="1470025"/>
          </a:xfrm>
        </p:spPr>
        <p:txBody>
          <a:bodyPr/>
          <a:lstStyle/>
          <a:p>
            <a:r>
              <a:rPr lang="th-TH" smtClean="0"/>
              <a:t>คลิกเพื่อแก้ไขลักษณะชื่อเรื่องต้นแบบ</a:t>
            </a:r>
            <a:endParaRPr lang="th-TH"/>
          </a:p>
        </p:txBody>
      </p:sp>
      <p:sp>
        <p:nvSpPr>
          <p:cNvPr id="3" name="ชื่อเรื่องรอง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h-TH" smtClean="0"/>
              <a:t>คลิกเพื่อแก้ไขลักษณะชื่อเรื่องรองต้นแบบ</a:t>
            </a:r>
            <a:endParaRPr lang="th-TH"/>
          </a:p>
        </p:txBody>
      </p:sp>
      <p:sp>
        <p:nvSpPr>
          <p:cNvPr id="4" name="ตัวยึดวันที่ 3"/>
          <p:cNvSpPr>
            <a:spLocks noGrp="1"/>
          </p:cNvSpPr>
          <p:nvPr>
            <p:ph type="dt" sz="half" idx="10"/>
          </p:nvPr>
        </p:nvSpPr>
        <p:spPr/>
        <p:txBody>
          <a:bodyPr/>
          <a:lstStyle/>
          <a:p>
            <a:fld id="{957BF78C-8616-406D-A5AB-6B248F4D5AC1}"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57BF78C-8616-406D-A5AB-6B248F4D5AC1}"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ส่วนหัวของส่วน">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22313" y="4406900"/>
            <a:ext cx="7772400" cy="1362075"/>
          </a:xfrm>
        </p:spPr>
        <p:txBody>
          <a:bodyPr anchor="t"/>
          <a:lstStyle>
            <a:lvl1pPr algn="l">
              <a:defRPr sz="4000" b="1" cap="all"/>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957BF78C-8616-406D-A5AB-6B248F4D5AC1}"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เนื้อหา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วันที่ 4"/>
          <p:cNvSpPr>
            <a:spLocks noGrp="1"/>
          </p:cNvSpPr>
          <p:nvPr>
            <p:ph type="dt" sz="half" idx="10"/>
          </p:nvPr>
        </p:nvSpPr>
        <p:spPr/>
        <p:txBody>
          <a:bodyPr/>
          <a:lstStyle/>
          <a:p>
            <a:fld id="{957BF78C-8616-406D-A5AB-6B248F4D5AC1}"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lvl1pPr>
              <a:defRPr/>
            </a:lvl1p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4" name="ตัวยึดเนื้อหา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ตัวยึดข้อความ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h-TH" smtClean="0"/>
              <a:t>คลิกเพื่อแก้ไขลักษณะของข้อความต้นแบบ</a:t>
            </a:r>
          </a:p>
        </p:txBody>
      </p:sp>
      <p:sp>
        <p:nvSpPr>
          <p:cNvPr id="6" name="ตัวยึดเนื้อหา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7" name="ตัวยึดวันที่ 6"/>
          <p:cNvSpPr>
            <a:spLocks noGrp="1"/>
          </p:cNvSpPr>
          <p:nvPr>
            <p:ph type="dt" sz="half" idx="10"/>
          </p:nvPr>
        </p:nvSpPr>
        <p:spPr/>
        <p:txBody>
          <a:bodyPr/>
          <a:lstStyle/>
          <a:p>
            <a:fld id="{957BF78C-8616-406D-A5AB-6B248F4D5AC1}" type="datetimeFigureOut">
              <a:rPr lang="th-TH" smtClean="0"/>
              <a:pPr/>
              <a:t>03/12/54</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วันที่ 2"/>
          <p:cNvSpPr>
            <a:spLocks noGrp="1"/>
          </p:cNvSpPr>
          <p:nvPr>
            <p:ph type="dt" sz="half" idx="10"/>
          </p:nvPr>
        </p:nvSpPr>
        <p:spPr/>
        <p:txBody>
          <a:bodyPr/>
          <a:lstStyle/>
          <a:p>
            <a:fld id="{957BF78C-8616-406D-A5AB-6B248F4D5AC1}" type="datetimeFigureOut">
              <a:rPr lang="th-TH" smtClean="0"/>
              <a:pPr/>
              <a:t>03/12/54</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957BF78C-8616-406D-A5AB-6B248F4D5AC1}" type="datetimeFigureOut">
              <a:rPr lang="th-TH" smtClean="0"/>
              <a:pPr/>
              <a:t>03/12/54</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3050"/>
            <a:ext cx="3008313" cy="1162050"/>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เนื้อหา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ข้อความ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57BF78C-8616-406D-A5AB-6B248F4D5AC1}"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792288" y="4800600"/>
            <a:ext cx="5486400" cy="566738"/>
          </a:xfrm>
        </p:spPr>
        <p:txBody>
          <a:bodyPr anchor="b"/>
          <a:lstStyle>
            <a:lvl1pPr algn="l">
              <a:defRPr sz="2000" b="1"/>
            </a:lvl1pPr>
          </a:lstStyle>
          <a:p>
            <a:r>
              <a:rPr lang="th-TH" smtClean="0"/>
              <a:t>คลิกเพื่อแก้ไขลักษณะชื่อเรื่องต้นแบบ</a:t>
            </a:r>
            <a:endParaRPr lang="th-TH"/>
          </a:p>
        </p:txBody>
      </p:sp>
      <p:sp>
        <p:nvSpPr>
          <p:cNvPr id="3" name="ตัวยึดรูปภาพ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h-TH"/>
          </a:p>
        </p:txBody>
      </p:sp>
      <p:sp>
        <p:nvSpPr>
          <p:cNvPr id="4" name="ตัวยึดข้อความ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957BF78C-8616-406D-A5AB-6B248F4D5AC1}" type="datetimeFigureOut">
              <a:rPr lang="th-TH" smtClean="0"/>
              <a:pPr/>
              <a:t>03/12/54</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57BF78C-8616-406D-A5AB-6B248F4D5AC1}"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38"/>
            <a:ext cx="2057400" cy="5851525"/>
          </a:xfrm>
        </p:spPr>
        <p:txBody>
          <a:bodyPr vert="eaVert"/>
          <a:lstStyle/>
          <a:p>
            <a:r>
              <a:rPr lang="th-TH" smtClean="0"/>
              <a:t>คลิกเพื่อแก้ไขลักษณะชื่อเรื่องต้นแบบ</a:t>
            </a:r>
            <a:endParaRPr lang="th-TH"/>
          </a:p>
        </p:txBody>
      </p:sp>
      <p:sp>
        <p:nvSpPr>
          <p:cNvPr id="3" name="ตัวยึดข้อความแนวตั้ง 2"/>
          <p:cNvSpPr>
            <a:spLocks noGrp="1"/>
          </p:cNvSpPr>
          <p:nvPr>
            <p:ph type="body" orient="vert" idx="1"/>
          </p:nvPr>
        </p:nvSpPr>
        <p:spPr>
          <a:xfrm>
            <a:off x="457200" y="274638"/>
            <a:ext cx="6019800" cy="5851525"/>
          </a:xfrm>
        </p:spPr>
        <p:txBody>
          <a:bodyPr vert="eaVert"/>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10"/>
          </p:nvPr>
        </p:nvSpPr>
        <p:spPr/>
        <p:txBody>
          <a:bodyPr/>
          <a:lstStyle/>
          <a:p>
            <a:fld id="{957BF78C-8616-406D-A5AB-6B248F4D5AC1}" type="datetimeFigureOut">
              <a:rPr lang="th-TH" smtClean="0"/>
              <a:pPr/>
              <a:t>03/12/54</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D56D0DF1-3689-43F6-AB94-4AFECECE9DEE}"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ชื่อเรื่อง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วันที่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57BF78C-8616-406D-A5AB-6B248F4D5AC1}" type="datetimeFigureOut">
              <a:rPr lang="th-TH" smtClean="0"/>
              <a:pPr/>
              <a:t>03/12/54</a:t>
            </a:fld>
            <a:endParaRPr lang="th-TH"/>
          </a:p>
        </p:txBody>
      </p:sp>
      <p:sp>
        <p:nvSpPr>
          <p:cNvPr id="5" name="ตัวยึดท้ายกระดาษ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h-TH"/>
          </a:p>
        </p:txBody>
      </p:sp>
      <p:sp>
        <p:nvSpPr>
          <p:cNvPr id="6" name="ตัวยึดหมายเลขภาพนิ่ง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6D0DF1-3689-43F6-AB94-4AFECECE9DEE}"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ctrTitle"/>
          </p:nvPr>
        </p:nvSpPr>
        <p:spPr>
          <a:xfrm>
            <a:off x="785786" y="1571612"/>
            <a:ext cx="7772400" cy="1714512"/>
          </a:xfrm>
        </p:spPr>
        <p:txBody>
          <a:bodyPr>
            <a:normAutofit/>
          </a:bodyPr>
          <a:lstStyle/>
          <a:p>
            <a:r>
              <a:rPr lang="en-US" sz="4800" b="1" dirty="0"/>
              <a:t>Mortgage</a:t>
            </a:r>
            <a:r>
              <a:rPr lang="en-US" sz="4800" dirty="0"/>
              <a:t/>
            </a:r>
            <a:br>
              <a:rPr lang="en-US" sz="4800" dirty="0"/>
            </a:br>
            <a:endParaRPr lang="th-TH" sz="4800" dirty="0"/>
          </a:p>
        </p:txBody>
      </p:sp>
      <p:sp>
        <p:nvSpPr>
          <p:cNvPr id="3" name="ชื่อเรื่องรอง 2"/>
          <p:cNvSpPr>
            <a:spLocks noGrp="1"/>
          </p:cNvSpPr>
          <p:nvPr>
            <p:ph type="subTitle" idx="1"/>
          </p:nvPr>
        </p:nvSpPr>
        <p:spPr/>
        <p:txBody>
          <a:bodyPr>
            <a:normAutofit fontScale="85000" lnSpcReduction="20000"/>
          </a:bodyPr>
          <a:lstStyle/>
          <a:p>
            <a:r>
              <a:rPr lang="en-US" dirty="0" err="1" smtClean="0">
                <a:solidFill>
                  <a:schemeClr val="tx1"/>
                </a:solidFill>
              </a:rPr>
              <a:t>Panumas</a:t>
            </a:r>
            <a:r>
              <a:rPr lang="en-US" dirty="0" smtClean="0">
                <a:solidFill>
                  <a:schemeClr val="tx1"/>
                </a:solidFill>
              </a:rPr>
              <a:t> </a:t>
            </a:r>
            <a:r>
              <a:rPr lang="en-US" dirty="0" err="1" smtClean="0">
                <a:solidFill>
                  <a:schemeClr val="tx1"/>
                </a:solidFill>
              </a:rPr>
              <a:t>Achalaboon</a:t>
            </a:r>
            <a:endParaRPr lang="en-US" dirty="0" smtClean="0">
              <a:solidFill>
                <a:schemeClr val="tx1"/>
              </a:solidFill>
            </a:endParaRPr>
          </a:p>
          <a:p>
            <a:r>
              <a:rPr lang="en-US" dirty="0" smtClean="0">
                <a:solidFill>
                  <a:schemeClr val="tx1"/>
                </a:solidFill>
              </a:rPr>
              <a:t>Public Prosecutor</a:t>
            </a:r>
          </a:p>
          <a:p>
            <a:r>
              <a:rPr lang="en-US" dirty="0" smtClean="0">
                <a:solidFill>
                  <a:schemeClr val="tx1"/>
                </a:solidFill>
              </a:rPr>
              <a:t>International Affairs Department</a:t>
            </a:r>
          </a:p>
          <a:p>
            <a:r>
              <a:rPr lang="en-US" dirty="0" smtClean="0">
                <a:solidFill>
                  <a:schemeClr val="tx1"/>
                </a:solidFill>
              </a:rPr>
              <a:t>Office of the Attorney General</a:t>
            </a:r>
            <a:endParaRPr lang="th-TH" dirty="0">
              <a:solidFill>
                <a:schemeClr val="tx1"/>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Section 702 paragraph 1 </a:t>
            </a:r>
          </a:p>
          <a:p>
            <a:pPr>
              <a:buNone/>
            </a:pPr>
            <a:endParaRPr lang="en-US" dirty="0" smtClean="0"/>
          </a:p>
          <a:p>
            <a:pPr>
              <a:buNone/>
            </a:pPr>
            <a:r>
              <a:rPr lang="en-US" dirty="0" smtClean="0"/>
              <a:t>   “A mortgage is a contract whereby a person, called the mortgagor, assigns a property to another person, called the mortgagee, as security for the performance of an obligation, without delivering the property to the mortgagee.”</a:t>
            </a:r>
            <a:endParaRPr lang="th-TH"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357166"/>
            <a:ext cx="8229600" cy="5768997"/>
          </a:xfrm>
        </p:spPr>
        <p:txBody>
          <a:bodyPr/>
          <a:lstStyle/>
          <a:p>
            <a:pPr>
              <a:buNone/>
            </a:pPr>
            <a:r>
              <a:rPr lang="en-US" dirty="0" smtClean="0"/>
              <a:t>                              </a:t>
            </a:r>
            <a:r>
              <a:rPr lang="en-US" dirty="0"/>
              <a:t>the </a:t>
            </a:r>
            <a:r>
              <a:rPr lang="en-US" dirty="0" smtClean="0"/>
              <a:t>mortgage</a:t>
            </a:r>
          </a:p>
          <a:p>
            <a:pPr>
              <a:buNone/>
            </a:pPr>
            <a:endParaRPr lang="en-US" dirty="0"/>
          </a:p>
          <a:p>
            <a:pPr>
              <a:buNone/>
            </a:pPr>
            <a:r>
              <a:rPr lang="en-US" dirty="0"/>
              <a:t>             </a:t>
            </a:r>
            <a:r>
              <a:rPr lang="en-US" sz="2400" dirty="0"/>
              <a:t>Debtor---------Obligation (loan)-------------</a:t>
            </a:r>
            <a:r>
              <a:rPr lang="en-US" sz="2400" dirty="0" smtClean="0"/>
              <a:t>creditor</a:t>
            </a:r>
          </a:p>
          <a:p>
            <a:pPr>
              <a:buNone/>
            </a:pPr>
            <a:endParaRPr lang="en-US" sz="2400" dirty="0"/>
          </a:p>
          <a:p>
            <a:pPr>
              <a:buNone/>
            </a:pPr>
            <a:endParaRPr lang="en-US" sz="2400" dirty="0" smtClean="0"/>
          </a:p>
          <a:p>
            <a:pPr>
              <a:buNone/>
            </a:pPr>
            <a:r>
              <a:rPr lang="en-US" sz="2400" dirty="0" smtClean="0"/>
              <a:t>  mortgagor ----------- </a:t>
            </a:r>
            <a:r>
              <a:rPr lang="en-US" sz="2400" dirty="0"/>
              <a:t>a property-</a:t>
            </a:r>
            <a:r>
              <a:rPr lang="en-US" sz="2400" dirty="0" smtClean="0"/>
              <a:t>-------------- </a:t>
            </a:r>
            <a:r>
              <a:rPr lang="en-US" sz="2400" dirty="0"/>
              <a:t>mortgagee (creditor)</a:t>
            </a:r>
          </a:p>
          <a:p>
            <a:pPr>
              <a:buNone/>
            </a:pPr>
            <a:r>
              <a:rPr lang="en-US" sz="2400" dirty="0" smtClean="0"/>
              <a:t>           as the security </a:t>
            </a:r>
            <a:r>
              <a:rPr lang="en-US" sz="2400" dirty="0"/>
              <a:t>for the performance of an </a:t>
            </a:r>
            <a:r>
              <a:rPr lang="en-US" sz="2400" dirty="0" smtClean="0"/>
              <a:t>obligation</a:t>
            </a:r>
          </a:p>
          <a:p>
            <a:pPr>
              <a:buNone/>
            </a:pPr>
            <a:r>
              <a:rPr lang="en-US" b="1" dirty="0" smtClean="0"/>
              <a:t> </a:t>
            </a:r>
            <a:endParaRPr lang="en-US" dirty="0"/>
          </a:p>
          <a:p>
            <a:endParaRPr lang="en-US" dirty="0"/>
          </a:p>
          <a:p>
            <a:endParaRPr lang="th-TH"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a:buNone/>
            </a:pPr>
            <a:r>
              <a:rPr lang="en-US" dirty="0" smtClean="0">
                <a:solidFill>
                  <a:srgbClr val="FFFF00"/>
                </a:solidFill>
              </a:rPr>
              <a:t>                 </a:t>
            </a:r>
            <a:r>
              <a:rPr lang="en-US" dirty="0" smtClean="0"/>
              <a:t>The </a:t>
            </a:r>
            <a:r>
              <a:rPr lang="en-US" dirty="0"/>
              <a:t>principles of </a:t>
            </a:r>
            <a:r>
              <a:rPr lang="en-US" dirty="0" smtClean="0"/>
              <a:t>mortgage </a:t>
            </a:r>
            <a:endParaRPr lang="en-US" dirty="0"/>
          </a:p>
          <a:p>
            <a:pPr lvl="0">
              <a:buNone/>
            </a:pPr>
            <a:r>
              <a:rPr lang="en-US" dirty="0" smtClean="0"/>
              <a:t>1. The </a:t>
            </a:r>
            <a:r>
              <a:rPr lang="en-US" dirty="0"/>
              <a:t>mortgagor could be </a:t>
            </a:r>
          </a:p>
          <a:p>
            <a:pPr lvl="0">
              <a:buNone/>
            </a:pPr>
            <a:r>
              <a:rPr lang="en-US" dirty="0" smtClean="0"/>
              <a:t>     </a:t>
            </a:r>
            <a:r>
              <a:rPr lang="en-US" sz="2800" dirty="0" smtClean="0"/>
              <a:t>1.1 the </a:t>
            </a:r>
            <a:r>
              <a:rPr lang="en-US" sz="2800" dirty="0"/>
              <a:t>debtor of the obligation or </a:t>
            </a:r>
          </a:p>
          <a:p>
            <a:pPr lvl="0">
              <a:buNone/>
            </a:pPr>
            <a:r>
              <a:rPr lang="en-US" sz="2800" dirty="0" smtClean="0"/>
              <a:t>      1.2 the </a:t>
            </a:r>
            <a:r>
              <a:rPr lang="en-US" sz="2800" dirty="0"/>
              <a:t>third </a:t>
            </a:r>
            <a:r>
              <a:rPr lang="en-US" sz="2800" dirty="0" smtClean="0"/>
              <a:t>person who is the </a:t>
            </a:r>
            <a:r>
              <a:rPr lang="en-US" sz="2800" dirty="0"/>
              <a:t>owner of the </a:t>
            </a:r>
            <a:r>
              <a:rPr lang="en-US" sz="2800" dirty="0" smtClean="0"/>
              <a:t>   </a:t>
            </a:r>
          </a:p>
          <a:p>
            <a:pPr lvl="0">
              <a:buNone/>
            </a:pPr>
            <a:r>
              <a:rPr lang="en-US" sz="2800" dirty="0" smtClean="0"/>
              <a:t>             property</a:t>
            </a:r>
            <a:endParaRPr lang="en-US" sz="2800" dirty="0"/>
          </a:p>
          <a:p>
            <a:pPr>
              <a:buNone/>
            </a:pPr>
            <a:r>
              <a:rPr lang="en-US" dirty="0" smtClean="0"/>
              <a:t> </a:t>
            </a:r>
          </a:p>
          <a:p>
            <a:pPr>
              <a:buNone/>
            </a:pPr>
            <a:r>
              <a:rPr lang="en-US" dirty="0" smtClean="0"/>
              <a:t>     Reasons</a:t>
            </a:r>
            <a:endParaRPr lang="en-US" dirty="0"/>
          </a:p>
          <a:p>
            <a:pPr lvl="0">
              <a:buNone/>
            </a:pPr>
            <a:r>
              <a:rPr lang="en-US" dirty="0"/>
              <a:t> </a:t>
            </a:r>
            <a:r>
              <a:rPr lang="en-US" dirty="0" smtClean="0"/>
              <a:t>    </a:t>
            </a:r>
            <a:r>
              <a:rPr lang="en-US" sz="2800" dirty="0" smtClean="0"/>
              <a:t>(a) The </a:t>
            </a:r>
            <a:r>
              <a:rPr lang="en-US" sz="2800" dirty="0"/>
              <a:t>mortgage is the contract between a </a:t>
            </a:r>
            <a:r>
              <a:rPr lang="en-US" sz="2800" dirty="0" smtClean="0"/>
              <a:t> </a:t>
            </a:r>
          </a:p>
          <a:p>
            <a:pPr lvl="0">
              <a:buNone/>
            </a:pPr>
            <a:r>
              <a:rPr lang="en-US" sz="2800" dirty="0" smtClean="0"/>
              <a:t>            mortgagor </a:t>
            </a:r>
            <a:r>
              <a:rPr lang="en-US" sz="2800" dirty="0"/>
              <a:t>and the creditor in order to </a:t>
            </a:r>
            <a:endParaRPr lang="en-US" sz="2800" dirty="0" smtClean="0"/>
          </a:p>
          <a:p>
            <a:pPr lvl="0">
              <a:buNone/>
            </a:pPr>
            <a:r>
              <a:rPr lang="en-US" sz="2800" dirty="0" smtClean="0"/>
              <a:t>            guarantee </a:t>
            </a:r>
            <a:r>
              <a:rPr lang="en-US" sz="2800" dirty="0"/>
              <a:t>the performance of the obligation of </a:t>
            </a:r>
            <a:endParaRPr lang="en-US" sz="2800" dirty="0" smtClean="0"/>
          </a:p>
          <a:p>
            <a:pPr lvl="0">
              <a:buNone/>
            </a:pPr>
            <a:r>
              <a:rPr lang="en-US" sz="2800" dirty="0" smtClean="0"/>
              <a:t>            the </a:t>
            </a:r>
            <a:r>
              <a:rPr lang="en-US" sz="2800" dirty="0"/>
              <a:t>debtor.</a:t>
            </a:r>
          </a:p>
          <a:p>
            <a:endParaRPr lang="th-TH"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lstStyle/>
          <a:p>
            <a:pPr lvl="0">
              <a:buNone/>
            </a:pPr>
            <a:r>
              <a:rPr lang="en-US" dirty="0" smtClean="0"/>
              <a:t>  (</a:t>
            </a:r>
            <a:r>
              <a:rPr lang="en-US" sz="2800" dirty="0" smtClean="0"/>
              <a:t>b) The </a:t>
            </a:r>
            <a:r>
              <a:rPr lang="en-US" sz="2800" dirty="0"/>
              <a:t>mortgage is a security guarantee. Therefore, </a:t>
            </a:r>
            <a:endParaRPr lang="en-US" sz="2800" dirty="0" smtClean="0"/>
          </a:p>
          <a:p>
            <a:pPr lvl="0">
              <a:buNone/>
            </a:pPr>
            <a:r>
              <a:rPr lang="en-US" sz="2800" dirty="0" smtClean="0"/>
              <a:t>        the </a:t>
            </a:r>
            <a:r>
              <a:rPr lang="en-US" sz="2800" dirty="0"/>
              <a:t>debtor or the third person may mortgage his </a:t>
            </a:r>
            <a:endParaRPr lang="en-US" sz="2800" dirty="0" smtClean="0"/>
          </a:p>
          <a:p>
            <a:pPr lvl="0">
              <a:buNone/>
            </a:pPr>
            <a:r>
              <a:rPr lang="en-US" sz="2800" dirty="0" smtClean="0"/>
              <a:t>        property </a:t>
            </a:r>
            <a:r>
              <a:rPr lang="en-US" sz="2800" dirty="0"/>
              <a:t>as security for the performance of an </a:t>
            </a:r>
            <a:endParaRPr lang="en-US" sz="2800" dirty="0" smtClean="0"/>
          </a:p>
          <a:p>
            <a:pPr lvl="0">
              <a:buNone/>
            </a:pPr>
            <a:r>
              <a:rPr lang="en-US" sz="2800" dirty="0" smtClean="0"/>
              <a:t>        obligation </a:t>
            </a:r>
            <a:r>
              <a:rPr lang="en-US" sz="2800" dirty="0"/>
              <a:t>by another person. (Section 709</a:t>
            </a:r>
            <a:r>
              <a:rPr lang="en-US" sz="2800" dirty="0" smtClean="0"/>
              <a:t>)</a:t>
            </a:r>
          </a:p>
          <a:p>
            <a:pPr lvl="0">
              <a:buNone/>
            </a:pPr>
            <a:endParaRPr lang="en-US" sz="2800" dirty="0"/>
          </a:p>
          <a:p>
            <a:pPr lvl="0">
              <a:buNone/>
            </a:pPr>
            <a:r>
              <a:rPr lang="en-US" sz="2800" dirty="0" smtClean="0"/>
              <a:t>  (c)  It </a:t>
            </a:r>
            <a:r>
              <a:rPr lang="en-US" sz="2800" dirty="0"/>
              <a:t>is different from the </a:t>
            </a:r>
            <a:r>
              <a:rPr lang="en-US" sz="2800" dirty="0" err="1"/>
              <a:t>suretyship</a:t>
            </a:r>
            <a:r>
              <a:rPr lang="en-US" sz="2800" dirty="0"/>
              <a:t> which is the </a:t>
            </a:r>
            <a:endParaRPr lang="en-US" sz="2800" dirty="0" smtClean="0"/>
          </a:p>
          <a:p>
            <a:pPr lvl="0">
              <a:buNone/>
            </a:pPr>
            <a:r>
              <a:rPr lang="en-US" sz="2800" dirty="0" smtClean="0"/>
              <a:t>         personal </a:t>
            </a:r>
            <a:r>
              <a:rPr lang="en-US" sz="2800" dirty="0"/>
              <a:t>guarantee. Only the third person can be </a:t>
            </a:r>
            <a:endParaRPr lang="en-US" sz="2800" dirty="0" smtClean="0"/>
          </a:p>
          <a:p>
            <a:pPr lvl="0">
              <a:buNone/>
            </a:pPr>
            <a:r>
              <a:rPr lang="en-US" sz="2800" dirty="0" smtClean="0"/>
              <a:t>         the </a:t>
            </a:r>
            <a:r>
              <a:rPr lang="en-US" sz="2800" dirty="0"/>
              <a:t>surety because if the debtor guarantees </a:t>
            </a:r>
            <a:endParaRPr lang="en-US" sz="2800" dirty="0" smtClean="0"/>
          </a:p>
          <a:p>
            <a:pPr lvl="0">
              <a:buNone/>
            </a:pPr>
            <a:r>
              <a:rPr lang="en-US" sz="2800" dirty="0" smtClean="0"/>
              <a:t>         himself</a:t>
            </a:r>
            <a:r>
              <a:rPr lang="en-US" sz="2800" dirty="0"/>
              <a:t>, the creditor will not get any more </a:t>
            </a:r>
            <a:endParaRPr lang="en-US" sz="2800" dirty="0" smtClean="0"/>
          </a:p>
          <a:p>
            <a:pPr lvl="0">
              <a:buNone/>
            </a:pPr>
            <a:r>
              <a:rPr lang="en-US" sz="2800" dirty="0" smtClean="0"/>
              <a:t>         security</a:t>
            </a:r>
            <a:r>
              <a:rPr lang="en-US" sz="2800" dirty="0"/>
              <a:t>.</a:t>
            </a:r>
          </a:p>
          <a:p>
            <a:pPr lvl="0">
              <a:buNone/>
            </a:pPr>
            <a:endParaRPr lang="en-US" sz="2800" dirty="0" smtClean="0"/>
          </a:p>
          <a:p>
            <a:pPr lvl="0">
              <a:buNone/>
            </a:pPr>
            <a:r>
              <a:rPr lang="en-US" sz="2800" dirty="0" smtClean="0"/>
              <a:t>  (d) The </a:t>
            </a:r>
            <a:r>
              <a:rPr lang="en-US" sz="2800" dirty="0"/>
              <a:t>mortgagor can be more than 1.</a:t>
            </a:r>
          </a:p>
          <a:p>
            <a:endParaRPr lang="th-TH"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286544"/>
          </a:xfrm>
        </p:spPr>
        <p:txBody>
          <a:bodyPr>
            <a:normAutofit/>
          </a:bodyPr>
          <a:lstStyle/>
          <a:p>
            <a:pPr lvl="0">
              <a:buNone/>
            </a:pPr>
            <a:r>
              <a:rPr lang="en-US" dirty="0" smtClean="0"/>
              <a:t>2. The </a:t>
            </a:r>
            <a:r>
              <a:rPr lang="en-US" dirty="0"/>
              <a:t>mortgagee must be the creditor of the obligation because he would be the only person to enforce the mortgaged property.</a:t>
            </a:r>
          </a:p>
          <a:p>
            <a:pPr>
              <a:buNone/>
            </a:pPr>
            <a:endParaRPr lang="en-US" dirty="0"/>
          </a:p>
          <a:p>
            <a:pPr lvl="0">
              <a:buNone/>
            </a:pPr>
            <a:r>
              <a:rPr lang="en-US" dirty="0" smtClean="0"/>
              <a:t>3. The property that can be mortgaged  </a:t>
            </a:r>
            <a:endParaRPr lang="en-US" dirty="0"/>
          </a:p>
          <a:p>
            <a:pPr>
              <a:buNone/>
            </a:pPr>
            <a:r>
              <a:rPr lang="en-US" dirty="0" smtClean="0"/>
              <a:t>     Section </a:t>
            </a:r>
            <a:r>
              <a:rPr lang="en-US" dirty="0"/>
              <a:t>703</a:t>
            </a:r>
          </a:p>
          <a:p>
            <a:pPr>
              <a:buNone/>
            </a:pPr>
            <a:r>
              <a:rPr lang="en-US" dirty="0" smtClean="0"/>
              <a:t>          “Immovable property of any kind </a:t>
            </a:r>
            <a:r>
              <a:rPr lang="en-US" dirty="0"/>
              <a:t>can be mortgaged. </a:t>
            </a:r>
          </a:p>
          <a:p>
            <a:pPr>
              <a:buNone/>
            </a:pPr>
            <a:r>
              <a:rPr lang="en-US" dirty="0"/>
              <a:t> </a:t>
            </a:r>
            <a:r>
              <a:rPr lang="en-US" dirty="0" smtClean="0"/>
              <a:t>           The following movables can also be mortgaged provided they are registered according to law:</a:t>
            </a:r>
            <a:endParaRPr lang="en-US" dirty="0"/>
          </a:p>
          <a:p>
            <a:endParaRPr lang="th-TH"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a:buNone/>
            </a:pPr>
            <a:r>
              <a:rPr lang="en-US" dirty="0" smtClean="0"/>
              <a:t>      </a:t>
            </a:r>
          </a:p>
          <a:p>
            <a:pPr>
              <a:buNone/>
            </a:pPr>
            <a:r>
              <a:rPr lang="en-US" dirty="0" smtClean="0"/>
              <a:t>       (1) Ships or vessels of six tons and over, </a:t>
            </a:r>
          </a:p>
          <a:p>
            <a:pPr>
              <a:buNone/>
            </a:pPr>
            <a:r>
              <a:rPr lang="en-US" dirty="0" smtClean="0"/>
              <a:t>             steam launches or motor boats of five </a:t>
            </a:r>
          </a:p>
          <a:p>
            <a:pPr>
              <a:buNone/>
            </a:pPr>
            <a:r>
              <a:rPr lang="en-US" dirty="0" smtClean="0"/>
              <a:t>             tons and over.</a:t>
            </a:r>
          </a:p>
          <a:p>
            <a:pPr>
              <a:buNone/>
            </a:pPr>
            <a:r>
              <a:rPr lang="en-US" dirty="0" smtClean="0"/>
              <a:t>        (2) Floating houses.</a:t>
            </a:r>
          </a:p>
          <a:p>
            <a:pPr>
              <a:buNone/>
            </a:pPr>
            <a:r>
              <a:rPr lang="en-US" dirty="0" smtClean="0"/>
              <a:t>        (3) Beasts of burden.</a:t>
            </a:r>
          </a:p>
          <a:p>
            <a:pPr>
              <a:buNone/>
            </a:pPr>
            <a:r>
              <a:rPr lang="en-US" dirty="0" smtClean="0"/>
              <a:t>        (4) Any other movables with regard to </a:t>
            </a:r>
          </a:p>
          <a:p>
            <a:pPr>
              <a:buNone/>
            </a:pPr>
            <a:r>
              <a:rPr lang="en-US" dirty="0" smtClean="0"/>
              <a:t>              which the law may provide registration </a:t>
            </a:r>
          </a:p>
          <a:p>
            <a:pPr>
              <a:buNone/>
            </a:pPr>
            <a:r>
              <a:rPr lang="en-US" dirty="0" smtClean="0"/>
              <a:t>              for the purpose.</a:t>
            </a:r>
            <a:endParaRPr lang="th-TH"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357982"/>
          </a:xfrm>
        </p:spPr>
        <p:txBody>
          <a:bodyPr/>
          <a:lstStyle/>
          <a:p>
            <a:pPr lvl="0">
              <a:buNone/>
            </a:pPr>
            <a:endParaRPr lang="en-US" dirty="0" smtClean="0"/>
          </a:p>
          <a:p>
            <a:pPr lvl="0">
              <a:buNone/>
            </a:pPr>
            <a:r>
              <a:rPr lang="en-US" dirty="0" smtClean="0"/>
              <a:t>4. The mortgagor does not have to deliver the mortgaged property to the  mortgagee. </a:t>
            </a:r>
          </a:p>
          <a:p>
            <a:pPr lvl="0">
              <a:buNone/>
            </a:pPr>
            <a:r>
              <a:rPr lang="en-US" dirty="0" smtClean="0"/>
              <a:t>    - It is because most of mortgaged property is     </a:t>
            </a:r>
          </a:p>
          <a:p>
            <a:pPr lvl="0">
              <a:buNone/>
            </a:pPr>
            <a:r>
              <a:rPr lang="en-US" dirty="0" smtClean="0"/>
              <a:t>       the big property (e.g. a house or elephant). </a:t>
            </a:r>
          </a:p>
          <a:p>
            <a:pPr lvl="0">
              <a:buNone/>
            </a:pPr>
            <a:r>
              <a:rPr lang="en-US" dirty="0" smtClean="0"/>
              <a:t>    -  It is inconvenient or impossible to deliver.</a:t>
            </a:r>
          </a:p>
          <a:p>
            <a:pPr lvl="0">
              <a:buNone/>
            </a:pPr>
            <a:r>
              <a:rPr lang="en-US" dirty="0" smtClean="0"/>
              <a:t>    - Also the mortgaged property has registration </a:t>
            </a:r>
          </a:p>
          <a:p>
            <a:pPr lvl="0">
              <a:buNone/>
            </a:pPr>
            <a:r>
              <a:rPr lang="en-US" dirty="0" smtClean="0"/>
              <a:t>      document. The mortgage can be noticed </a:t>
            </a:r>
          </a:p>
          <a:p>
            <a:pPr lvl="0">
              <a:buNone/>
            </a:pPr>
            <a:r>
              <a:rPr lang="en-US" dirty="0" smtClean="0"/>
              <a:t>      from the document. </a:t>
            </a:r>
          </a:p>
          <a:p>
            <a:endParaRPr lang="th-TH"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6429420"/>
          </a:xfrm>
        </p:spPr>
        <p:txBody>
          <a:bodyPr>
            <a:normAutofit lnSpcReduction="10000"/>
          </a:bodyPr>
          <a:lstStyle/>
          <a:p>
            <a:pPr lvl="0">
              <a:buNone/>
            </a:pPr>
            <a:r>
              <a:rPr lang="en-US" dirty="0" smtClean="0"/>
              <a:t>5. The </a:t>
            </a:r>
            <a:r>
              <a:rPr lang="en-US" dirty="0"/>
              <a:t>formality (Section 714) </a:t>
            </a:r>
            <a:endParaRPr lang="en-US" dirty="0" smtClean="0"/>
          </a:p>
          <a:p>
            <a:pPr lvl="0">
              <a:buNone/>
            </a:pPr>
            <a:endParaRPr lang="en-US" dirty="0" smtClean="0"/>
          </a:p>
          <a:p>
            <a:pPr lvl="0">
              <a:buNone/>
            </a:pPr>
            <a:r>
              <a:rPr lang="en-US" dirty="0" smtClean="0"/>
              <a:t>     5.1 </a:t>
            </a:r>
            <a:r>
              <a:rPr lang="en-US" dirty="0"/>
              <a:t>The mortgage </a:t>
            </a:r>
            <a:r>
              <a:rPr lang="en-US" dirty="0" smtClean="0"/>
              <a:t>must </a:t>
            </a:r>
            <a:r>
              <a:rPr lang="en-US" dirty="0"/>
              <a:t>be made in </a:t>
            </a:r>
            <a:endParaRPr lang="en-US" dirty="0" smtClean="0"/>
          </a:p>
          <a:p>
            <a:pPr lvl="0">
              <a:buNone/>
            </a:pPr>
            <a:r>
              <a:rPr lang="en-US" dirty="0" smtClean="0"/>
              <a:t>            writing </a:t>
            </a:r>
            <a:r>
              <a:rPr lang="en-US" dirty="0"/>
              <a:t>and registered by the competent </a:t>
            </a:r>
            <a:endParaRPr lang="en-US" dirty="0" smtClean="0"/>
          </a:p>
          <a:p>
            <a:pPr lvl="0">
              <a:buNone/>
            </a:pPr>
            <a:r>
              <a:rPr lang="en-US" dirty="0" smtClean="0"/>
              <a:t>            official.</a:t>
            </a:r>
          </a:p>
          <a:p>
            <a:pPr lvl="0">
              <a:buNone/>
            </a:pPr>
            <a:endParaRPr lang="en-US" dirty="0" smtClean="0"/>
          </a:p>
          <a:p>
            <a:pPr lvl="0">
              <a:buNone/>
            </a:pPr>
            <a:r>
              <a:rPr lang="en-US" dirty="0" smtClean="0"/>
              <a:t>	  5.2 The mortgage </a:t>
            </a:r>
            <a:r>
              <a:rPr lang="en-US" dirty="0"/>
              <a:t>must specify the property </a:t>
            </a:r>
            <a:endParaRPr lang="en-US" dirty="0" smtClean="0"/>
          </a:p>
          <a:p>
            <a:pPr lvl="0">
              <a:buNone/>
            </a:pPr>
            <a:r>
              <a:rPr lang="en-US" dirty="0" smtClean="0"/>
              <a:t>             and </a:t>
            </a:r>
            <a:r>
              <a:rPr lang="en-US" dirty="0"/>
              <a:t>the amount of money. (Section 704, </a:t>
            </a:r>
            <a:endParaRPr lang="en-US" dirty="0" smtClean="0"/>
          </a:p>
          <a:p>
            <a:pPr lvl="0">
              <a:buNone/>
            </a:pPr>
            <a:r>
              <a:rPr lang="en-US" dirty="0" smtClean="0"/>
              <a:t>             708</a:t>
            </a:r>
            <a:r>
              <a:rPr lang="en-US" dirty="0"/>
              <a:t>)</a:t>
            </a:r>
          </a:p>
          <a:p>
            <a:pPr>
              <a:buNone/>
            </a:pPr>
            <a:endParaRPr lang="en-US" dirty="0" smtClean="0"/>
          </a:p>
          <a:p>
            <a:pPr>
              <a:buNone/>
            </a:pPr>
            <a:r>
              <a:rPr lang="en-US" dirty="0" smtClean="0"/>
              <a:t>      Result : void</a:t>
            </a:r>
            <a:endParaRPr lang="th-TH"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lstStyle/>
          <a:p>
            <a:pPr lvl="0">
              <a:buNone/>
            </a:pPr>
            <a:r>
              <a:rPr lang="en-US" dirty="0" smtClean="0"/>
              <a:t>6. The </a:t>
            </a:r>
            <a:r>
              <a:rPr lang="en-US" dirty="0"/>
              <a:t>mortgagee is entitled to be paid from the mortgaged property before the ordinary creditors regardless as to whether or not the property has been transferred to the third person</a:t>
            </a:r>
            <a:r>
              <a:rPr lang="en-US" dirty="0" smtClean="0"/>
              <a:t>. (Section 702 paragraph 2)</a:t>
            </a:r>
            <a:endParaRPr lang="en-US" dirty="0"/>
          </a:p>
          <a:p>
            <a:endParaRPr lang="en-US" dirty="0"/>
          </a:p>
          <a:p>
            <a:pPr>
              <a:buNone/>
            </a:pPr>
            <a:r>
              <a:rPr lang="en-US" dirty="0" smtClean="0"/>
              <a:t>   The </a:t>
            </a:r>
            <a:r>
              <a:rPr lang="en-US" dirty="0"/>
              <a:t>ordinary creditors mean the creditors who don’t have any security as guarantee.</a:t>
            </a:r>
          </a:p>
          <a:p>
            <a:endParaRPr lang="th-TH"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840435"/>
          </a:xfrm>
        </p:spPr>
        <p:txBody>
          <a:bodyPr>
            <a:normAutofit fontScale="85000" lnSpcReduction="20000"/>
          </a:bodyPr>
          <a:lstStyle/>
          <a:p>
            <a:pPr>
              <a:buNone/>
            </a:pPr>
            <a:r>
              <a:rPr lang="en-US" dirty="0" smtClean="0"/>
              <a:t>                             Enforceable </a:t>
            </a:r>
            <a:r>
              <a:rPr lang="en-US" dirty="0"/>
              <a:t>of Mortgage</a:t>
            </a:r>
          </a:p>
          <a:p>
            <a:r>
              <a:rPr lang="en-US" dirty="0"/>
              <a:t>The enforcement of mortgaged property is happened when the debtor does not perform his obligation within the deadline. In this case, the mortgagee must present the case to the court in order to ask the order to sell the property by auction. The mortgagee will get payment from the sell.  </a:t>
            </a:r>
          </a:p>
          <a:p>
            <a:pPr>
              <a:buNone/>
            </a:pPr>
            <a:r>
              <a:rPr lang="en-US" dirty="0"/>
              <a:t> </a:t>
            </a:r>
          </a:p>
          <a:p>
            <a:r>
              <a:rPr lang="en-US" dirty="0"/>
              <a:t>After the auction, if the amount of money is less than the amount of debt, the debtor is not liable for the difference. (Section 733) However, this section is not contrary to public order or good morals. The creditor and the debtor can agree otherwise in the mortgage contract.</a:t>
            </a:r>
          </a:p>
          <a:p>
            <a:r>
              <a:rPr lang="en-US" dirty="0"/>
              <a:t> </a:t>
            </a:r>
          </a:p>
          <a:p>
            <a:endParaRPr lang="th-TH"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274638"/>
            <a:ext cx="8229600" cy="45719"/>
          </a:xfrm>
        </p:spPr>
        <p:txBody>
          <a:bodyPr>
            <a:normAutofit fontScale="90000"/>
          </a:bodyPr>
          <a:lstStyle/>
          <a:p>
            <a:endParaRPr lang="th-TH" dirty="0"/>
          </a:p>
        </p:txBody>
      </p:sp>
      <p:sp>
        <p:nvSpPr>
          <p:cNvPr id="3" name="ตัวยึดเนื้อหา 2"/>
          <p:cNvSpPr>
            <a:spLocks noGrp="1"/>
          </p:cNvSpPr>
          <p:nvPr>
            <p:ph idx="1"/>
          </p:nvPr>
        </p:nvSpPr>
        <p:spPr>
          <a:xfrm>
            <a:off x="457200" y="285728"/>
            <a:ext cx="8229600" cy="5929354"/>
          </a:xfrm>
        </p:spPr>
        <p:txBody>
          <a:bodyPr>
            <a:normAutofit fontScale="85000" lnSpcReduction="20000"/>
          </a:bodyPr>
          <a:lstStyle/>
          <a:p>
            <a:pPr>
              <a:buNone/>
            </a:pPr>
            <a:r>
              <a:rPr lang="en-US" dirty="0" smtClean="0"/>
              <a:t>                                      Example</a:t>
            </a:r>
            <a:endParaRPr lang="en-US" dirty="0"/>
          </a:p>
          <a:p>
            <a:pPr>
              <a:buNone/>
            </a:pPr>
            <a:r>
              <a:rPr lang="en-US" dirty="0"/>
              <a:t>			    </a:t>
            </a:r>
            <a:endParaRPr lang="en-US" dirty="0" smtClean="0"/>
          </a:p>
          <a:p>
            <a:pPr>
              <a:buNone/>
            </a:pPr>
            <a:r>
              <a:rPr lang="en-US" sz="2600" dirty="0" smtClean="0"/>
              <a:t>                                            Loan </a:t>
            </a:r>
            <a:r>
              <a:rPr lang="en-US" sz="2600" dirty="0"/>
              <a:t>(600,000)</a:t>
            </a:r>
          </a:p>
          <a:p>
            <a:pPr>
              <a:buNone/>
            </a:pPr>
            <a:r>
              <a:rPr lang="en-US" dirty="0"/>
              <a:t> </a:t>
            </a:r>
          </a:p>
          <a:p>
            <a:pPr>
              <a:buNone/>
            </a:pPr>
            <a:r>
              <a:rPr lang="en-US" sz="2200" dirty="0" smtClean="0"/>
              <a:t>          A </a:t>
            </a:r>
            <a:r>
              <a:rPr lang="en-US" sz="2200" dirty="0"/>
              <a:t>(debtor</a:t>
            </a:r>
            <a:r>
              <a:rPr lang="en-US" sz="2200" dirty="0" smtClean="0"/>
              <a:t>)----land </a:t>
            </a:r>
            <a:r>
              <a:rPr lang="en-US" sz="2200" dirty="0"/>
              <a:t>and house (1 million Baht</a:t>
            </a:r>
            <a:r>
              <a:rPr lang="en-US" sz="2200" dirty="0" smtClean="0"/>
              <a:t>)--------B </a:t>
            </a:r>
            <a:r>
              <a:rPr lang="en-US" sz="2200" dirty="0"/>
              <a:t>(creditor)</a:t>
            </a:r>
          </a:p>
          <a:p>
            <a:pPr>
              <a:buNone/>
            </a:pPr>
            <a:r>
              <a:rPr lang="en-US" dirty="0"/>
              <a:t> </a:t>
            </a:r>
          </a:p>
          <a:p>
            <a:pPr>
              <a:buNone/>
            </a:pPr>
            <a:r>
              <a:rPr lang="en-US" dirty="0" smtClean="0"/>
              <a:t>  A </a:t>
            </a:r>
            <a:r>
              <a:rPr lang="en-US" dirty="0"/>
              <a:t>does not pay 600,000 back within the deadline</a:t>
            </a:r>
            <a:r>
              <a:rPr lang="en-US" dirty="0" smtClean="0"/>
              <a:t>.</a:t>
            </a:r>
          </a:p>
          <a:p>
            <a:pPr>
              <a:buNone/>
            </a:pPr>
            <a:endParaRPr lang="en-US" dirty="0"/>
          </a:p>
          <a:p>
            <a:pPr>
              <a:buNone/>
            </a:pPr>
            <a:r>
              <a:rPr lang="en-US" dirty="0" smtClean="0"/>
              <a:t>  B </a:t>
            </a:r>
            <a:r>
              <a:rPr lang="en-US" dirty="0"/>
              <a:t>enforces the land and house, but because of the economic </a:t>
            </a:r>
            <a:r>
              <a:rPr lang="en-US" dirty="0" smtClean="0"/>
              <a:t>slump,  </a:t>
            </a:r>
            <a:r>
              <a:rPr lang="en-US" dirty="0"/>
              <a:t>the land and house can be sold only 500,000.</a:t>
            </a:r>
          </a:p>
          <a:p>
            <a:pPr>
              <a:buNone/>
            </a:pPr>
            <a:r>
              <a:rPr lang="en-US" dirty="0"/>
              <a:t> </a:t>
            </a:r>
          </a:p>
          <a:p>
            <a:pPr>
              <a:buNone/>
            </a:pPr>
            <a:r>
              <a:rPr lang="en-US" dirty="0"/>
              <a:t>A is not liable for the difference of 100,000.</a:t>
            </a:r>
          </a:p>
          <a:p>
            <a:pPr>
              <a:buNone/>
            </a:pPr>
            <a:r>
              <a:rPr lang="en-US" dirty="0"/>
              <a:t> </a:t>
            </a:r>
          </a:p>
          <a:p>
            <a:endParaRPr lang="th-TH" dirty="0"/>
          </a:p>
        </p:txBody>
      </p:sp>
    </p:spTree>
  </p:cSld>
  <p:clrMapOvr>
    <a:masterClrMapping/>
  </p:clrMapOvr>
</p:sld>
</file>

<file path=ppt/theme/theme1.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68</TotalTime>
  <Words>575</Words>
  <Application>Microsoft Office PowerPoint</Application>
  <PresentationFormat>นำเสนอทางหน้าจอ (4:3)</PresentationFormat>
  <Paragraphs>93</Paragraphs>
  <Slides>12</Slides>
  <Notes>0</Notes>
  <HiddenSlides>0</HiddenSlides>
  <MMClips>0</MMClips>
  <ScaleCrop>false</ScaleCrop>
  <HeadingPairs>
    <vt:vector size="4" baseType="variant">
      <vt:variant>
        <vt:lpstr>ชุดรูปแบบ</vt:lpstr>
      </vt:variant>
      <vt:variant>
        <vt:i4>1</vt:i4>
      </vt:variant>
      <vt:variant>
        <vt:lpstr>ชื่อเรื่องภาพนิ่ง</vt:lpstr>
      </vt:variant>
      <vt:variant>
        <vt:i4>12</vt:i4>
      </vt:variant>
    </vt:vector>
  </HeadingPairs>
  <TitlesOfParts>
    <vt:vector size="13" baseType="lpstr">
      <vt:lpstr>ชุดรูปแบบของ Office</vt:lpstr>
      <vt:lpstr>Mortgage </vt:lpstr>
      <vt:lpstr>ภาพนิ่ง 2</vt:lpstr>
      <vt:lpstr>ภาพนิ่ง 3</vt:lpstr>
      <vt:lpstr>ภาพนิ่ง 4</vt:lpstr>
      <vt:lpstr>ภาพนิ่ง 5</vt:lpstr>
      <vt:lpstr>ภาพนิ่ง 6</vt:lpstr>
      <vt:lpstr>ภาพนิ่ง 7</vt:lpstr>
      <vt:lpstr>ภาพนิ่ง 8</vt:lpstr>
      <vt:lpstr>ภาพนิ่ง 9</vt:lpstr>
      <vt:lpstr>ภาพนิ่ง 10</vt:lpstr>
      <vt:lpstr>ภาพนิ่ง 11</vt:lpstr>
      <vt:lpstr>ภาพนิ่ง 12</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Mortgage </dc:title>
  <dc:creator>Admin</dc:creator>
  <cp:lastModifiedBy>Admin</cp:lastModifiedBy>
  <cp:revision>24</cp:revision>
  <dcterms:created xsi:type="dcterms:W3CDTF">2011-12-02T02:06:08Z</dcterms:created>
  <dcterms:modified xsi:type="dcterms:W3CDTF">2011-12-03T04:30:58Z</dcterms:modified>
</cp:coreProperties>
</file>