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22"/>
  </p:notesMasterIdLst>
  <p:sldIdLst>
    <p:sldId id="257" r:id="rId2"/>
    <p:sldId id="258" r:id="rId3"/>
    <p:sldId id="374" r:id="rId4"/>
    <p:sldId id="373" r:id="rId5"/>
    <p:sldId id="394" r:id="rId6"/>
    <p:sldId id="396" r:id="rId7"/>
    <p:sldId id="397" r:id="rId8"/>
    <p:sldId id="398" r:id="rId9"/>
    <p:sldId id="399" r:id="rId10"/>
    <p:sldId id="400" r:id="rId11"/>
    <p:sldId id="401" r:id="rId12"/>
    <p:sldId id="402" r:id="rId13"/>
    <p:sldId id="403" r:id="rId14"/>
    <p:sldId id="412" r:id="rId15"/>
    <p:sldId id="411" r:id="rId16"/>
    <p:sldId id="404" r:id="rId17"/>
    <p:sldId id="405" r:id="rId18"/>
    <p:sldId id="407" r:id="rId19"/>
    <p:sldId id="409" r:id="rId20"/>
    <p:sldId id="410" r:id="rId2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4B8D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2"/>
    <p:restoredTop sz="94729"/>
  </p:normalViewPr>
  <p:slideViewPr>
    <p:cSldViewPr snapToGrid="0" snapToObjects="1">
      <p:cViewPr varScale="1">
        <p:scale>
          <a:sx n="104" d="100"/>
          <a:sy n="104" d="100"/>
        </p:scale>
        <p:origin x="1160" y="2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notesMaster" Target="notesMasters/notesMaster1.xml"/><Relationship Id="rId23" Type="http://schemas.openxmlformats.org/officeDocument/2006/relationships/presProps" Target="presProps.xml"/><Relationship Id="rId24" Type="http://schemas.openxmlformats.org/officeDocument/2006/relationships/viewProps" Target="viewProps.xml"/><Relationship Id="rId25" Type="http://schemas.openxmlformats.org/officeDocument/2006/relationships/theme" Target="theme/theme1.xml"/><Relationship Id="rId26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556318F-D017-1449-904C-597D0D01A21F}" type="doc">
      <dgm:prSet loTypeId="urn:microsoft.com/office/officeart/2005/8/layout/hProcess11" loCatId="process" qsTypeId="urn:microsoft.com/office/officeart/2005/8/quickstyle/simple4" qsCatId="simple" csTypeId="urn:microsoft.com/office/officeart/2005/8/colors/accent1_2" csCatId="accent1" phldr="1"/>
      <dgm:spPr/>
    </dgm:pt>
    <dgm:pt modelId="{C93873C8-24BE-E14B-9044-0F46DD05B5AD}">
      <dgm:prSet phldrT="[Text]" custT="1"/>
      <dgm:spPr/>
      <dgm:t>
        <a:bodyPr anchor="t"/>
        <a:lstStyle/>
        <a:p>
          <a:r>
            <a:rPr lang="en-US" altLang="en-US" sz="1800" dirty="0" smtClean="0">
              <a:latin typeface="Calibri" charset="0"/>
            </a:rPr>
            <a:t>Completed Ph.D. on Greek philosophy.</a:t>
          </a:r>
        </a:p>
      </dgm:t>
    </dgm:pt>
    <dgm:pt modelId="{A050E6C5-6120-B14A-AC82-0DA2143C6555}" type="parTrans" cxnId="{070B1F6C-9996-414E-AD91-A7511268F7AD}">
      <dgm:prSet/>
      <dgm:spPr/>
      <dgm:t>
        <a:bodyPr/>
        <a:lstStyle/>
        <a:p>
          <a:endParaRPr lang="en-US" sz="1800"/>
        </a:p>
      </dgm:t>
    </dgm:pt>
    <dgm:pt modelId="{94FBFE43-A330-5D4E-B69D-1C9BCEF61744}" type="sibTrans" cxnId="{070B1F6C-9996-414E-AD91-A7511268F7AD}">
      <dgm:prSet/>
      <dgm:spPr/>
      <dgm:t>
        <a:bodyPr/>
        <a:lstStyle/>
        <a:p>
          <a:endParaRPr lang="en-US" sz="1800"/>
        </a:p>
      </dgm:t>
    </dgm:pt>
    <dgm:pt modelId="{CDDB65E9-6944-E842-A476-F7C1E9F00171}">
      <dgm:prSet phldrT="[Text]" custT="1"/>
      <dgm:spPr/>
      <dgm:t>
        <a:bodyPr/>
        <a:lstStyle/>
        <a:p>
          <a:r>
            <a:rPr lang="en-US" altLang="en-US" sz="1800" dirty="0" smtClean="0">
              <a:latin typeface="Calibri" charset="0"/>
            </a:rPr>
            <a:t>Moved to Paris, met </a:t>
          </a:r>
          <a:r>
            <a:rPr lang="en-US" altLang="en-US" sz="1800" b="1" dirty="0" smtClean="0">
              <a:latin typeface="Calibri" charset="0"/>
            </a:rPr>
            <a:t>Frederick Engels </a:t>
          </a:r>
          <a:r>
            <a:rPr lang="en-US" altLang="en-US" sz="1800" dirty="0" smtClean="0">
              <a:latin typeface="Calibri" charset="0"/>
            </a:rPr>
            <a:t>(1820-95).</a:t>
          </a:r>
          <a:endParaRPr lang="en-US" sz="1800" dirty="0"/>
        </a:p>
      </dgm:t>
    </dgm:pt>
    <dgm:pt modelId="{8C89DD6B-82A1-E24B-A137-C6C75D2C5A71}" type="parTrans" cxnId="{37AB1BCF-22EA-954C-8330-BA0835FCA5BC}">
      <dgm:prSet/>
      <dgm:spPr/>
      <dgm:t>
        <a:bodyPr/>
        <a:lstStyle/>
        <a:p>
          <a:endParaRPr lang="en-US" sz="1800"/>
        </a:p>
      </dgm:t>
    </dgm:pt>
    <dgm:pt modelId="{793793C2-BBCC-8247-A0BF-B27FE43831D6}" type="sibTrans" cxnId="{37AB1BCF-22EA-954C-8330-BA0835FCA5BC}">
      <dgm:prSet/>
      <dgm:spPr/>
      <dgm:t>
        <a:bodyPr/>
        <a:lstStyle/>
        <a:p>
          <a:endParaRPr lang="en-US" sz="1800"/>
        </a:p>
      </dgm:t>
    </dgm:pt>
    <dgm:pt modelId="{541A7E06-35F7-9148-A1CA-E615D9830AE0}">
      <dgm:prSet custT="1"/>
      <dgm:spPr/>
      <dgm:t>
        <a:bodyPr anchor="t"/>
        <a:lstStyle/>
        <a:p>
          <a:r>
            <a:rPr lang="en-US" altLang="en-US" sz="1800" dirty="0" smtClean="0">
              <a:latin typeface="Calibri" charset="0"/>
            </a:rPr>
            <a:t>‘</a:t>
          </a:r>
          <a:r>
            <a:rPr lang="en-US" altLang="en-US" sz="1800" i="1" dirty="0" smtClean="0">
              <a:latin typeface="Calibri" charset="0"/>
            </a:rPr>
            <a:t>The Communist Manifesto</a:t>
          </a:r>
          <a:r>
            <a:rPr lang="en-US" altLang="en-US" sz="1800" dirty="0" smtClean="0">
              <a:latin typeface="Calibri" charset="0"/>
            </a:rPr>
            <a:t>’ with Engels.</a:t>
          </a:r>
          <a:endParaRPr lang="en-US" sz="1800" dirty="0"/>
        </a:p>
      </dgm:t>
    </dgm:pt>
    <dgm:pt modelId="{1B1950C4-5974-8043-9801-80607E69AD04}" type="parTrans" cxnId="{E78B3EB0-DD3B-234C-A22C-090926CEF13C}">
      <dgm:prSet/>
      <dgm:spPr/>
      <dgm:t>
        <a:bodyPr/>
        <a:lstStyle/>
        <a:p>
          <a:endParaRPr lang="en-US" sz="1800"/>
        </a:p>
      </dgm:t>
    </dgm:pt>
    <dgm:pt modelId="{73461454-37DE-8141-A617-A38AF0BDABB7}" type="sibTrans" cxnId="{E78B3EB0-DD3B-234C-A22C-090926CEF13C}">
      <dgm:prSet/>
      <dgm:spPr/>
      <dgm:t>
        <a:bodyPr/>
        <a:lstStyle/>
        <a:p>
          <a:endParaRPr lang="en-US" sz="1800"/>
        </a:p>
      </dgm:t>
    </dgm:pt>
    <dgm:pt modelId="{A2310CA9-901B-9247-8A18-FF28E5B3E952}">
      <dgm:prSet custT="1"/>
      <dgm:spPr/>
      <dgm:t>
        <a:bodyPr/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en-US" sz="1800" dirty="0" smtClean="0">
              <a:latin typeface="Calibri" charset="0"/>
            </a:rPr>
            <a:t>‘</a:t>
          </a:r>
          <a:r>
            <a:rPr lang="en-US" altLang="en-US" sz="1800" i="1" dirty="0" smtClean="0">
              <a:latin typeface="Calibri" charset="0"/>
            </a:rPr>
            <a:t>A Contribution to the Critique of Political Economy</a:t>
          </a:r>
          <a:r>
            <a:rPr lang="en-US" altLang="en-US" sz="1800" dirty="0" smtClean="0">
              <a:latin typeface="Calibri" charset="0"/>
            </a:rPr>
            <a:t>’.</a:t>
          </a:r>
          <a:endParaRPr lang="en-US" sz="1800" dirty="0"/>
        </a:p>
      </dgm:t>
    </dgm:pt>
    <dgm:pt modelId="{01137EA4-91EE-9742-9778-2DF40348F161}" type="parTrans" cxnId="{48D9EF9D-2DB5-D04E-88BA-A83912756DDD}">
      <dgm:prSet/>
      <dgm:spPr/>
      <dgm:t>
        <a:bodyPr/>
        <a:lstStyle/>
        <a:p>
          <a:endParaRPr lang="en-US" sz="1800"/>
        </a:p>
      </dgm:t>
    </dgm:pt>
    <dgm:pt modelId="{97530F87-9A45-C840-953F-CEE85E701349}" type="sibTrans" cxnId="{48D9EF9D-2DB5-D04E-88BA-A83912756DDD}">
      <dgm:prSet/>
      <dgm:spPr/>
      <dgm:t>
        <a:bodyPr/>
        <a:lstStyle/>
        <a:p>
          <a:endParaRPr lang="en-US" sz="1800"/>
        </a:p>
      </dgm:t>
    </dgm:pt>
    <dgm:pt modelId="{9F91CF5A-29A9-6746-8655-409492D64F47}">
      <dgm:prSet custT="1"/>
      <dgm:spPr/>
      <dgm:t>
        <a:bodyPr anchor="t"/>
        <a:lstStyle/>
        <a:p>
          <a:r>
            <a:rPr lang="en-US" altLang="en-US" sz="1800" dirty="0" smtClean="0">
              <a:latin typeface="Calibri" charset="0"/>
            </a:rPr>
            <a:t>‘</a:t>
          </a:r>
          <a:r>
            <a:rPr lang="en-US" altLang="en-US" sz="1800" i="1" dirty="0" smtClean="0">
              <a:latin typeface="Calibri" charset="0"/>
            </a:rPr>
            <a:t>Capital Volume I</a:t>
          </a:r>
          <a:r>
            <a:rPr lang="en-US" altLang="en-US" sz="1800" dirty="0" smtClean="0">
              <a:latin typeface="Calibri" charset="0"/>
            </a:rPr>
            <a:t>’.</a:t>
          </a:r>
          <a:endParaRPr lang="en-US" sz="1800" dirty="0"/>
        </a:p>
      </dgm:t>
    </dgm:pt>
    <dgm:pt modelId="{3A19854B-FF2D-9846-9B43-619DA91CE20C}" type="parTrans" cxnId="{57603A92-832A-1045-BFEC-7F24EF60AF3A}">
      <dgm:prSet/>
      <dgm:spPr/>
      <dgm:t>
        <a:bodyPr/>
        <a:lstStyle/>
        <a:p>
          <a:endParaRPr lang="en-US" sz="1800"/>
        </a:p>
      </dgm:t>
    </dgm:pt>
    <dgm:pt modelId="{A5F1A3AF-E3C2-F241-AD84-E84326E2A7F4}" type="sibTrans" cxnId="{57603A92-832A-1045-BFEC-7F24EF60AF3A}">
      <dgm:prSet/>
      <dgm:spPr/>
      <dgm:t>
        <a:bodyPr/>
        <a:lstStyle/>
        <a:p>
          <a:endParaRPr lang="en-US" sz="1800"/>
        </a:p>
      </dgm:t>
    </dgm:pt>
    <dgm:pt modelId="{C3A31D11-FB1E-9B4B-86ED-CF4319157215}" type="pres">
      <dgm:prSet presAssocID="{C556318F-D017-1449-904C-597D0D01A21F}" presName="Name0" presStyleCnt="0">
        <dgm:presLayoutVars>
          <dgm:dir/>
          <dgm:resizeHandles val="exact"/>
        </dgm:presLayoutVars>
      </dgm:prSet>
      <dgm:spPr/>
    </dgm:pt>
    <dgm:pt modelId="{D319C5AD-4207-C945-BBA1-B557B6D19B1A}" type="pres">
      <dgm:prSet presAssocID="{C556318F-D017-1449-904C-597D0D01A21F}" presName="arrow" presStyleLbl="bgShp" presStyleIdx="0" presStyleCnt="1" custLinFactNeighborY="-26524"/>
      <dgm:spPr/>
    </dgm:pt>
    <dgm:pt modelId="{C6BFAE50-E84A-C44A-AC15-9A74B2413BC6}" type="pres">
      <dgm:prSet presAssocID="{C556318F-D017-1449-904C-597D0D01A21F}" presName="points" presStyleCnt="0"/>
      <dgm:spPr/>
    </dgm:pt>
    <dgm:pt modelId="{42DDE796-2AD1-4743-AA38-029B175339CE}" type="pres">
      <dgm:prSet presAssocID="{C93873C8-24BE-E14B-9044-0F46DD05B5AD}" presName="compositeA" presStyleCnt="0"/>
      <dgm:spPr/>
    </dgm:pt>
    <dgm:pt modelId="{24272110-522B-1D4E-8F93-42322B83A58B}" type="pres">
      <dgm:prSet presAssocID="{C93873C8-24BE-E14B-9044-0F46DD05B5AD}" presName="textA" presStyleLbl="revTx" presStyleIdx="0" presStyleCnt="5" custScaleX="171769" custLinFactY="36194" custLinFactNeighborX="-2255" custLinFactNeighborY="10000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14EBA10-5535-B943-8FC8-9115DCCA0498}" type="pres">
      <dgm:prSet presAssocID="{C93873C8-24BE-E14B-9044-0F46DD05B5AD}" presName="circleA" presStyleLbl="node1" presStyleIdx="0" presStyleCnt="5"/>
      <dgm:spPr/>
    </dgm:pt>
    <dgm:pt modelId="{9B8E9BA8-3459-DB42-A0AB-5D4DA7D49E9A}" type="pres">
      <dgm:prSet presAssocID="{C93873C8-24BE-E14B-9044-0F46DD05B5AD}" presName="spaceA" presStyleCnt="0"/>
      <dgm:spPr/>
    </dgm:pt>
    <dgm:pt modelId="{FA530BCA-D03B-6D4C-A469-0D4B04693F94}" type="pres">
      <dgm:prSet presAssocID="{94FBFE43-A330-5D4E-B69D-1C9BCEF61744}" presName="space" presStyleCnt="0"/>
      <dgm:spPr/>
    </dgm:pt>
    <dgm:pt modelId="{6C9DBA3F-594B-034F-AABC-C3EFDC7807ED}" type="pres">
      <dgm:prSet presAssocID="{CDDB65E9-6944-E842-A476-F7C1E9F00171}" presName="compositeB" presStyleCnt="0"/>
      <dgm:spPr/>
    </dgm:pt>
    <dgm:pt modelId="{9D7B83C1-C396-844F-A81A-EFEC241C9DA2}" type="pres">
      <dgm:prSet presAssocID="{CDDB65E9-6944-E842-A476-F7C1E9F00171}" presName="textB" presStyleLbl="revTx" presStyleIdx="1" presStyleCnt="5" custScaleX="146033" custLinFactY="-58175" custLinFactNeighborX="51783" custLinFactNeighborY="-10000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0006B0E-4EFF-5847-846F-0B6EBA2C51A5}" type="pres">
      <dgm:prSet presAssocID="{CDDB65E9-6944-E842-A476-F7C1E9F00171}" presName="circleB" presStyleLbl="node1" presStyleIdx="1" presStyleCnt="5" custLinFactX="25850" custLinFactNeighborX="100000" custLinFactNeighborY="3401"/>
      <dgm:spPr/>
    </dgm:pt>
    <dgm:pt modelId="{B0F428E0-3678-D24D-B533-BD61E4B35F67}" type="pres">
      <dgm:prSet presAssocID="{CDDB65E9-6944-E842-A476-F7C1E9F00171}" presName="spaceB" presStyleCnt="0"/>
      <dgm:spPr/>
    </dgm:pt>
    <dgm:pt modelId="{02C2A805-5B2D-3F47-A685-95D7304D3A66}" type="pres">
      <dgm:prSet presAssocID="{793793C2-BBCC-8247-A0BF-B27FE43831D6}" presName="space" presStyleCnt="0"/>
      <dgm:spPr/>
    </dgm:pt>
    <dgm:pt modelId="{1C624437-76B1-0441-B399-DEEAA62F1E0D}" type="pres">
      <dgm:prSet presAssocID="{541A7E06-35F7-9148-A1CA-E615D9830AE0}" presName="compositeA" presStyleCnt="0"/>
      <dgm:spPr/>
    </dgm:pt>
    <dgm:pt modelId="{C7E22CC3-9112-CF45-A8B8-C7A9349F31EB}" type="pres">
      <dgm:prSet presAssocID="{541A7E06-35F7-9148-A1CA-E615D9830AE0}" presName="textA" presStyleLbl="revTx" presStyleIdx="2" presStyleCnt="5" custScaleX="182837" custScaleY="102890" custLinFactY="38364" custLinFactNeighborX="71514" custLinFactNeighborY="10000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6B8F0AB-1CBE-674F-BBD6-FF7523635C19}" type="pres">
      <dgm:prSet presAssocID="{541A7E06-35F7-9148-A1CA-E615D9830AE0}" presName="circleA" presStyleLbl="node1" presStyleIdx="2" presStyleCnt="5" custLinFactX="66667" custLinFactNeighborX="100000" custLinFactNeighborY="-3402"/>
      <dgm:spPr/>
    </dgm:pt>
    <dgm:pt modelId="{F681A858-3163-5843-ADF5-CEF984BF0AB8}" type="pres">
      <dgm:prSet presAssocID="{541A7E06-35F7-9148-A1CA-E615D9830AE0}" presName="spaceA" presStyleCnt="0"/>
      <dgm:spPr/>
    </dgm:pt>
    <dgm:pt modelId="{22AE7CD0-3E6B-0844-8A81-DC8FA06DA06B}" type="pres">
      <dgm:prSet presAssocID="{73461454-37DE-8141-A617-A38AF0BDABB7}" presName="space" presStyleCnt="0"/>
      <dgm:spPr/>
    </dgm:pt>
    <dgm:pt modelId="{C8A48D93-9EC0-624D-B572-DDC7A5E334C3}" type="pres">
      <dgm:prSet presAssocID="{A2310CA9-901B-9247-8A18-FF28E5B3E952}" presName="compositeB" presStyleCnt="0"/>
      <dgm:spPr/>
    </dgm:pt>
    <dgm:pt modelId="{936957D3-A825-F941-BEB6-482692457494}" type="pres">
      <dgm:prSet presAssocID="{A2310CA9-901B-9247-8A18-FF28E5B3E952}" presName="textB" presStyleLbl="revTx" presStyleIdx="3" presStyleCnt="5" custScaleX="203706" custLinFactX="11091" custLinFactY="-49985" custLinFactNeighborX="100000" custLinFactNeighborY="-10000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BEED803-AFCD-104A-BA83-7DE9959E331A}" type="pres">
      <dgm:prSet presAssocID="{A2310CA9-901B-9247-8A18-FF28E5B3E952}" presName="circleB" presStyleLbl="node1" presStyleIdx="3" presStyleCnt="5" custLinFactX="100000" custLinFactNeighborX="117689" custLinFactNeighborY="-3402"/>
      <dgm:spPr/>
    </dgm:pt>
    <dgm:pt modelId="{2870CAC8-8788-454D-8CB0-B5E56E947B95}" type="pres">
      <dgm:prSet presAssocID="{A2310CA9-901B-9247-8A18-FF28E5B3E952}" presName="spaceB" presStyleCnt="0"/>
      <dgm:spPr/>
    </dgm:pt>
    <dgm:pt modelId="{EFB73A0C-45F3-ED49-A9A8-9DCD6E88B739}" type="pres">
      <dgm:prSet presAssocID="{97530F87-9A45-C840-953F-CEE85E701349}" presName="space" presStyleCnt="0"/>
      <dgm:spPr/>
    </dgm:pt>
    <dgm:pt modelId="{C25878D8-D828-6C4D-866B-E670D9DD305F}" type="pres">
      <dgm:prSet presAssocID="{9F91CF5A-29A9-6746-8655-409492D64F47}" presName="compositeA" presStyleCnt="0"/>
      <dgm:spPr/>
    </dgm:pt>
    <dgm:pt modelId="{6493D22B-F007-8A45-B8E9-2DD3B203EC53}" type="pres">
      <dgm:prSet presAssocID="{9F91CF5A-29A9-6746-8655-409492D64F47}" presName="textA" presStyleLbl="revTx" presStyleIdx="4" presStyleCnt="5" custScaleX="170825" custLinFactY="40713" custLinFactNeighborX="88880" custLinFactNeighborY="10000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A80EB4D-8069-AE48-8B3A-A7BDC9D2F43E}" type="pres">
      <dgm:prSet presAssocID="{9F91CF5A-29A9-6746-8655-409492D64F47}" presName="circleA" presStyleLbl="node1" presStyleIdx="4" presStyleCnt="5" custLinFactX="97280" custLinFactNeighborX="100000" custLinFactNeighborY="-3401"/>
      <dgm:spPr/>
    </dgm:pt>
    <dgm:pt modelId="{3A933B1A-DC60-1346-8A1A-6A2C2D07D3DC}" type="pres">
      <dgm:prSet presAssocID="{9F91CF5A-29A9-6746-8655-409492D64F47}" presName="spaceA" presStyleCnt="0"/>
      <dgm:spPr/>
    </dgm:pt>
  </dgm:ptLst>
  <dgm:cxnLst>
    <dgm:cxn modelId="{64E005B0-3DB2-3C48-990C-9FD0248BE3F1}" type="presOf" srcId="{A2310CA9-901B-9247-8A18-FF28E5B3E952}" destId="{936957D3-A825-F941-BEB6-482692457494}" srcOrd="0" destOrd="0" presId="urn:microsoft.com/office/officeart/2005/8/layout/hProcess11"/>
    <dgm:cxn modelId="{E78B3EB0-DD3B-234C-A22C-090926CEF13C}" srcId="{C556318F-D017-1449-904C-597D0D01A21F}" destId="{541A7E06-35F7-9148-A1CA-E615D9830AE0}" srcOrd="2" destOrd="0" parTransId="{1B1950C4-5974-8043-9801-80607E69AD04}" sibTransId="{73461454-37DE-8141-A617-A38AF0BDABB7}"/>
    <dgm:cxn modelId="{37AB1BCF-22EA-954C-8330-BA0835FCA5BC}" srcId="{C556318F-D017-1449-904C-597D0D01A21F}" destId="{CDDB65E9-6944-E842-A476-F7C1E9F00171}" srcOrd="1" destOrd="0" parTransId="{8C89DD6B-82A1-E24B-A137-C6C75D2C5A71}" sibTransId="{793793C2-BBCC-8247-A0BF-B27FE43831D6}"/>
    <dgm:cxn modelId="{452BF6F0-A7C1-314D-9A91-28612706050B}" type="presOf" srcId="{9F91CF5A-29A9-6746-8655-409492D64F47}" destId="{6493D22B-F007-8A45-B8E9-2DD3B203EC53}" srcOrd="0" destOrd="0" presId="urn:microsoft.com/office/officeart/2005/8/layout/hProcess11"/>
    <dgm:cxn modelId="{0BF64C56-6178-3445-997C-886C6C292918}" type="presOf" srcId="{C93873C8-24BE-E14B-9044-0F46DD05B5AD}" destId="{24272110-522B-1D4E-8F93-42322B83A58B}" srcOrd="0" destOrd="0" presId="urn:microsoft.com/office/officeart/2005/8/layout/hProcess11"/>
    <dgm:cxn modelId="{48D9EF9D-2DB5-D04E-88BA-A83912756DDD}" srcId="{C556318F-D017-1449-904C-597D0D01A21F}" destId="{A2310CA9-901B-9247-8A18-FF28E5B3E952}" srcOrd="3" destOrd="0" parTransId="{01137EA4-91EE-9742-9778-2DF40348F161}" sibTransId="{97530F87-9A45-C840-953F-CEE85E701349}"/>
    <dgm:cxn modelId="{57603A92-832A-1045-BFEC-7F24EF60AF3A}" srcId="{C556318F-D017-1449-904C-597D0D01A21F}" destId="{9F91CF5A-29A9-6746-8655-409492D64F47}" srcOrd="4" destOrd="0" parTransId="{3A19854B-FF2D-9846-9B43-619DA91CE20C}" sibTransId="{A5F1A3AF-E3C2-F241-AD84-E84326E2A7F4}"/>
    <dgm:cxn modelId="{E8B95A9B-17C7-3442-B581-77EA602242EB}" type="presOf" srcId="{541A7E06-35F7-9148-A1CA-E615D9830AE0}" destId="{C7E22CC3-9112-CF45-A8B8-C7A9349F31EB}" srcOrd="0" destOrd="0" presId="urn:microsoft.com/office/officeart/2005/8/layout/hProcess11"/>
    <dgm:cxn modelId="{F2FD7B4A-8466-4A45-8CFB-664B2F5E813B}" type="presOf" srcId="{CDDB65E9-6944-E842-A476-F7C1E9F00171}" destId="{9D7B83C1-C396-844F-A81A-EFEC241C9DA2}" srcOrd="0" destOrd="0" presId="urn:microsoft.com/office/officeart/2005/8/layout/hProcess11"/>
    <dgm:cxn modelId="{070B1F6C-9996-414E-AD91-A7511268F7AD}" srcId="{C556318F-D017-1449-904C-597D0D01A21F}" destId="{C93873C8-24BE-E14B-9044-0F46DD05B5AD}" srcOrd="0" destOrd="0" parTransId="{A050E6C5-6120-B14A-AC82-0DA2143C6555}" sibTransId="{94FBFE43-A330-5D4E-B69D-1C9BCEF61744}"/>
    <dgm:cxn modelId="{36329763-3A53-CA47-8F87-0C6FD820481D}" type="presOf" srcId="{C556318F-D017-1449-904C-597D0D01A21F}" destId="{C3A31D11-FB1E-9B4B-86ED-CF4319157215}" srcOrd="0" destOrd="0" presId="urn:microsoft.com/office/officeart/2005/8/layout/hProcess11"/>
    <dgm:cxn modelId="{40BB5375-09A7-564D-9483-CB5D3FB1D3CF}" type="presParOf" srcId="{C3A31D11-FB1E-9B4B-86ED-CF4319157215}" destId="{D319C5AD-4207-C945-BBA1-B557B6D19B1A}" srcOrd="0" destOrd="0" presId="urn:microsoft.com/office/officeart/2005/8/layout/hProcess11"/>
    <dgm:cxn modelId="{EAB3DDF9-2B17-314D-8476-FDE18B9C2729}" type="presParOf" srcId="{C3A31D11-FB1E-9B4B-86ED-CF4319157215}" destId="{C6BFAE50-E84A-C44A-AC15-9A74B2413BC6}" srcOrd="1" destOrd="0" presId="urn:microsoft.com/office/officeart/2005/8/layout/hProcess11"/>
    <dgm:cxn modelId="{EB311438-D661-D24A-A87F-4D031AFB0E53}" type="presParOf" srcId="{C6BFAE50-E84A-C44A-AC15-9A74B2413BC6}" destId="{42DDE796-2AD1-4743-AA38-029B175339CE}" srcOrd="0" destOrd="0" presId="urn:microsoft.com/office/officeart/2005/8/layout/hProcess11"/>
    <dgm:cxn modelId="{53DED7C2-D02E-8645-9504-220FD8C4187B}" type="presParOf" srcId="{42DDE796-2AD1-4743-AA38-029B175339CE}" destId="{24272110-522B-1D4E-8F93-42322B83A58B}" srcOrd="0" destOrd="0" presId="urn:microsoft.com/office/officeart/2005/8/layout/hProcess11"/>
    <dgm:cxn modelId="{FECDD030-BB6F-4E41-8BEB-99A1E128C2CB}" type="presParOf" srcId="{42DDE796-2AD1-4743-AA38-029B175339CE}" destId="{014EBA10-5535-B943-8FC8-9115DCCA0498}" srcOrd="1" destOrd="0" presId="urn:microsoft.com/office/officeart/2005/8/layout/hProcess11"/>
    <dgm:cxn modelId="{0AD6B462-EFC0-2A4B-A40D-956625FED5D0}" type="presParOf" srcId="{42DDE796-2AD1-4743-AA38-029B175339CE}" destId="{9B8E9BA8-3459-DB42-A0AB-5D4DA7D49E9A}" srcOrd="2" destOrd="0" presId="urn:microsoft.com/office/officeart/2005/8/layout/hProcess11"/>
    <dgm:cxn modelId="{9717D40E-1EBF-2C48-954F-ADA858666570}" type="presParOf" srcId="{C6BFAE50-E84A-C44A-AC15-9A74B2413BC6}" destId="{FA530BCA-D03B-6D4C-A469-0D4B04693F94}" srcOrd="1" destOrd="0" presId="urn:microsoft.com/office/officeart/2005/8/layout/hProcess11"/>
    <dgm:cxn modelId="{339887A6-91BA-4145-BFB8-3D04D1DC864B}" type="presParOf" srcId="{C6BFAE50-E84A-C44A-AC15-9A74B2413BC6}" destId="{6C9DBA3F-594B-034F-AABC-C3EFDC7807ED}" srcOrd="2" destOrd="0" presId="urn:microsoft.com/office/officeart/2005/8/layout/hProcess11"/>
    <dgm:cxn modelId="{31051650-BFEB-3343-8AFD-1AC2422F6A69}" type="presParOf" srcId="{6C9DBA3F-594B-034F-AABC-C3EFDC7807ED}" destId="{9D7B83C1-C396-844F-A81A-EFEC241C9DA2}" srcOrd="0" destOrd="0" presId="urn:microsoft.com/office/officeart/2005/8/layout/hProcess11"/>
    <dgm:cxn modelId="{25140252-51CC-074C-8444-A695ECB6E5E1}" type="presParOf" srcId="{6C9DBA3F-594B-034F-AABC-C3EFDC7807ED}" destId="{30006B0E-4EFF-5847-846F-0B6EBA2C51A5}" srcOrd="1" destOrd="0" presId="urn:microsoft.com/office/officeart/2005/8/layout/hProcess11"/>
    <dgm:cxn modelId="{E57C1B15-6E59-0244-9CB8-94D24509942D}" type="presParOf" srcId="{6C9DBA3F-594B-034F-AABC-C3EFDC7807ED}" destId="{B0F428E0-3678-D24D-B533-BD61E4B35F67}" srcOrd="2" destOrd="0" presId="urn:microsoft.com/office/officeart/2005/8/layout/hProcess11"/>
    <dgm:cxn modelId="{98170C8C-5443-244F-944E-C48AF8C91395}" type="presParOf" srcId="{C6BFAE50-E84A-C44A-AC15-9A74B2413BC6}" destId="{02C2A805-5B2D-3F47-A685-95D7304D3A66}" srcOrd="3" destOrd="0" presId="urn:microsoft.com/office/officeart/2005/8/layout/hProcess11"/>
    <dgm:cxn modelId="{E7541B83-7835-4A4B-830D-78341FEA142D}" type="presParOf" srcId="{C6BFAE50-E84A-C44A-AC15-9A74B2413BC6}" destId="{1C624437-76B1-0441-B399-DEEAA62F1E0D}" srcOrd="4" destOrd="0" presId="urn:microsoft.com/office/officeart/2005/8/layout/hProcess11"/>
    <dgm:cxn modelId="{16EBC967-D9D6-F640-8262-EB86A75D5388}" type="presParOf" srcId="{1C624437-76B1-0441-B399-DEEAA62F1E0D}" destId="{C7E22CC3-9112-CF45-A8B8-C7A9349F31EB}" srcOrd="0" destOrd="0" presId="urn:microsoft.com/office/officeart/2005/8/layout/hProcess11"/>
    <dgm:cxn modelId="{46C0A1D8-4E1C-3541-A2E1-E452F3264319}" type="presParOf" srcId="{1C624437-76B1-0441-B399-DEEAA62F1E0D}" destId="{A6B8F0AB-1CBE-674F-BBD6-FF7523635C19}" srcOrd="1" destOrd="0" presId="urn:microsoft.com/office/officeart/2005/8/layout/hProcess11"/>
    <dgm:cxn modelId="{36BD9990-17E6-4949-9BF8-6F22F5397CF2}" type="presParOf" srcId="{1C624437-76B1-0441-B399-DEEAA62F1E0D}" destId="{F681A858-3163-5843-ADF5-CEF984BF0AB8}" srcOrd="2" destOrd="0" presId="urn:microsoft.com/office/officeart/2005/8/layout/hProcess11"/>
    <dgm:cxn modelId="{E4AC3E76-6406-7F46-A943-9EA023B09852}" type="presParOf" srcId="{C6BFAE50-E84A-C44A-AC15-9A74B2413BC6}" destId="{22AE7CD0-3E6B-0844-8A81-DC8FA06DA06B}" srcOrd="5" destOrd="0" presId="urn:microsoft.com/office/officeart/2005/8/layout/hProcess11"/>
    <dgm:cxn modelId="{FD68BB9C-AA1D-434F-A060-77E99CFC16C6}" type="presParOf" srcId="{C6BFAE50-E84A-C44A-AC15-9A74B2413BC6}" destId="{C8A48D93-9EC0-624D-B572-DDC7A5E334C3}" srcOrd="6" destOrd="0" presId="urn:microsoft.com/office/officeart/2005/8/layout/hProcess11"/>
    <dgm:cxn modelId="{2F7C87CD-FAC8-0F47-9A34-DAD75258FF49}" type="presParOf" srcId="{C8A48D93-9EC0-624D-B572-DDC7A5E334C3}" destId="{936957D3-A825-F941-BEB6-482692457494}" srcOrd="0" destOrd="0" presId="urn:microsoft.com/office/officeart/2005/8/layout/hProcess11"/>
    <dgm:cxn modelId="{5BDC0F3B-F4B7-EF48-81C5-C29CFDFAB644}" type="presParOf" srcId="{C8A48D93-9EC0-624D-B572-DDC7A5E334C3}" destId="{4BEED803-AFCD-104A-BA83-7DE9959E331A}" srcOrd="1" destOrd="0" presId="urn:microsoft.com/office/officeart/2005/8/layout/hProcess11"/>
    <dgm:cxn modelId="{A9B39B43-B5EB-DB45-BC45-0355848204A8}" type="presParOf" srcId="{C8A48D93-9EC0-624D-B572-DDC7A5E334C3}" destId="{2870CAC8-8788-454D-8CB0-B5E56E947B95}" srcOrd="2" destOrd="0" presId="urn:microsoft.com/office/officeart/2005/8/layout/hProcess11"/>
    <dgm:cxn modelId="{541AC9D4-BBDC-A24D-AA04-319CFDE36F04}" type="presParOf" srcId="{C6BFAE50-E84A-C44A-AC15-9A74B2413BC6}" destId="{EFB73A0C-45F3-ED49-A9A8-9DCD6E88B739}" srcOrd="7" destOrd="0" presId="urn:microsoft.com/office/officeart/2005/8/layout/hProcess11"/>
    <dgm:cxn modelId="{98F869CD-E301-D848-ADB0-87E3664FF30B}" type="presParOf" srcId="{C6BFAE50-E84A-C44A-AC15-9A74B2413BC6}" destId="{C25878D8-D828-6C4D-866B-E670D9DD305F}" srcOrd="8" destOrd="0" presId="urn:microsoft.com/office/officeart/2005/8/layout/hProcess11"/>
    <dgm:cxn modelId="{097AD5E4-2367-8C4B-BCE8-39271AE423C8}" type="presParOf" srcId="{C25878D8-D828-6C4D-866B-E670D9DD305F}" destId="{6493D22B-F007-8A45-B8E9-2DD3B203EC53}" srcOrd="0" destOrd="0" presId="urn:microsoft.com/office/officeart/2005/8/layout/hProcess11"/>
    <dgm:cxn modelId="{7D9AB064-DCF1-EF4E-987F-30F8FF1EB8E1}" type="presParOf" srcId="{C25878D8-D828-6C4D-866B-E670D9DD305F}" destId="{9A80EB4D-8069-AE48-8B3A-A7BDC9D2F43E}" srcOrd="1" destOrd="0" presId="urn:microsoft.com/office/officeart/2005/8/layout/hProcess11"/>
    <dgm:cxn modelId="{79D5AE5E-FC33-8945-BBC7-6C876D1FF28D}" type="presParOf" srcId="{C25878D8-D828-6C4D-866B-E670D9DD305F}" destId="{3A933B1A-DC60-1346-8A1A-6A2C2D07D3DC}" srcOrd="2" destOrd="0" presId="urn:microsoft.com/office/officeart/2005/8/layout/hProcess1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319C5AD-4207-C945-BBA1-B557B6D19B1A}">
      <dsp:nvSpPr>
        <dsp:cNvPr id="0" name=""/>
        <dsp:cNvSpPr/>
      </dsp:nvSpPr>
      <dsp:spPr>
        <a:xfrm>
          <a:off x="0" y="789816"/>
          <a:ext cx="8340812" cy="1629294"/>
        </a:xfrm>
        <a:prstGeom prst="notched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24272110-522B-1D4E-8F93-42322B83A58B}">
      <dsp:nvSpPr>
        <dsp:cNvPr id="0" name=""/>
        <dsp:cNvSpPr/>
      </dsp:nvSpPr>
      <dsp:spPr>
        <a:xfrm>
          <a:off x="0" y="2219001"/>
          <a:ext cx="1438806" cy="162929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28016" bIns="128016" numCol="1" spcCol="1270" anchor="t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en-US" sz="1800" kern="1200" dirty="0" smtClean="0">
              <a:latin typeface="Calibri" charset="0"/>
            </a:rPr>
            <a:t>Completed Ph.D. on Greek philosophy.</a:t>
          </a:r>
        </a:p>
      </dsp:txBody>
      <dsp:txXfrm>
        <a:off x="0" y="2219001"/>
        <a:ext cx="1438806" cy="1629294"/>
      </dsp:txXfrm>
    </dsp:sp>
    <dsp:sp modelId="{014EBA10-5535-B943-8FC8-9115DCCA0498}">
      <dsp:nvSpPr>
        <dsp:cNvPr id="0" name=""/>
        <dsp:cNvSpPr/>
      </dsp:nvSpPr>
      <dsp:spPr>
        <a:xfrm>
          <a:off x="519953" y="1832956"/>
          <a:ext cx="407323" cy="407323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9D7B83C1-C396-844F-A81A-EFEC241C9DA2}">
      <dsp:nvSpPr>
        <dsp:cNvPr id="0" name=""/>
        <dsp:cNvSpPr/>
      </dsp:nvSpPr>
      <dsp:spPr>
        <a:xfrm>
          <a:off x="1918656" y="0"/>
          <a:ext cx="1223231" cy="162929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28016" bIns="128016" numCol="1" spcCol="1270" anchor="t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en-US" sz="1800" kern="1200" dirty="0" smtClean="0">
              <a:latin typeface="Calibri" charset="0"/>
            </a:rPr>
            <a:t>Moved to Paris, met </a:t>
          </a:r>
          <a:r>
            <a:rPr lang="en-US" altLang="en-US" sz="1800" b="1" kern="1200" dirty="0" smtClean="0">
              <a:latin typeface="Calibri" charset="0"/>
            </a:rPr>
            <a:t>Frederick Engels </a:t>
          </a:r>
          <a:r>
            <a:rPr lang="en-US" altLang="en-US" sz="1800" kern="1200" dirty="0" smtClean="0">
              <a:latin typeface="Calibri" charset="0"/>
            </a:rPr>
            <a:t>(1820-95).</a:t>
          </a:r>
          <a:endParaRPr lang="en-US" sz="1800" kern="1200" dirty="0"/>
        </a:p>
      </dsp:txBody>
      <dsp:txXfrm>
        <a:off x="1918656" y="0"/>
        <a:ext cx="1223231" cy="1629294"/>
      </dsp:txXfrm>
    </dsp:sp>
    <dsp:sp modelId="{30006B0E-4EFF-5847-846F-0B6EBA2C51A5}">
      <dsp:nvSpPr>
        <dsp:cNvPr id="0" name=""/>
        <dsp:cNvSpPr/>
      </dsp:nvSpPr>
      <dsp:spPr>
        <a:xfrm>
          <a:off x="2405471" y="1846809"/>
          <a:ext cx="407323" cy="407323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C7E22CC3-9112-CF45-A8B8-C7A9349F31EB}">
      <dsp:nvSpPr>
        <dsp:cNvPr id="0" name=""/>
        <dsp:cNvSpPr/>
      </dsp:nvSpPr>
      <dsp:spPr>
        <a:xfrm>
          <a:off x="3349044" y="2242585"/>
          <a:ext cx="1531516" cy="167638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28016" bIns="128016" numCol="1" spcCol="1270" anchor="t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en-US" sz="1800" kern="1200" dirty="0" smtClean="0">
              <a:latin typeface="Calibri" charset="0"/>
            </a:rPr>
            <a:t>‘</a:t>
          </a:r>
          <a:r>
            <a:rPr lang="en-US" altLang="en-US" sz="1800" i="1" kern="1200" dirty="0" smtClean="0">
              <a:latin typeface="Calibri" charset="0"/>
            </a:rPr>
            <a:t>The Communist Manifesto</a:t>
          </a:r>
          <a:r>
            <a:rPr lang="en-US" altLang="en-US" sz="1800" kern="1200" dirty="0" smtClean="0">
              <a:latin typeface="Calibri" charset="0"/>
            </a:rPr>
            <a:t>’ with Engels.</a:t>
          </a:r>
          <a:endParaRPr lang="en-US" sz="1800" kern="1200" dirty="0"/>
        </a:p>
      </dsp:txBody>
      <dsp:txXfrm>
        <a:off x="3349044" y="2242585"/>
        <a:ext cx="1531516" cy="1676381"/>
      </dsp:txXfrm>
    </dsp:sp>
    <dsp:sp modelId="{A6B8F0AB-1CBE-674F-BBD6-FF7523635C19}">
      <dsp:nvSpPr>
        <dsp:cNvPr id="0" name=""/>
        <dsp:cNvSpPr/>
      </dsp:nvSpPr>
      <dsp:spPr>
        <a:xfrm>
          <a:off x="3990985" y="1830870"/>
          <a:ext cx="407323" cy="407323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936957D3-A825-F941-BEB6-482692457494}">
      <dsp:nvSpPr>
        <dsp:cNvPr id="0" name=""/>
        <dsp:cNvSpPr/>
      </dsp:nvSpPr>
      <dsp:spPr>
        <a:xfrm>
          <a:off x="5253956" y="244"/>
          <a:ext cx="1706323" cy="162929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28016" bIns="128016" numCol="1" spcCol="1270" anchor="t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en-US" sz="1800" kern="1200" dirty="0" smtClean="0">
              <a:latin typeface="Calibri" charset="0"/>
            </a:rPr>
            <a:t>‘</a:t>
          </a:r>
          <a:r>
            <a:rPr lang="en-US" altLang="en-US" sz="1800" i="1" kern="1200" dirty="0" smtClean="0">
              <a:latin typeface="Calibri" charset="0"/>
            </a:rPr>
            <a:t>A Contribution to the Critique of Political Economy</a:t>
          </a:r>
          <a:r>
            <a:rPr lang="en-US" altLang="en-US" sz="1800" kern="1200" dirty="0" smtClean="0">
              <a:latin typeface="Calibri" charset="0"/>
            </a:rPr>
            <a:t>’.</a:t>
          </a:r>
          <a:endParaRPr lang="en-US" sz="1800" kern="1200" dirty="0"/>
        </a:p>
      </dsp:txBody>
      <dsp:txXfrm>
        <a:off x="5253956" y="244"/>
        <a:ext cx="1706323" cy="1629294"/>
      </dsp:txXfrm>
    </dsp:sp>
    <dsp:sp modelId="{4BEED803-AFCD-104A-BA83-7DE9959E331A}">
      <dsp:nvSpPr>
        <dsp:cNvPr id="0" name=""/>
        <dsp:cNvSpPr/>
      </dsp:nvSpPr>
      <dsp:spPr>
        <a:xfrm>
          <a:off x="5859612" y="1819099"/>
          <a:ext cx="407323" cy="407323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493D22B-F007-8A45-B8E9-2DD3B203EC53}">
      <dsp:nvSpPr>
        <dsp:cNvPr id="0" name=""/>
        <dsp:cNvSpPr/>
      </dsp:nvSpPr>
      <dsp:spPr>
        <a:xfrm>
          <a:off x="6816114" y="2292629"/>
          <a:ext cx="1430899" cy="162929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28016" bIns="128016" numCol="1" spcCol="1270" anchor="t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en-US" sz="1800" kern="1200" dirty="0" smtClean="0">
              <a:latin typeface="Calibri" charset="0"/>
            </a:rPr>
            <a:t>‘</a:t>
          </a:r>
          <a:r>
            <a:rPr lang="en-US" altLang="en-US" sz="1800" i="1" kern="1200" dirty="0" smtClean="0">
              <a:latin typeface="Calibri" charset="0"/>
            </a:rPr>
            <a:t>Capital Volume I</a:t>
          </a:r>
          <a:r>
            <a:rPr lang="en-US" altLang="en-US" sz="1800" kern="1200" dirty="0" smtClean="0">
              <a:latin typeface="Calibri" charset="0"/>
            </a:rPr>
            <a:t>’.</a:t>
          </a:r>
          <a:endParaRPr lang="en-US" sz="1800" kern="1200" dirty="0"/>
        </a:p>
      </dsp:txBody>
      <dsp:txXfrm>
        <a:off x="6816114" y="2292629"/>
        <a:ext cx="1430899" cy="1629294"/>
      </dsp:txXfrm>
    </dsp:sp>
    <dsp:sp modelId="{9A80EB4D-8069-AE48-8B3A-A7BDC9D2F43E}">
      <dsp:nvSpPr>
        <dsp:cNvPr id="0" name=""/>
        <dsp:cNvSpPr/>
      </dsp:nvSpPr>
      <dsp:spPr>
        <a:xfrm>
          <a:off x="7386975" y="1819103"/>
          <a:ext cx="407323" cy="407323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11">
  <dgm:title val=""/>
  <dgm:desc val=""/>
  <dgm:catLst>
    <dgm:cat type="process" pri="8000"/>
    <dgm:cat type="convert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l" for="ch" forName="arrow"/>
          <dgm:constr type="w" for="ch" forName="points" refType="w" fact="0.9"/>
          <dgm:constr type="h" for="ch" forName="points" refType="h"/>
          <dgm:constr type="t" for="ch" forName="points"/>
          <dgm:constr type="l" for="ch" forName="points"/>
        </dgm:constrLst>
      </dgm:if>
      <dgm:else name="Name3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r" for="ch" forName="arrow" refType="w"/>
          <dgm:constr type="w" for="ch" forName="points" refType="w" fact="0.9"/>
          <dgm:constr type="h" for="ch" forName="points" refType="h"/>
          <dgm:constr type="t" for="ch" forName="points"/>
          <dgm:constr type="r" for="ch" forName="points" refType="w"/>
        </dgm:constrLst>
      </dgm:else>
    </dgm:choose>
    <dgm:ruleLst/>
    <dgm:layoutNode name="arrow" styleLbl="bgShp">
      <dgm:alg type="sp"/>
      <dgm:choose name="Name4">
        <dgm:if name="Name5" func="var" arg="dir" op="equ" val="norm">
          <dgm:shape xmlns:r="http://schemas.openxmlformats.org/officeDocument/2006/relationships" type="notchedRightArrow" r:blip="">
            <dgm:adjLst/>
          </dgm:shape>
        </dgm:if>
        <dgm:else name="Name6">
          <dgm:shape xmlns:r="http://schemas.openxmlformats.org/officeDocument/2006/relationships" rot="180" type="notchedRightArrow" r:blip="">
            <dgm:adjLst/>
          </dgm:shape>
        </dgm:else>
      </dgm:choose>
      <dgm:presOf/>
      <dgm:constrLst/>
      <dgm:ruleLst/>
    </dgm:layoutNode>
    <dgm:layoutNode name="points">
      <dgm:choose name="Name7">
        <dgm:if name="Name8" func="var" arg="dir" op="equ" val="norm">
          <dgm:alg type="lin">
            <dgm:param type="linDir" val="fromL"/>
          </dgm:alg>
        </dgm:if>
        <dgm:else name="Name9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A" refType="w"/>
        <dgm:constr type="h" for="ch" forName="compositeA" refType="h"/>
        <dgm:constr type="w" for="ch" forName="compositeB" refType="w" refFor="ch" refForName="compositeA" op="equ"/>
        <dgm:constr type="h" for="ch" forName="compositeB" refType="h" refFor="ch" refForName="compositeA" op="equ"/>
        <dgm:constr type="primFontSz" for="des" ptType="node" op="equ" val="65"/>
        <dgm:constr type="w" for="ch" forName="space" refType="w" refFor="ch" refForName="compositeA" op="equ" fact="0.05"/>
      </dgm:constrLst>
      <dgm:ruleLst/>
      <dgm:forEach name="Name10" axis="ch" ptType="node">
        <dgm:choose name="Name11">
          <dgm:if name="Name12" axis="self" ptType="node" func="posOdd" op="equ" val="1">
            <dgm:layoutNode name="compositeA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A" refType="w"/>
                <dgm:constr type="h" for="ch" forName="textA" refType="h" fact="0.4"/>
                <dgm:constr type="t" for="ch" forName="textA"/>
                <dgm:constr type="l" for="ch" forName="textA"/>
                <dgm:constr type="h" for="ch" forName="circleA" refType="h" fact="0.1"/>
                <dgm:constr type="h" for="ch" forName="circleA" refType="w" op="lte"/>
                <dgm:constr type="w" for="ch" forName="circleA" refType="h" refFor="ch" refForName="circleA" op="equ"/>
                <dgm:constr type="ctrY" for="ch" forName="circleA" refType="h" fact="0.5"/>
                <dgm:constr type="ctrX" for="ch" forName="circleA" refType="w" refFor="ch" refForName="textA" fact="0.5"/>
                <dgm:constr type="w" for="ch" forName="spaceA" refType="w"/>
                <dgm:constr type="h" for="ch" forName="spaceA" refType="h" fact="0.4"/>
                <dgm:constr type="b" for="ch" forName="spaceA" refType="h"/>
                <dgm:constr type="l" for="ch" forName="spaceA"/>
              </dgm:constrLst>
              <dgm:ruleLst/>
              <dgm:layoutNode name="textA" styleLbl="revTx">
                <dgm:varLst>
                  <dgm:bulletEnabled val="1"/>
                </dgm:varLst>
                <dgm:alg type="tx">
                  <dgm:param type="txAnchorVert" val="b"/>
                  <dgm:param type="txAnchorVertCh" val="b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A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A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13">
            <dgm:layoutNode name="compositeB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B" refType="w"/>
                <dgm:constr type="h" for="ch" forName="textB" refType="h" fact="0.4"/>
                <dgm:constr type="b" for="ch" forName="textB" refType="h"/>
                <dgm:constr type="l" for="ch" forName="textB"/>
                <dgm:constr type="h" for="ch" forName="circleB" refType="h" fact="0.1"/>
                <dgm:constr type="w" for="ch" forName="circleB" refType="h" refFor="ch" refForName="circleB" op="equ"/>
                <dgm:constr type="h" for="ch" forName="circleB" refType="w" op="lte"/>
                <dgm:constr type="ctrY" for="ch" forName="circleB" refType="h" fact="0.5"/>
                <dgm:constr type="ctrX" for="ch" forName="circleB" refType="w" refFor="ch" refForName="textB" fact="0.5"/>
                <dgm:constr type="w" for="ch" forName="spaceB" refType="w"/>
                <dgm:constr type="h" for="ch" forName="spaceB" refType="h" fact="0.4"/>
                <dgm:constr type="t" for="ch" forName="spaceB"/>
                <dgm:constr type="l" for="ch" forName="spaceB"/>
              </dgm:constrLst>
              <dgm:ruleLst/>
              <dgm:layoutNode name="textB" styleLbl="revTx">
                <dgm:varLst>
                  <dgm:bulletEnabled val="1"/>
                </dgm:varLst>
                <dgm:alg type="tx">
                  <dgm:param type="txAnchorVert" val="t"/>
                  <dgm:param type="txAnchorVertCh" val="t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B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B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else>
        </dgm:choose>
        <dgm:forEach name="Name14" axis="followSib" ptType="sibTrans" cnt="1">
          <dgm:layoutNode name="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A26CD2-6904-4F47-95ED-A38165DB2BF0}" type="datetimeFigureOut">
              <a:rPr lang="en-US" smtClean="0"/>
              <a:t>2/26/18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5FB7A9C-A614-5F41-B7A5-0BD88B95294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86740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C1062F-324C-074F-8855-0E2D17CCDB6A}" type="datetime1">
              <a:rPr lang="en-GB" smtClean="0"/>
              <a:t>26/02/2018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D73E0-2481-204D-8E85-67E43C5620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60395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B4BA66-DE8F-B54E-BABC-B8B8F79B5B6A}" type="datetime1">
              <a:rPr lang="en-GB" smtClean="0"/>
              <a:t>26/02/2018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D73E0-2481-204D-8E85-67E43C5620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39417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E79625-8DCB-C449-ABCA-5CA75E4A3C3A}" type="datetime1">
              <a:rPr lang="en-GB" smtClean="0"/>
              <a:t>26/02/2018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D73E0-2481-204D-8E85-67E43C5620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34792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59CBA4-14D1-F74F-9713-C8676F044DCF}" type="datetime1">
              <a:rPr lang="en-GB" smtClean="0"/>
              <a:t>26/02/2018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D73E0-2481-204D-8E85-67E43C5620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49332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F51938-DDE7-A042-AFB6-94787CC87A74}" type="datetime1">
              <a:rPr lang="en-GB" smtClean="0"/>
              <a:t>26/02/2018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D73E0-2481-204D-8E85-67E43C5620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72930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1B53A-B287-FC40-973C-EB2468DBF50E}" type="datetime1">
              <a:rPr lang="en-GB" smtClean="0"/>
              <a:t>26/02/2018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D73E0-2481-204D-8E85-67E43C5620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8890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39C479-1013-7440-99CD-CAC90071DBF3}" type="datetime1">
              <a:rPr lang="en-GB" smtClean="0"/>
              <a:t>26/02/2018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D73E0-2481-204D-8E85-67E43C5620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97513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8ACE60-3B9E-0142-AA21-4AF5846E84A2}" type="datetime1">
              <a:rPr lang="en-GB" smtClean="0"/>
              <a:t>26/02/2018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D73E0-2481-204D-8E85-67E43C5620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12822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 smtClean="0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580162-ABA6-A146-BD9C-74A8B45944DF}" type="datetime1">
              <a:rPr lang="en-GB" smtClean="0"/>
              <a:t>26/02/2018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D73E0-2481-204D-8E85-67E43C5620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06656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6FDF2A-A461-9047-A267-8DABA4349499}" type="datetime1">
              <a:rPr lang="en-GB" smtClean="0"/>
              <a:t>26/02/2018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D73E0-2481-204D-8E85-67E43C5620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91975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ED33BA-0FAD-384A-8784-3EB9E08FCF06}" type="datetime1">
              <a:rPr lang="en-GB" smtClean="0"/>
              <a:t>26/02/2018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D73E0-2481-204D-8E85-67E43C5620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34574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3360D2-B38C-0748-9F65-0970C560CD82}" type="datetime1">
              <a:rPr lang="en-GB" smtClean="0"/>
              <a:t>26/02/2018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0D73E0-2481-204D-8E85-67E43C5620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91671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4" Type="http://schemas.openxmlformats.org/officeDocument/2006/relationships/diagramQuickStyle" Target="../diagrams/quickStyle1.xml"/><Relationship Id="rId5" Type="http://schemas.openxmlformats.org/officeDocument/2006/relationships/diagramColors" Target="../diagrams/colors1.xml"/><Relationship Id="rId6" Type="http://schemas.microsoft.com/office/2007/relationships/diagramDrawing" Target="../diagrams/drawing1.xml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3732" y="919726"/>
            <a:ext cx="6858000" cy="1790700"/>
          </a:xfrm>
        </p:spPr>
        <p:txBody>
          <a:bodyPr>
            <a:normAutofit/>
          </a:bodyPr>
          <a:lstStyle/>
          <a:p>
            <a:r>
              <a:rPr lang="en-US" sz="2800" dirty="0"/>
              <a:t>EE401 Political Economy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76931" y="3304977"/>
            <a:ext cx="7571602" cy="1872048"/>
          </a:xfrm>
        </p:spPr>
        <p:txBody>
          <a:bodyPr>
            <a:normAutofit fontScale="85000" lnSpcReduction="20000"/>
          </a:bodyPr>
          <a:lstStyle/>
          <a:p>
            <a:endParaRPr lang="en-GB" sz="2700" dirty="0"/>
          </a:p>
          <a:p>
            <a:endParaRPr lang="en-GB" sz="2700" dirty="0"/>
          </a:p>
          <a:p>
            <a:r>
              <a:rPr lang="en-GB" sz="3200" dirty="0">
                <a:latin typeface="Calibri" charset="0"/>
                <a:ea typeface="Calibri" charset="0"/>
                <a:cs typeface="Calibri" charset="0"/>
              </a:rPr>
              <a:t>Chapter </a:t>
            </a:r>
            <a:r>
              <a:rPr lang="en-GB" sz="3200" dirty="0" smtClean="0">
                <a:latin typeface="Calibri" charset="0"/>
                <a:ea typeface="Calibri" charset="0"/>
                <a:cs typeface="Calibri" charset="0"/>
              </a:rPr>
              <a:t>5 </a:t>
            </a:r>
            <a:r>
              <a:rPr lang="en-US" altLang="en-US" sz="3200" dirty="0" smtClean="0">
                <a:latin typeface="Calibri" charset="0"/>
                <a:ea typeface="Calibri" charset="0"/>
                <a:cs typeface="Calibri" charset="0"/>
              </a:rPr>
              <a:t>Marxian </a:t>
            </a:r>
            <a:r>
              <a:rPr lang="en-US" altLang="en-US" sz="3200" dirty="0">
                <a:latin typeface="Calibri" charset="0"/>
                <a:ea typeface="Calibri" charset="0"/>
                <a:cs typeface="Calibri" charset="0"/>
              </a:rPr>
              <a:t>Political Economy and </a:t>
            </a:r>
            <a:r>
              <a:rPr lang="en-US" altLang="en-US" sz="3200" dirty="0" smtClean="0">
                <a:latin typeface="Calibri" charset="0"/>
                <a:ea typeface="Calibri" charset="0"/>
                <a:cs typeface="Calibri" charset="0"/>
              </a:rPr>
              <a:t>Socialism</a:t>
            </a:r>
          </a:p>
          <a:p>
            <a:r>
              <a:rPr lang="en-US" sz="3200" b="1" dirty="0" smtClean="0">
                <a:latin typeface="Calibri" charset="0"/>
                <a:ea typeface="Calibri" charset="0"/>
                <a:cs typeface="Calibri" charset="0"/>
              </a:rPr>
              <a:t>Part </a:t>
            </a:r>
            <a:r>
              <a:rPr lang="en-US" sz="3200" b="1" dirty="0" err="1" smtClean="0">
                <a:latin typeface="Calibri" charset="0"/>
                <a:ea typeface="Calibri" charset="0"/>
                <a:cs typeface="Calibri" charset="0"/>
              </a:rPr>
              <a:t>i</a:t>
            </a:r>
            <a:r>
              <a:rPr lang="en-US" sz="3200" b="1" dirty="0" smtClean="0">
                <a:latin typeface="Calibri" charset="0"/>
                <a:ea typeface="Calibri" charset="0"/>
                <a:cs typeface="Calibri" charset="0"/>
              </a:rPr>
              <a:t>: Marxian Concept of Social Changes </a:t>
            </a:r>
            <a:br>
              <a:rPr lang="en-US" sz="3200" b="1" dirty="0" smtClean="0">
                <a:latin typeface="Calibri" charset="0"/>
                <a:ea typeface="Calibri" charset="0"/>
                <a:cs typeface="Calibri" charset="0"/>
              </a:rPr>
            </a:br>
            <a:r>
              <a:rPr lang="en-US" sz="3200" b="1" dirty="0" smtClean="0">
                <a:latin typeface="Calibri" charset="0"/>
                <a:ea typeface="Calibri" charset="0"/>
                <a:cs typeface="Calibri" charset="0"/>
              </a:rPr>
              <a:t>and Revolution</a:t>
            </a:r>
            <a:endParaRPr lang="en-GB" sz="3200" b="1" dirty="0">
              <a:latin typeface="Calibri" charset="0"/>
              <a:ea typeface="Calibri" charset="0"/>
              <a:cs typeface="Calibri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BD7D3-0BE7-0342-87F0-17F9C3AEFA2C}" type="slidenum">
              <a:rPr lang="en-US" smtClean="0"/>
              <a:t>1</a:t>
            </a:fld>
            <a:endParaRPr lang="en-US"/>
          </a:p>
        </p:txBody>
      </p:sp>
      <p:sp>
        <p:nvSpPr>
          <p:cNvPr id="4" name="TextBox 3"/>
          <p:cNvSpPr txBox="1"/>
          <p:nvPr/>
        </p:nvSpPr>
        <p:spPr>
          <a:xfrm>
            <a:off x="5758249" y="5771576"/>
            <a:ext cx="32235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/>
              <a:t>Ploy </a:t>
            </a:r>
            <a:r>
              <a:rPr lang="en-US" sz="1600" dirty="0" err="1"/>
              <a:t>Thammapiranon</a:t>
            </a:r>
            <a:r>
              <a:rPr lang="en-US" sz="1600" dirty="0"/>
              <a:t> 2/2017</a:t>
            </a:r>
          </a:p>
          <a:p>
            <a:pPr algn="ctr"/>
            <a:r>
              <a:rPr lang="en-US" sz="1600" b="1" dirty="0"/>
              <a:t>BE, </a:t>
            </a:r>
            <a:r>
              <a:rPr lang="en-US" sz="1600" b="1" dirty="0" err="1"/>
              <a:t>Thammasat</a:t>
            </a:r>
            <a:r>
              <a:rPr lang="en-US" sz="1600" b="1" dirty="0"/>
              <a:t> University </a:t>
            </a:r>
          </a:p>
        </p:txBody>
      </p:sp>
    </p:spTree>
    <p:extLst>
      <p:ext uri="{BB962C8B-B14F-4D97-AF65-F5344CB8AC3E}">
        <p14:creationId xmlns:p14="http://schemas.microsoft.com/office/powerpoint/2010/main" val="1492959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513256"/>
            <a:ext cx="7886700" cy="994172"/>
          </a:xfrm>
        </p:spPr>
        <p:txBody>
          <a:bodyPr>
            <a:normAutofit/>
          </a:bodyPr>
          <a:lstStyle/>
          <a:p>
            <a:r>
              <a:rPr lang="en-GB" sz="3600" dirty="0" smtClean="0"/>
              <a:t>Marxian </a:t>
            </a:r>
            <a:r>
              <a:rPr lang="en-GB" sz="3600" dirty="0"/>
              <a:t>p</a:t>
            </a:r>
            <a:r>
              <a:rPr lang="en-GB" sz="3600" dirty="0" smtClean="0"/>
              <a:t>olitical economy and socialism</a:t>
            </a:r>
            <a:endParaRPr lang="en-GB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385763" indent="-385763">
              <a:buAutoNum type="arabicPeriod"/>
            </a:pPr>
            <a:r>
              <a:rPr lang="en-US" altLang="en-US" sz="2550" dirty="0" smtClean="0">
                <a:cs typeface="Angsana New" charset="0"/>
              </a:rPr>
              <a:t>Introduction to Socialism</a:t>
            </a:r>
            <a:endParaRPr lang="en-US" altLang="en-US" sz="2550" dirty="0">
              <a:cs typeface="Angsana New" charset="0"/>
            </a:endParaRPr>
          </a:p>
          <a:p>
            <a:pPr marL="385763" indent="-385763">
              <a:buAutoNum type="arabicPeriod"/>
            </a:pPr>
            <a:r>
              <a:rPr lang="en-US" altLang="en-US" sz="2550" dirty="0" smtClean="0">
                <a:latin typeface="Calibri" charset="0"/>
              </a:rPr>
              <a:t>Branches of Socialism</a:t>
            </a:r>
            <a:endParaRPr lang="en-US" altLang="en-US" sz="2550" dirty="0">
              <a:latin typeface="Calibri" charset="0"/>
            </a:endParaRPr>
          </a:p>
          <a:p>
            <a:pPr marL="385763" indent="-385763">
              <a:buAutoNum type="arabicPeriod" startAt="3"/>
              <a:tabLst>
                <a:tab pos="392906" algn="l"/>
              </a:tabLst>
            </a:pPr>
            <a:r>
              <a:rPr lang="en-US" altLang="en-US" sz="2550" dirty="0" smtClean="0">
                <a:latin typeface="Calibri" charset="0"/>
              </a:rPr>
              <a:t>Marxian Political Economy</a:t>
            </a:r>
            <a:endParaRPr lang="en-US" altLang="en-US" sz="2550" dirty="0">
              <a:latin typeface="Calibri" charset="0"/>
            </a:endParaRPr>
          </a:p>
          <a:p>
            <a:pPr marL="385763" indent="-385763">
              <a:buAutoNum type="arabicPeriod" startAt="3"/>
              <a:tabLst>
                <a:tab pos="392906" algn="l"/>
              </a:tabLst>
            </a:pPr>
            <a:r>
              <a:rPr lang="en-US" altLang="en-US" sz="2550" dirty="0" smtClean="0">
                <a:latin typeface="Calibri" charset="0"/>
              </a:rPr>
              <a:t>Criticisms of Marx</a:t>
            </a:r>
            <a:endParaRPr lang="en-US" altLang="en-US" sz="2550" dirty="0">
              <a:latin typeface="Calibri" charset="0"/>
            </a:endParaRPr>
          </a:p>
          <a:p>
            <a:pPr marL="385763" indent="-385763">
              <a:buAutoNum type="arabicPeriod" startAt="3"/>
              <a:tabLst>
                <a:tab pos="392906" algn="l"/>
              </a:tabLst>
            </a:pPr>
            <a:r>
              <a:rPr lang="en-US" altLang="en-US" sz="2550" dirty="0" smtClean="0">
                <a:latin typeface="Calibri" charset="0"/>
              </a:rPr>
              <a:t>Soviet and Mao’s Socialism</a:t>
            </a:r>
          </a:p>
          <a:p>
            <a:pPr marL="385763" indent="-385763">
              <a:buAutoNum type="arabicPeriod" startAt="3"/>
              <a:tabLst>
                <a:tab pos="392906" algn="l"/>
              </a:tabLst>
            </a:pPr>
            <a:r>
              <a:rPr lang="en-US" altLang="en-US" sz="2550" dirty="0" smtClean="0">
                <a:latin typeface="Calibri" charset="0"/>
              </a:rPr>
              <a:t>Rebuttal from Marxists</a:t>
            </a:r>
            <a:endParaRPr lang="en-US" altLang="en-US" sz="2550" dirty="0">
              <a:latin typeface="Calibri" charset="0"/>
            </a:endParaRPr>
          </a:p>
          <a:p>
            <a:pPr marL="0" indent="0">
              <a:buNone/>
              <a:tabLst>
                <a:tab pos="392906" algn="l"/>
              </a:tabLst>
            </a:pPr>
            <a:r>
              <a:rPr lang="en-US" altLang="en-US" sz="2550" dirty="0">
                <a:latin typeface="Calibri" charset="0"/>
              </a:rPr>
              <a:t>	</a:t>
            </a:r>
            <a:endParaRPr lang="en-US" altLang="en-US" dirty="0">
              <a:solidFill>
                <a:schemeClr val="accent5">
                  <a:lumMod val="50000"/>
                </a:schemeClr>
              </a:solidFill>
              <a:latin typeface="Calibri" charset="0"/>
            </a:endParaRPr>
          </a:p>
          <a:p>
            <a:pPr marL="0" indent="0">
              <a:buNone/>
              <a:tabLst>
                <a:tab pos="392906" algn="l"/>
              </a:tabLst>
            </a:pPr>
            <a:endParaRPr lang="en-US" altLang="en-US" dirty="0">
              <a:solidFill>
                <a:schemeClr val="accent5">
                  <a:lumMod val="50000"/>
                </a:schemeClr>
              </a:solidFill>
              <a:latin typeface="Calibri" charset="0"/>
            </a:endParaRPr>
          </a:p>
          <a:p>
            <a:pPr marL="0" indent="0">
              <a:buNone/>
              <a:tabLst>
                <a:tab pos="392906" algn="l"/>
              </a:tabLst>
            </a:pPr>
            <a:endParaRPr lang="en-US" altLang="en-US" dirty="0" smtClean="0">
              <a:latin typeface="Calibri" charset="0"/>
            </a:endParaRP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BD7D3-0BE7-0342-87F0-17F9C3AEFA2C}" type="slidenum">
              <a:rPr lang="en-US" smtClean="0"/>
              <a:t>2</a:t>
            </a:fld>
            <a:endParaRPr lang="en-US"/>
          </a:p>
        </p:txBody>
      </p:sp>
      <p:pic>
        <p:nvPicPr>
          <p:cNvPr id="5" name="Picture 4" descr="marx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1887" y="3419326"/>
            <a:ext cx="2111375" cy="297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1405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>
                <a:cs typeface="Angsana New" charset="0"/>
              </a:rPr>
              <a:t>1. Introduction to Socialism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1.1 </a:t>
            </a:r>
            <a:r>
              <a:rPr lang="en-GB" dirty="0" smtClean="0"/>
              <a:t>The rise of Socialism</a:t>
            </a:r>
            <a:endParaRPr lang="th-TH" dirty="0" smtClean="0"/>
          </a:p>
          <a:p>
            <a:pPr lvl="0"/>
            <a:r>
              <a:rPr lang="en-GB" dirty="0" smtClean="0"/>
              <a:t>Socialism is the response to </a:t>
            </a:r>
            <a:r>
              <a:rPr lang="en-GB" b="1" dirty="0" smtClean="0">
                <a:solidFill>
                  <a:schemeClr val="accent5"/>
                </a:solidFill>
              </a:rPr>
              <a:t>bad living </a:t>
            </a:r>
            <a:r>
              <a:rPr lang="en-GB" b="1" dirty="0">
                <a:solidFill>
                  <a:schemeClr val="accent5"/>
                </a:solidFill>
              </a:rPr>
              <a:t>conditions </a:t>
            </a:r>
            <a:r>
              <a:rPr lang="en-GB" dirty="0" smtClean="0"/>
              <a:t>of the</a:t>
            </a:r>
            <a:r>
              <a:rPr lang="en-GB" dirty="0"/>
              <a:t> </a:t>
            </a:r>
            <a:r>
              <a:rPr lang="en-GB" dirty="0" smtClean="0"/>
              <a:t>masses.</a:t>
            </a:r>
            <a:endParaRPr lang="en-US" dirty="0"/>
          </a:p>
          <a:p>
            <a:pPr lvl="1"/>
            <a:r>
              <a:rPr lang="en-GB" dirty="0" smtClean="0"/>
              <a:t>Struggling to survive.</a:t>
            </a:r>
            <a:endParaRPr lang="en-US" dirty="0" smtClean="0"/>
          </a:p>
          <a:p>
            <a:pPr lvl="1"/>
            <a:r>
              <a:rPr lang="en-GB" dirty="0" smtClean="0"/>
              <a:t>Huge </a:t>
            </a:r>
            <a:r>
              <a:rPr lang="en-GB" dirty="0"/>
              <a:t>income </a:t>
            </a:r>
            <a:r>
              <a:rPr lang="en-GB" dirty="0" smtClean="0"/>
              <a:t>distribution. </a:t>
            </a:r>
          </a:p>
          <a:p>
            <a:r>
              <a:rPr lang="en-GB" dirty="0" smtClean="0"/>
              <a:t>Aiming at </a:t>
            </a:r>
            <a:r>
              <a:rPr lang="en-GB" u="sng" dirty="0" smtClean="0">
                <a:solidFill>
                  <a:srgbClr val="C00000"/>
                </a:solidFill>
              </a:rPr>
              <a:t>changing the </a:t>
            </a:r>
            <a:r>
              <a:rPr lang="en-GB" u="sng" dirty="0">
                <a:solidFill>
                  <a:srgbClr val="C00000"/>
                </a:solidFill>
              </a:rPr>
              <a:t>u</a:t>
            </a:r>
            <a:r>
              <a:rPr lang="en-GB" u="sng" dirty="0" smtClean="0">
                <a:solidFill>
                  <a:srgbClr val="C00000"/>
                </a:solidFill>
              </a:rPr>
              <a:t>nfair system.</a:t>
            </a:r>
          </a:p>
          <a:p>
            <a:pPr lvl="1"/>
            <a:r>
              <a:rPr lang="en-GB" dirty="0"/>
              <a:t>A</a:t>
            </a:r>
            <a:r>
              <a:rPr lang="en-GB" dirty="0" smtClean="0"/>
              <a:t>lleviating living conditions of typical persons and sharing wealth.</a:t>
            </a:r>
            <a:endParaRPr lang="en-US" dirty="0" smtClean="0"/>
          </a:p>
          <a:p>
            <a:r>
              <a:rPr lang="en-GB" b="1" i="1" dirty="0" smtClean="0"/>
              <a:t>Disagreeing</a:t>
            </a:r>
            <a:r>
              <a:rPr lang="en-GB" dirty="0" smtClean="0"/>
              <a:t> with classical and neo-classical. </a:t>
            </a:r>
          </a:p>
          <a:p>
            <a:pPr lvl="1"/>
            <a:r>
              <a:rPr lang="en-GB" dirty="0" smtClean="0"/>
              <a:t>The market has invisible hand.</a:t>
            </a:r>
            <a:endParaRPr lang="en-US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F4452-FBDA-8244-ACA6-236BB077830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96121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628650" y="2323071"/>
            <a:ext cx="7886700" cy="506627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>
                <a:cs typeface="Angsana New" charset="0"/>
              </a:rPr>
              <a:t>1. Introduction to Socialism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smtClean="0"/>
              <a:t>1.2 Key Socialist ideas: </a:t>
            </a:r>
          </a:p>
          <a:p>
            <a:pPr marL="0" indent="0">
              <a:buNone/>
            </a:pPr>
            <a:r>
              <a:rPr lang="en-US" dirty="0" smtClean="0"/>
              <a:t>a) Against private property</a:t>
            </a:r>
          </a:p>
          <a:p>
            <a:endParaRPr lang="en-US" altLang="en-US" sz="1000" b="1" u="sng" dirty="0">
              <a:latin typeface="Calibri" charset="0"/>
            </a:endParaRPr>
          </a:p>
          <a:p>
            <a:r>
              <a:rPr lang="en-US" altLang="en-US" b="1" u="sng" dirty="0" smtClean="0">
                <a:latin typeface="Calibri" charset="0"/>
              </a:rPr>
              <a:t>Private </a:t>
            </a:r>
            <a:r>
              <a:rPr lang="en-US" altLang="en-US" b="1" u="sng" dirty="0">
                <a:latin typeface="Calibri" charset="0"/>
              </a:rPr>
              <a:t>property </a:t>
            </a:r>
            <a:r>
              <a:rPr lang="en-US" altLang="en-US" dirty="0">
                <a:latin typeface="Calibri" charset="0"/>
              </a:rPr>
              <a:t>is the root of all social evils</a:t>
            </a:r>
            <a:r>
              <a:rPr lang="en-US" altLang="en-US" dirty="0" smtClean="0">
                <a:latin typeface="Calibri" charset="0"/>
              </a:rPr>
              <a:t>.</a:t>
            </a:r>
            <a:endParaRPr lang="en-US" altLang="en-US" dirty="0">
              <a:latin typeface="Calibri" charset="0"/>
            </a:endParaRPr>
          </a:p>
          <a:p>
            <a:pPr lvl="1"/>
            <a:r>
              <a:rPr lang="en-US" altLang="en-US" dirty="0">
                <a:latin typeface="Calibri" charset="0"/>
              </a:rPr>
              <a:t>Self-interest, competition and profit-seeking is </a:t>
            </a:r>
            <a:r>
              <a:rPr lang="en-US" altLang="en-US" dirty="0">
                <a:solidFill>
                  <a:srgbClr val="C00000"/>
                </a:solidFill>
                <a:latin typeface="Calibri" charset="0"/>
              </a:rPr>
              <a:t>harmful to </a:t>
            </a:r>
            <a:r>
              <a:rPr lang="en-US" altLang="en-US" dirty="0" smtClean="0">
                <a:solidFill>
                  <a:srgbClr val="C00000"/>
                </a:solidFill>
                <a:latin typeface="Calibri" charset="0"/>
              </a:rPr>
              <a:t>society.</a:t>
            </a:r>
          </a:p>
          <a:p>
            <a:r>
              <a:rPr lang="en-US" altLang="en-US" b="1" i="1" u="sng" dirty="0" smtClean="0">
                <a:solidFill>
                  <a:schemeClr val="accent5"/>
                </a:solidFill>
                <a:latin typeface="Calibri" charset="0"/>
              </a:rPr>
              <a:t>Rejection</a:t>
            </a:r>
            <a:r>
              <a:rPr lang="en-US" altLang="en-US" b="1" i="1" dirty="0" smtClean="0">
                <a:solidFill>
                  <a:schemeClr val="accent5"/>
                </a:solidFill>
                <a:latin typeface="Calibri" charset="0"/>
              </a:rPr>
              <a:t> </a:t>
            </a:r>
            <a:r>
              <a:rPr lang="en-US" altLang="en-US" b="1" i="1" dirty="0">
                <a:solidFill>
                  <a:schemeClr val="accent5"/>
                </a:solidFill>
                <a:latin typeface="Calibri" charset="0"/>
              </a:rPr>
              <a:t>of capitalism</a:t>
            </a:r>
            <a:r>
              <a:rPr lang="en-US" altLang="en-US" b="1" dirty="0">
                <a:solidFill>
                  <a:schemeClr val="accent5"/>
                </a:solidFill>
                <a:latin typeface="Calibri" charset="0"/>
              </a:rPr>
              <a:t>.</a:t>
            </a:r>
          </a:p>
          <a:p>
            <a:pPr lvl="1"/>
            <a:r>
              <a:rPr lang="en-US" altLang="en-US" dirty="0">
                <a:latin typeface="Calibri" charset="0"/>
              </a:rPr>
              <a:t>Periodic crises and general gluts</a:t>
            </a:r>
            <a:r>
              <a:rPr lang="en-US" altLang="en-US" dirty="0" smtClean="0">
                <a:latin typeface="Calibri" charset="0"/>
              </a:rPr>
              <a:t>.</a:t>
            </a:r>
            <a:endParaRPr lang="en-US" altLang="en-US" dirty="0">
              <a:latin typeface="Calibri" charset="0"/>
            </a:endParaRPr>
          </a:p>
          <a:p>
            <a:r>
              <a:rPr lang="en-US" altLang="en-US" dirty="0">
                <a:latin typeface="Calibri" charset="0"/>
              </a:rPr>
              <a:t>Social reform to </a:t>
            </a:r>
            <a:r>
              <a:rPr lang="en-US" altLang="en-US" b="1" dirty="0">
                <a:solidFill>
                  <a:srgbClr val="C00000"/>
                </a:solidFill>
                <a:latin typeface="Calibri" charset="0"/>
              </a:rPr>
              <a:t>abolish</a:t>
            </a:r>
            <a:r>
              <a:rPr lang="en-US" altLang="en-US" dirty="0">
                <a:latin typeface="Calibri" charset="0"/>
              </a:rPr>
              <a:t> private property.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D73E0-2481-204D-8E85-67E43C562097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9688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/>
          <p:cNvSpPr/>
          <p:nvPr/>
        </p:nvSpPr>
        <p:spPr>
          <a:xfrm>
            <a:off x="628650" y="2384855"/>
            <a:ext cx="7886700" cy="506627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>
                <a:cs typeface="Angsana New" charset="0"/>
              </a:rPr>
              <a:t>1. Introduction to Socialism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870077"/>
            <a:ext cx="7886700" cy="448627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smtClean="0"/>
              <a:t>1.2 Key Socialist ideas:</a:t>
            </a:r>
          </a:p>
          <a:p>
            <a:pPr marL="0" indent="0">
              <a:buNone/>
            </a:pPr>
            <a:r>
              <a:rPr lang="en-US" dirty="0" smtClean="0"/>
              <a:t>b) Collective ownerships and decisions</a:t>
            </a:r>
            <a:br>
              <a:rPr lang="en-US" dirty="0" smtClean="0"/>
            </a:br>
            <a:endParaRPr lang="en-US" sz="1000" dirty="0" smtClean="0"/>
          </a:p>
          <a:p>
            <a:r>
              <a:rPr lang="en-US" altLang="en-US" b="1" dirty="0">
                <a:solidFill>
                  <a:schemeClr val="accent5"/>
                </a:solidFill>
                <a:latin typeface="Calibri" charset="0"/>
              </a:rPr>
              <a:t>Public and collective ownerships</a:t>
            </a:r>
            <a:r>
              <a:rPr lang="en-US" altLang="en-US" dirty="0">
                <a:solidFill>
                  <a:schemeClr val="accent5"/>
                </a:solidFill>
                <a:latin typeface="Calibri" charset="0"/>
              </a:rPr>
              <a:t> </a:t>
            </a:r>
            <a:r>
              <a:rPr lang="en-US" altLang="en-US" dirty="0">
                <a:latin typeface="Calibri" charset="0"/>
              </a:rPr>
              <a:t>of productive resources and products</a:t>
            </a:r>
            <a:r>
              <a:rPr lang="en-US" altLang="en-US" dirty="0" smtClean="0">
                <a:latin typeface="Calibri" charset="0"/>
              </a:rPr>
              <a:t>.</a:t>
            </a:r>
          </a:p>
          <a:p>
            <a:pPr lvl="1"/>
            <a:r>
              <a:rPr lang="en-US" altLang="en-US" b="1" dirty="0" smtClean="0">
                <a:latin typeface="Calibri" charset="0"/>
              </a:rPr>
              <a:t>Collective </a:t>
            </a:r>
            <a:r>
              <a:rPr lang="en-US" altLang="en-US" b="1" dirty="0">
                <a:latin typeface="Calibri" charset="0"/>
              </a:rPr>
              <a:t>decisions </a:t>
            </a:r>
            <a:r>
              <a:rPr lang="en-US" altLang="en-US" dirty="0">
                <a:latin typeface="Calibri" charset="0"/>
              </a:rPr>
              <a:t>on production</a:t>
            </a:r>
            <a:r>
              <a:rPr lang="en-US" altLang="en-US" dirty="0" smtClean="0">
                <a:latin typeface="Calibri" charset="0"/>
              </a:rPr>
              <a:t>.</a:t>
            </a:r>
          </a:p>
          <a:p>
            <a:r>
              <a:rPr lang="en-US" altLang="en-US" dirty="0" smtClean="0">
                <a:latin typeface="Calibri" charset="0"/>
              </a:rPr>
              <a:t>Distribution </a:t>
            </a:r>
            <a:r>
              <a:rPr lang="en-US" altLang="en-US" dirty="0">
                <a:latin typeface="Calibri" charset="0"/>
              </a:rPr>
              <a:t>by </a:t>
            </a:r>
            <a:r>
              <a:rPr lang="en-US" altLang="en-US" i="1" dirty="0">
                <a:solidFill>
                  <a:srgbClr val="C00000"/>
                </a:solidFill>
                <a:latin typeface="Calibri" charset="0"/>
              </a:rPr>
              <a:t>non-market means</a:t>
            </a:r>
            <a:r>
              <a:rPr lang="en-US" altLang="en-US" dirty="0">
                <a:latin typeface="Calibri" charset="0"/>
              </a:rPr>
              <a:t>.</a:t>
            </a:r>
          </a:p>
          <a:p>
            <a:r>
              <a:rPr lang="en-US" altLang="en-US" dirty="0" smtClean="0">
                <a:latin typeface="Calibri" charset="0"/>
              </a:rPr>
              <a:t>Collective </a:t>
            </a:r>
            <a:r>
              <a:rPr lang="en-US" altLang="en-US" dirty="0">
                <a:latin typeface="Calibri" charset="0"/>
              </a:rPr>
              <a:t>social and cultural life.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D73E0-2481-204D-8E85-67E43C562097}" type="slidenum">
              <a:rPr lang="en-US" smtClean="0"/>
              <a:t>5</a:t>
            </a:fld>
            <a:endParaRPr lang="en-US"/>
          </a:p>
        </p:txBody>
      </p:sp>
      <p:sp>
        <p:nvSpPr>
          <p:cNvPr id="5" name="Rounded Rectangle 4"/>
          <p:cNvSpPr/>
          <p:nvPr/>
        </p:nvSpPr>
        <p:spPr>
          <a:xfrm>
            <a:off x="1210962" y="5269942"/>
            <a:ext cx="6722076" cy="808167"/>
          </a:xfrm>
          <a:prstGeom prst="roundRect">
            <a:avLst/>
          </a:prstGeom>
          <a:solidFill>
            <a:schemeClr val="accent5">
              <a:lumMod val="50000"/>
            </a:schemeClr>
          </a:solidFill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lvl="1" algn="ctr"/>
            <a:r>
              <a:rPr lang="en-US" altLang="en-US" sz="2400" dirty="0">
                <a:latin typeface="Calibri" charset="0"/>
              </a:rPr>
              <a:t>‘</a:t>
            </a:r>
            <a:r>
              <a:rPr lang="en-US" altLang="en-US" sz="2400" i="1" dirty="0">
                <a:latin typeface="Calibri" charset="0"/>
              </a:rPr>
              <a:t>From each according to their ability, </a:t>
            </a:r>
            <a:br>
              <a:rPr lang="en-US" altLang="en-US" sz="2400" i="1" dirty="0">
                <a:latin typeface="Calibri" charset="0"/>
              </a:rPr>
            </a:br>
            <a:r>
              <a:rPr lang="en-US" altLang="en-US" sz="2400" i="1" dirty="0">
                <a:latin typeface="Calibri" charset="0"/>
              </a:rPr>
              <a:t>to each according to their needs</a:t>
            </a:r>
            <a:r>
              <a:rPr lang="en-US" altLang="en-US" sz="2400" dirty="0" smtClean="0">
                <a:latin typeface="Calibri" charset="0"/>
              </a:rPr>
              <a:t>’.</a:t>
            </a:r>
            <a:endParaRPr lang="en-US" altLang="en-US" sz="2400" dirty="0">
              <a:latin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19936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628650" y="2323071"/>
            <a:ext cx="7886700" cy="506627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>
                <a:cs typeface="Angsana New" charset="0"/>
              </a:rPr>
              <a:t>1. Introduction to Socialism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smtClean="0"/>
              <a:t>1.2 Key Socialist ideas: </a:t>
            </a:r>
          </a:p>
          <a:p>
            <a:pPr marL="0" indent="0">
              <a:buNone/>
            </a:pPr>
            <a:r>
              <a:rPr lang="en-US" dirty="0"/>
              <a:t>c</a:t>
            </a:r>
            <a:r>
              <a:rPr lang="en-US" dirty="0" smtClean="0"/>
              <a:t>) Social Engineering</a:t>
            </a:r>
          </a:p>
          <a:p>
            <a:endParaRPr lang="en-US" altLang="en-US" sz="1000" dirty="0" smtClean="0">
              <a:latin typeface="Calibri" charset="0"/>
            </a:endParaRPr>
          </a:p>
          <a:p>
            <a:r>
              <a:rPr lang="en-US" altLang="en-US" dirty="0" smtClean="0">
                <a:latin typeface="Calibri" charset="0"/>
              </a:rPr>
              <a:t>Human </a:t>
            </a:r>
            <a:r>
              <a:rPr lang="en-US" altLang="en-US" dirty="0">
                <a:latin typeface="Calibri" charset="0"/>
              </a:rPr>
              <a:t>nature is determined by </a:t>
            </a:r>
            <a:r>
              <a:rPr lang="en-US" altLang="en-US" b="1" dirty="0">
                <a:solidFill>
                  <a:schemeClr val="accent5"/>
                </a:solidFill>
                <a:latin typeface="Calibri" charset="0"/>
              </a:rPr>
              <a:t>environment</a:t>
            </a:r>
            <a:r>
              <a:rPr lang="en-US" altLang="en-US" dirty="0">
                <a:latin typeface="Calibri" charset="0"/>
              </a:rPr>
              <a:t>.</a:t>
            </a:r>
          </a:p>
          <a:p>
            <a:r>
              <a:rPr lang="en-US" altLang="en-US" dirty="0">
                <a:latin typeface="Calibri" charset="0"/>
              </a:rPr>
              <a:t>‘We’ can </a:t>
            </a:r>
            <a:r>
              <a:rPr lang="en-US" altLang="en-US" u="sng" dirty="0">
                <a:solidFill>
                  <a:srgbClr val="C00000"/>
                </a:solidFill>
                <a:latin typeface="Calibri" charset="0"/>
              </a:rPr>
              <a:t>change</a:t>
            </a:r>
            <a:r>
              <a:rPr lang="en-US" altLang="en-US" dirty="0">
                <a:latin typeface="Calibri" charset="0"/>
              </a:rPr>
              <a:t> humans by changing their environment.</a:t>
            </a:r>
          </a:p>
          <a:p>
            <a:r>
              <a:rPr lang="en-US" altLang="en-US" dirty="0" smtClean="0">
                <a:latin typeface="Calibri" charset="0"/>
              </a:rPr>
              <a:t>‘</a:t>
            </a:r>
            <a:r>
              <a:rPr lang="en-US" altLang="en-US" i="1" dirty="0">
                <a:solidFill>
                  <a:schemeClr val="accent5">
                    <a:lumMod val="75000"/>
                  </a:schemeClr>
                </a:solidFill>
                <a:latin typeface="Calibri" charset="0"/>
              </a:rPr>
              <a:t>Selfish capitalistic persons</a:t>
            </a:r>
            <a:r>
              <a:rPr lang="en-US" altLang="en-US" dirty="0">
                <a:latin typeface="Calibri" charset="0"/>
              </a:rPr>
              <a:t>’ can be changed to ‘</a:t>
            </a:r>
            <a:r>
              <a:rPr lang="en-US" altLang="en-US" b="1" i="1" dirty="0">
                <a:solidFill>
                  <a:schemeClr val="accent5">
                    <a:lumMod val="75000"/>
                  </a:schemeClr>
                </a:solidFill>
                <a:latin typeface="Calibri" charset="0"/>
              </a:rPr>
              <a:t>socialist ones</a:t>
            </a:r>
            <a:r>
              <a:rPr lang="en-US" altLang="en-US" dirty="0" smtClean="0">
                <a:latin typeface="Calibri" charset="0"/>
              </a:rPr>
              <a:t>’.</a:t>
            </a:r>
            <a:endParaRPr lang="en-US" altLang="en-US" dirty="0">
              <a:latin typeface="Calibri" charset="0"/>
            </a:endParaRP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D73E0-2481-204D-8E85-67E43C562097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112298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 smtClean="0">
                <a:cs typeface="Angsana New" charset="0"/>
              </a:rPr>
              <a:t>2. Branches of Socialism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49" y="1825625"/>
            <a:ext cx="8070507" cy="4530726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arenR"/>
            </a:pPr>
            <a:r>
              <a:rPr lang="en-US" sz="2400" dirty="0">
                <a:solidFill>
                  <a:schemeClr val="accent5">
                    <a:lumMod val="50000"/>
                  </a:schemeClr>
                </a:solidFill>
              </a:rPr>
              <a:t>Utopian Socialism</a:t>
            </a:r>
            <a:r>
              <a:rPr lang="en-US" sz="2400" dirty="0"/>
              <a:t>: </a:t>
            </a:r>
            <a:r>
              <a:rPr lang="en-US" sz="2400" b="1" dirty="0">
                <a:solidFill>
                  <a:schemeClr val="accent5"/>
                </a:solidFill>
              </a:rPr>
              <a:t>idealistic</a:t>
            </a:r>
            <a:r>
              <a:rPr lang="en-US" sz="2400" dirty="0"/>
              <a:t> view of future</a:t>
            </a:r>
          </a:p>
          <a:p>
            <a:pPr lvl="1">
              <a:buFont typeface="Arial" charset="0"/>
              <a:buChar char="•"/>
            </a:pPr>
            <a:r>
              <a:rPr lang="en-GB" b="1" dirty="0"/>
              <a:t>Perfect social arrangement </a:t>
            </a:r>
            <a:r>
              <a:rPr lang="en-GB" dirty="0"/>
              <a:t>with universal brotherly love.</a:t>
            </a:r>
            <a:endParaRPr lang="th-TH" dirty="0"/>
          </a:p>
          <a:p>
            <a:pPr lvl="1">
              <a:buFont typeface="Arial" charset="0"/>
              <a:buChar char="•"/>
            </a:pPr>
            <a:r>
              <a:rPr lang="en-GB" dirty="0"/>
              <a:t>Reorganized the commune </a:t>
            </a:r>
            <a:r>
              <a:rPr lang="en-GB" i="1" dirty="0">
                <a:solidFill>
                  <a:schemeClr val="accent5"/>
                </a:solidFill>
              </a:rPr>
              <a:t>without class struggle.</a:t>
            </a:r>
            <a:endParaRPr lang="en-US" i="1" dirty="0">
              <a:solidFill>
                <a:schemeClr val="accent5"/>
              </a:solidFill>
            </a:endParaRPr>
          </a:p>
          <a:p>
            <a:pPr lvl="1">
              <a:buFont typeface="Arial" charset="0"/>
              <a:buChar char="•"/>
            </a:pPr>
            <a:r>
              <a:rPr lang="en-GB" dirty="0" smtClean="0"/>
              <a:t>Workers </a:t>
            </a:r>
            <a:r>
              <a:rPr lang="en-GB" dirty="0"/>
              <a:t>are unaware of latent </a:t>
            </a:r>
            <a:r>
              <a:rPr lang="en-GB" dirty="0" smtClean="0"/>
              <a:t>power.</a:t>
            </a:r>
            <a:endParaRPr lang="th-TH" dirty="0"/>
          </a:p>
          <a:p>
            <a:pPr marL="800100" lvl="1" indent="-457200">
              <a:buFont typeface="+mj-lt"/>
              <a:buAutoNum type="arabicParenR"/>
            </a:pPr>
            <a:endParaRPr lang="en-GB" sz="1000" dirty="0"/>
          </a:p>
          <a:p>
            <a:pPr marL="385763" indent="-385763">
              <a:buFont typeface="+mj-lt"/>
              <a:buAutoNum type="arabicParenR"/>
            </a:pPr>
            <a:r>
              <a:rPr lang="en-US" sz="2400" dirty="0">
                <a:solidFill>
                  <a:schemeClr val="accent5">
                    <a:lumMod val="50000"/>
                  </a:schemeClr>
                </a:solidFill>
              </a:rPr>
              <a:t>Anarchism</a:t>
            </a:r>
            <a:endParaRPr lang="th-TH" sz="2400" dirty="0">
              <a:solidFill>
                <a:schemeClr val="accent5">
                  <a:lumMod val="50000"/>
                </a:schemeClr>
              </a:solidFill>
            </a:endParaRPr>
          </a:p>
          <a:p>
            <a:pPr lvl="1">
              <a:buFont typeface="Arial" charset="0"/>
              <a:buChar char="•"/>
            </a:pPr>
            <a:r>
              <a:rPr lang="en-GB" dirty="0" smtClean="0">
                <a:solidFill>
                  <a:srgbClr val="C00000"/>
                </a:solidFill>
                <a:sym typeface="Wingdings"/>
              </a:rPr>
              <a:t>Abolition</a:t>
            </a:r>
            <a:r>
              <a:rPr lang="en-GB" dirty="0" smtClean="0">
                <a:sym typeface="Wingdings"/>
              </a:rPr>
              <a:t> </a:t>
            </a:r>
            <a:r>
              <a:rPr lang="en-GB" dirty="0">
                <a:sym typeface="Wingdings"/>
              </a:rPr>
              <a:t>of the </a:t>
            </a:r>
            <a:r>
              <a:rPr lang="en-GB" dirty="0" smtClean="0">
                <a:sym typeface="Wingdings"/>
              </a:rPr>
              <a:t>government.</a:t>
            </a:r>
            <a:endParaRPr lang="en-GB" dirty="0">
              <a:sym typeface="Wingdings"/>
            </a:endParaRPr>
          </a:p>
          <a:p>
            <a:pPr lvl="1">
              <a:buFont typeface="Arial" charset="0"/>
              <a:buChar char="•"/>
            </a:pPr>
            <a:r>
              <a:rPr lang="en-GB" dirty="0">
                <a:sym typeface="Wingdings"/>
              </a:rPr>
              <a:t>Society is capable of </a:t>
            </a:r>
            <a:r>
              <a:rPr lang="en-GB" b="1" i="1" dirty="0" smtClean="0">
                <a:sym typeface="Wingdings"/>
              </a:rPr>
              <a:t>self-governing.</a:t>
            </a:r>
          </a:p>
          <a:p>
            <a:pPr lvl="1">
              <a:buFont typeface="Arial" charset="0"/>
              <a:buChar char="•"/>
            </a:pPr>
            <a:r>
              <a:rPr lang="en-GB" dirty="0" smtClean="0"/>
              <a:t>Support </a:t>
            </a:r>
            <a:r>
              <a:rPr lang="en-GB" dirty="0"/>
              <a:t>collective ownership by </a:t>
            </a:r>
            <a:r>
              <a:rPr lang="en-GB" dirty="0" smtClean="0"/>
              <a:t>group.</a:t>
            </a:r>
            <a:endParaRPr lang="th-TH" dirty="0"/>
          </a:p>
          <a:p>
            <a:pPr lvl="1">
              <a:buFont typeface="Arial" charset="0"/>
              <a:buChar char="•"/>
            </a:pPr>
            <a:r>
              <a:rPr lang="en-GB" dirty="0"/>
              <a:t>Ideal community where there is specialization and trade between </a:t>
            </a:r>
            <a:r>
              <a:rPr lang="en-GB" dirty="0" smtClean="0"/>
              <a:t>groups.</a:t>
            </a:r>
            <a:endParaRPr lang="en-GB" dirty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D73E0-2481-204D-8E85-67E43C562097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651329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 smtClean="0">
                <a:cs typeface="Angsana New" charset="0"/>
              </a:rPr>
              <a:t>2. Branches of Socialism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825624"/>
            <a:ext cx="7886700" cy="2838451"/>
          </a:xfrm>
        </p:spPr>
        <p:txBody>
          <a:bodyPr>
            <a:normAutofit lnSpcReduction="10000"/>
          </a:bodyPr>
          <a:lstStyle/>
          <a:p>
            <a:pPr marL="514350" indent="-514350">
              <a:buFont typeface="+mj-lt"/>
              <a:buAutoNum type="arabicParenR" startAt="3"/>
            </a:pPr>
            <a:r>
              <a:rPr lang="en-US" sz="2400" dirty="0" smtClean="0">
                <a:solidFill>
                  <a:schemeClr val="accent5">
                    <a:lumMod val="50000"/>
                  </a:schemeClr>
                </a:solidFill>
              </a:rPr>
              <a:t>Syndicalism</a:t>
            </a:r>
            <a:endParaRPr lang="en-US" sz="2400" dirty="0"/>
          </a:p>
          <a:p>
            <a:pPr lvl="1">
              <a:buFont typeface="Arial" charset="0"/>
              <a:buChar char="•"/>
            </a:pPr>
            <a:r>
              <a:rPr lang="en-GB" dirty="0"/>
              <a:t>A</a:t>
            </a:r>
            <a:r>
              <a:rPr lang="en-US" dirty="0" err="1"/>
              <a:t>nti</a:t>
            </a:r>
            <a:r>
              <a:rPr lang="en-US" dirty="0"/>
              <a:t>-parliamentarian, </a:t>
            </a:r>
            <a:r>
              <a:rPr lang="en-US" dirty="0" smtClean="0"/>
              <a:t>anti-militarists.</a:t>
            </a:r>
            <a:endParaRPr lang="en-US" dirty="0"/>
          </a:p>
          <a:p>
            <a:pPr lvl="1"/>
            <a:r>
              <a:rPr lang="en-US" dirty="0" smtClean="0"/>
              <a:t>Workers need to </a:t>
            </a:r>
            <a:r>
              <a:rPr lang="en-US" i="1" dirty="0" smtClean="0">
                <a:solidFill>
                  <a:srgbClr val="C00000"/>
                </a:solidFill>
              </a:rPr>
              <a:t>overthrow capitalism </a:t>
            </a:r>
            <a:r>
              <a:rPr lang="en-US" dirty="0" smtClean="0"/>
              <a:t>and replace with workers firms – </a:t>
            </a:r>
            <a:r>
              <a:rPr lang="en-US" b="1" dirty="0" smtClean="0">
                <a:solidFill>
                  <a:schemeClr val="accent5"/>
                </a:solidFill>
              </a:rPr>
              <a:t>‘Syndicates’.</a:t>
            </a:r>
          </a:p>
          <a:p>
            <a:pPr lvl="1"/>
            <a:r>
              <a:rPr lang="en-US" dirty="0" smtClean="0"/>
              <a:t>Every firms hire people with the same wages.</a:t>
            </a:r>
          </a:p>
          <a:p>
            <a:pPr marL="800100" lvl="1" indent="-457200">
              <a:buFont typeface="+mj-lt"/>
              <a:buAutoNum type="arabicParenR"/>
            </a:pPr>
            <a:endParaRPr lang="en-GB" sz="1000" dirty="0"/>
          </a:p>
          <a:p>
            <a:pPr marL="385763" indent="-385763">
              <a:buFont typeface="+mj-lt"/>
              <a:buAutoNum type="arabicParenR" startAt="3"/>
            </a:pPr>
            <a:r>
              <a:rPr lang="en-GB" sz="2400" dirty="0" smtClean="0">
                <a:solidFill>
                  <a:schemeClr val="accent5">
                    <a:lumMod val="50000"/>
                  </a:schemeClr>
                </a:solidFill>
              </a:rPr>
              <a:t>Marxist Socialism</a:t>
            </a:r>
            <a:endParaRPr lang="th-TH" sz="2400" dirty="0">
              <a:solidFill>
                <a:schemeClr val="accent5">
                  <a:lumMod val="50000"/>
                </a:schemeClr>
              </a:solidFill>
            </a:endParaRPr>
          </a:p>
          <a:p>
            <a:pPr lvl="1"/>
            <a:r>
              <a:rPr lang="en-GB" dirty="0"/>
              <a:t>Based on </a:t>
            </a:r>
            <a:r>
              <a:rPr lang="en-GB" dirty="0" smtClean="0"/>
              <a:t>Smith </a:t>
            </a:r>
            <a:r>
              <a:rPr lang="en-US" dirty="0" smtClean="0"/>
              <a:t>and added theory </a:t>
            </a:r>
            <a:r>
              <a:rPr lang="en-US" dirty="0"/>
              <a:t>of </a:t>
            </a:r>
            <a:r>
              <a:rPr lang="en-US" dirty="0" smtClean="0"/>
              <a:t>exploitation.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D73E0-2481-204D-8E85-67E43C562097}" type="slidenum">
              <a:rPr lang="en-US" smtClean="0"/>
              <a:t>8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1066370" y="4799009"/>
            <a:ext cx="7126159" cy="156966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400" b="1" i="1" dirty="0">
                <a:solidFill>
                  <a:schemeClr val="accent5"/>
                </a:solidFill>
              </a:rPr>
              <a:t>General tone </a:t>
            </a:r>
            <a:endParaRPr lang="en-GB" sz="2400" b="1" i="1" dirty="0" smtClean="0">
              <a:solidFill>
                <a:schemeClr val="accent5"/>
              </a:solidFill>
            </a:endParaRPr>
          </a:p>
          <a:p>
            <a:pPr marL="231775" indent="-231775">
              <a:buFont typeface="Arial" charset="0"/>
              <a:buChar char="•"/>
            </a:pPr>
            <a:r>
              <a:rPr lang="en-US" sz="2400" dirty="0" smtClean="0"/>
              <a:t>Workers </a:t>
            </a:r>
            <a:r>
              <a:rPr lang="en-US" sz="2400" dirty="0"/>
              <a:t>were </a:t>
            </a:r>
            <a:r>
              <a:rPr lang="en-US" sz="2400" b="1" dirty="0" smtClean="0">
                <a:solidFill>
                  <a:srgbClr val="C00000"/>
                </a:solidFill>
              </a:rPr>
              <a:t>exploited</a:t>
            </a:r>
            <a:r>
              <a:rPr lang="en-US" sz="2400" dirty="0" smtClean="0"/>
              <a:t>.</a:t>
            </a:r>
            <a:endParaRPr lang="en-US" sz="2400" dirty="0"/>
          </a:p>
          <a:p>
            <a:pPr marL="214313" indent="-214313">
              <a:buFont typeface="Arial" charset="0"/>
              <a:buChar char="•"/>
            </a:pPr>
            <a:r>
              <a:rPr lang="en-US" sz="2400" dirty="0" smtClean="0"/>
              <a:t>Overthrow Capitalism and create </a:t>
            </a:r>
            <a:r>
              <a:rPr lang="en-US" sz="2400" b="1" dirty="0" smtClean="0"/>
              <a:t>new </a:t>
            </a:r>
            <a:r>
              <a:rPr lang="en-US" sz="2400" b="1" dirty="0"/>
              <a:t>system </a:t>
            </a:r>
            <a:r>
              <a:rPr lang="en-US" sz="2400" dirty="0" smtClean="0"/>
              <a:t>where workers have </a:t>
            </a:r>
            <a:r>
              <a:rPr lang="en-US" sz="2400" u="sng" dirty="0" smtClean="0"/>
              <a:t>better power</a:t>
            </a:r>
            <a:r>
              <a:rPr lang="en-US" sz="2400" dirty="0" smtClean="0"/>
              <a:t> and </a:t>
            </a:r>
            <a:r>
              <a:rPr lang="en-US" sz="2400" u="sng" dirty="0" smtClean="0"/>
              <a:t>living conditions</a:t>
            </a:r>
            <a:r>
              <a:rPr lang="en-US" sz="2400" dirty="0" smtClean="0"/>
              <a:t>.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96549219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 smtClean="0">
                <a:cs typeface="Angsana New" charset="0"/>
              </a:rPr>
              <a:t>3. Marxian Political Economy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smtClean="0"/>
              <a:t>3.1 </a:t>
            </a:r>
            <a:r>
              <a:rPr lang="en-US" altLang="en-US" dirty="0">
                <a:latin typeface="Calibri" charset="0"/>
              </a:rPr>
              <a:t>Karl Heinrich </a:t>
            </a:r>
            <a:r>
              <a:rPr lang="en-US" altLang="en-US" dirty="0" smtClean="0">
                <a:latin typeface="Calibri" charset="0"/>
              </a:rPr>
              <a:t>Marx (1818-1883)</a:t>
            </a:r>
            <a:r>
              <a:rPr lang="en-US" altLang="en-US" dirty="0">
                <a:latin typeface="Calibri" charset="0"/>
              </a:rPr>
              <a:t/>
            </a:r>
            <a:br>
              <a:rPr lang="en-US" altLang="en-US" dirty="0">
                <a:latin typeface="Calibri" charset="0"/>
              </a:rPr>
            </a:b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F4452-FBDA-8244-ACA6-236BB077830E}" type="slidenum">
              <a:rPr lang="en-US" smtClean="0"/>
              <a:t>9</a:t>
            </a:fld>
            <a:endParaRPr lang="en-US"/>
          </a:p>
        </p:txBody>
      </p:sp>
      <p:sp>
        <p:nvSpPr>
          <p:cNvPr id="6" name="Slide Number Placeholder 5"/>
          <p:cNvSpPr txBox="1">
            <a:spLocks/>
          </p:cNvSpPr>
          <p:nvPr/>
        </p:nvSpPr>
        <p:spPr bwMode="auto">
          <a:xfrm>
            <a:off x="8610600" y="6356350"/>
            <a:ext cx="2743200" cy="365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spcBef>
                <a:spcPct val="20000"/>
              </a:spcBef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5pPr>
            <a:lvl6pPr marL="25146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6pPr>
            <a:lvl7pPr marL="29718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7pPr>
            <a:lvl8pPr marL="34290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8pPr>
            <a:lvl9pPr marL="38862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64EE0841-CAA2-D349-94D6-5ADB09D89268}" type="slidenum">
              <a:rPr lang="en-US" altLang="en-US" sz="1200" smtClean="0">
                <a:solidFill>
                  <a:srgbClr val="898989"/>
                </a:solidFill>
                <a:cs typeface="Angsana New" charset="0"/>
              </a:rPr>
              <a:pPr>
                <a:spcBef>
                  <a:spcPct val="0"/>
                </a:spcBef>
                <a:buFontTx/>
                <a:buNone/>
              </a:pPr>
              <a:t>9</a:t>
            </a:fld>
            <a:endParaRPr lang="th-TH" altLang="en-US" sz="1200">
              <a:solidFill>
                <a:srgbClr val="898989"/>
              </a:solidFill>
            </a:endParaRPr>
          </a:p>
        </p:txBody>
      </p:sp>
      <p:graphicFrame>
        <p:nvGraphicFramePr>
          <p:cNvPr id="8" name="Diagram 7"/>
          <p:cNvGraphicFramePr/>
          <p:nvPr>
            <p:extLst>
              <p:ext uri="{D42A27DB-BD31-4B8C-83A1-F6EECF244321}">
                <p14:modId xmlns:p14="http://schemas.microsoft.com/office/powerpoint/2010/main" val="1484005385"/>
              </p:ext>
            </p:extLst>
          </p:nvPr>
        </p:nvGraphicFramePr>
        <p:xfrm>
          <a:off x="457200" y="2591549"/>
          <a:ext cx="8340812" cy="40732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9" name="Slide Number Placeholder 5"/>
          <p:cNvSpPr txBox="1">
            <a:spLocks/>
          </p:cNvSpPr>
          <p:nvPr/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B3BD7D3-0BE7-0342-87F0-17F9C3AEFA2C}" type="slidenum">
              <a:rPr lang="en-US" smtClean="0"/>
              <a:pPr/>
              <a:t>9</a:t>
            </a:fld>
            <a:endParaRPr lang="en-US"/>
          </a:p>
        </p:txBody>
      </p:sp>
      <p:sp>
        <p:nvSpPr>
          <p:cNvPr id="10" name="TextBox 9"/>
          <p:cNvSpPr txBox="1"/>
          <p:nvPr/>
        </p:nvSpPr>
        <p:spPr>
          <a:xfrm>
            <a:off x="857649" y="4443501"/>
            <a:ext cx="9213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1841</a:t>
            </a:r>
            <a:endParaRPr lang="en-US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2738025" y="4443501"/>
            <a:ext cx="9213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1843</a:t>
            </a:r>
            <a:endParaRPr lang="en-US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4324398" y="4426212"/>
            <a:ext cx="9213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b="1" dirty="0" smtClean="0">
                <a:cs typeface="Cordia New" charset="0"/>
              </a:rPr>
              <a:t>1848</a:t>
            </a:r>
            <a:endParaRPr lang="en-US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6204774" y="4405745"/>
            <a:ext cx="9213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1859</a:t>
            </a:r>
            <a:endParaRPr lang="en-US" b="1" dirty="0"/>
          </a:p>
        </p:txBody>
      </p:sp>
      <p:sp>
        <p:nvSpPr>
          <p:cNvPr id="16" name="TextBox 15"/>
          <p:cNvSpPr txBox="1"/>
          <p:nvPr/>
        </p:nvSpPr>
        <p:spPr>
          <a:xfrm>
            <a:off x="7728774" y="4422221"/>
            <a:ext cx="9213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1867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177221596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 smtClean="0">
                <a:cs typeface="Angsana New" charset="0"/>
              </a:rPr>
              <a:t>3. Marxian Political Economy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825625"/>
            <a:ext cx="4758895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smtClean="0"/>
              <a:t>3.1 </a:t>
            </a:r>
            <a:r>
              <a:rPr lang="en-US" altLang="en-US" dirty="0">
                <a:latin typeface="Calibri" charset="0"/>
              </a:rPr>
              <a:t>Karl Heinrich </a:t>
            </a:r>
            <a:r>
              <a:rPr lang="en-US" altLang="en-US" dirty="0" smtClean="0">
                <a:latin typeface="Calibri" charset="0"/>
              </a:rPr>
              <a:t>Marx (1818-1883)</a:t>
            </a:r>
          </a:p>
          <a:p>
            <a:r>
              <a:rPr lang="en-US" altLang="en-US" dirty="0">
                <a:latin typeface="Calibri" charset="0"/>
              </a:rPr>
              <a:t>H</a:t>
            </a:r>
            <a:r>
              <a:rPr lang="en-US" altLang="en-US" dirty="0" smtClean="0">
                <a:latin typeface="Calibri" charset="0"/>
              </a:rPr>
              <a:t>uge </a:t>
            </a:r>
            <a:r>
              <a:rPr lang="en-US" altLang="en-US" dirty="0">
                <a:latin typeface="Calibri" charset="0"/>
              </a:rPr>
              <a:t>piles of manuscripts left to Engels.</a:t>
            </a:r>
          </a:p>
          <a:p>
            <a:r>
              <a:rPr lang="en-US" altLang="en-US" dirty="0">
                <a:latin typeface="Calibri" charset="0"/>
              </a:rPr>
              <a:t>Series of Marx’s works published until 1980s.</a:t>
            </a:r>
          </a:p>
          <a:p>
            <a:r>
              <a:rPr lang="en-US" altLang="en-US" dirty="0" smtClean="0">
                <a:latin typeface="Calibri" charset="0"/>
              </a:rPr>
              <a:t>Manuscripts </a:t>
            </a:r>
            <a:r>
              <a:rPr lang="en-US" altLang="en-US" dirty="0">
                <a:latin typeface="Calibri" charset="0"/>
              </a:rPr>
              <a:t>and letters in Germany sent to be preserved in Moscow as Nazism rose</a:t>
            </a:r>
            <a:r>
              <a:rPr lang="en-US" altLang="en-US" dirty="0" smtClean="0">
                <a:latin typeface="Calibri" charset="0"/>
              </a:rPr>
              <a:t>.</a:t>
            </a:r>
            <a:endParaRPr lang="en-US" altLang="en-US" dirty="0">
              <a:latin typeface="Calibri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F4452-FBDA-8244-ACA6-236BB077830E}" type="slidenum">
              <a:rPr lang="en-US" smtClean="0"/>
              <a:t>10</a:t>
            </a:fld>
            <a:endParaRPr lang="en-US"/>
          </a:p>
        </p:txBody>
      </p:sp>
      <p:sp>
        <p:nvSpPr>
          <p:cNvPr id="6" name="Slide Number Placeholder 5"/>
          <p:cNvSpPr txBox="1">
            <a:spLocks/>
          </p:cNvSpPr>
          <p:nvPr/>
        </p:nvSpPr>
        <p:spPr bwMode="auto">
          <a:xfrm>
            <a:off x="8610600" y="6356350"/>
            <a:ext cx="2743200" cy="365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spcBef>
                <a:spcPct val="20000"/>
              </a:spcBef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5pPr>
            <a:lvl6pPr marL="25146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6pPr>
            <a:lvl7pPr marL="29718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7pPr>
            <a:lvl8pPr marL="34290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8pPr>
            <a:lvl9pPr marL="38862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64EE0841-CAA2-D349-94D6-5ADB09D89268}" type="slidenum">
              <a:rPr lang="en-US" altLang="en-US" sz="1200" smtClean="0">
                <a:solidFill>
                  <a:srgbClr val="898989"/>
                </a:solidFill>
                <a:cs typeface="Angsana New" charset="0"/>
              </a:rPr>
              <a:pPr>
                <a:spcBef>
                  <a:spcPct val="0"/>
                </a:spcBef>
                <a:buFontTx/>
                <a:buNone/>
              </a:pPr>
              <a:t>10</a:t>
            </a:fld>
            <a:endParaRPr lang="th-TH" altLang="en-US" sz="1200">
              <a:solidFill>
                <a:srgbClr val="898989"/>
              </a:solidFill>
            </a:endParaRPr>
          </a:p>
        </p:txBody>
      </p:sp>
      <p:sp>
        <p:nvSpPr>
          <p:cNvPr id="9" name="Slide Number Placeholder 5"/>
          <p:cNvSpPr txBox="1">
            <a:spLocks/>
          </p:cNvSpPr>
          <p:nvPr/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B3BD7D3-0BE7-0342-87F0-17F9C3AEFA2C}" type="slidenum">
              <a:rPr lang="en-US" smtClean="0"/>
              <a:pPr/>
              <a:t>10</a:t>
            </a:fld>
            <a:endParaRPr lang="en-US"/>
          </a:p>
        </p:txBody>
      </p:sp>
      <p:pic>
        <p:nvPicPr>
          <p:cNvPr id="16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31707" y="1951183"/>
            <a:ext cx="2660823" cy="42257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474256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val 6"/>
          <p:cNvSpPr/>
          <p:nvPr/>
        </p:nvSpPr>
        <p:spPr>
          <a:xfrm>
            <a:off x="3127289" y="4204029"/>
            <a:ext cx="5388061" cy="1057772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 smtClean="0">
                <a:cs typeface="Angsana New" charset="0"/>
              </a:rPr>
              <a:t>3. Marxian Political Economy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smtClean="0"/>
              <a:t>3.2 </a:t>
            </a:r>
            <a:r>
              <a:rPr lang="en-US" altLang="en-US" dirty="0" smtClean="0">
                <a:latin typeface="Calibri" charset="0"/>
              </a:rPr>
              <a:t>The Materialist Conception of History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868297" y="6375185"/>
            <a:ext cx="2057400" cy="365125"/>
          </a:xfrm>
        </p:spPr>
        <p:txBody>
          <a:bodyPr/>
          <a:lstStyle/>
          <a:p>
            <a:fld id="{73DF4452-FBDA-8244-ACA6-236BB077830E}" type="slidenum">
              <a:rPr lang="en-US" smtClean="0"/>
              <a:t>11</a:t>
            </a:fld>
            <a:endParaRPr lang="en-US"/>
          </a:p>
        </p:txBody>
      </p:sp>
      <p:sp>
        <p:nvSpPr>
          <p:cNvPr id="6" name="Slide Number Placeholder 5"/>
          <p:cNvSpPr txBox="1">
            <a:spLocks/>
          </p:cNvSpPr>
          <p:nvPr/>
        </p:nvSpPr>
        <p:spPr bwMode="auto">
          <a:xfrm>
            <a:off x="8610600" y="6356350"/>
            <a:ext cx="2743200" cy="365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spcBef>
                <a:spcPct val="20000"/>
              </a:spcBef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5pPr>
            <a:lvl6pPr marL="25146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6pPr>
            <a:lvl7pPr marL="29718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7pPr>
            <a:lvl8pPr marL="34290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8pPr>
            <a:lvl9pPr marL="38862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64EE0841-CAA2-D349-94D6-5ADB09D89268}" type="slidenum">
              <a:rPr lang="en-US" altLang="en-US" sz="1200" smtClean="0">
                <a:solidFill>
                  <a:srgbClr val="898989"/>
                </a:solidFill>
                <a:cs typeface="Angsana New" charset="0"/>
              </a:rPr>
              <a:pPr>
                <a:spcBef>
                  <a:spcPct val="0"/>
                </a:spcBef>
                <a:buFontTx/>
                <a:buNone/>
              </a:pPr>
              <a:t>11</a:t>
            </a:fld>
            <a:endParaRPr lang="th-TH" altLang="en-US" sz="1200">
              <a:solidFill>
                <a:srgbClr val="898989"/>
              </a:solidFill>
            </a:endParaRPr>
          </a:p>
        </p:txBody>
      </p:sp>
      <p:sp>
        <p:nvSpPr>
          <p:cNvPr id="9" name="Slide Number Placeholder 5"/>
          <p:cNvSpPr txBox="1">
            <a:spLocks/>
          </p:cNvSpPr>
          <p:nvPr/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B3BD7D3-0BE7-0342-87F0-17F9C3AEFA2C}" type="slidenum">
              <a:rPr lang="en-US" smtClean="0"/>
              <a:pPr/>
              <a:t>11</a:t>
            </a:fld>
            <a:endParaRPr lang="en-US"/>
          </a:p>
        </p:txBody>
      </p:sp>
      <p:sp>
        <p:nvSpPr>
          <p:cNvPr id="8" name="Text Box 10"/>
          <p:cNvSpPr txBox="1">
            <a:spLocks noChangeArrowheads="1"/>
          </p:cNvSpPr>
          <p:nvPr/>
        </p:nvSpPr>
        <p:spPr bwMode="auto">
          <a:xfrm>
            <a:off x="6143881" y="4341261"/>
            <a:ext cx="21336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ngsana New" charset="0"/>
              </a:defRPr>
            </a:lvl1pPr>
            <a:lvl2pPr marL="742950" indent="-28575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charset="0"/>
                <a:cs typeface="Angsana New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ngsana New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US" altLang="en-US" sz="2400" b="1" i="1" dirty="0">
                <a:solidFill>
                  <a:schemeClr val="accent5">
                    <a:lumMod val="75000"/>
                  </a:schemeClr>
                </a:solidFill>
                <a:latin typeface="Calibri" charset="0"/>
                <a:ea typeface="Calibri" charset="0"/>
                <a:cs typeface="Calibri" charset="0"/>
              </a:rPr>
              <a:t>Production relations</a:t>
            </a:r>
            <a:endParaRPr lang="th-TH" altLang="en-US" sz="2400" b="1" i="1" dirty="0">
              <a:solidFill>
                <a:schemeClr val="accent5">
                  <a:lumMod val="75000"/>
                </a:schemeClr>
              </a:solidFill>
              <a:latin typeface="Calibri" charset="0"/>
              <a:ea typeface="Calibri" charset="0"/>
              <a:cs typeface="Calibri" charset="0"/>
            </a:endParaRPr>
          </a:p>
        </p:txBody>
      </p:sp>
      <p:grpSp>
        <p:nvGrpSpPr>
          <p:cNvPr id="10" name="Group 1"/>
          <p:cNvGrpSpPr>
            <a:grpSpLocks/>
          </p:cNvGrpSpPr>
          <p:nvPr/>
        </p:nvGrpSpPr>
        <p:grpSpPr bwMode="auto">
          <a:xfrm>
            <a:off x="590550" y="2846172"/>
            <a:ext cx="7048500" cy="2321583"/>
            <a:chOff x="723900" y="2438400"/>
            <a:chExt cx="7048500" cy="2321583"/>
          </a:xfrm>
        </p:grpSpPr>
        <p:sp>
          <p:nvSpPr>
            <p:cNvPr id="11" name="Text Box 6"/>
            <p:cNvSpPr txBox="1">
              <a:spLocks noChangeArrowheads="1"/>
            </p:cNvSpPr>
            <p:nvPr/>
          </p:nvSpPr>
          <p:spPr bwMode="auto">
            <a:xfrm>
              <a:off x="762000" y="2438400"/>
              <a:ext cx="2743200" cy="5191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1pPr>
              <a:lvl2pPr marL="742950" indent="-285750"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en-US" altLang="en-US" sz="2800" b="1" u="sng" dirty="0">
                  <a:latin typeface="Calibri" charset="0"/>
                </a:rPr>
                <a:t>Superstructure</a:t>
              </a:r>
              <a:endParaRPr lang="th-TH" altLang="en-US" sz="2800" b="1" u="sng" dirty="0">
                <a:latin typeface="Calibri" charset="0"/>
              </a:endParaRPr>
            </a:p>
          </p:txBody>
        </p:sp>
        <p:sp>
          <p:nvSpPr>
            <p:cNvPr id="12" name="Text Box 7"/>
            <p:cNvSpPr txBox="1">
              <a:spLocks noChangeArrowheads="1"/>
            </p:cNvSpPr>
            <p:nvPr/>
          </p:nvSpPr>
          <p:spPr bwMode="auto">
            <a:xfrm>
              <a:off x="4114800" y="2467123"/>
              <a:ext cx="3657600" cy="461665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1pPr>
              <a:lvl2pPr marL="742950" indent="-285750"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US" altLang="en-US" sz="2400" b="1" dirty="0">
                  <a:solidFill>
                    <a:schemeClr val="accent5">
                      <a:lumMod val="60000"/>
                      <a:lumOff val="40000"/>
                    </a:schemeClr>
                  </a:solidFill>
                  <a:latin typeface="Calibri" charset="0"/>
                </a:rPr>
                <a:t>Social </a:t>
              </a:r>
              <a:r>
                <a:rPr lang="en-US" altLang="en-US" sz="2400" b="1" dirty="0" smtClean="0">
                  <a:solidFill>
                    <a:schemeClr val="accent5">
                      <a:lumMod val="60000"/>
                      <a:lumOff val="40000"/>
                    </a:schemeClr>
                  </a:solidFill>
                  <a:latin typeface="Calibri" charset="0"/>
                </a:rPr>
                <a:t>consciousness</a:t>
              </a:r>
              <a:endParaRPr lang="en-US" altLang="en-US" sz="2400" b="1" dirty="0">
                <a:solidFill>
                  <a:schemeClr val="accent5">
                    <a:lumMod val="60000"/>
                    <a:lumOff val="40000"/>
                  </a:schemeClr>
                </a:solidFill>
                <a:latin typeface="Calibri" charset="0"/>
              </a:endParaRPr>
            </a:p>
          </p:txBody>
        </p:sp>
        <p:sp>
          <p:nvSpPr>
            <p:cNvPr id="13" name="Text Box 8"/>
            <p:cNvSpPr txBox="1">
              <a:spLocks noChangeArrowheads="1"/>
            </p:cNvSpPr>
            <p:nvPr/>
          </p:nvSpPr>
          <p:spPr bwMode="auto">
            <a:xfrm>
              <a:off x="723900" y="4084929"/>
              <a:ext cx="2819400" cy="5191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1pPr>
              <a:lvl2pPr marL="742950" indent="-285750"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en-US" altLang="en-US" sz="2800" b="1" u="sng" dirty="0">
                  <a:latin typeface="Calibri" charset="0"/>
                </a:rPr>
                <a:t>Economic base</a:t>
              </a:r>
              <a:endParaRPr lang="th-TH" altLang="en-US" sz="2800" b="1" u="sng" dirty="0">
                <a:latin typeface="Calibri" charset="0"/>
              </a:endParaRPr>
            </a:p>
          </p:txBody>
        </p:sp>
        <p:sp>
          <p:nvSpPr>
            <p:cNvPr id="14" name="Text Box 9"/>
            <p:cNvSpPr txBox="1">
              <a:spLocks noChangeArrowheads="1"/>
            </p:cNvSpPr>
            <p:nvPr/>
          </p:nvSpPr>
          <p:spPr bwMode="auto">
            <a:xfrm>
              <a:off x="3520259" y="3928986"/>
              <a:ext cx="1905000" cy="8309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1pPr>
              <a:lvl2pPr marL="742950" indent="-285750"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en-US" altLang="en-US" sz="2400" b="1" i="1" dirty="0">
                  <a:solidFill>
                    <a:schemeClr val="accent5">
                      <a:lumMod val="75000"/>
                    </a:schemeClr>
                  </a:solidFill>
                  <a:latin typeface="Calibri" charset="0"/>
                </a:rPr>
                <a:t>Productive forces</a:t>
              </a:r>
              <a:endParaRPr lang="th-TH" altLang="en-US" sz="2400" b="1" i="1" dirty="0">
                <a:solidFill>
                  <a:schemeClr val="accent5">
                    <a:lumMod val="75000"/>
                  </a:schemeClr>
                </a:solidFill>
                <a:latin typeface="Calibri" charset="0"/>
              </a:endParaRPr>
            </a:p>
          </p:txBody>
        </p:sp>
        <p:sp>
          <p:nvSpPr>
            <p:cNvPr id="15" name="AutoShape 11"/>
            <p:cNvSpPr>
              <a:spLocks noChangeArrowheads="1"/>
            </p:cNvSpPr>
            <p:nvPr/>
          </p:nvSpPr>
          <p:spPr bwMode="auto">
            <a:xfrm>
              <a:off x="5256513" y="4068472"/>
              <a:ext cx="1295400" cy="304800"/>
            </a:xfrm>
            <a:prstGeom prst="leftRightArrow">
              <a:avLst>
                <a:gd name="adj1" fmla="val 50000"/>
                <a:gd name="adj2" fmla="val 85000"/>
              </a:avLst>
            </a:prstGeom>
            <a:solidFill>
              <a:schemeClr val="accent5">
                <a:lumMod val="75000"/>
              </a:schemeClr>
            </a:solidFill>
            <a:ln w="28575">
              <a:noFill/>
              <a:miter lim="800000"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1pPr>
              <a:lvl2pPr marL="742950" indent="-285750"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lang="en-US" altLang="en-US" sz="2800">
                <a:latin typeface="Calibri" charset="0"/>
              </a:endParaRPr>
            </a:p>
          </p:txBody>
        </p:sp>
        <p:sp>
          <p:nvSpPr>
            <p:cNvPr id="17" name="AutoShape 12"/>
            <p:cNvSpPr>
              <a:spLocks noChangeArrowheads="1"/>
            </p:cNvSpPr>
            <p:nvPr/>
          </p:nvSpPr>
          <p:spPr bwMode="auto">
            <a:xfrm rot="10800000">
              <a:off x="5802269" y="2928788"/>
              <a:ext cx="304800" cy="762000"/>
            </a:xfrm>
            <a:prstGeom prst="downArrow">
              <a:avLst>
                <a:gd name="adj1" fmla="val 50000"/>
                <a:gd name="adj2" fmla="val 62500"/>
              </a:avLst>
            </a:prstGeom>
            <a:solidFill>
              <a:schemeClr val="accent5">
                <a:lumMod val="60000"/>
                <a:lumOff val="40000"/>
              </a:schemeClr>
            </a:solidFill>
            <a:ln w="28575">
              <a:noFill/>
              <a:miter lim="800000"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1pPr>
              <a:lvl2pPr marL="742950" indent="-285750"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lang="en-US" altLang="en-US" sz="2800">
                <a:latin typeface="Calibri" charset="0"/>
              </a:endParaRPr>
            </a:p>
          </p:txBody>
        </p:sp>
      </p:grpSp>
      <p:sp>
        <p:nvSpPr>
          <p:cNvPr id="5" name="Rounded Rectangle 4"/>
          <p:cNvSpPr/>
          <p:nvPr/>
        </p:nvSpPr>
        <p:spPr>
          <a:xfrm>
            <a:off x="864974" y="5360912"/>
            <a:ext cx="7537622" cy="1035455"/>
          </a:xfrm>
          <a:prstGeom prst="round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en-US" sz="2600" i="1" dirty="0">
                <a:latin typeface="Calibri" charset="0"/>
              </a:rPr>
              <a:t>Production activity determines social structures and social </a:t>
            </a:r>
            <a:r>
              <a:rPr lang="en-US" altLang="en-US" sz="2600" i="1" dirty="0" smtClean="0">
                <a:latin typeface="Calibri" charset="0"/>
              </a:rPr>
              <a:t>consciousness – ‘</a:t>
            </a:r>
            <a:r>
              <a:rPr lang="en-US" altLang="en-US" sz="2600" b="1" i="1" dirty="0" smtClean="0">
                <a:latin typeface="Calibri" charset="0"/>
              </a:rPr>
              <a:t>Social Formation’</a:t>
            </a:r>
            <a:endParaRPr lang="en-US" altLang="en-US" sz="2600" b="1" i="1" dirty="0">
              <a:latin typeface="Calibri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628650" y="3656315"/>
            <a:ext cx="3543939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b="1" dirty="0" smtClean="0">
                <a:solidFill>
                  <a:schemeClr val="accent6">
                    <a:lumMod val="75000"/>
                  </a:schemeClr>
                </a:solidFill>
              </a:rPr>
              <a:t>Mode of Production</a:t>
            </a:r>
            <a:endParaRPr lang="en-US" sz="26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cxnSp>
        <p:nvCxnSpPr>
          <p:cNvPr id="20" name="Straight Connector 19"/>
          <p:cNvCxnSpPr>
            <a:endCxn id="7" idx="1"/>
          </p:cNvCxnSpPr>
          <p:nvPr/>
        </p:nvCxnSpPr>
        <p:spPr>
          <a:xfrm>
            <a:off x="3371850" y="4090469"/>
            <a:ext cx="544502" cy="268467"/>
          </a:xfrm>
          <a:prstGeom prst="line">
            <a:avLst/>
          </a:prstGeom>
          <a:ln w="28575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413004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 smtClean="0">
                <a:cs typeface="Angsana New" charset="0"/>
              </a:rPr>
              <a:t>3. Marxian Political Economy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709525"/>
            <a:ext cx="7886700" cy="4505924"/>
          </a:xfrm>
          <a:ln>
            <a:noFill/>
          </a:ln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dirty="0" smtClean="0"/>
              <a:t>3.2 </a:t>
            </a:r>
            <a:r>
              <a:rPr lang="en-US" altLang="en-US" dirty="0" smtClean="0">
                <a:latin typeface="Calibri" charset="0"/>
              </a:rPr>
              <a:t>The Materialist Conception of History</a:t>
            </a:r>
          </a:p>
          <a:p>
            <a:r>
              <a:rPr lang="en-US" sz="2600" dirty="0" smtClean="0"/>
              <a:t>Any mode </a:t>
            </a:r>
            <a:r>
              <a:rPr lang="en-US" sz="2600" dirty="0"/>
              <a:t>of production is the result of a </a:t>
            </a:r>
            <a:r>
              <a:rPr lang="en-US" sz="2600" dirty="0" smtClean="0"/>
              <a:t>specific relations </a:t>
            </a:r>
            <a:r>
              <a:rPr lang="en-US" sz="2600" dirty="0"/>
              <a:t>of two factors</a:t>
            </a:r>
          </a:p>
          <a:p>
            <a:pPr marL="850900" indent="-450850">
              <a:buFont typeface="+mj-lt"/>
              <a:buAutoNum type="arabicParenR"/>
            </a:pPr>
            <a:r>
              <a:rPr lang="en-GB" b="1" dirty="0" smtClean="0">
                <a:solidFill>
                  <a:schemeClr val="accent5">
                    <a:lumMod val="75000"/>
                  </a:schemeClr>
                </a:solidFill>
              </a:rPr>
              <a:t>Productive forces </a:t>
            </a:r>
            <a:endParaRPr lang="en-GB" b="1" dirty="0">
              <a:solidFill>
                <a:schemeClr val="accent5">
                  <a:lumMod val="75000"/>
                </a:schemeClr>
              </a:solidFill>
            </a:endParaRPr>
          </a:p>
          <a:p>
            <a:pPr marL="1158875" lvl="1" indent="-304800"/>
            <a:r>
              <a:rPr lang="en-US" altLang="en-US" b="1" i="1" dirty="0">
                <a:latin typeface="Calibri" charset="0"/>
              </a:rPr>
              <a:t>Means of production</a:t>
            </a:r>
            <a:r>
              <a:rPr lang="en-US" altLang="en-US" dirty="0">
                <a:latin typeface="Calibri" charset="0"/>
              </a:rPr>
              <a:t>, laborers and skills.</a:t>
            </a:r>
          </a:p>
          <a:p>
            <a:pPr marL="1158875" lvl="1" indent="-304800"/>
            <a:r>
              <a:rPr lang="en-US" altLang="en-US" dirty="0" smtClean="0">
                <a:latin typeface="Calibri" charset="0"/>
              </a:rPr>
              <a:t>Dynamic.</a:t>
            </a:r>
            <a:endParaRPr lang="en-US" altLang="en-US" dirty="0">
              <a:latin typeface="Calibri" charset="0"/>
            </a:endParaRPr>
          </a:p>
          <a:p>
            <a:pPr marL="850900" indent="-450850">
              <a:buFont typeface="+mj-lt"/>
              <a:buAutoNum type="arabicParenR"/>
            </a:pPr>
            <a:r>
              <a:rPr lang="en-GB" b="1" dirty="0" smtClean="0">
                <a:solidFill>
                  <a:schemeClr val="accent5">
                    <a:lumMod val="75000"/>
                  </a:schemeClr>
                </a:solidFill>
              </a:rPr>
              <a:t>Production relations</a:t>
            </a:r>
            <a:endParaRPr lang="en-GB" b="1" dirty="0">
              <a:solidFill>
                <a:schemeClr val="accent5">
                  <a:lumMod val="75000"/>
                </a:schemeClr>
              </a:solidFill>
            </a:endParaRPr>
          </a:p>
          <a:p>
            <a:pPr marL="1158875" lvl="1" indent="-301625">
              <a:buFont typeface="Arial" charset="0"/>
              <a:buChar char="•"/>
            </a:pPr>
            <a:r>
              <a:rPr lang="en-GB" dirty="0"/>
              <a:t>Relations between owners of factors of production and </a:t>
            </a:r>
            <a:r>
              <a:rPr lang="en-GB" dirty="0" smtClean="0"/>
              <a:t>products </a:t>
            </a:r>
            <a:r>
              <a:rPr lang="en-GB" dirty="0" smtClean="0">
                <a:sym typeface="Wingdings"/>
              </a:rPr>
              <a:t> </a:t>
            </a:r>
            <a:r>
              <a:rPr lang="en-GB" i="1" dirty="0" smtClean="0">
                <a:solidFill>
                  <a:srgbClr val="C00000"/>
                </a:solidFill>
                <a:sym typeface="Wingdings"/>
              </a:rPr>
              <a:t>Affect </a:t>
            </a:r>
            <a:r>
              <a:rPr lang="en-GB" i="1" dirty="0">
                <a:solidFill>
                  <a:srgbClr val="C00000"/>
                </a:solidFill>
                <a:sym typeface="Wingdings"/>
              </a:rPr>
              <a:t>the distribution of </a:t>
            </a:r>
            <a:r>
              <a:rPr lang="en-GB" i="1" dirty="0" smtClean="0">
                <a:solidFill>
                  <a:srgbClr val="C00000"/>
                </a:solidFill>
                <a:sym typeface="Wingdings"/>
              </a:rPr>
              <a:t>wealth</a:t>
            </a:r>
            <a:r>
              <a:rPr lang="en-GB" dirty="0" smtClean="0">
                <a:sym typeface="Wingdings"/>
              </a:rPr>
              <a:t>.</a:t>
            </a:r>
          </a:p>
          <a:p>
            <a:pPr marL="1158875" lvl="1" indent="-301625">
              <a:buFont typeface="Arial" charset="0"/>
              <a:buChar char="•"/>
            </a:pPr>
            <a:r>
              <a:rPr lang="en-US" altLang="en-US" b="1" dirty="0"/>
              <a:t>Class relation</a:t>
            </a:r>
            <a:r>
              <a:rPr lang="en-US" altLang="en-US" dirty="0"/>
              <a:t>: exploiting vs exploited </a:t>
            </a:r>
            <a:r>
              <a:rPr lang="en-US" altLang="en-US" dirty="0" smtClean="0"/>
              <a:t>classes.</a:t>
            </a:r>
          </a:p>
          <a:p>
            <a:pPr marL="1158875" lvl="1" indent="-301625">
              <a:buFont typeface="Arial" charset="0"/>
              <a:buChar char="•"/>
            </a:pPr>
            <a:r>
              <a:rPr lang="en-US" altLang="en-US" dirty="0" smtClean="0"/>
              <a:t>Static</a:t>
            </a:r>
            <a:r>
              <a:rPr lang="en-GB" altLang="en-US" dirty="0" smtClean="0"/>
              <a:t> and rigid</a:t>
            </a:r>
            <a:r>
              <a:rPr lang="en-GB" altLang="en-US" sz="2600" dirty="0" smtClean="0">
                <a:latin typeface="Calibri" charset="0"/>
              </a:rPr>
              <a:t>.</a:t>
            </a:r>
            <a:endParaRPr lang="en-US" i="1" dirty="0"/>
          </a:p>
          <a:p>
            <a:pPr marL="0" indent="0">
              <a:buNone/>
            </a:pPr>
            <a:endParaRPr lang="en-US" altLang="en-US" dirty="0" smtClean="0">
              <a:latin typeface="Calibri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868297" y="6375185"/>
            <a:ext cx="2057400" cy="365125"/>
          </a:xfrm>
        </p:spPr>
        <p:txBody>
          <a:bodyPr/>
          <a:lstStyle/>
          <a:p>
            <a:fld id="{73DF4452-FBDA-8244-ACA6-236BB077830E}" type="slidenum">
              <a:rPr lang="en-US" smtClean="0"/>
              <a:t>12</a:t>
            </a:fld>
            <a:endParaRPr lang="en-US"/>
          </a:p>
        </p:txBody>
      </p:sp>
      <p:sp>
        <p:nvSpPr>
          <p:cNvPr id="6" name="Slide Number Placeholder 5"/>
          <p:cNvSpPr txBox="1">
            <a:spLocks/>
          </p:cNvSpPr>
          <p:nvPr/>
        </p:nvSpPr>
        <p:spPr bwMode="auto">
          <a:xfrm>
            <a:off x="8610600" y="6356350"/>
            <a:ext cx="2743200" cy="365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spcBef>
                <a:spcPct val="20000"/>
              </a:spcBef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5pPr>
            <a:lvl6pPr marL="25146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6pPr>
            <a:lvl7pPr marL="29718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7pPr>
            <a:lvl8pPr marL="34290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8pPr>
            <a:lvl9pPr marL="38862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64EE0841-CAA2-D349-94D6-5ADB09D89268}" type="slidenum">
              <a:rPr lang="en-US" altLang="en-US" sz="1200" smtClean="0">
                <a:solidFill>
                  <a:srgbClr val="898989"/>
                </a:solidFill>
                <a:cs typeface="Angsana New" charset="0"/>
              </a:rPr>
              <a:pPr>
                <a:spcBef>
                  <a:spcPct val="0"/>
                </a:spcBef>
                <a:buFontTx/>
                <a:buNone/>
              </a:pPr>
              <a:t>12</a:t>
            </a:fld>
            <a:endParaRPr lang="th-TH" altLang="en-US" sz="1200">
              <a:solidFill>
                <a:srgbClr val="898989"/>
              </a:solidFill>
            </a:endParaRPr>
          </a:p>
        </p:txBody>
      </p:sp>
      <p:sp>
        <p:nvSpPr>
          <p:cNvPr id="9" name="Slide Number Placeholder 5"/>
          <p:cNvSpPr txBox="1">
            <a:spLocks/>
          </p:cNvSpPr>
          <p:nvPr/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B3BD7D3-0BE7-0342-87F0-17F9C3AEFA2C}" type="slidenum">
              <a:rPr lang="en-US" smtClean="0"/>
              <a:pPr/>
              <a:t>12</a:t>
            </a:fld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396188" y="5968183"/>
            <a:ext cx="835162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400" b="1" i="1" dirty="0" smtClean="0">
                <a:latin typeface="Calibri" charset="0"/>
              </a:rPr>
              <a:t>‘Mode </a:t>
            </a:r>
            <a:r>
              <a:rPr lang="en-US" altLang="en-US" sz="2400" b="1" i="1" dirty="0">
                <a:latin typeface="Calibri" charset="0"/>
              </a:rPr>
              <a:t>of production forms the basis of all social </a:t>
            </a:r>
            <a:r>
              <a:rPr lang="en-US" altLang="en-US" sz="2400" b="1" i="1" dirty="0" smtClean="0">
                <a:latin typeface="Calibri" charset="0"/>
              </a:rPr>
              <a:t>consciousness’</a:t>
            </a:r>
            <a:endParaRPr lang="en-US" altLang="en-US" sz="2400" b="1" i="1" dirty="0">
              <a:latin typeface="Calibri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187093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 smtClean="0">
                <a:cs typeface="Angsana New" charset="0"/>
              </a:rPr>
              <a:t>3. Marxian Political Economy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smtClean="0"/>
              <a:t>3.3 </a:t>
            </a:r>
            <a:r>
              <a:rPr lang="en-US" altLang="en-US" dirty="0" smtClean="0">
                <a:latin typeface="Calibri" charset="0"/>
              </a:rPr>
              <a:t>Social changes and revolution</a:t>
            </a:r>
          </a:p>
          <a:p>
            <a:r>
              <a:rPr lang="en-US" altLang="en-US" i="1" dirty="0">
                <a:solidFill>
                  <a:schemeClr val="accent6">
                    <a:lumMod val="75000"/>
                  </a:schemeClr>
                </a:solidFill>
                <a:latin typeface="Calibri" charset="0"/>
              </a:rPr>
              <a:t>Advancing</a:t>
            </a:r>
            <a:r>
              <a:rPr lang="en-US" altLang="en-US" dirty="0">
                <a:latin typeface="Calibri" charset="0"/>
              </a:rPr>
              <a:t> productive forces are </a:t>
            </a:r>
            <a:r>
              <a:rPr lang="en-US" altLang="en-US" i="1" dirty="0">
                <a:solidFill>
                  <a:srgbClr val="C00000"/>
                </a:solidFill>
                <a:latin typeface="Calibri" charset="0"/>
              </a:rPr>
              <a:t>obstructed</a:t>
            </a:r>
            <a:r>
              <a:rPr lang="en-US" altLang="en-US" dirty="0">
                <a:latin typeface="Calibri" charset="0"/>
              </a:rPr>
              <a:t> by rigid production relations.</a:t>
            </a:r>
          </a:p>
          <a:p>
            <a:pPr marL="0" indent="0">
              <a:buNone/>
            </a:pPr>
            <a:endParaRPr lang="en-US" altLang="en-US" dirty="0">
              <a:latin typeface="Calibri" charset="0"/>
            </a:endParaRPr>
          </a:p>
          <a:p>
            <a:pPr marL="0" indent="0">
              <a:buNone/>
            </a:pPr>
            <a:endParaRPr lang="en-US" altLang="en-US" dirty="0" smtClean="0">
              <a:latin typeface="Calibri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868297" y="6375185"/>
            <a:ext cx="2057400" cy="365125"/>
          </a:xfrm>
        </p:spPr>
        <p:txBody>
          <a:bodyPr/>
          <a:lstStyle/>
          <a:p>
            <a:fld id="{73DF4452-FBDA-8244-ACA6-236BB077830E}" type="slidenum">
              <a:rPr lang="en-US" smtClean="0"/>
              <a:t>13</a:t>
            </a:fld>
            <a:endParaRPr lang="en-US"/>
          </a:p>
        </p:txBody>
      </p:sp>
      <p:sp>
        <p:nvSpPr>
          <p:cNvPr id="6" name="Slide Number Placeholder 5"/>
          <p:cNvSpPr txBox="1">
            <a:spLocks/>
          </p:cNvSpPr>
          <p:nvPr/>
        </p:nvSpPr>
        <p:spPr bwMode="auto">
          <a:xfrm>
            <a:off x="8610600" y="6356350"/>
            <a:ext cx="2743200" cy="365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spcBef>
                <a:spcPct val="20000"/>
              </a:spcBef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5pPr>
            <a:lvl6pPr marL="25146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6pPr>
            <a:lvl7pPr marL="29718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7pPr>
            <a:lvl8pPr marL="34290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8pPr>
            <a:lvl9pPr marL="38862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64EE0841-CAA2-D349-94D6-5ADB09D89268}" type="slidenum">
              <a:rPr lang="en-US" altLang="en-US" sz="1200" smtClean="0">
                <a:solidFill>
                  <a:srgbClr val="898989"/>
                </a:solidFill>
                <a:cs typeface="Angsana New" charset="0"/>
              </a:rPr>
              <a:pPr>
                <a:spcBef>
                  <a:spcPct val="0"/>
                </a:spcBef>
                <a:buFontTx/>
                <a:buNone/>
              </a:pPr>
              <a:t>13</a:t>
            </a:fld>
            <a:endParaRPr lang="th-TH" altLang="en-US" sz="1200">
              <a:solidFill>
                <a:srgbClr val="898989"/>
              </a:solidFill>
            </a:endParaRPr>
          </a:p>
        </p:txBody>
      </p:sp>
      <p:sp>
        <p:nvSpPr>
          <p:cNvPr id="9" name="Slide Number Placeholder 5"/>
          <p:cNvSpPr txBox="1">
            <a:spLocks/>
          </p:cNvSpPr>
          <p:nvPr/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B3BD7D3-0BE7-0342-87F0-17F9C3AEFA2C}" type="slidenum">
              <a:rPr lang="en-US" smtClean="0"/>
              <a:pPr/>
              <a:t>13</a:t>
            </a:fld>
            <a:endParaRPr lang="en-US"/>
          </a:p>
        </p:txBody>
      </p:sp>
      <p:sp>
        <p:nvSpPr>
          <p:cNvPr id="7" name="Oval 6"/>
          <p:cNvSpPr/>
          <p:nvPr/>
        </p:nvSpPr>
        <p:spPr>
          <a:xfrm>
            <a:off x="3222539" y="4930538"/>
            <a:ext cx="5388061" cy="1057772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 Box 10"/>
          <p:cNvSpPr txBox="1">
            <a:spLocks noChangeArrowheads="1"/>
          </p:cNvSpPr>
          <p:nvPr/>
        </p:nvSpPr>
        <p:spPr bwMode="auto">
          <a:xfrm>
            <a:off x="6239131" y="5067770"/>
            <a:ext cx="21336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ngsana New" charset="0"/>
              </a:defRPr>
            </a:lvl1pPr>
            <a:lvl2pPr marL="742950" indent="-28575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charset="0"/>
                <a:cs typeface="Angsana New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ngsana New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US" altLang="en-US" sz="2400" b="1" i="1" dirty="0">
                <a:solidFill>
                  <a:schemeClr val="accent5">
                    <a:lumMod val="75000"/>
                  </a:schemeClr>
                </a:solidFill>
                <a:latin typeface="Calibri" charset="0"/>
                <a:ea typeface="Calibri" charset="0"/>
                <a:cs typeface="Calibri" charset="0"/>
              </a:rPr>
              <a:t>Production relations</a:t>
            </a:r>
            <a:endParaRPr lang="th-TH" altLang="en-US" sz="2400" b="1" i="1" dirty="0">
              <a:solidFill>
                <a:schemeClr val="accent5">
                  <a:lumMod val="75000"/>
                </a:schemeClr>
              </a:solidFill>
              <a:latin typeface="Calibri" charset="0"/>
              <a:ea typeface="Calibri" charset="0"/>
              <a:cs typeface="Calibri" charset="0"/>
            </a:endParaRPr>
          </a:p>
        </p:txBody>
      </p:sp>
      <p:grpSp>
        <p:nvGrpSpPr>
          <p:cNvPr id="10" name="Group 1"/>
          <p:cNvGrpSpPr>
            <a:grpSpLocks/>
          </p:cNvGrpSpPr>
          <p:nvPr/>
        </p:nvGrpSpPr>
        <p:grpSpPr bwMode="auto">
          <a:xfrm>
            <a:off x="685800" y="3572681"/>
            <a:ext cx="7048500" cy="2321583"/>
            <a:chOff x="723900" y="2438400"/>
            <a:chExt cx="7048500" cy="2321583"/>
          </a:xfrm>
        </p:grpSpPr>
        <p:sp>
          <p:nvSpPr>
            <p:cNvPr id="11" name="Text Box 6"/>
            <p:cNvSpPr txBox="1">
              <a:spLocks noChangeArrowheads="1"/>
            </p:cNvSpPr>
            <p:nvPr/>
          </p:nvSpPr>
          <p:spPr bwMode="auto">
            <a:xfrm>
              <a:off x="762000" y="2438400"/>
              <a:ext cx="2743200" cy="5191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1pPr>
              <a:lvl2pPr marL="742950" indent="-285750"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en-US" altLang="en-US" sz="2800" b="1" u="sng" dirty="0">
                  <a:latin typeface="Calibri" charset="0"/>
                </a:rPr>
                <a:t>Superstructure</a:t>
              </a:r>
              <a:endParaRPr lang="th-TH" altLang="en-US" sz="2800" b="1" u="sng" dirty="0">
                <a:latin typeface="Calibri" charset="0"/>
              </a:endParaRPr>
            </a:p>
          </p:txBody>
        </p:sp>
        <p:sp>
          <p:nvSpPr>
            <p:cNvPr id="12" name="Text Box 7"/>
            <p:cNvSpPr txBox="1">
              <a:spLocks noChangeArrowheads="1"/>
            </p:cNvSpPr>
            <p:nvPr/>
          </p:nvSpPr>
          <p:spPr bwMode="auto">
            <a:xfrm>
              <a:off x="4114800" y="2467123"/>
              <a:ext cx="3657600" cy="461665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1pPr>
              <a:lvl2pPr marL="742950" indent="-285750"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US" altLang="en-US" sz="2400" b="1" dirty="0">
                  <a:solidFill>
                    <a:schemeClr val="accent5">
                      <a:lumMod val="60000"/>
                      <a:lumOff val="40000"/>
                    </a:schemeClr>
                  </a:solidFill>
                  <a:latin typeface="Calibri" charset="0"/>
                </a:rPr>
                <a:t>Social </a:t>
              </a:r>
              <a:r>
                <a:rPr lang="en-US" altLang="en-US" sz="2400" b="1" dirty="0" smtClean="0">
                  <a:solidFill>
                    <a:schemeClr val="accent5">
                      <a:lumMod val="60000"/>
                      <a:lumOff val="40000"/>
                    </a:schemeClr>
                  </a:solidFill>
                  <a:latin typeface="Calibri" charset="0"/>
                </a:rPr>
                <a:t>consciousness</a:t>
              </a:r>
              <a:endParaRPr lang="en-US" altLang="en-US" sz="2400" b="1" dirty="0">
                <a:solidFill>
                  <a:schemeClr val="accent5">
                    <a:lumMod val="60000"/>
                    <a:lumOff val="40000"/>
                  </a:schemeClr>
                </a:solidFill>
                <a:latin typeface="Calibri" charset="0"/>
              </a:endParaRPr>
            </a:p>
          </p:txBody>
        </p:sp>
        <p:sp>
          <p:nvSpPr>
            <p:cNvPr id="13" name="Text Box 8"/>
            <p:cNvSpPr txBox="1">
              <a:spLocks noChangeArrowheads="1"/>
            </p:cNvSpPr>
            <p:nvPr/>
          </p:nvSpPr>
          <p:spPr bwMode="auto">
            <a:xfrm>
              <a:off x="723900" y="4084929"/>
              <a:ext cx="2819400" cy="5191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1pPr>
              <a:lvl2pPr marL="742950" indent="-285750"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en-US" altLang="en-US" sz="2800" b="1" u="sng" dirty="0">
                  <a:latin typeface="Calibri" charset="0"/>
                </a:rPr>
                <a:t>Economic base</a:t>
              </a:r>
              <a:endParaRPr lang="th-TH" altLang="en-US" sz="2800" b="1" u="sng" dirty="0">
                <a:latin typeface="Calibri" charset="0"/>
              </a:endParaRPr>
            </a:p>
          </p:txBody>
        </p:sp>
        <p:sp>
          <p:nvSpPr>
            <p:cNvPr id="14" name="Text Box 9"/>
            <p:cNvSpPr txBox="1">
              <a:spLocks noChangeArrowheads="1"/>
            </p:cNvSpPr>
            <p:nvPr/>
          </p:nvSpPr>
          <p:spPr bwMode="auto">
            <a:xfrm>
              <a:off x="3520259" y="3928986"/>
              <a:ext cx="1905000" cy="8309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1pPr>
              <a:lvl2pPr marL="742950" indent="-285750"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en-US" altLang="en-US" sz="2400" b="1" i="1" dirty="0">
                  <a:solidFill>
                    <a:schemeClr val="accent5">
                      <a:lumMod val="75000"/>
                    </a:schemeClr>
                  </a:solidFill>
                  <a:latin typeface="Calibri" charset="0"/>
                </a:rPr>
                <a:t>Productive forces</a:t>
              </a:r>
              <a:endParaRPr lang="th-TH" altLang="en-US" sz="2400" b="1" i="1" dirty="0">
                <a:solidFill>
                  <a:schemeClr val="accent5">
                    <a:lumMod val="75000"/>
                  </a:schemeClr>
                </a:solidFill>
                <a:latin typeface="Calibri" charset="0"/>
              </a:endParaRPr>
            </a:p>
          </p:txBody>
        </p:sp>
        <p:sp>
          <p:nvSpPr>
            <p:cNvPr id="15" name="AutoShape 11"/>
            <p:cNvSpPr>
              <a:spLocks noChangeArrowheads="1"/>
            </p:cNvSpPr>
            <p:nvPr/>
          </p:nvSpPr>
          <p:spPr bwMode="auto">
            <a:xfrm>
              <a:off x="5256513" y="4068472"/>
              <a:ext cx="1295400" cy="304800"/>
            </a:xfrm>
            <a:prstGeom prst="leftRightArrow">
              <a:avLst>
                <a:gd name="adj1" fmla="val 50000"/>
                <a:gd name="adj2" fmla="val 85000"/>
              </a:avLst>
            </a:prstGeom>
            <a:solidFill>
              <a:schemeClr val="accent5">
                <a:lumMod val="75000"/>
              </a:schemeClr>
            </a:solidFill>
            <a:ln w="28575">
              <a:noFill/>
              <a:miter lim="800000"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1pPr>
              <a:lvl2pPr marL="742950" indent="-285750"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lang="en-US" altLang="en-US" sz="2800">
                <a:latin typeface="Calibri" charset="0"/>
              </a:endParaRPr>
            </a:p>
          </p:txBody>
        </p:sp>
        <p:sp>
          <p:nvSpPr>
            <p:cNvPr id="16" name="AutoShape 12"/>
            <p:cNvSpPr>
              <a:spLocks noChangeArrowheads="1"/>
            </p:cNvSpPr>
            <p:nvPr/>
          </p:nvSpPr>
          <p:spPr bwMode="auto">
            <a:xfrm rot="10800000">
              <a:off x="5802269" y="2928788"/>
              <a:ext cx="304800" cy="762000"/>
            </a:xfrm>
            <a:prstGeom prst="downArrow">
              <a:avLst>
                <a:gd name="adj1" fmla="val 50000"/>
                <a:gd name="adj2" fmla="val 62500"/>
              </a:avLst>
            </a:prstGeom>
            <a:solidFill>
              <a:schemeClr val="accent5">
                <a:lumMod val="60000"/>
                <a:lumOff val="40000"/>
              </a:schemeClr>
            </a:solidFill>
            <a:ln w="28575">
              <a:noFill/>
              <a:miter lim="800000"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1pPr>
              <a:lvl2pPr marL="742950" indent="-285750"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lang="en-US" altLang="en-US" sz="2800">
                <a:latin typeface="Calibri" charset="0"/>
              </a:endParaRPr>
            </a:p>
          </p:txBody>
        </p:sp>
      </p:grpSp>
      <p:sp>
        <p:nvSpPr>
          <p:cNvPr id="17" name="TextBox 16"/>
          <p:cNvSpPr txBox="1"/>
          <p:nvPr/>
        </p:nvSpPr>
        <p:spPr>
          <a:xfrm>
            <a:off x="723900" y="4382824"/>
            <a:ext cx="3543939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b="1" dirty="0" smtClean="0">
                <a:solidFill>
                  <a:schemeClr val="accent6">
                    <a:lumMod val="75000"/>
                  </a:schemeClr>
                </a:solidFill>
              </a:rPr>
              <a:t>Mode of Production</a:t>
            </a:r>
            <a:endParaRPr lang="en-US" sz="26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cxnSp>
        <p:nvCxnSpPr>
          <p:cNvPr id="18" name="Straight Connector 17"/>
          <p:cNvCxnSpPr>
            <a:endCxn id="13" idx="1"/>
          </p:cNvCxnSpPr>
          <p:nvPr/>
        </p:nvCxnSpPr>
        <p:spPr>
          <a:xfrm>
            <a:off x="3467100" y="4816978"/>
            <a:ext cx="544502" cy="268467"/>
          </a:xfrm>
          <a:prstGeom prst="line">
            <a:avLst/>
          </a:prstGeom>
          <a:ln w="28575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/>
          <p:cNvSpPr txBox="1"/>
          <p:nvPr/>
        </p:nvSpPr>
        <p:spPr>
          <a:xfrm>
            <a:off x="3771001" y="5709456"/>
            <a:ext cx="16874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solidFill>
                  <a:schemeClr val="accent6">
                    <a:lumMod val="75000"/>
                  </a:schemeClr>
                </a:solidFill>
              </a:rPr>
              <a:t>✓✓</a:t>
            </a:r>
            <a:endParaRPr lang="en-US" sz="40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685263" y="5728694"/>
            <a:ext cx="16874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solidFill>
                  <a:srgbClr val="C00000"/>
                </a:solidFill>
              </a:rPr>
              <a:t>✕✕</a:t>
            </a:r>
            <a:endParaRPr lang="en-US" sz="40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3793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Oval 19"/>
          <p:cNvSpPr/>
          <p:nvPr/>
        </p:nvSpPr>
        <p:spPr>
          <a:xfrm>
            <a:off x="4216690" y="3501869"/>
            <a:ext cx="3399755" cy="679052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 smtClean="0">
                <a:cs typeface="Angsana New" charset="0"/>
              </a:rPr>
              <a:t>3. Marxian Political Economy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smtClean="0"/>
              <a:t>3.3 </a:t>
            </a:r>
            <a:r>
              <a:rPr lang="en-US" altLang="en-US" dirty="0" smtClean="0">
                <a:latin typeface="Calibri" charset="0"/>
              </a:rPr>
              <a:t>Social changes and revolution</a:t>
            </a:r>
          </a:p>
          <a:p>
            <a:r>
              <a:rPr lang="en-US" altLang="en-US" sz="2400" dirty="0">
                <a:latin typeface="Calibri" charset="0"/>
              </a:rPr>
              <a:t>Economic and social crisis</a:t>
            </a:r>
            <a:r>
              <a:rPr lang="en-GB" altLang="en-US" sz="2400" dirty="0">
                <a:latin typeface="Calibri" charset="0"/>
              </a:rPr>
              <a:t>: </a:t>
            </a:r>
            <a:r>
              <a:rPr lang="en-US" altLang="en-US" sz="2400" b="1" u="sng" dirty="0">
                <a:solidFill>
                  <a:schemeClr val="accent5"/>
                </a:solidFill>
                <a:latin typeface="Calibri" charset="0"/>
              </a:rPr>
              <a:t>class conflict and struggle</a:t>
            </a:r>
            <a:r>
              <a:rPr lang="en-US" altLang="en-US" sz="2400" dirty="0" smtClean="0">
                <a:latin typeface="Calibri" charset="0"/>
              </a:rPr>
              <a:t>.</a:t>
            </a:r>
          </a:p>
          <a:p>
            <a:r>
              <a:rPr lang="en-US" altLang="en-US" sz="2400" b="1" dirty="0">
                <a:latin typeface="Calibri" charset="0"/>
              </a:rPr>
              <a:t>Social revolution </a:t>
            </a:r>
            <a:r>
              <a:rPr lang="en-US" altLang="en-US" sz="2400" dirty="0">
                <a:latin typeface="Calibri" charset="0"/>
              </a:rPr>
              <a:t>to a higher stage of society. </a:t>
            </a:r>
          </a:p>
          <a:p>
            <a:endParaRPr lang="en-US" altLang="en-US" dirty="0">
              <a:latin typeface="Calibri" charset="0"/>
            </a:endParaRPr>
          </a:p>
          <a:p>
            <a:pPr marL="0" indent="0">
              <a:buNone/>
            </a:pPr>
            <a:endParaRPr lang="en-US" altLang="en-US" dirty="0">
              <a:latin typeface="Calibri" charset="0"/>
            </a:endParaRPr>
          </a:p>
          <a:p>
            <a:pPr marL="0" indent="0">
              <a:buNone/>
            </a:pPr>
            <a:endParaRPr lang="en-US" altLang="en-US" dirty="0" smtClean="0">
              <a:latin typeface="Calibri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868297" y="6375185"/>
            <a:ext cx="2057400" cy="365125"/>
          </a:xfrm>
        </p:spPr>
        <p:txBody>
          <a:bodyPr/>
          <a:lstStyle/>
          <a:p>
            <a:fld id="{73DF4452-FBDA-8244-ACA6-236BB077830E}" type="slidenum">
              <a:rPr lang="en-US" smtClean="0"/>
              <a:t>14</a:t>
            </a:fld>
            <a:endParaRPr lang="en-US"/>
          </a:p>
        </p:txBody>
      </p:sp>
      <p:sp>
        <p:nvSpPr>
          <p:cNvPr id="6" name="Slide Number Placeholder 5"/>
          <p:cNvSpPr txBox="1">
            <a:spLocks/>
          </p:cNvSpPr>
          <p:nvPr/>
        </p:nvSpPr>
        <p:spPr bwMode="auto">
          <a:xfrm>
            <a:off x="8610600" y="6356350"/>
            <a:ext cx="2743200" cy="365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spcBef>
                <a:spcPct val="20000"/>
              </a:spcBef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5pPr>
            <a:lvl6pPr marL="25146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6pPr>
            <a:lvl7pPr marL="29718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7pPr>
            <a:lvl8pPr marL="34290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8pPr>
            <a:lvl9pPr marL="38862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64EE0841-CAA2-D349-94D6-5ADB09D89268}" type="slidenum">
              <a:rPr lang="en-US" altLang="en-US" sz="1200" smtClean="0">
                <a:solidFill>
                  <a:srgbClr val="898989"/>
                </a:solidFill>
                <a:cs typeface="Angsana New" charset="0"/>
              </a:rPr>
              <a:pPr>
                <a:spcBef>
                  <a:spcPct val="0"/>
                </a:spcBef>
                <a:buFontTx/>
                <a:buNone/>
              </a:pPr>
              <a:t>14</a:t>
            </a:fld>
            <a:endParaRPr lang="th-TH" altLang="en-US" sz="1200">
              <a:solidFill>
                <a:srgbClr val="898989"/>
              </a:solidFill>
            </a:endParaRPr>
          </a:p>
        </p:txBody>
      </p:sp>
      <p:sp>
        <p:nvSpPr>
          <p:cNvPr id="9" name="Slide Number Placeholder 5"/>
          <p:cNvSpPr txBox="1">
            <a:spLocks/>
          </p:cNvSpPr>
          <p:nvPr/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B3BD7D3-0BE7-0342-87F0-17F9C3AEFA2C}" type="slidenum">
              <a:rPr lang="en-US" smtClean="0"/>
              <a:pPr/>
              <a:t>14</a:t>
            </a:fld>
            <a:endParaRPr lang="en-US"/>
          </a:p>
        </p:txBody>
      </p:sp>
      <p:sp>
        <p:nvSpPr>
          <p:cNvPr id="7" name="Oval 6"/>
          <p:cNvSpPr/>
          <p:nvPr/>
        </p:nvSpPr>
        <p:spPr>
          <a:xfrm>
            <a:off x="3222539" y="4930538"/>
            <a:ext cx="5388061" cy="1057772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 Box 10"/>
          <p:cNvSpPr txBox="1">
            <a:spLocks noChangeArrowheads="1"/>
          </p:cNvSpPr>
          <p:nvPr/>
        </p:nvSpPr>
        <p:spPr bwMode="auto">
          <a:xfrm>
            <a:off x="6239131" y="5067770"/>
            <a:ext cx="21336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ngsana New" charset="0"/>
              </a:defRPr>
            </a:lvl1pPr>
            <a:lvl2pPr marL="742950" indent="-28575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charset="0"/>
                <a:cs typeface="Angsana New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ngsana New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US" altLang="en-US" sz="2400" b="1" i="1" dirty="0">
                <a:solidFill>
                  <a:schemeClr val="accent5">
                    <a:lumMod val="75000"/>
                  </a:schemeClr>
                </a:solidFill>
                <a:latin typeface="Calibri" charset="0"/>
                <a:ea typeface="Calibri" charset="0"/>
                <a:cs typeface="Calibri" charset="0"/>
              </a:rPr>
              <a:t>Production relations</a:t>
            </a:r>
            <a:endParaRPr lang="th-TH" altLang="en-US" sz="2400" b="1" i="1" dirty="0">
              <a:solidFill>
                <a:schemeClr val="accent5">
                  <a:lumMod val="75000"/>
                </a:schemeClr>
              </a:solidFill>
              <a:latin typeface="Calibri" charset="0"/>
              <a:ea typeface="Calibri" charset="0"/>
              <a:cs typeface="Calibri" charset="0"/>
            </a:endParaRPr>
          </a:p>
        </p:txBody>
      </p:sp>
      <p:grpSp>
        <p:nvGrpSpPr>
          <p:cNvPr id="10" name="Group 1"/>
          <p:cNvGrpSpPr>
            <a:grpSpLocks/>
          </p:cNvGrpSpPr>
          <p:nvPr/>
        </p:nvGrpSpPr>
        <p:grpSpPr bwMode="auto">
          <a:xfrm>
            <a:off x="723900" y="3572681"/>
            <a:ext cx="7010400" cy="2321583"/>
            <a:chOff x="762000" y="2438400"/>
            <a:chExt cx="7010400" cy="2321583"/>
          </a:xfrm>
        </p:grpSpPr>
        <p:sp>
          <p:nvSpPr>
            <p:cNvPr id="11" name="Text Box 6"/>
            <p:cNvSpPr txBox="1">
              <a:spLocks noChangeArrowheads="1"/>
            </p:cNvSpPr>
            <p:nvPr/>
          </p:nvSpPr>
          <p:spPr bwMode="auto">
            <a:xfrm>
              <a:off x="762000" y="2438400"/>
              <a:ext cx="2743200" cy="5191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1pPr>
              <a:lvl2pPr marL="742950" indent="-285750"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en-US" altLang="en-US" sz="2800" b="1" u="sng" dirty="0">
                  <a:latin typeface="Calibri" charset="0"/>
                </a:rPr>
                <a:t>Superstructure</a:t>
              </a:r>
              <a:endParaRPr lang="th-TH" altLang="en-US" sz="2800" b="1" u="sng" dirty="0">
                <a:latin typeface="Calibri" charset="0"/>
              </a:endParaRPr>
            </a:p>
          </p:txBody>
        </p:sp>
        <p:sp>
          <p:nvSpPr>
            <p:cNvPr id="12" name="Text Box 7"/>
            <p:cNvSpPr txBox="1">
              <a:spLocks noChangeArrowheads="1"/>
            </p:cNvSpPr>
            <p:nvPr/>
          </p:nvSpPr>
          <p:spPr bwMode="auto">
            <a:xfrm>
              <a:off x="4114800" y="2467123"/>
              <a:ext cx="3657600" cy="461665"/>
            </a:xfrm>
            <a:prstGeom prst="rect">
              <a:avLst/>
            </a:pr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1pPr>
              <a:lvl2pPr marL="742950" indent="-285750"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US" altLang="en-US" sz="2400" b="1" dirty="0">
                  <a:solidFill>
                    <a:schemeClr val="bg1"/>
                  </a:solidFill>
                  <a:latin typeface="Calibri" charset="0"/>
                </a:rPr>
                <a:t>Social </a:t>
              </a:r>
              <a:r>
                <a:rPr lang="en-US" altLang="en-US" sz="2400" b="1" dirty="0" smtClean="0">
                  <a:solidFill>
                    <a:schemeClr val="bg1"/>
                  </a:solidFill>
                  <a:latin typeface="Calibri" charset="0"/>
                </a:rPr>
                <a:t>consciousness</a:t>
              </a:r>
              <a:endParaRPr lang="en-US" altLang="en-US" sz="2400" b="1" dirty="0">
                <a:solidFill>
                  <a:schemeClr val="bg1"/>
                </a:solidFill>
                <a:latin typeface="Calibri" charset="0"/>
              </a:endParaRPr>
            </a:p>
          </p:txBody>
        </p:sp>
        <p:sp>
          <p:nvSpPr>
            <p:cNvPr id="14" name="Text Box 9"/>
            <p:cNvSpPr txBox="1">
              <a:spLocks noChangeArrowheads="1"/>
            </p:cNvSpPr>
            <p:nvPr/>
          </p:nvSpPr>
          <p:spPr bwMode="auto">
            <a:xfrm>
              <a:off x="3520259" y="3928986"/>
              <a:ext cx="1905000" cy="8309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1pPr>
              <a:lvl2pPr marL="742950" indent="-285750"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en-US" altLang="en-US" sz="2400" b="1" i="1" dirty="0">
                  <a:solidFill>
                    <a:schemeClr val="accent5">
                      <a:lumMod val="75000"/>
                    </a:schemeClr>
                  </a:solidFill>
                  <a:latin typeface="Calibri" charset="0"/>
                </a:rPr>
                <a:t>Productive forces</a:t>
              </a:r>
              <a:endParaRPr lang="th-TH" altLang="en-US" sz="2400" b="1" i="1" dirty="0">
                <a:solidFill>
                  <a:schemeClr val="accent5">
                    <a:lumMod val="75000"/>
                  </a:schemeClr>
                </a:solidFill>
                <a:latin typeface="Calibri" charset="0"/>
              </a:endParaRPr>
            </a:p>
          </p:txBody>
        </p:sp>
        <p:sp>
          <p:nvSpPr>
            <p:cNvPr id="15" name="AutoShape 11"/>
            <p:cNvSpPr>
              <a:spLocks noChangeArrowheads="1"/>
            </p:cNvSpPr>
            <p:nvPr/>
          </p:nvSpPr>
          <p:spPr bwMode="auto">
            <a:xfrm>
              <a:off x="5256513" y="4068472"/>
              <a:ext cx="1295400" cy="304800"/>
            </a:xfrm>
            <a:prstGeom prst="leftRightArrow">
              <a:avLst>
                <a:gd name="adj1" fmla="val 50000"/>
                <a:gd name="adj2" fmla="val 85000"/>
              </a:avLst>
            </a:prstGeom>
            <a:solidFill>
              <a:schemeClr val="accent5">
                <a:lumMod val="75000"/>
              </a:schemeClr>
            </a:solidFill>
            <a:ln w="28575">
              <a:noFill/>
              <a:miter lim="800000"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1pPr>
              <a:lvl2pPr marL="742950" indent="-285750"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ngsana New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lang="en-US" altLang="en-US" sz="2800">
                <a:latin typeface="Calibri" charset="0"/>
              </a:endParaRPr>
            </a:p>
          </p:txBody>
        </p:sp>
      </p:grpSp>
      <p:sp>
        <p:nvSpPr>
          <p:cNvPr id="19" name="TextBox 18"/>
          <p:cNvSpPr txBox="1"/>
          <p:nvPr/>
        </p:nvSpPr>
        <p:spPr>
          <a:xfrm>
            <a:off x="3930825" y="4653469"/>
            <a:ext cx="458452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600" b="1" dirty="0" smtClean="0">
                <a:solidFill>
                  <a:srgbClr val="C00000"/>
                </a:solidFill>
              </a:rPr>
              <a:t>✕✕✕</a:t>
            </a:r>
            <a:endParaRPr lang="en-US" sz="9600" b="1" dirty="0">
              <a:solidFill>
                <a:srgbClr val="C00000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6432010" y="3080177"/>
            <a:ext cx="25472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C00000"/>
                </a:solidFill>
              </a:rPr>
              <a:t>CONFLICTS!!!</a:t>
            </a:r>
            <a:endParaRPr lang="en-US" sz="2800" b="1" dirty="0">
              <a:solidFill>
                <a:srgbClr val="C00000"/>
              </a:solidFill>
            </a:endParaRPr>
          </a:p>
        </p:txBody>
      </p:sp>
      <p:sp>
        <p:nvSpPr>
          <p:cNvPr id="27" name="Down Arrow 26"/>
          <p:cNvSpPr/>
          <p:nvPr/>
        </p:nvSpPr>
        <p:spPr>
          <a:xfrm>
            <a:off x="5758266" y="4194720"/>
            <a:ext cx="294467" cy="694346"/>
          </a:xfrm>
          <a:prstGeom prst="downArrow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TextBox 27"/>
          <p:cNvSpPr txBox="1"/>
          <p:nvPr/>
        </p:nvSpPr>
        <p:spPr>
          <a:xfrm>
            <a:off x="723900" y="4607262"/>
            <a:ext cx="2891828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dirty="0" smtClean="0"/>
              <a:t>Existing mode of production is </a:t>
            </a:r>
            <a:r>
              <a:rPr lang="en-US" sz="2600" i="1" u="sng" dirty="0" smtClean="0">
                <a:solidFill>
                  <a:srgbClr val="C00000"/>
                </a:solidFill>
              </a:rPr>
              <a:t>replaced</a:t>
            </a:r>
            <a:r>
              <a:rPr lang="en-US" sz="2600" dirty="0" smtClean="0"/>
              <a:t> by new mode </a:t>
            </a:r>
            <a:r>
              <a:rPr lang="en-US" sz="2600" smtClean="0"/>
              <a:t>of production</a:t>
            </a:r>
            <a:endParaRPr lang="en-US" sz="2600" dirty="0"/>
          </a:p>
        </p:txBody>
      </p:sp>
    </p:spTree>
    <p:extLst>
      <p:ext uri="{BB962C8B-B14F-4D97-AF65-F5344CB8AC3E}">
        <p14:creationId xmlns:p14="http://schemas.microsoft.com/office/powerpoint/2010/main" val="7775057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 smtClean="0">
                <a:cs typeface="Angsana New" charset="0"/>
              </a:rPr>
              <a:t>3. Marxian Political Economy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smtClean="0"/>
              <a:t>3.3 </a:t>
            </a:r>
            <a:r>
              <a:rPr lang="en-US" altLang="en-US" dirty="0" smtClean="0">
                <a:latin typeface="Calibri" charset="0"/>
              </a:rPr>
              <a:t>Social changes and revolution</a:t>
            </a:r>
          </a:p>
          <a:p>
            <a:r>
              <a:rPr lang="en-US" altLang="en-US" dirty="0">
                <a:latin typeface="Calibri" charset="0"/>
              </a:rPr>
              <a:t>New production relations </a:t>
            </a:r>
            <a:r>
              <a:rPr lang="en-US" altLang="en-US" dirty="0" smtClean="0">
                <a:latin typeface="Calibri" charset="0"/>
              </a:rPr>
              <a:t>develop</a:t>
            </a:r>
          </a:p>
          <a:p>
            <a:pPr lvl="1"/>
            <a:r>
              <a:rPr lang="en-US" altLang="en-US" dirty="0" smtClean="0">
                <a:latin typeface="Calibri" charset="0"/>
              </a:rPr>
              <a:t>Changes </a:t>
            </a:r>
            <a:r>
              <a:rPr lang="en-US" altLang="en-US" dirty="0">
                <a:latin typeface="Calibri" charset="0"/>
              </a:rPr>
              <a:t>in </a:t>
            </a:r>
            <a:r>
              <a:rPr lang="en-US" altLang="en-US" i="1" dirty="0">
                <a:solidFill>
                  <a:schemeClr val="accent5"/>
                </a:solidFill>
                <a:latin typeface="Calibri" charset="0"/>
              </a:rPr>
              <a:t>the state power </a:t>
            </a:r>
            <a:r>
              <a:rPr lang="en-US" altLang="en-US" dirty="0">
                <a:latin typeface="Calibri" charset="0"/>
              </a:rPr>
              <a:t>with the new ruling class and </a:t>
            </a:r>
            <a:endParaRPr lang="en-US" altLang="en-US" dirty="0" smtClean="0">
              <a:latin typeface="Calibri" charset="0"/>
            </a:endParaRPr>
          </a:p>
          <a:p>
            <a:r>
              <a:rPr lang="en-US" altLang="en-US" dirty="0">
                <a:latin typeface="Calibri" charset="0"/>
              </a:rPr>
              <a:t>C</a:t>
            </a:r>
            <a:r>
              <a:rPr lang="en-US" altLang="en-US" dirty="0" smtClean="0">
                <a:latin typeface="Calibri" charset="0"/>
              </a:rPr>
              <a:t>orresponding </a:t>
            </a:r>
            <a:r>
              <a:rPr lang="en-US" altLang="en-US" dirty="0">
                <a:latin typeface="Calibri" charset="0"/>
              </a:rPr>
              <a:t>changes in </a:t>
            </a:r>
            <a:r>
              <a:rPr lang="en-US" altLang="en-US" b="1" i="1" dirty="0">
                <a:latin typeface="Calibri" charset="0"/>
              </a:rPr>
              <a:t>social consciousness</a:t>
            </a:r>
            <a:r>
              <a:rPr lang="en-US" altLang="en-US" dirty="0" smtClean="0">
                <a:latin typeface="Calibri" charset="0"/>
              </a:rPr>
              <a:t>.</a:t>
            </a:r>
            <a:endParaRPr lang="en-US" altLang="en-US" dirty="0">
              <a:latin typeface="Calibri" charset="0"/>
            </a:endParaRPr>
          </a:p>
          <a:p>
            <a:pPr lvl="1"/>
            <a:r>
              <a:rPr lang="en-US" altLang="en-US" dirty="0">
                <a:latin typeface="Calibri" charset="0"/>
              </a:rPr>
              <a:t>P</a:t>
            </a:r>
            <a:r>
              <a:rPr lang="en-US" altLang="en-US" dirty="0" smtClean="0">
                <a:latin typeface="Calibri" charset="0"/>
              </a:rPr>
              <a:t>rogress </a:t>
            </a:r>
            <a:r>
              <a:rPr lang="en-US" altLang="en-US" dirty="0">
                <a:latin typeface="Calibri" charset="0"/>
              </a:rPr>
              <a:t>in productive forces resumes</a:t>
            </a:r>
            <a:r>
              <a:rPr lang="en-US" altLang="en-US" dirty="0" smtClean="0">
                <a:latin typeface="Calibri" charset="0"/>
              </a:rPr>
              <a:t>.</a:t>
            </a:r>
            <a:endParaRPr lang="en-US" altLang="en-US" dirty="0">
              <a:latin typeface="Calibri" charset="0"/>
            </a:endParaRPr>
          </a:p>
          <a:p>
            <a:r>
              <a:rPr lang="en-US" dirty="0"/>
              <a:t>H</a:t>
            </a:r>
            <a:r>
              <a:rPr lang="en-US" dirty="0" smtClean="0"/>
              <a:t>uman </a:t>
            </a:r>
            <a:r>
              <a:rPr lang="en-US" dirty="0"/>
              <a:t>society passes to higher stages over time </a:t>
            </a:r>
            <a:endParaRPr lang="en-US" altLang="en-US" dirty="0">
              <a:latin typeface="Calibri" charset="0"/>
            </a:endParaRPr>
          </a:p>
          <a:p>
            <a:pPr marL="0" indent="0">
              <a:buNone/>
            </a:pPr>
            <a:endParaRPr lang="en-US" altLang="en-US" dirty="0">
              <a:latin typeface="Calibri" charset="0"/>
            </a:endParaRPr>
          </a:p>
          <a:p>
            <a:pPr marL="0" indent="0">
              <a:buNone/>
            </a:pPr>
            <a:endParaRPr lang="en-US" altLang="en-US" dirty="0" smtClean="0">
              <a:latin typeface="Calibri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868297" y="6375185"/>
            <a:ext cx="2057400" cy="365125"/>
          </a:xfrm>
        </p:spPr>
        <p:txBody>
          <a:bodyPr/>
          <a:lstStyle/>
          <a:p>
            <a:fld id="{73DF4452-FBDA-8244-ACA6-236BB077830E}" type="slidenum">
              <a:rPr lang="en-US" smtClean="0"/>
              <a:t>15</a:t>
            </a:fld>
            <a:endParaRPr lang="en-US"/>
          </a:p>
        </p:txBody>
      </p:sp>
      <p:sp>
        <p:nvSpPr>
          <p:cNvPr id="6" name="Slide Number Placeholder 5"/>
          <p:cNvSpPr txBox="1">
            <a:spLocks/>
          </p:cNvSpPr>
          <p:nvPr/>
        </p:nvSpPr>
        <p:spPr bwMode="auto">
          <a:xfrm>
            <a:off x="8610600" y="6356350"/>
            <a:ext cx="2743200" cy="365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spcBef>
                <a:spcPct val="20000"/>
              </a:spcBef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5pPr>
            <a:lvl6pPr marL="25146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6pPr>
            <a:lvl7pPr marL="29718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7pPr>
            <a:lvl8pPr marL="34290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8pPr>
            <a:lvl9pPr marL="38862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64EE0841-CAA2-D349-94D6-5ADB09D89268}" type="slidenum">
              <a:rPr lang="en-US" altLang="en-US" sz="1200" smtClean="0">
                <a:solidFill>
                  <a:srgbClr val="898989"/>
                </a:solidFill>
                <a:cs typeface="Angsana New" charset="0"/>
              </a:rPr>
              <a:pPr>
                <a:spcBef>
                  <a:spcPct val="0"/>
                </a:spcBef>
                <a:buFontTx/>
                <a:buNone/>
              </a:pPr>
              <a:t>15</a:t>
            </a:fld>
            <a:endParaRPr lang="th-TH" altLang="en-US" sz="1200">
              <a:solidFill>
                <a:srgbClr val="898989"/>
              </a:solidFill>
            </a:endParaRPr>
          </a:p>
        </p:txBody>
      </p:sp>
      <p:sp>
        <p:nvSpPr>
          <p:cNvPr id="9" name="Slide Number Placeholder 5"/>
          <p:cNvSpPr txBox="1">
            <a:spLocks/>
          </p:cNvSpPr>
          <p:nvPr/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B3BD7D3-0BE7-0342-87F0-17F9C3AEFA2C}" type="slidenum">
              <a:rPr lang="en-US" smtClean="0"/>
              <a:pPr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36256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 smtClean="0">
                <a:cs typeface="Angsana New" charset="0"/>
              </a:rPr>
              <a:t>3. Marxian Political Economy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549560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US" dirty="0" smtClean="0"/>
              <a:t>3.3 </a:t>
            </a:r>
            <a:r>
              <a:rPr lang="en-US" altLang="en-US" dirty="0" smtClean="0">
                <a:latin typeface="Calibri" charset="0"/>
              </a:rPr>
              <a:t>Social changes and revolution</a:t>
            </a:r>
          </a:p>
          <a:p>
            <a:pPr marL="514350" indent="-514350">
              <a:buAutoNum type="arabicParenR"/>
            </a:pPr>
            <a:r>
              <a:rPr lang="en-US" dirty="0" smtClean="0">
                <a:solidFill>
                  <a:schemeClr val="accent2">
                    <a:lumMod val="75000"/>
                  </a:schemeClr>
                </a:solidFill>
              </a:rPr>
              <a:t>Primitive </a:t>
            </a:r>
            <a:r>
              <a:rPr lang="en-US" dirty="0">
                <a:solidFill>
                  <a:schemeClr val="accent2">
                    <a:lumMod val="75000"/>
                  </a:schemeClr>
                </a:solidFill>
              </a:rPr>
              <a:t>Communism</a:t>
            </a:r>
          </a:p>
          <a:p>
            <a:pPr marL="671513" lvl="1" indent="-271463">
              <a:buFont typeface="Arial" charset="0"/>
              <a:buChar char="•"/>
            </a:pPr>
            <a:r>
              <a:rPr lang="en-US" dirty="0"/>
              <a:t>G</a:t>
            </a:r>
            <a:r>
              <a:rPr lang="en-US" dirty="0" smtClean="0"/>
              <a:t>roup </a:t>
            </a:r>
            <a:r>
              <a:rPr lang="en-US" dirty="0"/>
              <a:t>activities for </a:t>
            </a:r>
            <a:r>
              <a:rPr lang="en-US" dirty="0" smtClean="0"/>
              <a:t>survival.</a:t>
            </a:r>
            <a:endParaRPr lang="en-US" dirty="0"/>
          </a:p>
          <a:p>
            <a:pPr marL="676275" lvl="1" indent="-276225"/>
            <a:r>
              <a:rPr lang="en-US" dirty="0"/>
              <a:t>No classes,</a:t>
            </a:r>
            <a:r>
              <a:rPr lang="en-GB" dirty="0"/>
              <a:t> </a:t>
            </a:r>
            <a:r>
              <a:rPr lang="en-GB" dirty="0" smtClean="0"/>
              <a:t>c</a:t>
            </a:r>
            <a:r>
              <a:rPr lang="en-US" dirty="0" err="1" smtClean="0"/>
              <a:t>ommon</a:t>
            </a:r>
            <a:r>
              <a:rPr lang="en-US" dirty="0" smtClean="0"/>
              <a:t> ownership</a:t>
            </a:r>
            <a:r>
              <a:rPr lang="en-GB" dirty="0"/>
              <a:t>.</a:t>
            </a:r>
            <a:endParaRPr lang="en-US" dirty="0"/>
          </a:p>
          <a:p>
            <a:pPr marL="676275" lvl="1" indent="-276225"/>
            <a:r>
              <a:rPr lang="en-US" dirty="0"/>
              <a:t>Low efficiency and little surplus </a:t>
            </a:r>
            <a:r>
              <a:rPr lang="en-US" dirty="0">
                <a:sym typeface="Wingdings" charset="2"/>
              </a:rPr>
              <a:t></a:t>
            </a:r>
            <a:r>
              <a:rPr lang="en-US" dirty="0"/>
              <a:t> exploitation is </a:t>
            </a:r>
            <a:r>
              <a:rPr lang="en-US" dirty="0" smtClean="0"/>
              <a:t>impossible.</a:t>
            </a:r>
            <a:br>
              <a:rPr lang="en-US" dirty="0" smtClean="0"/>
            </a:br>
            <a:endParaRPr lang="en-US" sz="1200" dirty="0"/>
          </a:p>
          <a:p>
            <a:pPr marL="0" indent="0">
              <a:buNone/>
            </a:pPr>
            <a:r>
              <a:rPr lang="en-US" dirty="0" smtClean="0">
                <a:solidFill>
                  <a:schemeClr val="accent2">
                    <a:lumMod val="75000"/>
                  </a:schemeClr>
                </a:solidFill>
              </a:rPr>
              <a:t>2</a:t>
            </a:r>
            <a:r>
              <a:rPr lang="en-US" dirty="0">
                <a:solidFill>
                  <a:schemeClr val="accent2">
                    <a:lumMod val="75000"/>
                  </a:schemeClr>
                </a:solidFill>
              </a:rPr>
              <a:t>) Slavery</a:t>
            </a:r>
          </a:p>
          <a:p>
            <a:pPr marL="676275" lvl="1" indent="-276225"/>
            <a:r>
              <a:rPr lang="en-GB" dirty="0" smtClean="0"/>
              <a:t>Surplus develops </a:t>
            </a:r>
            <a:r>
              <a:rPr lang="en-GB" dirty="0" smtClean="0">
                <a:sym typeface="Wingdings"/>
              </a:rPr>
              <a:t> hire slaves.</a:t>
            </a:r>
            <a:endParaRPr lang="en-US" dirty="0" smtClean="0"/>
          </a:p>
          <a:p>
            <a:pPr marL="676275" lvl="1" indent="-276225"/>
            <a:r>
              <a:rPr lang="en-US" dirty="0"/>
              <a:t>A</a:t>
            </a:r>
            <a:r>
              <a:rPr lang="en-US" dirty="0" smtClean="0"/>
              <a:t> barrier to further progress because the </a:t>
            </a:r>
            <a:r>
              <a:rPr lang="en-US" b="1" dirty="0" smtClean="0">
                <a:solidFill>
                  <a:schemeClr val="accent5"/>
                </a:solidFill>
              </a:rPr>
              <a:t>lack of motivation</a:t>
            </a:r>
            <a:r>
              <a:rPr lang="en-US" dirty="0" smtClean="0"/>
              <a:t>. </a:t>
            </a:r>
            <a:endParaRPr lang="en-GB" dirty="0" smtClean="0"/>
          </a:p>
          <a:p>
            <a:pPr marL="676275" lvl="1" indent="-276225"/>
            <a:r>
              <a:rPr lang="en-GB" dirty="0">
                <a:sym typeface="Wingdings"/>
              </a:rPr>
              <a:t>E</a:t>
            </a:r>
            <a:r>
              <a:rPr lang="en-GB" dirty="0" smtClean="0">
                <a:sym typeface="Wingdings"/>
              </a:rPr>
              <a:t>xploitation</a:t>
            </a:r>
            <a:r>
              <a:rPr lang="th-TH" dirty="0" smtClean="0">
                <a:sym typeface="Wingdings"/>
              </a:rPr>
              <a:t> </a:t>
            </a:r>
            <a:r>
              <a:rPr lang="en-GB" dirty="0">
                <a:sym typeface="Wingdings"/>
              </a:rPr>
              <a:t>and</a:t>
            </a:r>
            <a:r>
              <a:rPr lang="en-US" dirty="0">
                <a:sym typeface="Wingdings"/>
              </a:rPr>
              <a:t> </a:t>
            </a:r>
            <a:r>
              <a:rPr lang="en-US" u="sng" dirty="0">
                <a:solidFill>
                  <a:srgbClr val="C00000"/>
                </a:solidFill>
              </a:rPr>
              <a:t>class </a:t>
            </a:r>
            <a:r>
              <a:rPr lang="en-US" u="sng" dirty="0" smtClean="0">
                <a:solidFill>
                  <a:srgbClr val="C00000"/>
                </a:solidFill>
              </a:rPr>
              <a:t>conflict</a:t>
            </a:r>
            <a:r>
              <a:rPr lang="en-US" dirty="0" smtClean="0"/>
              <a:t>. </a:t>
            </a:r>
            <a:endParaRPr lang="th-TH" dirty="0"/>
          </a:p>
          <a:p>
            <a:pPr marL="676275" lvl="1" indent="-276225"/>
            <a:r>
              <a:rPr lang="en-US" dirty="0">
                <a:sym typeface="Wingdings"/>
              </a:rPr>
              <a:t> The new s</a:t>
            </a:r>
            <a:r>
              <a:rPr lang="en-US" dirty="0"/>
              <a:t>ystem keeps slaves, but fools them into thinking that they are </a:t>
            </a:r>
            <a:r>
              <a:rPr lang="en-US" dirty="0" smtClean="0"/>
              <a:t>free.</a:t>
            </a:r>
            <a:endParaRPr lang="en-US" dirty="0"/>
          </a:p>
          <a:p>
            <a:pPr marL="0" indent="0">
              <a:buNone/>
            </a:pPr>
            <a:endParaRPr lang="en-US" altLang="en-US" dirty="0">
              <a:latin typeface="Calibri" charset="0"/>
            </a:endParaRPr>
          </a:p>
          <a:p>
            <a:pPr marL="0" indent="0">
              <a:buNone/>
            </a:pPr>
            <a:endParaRPr lang="en-US" altLang="en-US" dirty="0" smtClean="0">
              <a:latin typeface="Calibri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868297" y="6375185"/>
            <a:ext cx="2057400" cy="365125"/>
          </a:xfrm>
        </p:spPr>
        <p:txBody>
          <a:bodyPr/>
          <a:lstStyle/>
          <a:p>
            <a:fld id="{73DF4452-FBDA-8244-ACA6-236BB077830E}" type="slidenum">
              <a:rPr lang="en-US" smtClean="0"/>
              <a:t>16</a:t>
            </a:fld>
            <a:endParaRPr lang="en-US"/>
          </a:p>
        </p:txBody>
      </p:sp>
      <p:sp>
        <p:nvSpPr>
          <p:cNvPr id="6" name="Slide Number Placeholder 5"/>
          <p:cNvSpPr txBox="1">
            <a:spLocks/>
          </p:cNvSpPr>
          <p:nvPr/>
        </p:nvSpPr>
        <p:spPr bwMode="auto">
          <a:xfrm>
            <a:off x="8610600" y="6356350"/>
            <a:ext cx="2743200" cy="365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spcBef>
                <a:spcPct val="20000"/>
              </a:spcBef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5pPr>
            <a:lvl6pPr marL="25146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6pPr>
            <a:lvl7pPr marL="29718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7pPr>
            <a:lvl8pPr marL="34290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8pPr>
            <a:lvl9pPr marL="38862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64EE0841-CAA2-D349-94D6-5ADB09D89268}" type="slidenum">
              <a:rPr lang="en-US" altLang="en-US" sz="1200" smtClean="0">
                <a:solidFill>
                  <a:srgbClr val="898989"/>
                </a:solidFill>
                <a:cs typeface="Angsana New" charset="0"/>
              </a:rPr>
              <a:pPr>
                <a:spcBef>
                  <a:spcPct val="0"/>
                </a:spcBef>
                <a:buFontTx/>
                <a:buNone/>
              </a:pPr>
              <a:t>16</a:t>
            </a:fld>
            <a:endParaRPr lang="th-TH" altLang="en-US" sz="1200">
              <a:solidFill>
                <a:srgbClr val="898989"/>
              </a:solidFill>
            </a:endParaRPr>
          </a:p>
        </p:txBody>
      </p:sp>
      <p:sp>
        <p:nvSpPr>
          <p:cNvPr id="9" name="Slide Number Placeholder 5"/>
          <p:cNvSpPr txBox="1">
            <a:spLocks/>
          </p:cNvSpPr>
          <p:nvPr/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B3BD7D3-0BE7-0342-87F0-17F9C3AEFA2C}" type="slidenum">
              <a:rPr lang="en-US" smtClean="0"/>
              <a:pPr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27223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 smtClean="0">
                <a:cs typeface="Angsana New" charset="0"/>
              </a:rPr>
              <a:t>3. Marxian Political Economy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825624"/>
            <a:ext cx="7886700" cy="476052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smtClean="0"/>
              <a:t>3.3 </a:t>
            </a:r>
            <a:r>
              <a:rPr lang="en-US" altLang="en-US" dirty="0" smtClean="0">
                <a:latin typeface="Calibri" charset="0"/>
              </a:rPr>
              <a:t>Social changes and revolution</a:t>
            </a:r>
          </a:p>
          <a:p>
            <a:pPr marL="0" indent="0">
              <a:buNone/>
            </a:pPr>
            <a:r>
              <a:rPr lang="en-US" dirty="0">
                <a:solidFill>
                  <a:schemeClr val="accent2">
                    <a:lumMod val="75000"/>
                  </a:schemeClr>
                </a:solidFill>
              </a:rPr>
              <a:t>3) Feudalism</a:t>
            </a:r>
          </a:p>
          <a:p>
            <a:pPr marL="538163" lvl="1" indent="-200025"/>
            <a:r>
              <a:rPr lang="en-US" sz="2200" dirty="0"/>
              <a:t>L</a:t>
            </a:r>
            <a:r>
              <a:rPr lang="en-GB" sz="2200" dirty="0" err="1"/>
              <a:t>ies</a:t>
            </a:r>
            <a:r>
              <a:rPr lang="en-GB" sz="2200" dirty="0"/>
              <a:t> between Slavery and </a:t>
            </a:r>
            <a:r>
              <a:rPr lang="en-GB" sz="2200" dirty="0" smtClean="0"/>
              <a:t>Capitalism.</a:t>
            </a:r>
          </a:p>
          <a:p>
            <a:pPr marL="538163" lvl="1" indent="-200025"/>
            <a:r>
              <a:rPr lang="en-GB" sz="2200" dirty="0"/>
              <a:t>W</a:t>
            </a:r>
            <a:r>
              <a:rPr lang="en-GB" sz="2200" dirty="0" smtClean="0"/>
              <a:t>ork </a:t>
            </a:r>
            <a:r>
              <a:rPr lang="en-GB" sz="2200" dirty="0"/>
              <a:t>½ day for lords, work ½ day for </a:t>
            </a:r>
            <a:r>
              <a:rPr lang="en-GB" sz="2200" dirty="0" smtClean="0"/>
              <a:t>themselves.</a:t>
            </a:r>
          </a:p>
          <a:p>
            <a:pPr marL="538163" lvl="1" indent="-200025"/>
            <a:r>
              <a:rPr lang="en-GB" sz="2200" dirty="0" smtClean="0"/>
              <a:t>Lords </a:t>
            </a:r>
            <a:r>
              <a:rPr lang="en-GB" sz="2200" dirty="0"/>
              <a:t>adjusted the time workers for themselves </a:t>
            </a:r>
            <a:r>
              <a:rPr lang="en-GB" sz="2200" dirty="0">
                <a:sym typeface="Wingdings"/>
              </a:rPr>
              <a:t> earn only subsistence </a:t>
            </a:r>
            <a:r>
              <a:rPr lang="en-GB" sz="2200" dirty="0" smtClean="0">
                <a:sym typeface="Wingdings"/>
              </a:rPr>
              <a:t>level.</a:t>
            </a:r>
            <a:endParaRPr lang="en-US" altLang="en-US" sz="2200" dirty="0">
              <a:latin typeface="Calibri" charset="0"/>
            </a:endParaRPr>
          </a:p>
          <a:p>
            <a:pPr marL="0" indent="0">
              <a:buNone/>
            </a:pPr>
            <a:r>
              <a:rPr lang="en-GB" dirty="0">
                <a:solidFill>
                  <a:schemeClr val="accent2">
                    <a:lumMod val="75000"/>
                  </a:schemeClr>
                </a:solidFill>
              </a:rPr>
              <a:t>4</a:t>
            </a:r>
            <a:r>
              <a:rPr lang="en-US" dirty="0">
                <a:solidFill>
                  <a:schemeClr val="accent2">
                    <a:lumMod val="75000"/>
                  </a:schemeClr>
                </a:solidFill>
              </a:rPr>
              <a:t>) Capitalism</a:t>
            </a:r>
          </a:p>
          <a:p>
            <a:pPr marL="538163" lvl="1" indent="-200025"/>
            <a:r>
              <a:rPr lang="en-GB" sz="2200" dirty="0"/>
              <a:t>Fools workers into working and keeping all output for </a:t>
            </a:r>
            <a:r>
              <a:rPr lang="en-GB" sz="2200" dirty="0" smtClean="0"/>
              <a:t>themselves.</a:t>
            </a:r>
            <a:endParaRPr lang="en-GB" sz="2200" dirty="0">
              <a:sym typeface="Wingdings"/>
            </a:endParaRPr>
          </a:p>
          <a:p>
            <a:pPr marL="538163" lvl="1" indent="-200025"/>
            <a:r>
              <a:rPr lang="en-GB" sz="2200" dirty="0" smtClean="0"/>
              <a:t>Hidden exploitation </a:t>
            </a:r>
            <a:r>
              <a:rPr lang="en-GB" sz="2200" dirty="0"/>
              <a:t>which leads them to the </a:t>
            </a:r>
            <a:r>
              <a:rPr lang="en-GB" sz="2200" dirty="0" smtClean="0"/>
              <a:t>subsistence. </a:t>
            </a:r>
            <a:endParaRPr lang="en-GB" sz="2200" dirty="0"/>
          </a:p>
          <a:p>
            <a:pPr marL="538163" lvl="1" indent="-200025"/>
            <a:r>
              <a:rPr lang="en-GB" sz="2200" dirty="0"/>
              <a:t>Oppression of workers </a:t>
            </a:r>
            <a:r>
              <a:rPr lang="en-GB" sz="2200" dirty="0">
                <a:sym typeface="Wingdings"/>
              </a:rPr>
              <a:t> </a:t>
            </a:r>
            <a:r>
              <a:rPr lang="en-GB" sz="2200" dirty="0"/>
              <a:t>class struggles </a:t>
            </a:r>
            <a:r>
              <a:rPr lang="en-GB" sz="2200" dirty="0">
                <a:sym typeface="Wingdings"/>
              </a:rPr>
              <a:t> </a:t>
            </a:r>
            <a:r>
              <a:rPr lang="en-GB" sz="2200" dirty="0"/>
              <a:t>the overthrown of </a:t>
            </a:r>
            <a:r>
              <a:rPr lang="en-GB" sz="2200" dirty="0" smtClean="0"/>
              <a:t>capitalism.</a:t>
            </a:r>
            <a:endParaRPr lang="en-GB" sz="22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868297" y="6375185"/>
            <a:ext cx="2057400" cy="365125"/>
          </a:xfrm>
        </p:spPr>
        <p:txBody>
          <a:bodyPr/>
          <a:lstStyle/>
          <a:p>
            <a:fld id="{73DF4452-FBDA-8244-ACA6-236BB077830E}" type="slidenum">
              <a:rPr lang="en-US" smtClean="0"/>
              <a:t>17</a:t>
            </a:fld>
            <a:endParaRPr lang="en-US"/>
          </a:p>
        </p:txBody>
      </p:sp>
      <p:sp>
        <p:nvSpPr>
          <p:cNvPr id="6" name="Slide Number Placeholder 5"/>
          <p:cNvSpPr txBox="1">
            <a:spLocks/>
          </p:cNvSpPr>
          <p:nvPr/>
        </p:nvSpPr>
        <p:spPr bwMode="auto">
          <a:xfrm>
            <a:off x="8610600" y="6356350"/>
            <a:ext cx="2743200" cy="365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spcBef>
                <a:spcPct val="20000"/>
              </a:spcBef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5pPr>
            <a:lvl6pPr marL="25146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6pPr>
            <a:lvl7pPr marL="29718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7pPr>
            <a:lvl8pPr marL="34290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8pPr>
            <a:lvl9pPr marL="38862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64EE0841-CAA2-D349-94D6-5ADB09D89268}" type="slidenum">
              <a:rPr lang="en-US" altLang="en-US" sz="1200" smtClean="0">
                <a:solidFill>
                  <a:srgbClr val="898989"/>
                </a:solidFill>
                <a:cs typeface="Angsana New" charset="0"/>
              </a:rPr>
              <a:pPr>
                <a:spcBef>
                  <a:spcPct val="0"/>
                </a:spcBef>
                <a:buFontTx/>
                <a:buNone/>
              </a:pPr>
              <a:t>17</a:t>
            </a:fld>
            <a:endParaRPr lang="th-TH" altLang="en-US" sz="1200">
              <a:solidFill>
                <a:srgbClr val="898989"/>
              </a:solidFill>
            </a:endParaRPr>
          </a:p>
        </p:txBody>
      </p:sp>
      <p:sp>
        <p:nvSpPr>
          <p:cNvPr id="9" name="Slide Number Placeholder 5"/>
          <p:cNvSpPr txBox="1">
            <a:spLocks/>
          </p:cNvSpPr>
          <p:nvPr/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B3BD7D3-0BE7-0342-87F0-17F9C3AEFA2C}" type="slidenum">
              <a:rPr lang="en-US" smtClean="0"/>
              <a:pPr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9696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 smtClean="0">
                <a:cs typeface="Angsana New" charset="0"/>
              </a:rPr>
              <a:t>3. Marxian Political Economy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smtClean="0"/>
              <a:t>3.3 </a:t>
            </a:r>
            <a:r>
              <a:rPr lang="en-US" altLang="en-US" dirty="0" smtClean="0">
                <a:latin typeface="Calibri" charset="0"/>
              </a:rPr>
              <a:t>Social changes and revolution</a:t>
            </a:r>
          </a:p>
          <a:p>
            <a:pPr marL="0" indent="0">
              <a:buNone/>
            </a:pPr>
            <a:r>
              <a:rPr lang="en-US" dirty="0">
                <a:solidFill>
                  <a:schemeClr val="accent2">
                    <a:lumMod val="75000"/>
                  </a:schemeClr>
                </a:solidFill>
              </a:rPr>
              <a:t>5) Socialism</a:t>
            </a:r>
          </a:p>
          <a:p>
            <a:pPr marL="538163" lvl="1" indent="-200025"/>
            <a:r>
              <a:rPr lang="en-GB" dirty="0"/>
              <a:t>C</a:t>
            </a:r>
            <a:r>
              <a:rPr lang="en-GB" dirty="0" smtClean="0"/>
              <a:t>apital </a:t>
            </a:r>
            <a:r>
              <a:rPr lang="en-GB" dirty="0"/>
              <a:t>and land are publicly </a:t>
            </a:r>
            <a:r>
              <a:rPr lang="en-GB" dirty="0" smtClean="0"/>
              <a:t>owned.</a:t>
            </a:r>
            <a:endParaRPr lang="en-GB" dirty="0"/>
          </a:p>
          <a:p>
            <a:pPr marL="538163" lvl="1" indent="-200025"/>
            <a:r>
              <a:rPr lang="en-GB" dirty="0"/>
              <a:t>Planned production replaces price system and profit-oriented </a:t>
            </a:r>
            <a:r>
              <a:rPr lang="en-GB" dirty="0" smtClean="0"/>
              <a:t>production.</a:t>
            </a:r>
            <a:endParaRPr lang="en-US" dirty="0"/>
          </a:p>
          <a:p>
            <a:pPr marL="0" indent="0">
              <a:buNone/>
            </a:pPr>
            <a:r>
              <a:rPr lang="en-GB" dirty="0">
                <a:solidFill>
                  <a:schemeClr val="accent2">
                    <a:lumMod val="75000"/>
                  </a:schemeClr>
                </a:solidFill>
              </a:rPr>
              <a:t>6</a:t>
            </a:r>
            <a:r>
              <a:rPr lang="en-US" dirty="0">
                <a:solidFill>
                  <a:schemeClr val="accent2">
                    <a:lumMod val="75000"/>
                  </a:schemeClr>
                </a:solidFill>
              </a:rPr>
              <a:t>) Communism</a:t>
            </a:r>
          </a:p>
          <a:p>
            <a:pPr marL="538163" lvl="1" indent="-200025"/>
            <a:r>
              <a:rPr lang="en-GB" dirty="0">
                <a:sym typeface="Wingdings"/>
              </a:rPr>
              <a:t>So productive that the goods are available for </a:t>
            </a:r>
            <a:r>
              <a:rPr lang="en-GB" dirty="0" smtClean="0">
                <a:sym typeface="Wingdings"/>
              </a:rPr>
              <a:t>everyone. </a:t>
            </a:r>
          </a:p>
          <a:p>
            <a:pPr marL="538163" lvl="1" indent="-200025"/>
            <a:r>
              <a:rPr lang="en-GB" dirty="0" smtClean="0"/>
              <a:t>People </a:t>
            </a:r>
            <a:r>
              <a:rPr lang="en-GB" dirty="0"/>
              <a:t>are motivated by interests for </a:t>
            </a:r>
            <a:r>
              <a:rPr lang="en-GB" dirty="0" smtClean="0"/>
              <a:t>all.</a:t>
            </a:r>
            <a:endParaRPr lang="en-GB" dirty="0"/>
          </a:p>
          <a:p>
            <a:pPr marL="538163" lvl="1" indent="-200025"/>
            <a:r>
              <a:rPr lang="en-GB" dirty="0">
                <a:sym typeface="Wingdings"/>
              </a:rPr>
              <a:t>N</a:t>
            </a:r>
            <a:r>
              <a:rPr lang="en-GB" dirty="0" smtClean="0">
                <a:sym typeface="Wingdings"/>
              </a:rPr>
              <a:t>o state.</a:t>
            </a:r>
            <a:endParaRPr lang="en-GB" dirty="0"/>
          </a:p>
          <a:p>
            <a:pPr marL="0" indent="0">
              <a:buNone/>
            </a:pPr>
            <a:endParaRPr lang="en-US" altLang="en-US" dirty="0">
              <a:latin typeface="Calibri" charset="0"/>
            </a:endParaRPr>
          </a:p>
          <a:p>
            <a:pPr marL="0" indent="0">
              <a:buNone/>
            </a:pPr>
            <a:endParaRPr lang="en-US" altLang="en-US" dirty="0" smtClean="0">
              <a:latin typeface="Calibri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868297" y="6375185"/>
            <a:ext cx="2057400" cy="365125"/>
          </a:xfrm>
        </p:spPr>
        <p:txBody>
          <a:bodyPr/>
          <a:lstStyle/>
          <a:p>
            <a:fld id="{73DF4452-FBDA-8244-ACA6-236BB077830E}" type="slidenum">
              <a:rPr lang="en-US" smtClean="0"/>
              <a:t>18</a:t>
            </a:fld>
            <a:endParaRPr lang="en-US"/>
          </a:p>
        </p:txBody>
      </p:sp>
      <p:sp>
        <p:nvSpPr>
          <p:cNvPr id="6" name="Slide Number Placeholder 5"/>
          <p:cNvSpPr txBox="1">
            <a:spLocks/>
          </p:cNvSpPr>
          <p:nvPr/>
        </p:nvSpPr>
        <p:spPr bwMode="auto">
          <a:xfrm>
            <a:off x="8610600" y="6356350"/>
            <a:ext cx="2743200" cy="365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spcBef>
                <a:spcPct val="20000"/>
              </a:spcBef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5pPr>
            <a:lvl6pPr marL="25146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6pPr>
            <a:lvl7pPr marL="29718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7pPr>
            <a:lvl8pPr marL="34290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8pPr>
            <a:lvl9pPr marL="38862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64EE0841-CAA2-D349-94D6-5ADB09D89268}" type="slidenum">
              <a:rPr lang="en-US" altLang="en-US" sz="1200" smtClean="0">
                <a:solidFill>
                  <a:srgbClr val="898989"/>
                </a:solidFill>
                <a:cs typeface="Angsana New" charset="0"/>
              </a:rPr>
              <a:pPr>
                <a:spcBef>
                  <a:spcPct val="0"/>
                </a:spcBef>
                <a:buFontTx/>
                <a:buNone/>
              </a:pPr>
              <a:t>18</a:t>
            </a:fld>
            <a:endParaRPr lang="th-TH" altLang="en-US" sz="1200">
              <a:solidFill>
                <a:srgbClr val="898989"/>
              </a:solidFill>
            </a:endParaRPr>
          </a:p>
        </p:txBody>
      </p:sp>
      <p:sp>
        <p:nvSpPr>
          <p:cNvPr id="9" name="Slide Number Placeholder 5"/>
          <p:cNvSpPr txBox="1">
            <a:spLocks/>
          </p:cNvSpPr>
          <p:nvPr/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B3BD7D3-0BE7-0342-87F0-17F9C3AEFA2C}" type="slidenum">
              <a:rPr lang="en-US" smtClean="0"/>
              <a:pPr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94089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 smtClean="0">
                <a:cs typeface="Angsana New" charset="0"/>
              </a:rPr>
              <a:t>3. Marxian Political Economy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649316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dirty="0" smtClean="0"/>
              <a:t>3.4 </a:t>
            </a:r>
            <a:r>
              <a:rPr lang="en-US" altLang="en-US" dirty="0" err="1" smtClean="0">
                <a:latin typeface="Calibri" charset="0"/>
              </a:rPr>
              <a:t>Labour</a:t>
            </a:r>
            <a:r>
              <a:rPr lang="en-US" altLang="en-US" dirty="0" smtClean="0">
                <a:latin typeface="Calibri" charset="0"/>
              </a:rPr>
              <a:t> Theory of Value</a:t>
            </a:r>
          </a:p>
          <a:p>
            <a:r>
              <a:rPr lang="en-US" altLang="en-US" dirty="0">
                <a:latin typeface="Calibri" charset="0"/>
              </a:rPr>
              <a:t>A commodity is produced for the purpose of exchange.</a:t>
            </a:r>
          </a:p>
          <a:p>
            <a:r>
              <a:rPr lang="en-US" altLang="en-US" b="1" dirty="0" smtClean="0">
                <a:latin typeface="Calibri" charset="0"/>
              </a:rPr>
              <a:t>Use-value vs. Exchange-value</a:t>
            </a:r>
            <a:r>
              <a:rPr lang="en-US" altLang="en-US" dirty="0" smtClean="0">
                <a:latin typeface="Calibri" charset="0"/>
              </a:rPr>
              <a:t>: different </a:t>
            </a:r>
            <a:r>
              <a:rPr lang="en-US" altLang="en-US" dirty="0">
                <a:latin typeface="Calibri" charset="0"/>
              </a:rPr>
              <a:t>commodities are exchangeable due to a common property called </a:t>
            </a:r>
            <a:r>
              <a:rPr lang="en-US" altLang="en-US" b="1" dirty="0">
                <a:solidFill>
                  <a:schemeClr val="accent5"/>
                </a:solidFill>
                <a:latin typeface="Calibri" charset="0"/>
              </a:rPr>
              <a:t>value</a:t>
            </a:r>
            <a:r>
              <a:rPr lang="en-US" altLang="en-US" dirty="0" smtClean="0">
                <a:latin typeface="Calibri" charset="0"/>
              </a:rPr>
              <a:t>.</a:t>
            </a:r>
          </a:p>
          <a:p>
            <a:r>
              <a:rPr lang="en-US" altLang="en-US" dirty="0">
                <a:latin typeface="Calibri" charset="0"/>
              </a:rPr>
              <a:t>Value is determined by </a:t>
            </a:r>
            <a:r>
              <a:rPr lang="en-US" altLang="en-US" b="1" i="1" dirty="0">
                <a:solidFill>
                  <a:schemeClr val="accent5"/>
                </a:solidFill>
                <a:latin typeface="Calibri" charset="0"/>
              </a:rPr>
              <a:t>the socially-necessary </a:t>
            </a:r>
            <a:r>
              <a:rPr lang="en-US" altLang="en-US" b="1" i="1" dirty="0" smtClean="0">
                <a:solidFill>
                  <a:schemeClr val="accent5"/>
                </a:solidFill>
                <a:latin typeface="Calibri" charset="0"/>
              </a:rPr>
              <a:t>labor-time</a:t>
            </a:r>
            <a:r>
              <a:rPr lang="en-US" altLang="en-US" b="1" dirty="0">
                <a:solidFill>
                  <a:schemeClr val="accent5"/>
                </a:solidFill>
                <a:latin typeface="Calibri" charset="0"/>
              </a:rPr>
              <a:t> </a:t>
            </a:r>
            <a:r>
              <a:rPr lang="en-GB" dirty="0" smtClean="0"/>
              <a:t>needed </a:t>
            </a:r>
            <a:r>
              <a:rPr lang="en-GB" dirty="0"/>
              <a:t>to produce it.</a:t>
            </a:r>
            <a:endParaRPr lang="en-US" dirty="0"/>
          </a:p>
          <a:p>
            <a:pPr lvl="1"/>
            <a:r>
              <a:rPr lang="en-US" altLang="en-US" u="sng" dirty="0">
                <a:solidFill>
                  <a:srgbClr val="C00000"/>
                </a:solidFill>
                <a:latin typeface="Calibri" charset="0"/>
              </a:rPr>
              <a:t>Average </a:t>
            </a:r>
            <a:r>
              <a:rPr lang="en-US" altLang="en-US" u="sng" dirty="0" smtClean="0">
                <a:solidFill>
                  <a:srgbClr val="C00000"/>
                </a:solidFill>
                <a:latin typeface="Calibri" charset="0"/>
              </a:rPr>
              <a:t>labor-time, skills, hardship</a:t>
            </a:r>
            <a:r>
              <a:rPr lang="en-US" altLang="en-US" dirty="0" smtClean="0">
                <a:solidFill>
                  <a:srgbClr val="C00000"/>
                </a:solidFill>
                <a:latin typeface="Calibri" charset="0"/>
              </a:rPr>
              <a:t> </a:t>
            </a:r>
            <a:r>
              <a:rPr lang="en-US" altLang="en-US" dirty="0" smtClean="0">
                <a:latin typeface="Calibri" charset="0"/>
              </a:rPr>
              <a:t>used </a:t>
            </a:r>
            <a:r>
              <a:rPr lang="en-US" altLang="en-US" dirty="0" smtClean="0">
                <a:latin typeface="Calibri" charset="0"/>
              </a:rPr>
              <a:t>to produce a commodity.</a:t>
            </a:r>
          </a:p>
          <a:p>
            <a:pPr lvl="1"/>
            <a:r>
              <a:rPr lang="en-US" altLang="en-US" b="1" dirty="0" smtClean="0">
                <a:latin typeface="Calibri" charset="0"/>
              </a:rPr>
              <a:t>Simple </a:t>
            </a:r>
            <a:r>
              <a:rPr lang="en-US" altLang="en-US" b="1" dirty="0">
                <a:latin typeface="Calibri" charset="0"/>
              </a:rPr>
              <a:t>labor</a:t>
            </a:r>
            <a:r>
              <a:rPr lang="en-US" altLang="en-US" dirty="0">
                <a:latin typeface="Calibri" charset="0"/>
              </a:rPr>
              <a:t> is unskilled, homogenous</a:t>
            </a:r>
            <a:r>
              <a:rPr lang="en-US" altLang="en-US" dirty="0" smtClean="0">
                <a:latin typeface="Calibri" charset="0"/>
              </a:rPr>
              <a:t>.</a:t>
            </a:r>
            <a:endParaRPr lang="en-US" altLang="en-US" dirty="0">
              <a:latin typeface="Calibri" charset="0"/>
            </a:endParaRP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altLang="en-US" dirty="0">
              <a:latin typeface="Calibri" charset="0"/>
            </a:endParaRPr>
          </a:p>
          <a:p>
            <a:pPr marL="0" indent="0">
              <a:buNone/>
            </a:pPr>
            <a:endParaRPr lang="en-US" altLang="en-US" dirty="0" smtClean="0">
              <a:latin typeface="Calibri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868297" y="6375185"/>
            <a:ext cx="2057400" cy="365125"/>
          </a:xfrm>
        </p:spPr>
        <p:txBody>
          <a:bodyPr/>
          <a:lstStyle/>
          <a:p>
            <a:fld id="{73DF4452-FBDA-8244-ACA6-236BB077830E}" type="slidenum">
              <a:rPr lang="en-US" smtClean="0"/>
              <a:t>19</a:t>
            </a:fld>
            <a:endParaRPr lang="en-US"/>
          </a:p>
        </p:txBody>
      </p:sp>
      <p:sp>
        <p:nvSpPr>
          <p:cNvPr id="6" name="Slide Number Placeholder 5"/>
          <p:cNvSpPr txBox="1">
            <a:spLocks/>
          </p:cNvSpPr>
          <p:nvPr/>
        </p:nvSpPr>
        <p:spPr bwMode="auto">
          <a:xfrm>
            <a:off x="8610600" y="6356350"/>
            <a:ext cx="2743200" cy="365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spcBef>
                <a:spcPct val="20000"/>
              </a:spcBef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5pPr>
            <a:lvl6pPr marL="25146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6pPr>
            <a:lvl7pPr marL="29718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7pPr>
            <a:lvl8pPr marL="34290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8pPr>
            <a:lvl9pPr marL="38862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64EE0841-CAA2-D349-94D6-5ADB09D89268}" type="slidenum">
              <a:rPr lang="en-US" altLang="en-US" sz="1200" smtClean="0">
                <a:solidFill>
                  <a:srgbClr val="898989"/>
                </a:solidFill>
                <a:cs typeface="Angsana New" charset="0"/>
              </a:rPr>
              <a:pPr>
                <a:spcBef>
                  <a:spcPct val="0"/>
                </a:spcBef>
                <a:buFontTx/>
                <a:buNone/>
              </a:pPr>
              <a:t>19</a:t>
            </a:fld>
            <a:endParaRPr lang="th-TH" altLang="en-US" sz="1200">
              <a:solidFill>
                <a:srgbClr val="898989"/>
              </a:solidFill>
            </a:endParaRPr>
          </a:p>
        </p:txBody>
      </p:sp>
      <p:sp>
        <p:nvSpPr>
          <p:cNvPr id="9" name="Slide Number Placeholder 5"/>
          <p:cNvSpPr txBox="1">
            <a:spLocks/>
          </p:cNvSpPr>
          <p:nvPr/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B3BD7D3-0BE7-0342-87F0-17F9C3AEFA2C}" type="slidenum">
              <a:rPr lang="en-US" smtClean="0"/>
              <a:pPr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20026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 smtClean="0">
                <a:cs typeface="Angsana New" charset="0"/>
              </a:rPr>
              <a:t>3. Marxian Political Economy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64931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smtClean="0"/>
              <a:t>3.4 </a:t>
            </a:r>
            <a:r>
              <a:rPr lang="en-US" altLang="en-US" dirty="0" err="1" smtClean="0">
                <a:latin typeface="Calibri" charset="0"/>
              </a:rPr>
              <a:t>Labour</a:t>
            </a:r>
            <a:r>
              <a:rPr lang="en-US" altLang="en-US" dirty="0" smtClean="0">
                <a:latin typeface="Calibri" charset="0"/>
              </a:rPr>
              <a:t> Theory of Value</a:t>
            </a:r>
          </a:p>
          <a:p>
            <a:r>
              <a:rPr lang="en-US" altLang="en-US" b="1" dirty="0" smtClean="0">
                <a:solidFill>
                  <a:schemeClr val="accent5"/>
                </a:solidFill>
                <a:latin typeface="Calibri" charset="0"/>
              </a:rPr>
              <a:t>Price = value</a:t>
            </a:r>
          </a:p>
          <a:p>
            <a:r>
              <a:rPr lang="en-US" altLang="en-US" b="1" dirty="0" smtClean="0">
                <a:latin typeface="Calibri" charset="0"/>
              </a:rPr>
              <a:t>Ex</a:t>
            </a:r>
            <a:r>
              <a:rPr lang="en-US" altLang="en-US" dirty="0">
                <a:latin typeface="Calibri" charset="0"/>
              </a:rPr>
              <a:t>: one hour of labor = 1 unit of A </a:t>
            </a:r>
            <a:endParaRPr lang="en-US" altLang="en-US" dirty="0" smtClean="0">
              <a:latin typeface="Calibri" charset="0"/>
            </a:endParaRPr>
          </a:p>
          <a:p>
            <a:pPr marL="3344863" indent="-3344863">
              <a:buNone/>
            </a:pPr>
            <a:r>
              <a:rPr lang="en-US" altLang="en-US" dirty="0">
                <a:latin typeface="Calibri" charset="0"/>
              </a:rPr>
              <a:t>	</a:t>
            </a:r>
            <a:r>
              <a:rPr lang="en-US" altLang="en-US" dirty="0" smtClean="0">
                <a:latin typeface="Calibri" charset="0"/>
              </a:rPr>
              <a:t>= </a:t>
            </a:r>
            <a:r>
              <a:rPr lang="en-US" altLang="en-US" dirty="0">
                <a:latin typeface="Calibri" charset="0"/>
              </a:rPr>
              <a:t>2 units of B </a:t>
            </a:r>
            <a:endParaRPr lang="en-US" altLang="en-US" dirty="0" smtClean="0">
              <a:latin typeface="Calibri" charset="0"/>
            </a:endParaRPr>
          </a:p>
          <a:p>
            <a:pPr marL="3344863" indent="-3344863">
              <a:buNone/>
            </a:pPr>
            <a:r>
              <a:rPr lang="en-US" altLang="en-US" dirty="0">
                <a:latin typeface="Calibri" charset="0"/>
              </a:rPr>
              <a:t>	</a:t>
            </a:r>
            <a:r>
              <a:rPr lang="en-US" altLang="en-US" dirty="0" smtClean="0">
                <a:latin typeface="Calibri" charset="0"/>
              </a:rPr>
              <a:t>= </a:t>
            </a:r>
            <a:r>
              <a:rPr lang="en-US" altLang="en-US" dirty="0">
                <a:latin typeface="Calibri" charset="0"/>
              </a:rPr>
              <a:t>1 ounce of gold.</a:t>
            </a:r>
          </a:p>
          <a:p>
            <a:r>
              <a:rPr lang="en-US" altLang="en-US" dirty="0">
                <a:latin typeface="Calibri" charset="0"/>
              </a:rPr>
              <a:t>If one ounce of gold is dubbed ‘one dollar’:</a:t>
            </a:r>
          </a:p>
          <a:p>
            <a:pPr lvl="1"/>
            <a:r>
              <a:rPr lang="en-US" altLang="en-US" dirty="0">
                <a:latin typeface="Calibri" charset="0"/>
              </a:rPr>
              <a:t>One hour of labor has value of $1;</a:t>
            </a:r>
          </a:p>
          <a:p>
            <a:pPr lvl="1"/>
            <a:r>
              <a:rPr lang="en-US" altLang="en-US" dirty="0">
                <a:latin typeface="Calibri" charset="0"/>
              </a:rPr>
              <a:t>Price of A = $1;</a:t>
            </a:r>
          </a:p>
          <a:p>
            <a:pPr lvl="1"/>
            <a:r>
              <a:rPr lang="en-US" altLang="en-US" dirty="0">
                <a:latin typeface="Calibri" charset="0"/>
              </a:rPr>
              <a:t>Price of B = $0.50.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altLang="en-US" dirty="0">
              <a:latin typeface="Calibri" charset="0"/>
            </a:endParaRPr>
          </a:p>
          <a:p>
            <a:pPr marL="0" indent="0">
              <a:buNone/>
            </a:pPr>
            <a:endParaRPr lang="en-US" altLang="en-US" dirty="0" smtClean="0">
              <a:latin typeface="Calibri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868297" y="6375185"/>
            <a:ext cx="2057400" cy="365125"/>
          </a:xfrm>
        </p:spPr>
        <p:txBody>
          <a:bodyPr/>
          <a:lstStyle/>
          <a:p>
            <a:fld id="{73DF4452-FBDA-8244-ACA6-236BB077830E}" type="slidenum">
              <a:rPr lang="en-US" smtClean="0"/>
              <a:t>20</a:t>
            </a:fld>
            <a:endParaRPr lang="en-US"/>
          </a:p>
        </p:txBody>
      </p:sp>
      <p:sp>
        <p:nvSpPr>
          <p:cNvPr id="6" name="Slide Number Placeholder 5"/>
          <p:cNvSpPr txBox="1">
            <a:spLocks/>
          </p:cNvSpPr>
          <p:nvPr/>
        </p:nvSpPr>
        <p:spPr bwMode="auto">
          <a:xfrm>
            <a:off x="8610600" y="6356350"/>
            <a:ext cx="2743200" cy="365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spcBef>
                <a:spcPct val="20000"/>
              </a:spcBef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5pPr>
            <a:lvl6pPr marL="25146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6pPr>
            <a:lvl7pPr marL="29718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7pPr>
            <a:lvl8pPr marL="34290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8pPr>
            <a:lvl9pPr marL="38862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Calibri" charset="0"/>
                <a:ea typeface="+mn-ea"/>
                <a:cs typeface="Cordia New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64EE0841-CAA2-D349-94D6-5ADB09D89268}" type="slidenum">
              <a:rPr lang="en-US" altLang="en-US" sz="1200" smtClean="0">
                <a:solidFill>
                  <a:srgbClr val="898989"/>
                </a:solidFill>
                <a:cs typeface="Angsana New" charset="0"/>
              </a:rPr>
              <a:pPr>
                <a:spcBef>
                  <a:spcPct val="0"/>
                </a:spcBef>
                <a:buFontTx/>
                <a:buNone/>
              </a:pPr>
              <a:t>20</a:t>
            </a:fld>
            <a:endParaRPr lang="th-TH" altLang="en-US" sz="1200">
              <a:solidFill>
                <a:srgbClr val="898989"/>
              </a:solidFill>
            </a:endParaRPr>
          </a:p>
        </p:txBody>
      </p:sp>
      <p:sp>
        <p:nvSpPr>
          <p:cNvPr id="9" name="Slide Number Placeholder 5"/>
          <p:cNvSpPr txBox="1">
            <a:spLocks/>
          </p:cNvSpPr>
          <p:nvPr/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B3BD7D3-0BE7-0342-87F0-17F9C3AEFA2C}" type="slidenum">
              <a:rPr lang="en-US" smtClean="0"/>
              <a:pPr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21136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7036</TotalTime>
  <Words>1005</Words>
  <Application>Microsoft Macintosh PowerPoint</Application>
  <PresentationFormat>On-screen Show (4:3)</PresentationFormat>
  <Paragraphs>231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7" baseType="lpstr">
      <vt:lpstr>Calibri Light</vt:lpstr>
      <vt:lpstr>Cordia New</vt:lpstr>
      <vt:lpstr>Wingdings</vt:lpstr>
      <vt:lpstr>Angsana New</vt:lpstr>
      <vt:lpstr>Arial</vt:lpstr>
      <vt:lpstr>Calibri</vt:lpstr>
      <vt:lpstr>Office Theme</vt:lpstr>
      <vt:lpstr>EE401 Political Economy</vt:lpstr>
      <vt:lpstr>Marxian political economy and socialism</vt:lpstr>
      <vt:lpstr>1. Introduction to Socialism</vt:lpstr>
      <vt:lpstr>1. Introduction to Socialism</vt:lpstr>
      <vt:lpstr>1. Introduction to Socialism</vt:lpstr>
      <vt:lpstr>1. Introduction to Socialism</vt:lpstr>
      <vt:lpstr>2. Branches of Socialism</vt:lpstr>
      <vt:lpstr>2. Branches of Socialism</vt:lpstr>
      <vt:lpstr>3. Marxian Political Economy</vt:lpstr>
      <vt:lpstr>3. Marxian Political Economy</vt:lpstr>
      <vt:lpstr>3. Marxian Political Economy</vt:lpstr>
      <vt:lpstr>3. Marxian Political Economy</vt:lpstr>
      <vt:lpstr>3. Marxian Political Economy</vt:lpstr>
      <vt:lpstr>3. Marxian Political Economy</vt:lpstr>
      <vt:lpstr>3. Marxian Political Economy</vt:lpstr>
      <vt:lpstr>3. Marxian Political Economy</vt:lpstr>
      <vt:lpstr>3. Marxian Political Economy</vt:lpstr>
      <vt:lpstr>3. Marxian Political Economy</vt:lpstr>
      <vt:lpstr>3. Marxian Political Economy</vt:lpstr>
      <vt:lpstr>3. Marxian Political Economy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EE401 Political Economy</dc:title>
  <dc:creator>Ploy Thammapiranon</dc:creator>
  <cp:lastModifiedBy>Ploy Thammapiranon</cp:lastModifiedBy>
  <cp:revision>204</cp:revision>
  <dcterms:created xsi:type="dcterms:W3CDTF">2018-02-16T04:37:27Z</dcterms:created>
  <dcterms:modified xsi:type="dcterms:W3CDTF">2018-02-26T13:19:12Z</dcterms:modified>
</cp:coreProperties>
</file>