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8"/>
  </p:notesMasterIdLst>
  <p:sldIdLst>
    <p:sldId id="256" r:id="rId2"/>
    <p:sldId id="383" r:id="rId3"/>
    <p:sldId id="360" r:id="rId4"/>
    <p:sldId id="361" r:id="rId5"/>
    <p:sldId id="362" r:id="rId6"/>
    <p:sldId id="363" r:id="rId7"/>
    <p:sldId id="364" r:id="rId8"/>
    <p:sldId id="365" r:id="rId9"/>
    <p:sldId id="366" r:id="rId10"/>
    <p:sldId id="367" r:id="rId11"/>
    <p:sldId id="368" r:id="rId12"/>
    <p:sldId id="369" r:id="rId13"/>
    <p:sldId id="370" r:id="rId14"/>
    <p:sldId id="371" r:id="rId15"/>
    <p:sldId id="372" r:id="rId16"/>
    <p:sldId id="373" r:id="rId17"/>
    <p:sldId id="374" r:id="rId18"/>
    <p:sldId id="375" r:id="rId19"/>
    <p:sldId id="376" r:id="rId20"/>
    <p:sldId id="377" r:id="rId21"/>
    <p:sldId id="378" r:id="rId22"/>
    <p:sldId id="379" r:id="rId23"/>
    <p:sldId id="380" r:id="rId24"/>
    <p:sldId id="381" r:id="rId25"/>
    <p:sldId id="382" r:id="rId26"/>
    <p:sldId id="321" r:id="rId27"/>
    <p:sldId id="387" r:id="rId28"/>
    <p:sldId id="323" r:id="rId29"/>
    <p:sldId id="384" r:id="rId30"/>
    <p:sldId id="385" r:id="rId31"/>
    <p:sldId id="386" r:id="rId32"/>
    <p:sldId id="324" r:id="rId33"/>
    <p:sldId id="388" r:id="rId34"/>
    <p:sldId id="389" r:id="rId35"/>
    <p:sldId id="322" r:id="rId36"/>
    <p:sldId id="358" r:id="rId37"/>
    <p:sldId id="359" r:id="rId38"/>
    <p:sldId id="325" r:id="rId39"/>
    <p:sldId id="327" r:id="rId40"/>
    <p:sldId id="326" r:id="rId41"/>
    <p:sldId id="398" r:id="rId42"/>
    <p:sldId id="399" r:id="rId43"/>
    <p:sldId id="400" r:id="rId44"/>
    <p:sldId id="401" r:id="rId45"/>
    <p:sldId id="402" r:id="rId46"/>
    <p:sldId id="390" r:id="rId47"/>
    <p:sldId id="391" r:id="rId48"/>
    <p:sldId id="392" r:id="rId49"/>
    <p:sldId id="393" r:id="rId50"/>
    <p:sldId id="394" r:id="rId51"/>
    <p:sldId id="395" r:id="rId52"/>
    <p:sldId id="396" r:id="rId53"/>
    <p:sldId id="397" r:id="rId54"/>
    <p:sldId id="328" r:id="rId55"/>
    <p:sldId id="329" r:id="rId56"/>
    <p:sldId id="320"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357" y="45"/>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22-01-16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97819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00213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2441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54545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64530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4531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4550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35574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60841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41207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02564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80610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26</a:t>
            </a:fld>
            <a:endParaRPr lang="en-US"/>
          </a:p>
        </p:txBody>
      </p:sp>
    </p:spTree>
    <p:extLst>
      <p:ext uri="{BB962C8B-B14F-4D97-AF65-F5344CB8AC3E}">
        <p14:creationId xmlns:p14="http://schemas.microsoft.com/office/powerpoint/2010/main" val="1243788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53</a:t>
            </a:fld>
            <a:endParaRPr lang="en-US"/>
          </a:p>
        </p:txBody>
      </p:sp>
    </p:spTree>
    <p:extLst>
      <p:ext uri="{BB962C8B-B14F-4D97-AF65-F5344CB8AC3E}">
        <p14:creationId xmlns:p14="http://schemas.microsoft.com/office/powerpoint/2010/main" val="26275133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262562-AC6B-472F-A456-6F63EA77A03C}" type="datetime1">
              <a:rPr lang="en-US" smtClean="0"/>
              <a:t>22-01-16</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853639-3435-43BF-BDEF-CBBD519436CD}" type="datetime1">
              <a:rPr lang="en-US" smtClean="0"/>
              <a:t>22-01-16</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1AE74C-BCCA-42D3-ADBF-BECE68597962}" type="datetime1">
              <a:rPr lang="en-US" smtClean="0"/>
              <a:t>22-01-16</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511C1BA-F369-412F-85A4-D8A6B8DEF7B5}" type="datetime1">
              <a:rPr lang="en-US" smtClean="0"/>
              <a:t>22-01-16</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8E8434-1C8C-45B0-B6FF-CFA26D4241F6}" type="datetime1">
              <a:rPr lang="en-US" smtClean="0"/>
              <a:t>22-01-16</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8C0ECE-06C9-467D-8811-C0609E029420}" type="datetime1">
              <a:rPr lang="en-US" smtClean="0"/>
              <a:t>22-01-16</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51C6B9-7ED9-47D9-8398-D320D4FA12C0}" type="datetime1">
              <a:rPr lang="en-US" smtClean="0"/>
              <a:t>22-01-16</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FB6DE-A869-4A42-9375-1BB81D61409C}" type="datetime1">
              <a:rPr lang="en-US" smtClean="0"/>
              <a:t>22-01-16</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9CD7A5A8-1F91-42AC-B5B8-8E6E305CEF1E}" type="datetime1">
              <a:rPr lang="en-US" smtClean="0"/>
              <a:t>22-01-16</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A1CCC0-EC15-419F-B7CA-12F8F4FB045F}" type="datetime1">
              <a:rPr lang="en-US" smtClean="0"/>
              <a:t>22-01-16</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5EC873-8C01-4BC6-A97B-FA3F2396431A}" type="datetime1">
              <a:rPr lang="en-US" smtClean="0"/>
              <a:t>22-01-16</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694724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64660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63F9FEDF-55DB-4A88-9EAB-BB5C597191FE}" type="datetime1">
              <a:rPr lang="en-US" smtClean="0"/>
              <a:t>22-01-16</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Value of Money (continued)</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653050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Present Value</a:t>
            </a:r>
          </a:p>
        </p:txBody>
      </p:sp>
      <p:sp>
        <p:nvSpPr>
          <p:cNvPr id="32771" name="Rectangle 3"/>
          <p:cNvSpPr>
            <a:spLocks noGrp="1" noChangeArrowheads="1"/>
          </p:cNvSpPr>
          <p:nvPr>
            <p:ph type="body" idx="1"/>
          </p:nvPr>
        </p:nvSpPr>
        <p:spPr>
          <a:noFill/>
          <a:ln/>
        </p:spPr>
        <p:txBody>
          <a:bodyPr/>
          <a:lstStyle/>
          <a:p>
            <a:r>
              <a:rPr lang="en-US"/>
              <a:t>Is also know as the discount rate, or the interest rate used to bring future dollars back to the present.</a:t>
            </a:r>
          </a:p>
          <a:p>
            <a:r>
              <a:rPr lang="en-US"/>
              <a:t>Present-value interest factor (PVIF</a:t>
            </a:r>
            <a:r>
              <a:rPr lang="en-US" baseline="-25000"/>
              <a:t>i,n</a:t>
            </a:r>
            <a:r>
              <a:rPr lang="en-US"/>
              <a:t>) is a value used to calculate the present value of a given amount.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787113480"/>
      </p:ext>
    </p:extLst>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Present Value Equation</a:t>
            </a:r>
          </a:p>
        </p:txBody>
      </p:sp>
      <p:sp>
        <p:nvSpPr>
          <p:cNvPr id="34819" name="Rectangle 3"/>
          <p:cNvSpPr>
            <a:spLocks noGrp="1" noChangeArrowheads="1"/>
          </p:cNvSpPr>
          <p:nvPr>
            <p:ph type="body" idx="1"/>
          </p:nvPr>
        </p:nvSpPr>
        <p:spPr>
          <a:noFill/>
          <a:ln/>
        </p:spPr>
        <p:txBody>
          <a:bodyPr/>
          <a:lstStyle/>
          <a:p>
            <a:r>
              <a:rPr lang="en-US" sz="2800"/>
              <a:t>PV = FV</a:t>
            </a:r>
            <a:r>
              <a:rPr lang="en-US" sz="2800" baseline="-25000"/>
              <a:t>n </a:t>
            </a:r>
            <a:r>
              <a:rPr lang="en-US" sz="2800"/>
              <a:t>(PVIF</a:t>
            </a:r>
            <a:r>
              <a:rPr lang="en-US" sz="2800" baseline="-25000"/>
              <a:t>i,n</a:t>
            </a:r>
            <a:r>
              <a:rPr lang="en-US" sz="2800"/>
              <a:t>)</a:t>
            </a:r>
          </a:p>
          <a:p>
            <a:pPr lvl="1">
              <a:buSzPct val="75000"/>
            </a:pPr>
            <a:r>
              <a:rPr lang="en-US" sz="2400"/>
              <a:t>PV = the present value, in today’s dollars, of a sum of money</a:t>
            </a:r>
          </a:p>
          <a:p>
            <a:pPr lvl="1">
              <a:buSzPct val="75000"/>
            </a:pPr>
            <a:r>
              <a:rPr lang="en-US" sz="2400"/>
              <a:t>FV</a:t>
            </a:r>
            <a:r>
              <a:rPr lang="en-US" sz="2400" baseline="-25000"/>
              <a:t>n</a:t>
            </a:r>
            <a:r>
              <a:rPr lang="en-US" sz="2400"/>
              <a:t> = the future value of the investment at the end of n years</a:t>
            </a:r>
          </a:p>
          <a:p>
            <a:pPr lvl="1">
              <a:buSzPct val="75000"/>
            </a:pPr>
            <a:r>
              <a:rPr lang="en-US" sz="2400"/>
              <a:t>PVIF</a:t>
            </a:r>
            <a:r>
              <a:rPr lang="en-US" sz="2400" baseline="-25000"/>
              <a:t>i,n</a:t>
            </a:r>
            <a:r>
              <a:rPr lang="en-US" sz="2400"/>
              <a:t> = the present value interest factor</a:t>
            </a:r>
          </a:p>
          <a:p>
            <a:r>
              <a:rPr lang="en-US" sz="2800"/>
              <a:t>This equation is used to determine today’s value of some future sum of money.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899651856"/>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 calcmode="lin" valueType="num">
                                      <p:cBhvr additive="base">
                                        <p:cTn id="7" dur="500" fill="hold"/>
                                        <p:tgtEl>
                                          <p:spTgt spid="348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81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anim calcmode="lin" valueType="num">
                                      <p:cBhvr additive="base">
                                        <p:cTn id="11" dur="500" fill="hold"/>
                                        <p:tgtEl>
                                          <p:spTgt spid="3481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481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anim calcmode="lin" valueType="num">
                                      <p:cBhvr additive="base">
                                        <p:cTn id="15" dur="500" fill="hold"/>
                                        <p:tgtEl>
                                          <p:spTgt spid="3481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481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 calcmode="lin" valueType="num">
                                      <p:cBhvr additive="base">
                                        <p:cTn id="19" dur="500" fill="hold"/>
                                        <p:tgtEl>
                                          <p:spTgt spid="3481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48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4819">
                                            <p:txEl>
                                              <p:pRg st="4" end="4"/>
                                            </p:txEl>
                                          </p:spTgt>
                                        </p:tgtEl>
                                        <p:attrNameLst>
                                          <p:attrName>style.visibility</p:attrName>
                                        </p:attrNameLst>
                                      </p:cBhvr>
                                      <p:to>
                                        <p:strVal val="visible"/>
                                      </p:to>
                                    </p:set>
                                    <p:anim calcmode="lin" valueType="num">
                                      <p:cBhvr additive="base">
                                        <p:cTn id="25" dur="500" fill="hold"/>
                                        <p:tgtEl>
                                          <p:spTgt spid="3481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481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dirty="0"/>
              <a:t>Calculating Present </a:t>
            </a:r>
            <a:r>
              <a:rPr lang="en-US" dirty="0" smtClean="0"/>
              <a:t>Value</a:t>
            </a:r>
            <a:endParaRPr lang="en-US" dirty="0"/>
          </a:p>
        </p:txBody>
      </p:sp>
      <p:sp>
        <p:nvSpPr>
          <p:cNvPr id="60420" name="Rectangle 4"/>
          <p:cNvSpPr>
            <a:spLocks noGrp="1" noChangeArrowheads="1"/>
          </p:cNvSpPr>
          <p:nvPr>
            <p:ph type="body" sz="half" idx="2"/>
          </p:nvPr>
        </p:nvSpPr>
        <p:spPr>
          <a:xfrm>
            <a:off x="4495800" y="1676400"/>
            <a:ext cx="4222750" cy="4114800"/>
          </a:xfrm>
        </p:spPr>
        <p:txBody>
          <a:bodyPr/>
          <a:lstStyle/>
          <a:p>
            <a:pPr marL="0" indent="0">
              <a:buFont typeface="Wingdings" pitchFamily="2" charset="2"/>
              <a:buNone/>
            </a:pPr>
            <a:r>
              <a:rPr lang="en-US" sz="2400"/>
              <a:t>If promised $500,000 in 40 years, assuming 6% interest, what is the value today?</a:t>
            </a:r>
          </a:p>
          <a:p>
            <a:pPr marL="0" indent="0">
              <a:buFont typeface="Wingdings" pitchFamily="2" charset="2"/>
              <a:buNone/>
            </a:pPr>
            <a:endParaRPr lang="en-US" sz="2400"/>
          </a:p>
          <a:p>
            <a:pPr marL="0" indent="0">
              <a:buFont typeface="Wingdings" pitchFamily="2" charset="2"/>
              <a:buNone/>
            </a:pPr>
            <a:r>
              <a:rPr lang="en-US" sz="2400">
                <a:cs typeface="Times New Roman" pitchFamily="18" charset="0"/>
              </a:rPr>
              <a:t>PV = FV</a:t>
            </a:r>
            <a:r>
              <a:rPr lang="en-US" sz="2400" baseline="-30000">
                <a:cs typeface="Times New Roman" pitchFamily="18" charset="0"/>
              </a:rPr>
              <a:t>n</a:t>
            </a:r>
            <a:r>
              <a:rPr lang="en-US" sz="2400">
                <a:cs typeface="Times New Roman" pitchFamily="18" charset="0"/>
              </a:rPr>
              <a:t> (PVIF</a:t>
            </a:r>
            <a:r>
              <a:rPr lang="en-US" sz="2400" baseline="-30000">
                <a:cs typeface="Times New Roman" pitchFamily="18" charset="0"/>
              </a:rPr>
              <a:t>i</a:t>
            </a:r>
            <a:r>
              <a:rPr lang="en-US" sz="2400">
                <a:cs typeface="Times New Roman" pitchFamily="18" charset="0"/>
              </a:rPr>
              <a:t>,</a:t>
            </a:r>
            <a:r>
              <a:rPr lang="en-US" sz="2400" baseline="-30000">
                <a:cs typeface="Times New Roman" pitchFamily="18" charset="0"/>
              </a:rPr>
              <a:t>n</a:t>
            </a:r>
            <a:r>
              <a:rPr lang="en-US" sz="2400">
                <a:cs typeface="Times New Roman" pitchFamily="18" charset="0"/>
              </a:rPr>
              <a:t>)</a:t>
            </a:r>
          </a:p>
          <a:p>
            <a:pPr marL="0" indent="0">
              <a:buFont typeface="Wingdings" pitchFamily="2" charset="2"/>
              <a:buNone/>
            </a:pPr>
            <a:r>
              <a:rPr lang="en-US" sz="2400">
                <a:cs typeface="Times New Roman" pitchFamily="18" charset="0"/>
              </a:rPr>
              <a:t>PV = $500,000 (PVIF</a:t>
            </a:r>
            <a:r>
              <a:rPr lang="en-US" sz="2400" baseline="-30000">
                <a:cs typeface="Times New Roman" pitchFamily="18" charset="0"/>
              </a:rPr>
              <a:t>6%, 40 yr</a:t>
            </a:r>
            <a:r>
              <a:rPr lang="en-US" sz="2400">
                <a:cs typeface="Times New Roman" pitchFamily="18" charset="0"/>
              </a:rPr>
              <a:t>)</a:t>
            </a:r>
          </a:p>
          <a:p>
            <a:pPr marL="0" indent="0">
              <a:buFont typeface="Wingdings" pitchFamily="2" charset="2"/>
              <a:buNone/>
            </a:pPr>
            <a:r>
              <a:rPr lang="en-US" sz="2400">
                <a:cs typeface="Times New Roman" pitchFamily="18" charset="0"/>
              </a:rPr>
              <a:t>PV = $500,000 (.097)</a:t>
            </a:r>
          </a:p>
          <a:p>
            <a:pPr marL="0" indent="0">
              <a:buFont typeface="Wingdings" pitchFamily="2" charset="2"/>
              <a:buNone/>
            </a:pPr>
            <a:r>
              <a:rPr lang="en-US" sz="2400">
                <a:cs typeface="Times New Roman" pitchFamily="18" charset="0"/>
              </a:rPr>
              <a:t>PV = $48,500</a:t>
            </a:r>
            <a:r>
              <a:rPr lang="en-US" sz="2400"/>
              <a:t> </a:t>
            </a:r>
          </a:p>
        </p:txBody>
      </p:sp>
      <p:sp>
        <p:nvSpPr>
          <p:cNvPr id="2" name="Online Image Placeholder 1"/>
          <p:cNvSpPr>
            <a:spLocks noGrp="1"/>
          </p:cNvSpPr>
          <p:nvPr>
            <p:ph type="clipArt" sz="half" idx="1"/>
          </p:nvPr>
        </p:nvSpPr>
        <p:spPr/>
      </p:sp>
    </p:spTree>
    <p:extLst>
      <p:ext uri="{BB962C8B-B14F-4D97-AF65-F5344CB8AC3E}">
        <p14:creationId xmlns:p14="http://schemas.microsoft.com/office/powerpoint/2010/main" val="1380130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Annuities</a:t>
            </a:r>
          </a:p>
        </p:txBody>
      </p:sp>
      <p:sp>
        <p:nvSpPr>
          <p:cNvPr id="36867" name="Rectangle 3"/>
          <p:cNvSpPr>
            <a:spLocks noGrp="1" noChangeArrowheads="1"/>
          </p:cNvSpPr>
          <p:nvPr>
            <p:ph type="body" idx="1"/>
          </p:nvPr>
        </p:nvSpPr>
        <p:spPr>
          <a:noFill/>
          <a:ln/>
        </p:spPr>
        <p:txBody>
          <a:bodyPr/>
          <a:lstStyle/>
          <a:p>
            <a:r>
              <a:rPr lang="en-US" dirty="0"/>
              <a:t>Definition :</a:t>
            </a:r>
            <a:r>
              <a:rPr lang="en-US" dirty="0" smtClean="0"/>
              <a:t> </a:t>
            </a:r>
            <a:r>
              <a:rPr lang="en-US" dirty="0"/>
              <a:t>a series of equal dollar payments coming at the end of a certain time period for a specified number of time periods.</a:t>
            </a:r>
          </a:p>
          <a:p>
            <a:r>
              <a:rPr lang="en-US" dirty="0"/>
              <a:t>Examples :</a:t>
            </a:r>
            <a:r>
              <a:rPr lang="en-US" dirty="0" smtClean="0"/>
              <a:t> </a:t>
            </a:r>
            <a:r>
              <a:rPr lang="en-US" dirty="0"/>
              <a:t>life insurance benefits, lottery payments, retirement payments.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701822144"/>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additive="base">
                                        <p:cTn id="7" dur="500" fill="hold"/>
                                        <p:tgtEl>
                                          <p:spTgt spid="368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86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6867">
                                            <p:txEl>
                                              <p:pRg st="1" end="1"/>
                                            </p:txEl>
                                          </p:spTgt>
                                        </p:tgtEl>
                                        <p:attrNameLst>
                                          <p:attrName>style.visibility</p:attrName>
                                        </p:attrNameLst>
                                      </p:cBhvr>
                                      <p:to>
                                        <p:strVal val="visible"/>
                                      </p:to>
                                    </p:set>
                                    <p:anim calcmode="lin" valueType="num">
                                      <p:cBhvr additive="base">
                                        <p:cTn id="13" dur="500" fill="hold"/>
                                        <p:tgtEl>
                                          <p:spTgt spid="3686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6867">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Compound Annuities</a:t>
            </a:r>
          </a:p>
        </p:txBody>
      </p:sp>
      <p:sp>
        <p:nvSpPr>
          <p:cNvPr id="38915" name="Rectangle 3"/>
          <p:cNvSpPr>
            <a:spLocks noGrp="1" noChangeArrowheads="1"/>
          </p:cNvSpPr>
          <p:nvPr>
            <p:ph type="body" idx="1"/>
          </p:nvPr>
        </p:nvSpPr>
        <p:spPr>
          <a:noFill/>
          <a:ln/>
        </p:spPr>
        <p:txBody>
          <a:bodyPr/>
          <a:lstStyle/>
          <a:p>
            <a:r>
              <a:rPr lang="en-US" sz="2800" dirty="0"/>
              <a:t>Definition :</a:t>
            </a:r>
            <a:r>
              <a:rPr lang="en-US" sz="2800" dirty="0" smtClean="0"/>
              <a:t> </a:t>
            </a:r>
            <a:r>
              <a:rPr lang="en-US" sz="2800" dirty="0"/>
              <a:t>depositing an equal sum of money at the end of each time period for a certain number of periods and allowing the money to grow</a:t>
            </a:r>
          </a:p>
          <a:p>
            <a:r>
              <a:rPr lang="en-US" sz="2800" dirty="0"/>
              <a:t>Example :</a:t>
            </a:r>
            <a:r>
              <a:rPr lang="en-US" sz="2800" dirty="0" smtClean="0"/>
              <a:t> </a:t>
            </a:r>
            <a:r>
              <a:rPr lang="en-US" sz="2800" dirty="0"/>
              <a:t>saving $50 a month to buy a new stereo two years in the future</a:t>
            </a:r>
          </a:p>
          <a:p>
            <a:pPr lvl="1">
              <a:buSzPct val="75000"/>
            </a:pPr>
            <a:r>
              <a:rPr lang="en-US" sz="2400" dirty="0"/>
              <a:t>By allowing the money to gain interest and compound interest, the first $50, at the end of two years is worth $50 (1 + 0.08)</a:t>
            </a:r>
            <a:r>
              <a:rPr lang="en-US" sz="2400" baseline="30000" dirty="0"/>
              <a:t>2</a:t>
            </a:r>
            <a:r>
              <a:rPr lang="en-US" sz="2400" dirty="0"/>
              <a:t> = $58.32</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3875381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 calcmode="lin" valueType="num">
                                      <p:cBhvr additive="base">
                                        <p:cTn id="13" dur="500" fill="hold"/>
                                        <p:tgtEl>
                                          <p:spTgt spid="389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8915">
                                            <p:txEl>
                                              <p:pRg st="2" end="2"/>
                                            </p:txEl>
                                          </p:spTgt>
                                        </p:tgtEl>
                                        <p:attrNameLst>
                                          <p:attrName>style.visibility</p:attrName>
                                        </p:attrNameLst>
                                      </p:cBhvr>
                                      <p:to>
                                        <p:strVal val="visible"/>
                                      </p:to>
                                    </p:set>
                                    <p:anim calcmode="lin" valueType="num">
                                      <p:cBhvr additive="base">
                                        <p:cTn id="17" dur="500" fill="hold"/>
                                        <p:tgtEl>
                                          <p:spTgt spid="3891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Future Value of an Annuity Equation</a:t>
            </a:r>
          </a:p>
        </p:txBody>
      </p:sp>
      <p:sp>
        <p:nvSpPr>
          <p:cNvPr id="40963" name="Rectangle 3"/>
          <p:cNvSpPr>
            <a:spLocks noGrp="1" noChangeArrowheads="1"/>
          </p:cNvSpPr>
          <p:nvPr>
            <p:ph type="body" idx="1"/>
          </p:nvPr>
        </p:nvSpPr>
        <p:spPr>
          <a:noFill/>
          <a:ln/>
        </p:spPr>
        <p:txBody>
          <a:bodyPr/>
          <a:lstStyle/>
          <a:p>
            <a:r>
              <a:rPr lang="en-US"/>
              <a:t>FV</a:t>
            </a:r>
            <a:r>
              <a:rPr lang="en-US" baseline="-25000"/>
              <a:t>n</a:t>
            </a:r>
            <a:r>
              <a:rPr lang="en-US"/>
              <a:t>  =  PMT (FVIFA</a:t>
            </a:r>
            <a:r>
              <a:rPr lang="en-US" baseline="-25000"/>
              <a:t>i,n</a:t>
            </a:r>
            <a:r>
              <a:rPr lang="en-US"/>
              <a:t>)</a:t>
            </a:r>
          </a:p>
          <a:p>
            <a:pPr lvl="1">
              <a:buSzPct val="75000"/>
            </a:pPr>
            <a:r>
              <a:rPr lang="en-US"/>
              <a:t>FV</a:t>
            </a:r>
            <a:r>
              <a:rPr lang="en-US" baseline="-25000"/>
              <a:t>n</a:t>
            </a:r>
            <a:r>
              <a:rPr lang="en-US"/>
              <a:t> = the future value, in today’s dollars, of a sum of money</a:t>
            </a:r>
          </a:p>
          <a:p>
            <a:pPr lvl="1">
              <a:buSzPct val="75000"/>
            </a:pPr>
            <a:r>
              <a:rPr lang="en-US"/>
              <a:t>PMT = the payment made at the end of each time period</a:t>
            </a:r>
          </a:p>
          <a:p>
            <a:pPr lvl="1">
              <a:buSzPct val="75000"/>
            </a:pPr>
            <a:r>
              <a:rPr lang="en-US"/>
              <a:t>FVIFA</a:t>
            </a:r>
            <a:r>
              <a:rPr lang="en-US" baseline="-25000"/>
              <a:t>i,n </a:t>
            </a:r>
            <a:r>
              <a:rPr lang="en-US"/>
              <a:t>= the future-value interest factor for an annuity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077511364"/>
      </p:ext>
    </p:extLst>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68" name="Rectangle 128"/>
          <p:cNvSpPr>
            <a:spLocks noGrp="1" noChangeArrowheads="1"/>
          </p:cNvSpPr>
          <p:nvPr>
            <p:ph type="title"/>
          </p:nvPr>
        </p:nvSpPr>
        <p:spPr/>
        <p:txBody>
          <a:bodyPr/>
          <a:lstStyle/>
          <a:p>
            <a:r>
              <a:rPr lang="en-US" dirty="0"/>
              <a:t>Calculating the Future Value of an </a:t>
            </a:r>
            <a:r>
              <a:rPr lang="en-US" dirty="0" smtClean="0"/>
              <a:t>Annuity</a:t>
            </a:r>
            <a:endParaRPr lang="en-US" dirty="0"/>
          </a:p>
        </p:txBody>
      </p:sp>
      <p:sp>
        <p:nvSpPr>
          <p:cNvPr id="61569" name="Rectangle 129"/>
          <p:cNvSpPr>
            <a:spLocks noGrp="1" noChangeArrowheads="1"/>
          </p:cNvSpPr>
          <p:nvPr>
            <p:ph type="body" sz="half" idx="1"/>
          </p:nvPr>
        </p:nvSpPr>
        <p:spPr>
          <a:xfrm>
            <a:off x="685800" y="1676400"/>
            <a:ext cx="4724400" cy="4114800"/>
          </a:xfrm>
        </p:spPr>
        <p:txBody>
          <a:bodyPr/>
          <a:lstStyle/>
          <a:p>
            <a:pPr marL="0" indent="0">
              <a:buFont typeface="Wingdings" pitchFamily="2" charset="2"/>
              <a:buNone/>
            </a:pPr>
            <a:r>
              <a:rPr lang="en-US" sz="2400" dirty="0"/>
              <a:t>Assuming $2000 annual contributions with 9% return, how much will </a:t>
            </a:r>
            <a:r>
              <a:rPr lang="en-US" sz="2400" dirty="0" smtClean="0"/>
              <a:t>it </a:t>
            </a:r>
            <a:r>
              <a:rPr lang="en-US" sz="2400" dirty="0"/>
              <a:t>be worth in 30 years?</a:t>
            </a:r>
          </a:p>
          <a:p>
            <a:pPr marL="0" indent="0"/>
            <a:endParaRPr lang="en-US" sz="2400" dirty="0"/>
          </a:p>
          <a:p>
            <a:pPr marL="0" indent="0">
              <a:buFont typeface="Wingdings" pitchFamily="2" charset="2"/>
              <a:buNone/>
            </a:pPr>
            <a:r>
              <a:rPr lang="en-US" sz="2400" dirty="0" err="1"/>
              <a:t>FV</a:t>
            </a:r>
            <a:r>
              <a:rPr lang="en-US" sz="2400" baseline="-25000" dirty="0" err="1"/>
              <a:t>n</a:t>
            </a:r>
            <a:r>
              <a:rPr lang="en-US" sz="2400" dirty="0"/>
              <a:t>	= PMT (FVIFA </a:t>
            </a:r>
            <a:r>
              <a:rPr lang="en-US" sz="2400" baseline="-25000" dirty="0" err="1"/>
              <a:t>i</a:t>
            </a:r>
            <a:r>
              <a:rPr lang="en-US" sz="2400" baseline="-25000" dirty="0"/>
              <a:t>, n</a:t>
            </a:r>
            <a:r>
              <a:rPr lang="en-US" sz="2400" dirty="0"/>
              <a:t>)</a:t>
            </a:r>
          </a:p>
          <a:p>
            <a:pPr marL="0" indent="0">
              <a:buFont typeface="Wingdings" pitchFamily="2" charset="2"/>
              <a:buNone/>
            </a:pPr>
            <a:r>
              <a:rPr lang="en-US" sz="2400" dirty="0"/>
              <a:t>FV</a:t>
            </a:r>
            <a:r>
              <a:rPr lang="en-US" sz="2400" baseline="-25000" dirty="0"/>
              <a:t>30</a:t>
            </a:r>
            <a:r>
              <a:rPr lang="en-US" sz="2400" dirty="0"/>
              <a:t>	= $2000 (FVIFA </a:t>
            </a:r>
            <a:r>
              <a:rPr lang="en-US" sz="2400" baseline="-25000" dirty="0"/>
              <a:t>9%,30 </a:t>
            </a:r>
            <a:r>
              <a:rPr lang="en-US" sz="2400" baseline="-25000" dirty="0" err="1"/>
              <a:t>yr</a:t>
            </a:r>
            <a:r>
              <a:rPr lang="en-US" sz="2400" dirty="0"/>
              <a:t>)</a:t>
            </a:r>
          </a:p>
          <a:p>
            <a:pPr marL="0" indent="0">
              <a:buFont typeface="Wingdings" pitchFamily="2" charset="2"/>
              <a:buNone/>
            </a:pPr>
            <a:r>
              <a:rPr lang="en-US" sz="2400" dirty="0"/>
              <a:t>FV</a:t>
            </a:r>
            <a:r>
              <a:rPr lang="en-US" sz="2400" baseline="-25000" dirty="0"/>
              <a:t>30</a:t>
            </a:r>
            <a:r>
              <a:rPr lang="en-US" sz="2400" dirty="0"/>
              <a:t>	= $2000 (136.305)</a:t>
            </a:r>
          </a:p>
          <a:p>
            <a:pPr marL="0" indent="0">
              <a:buFont typeface="Wingdings" pitchFamily="2" charset="2"/>
              <a:buNone/>
            </a:pPr>
            <a:r>
              <a:rPr lang="en-US" sz="2400" dirty="0"/>
              <a:t>FV</a:t>
            </a:r>
            <a:r>
              <a:rPr lang="en-US" sz="2400" baseline="-25000" dirty="0"/>
              <a:t>30</a:t>
            </a:r>
            <a:r>
              <a:rPr lang="en-US" sz="2400" dirty="0"/>
              <a:t>	= $272,610  </a:t>
            </a:r>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260104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Present Value of an Annuity Equation</a:t>
            </a:r>
          </a:p>
        </p:txBody>
      </p:sp>
      <p:sp>
        <p:nvSpPr>
          <p:cNvPr id="45059" name="Rectangle 3"/>
          <p:cNvSpPr>
            <a:spLocks noGrp="1" noChangeArrowheads="1"/>
          </p:cNvSpPr>
          <p:nvPr>
            <p:ph type="body" idx="1"/>
          </p:nvPr>
        </p:nvSpPr>
        <p:spPr>
          <a:noFill/>
          <a:ln/>
        </p:spPr>
        <p:txBody>
          <a:bodyPr/>
          <a:lstStyle/>
          <a:p>
            <a:r>
              <a:rPr lang="en-US"/>
              <a:t>PV</a:t>
            </a:r>
            <a:r>
              <a:rPr lang="en-US" baseline="-25000"/>
              <a:t>n</a:t>
            </a:r>
            <a:r>
              <a:rPr lang="en-US"/>
              <a:t> = PMT (PVIFA</a:t>
            </a:r>
            <a:r>
              <a:rPr lang="en-US" baseline="-25000"/>
              <a:t>i,n</a:t>
            </a:r>
            <a:r>
              <a:rPr lang="en-US"/>
              <a:t>)</a:t>
            </a:r>
          </a:p>
          <a:p>
            <a:pPr lvl="1">
              <a:buSzPct val="75000"/>
            </a:pPr>
            <a:r>
              <a:rPr lang="en-US"/>
              <a:t>PV</a:t>
            </a:r>
            <a:r>
              <a:rPr lang="en-US" baseline="-25000"/>
              <a:t>n</a:t>
            </a:r>
            <a:r>
              <a:rPr lang="en-US"/>
              <a:t> = the present value, in today’s dollars, of a sum of money</a:t>
            </a:r>
          </a:p>
          <a:p>
            <a:pPr lvl="1">
              <a:buSzPct val="75000"/>
            </a:pPr>
            <a:r>
              <a:rPr lang="en-US"/>
              <a:t>PMT = the payment to be made at the end of each time period</a:t>
            </a:r>
          </a:p>
          <a:p>
            <a:pPr lvl="1">
              <a:buSzPct val="75000"/>
            </a:pPr>
            <a:r>
              <a:rPr lang="en-US"/>
              <a:t>PVIFA</a:t>
            </a:r>
            <a:r>
              <a:rPr lang="en-US" baseline="-25000"/>
              <a:t>i,n</a:t>
            </a:r>
            <a:r>
              <a:rPr lang="en-US"/>
              <a:t> =  the present-value interest factor for an annuity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24656963"/>
      </p:ext>
    </p:extLst>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dirty="0"/>
              <a:t>Present Value of an Annuity </a:t>
            </a:r>
            <a:r>
              <a:rPr lang="en-US" dirty="0" smtClean="0"/>
              <a:t>Equation</a:t>
            </a:r>
            <a:endParaRPr lang="en-US" sz="4000" dirty="0"/>
          </a:p>
        </p:txBody>
      </p:sp>
      <p:sp>
        <p:nvSpPr>
          <p:cNvPr id="47107" name="Rectangle 3"/>
          <p:cNvSpPr>
            <a:spLocks noGrp="1" noChangeArrowheads="1"/>
          </p:cNvSpPr>
          <p:nvPr>
            <p:ph type="body" idx="1"/>
          </p:nvPr>
        </p:nvSpPr>
        <p:spPr>
          <a:noFill/>
          <a:ln/>
        </p:spPr>
        <p:txBody>
          <a:bodyPr/>
          <a:lstStyle/>
          <a:p>
            <a:r>
              <a:rPr lang="en-US"/>
              <a:t>This equation is used to determine the present value of a future stream of payments, such as your pension fund or insurance benefits.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4130750620"/>
      </p:ext>
    </p:extLst>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a:t>Calculating Present Value of an Annuity: Now or Wait?</a:t>
            </a:r>
          </a:p>
        </p:txBody>
      </p:sp>
      <p:sp>
        <p:nvSpPr>
          <p:cNvPr id="62467" name="Rectangle 3"/>
          <p:cNvSpPr>
            <a:spLocks noGrp="1" noChangeArrowheads="1"/>
          </p:cNvSpPr>
          <p:nvPr>
            <p:ph type="body" sz="half" idx="1"/>
          </p:nvPr>
        </p:nvSpPr>
        <p:spPr>
          <a:xfrm>
            <a:off x="838200" y="1676400"/>
            <a:ext cx="4267200" cy="4267200"/>
          </a:xfrm>
        </p:spPr>
        <p:txBody>
          <a:bodyPr/>
          <a:lstStyle/>
          <a:p>
            <a:pPr marL="0" indent="0">
              <a:buFont typeface="Wingdings" pitchFamily="2" charset="2"/>
              <a:buNone/>
            </a:pPr>
            <a:r>
              <a:rPr lang="en-US" sz="2400" dirty="0"/>
              <a:t>What is the present value of the 25 annual payments of $</a:t>
            </a:r>
            <a:r>
              <a:rPr lang="en-US" sz="2400" dirty="0" smtClean="0"/>
              <a:t>50,000, </a:t>
            </a:r>
            <a:r>
              <a:rPr lang="en-US" sz="2400" dirty="0"/>
              <a:t>assuming a 5% discount rate?</a:t>
            </a:r>
          </a:p>
          <a:p>
            <a:pPr marL="0" indent="0">
              <a:buFont typeface="Wingdings" pitchFamily="2" charset="2"/>
              <a:buNone/>
            </a:pPr>
            <a:endParaRPr lang="en-US" sz="2400" dirty="0"/>
          </a:p>
          <a:p>
            <a:pPr marL="0" indent="0">
              <a:buFont typeface="Wingdings" pitchFamily="2" charset="2"/>
              <a:buNone/>
            </a:pPr>
            <a:r>
              <a:rPr lang="en-US" sz="2400" dirty="0">
                <a:cs typeface="Times New Roman" pitchFamily="18" charset="0"/>
              </a:rPr>
              <a:t>PV = PMT (PVIFA </a:t>
            </a:r>
            <a:r>
              <a:rPr lang="en-US" sz="2400" baseline="-30000" dirty="0" err="1">
                <a:cs typeface="Times New Roman" pitchFamily="18" charset="0"/>
              </a:rPr>
              <a:t>i,n</a:t>
            </a:r>
            <a:r>
              <a:rPr lang="en-US" sz="2400" dirty="0">
                <a:cs typeface="Times New Roman" pitchFamily="18" charset="0"/>
              </a:rPr>
              <a:t>)</a:t>
            </a:r>
            <a:r>
              <a:rPr lang="en-US" sz="2400" dirty="0"/>
              <a:t> </a:t>
            </a:r>
          </a:p>
          <a:p>
            <a:pPr marL="0" indent="0">
              <a:buFont typeface="Wingdings" pitchFamily="2" charset="2"/>
              <a:buNone/>
            </a:pPr>
            <a:r>
              <a:rPr lang="en-US" sz="2400" dirty="0">
                <a:cs typeface="Times New Roman" pitchFamily="18" charset="0"/>
              </a:rPr>
              <a:t>PV = $50,000 (PVIFA </a:t>
            </a:r>
            <a:r>
              <a:rPr lang="en-US" sz="2400" baseline="-30000" dirty="0">
                <a:cs typeface="Times New Roman" pitchFamily="18" charset="0"/>
              </a:rPr>
              <a:t>5%</a:t>
            </a:r>
            <a:r>
              <a:rPr lang="en-US" sz="2400" dirty="0">
                <a:cs typeface="Times New Roman" pitchFamily="18" charset="0"/>
              </a:rPr>
              <a:t>, </a:t>
            </a:r>
            <a:r>
              <a:rPr lang="en-US" sz="2400" baseline="-30000" dirty="0">
                <a:cs typeface="Times New Roman" pitchFamily="18" charset="0"/>
              </a:rPr>
              <a:t>25</a:t>
            </a:r>
            <a:r>
              <a:rPr lang="en-US" sz="2400" dirty="0">
                <a:cs typeface="Times New Roman" pitchFamily="18" charset="0"/>
              </a:rPr>
              <a:t>)</a:t>
            </a:r>
          </a:p>
          <a:p>
            <a:pPr marL="0" indent="0">
              <a:buFont typeface="Wingdings" pitchFamily="2" charset="2"/>
              <a:buNone/>
            </a:pPr>
            <a:r>
              <a:rPr lang="en-US" sz="2400" dirty="0">
                <a:cs typeface="Times New Roman" pitchFamily="18" charset="0"/>
              </a:rPr>
              <a:t>PV = $50,000 (14.094)</a:t>
            </a:r>
          </a:p>
          <a:p>
            <a:pPr marL="0" indent="0">
              <a:buFont typeface="Wingdings" pitchFamily="2" charset="2"/>
              <a:buNone/>
            </a:pPr>
            <a:r>
              <a:rPr lang="en-US" sz="2400" dirty="0">
                <a:cs typeface="Times New Roman" pitchFamily="18" charset="0"/>
              </a:rPr>
              <a:t>PV = $704,700</a:t>
            </a:r>
          </a:p>
          <a:p>
            <a:pPr marL="0" indent="0">
              <a:buFont typeface="Wingdings" pitchFamily="2" charset="2"/>
              <a:buNone/>
            </a:pPr>
            <a:endParaRPr lang="en-US" sz="2400" dirty="0"/>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1929754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Amortized Loans</a:t>
            </a:r>
          </a:p>
        </p:txBody>
      </p:sp>
      <p:sp>
        <p:nvSpPr>
          <p:cNvPr id="49155" name="Rectangle 3"/>
          <p:cNvSpPr>
            <a:spLocks noGrp="1" noChangeArrowheads="1"/>
          </p:cNvSpPr>
          <p:nvPr>
            <p:ph type="body" idx="1"/>
          </p:nvPr>
        </p:nvSpPr>
        <p:spPr>
          <a:noFill/>
          <a:ln/>
        </p:spPr>
        <p:txBody>
          <a:bodyPr/>
          <a:lstStyle/>
          <a:p>
            <a:r>
              <a:rPr lang="en-US" sz="2800" dirty="0"/>
              <a:t>Definition :</a:t>
            </a:r>
            <a:r>
              <a:rPr lang="en-US" sz="2800" dirty="0" smtClean="0"/>
              <a:t> </a:t>
            </a:r>
            <a:r>
              <a:rPr lang="en-US" sz="2800" dirty="0"/>
              <a:t>loans that are repaid in equal periodic installments</a:t>
            </a:r>
          </a:p>
          <a:p>
            <a:r>
              <a:rPr lang="en-US" sz="2800" dirty="0"/>
              <a:t>With an amortized loan the interest payment declines as your outstanding principal declines; therefore, with each payment you will be paying an increasing amount towards the principal of the loan.</a:t>
            </a:r>
          </a:p>
          <a:p>
            <a:r>
              <a:rPr lang="en-US" sz="2800" dirty="0"/>
              <a:t>Examples :</a:t>
            </a:r>
            <a:r>
              <a:rPr lang="en-US" sz="2800" dirty="0" smtClean="0"/>
              <a:t> </a:t>
            </a:r>
            <a:r>
              <a:rPr lang="en-US" sz="2800" dirty="0"/>
              <a:t>car loans or home mortgages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253544773"/>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 calcmode="lin" valueType="num">
                                      <p:cBhvr additive="base">
                                        <p:cTn id="13" dur="500" fill="hold"/>
                                        <p:tgtEl>
                                          <p:spTgt spid="4915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91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9155">
                                            <p:txEl>
                                              <p:pRg st="2" end="2"/>
                                            </p:txEl>
                                          </p:spTgt>
                                        </p:tgtEl>
                                        <p:attrNameLst>
                                          <p:attrName>style.visibility</p:attrName>
                                        </p:attrNameLst>
                                      </p:cBhvr>
                                      <p:to>
                                        <p:strVal val="visible"/>
                                      </p:to>
                                    </p:set>
                                    <p:anim calcmode="lin" valueType="num">
                                      <p:cBhvr additive="base">
                                        <p:cTn id="19" dur="500" fill="hold"/>
                                        <p:tgtEl>
                                          <p:spTgt spid="4915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915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t>Buying a Car With Four Easy Annual Installments</a:t>
            </a:r>
          </a:p>
        </p:txBody>
      </p:sp>
      <p:sp>
        <p:nvSpPr>
          <p:cNvPr id="65539" name="Rectangle 3"/>
          <p:cNvSpPr>
            <a:spLocks noGrp="1" noChangeArrowheads="1"/>
          </p:cNvSpPr>
          <p:nvPr>
            <p:ph type="body" sz="half" idx="1"/>
          </p:nvPr>
        </p:nvSpPr>
        <p:spPr>
          <a:xfrm>
            <a:off x="533400" y="1676400"/>
            <a:ext cx="4800600" cy="4114800"/>
          </a:xfrm>
        </p:spPr>
        <p:txBody>
          <a:bodyPr/>
          <a:lstStyle/>
          <a:p>
            <a:pPr marL="0" indent="0">
              <a:buFont typeface="Wingdings" pitchFamily="2" charset="2"/>
              <a:buNone/>
              <a:tabLst>
                <a:tab pos="1020763" algn="l"/>
              </a:tabLst>
            </a:pPr>
            <a:r>
              <a:rPr lang="en-US" sz="2400"/>
              <a:t>What are the annual payments to repay $6,000 at 15% interest?</a:t>
            </a:r>
          </a:p>
          <a:p>
            <a:pPr marL="0" indent="0">
              <a:buFont typeface="Wingdings" pitchFamily="2" charset="2"/>
              <a:buNone/>
              <a:tabLst>
                <a:tab pos="1020763" algn="l"/>
              </a:tabLst>
            </a:pPr>
            <a:endParaRPr lang="en-US" sz="2400"/>
          </a:p>
          <a:p>
            <a:pPr marL="0" indent="0">
              <a:buFont typeface="Wingdings" pitchFamily="2" charset="2"/>
              <a:buNone/>
              <a:tabLst>
                <a:tab pos="1020763" algn="l"/>
              </a:tabLst>
            </a:pPr>
            <a:r>
              <a:rPr lang="en-US" sz="2400">
                <a:cs typeface="Arial" charset="0"/>
              </a:rPr>
              <a:t>PV 	= PMT(PVIFA </a:t>
            </a:r>
            <a:r>
              <a:rPr lang="en-US" sz="2400" baseline="-30000">
                <a:cs typeface="Arial" charset="0"/>
              </a:rPr>
              <a:t>i%,n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(PVIFA </a:t>
            </a:r>
            <a:r>
              <a:rPr lang="en-US" sz="2400" baseline="-30000">
                <a:cs typeface="Arial" charset="0"/>
              </a:rPr>
              <a:t>15%, 4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(2.855)</a:t>
            </a:r>
            <a:endParaRPr lang="en-US" sz="2400">
              <a:cs typeface="Times New Roman" pitchFamily="18" charset="0"/>
            </a:endParaRPr>
          </a:p>
          <a:p>
            <a:pPr marL="0" indent="0">
              <a:buFont typeface="Wingdings" pitchFamily="2" charset="2"/>
              <a:buNone/>
              <a:tabLst>
                <a:tab pos="1020763" algn="l"/>
              </a:tabLst>
            </a:pPr>
            <a:r>
              <a:rPr lang="en-US" sz="2400">
                <a:cs typeface="Arial" charset="0"/>
              </a:rPr>
              <a:t>$2,101.58 = PMT</a:t>
            </a:r>
            <a:r>
              <a:rPr lang="en-US" sz="2400"/>
              <a:t> </a:t>
            </a:r>
          </a:p>
        </p:txBody>
      </p:sp>
      <p:pic>
        <p:nvPicPr>
          <p:cNvPr id="9219" name="Picture 3" descr="C:\Users\Thanachote\AppData\Local\Microsoft\Windows\INetCache\IE\G5CO1S3H\MP90040491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2667000"/>
            <a:ext cx="37338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262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Perpetuities</a:t>
            </a:r>
          </a:p>
        </p:txBody>
      </p:sp>
      <p:sp>
        <p:nvSpPr>
          <p:cNvPr id="51203" name="Rectangle 3"/>
          <p:cNvSpPr>
            <a:spLocks noGrp="1" noChangeArrowheads="1"/>
          </p:cNvSpPr>
          <p:nvPr>
            <p:ph type="body" idx="1"/>
          </p:nvPr>
        </p:nvSpPr>
        <p:spPr>
          <a:noFill/>
          <a:ln/>
        </p:spPr>
        <p:txBody>
          <a:bodyPr/>
          <a:lstStyle/>
          <a:p>
            <a:r>
              <a:rPr lang="en-US"/>
              <a:t>Definition – an annuity that lasts forever</a:t>
            </a:r>
          </a:p>
          <a:p>
            <a:r>
              <a:rPr lang="en-US"/>
              <a:t>PV = PP / i</a:t>
            </a:r>
          </a:p>
          <a:p>
            <a:pPr lvl="1">
              <a:buSzPct val="75000"/>
            </a:pPr>
            <a:r>
              <a:rPr lang="en-US"/>
              <a:t>PV = the present value of the perpetuity</a:t>
            </a:r>
          </a:p>
          <a:p>
            <a:pPr lvl="1">
              <a:buSzPct val="75000"/>
            </a:pPr>
            <a:r>
              <a:rPr lang="en-US"/>
              <a:t>PP = the annual dollar amount provided by the perpetuity</a:t>
            </a:r>
          </a:p>
          <a:p>
            <a:pPr lvl="1">
              <a:buSzPct val="75000"/>
            </a:pPr>
            <a:r>
              <a:rPr lang="en-US"/>
              <a:t>i = the annual interest (or discount) rate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3251517267"/>
      </p:ext>
    </p:extLst>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Summary</a:t>
            </a:r>
          </a:p>
        </p:txBody>
      </p:sp>
      <p:sp>
        <p:nvSpPr>
          <p:cNvPr id="53251" name="Rectangle 3"/>
          <p:cNvSpPr>
            <a:spLocks noGrp="1" noChangeArrowheads="1"/>
          </p:cNvSpPr>
          <p:nvPr>
            <p:ph type="body" idx="1"/>
          </p:nvPr>
        </p:nvSpPr>
        <p:spPr>
          <a:noFill/>
          <a:ln/>
        </p:spPr>
        <p:txBody>
          <a:bodyPr/>
          <a:lstStyle/>
          <a:p>
            <a:r>
              <a:rPr lang="en-US"/>
              <a:t>Future value – the value, in the future, of a current investment</a:t>
            </a:r>
          </a:p>
          <a:p>
            <a:r>
              <a:rPr lang="en-US"/>
              <a:t>Rule of 72 – estimates how long your investment will take to double at a given rate of return</a:t>
            </a:r>
          </a:p>
          <a:p>
            <a:r>
              <a:rPr lang="en-US"/>
              <a:t>Present value – today’s value of an investment received in the future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5248847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dissolve">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dissolve">
                                      <p:cBhvr>
                                        <p:cTn id="12" dur="500"/>
                                        <p:tgtEl>
                                          <p:spTgt spid="532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dissolve">
                                      <p:cBhvr>
                                        <p:cTn id="17" dur="500"/>
                                        <p:tgtEl>
                                          <p:spTgt spid="532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dirty="0" smtClean="0"/>
              <a:t>Summary</a:t>
            </a:r>
            <a:endParaRPr lang="en-US" sz="4000" dirty="0"/>
          </a:p>
        </p:txBody>
      </p:sp>
      <p:sp>
        <p:nvSpPr>
          <p:cNvPr id="55299" name="Rectangle 3"/>
          <p:cNvSpPr>
            <a:spLocks noGrp="1" noChangeArrowheads="1"/>
          </p:cNvSpPr>
          <p:nvPr>
            <p:ph type="body" idx="1"/>
          </p:nvPr>
        </p:nvSpPr>
        <p:spPr>
          <a:noFill/>
          <a:ln/>
        </p:spPr>
        <p:txBody>
          <a:bodyPr/>
          <a:lstStyle/>
          <a:p>
            <a:pPr>
              <a:lnSpc>
                <a:spcPct val="90000"/>
              </a:lnSpc>
            </a:pPr>
            <a:r>
              <a:rPr lang="en-US"/>
              <a:t>Annuity – a periodic series of equal payments for a specific length of time</a:t>
            </a:r>
          </a:p>
          <a:p>
            <a:pPr>
              <a:lnSpc>
                <a:spcPct val="90000"/>
              </a:lnSpc>
            </a:pPr>
            <a:r>
              <a:rPr lang="en-US"/>
              <a:t>Future value of an annuity – the value, in the future, of a current stream of investments</a:t>
            </a:r>
          </a:p>
          <a:p>
            <a:pPr>
              <a:lnSpc>
                <a:spcPct val="90000"/>
              </a:lnSpc>
            </a:pPr>
            <a:r>
              <a:rPr lang="en-US"/>
              <a:t>Present value of an annuity – today’s value of a stream of investments received in the future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25624092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dissolve">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dissolve">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dissolve">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dirty="0" smtClean="0"/>
              <a:t>Summary</a:t>
            </a:r>
            <a:endParaRPr lang="en-US" sz="4000" dirty="0"/>
          </a:p>
        </p:txBody>
      </p:sp>
      <p:sp>
        <p:nvSpPr>
          <p:cNvPr id="57347" name="Rectangle 3"/>
          <p:cNvSpPr>
            <a:spLocks noGrp="1" noChangeArrowheads="1"/>
          </p:cNvSpPr>
          <p:nvPr>
            <p:ph type="body" idx="1"/>
          </p:nvPr>
        </p:nvSpPr>
        <p:spPr>
          <a:noFill/>
          <a:ln/>
        </p:spPr>
        <p:txBody>
          <a:bodyPr/>
          <a:lstStyle/>
          <a:p>
            <a:r>
              <a:rPr lang="en-US"/>
              <a:t>Amortized loans – loans paid in equal periodic installments for a specific length of time</a:t>
            </a:r>
          </a:p>
          <a:p>
            <a:r>
              <a:rPr lang="en-US"/>
              <a:t>Perpetuities </a:t>
            </a:r>
            <a:r>
              <a:rPr lang="en-US">
                <a:cs typeface="Arial" charset="0"/>
              </a:rPr>
              <a:t>– a</a:t>
            </a:r>
            <a:r>
              <a:rPr lang="en-US"/>
              <a:t>nnuities that continue forever</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102420359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dissolve">
                                      <p:cBhvr>
                                        <p:cTn id="7" dur="500"/>
                                        <p:tgtEl>
                                          <p:spTgt spid="573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dissolve">
                                      <p:cBhvr>
                                        <p:cTn id="12" dur="500"/>
                                        <p:tgtEl>
                                          <p:spTgt spid="573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685800"/>
            <a:ext cx="8229600" cy="941388"/>
          </a:xfrm>
        </p:spPr>
        <p:txBody>
          <a:bodyPr/>
          <a:lstStyle/>
          <a:p>
            <a:pPr eaLnBrk="1" hangingPunct="1">
              <a:buClr>
                <a:schemeClr val="tx2"/>
              </a:buClr>
            </a:pPr>
            <a:r>
              <a:rPr lang="en-US" dirty="0" smtClean="0"/>
              <a:t>Assessment: The Expensive Car</a:t>
            </a:r>
          </a:p>
        </p:txBody>
      </p:sp>
      <p:sp>
        <p:nvSpPr>
          <p:cNvPr id="33795" name="Rectangle 3"/>
          <p:cNvSpPr>
            <a:spLocks noGrp="1" noChangeArrowheads="1"/>
          </p:cNvSpPr>
          <p:nvPr>
            <p:ph idx="1"/>
          </p:nvPr>
        </p:nvSpPr>
        <p:spPr>
          <a:xfrm>
            <a:off x="903288" y="1597025"/>
            <a:ext cx="7304087" cy="5029200"/>
          </a:xfrm>
        </p:spPr>
        <p:txBody>
          <a:bodyPr/>
          <a:lstStyle/>
          <a:p>
            <a:pPr eaLnBrk="1" hangingPunct="1">
              <a:lnSpc>
                <a:spcPct val="90000"/>
              </a:lnSpc>
              <a:buClr>
                <a:schemeClr val="tx2"/>
              </a:buClr>
            </a:pPr>
            <a:r>
              <a:rPr lang="en-US" sz="2400" dirty="0" smtClean="0"/>
              <a:t>You graduate from BE and you really want that new $35,000 BMW 320i that your buddy has.  You estimate that you can borrow the money for the car at 9%, paying $8,718 per year for 5 years. </a:t>
            </a:r>
          </a:p>
          <a:p>
            <a:pPr lvl="1" eaLnBrk="1" hangingPunct="1">
              <a:lnSpc>
                <a:spcPct val="90000"/>
              </a:lnSpc>
              <a:buClr>
                <a:schemeClr val="tx2"/>
              </a:buClr>
            </a:pPr>
            <a:r>
              <a:rPr lang="en-US" dirty="0" smtClean="0"/>
              <a:t>(a) Your first thought is that you buy the car and begin investing in year 6 the $8,718 per year for 25 years at 9%.</a:t>
            </a:r>
          </a:p>
          <a:p>
            <a:pPr lvl="1" eaLnBrk="1" hangingPunct="1">
              <a:lnSpc>
                <a:spcPct val="90000"/>
              </a:lnSpc>
              <a:buClr>
                <a:schemeClr val="tx2"/>
              </a:buClr>
            </a:pPr>
            <a:r>
              <a:rPr lang="en-US" dirty="0" smtClean="0"/>
              <a:t>(b) Your second thought is to keep your old Honda Civic with 150,000 miles and  invest the $8,718 per year for the full 30 years at 9%. </a:t>
            </a:r>
          </a:p>
          <a:p>
            <a:pPr eaLnBrk="1" hangingPunct="1">
              <a:lnSpc>
                <a:spcPct val="90000"/>
              </a:lnSpc>
              <a:buClr>
                <a:schemeClr val="tx2"/>
              </a:buClr>
            </a:pPr>
            <a:r>
              <a:rPr lang="en-US" sz="2400" dirty="0" smtClean="0"/>
              <a:t>Even though 9% may be a high return to obtain, what is the difference in future value between thought (a) and thought (b)? What was the cost of the car in retirement terms?</a:t>
            </a:r>
          </a:p>
          <a:p>
            <a:pPr eaLnBrk="1" hangingPunct="1">
              <a:lnSpc>
                <a:spcPct val="90000"/>
              </a:lnSpc>
              <a:buClr>
                <a:schemeClr val="tx2"/>
              </a:buClr>
            </a:pPr>
            <a:endParaRPr lang="en-US" sz="24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5915557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anim calcmode="lin" valueType="num">
                                      <p:cBhvr additive="base">
                                        <p:cTn id="11"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3795">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 calcmode="lin" valueType="num">
                                      <p:cBhvr additive="base">
                                        <p:cTn id="1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37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33795">
                                            <p:txEl>
                                              <p:pRg st="3" end="3"/>
                                            </p:txEl>
                                          </p:spTgt>
                                        </p:tgtEl>
                                        <p:attrNameLst>
                                          <p:attrName>style.visibility</p:attrName>
                                        </p:attrNameLst>
                                      </p:cBhvr>
                                      <p:to>
                                        <p:strVal val="visible"/>
                                      </p:to>
                                    </p:set>
                                    <p:anim calcmode="lin" valueType="num">
                                      <p:cBhvr additive="base">
                                        <p:cTn id="21"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79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658813"/>
            <a:ext cx="8229600" cy="941387"/>
          </a:xfrm>
        </p:spPr>
        <p:txBody>
          <a:bodyPr/>
          <a:lstStyle/>
          <a:p>
            <a:pPr eaLnBrk="1" hangingPunct="1">
              <a:buClr>
                <a:schemeClr val="tx2"/>
              </a:buClr>
            </a:pPr>
            <a:r>
              <a:rPr lang="en-US" dirty="0" smtClean="0"/>
              <a:t>Answer: The Car</a:t>
            </a:r>
          </a:p>
        </p:txBody>
      </p:sp>
      <p:sp>
        <p:nvSpPr>
          <p:cNvPr id="35843" name="Rectangle 3"/>
          <p:cNvSpPr>
            <a:spLocks noGrp="1" noChangeArrowheads="1"/>
          </p:cNvSpPr>
          <p:nvPr>
            <p:ph idx="1"/>
          </p:nvPr>
        </p:nvSpPr>
        <p:spPr>
          <a:xfrm>
            <a:off x="914400" y="1600200"/>
            <a:ext cx="7315200" cy="4876800"/>
          </a:xfrm>
        </p:spPr>
        <p:txBody>
          <a:bodyPr/>
          <a:lstStyle/>
          <a:p>
            <a:pPr eaLnBrk="1" hangingPunct="1"/>
            <a:r>
              <a:rPr lang="en-US" dirty="0" smtClean="0"/>
              <a:t>Payment = $8,718, N = 25, I = 9%</a:t>
            </a:r>
          </a:p>
          <a:p>
            <a:pPr lvl="1" eaLnBrk="1" hangingPunct="1"/>
            <a:r>
              <a:rPr lang="en-US" dirty="0" smtClean="0"/>
              <a:t>Future value = $738,422</a:t>
            </a:r>
          </a:p>
          <a:p>
            <a:pPr eaLnBrk="1" hangingPunct="1"/>
            <a:r>
              <a:rPr lang="en-US" dirty="0" smtClean="0"/>
              <a:t>Payment = $8,718, N = 30, I = 9%</a:t>
            </a:r>
          </a:p>
          <a:p>
            <a:pPr lvl="1" eaLnBrk="1" hangingPunct="1"/>
            <a:r>
              <a:rPr lang="en-US" dirty="0" smtClean="0"/>
              <a:t>Future value = $1,188,329</a:t>
            </a:r>
          </a:p>
          <a:p>
            <a:pPr algn="ctr" eaLnBrk="1" hangingPunct="1"/>
            <a:r>
              <a:rPr lang="en-US" dirty="0" smtClean="0"/>
              <a:t>The cost of the car in retirement terms is $449,907  </a:t>
            </a:r>
          </a:p>
          <a:p>
            <a:pPr eaLnBrk="1" hangingPunct="1"/>
            <a:endParaRPr lang="en-US" sz="44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1756338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anim calcmode="lin" valueType="num">
                                      <p:cBhvr additive="base">
                                        <p:cTn id="11"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 calcmode="lin" valueType="num">
                                      <p:cBhvr additive="base">
                                        <p:cTn id="17" dur="5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584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5843">
                                            <p:txEl>
                                              <p:pRg st="3" end="3"/>
                                            </p:txEl>
                                          </p:spTgt>
                                        </p:tgtEl>
                                        <p:attrNameLst>
                                          <p:attrName>style.visibility</p:attrName>
                                        </p:attrNameLst>
                                      </p:cBhvr>
                                      <p:to>
                                        <p:strVal val="visible"/>
                                      </p:to>
                                    </p:set>
                                    <p:anim calcmode="lin" valueType="num">
                                      <p:cBhvr additive="base">
                                        <p:cTn id="21"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35843">
                                            <p:txEl>
                                              <p:pRg st="4" end="4"/>
                                            </p:txEl>
                                          </p:spTgt>
                                        </p:tgtEl>
                                        <p:attrNameLst>
                                          <p:attrName>style.visibility</p:attrName>
                                        </p:attrNameLst>
                                      </p:cBhvr>
                                      <p:to>
                                        <p:strVal val="visible"/>
                                      </p:to>
                                    </p:set>
                                    <p:anim calcmode="lin" valueType="num">
                                      <p:cBhvr additive="base">
                                        <p:cTn id="27" dur="500" fill="hold"/>
                                        <p:tgtEl>
                                          <p:spTgt spid="3584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58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685800"/>
            <a:ext cx="8229600" cy="941388"/>
          </a:xfrm>
        </p:spPr>
        <p:txBody>
          <a:bodyPr/>
          <a:lstStyle/>
          <a:p>
            <a:pPr eaLnBrk="1" hangingPunct="1"/>
            <a:r>
              <a:rPr lang="en-US" dirty="0" smtClean="0"/>
              <a:t>Assessment: The Costly Mistake</a:t>
            </a:r>
          </a:p>
        </p:txBody>
      </p:sp>
      <p:sp>
        <p:nvSpPr>
          <p:cNvPr id="38915" name="Rectangle 3"/>
          <p:cNvSpPr>
            <a:spLocks noGrp="1" noChangeArrowheads="1"/>
          </p:cNvSpPr>
          <p:nvPr>
            <p:ph idx="1"/>
          </p:nvPr>
        </p:nvSpPr>
        <p:spPr>
          <a:xfrm>
            <a:off x="928688" y="1608138"/>
            <a:ext cx="7286625" cy="4419600"/>
          </a:xfrm>
        </p:spPr>
        <p:txBody>
          <a:bodyPr/>
          <a:lstStyle/>
          <a:p>
            <a:pPr eaLnBrk="1" hangingPunct="1"/>
            <a:r>
              <a:rPr lang="en-US" smtClean="0"/>
              <a:t>Bob and Bill are both currently 45 years old.  Both are concerned for retirement; however, Bob begins investing now with $4,000 per year at the end of each year for 10 years, but then doesn’t invest for 10 years.  Bill, on the other hand, doesn’t invest for 10 years, but then invests the same $4,000 per year for 10 years.  Assuming a 9% return, who will have the highest amount saved when they both turn 65?</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1250114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4213" y="457200"/>
            <a:ext cx="7772400" cy="1143000"/>
          </a:xfrm>
        </p:spPr>
        <p:txBody>
          <a:bodyPr/>
          <a:lstStyle/>
          <a:p>
            <a:pPr eaLnBrk="1" hangingPunct="1"/>
            <a:r>
              <a:rPr lang="en-US" dirty="0" smtClean="0"/>
              <a:t>Answer: The Costly Mistake</a:t>
            </a:r>
          </a:p>
        </p:txBody>
      </p:sp>
      <p:sp>
        <p:nvSpPr>
          <p:cNvPr id="3076" name="Rectangle 5"/>
          <p:cNvSpPr>
            <a:spLocks noGrp="1" noChangeArrowheads="1"/>
          </p:cNvSpPr>
          <p:nvPr>
            <p:ph type="body" idx="4294967295"/>
          </p:nvPr>
        </p:nvSpPr>
        <p:spPr>
          <a:xfrm>
            <a:off x="0" y="1066800"/>
            <a:ext cx="7772400" cy="609600"/>
          </a:xfrm>
        </p:spPr>
        <p:txBody>
          <a:bodyPr/>
          <a:lstStyle/>
          <a:p>
            <a:pPr algn="ctr" eaLnBrk="1" hangingPunct="1">
              <a:buFont typeface="Wingdings" panose="05000000000000000000" pitchFamily="2" charset="2"/>
              <a:buNone/>
            </a:pPr>
            <a:r>
              <a:rPr lang="en-US" smtClean="0"/>
              <a:t>Time makes a real difference </a:t>
            </a:r>
            <a:r>
              <a:rPr lang="en-US" sz="2000" smtClean="0"/>
              <a:t>(10% return)</a:t>
            </a:r>
          </a:p>
        </p:txBody>
      </p:sp>
      <p:graphicFrame>
        <p:nvGraphicFramePr>
          <p:cNvPr id="16388" name="Object 6"/>
          <p:cNvGraphicFramePr>
            <a:graphicFrameLocks noChangeAspect="1"/>
          </p:cNvGraphicFramePr>
          <p:nvPr/>
        </p:nvGraphicFramePr>
        <p:xfrm>
          <a:off x="1447800" y="1481138"/>
          <a:ext cx="5943600" cy="4843462"/>
        </p:xfrm>
        <a:graphic>
          <a:graphicData uri="http://schemas.openxmlformats.org/presentationml/2006/ole">
            <mc:AlternateContent xmlns:mc="http://schemas.openxmlformats.org/markup-compatibility/2006">
              <mc:Choice xmlns:v="urn:schemas-microsoft-com:vml" Requires="v">
                <p:oleObj spid="_x0000_s1030" name="Worksheet" r:id="rId3" imgW="2724607" imgH="3895954" progId="Excel.Sheet.8">
                  <p:embed/>
                </p:oleObj>
              </mc:Choice>
              <mc:Fallback>
                <p:oleObj name="Worksheet" r:id="rId3" imgW="2724607" imgH="3895954" progId="Excel.Shee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1481138"/>
                        <a:ext cx="5943600" cy="484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389" name="Text Box 7"/>
          <p:cNvSpPr txBox="1">
            <a:spLocks noChangeArrowheads="1"/>
          </p:cNvSpPr>
          <p:nvPr/>
        </p:nvSpPr>
        <p:spPr bwMode="auto">
          <a:xfrm>
            <a:off x="1143000" y="6248400"/>
            <a:ext cx="6477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sz="2400">
                <a:solidFill>
                  <a:srgbClr val="00FFFF"/>
                </a:solidFill>
                <a:latin typeface="Times New Roman" panose="02020603050405020304" pitchFamily="18" charset="0"/>
              </a:rPr>
              <a:t>Time Really makes a difference!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8465100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uild="p" bldLvl="3"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685800"/>
            <a:ext cx="8229600" cy="941388"/>
          </a:xfrm>
        </p:spPr>
        <p:txBody>
          <a:bodyPr/>
          <a:lstStyle/>
          <a:p>
            <a:pPr eaLnBrk="1" hangingPunct="1"/>
            <a:r>
              <a:rPr lang="en-US" dirty="0" smtClean="0"/>
              <a:t>Answer: The Costly Mistake</a:t>
            </a:r>
            <a:endParaRPr lang="en-US" sz="2000" dirty="0" smtClean="0"/>
          </a:p>
        </p:txBody>
      </p:sp>
      <p:sp>
        <p:nvSpPr>
          <p:cNvPr id="17411" name="Rectangle 3"/>
          <p:cNvSpPr>
            <a:spLocks noGrp="1" noChangeArrowheads="1"/>
          </p:cNvSpPr>
          <p:nvPr>
            <p:ph idx="1"/>
          </p:nvPr>
        </p:nvSpPr>
        <p:spPr>
          <a:xfrm>
            <a:off x="914400" y="1600200"/>
            <a:ext cx="7315200" cy="5257800"/>
          </a:xfrm>
        </p:spPr>
        <p:txBody>
          <a:bodyPr/>
          <a:lstStyle/>
          <a:p>
            <a:pPr eaLnBrk="1" hangingPunct="1">
              <a:buFont typeface="Wingdings" panose="05000000000000000000" pitchFamily="2" charset="2"/>
              <a:buNone/>
            </a:pPr>
            <a:r>
              <a:rPr lang="en-US" sz="2400" smtClean="0"/>
              <a:t>Clear memories, set calculator to end mode.</a:t>
            </a:r>
          </a:p>
          <a:p>
            <a:pPr lvl="1" eaLnBrk="1" hangingPunct="1">
              <a:buFontTx/>
              <a:buNone/>
            </a:pPr>
            <a:r>
              <a:rPr lang="en-US" smtClean="0"/>
              <a:t>Solve for Bill:</a:t>
            </a:r>
          </a:p>
          <a:p>
            <a:pPr lvl="2" eaLnBrk="1" hangingPunct="1">
              <a:buFontTx/>
              <a:buNone/>
            </a:pPr>
            <a:r>
              <a:rPr lang="en-US" smtClean="0"/>
              <a:t>N = 10  PMT = -4,000 I = 9%, solve for FV</a:t>
            </a:r>
          </a:p>
          <a:p>
            <a:pPr lvl="2" eaLnBrk="1" hangingPunct="1">
              <a:buFontTx/>
              <a:buNone/>
            </a:pPr>
            <a:r>
              <a:rPr lang="en-US" smtClean="0"/>
              <a:t>	FV = $60,771</a:t>
            </a:r>
          </a:p>
          <a:p>
            <a:pPr lvl="1" eaLnBrk="1" hangingPunct="1">
              <a:buFontTx/>
              <a:buNone/>
            </a:pPr>
            <a:r>
              <a:rPr lang="en-US" smtClean="0"/>
              <a:t>Solve for Bob:</a:t>
            </a:r>
          </a:p>
          <a:p>
            <a:pPr lvl="2" eaLnBrk="1" hangingPunct="1">
              <a:buFontTx/>
              <a:buNone/>
            </a:pPr>
            <a:r>
              <a:rPr lang="en-US" smtClean="0"/>
              <a:t>1.    N = 10  PMT = -4,000 I = 9%, solve for FV</a:t>
            </a:r>
          </a:p>
          <a:p>
            <a:pPr lvl="2" eaLnBrk="1" hangingPunct="1">
              <a:buFontTx/>
              <a:buNone/>
            </a:pPr>
            <a:r>
              <a:rPr lang="en-US" smtClean="0"/>
              <a:t>	FV = $60,771</a:t>
            </a:r>
          </a:p>
          <a:p>
            <a:pPr lvl="2" eaLnBrk="1" hangingPunct="1">
              <a:buFontTx/>
              <a:buNone/>
            </a:pPr>
            <a:r>
              <a:rPr lang="en-US" smtClean="0"/>
              <a:t>2.   N = 10   PV = 60,771  I = 9%, solve for FV</a:t>
            </a:r>
          </a:p>
          <a:p>
            <a:pPr lvl="3" eaLnBrk="1" hangingPunct="1">
              <a:buFontTx/>
              <a:buNone/>
            </a:pPr>
            <a:r>
              <a:rPr lang="en-US" smtClean="0"/>
              <a:t>FV = $143,867</a:t>
            </a:r>
          </a:p>
          <a:p>
            <a:pPr lvl="1" algn="ctr" eaLnBrk="1" hangingPunct="1">
              <a:buFontTx/>
              <a:buNone/>
            </a:pPr>
            <a:r>
              <a:rPr lang="en-US" sz="3200" smtClean="0">
                <a:solidFill>
                  <a:srgbClr val="00FFFF"/>
                </a:solidFill>
              </a:rPr>
              <a:t>Bob will have $83,096 more than Bill – Begin Investing Now!!</a:t>
            </a:r>
          </a:p>
          <a:p>
            <a:pPr lvl="1" eaLnBrk="1" hangingPunct="1">
              <a:buFontTx/>
              <a:buNone/>
            </a:pPr>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1150949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1">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411">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41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Achieving Financial Goals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pic>
        <p:nvPicPr>
          <p:cNvPr id="7" name="Picture 11" descr="8 boxes"/>
          <p:cNvPicPr>
            <a:picLocks noChangeAspect="1" noChangeArrowheads="1"/>
          </p:cNvPicPr>
          <p:nvPr/>
        </p:nvPicPr>
        <p:blipFill>
          <a:blip r:embed="rId2">
            <a:extLst>
              <a:ext uri="{28A0092B-C50C-407E-A947-70E740481C1C}">
                <a14:useLocalDpi xmlns:a14="http://schemas.microsoft.com/office/drawing/2010/main" val="0"/>
              </a:ext>
            </a:extLst>
          </a:blip>
          <a:srcRect b="4968"/>
          <a:stretch>
            <a:fillRect/>
          </a:stretch>
        </p:blipFill>
        <p:spPr bwMode="auto">
          <a:xfrm>
            <a:off x="76200" y="1905000"/>
            <a:ext cx="8001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2"/>
          <p:cNvSpPr>
            <a:spLocks noChangeArrowheads="1"/>
          </p:cNvSpPr>
          <p:nvPr/>
        </p:nvSpPr>
        <p:spPr bwMode="auto">
          <a:xfrm>
            <a:off x="3200400" y="19050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b="1">
                <a:solidFill>
                  <a:srgbClr val="CD0000"/>
                </a:solidFill>
              </a:rPr>
              <a:t>Strategies</a:t>
            </a:r>
          </a:p>
        </p:txBody>
      </p:sp>
      <p:sp>
        <p:nvSpPr>
          <p:cNvPr id="9" name="Oval 13"/>
          <p:cNvSpPr>
            <a:spLocks noChangeArrowheads="1"/>
          </p:cNvSpPr>
          <p:nvPr/>
        </p:nvSpPr>
        <p:spPr bwMode="auto">
          <a:xfrm>
            <a:off x="3048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1</a:t>
            </a:r>
          </a:p>
        </p:txBody>
      </p:sp>
      <p:sp>
        <p:nvSpPr>
          <p:cNvPr id="10" name="Oval 14"/>
          <p:cNvSpPr>
            <a:spLocks noChangeArrowheads="1"/>
          </p:cNvSpPr>
          <p:nvPr/>
        </p:nvSpPr>
        <p:spPr bwMode="auto">
          <a:xfrm>
            <a:off x="3048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2</a:t>
            </a:r>
          </a:p>
        </p:txBody>
      </p:sp>
      <p:sp>
        <p:nvSpPr>
          <p:cNvPr id="11" name="Oval 15"/>
          <p:cNvSpPr>
            <a:spLocks noChangeArrowheads="1"/>
          </p:cNvSpPr>
          <p:nvPr/>
        </p:nvSpPr>
        <p:spPr bwMode="auto">
          <a:xfrm>
            <a:off x="3048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3</a:t>
            </a:r>
          </a:p>
        </p:txBody>
      </p:sp>
      <p:sp>
        <p:nvSpPr>
          <p:cNvPr id="12" name="Oval 16"/>
          <p:cNvSpPr>
            <a:spLocks noChangeArrowheads="1"/>
          </p:cNvSpPr>
          <p:nvPr/>
        </p:nvSpPr>
        <p:spPr bwMode="auto">
          <a:xfrm>
            <a:off x="3048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4</a:t>
            </a:r>
          </a:p>
        </p:txBody>
      </p:sp>
      <p:sp>
        <p:nvSpPr>
          <p:cNvPr id="13" name="Oval 17"/>
          <p:cNvSpPr>
            <a:spLocks noChangeArrowheads="1"/>
          </p:cNvSpPr>
          <p:nvPr/>
        </p:nvSpPr>
        <p:spPr bwMode="auto">
          <a:xfrm>
            <a:off x="40386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5</a:t>
            </a:r>
          </a:p>
        </p:txBody>
      </p:sp>
      <p:sp>
        <p:nvSpPr>
          <p:cNvPr id="14" name="Oval 18"/>
          <p:cNvSpPr>
            <a:spLocks noChangeArrowheads="1"/>
          </p:cNvSpPr>
          <p:nvPr/>
        </p:nvSpPr>
        <p:spPr bwMode="auto">
          <a:xfrm>
            <a:off x="40386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6</a:t>
            </a:r>
          </a:p>
        </p:txBody>
      </p:sp>
      <p:sp>
        <p:nvSpPr>
          <p:cNvPr id="15" name="Oval 19"/>
          <p:cNvSpPr>
            <a:spLocks noChangeArrowheads="1"/>
          </p:cNvSpPr>
          <p:nvPr/>
        </p:nvSpPr>
        <p:spPr bwMode="auto">
          <a:xfrm>
            <a:off x="40386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7</a:t>
            </a:r>
          </a:p>
        </p:txBody>
      </p:sp>
      <p:sp>
        <p:nvSpPr>
          <p:cNvPr id="16" name="Oval 20"/>
          <p:cNvSpPr>
            <a:spLocks noChangeArrowheads="1"/>
          </p:cNvSpPr>
          <p:nvPr/>
        </p:nvSpPr>
        <p:spPr bwMode="auto">
          <a:xfrm>
            <a:off x="40386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8</a:t>
            </a:r>
          </a:p>
        </p:txBody>
      </p:sp>
      <p:sp>
        <p:nvSpPr>
          <p:cNvPr id="17" name="Rectangle 21"/>
          <p:cNvSpPr>
            <a:spLocks noChangeArrowheads="1"/>
          </p:cNvSpPr>
          <p:nvPr/>
        </p:nvSpPr>
        <p:spPr bwMode="auto">
          <a:xfrm>
            <a:off x="6858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Obtain financial records.</a:t>
            </a:r>
          </a:p>
        </p:txBody>
      </p:sp>
      <p:sp>
        <p:nvSpPr>
          <p:cNvPr id="18" name="Rectangle 22"/>
          <p:cNvSpPr>
            <a:spLocks noChangeArrowheads="1"/>
          </p:cNvSpPr>
          <p:nvPr/>
        </p:nvSpPr>
        <p:spPr bwMode="auto">
          <a:xfrm>
            <a:off x="6858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how you will spend your money.</a:t>
            </a:r>
          </a:p>
        </p:txBody>
      </p:sp>
      <p:sp>
        <p:nvSpPr>
          <p:cNvPr id="19" name="Rectangle 23"/>
          <p:cNvSpPr>
            <a:spLocks noChangeArrowheads="1"/>
          </p:cNvSpPr>
          <p:nvPr/>
        </p:nvSpPr>
        <p:spPr bwMode="auto">
          <a:xfrm>
            <a:off x="6858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Spend wisely.</a:t>
            </a:r>
          </a:p>
        </p:txBody>
      </p:sp>
      <p:sp>
        <p:nvSpPr>
          <p:cNvPr id="20" name="Rectangle 24"/>
          <p:cNvSpPr>
            <a:spLocks noChangeArrowheads="1"/>
          </p:cNvSpPr>
          <p:nvPr/>
        </p:nvSpPr>
        <p:spPr bwMode="auto">
          <a:xfrm>
            <a:off x="6858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Save on a regular basis.</a:t>
            </a:r>
          </a:p>
        </p:txBody>
      </p:sp>
      <p:sp>
        <p:nvSpPr>
          <p:cNvPr id="21" name="Rectangle 25"/>
          <p:cNvSpPr>
            <a:spLocks noChangeArrowheads="1"/>
          </p:cNvSpPr>
          <p:nvPr/>
        </p:nvSpPr>
        <p:spPr bwMode="auto">
          <a:xfrm>
            <a:off x="44196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Borrow wisely.</a:t>
            </a:r>
          </a:p>
        </p:txBody>
      </p:sp>
      <p:sp>
        <p:nvSpPr>
          <p:cNvPr id="22" name="Rectangle 26"/>
          <p:cNvSpPr>
            <a:spLocks noChangeArrowheads="1"/>
          </p:cNvSpPr>
          <p:nvPr/>
        </p:nvSpPr>
        <p:spPr bwMode="auto">
          <a:xfrm>
            <a:off x="44196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Invest to increase current income and for long-term growth</a:t>
            </a:r>
          </a:p>
        </p:txBody>
      </p:sp>
      <p:sp>
        <p:nvSpPr>
          <p:cNvPr id="23" name="Rectangle 27"/>
          <p:cNvSpPr>
            <a:spLocks noChangeArrowheads="1"/>
          </p:cNvSpPr>
          <p:nvPr/>
        </p:nvSpPr>
        <p:spPr bwMode="auto">
          <a:xfrm>
            <a:off x="44196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Manage risk.</a:t>
            </a:r>
          </a:p>
        </p:txBody>
      </p:sp>
      <p:sp>
        <p:nvSpPr>
          <p:cNvPr id="24" name="Rectangle 28"/>
          <p:cNvSpPr>
            <a:spLocks noChangeArrowheads="1"/>
          </p:cNvSpPr>
          <p:nvPr/>
        </p:nvSpPr>
        <p:spPr bwMode="auto">
          <a:xfrm>
            <a:off x="44196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for retirement.</a:t>
            </a:r>
          </a:p>
        </p:txBody>
      </p:sp>
    </p:spTree>
    <p:extLst>
      <p:ext uri="{BB962C8B-B14F-4D97-AF65-F5344CB8AC3E}">
        <p14:creationId xmlns:p14="http://schemas.microsoft.com/office/powerpoint/2010/main" val="29244202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Plan</a:t>
            </a:r>
            <a:endParaRPr lang="en-US" dirty="0"/>
          </a:p>
        </p:txBody>
      </p:sp>
      <p:sp>
        <p:nvSpPr>
          <p:cNvPr id="3" name="Content Placeholder 2"/>
          <p:cNvSpPr>
            <a:spLocks noGrp="1"/>
          </p:cNvSpPr>
          <p:nvPr>
            <p:ph idx="1"/>
          </p:nvPr>
        </p:nvSpPr>
        <p:spPr/>
        <p:txBody>
          <a:bodyPr/>
          <a:lstStyle/>
          <a:p>
            <a:r>
              <a:rPr lang="en-US" dirty="0" smtClean="0"/>
              <a:t>A financial plan is a formalized report that summarizes your current financial situation, analyzes your financial needs, and recommends future financial activities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pic>
        <p:nvPicPr>
          <p:cNvPr id="6" name="Picture 5"/>
          <p:cNvPicPr>
            <a:picLocks noChangeAspect="1"/>
          </p:cNvPicPr>
          <p:nvPr/>
        </p:nvPicPr>
        <p:blipFill rotWithShape="1">
          <a:blip r:embed="rId2"/>
          <a:srcRect l="15614" t="18856" r="21657" b="4347"/>
          <a:stretch/>
        </p:blipFill>
        <p:spPr>
          <a:xfrm>
            <a:off x="1066800" y="2667000"/>
            <a:ext cx="5867400" cy="4038600"/>
          </a:xfrm>
          <a:prstGeom prst="rect">
            <a:avLst/>
          </a:prstGeom>
        </p:spPr>
      </p:pic>
    </p:spTree>
    <p:extLst>
      <p:ext uri="{BB962C8B-B14F-4D97-AF65-F5344CB8AC3E}">
        <p14:creationId xmlns:p14="http://schemas.microsoft.com/office/powerpoint/2010/main" val="3768802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Career Planning and Advancement</a:t>
            </a:r>
            <a:endParaRPr lang="en-US" dirty="0"/>
          </a:p>
        </p:txBody>
      </p:sp>
      <p:sp>
        <p:nvSpPr>
          <p:cNvPr id="3" name="Content Placeholder 2"/>
          <p:cNvSpPr>
            <a:spLocks noGrp="1"/>
          </p:cNvSpPr>
          <p:nvPr>
            <p:ph idx="1"/>
          </p:nvPr>
        </p:nvSpPr>
        <p:spPr/>
        <p:txBody>
          <a:bodyPr/>
          <a:lstStyle/>
          <a:p>
            <a:pPr marL="571500" indent="-457200">
              <a:buFont typeface="+mj-lt"/>
              <a:buAutoNum type="arabicPeriod"/>
            </a:pPr>
            <a:r>
              <a:rPr lang="en-US" dirty="0" smtClean="0"/>
              <a:t>Assess and Research Personal Goals, Abilities, and Career Fields</a:t>
            </a:r>
          </a:p>
          <a:p>
            <a:pPr marL="571500" indent="-457200">
              <a:buFont typeface="+mj-lt"/>
              <a:buAutoNum type="arabicPeriod"/>
            </a:pPr>
            <a:r>
              <a:rPr lang="en-US" dirty="0" smtClean="0"/>
              <a:t>Evaluate Employment Market and Identify Specific Employment Opportunities</a:t>
            </a:r>
          </a:p>
          <a:p>
            <a:pPr marL="571500" indent="-457200">
              <a:buFont typeface="+mj-lt"/>
              <a:buAutoNum type="arabicPeriod"/>
            </a:pPr>
            <a:r>
              <a:rPr lang="en-US" dirty="0" smtClean="0"/>
              <a:t>Develop Resume and Cover Letter and Apply for Available Positions</a:t>
            </a:r>
          </a:p>
          <a:p>
            <a:pPr marL="571500" indent="-457200">
              <a:buFont typeface="+mj-lt"/>
              <a:buAutoNum type="arabicPeriod"/>
            </a:pPr>
            <a:r>
              <a:rPr lang="en-US" dirty="0" smtClean="0"/>
              <a:t>Interview for Available Positions and Assess Your Interview Performance</a:t>
            </a:r>
          </a:p>
          <a:p>
            <a:pPr marL="571500" indent="-457200">
              <a:buFont typeface="+mj-lt"/>
              <a:buAutoNum type="arabicPeriod"/>
            </a:pPr>
            <a:r>
              <a:rPr lang="en-US" dirty="0" smtClean="0"/>
              <a:t>Evaluate Financial and Other Factors of Positions You are Offered</a:t>
            </a:r>
          </a:p>
          <a:p>
            <a:pPr marL="571500" indent="-457200">
              <a:buFont typeface="+mj-lt"/>
              <a:buAutoNum type="arabicPeriod"/>
            </a:pPr>
            <a:r>
              <a:rPr lang="en-US" dirty="0" smtClean="0"/>
              <a:t>Plan and Implement a Program for Career Development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3649014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Career Planning and Advancement</a:t>
            </a:r>
            <a:endParaRPr lang="en-US" dirty="0"/>
          </a:p>
        </p:txBody>
      </p:sp>
      <p:sp>
        <p:nvSpPr>
          <p:cNvPr id="4" name="Footer Placeholder 3"/>
          <p:cNvSpPr>
            <a:spLocks noGrp="1"/>
          </p:cNvSpPr>
          <p:nvPr>
            <p:ph type="ftr" sz="quarter" idx="11"/>
          </p:nvPr>
        </p:nvSpPr>
        <p:spPr/>
        <p:txBody>
          <a:bodyPr/>
          <a:lstStyle/>
          <a:p>
            <a:r>
              <a:rPr lang="en-US" dirty="0" smtClean="0"/>
              <a:t>FN 281: Personal Finance</a:t>
            </a:r>
            <a:endParaRPr lang="en-US" dirty="0"/>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pic>
        <p:nvPicPr>
          <p:cNvPr id="6" name="Picture 2" descr="C:\Documents and Settings\mmhart\Local Settings\Temp\Chapter_02\Chapter 02\kap82329_0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423734"/>
            <a:ext cx="6553200" cy="53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73241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r>
              <a:rPr lang="en-US" dirty="0" smtClean="0"/>
              <a:t>Trade-offs of Career Decisions</a:t>
            </a:r>
          </a:p>
          <a:p>
            <a:r>
              <a:rPr lang="en-US" dirty="0" smtClean="0"/>
              <a:t>Career Training and Skill Development</a:t>
            </a:r>
          </a:p>
          <a:p>
            <a:r>
              <a:rPr lang="en-US" dirty="0" smtClean="0"/>
              <a:t>Personal Factors</a:t>
            </a:r>
          </a:p>
          <a:p>
            <a:r>
              <a:rPr lang="en-US" dirty="0" smtClean="0"/>
              <a:t>Career Decision Making</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883890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pPr marL="114300" indent="0">
              <a:buNone/>
            </a:pPr>
            <a:r>
              <a:rPr lang="en-US" sz="2800" dirty="0" smtClean="0"/>
              <a:t>Trade-offs of Career Decisions</a:t>
            </a:r>
          </a:p>
          <a:p>
            <a:endParaRPr lang="en-US" dirty="0" smtClean="0"/>
          </a:p>
          <a:p>
            <a:r>
              <a:rPr lang="en-US" sz="2400" dirty="0"/>
              <a:t>Career choices alternatives have risks and opportunity costs</a:t>
            </a:r>
          </a:p>
          <a:p>
            <a:endParaRPr lang="en-US" sz="900" dirty="0"/>
          </a:p>
          <a:p>
            <a:endParaRPr lang="en-US" sz="900" dirty="0"/>
          </a:p>
          <a:p>
            <a:r>
              <a:rPr lang="en-US" sz="2400" dirty="0"/>
              <a:t>Career choices require periodic evaluation of trade-offs related to personal, social, and economic factors</a:t>
            </a:r>
          </a:p>
          <a:p>
            <a:endParaRPr lang="en-US" sz="2400" dirty="0"/>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pic>
        <p:nvPicPr>
          <p:cNvPr id="6" name="Picture 4" descr="C:\Documents and Settings\mmhart\Local Settings\Temporary Internet Files\Content.IE5\PCN9N239\MP90044845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419600"/>
            <a:ext cx="3124200"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1097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pPr marL="114300" indent="0">
              <a:buNone/>
            </a:pPr>
            <a:r>
              <a:rPr lang="en-US" sz="2800" dirty="0"/>
              <a:t>Career Training and Skill Development</a:t>
            </a:r>
          </a:p>
          <a:p>
            <a:endParaRPr lang="en-US" dirty="0" smtClean="0"/>
          </a:p>
          <a:p>
            <a:pPr>
              <a:lnSpc>
                <a:spcPct val="90000"/>
              </a:lnSpc>
            </a:pPr>
            <a:r>
              <a:rPr lang="en-US" sz="2400" dirty="0"/>
              <a:t>Level of formal training affects financial success</a:t>
            </a:r>
          </a:p>
          <a:p>
            <a:pPr>
              <a:lnSpc>
                <a:spcPct val="90000"/>
              </a:lnSpc>
            </a:pPr>
            <a:endParaRPr lang="en-US" sz="900" dirty="0"/>
          </a:p>
          <a:p>
            <a:pPr>
              <a:lnSpc>
                <a:spcPct val="90000"/>
              </a:lnSpc>
            </a:pPr>
            <a:r>
              <a:rPr lang="en-US" sz="2400" dirty="0"/>
              <a:t>Training may be viewed in two main categories:</a:t>
            </a:r>
          </a:p>
          <a:p>
            <a:pPr>
              <a:lnSpc>
                <a:spcPct val="90000"/>
              </a:lnSpc>
            </a:pPr>
            <a:endParaRPr lang="en-US" sz="900" dirty="0"/>
          </a:p>
          <a:p>
            <a:pPr marL="971550" lvl="1" indent="-514350">
              <a:lnSpc>
                <a:spcPct val="90000"/>
              </a:lnSpc>
              <a:buSzPct val="80000"/>
              <a:buFont typeface="Georgia" panose="02040502050405020303" pitchFamily="18" charset="0"/>
              <a:buAutoNum type="arabicPeriod"/>
            </a:pPr>
            <a:r>
              <a:rPr lang="en-US" sz="2400" b="1" i="1" dirty="0"/>
              <a:t>Technical Skills </a:t>
            </a:r>
            <a:r>
              <a:rPr lang="en-US" sz="2400" dirty="0"/>
              <a:t>refers to specialized career training for a specific profession.</a:t>
            </a:r>
          </a:p>
          <a:p>
            <a:pPr marL="971550" lvl="1" indent="-514350">
              <a:lnSpc>
                <a:spcPct val="90000"/>
              </a:lnSpc>
              <a:buSzPct val="80000"/>
              <a:buFont typeface="Georgia" panose="02040502050405020303" pitchFamily="18" charset="0"/>
              <a:buAutoNum type="arabicPeriod"/>
            </a:pPr>
            <a:endParaRPr lang="en-US" sz="2400" b="1" i="1" dirty="0"/>
          </a:p>
          <a:p>
            <a:pPr marL="971550" lvl="1" indent="-514350">
              <a:lnSpc>
                <a:spcPct val="90000"/>
              </a:lnSpc>
              <a:buSzPct val="80000"/>
              <a:buFont typeface="Georgia" panose="02040502050405020303" pitchFamily="18" charset="0"/>
              <a:buAutoNum type="arabicPeriod"/>
            </a:pPr>
            <a:r>
              <a:rPr lang="en-US" sz="2400" b="1" i="1" dirty="0"/>
              <a:t>General Skills </a:t>
            </a:r>
            <a:r>
              <a:rPr lang="en-US" sz="2400" dirty="0"/>
              <a:t>are traits adaptable to most work situations. Some can be acquired at school, while others require experience.</a:t>
            </a:r>
          </a:p>
          <a:p>
            <a:pPr marL="114300" indent="0">
              <a:buNone/>
            </a:pPr>
            <a:endParaRPr lang="en-US" sz="2400" dirty="0"/>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5367071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pPr marL="114300" indent="0">
              <a:buNone/>
            </a:pPr>
            <a:r>
              <a:rPr lang="en-US" sz="2800" dirty="0"/>
              <a:t>Personal Factors</a:t>
            </a:r>
          </a:p>
          <a:p>
            <a:endParaRPr lang="en-US" dirty="0" smtClean="0"/>
          </a:p>
          <a:p>
            <a:pPr>
              <a:lnSpc>
                <a:spcPct val="80000"/>
              </a:lnSpc>
            </a:pPr>
            <a:r>
              <a:rPr lang="en-US" sz="2000" dirty="0"/>
              <a:t>Aptitudes</a:t>
            </a:r>
          </a:p>
          <a:p>
            <a:pPr>
              <a:lnSpc>
                <a:spcPct val="80000"/>
              </a:lnSpc>
              <a:buNone/>
            </a:pPr>
            <a:endParaRPr lang="en-US" sz="2000" dirty="0"/>
          </a:p>
          <a:p>
            <a:pPr>
              <a:lnSpc>
                <a:spcPct val="80000"/>
              </a:lnSpc>
            </a:pPr>
            <a:r>
              <a:rPr lang="en-US" sz="2000" dirty="0"/>
              <a:t>Interests inventories</a:t>
            </a:r>
          </a:p>
          <a:p>
            <a:pPr>
              <a:lnSpc>
                <a:spcPct val="80000"/>
              </a:lnSpc>
              <a:buNone/>
            </a:pPr>
            <a:endParaRPr lang="en-US" sz="2000" dirty="0"/>
          </a:p>
          <a:p>
            <a:pPr>
              <a:lnSpc>
                <a:spcPct val="80000"/>
              </a:lnSpc>
            </a:pPr>
            <a:r>
              <a:rPr lang="en-US" sz="2000" dirty="0"/>
              <a:t>Your personality </a:t>
            </a:r>
          </a:p>
          <a:p>
            <a:pPr>
              <a:lnSpc>
                <a:spcPct val="80000"/>
              </a:lnSpc>
              <a:buNone/>
            </a:pPr>
            <a:endParaRPr lang="en-US" sz="2000" dirty="0"/>
          </a:p>
          <a:p>
            <a:pPr>
              <a:lnSpc>
                <a:spcPct val="80000"/>
              </a:lnSpc>
            </a:pPr>
            <a:r>
              <a:rPr lang="en-US" sz="2000" dirty="0"/>
              <a:t>Do you perform best in low-pressure or high-pressure working environments?</a:t>
            </a:r>
          </a:p>
          <a:p>
            <a:pPr>
              <a:lnSpc>
                <a:spcPct val="80000"/>
              </a:lnSpc>
            </a:pPr>
            <a:endParaRPr lang="en-US" sz="2000" dirty="0"/>
          </a:p>
          <a:p>
            <a:pPr>
              <a:lnSpc>
                <a:spcPct val="80000"/>
              </a:lnSpc>
            </a:pPr>
            <a:r>
              <a:rPr lang="en-US" sz="2000" dirty="0"/>
              <a:t>Personal SWOT analysis</a:t>
            </a:r>
          </a:p>
          <a:p>
            <a:pPr marL="114300" indent="0">
              <a:buNone/>
            </a:pPr>
            <a:endParaRPr lang="en-US" sz="1800" dirty="0"/>
          </a:p>
          <a:p>
            <a:endParaRPr lang="en-US" sz="2000"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082295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Now and in the Future</a:t>
            </a:r>
            <a:endParaRPr lang="en-US" dirty="0"/>
          </a:p>
        </p:txBody>
      </p:sp>
      <p:sp>
        <p:nvSpPr>
          <p:cNvPr id="3" name="Content Placeholder 2"/>
          <p:cNvSpPr>
            <a:spLocks noGrp="1"/>
          </p:cNvSpPr>
          <p:nvPr>
            <p:ph idx="1"/>
          </p:nvPr>
        </p:nvSpPr>
        <p:spPr/>
        <p:txBody>
          <a:bodyPr/>
          <a:lstStyle/>
          <a:p>
            <a:r>
              <a:rPr lang="en-US" dirty="0" smtClean="0"/>
              <a:t>Social Influences</a:t>
            </a:r>
          </a:p>
          <a:p>
            <a:pPr lvl="1"/>
            <a:r>
              <a:rPr lang="en-US" dirty="0" smtClean="0"/>
              <a:t>Demographic trends</a:t>
            </a:r>
          </a:p>
          <a:p>
            <a:pPr lvl="1"/>
            <a:r>
              <a:rPr lang="en-US" dirty="0" smtClean="0"/>
              <a:t>Geographic trends</a:t>
            </a:r>
          </a:p>
          <a:p>
            <a:r>
              <a:rPr lang="en-US" dirty="0" smtClean="0"/>
              <a:t>Economic Conditions</a:t>
            </a:r>
          </a:p>
          <a:p>
            <a:pPr lvl="1"/>
            <a:r>
              <a:rPr lang="en-US" dirty="0" smtClean="0"/>
              <a:t>Interest rates</a:t>
            </a:r>
          </a:p>
          <a:p>
            <a:pPr lvl="1"/>
            <a:r>
              <a:rPr lang="en-US" dirty="0" smtClean="0"/>
              <a:t>Inflation</a:t>
            </a:r>
          </a:p>
          <a:p>
            <a:pPr lvl="1"/>
            <a:r>
              <a:rPr lang="en-US" dirty="0" smtClean="0"/>
              <a:t>Consumer demand</a:t>
            </a:r>
          </a:p>
          <a:p>
            <a:r>
              <a:rPr lang="en-US" dirty="0" smtClean="0"/>
              <a:t>Industry Trends</a:t>
            </a:r>
          </a:p>
          <a:p>
            <a:pPr lvl="1"/>
            <a:r>
              <a:rPr lang="en-US" dirty="0" smtClean="0"/>
              <a:t>Foreign competition</a:t>
            </a:r>
          </a:p>
          <a:p>
            <a:pPr lvl="1"/>
            <a:r>
              <a:rPr lang="en-US" dirty="0" smtClean="0"/>
              <a:t>Changing uses of technology</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4143726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a:t>
            </a:r>
            <a:r>
              <a:rPr lang="en-US" dirty="0"/>
              <a:t>Social </a:t>
            </a:r>
            <a:r>
              <a:rPr lang="en-US" dirty="0" smtClean="0"/>
              <a:t>Influences</a:t>
            </a:r>
            <a:endParaRPr lang="en-US" dirty="0"/>
          </a:p>
        </p:txBody>
      </p:sp>
      <p:sp>
        <p:nvSpPr>
          <p:cNvPr id="3" name="Content Placeholder 2"/>
          <p:cNvSpPr>
            <a:spLocks noGrp="1"/>
          </p:cNvSpPr>
          <p:nvPr>
            <p:ph idx="1"/>
          </p:nvPr>
        </p:nvSpPr>
        <p:spPr/>
        <p:txBody>
          <a:bodyPr>
            <a:normAutofit/>
          </a:bodyPr>
          <a:lstStyle/>
          <a:p>
            <a:pPr>
              <a:lnSpc>
                <a:spcPct val="90000"/>
              </a:lnSpc>
            </a:pPr>
            <a:r>
              <a:rPr lang="en-US" sz="2600" b="1" i="1" dirty="0" smtClean="0"/>
              <a:t>Demographic trends</a:t>
            </a:r>
            <a:endParaRPr lang="en-US" sz="2400" dirty="0"/>
          </a:p>
          <a:p>
            <a:pPr marL="114300" indent="0">
              <a:buNone/>
            </a:pPr>
            <a:endParaRPr lang="en-US" sz="2600" b="1" i="1" dirty="0" smtClean="0"/>
          </a:p>
          <a:p>
            <a:endParaRPr lang="en-US" sz="2600" b="1" i="1" dirty="0"/>
          </a:p>
          <a:p>
            <a:endParaRPr lang="en-US" sz="2600" b="1" i="1" dirty="0"/>
          </a:p>
          <a:p>
            <a:endParaRPr lang="en-US" sz="2600" b="1" i="1" dirty="0"/>
          </a:p>
          <a:p>
            <a:pPr marL="114300" indent="0">
              <a:buNone/>
            </a:pPr>
            <a:endParaRPr lang="en-US" sz="2600" b="1" i="1" dirty="0"/>
          </a:p>
          <a:p>
            <a:r>
              <a:rPr lang="en-US" sz="2600" b="1" i="1" dirty="0"/>
              <a:t>Geographic trends</a:t>
            </a:r>
          </a:p>
          <a:p>
            <a:pPr lvl="1"/>
            <a:r>
              <a:rPr lang="en-US" sz="2400" dirty="0"/>
              <a:t>Where jobs are; salaries, and living costs</a:t>
            </a:r>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1990456278"/>
              </p:ext>
            </p:extLst>
          </p:nvPr>
        </p:nvGraphicFramePr>
        <p:xfrm>
          <a:off x="457200" y="2057400"/>
          <a:ext cx="7620000" cy="2290916"/>
        </p:xfrm>
        <a:graphic>
          <a:graphicData uri="http://schemas.openxmlformats.org/drawingml/2006/table">
            <a:tbl>
              <a:tblPr firstRow="1" bandRow="1">
                <a:tableStyleId>{BC89EF96-8CEA-46FF-86C4-4CE0E7609802}</a:tableStyleId>
              </a:tblPr>
              <a:tblGrid>
                <a:gridCol w="3810000">
                  <a:extLst>
                    <a:ext uri="{9D8B030D-6E8A-4147-A177-3AD203B41FA5}">
                      <a16:colId xmlns:a16="http://schemas.microsoft.com/office/drawing/2014/main" val="20000"/>
                    </a:ext>
                  </a:extLst>
                </a:gridCol>
                <a:gridCol w="3810000">
                  <a:extLst>
                    <a:ext uri="{9D8B030D-6E8A-4147-A177-3AD203B41FA5}">
                      <a16:colId xmlns:a16="http://schemas.microsoft.com/office/drawing/2014/main" val="20001"/>
                    </a:ext>
                  </a:extLst>
                </a:gridCol>
              </a:tblGrid>
              <a:tr h="370789">
                <a:tc>
                  <a:txBody>
                    <a:bodyPr/>
                    <a:lstStyle/>
                    <a:p>
                      <a:r>
                        <a:rPr lang="en-US" sz="1800" b="1" dirty="0" smtClean="0"/>
                        <a:t>Working Parents</a:t>
                      </a:r>
                      <a:endParaRPr lang="en-US" sz="1800" b="1" dirty="0"/>
                    </a:p>
                  </a:txBody>
                  <a:tcPr marT="45714" marB="45714"/>
                </a:tc>
                <a:tc>
                  <a:txBody>
                    <a:bodyPr/>
                    <a:lstStyle/>
                    <a:p>
                      <a:r>
                        <a:rPr lang="en-US" sz="1800" b="1" dirty="0" smtClean="0"/>
                        <a:t>More food service and child care</a:t>
                      </a:r>
                      <a:endParaRPr lang="en-US" sz="1800" b="1" dirty="0"/>
                    </a:p>
                  </a:txBody>
                  <a:tcPr marT="45714" marB="45714"/>
                </a:tc>
                <a:extLst>
                  <a:ext uri="{0D108BD9-81ED-4DB2-BD59-A6C34878D82A}">
                    <a16:rowId xmlns:a16="http://schemas.microsoft.com/office/drawing/2014/main" val="10000"/>
                  </a:ext>
                </a:extLst>
              </a:tr>
              <a:tr h="639991">
                <a:tc>
                  <a:txBody>
                    <a:bodyPr/>
                    <a:lstStyle/>
                    <a:p>
                      <a:r>
                        <a:rPr lang="en-US" sz="1800" b="1" dirty="0" smtClean="0"/>
                        <a:t>Leisure time</a:t>
                      </a:r>
                      <a:endParaRPr lang="en-US" sz="1800" b="1" dirty="0"/>
                    </a:p>
                  </a:txBody>
                  <a:tcPr marT="45714" marB="45714"/>
                </a:tc>
                <a:tc>
                  <a:txBody>
                    <a:bodyPr/>
                    <a:lstStyle/>
                    <a:p>
                      <a:r>
                        <a:rPr lang="en-US" sz="1800" b="1" dirty="0" smtClean="0"/>
                        <a:t>More</a:t>
                      </a:r>
                      <a:r>
                        <a:rPr lang="en-US" sz="1800" b="1" baseline="0" dirty="0" smtClean="0"/>
                        <a:t> interest in health and recreation</a:t>
                      </a:r>
                      <a:endParaRPr lang="en-US" sz="1800" b="1" dirty="0"/>
                    </a:p>
                  </a:txBody>
                  <a:tcPr marT="45714" marB="45714"/>
                </a:tc>
                <a:extLst>
                  <a:ext uri="{0D108BD9-81ED-4DB2-BD59-A6C34878D82A}">
                    <a16:rowId xmlns:a16="http://schemas.microsoft.com/office/drawing/2014/main" val="10001"/>
                  </a:ext>
                </a:extLst>
              </a:tr>
              <a:tr h="639991">
                <a:tc>
                  <a:txBody>
                    <a:bodyPr/>
                    <a:lstStyle/>
                    <a:p>
                      <a:r>
                        <a:rPr lang="en-US" sz="1800" b="1" dirty="0" smtClean="0"/>
                        <a:t>Longer life spans</a:t>
                      </a:r>
                      <a:endParaRPr lang="en-US" sz="1800" b="1" dirty="0"/>
                    </a:p>
                  </a:txBody>
                  <a:tcPr marT="45714" marB="45714"/>
                </a:tc>
                <a:tc>
                  <a:txBody>
                    <a:bodyPr/>
                    <a:lstStyle/>
                    <a:p>
                      <a:r>
                        <a:rPr lang="en-US" sz="1800" b="1" dirty="0" smtClean="0"/>
                        <a:t>Demand</a:t>
                      </a:r>
                      <a:r>
                        <a:rPr lang="en-US" sz="1800" b="1" baseline="0" dirty="0" smtClean="0"/>
                        <a:t> for travel, health care, and retirement facilities</a:t>
                      </a:r>
                      <a:endParaRPr lang="en-US" sz="1800" b="1" dirty="0"/>
                    </a:p>
                  </a:txBody>
                  <a:tcPr marT="45714" marB="45714"/>
                </a:tc>
                <a:extLst>
                  <a:ext uri="{0D108BD9-81ED-4DB2-BD59-A6C34878D82A}">
                    <a16:rowId xmlns:a16="http://schemas.microsoft.com/office/drawing/2014/main" val="10002"/>
                  </a:ext>
                </a:extLst>
              </a:tr>
              <a:tr h="639991">
                <a:tc>
                  <a:txBody>
                    <a:bodyPr/>
                    <a:lstStyle/>
                    <a:p>
                      <a:r>
                        <a:rPr lang="en-US" sz="1800" b="1" dirty="0" smtClean="0"/>
                        <a:t>Employment</a:t>
                      </a:r>
                      <a:r>
                        <a:rPr lang="en-US" sz="1800" b="1" baseline="0" dirty="0" smtClean="0"/>
                        <a:t> training</a:t>
                      </a:r>
                      <a:endParaRPr lang="en-US" sz="1800" b="1" dirty="0"/>
                    </a:p>
                  </a:txBody>
                  <a:tcPr marT="45714" marB="45714"/>
                </a:tc>
                <a:tc>
                  <a:txBody>
                    <a:bodyPr/>
                    <a:lstStyle/>
                    <a:p>
                      <a:r>
                        <a:rPr lang="en-US" sz="1800" b="1" dirty="0" smtClean="0"/>
                        <a:t>Demand</a:t>
                      </a:r>
                      <a:r>
                        <a:rPr lang="en-US" sz="1800" b="1" baseline="0" dirty="0" smtClean="0"/>
                        <a:t> for teachers, trainers, and related careers</a:t>
                      </a:r>
                      <a:endParaRPr lang="en-US" sz="1800" b="1" dirty="0"/>
                    </a:p>
                  </a:txBody>
                  <a:tcPr marT="45714" marB="45714"/>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57039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a:t>
            </a:r>
            <a:r>
              <a:rPr lang="en-US" sz="4000" dirty="0" smtClean="0"/>
              <a:t>Economic Conditions	</a:t>
            </a:r>
            <a:endParaRPr lang="en-US" sz="4000" dirty="0"/>
          </a:p>
        </p:txBody>
      </p:sp>
      <p:sp>
        <p:nvSpPr>
          <p:cNvPr id="3" name="Content Placeholder 2"/>
          <p:cNvSpPr>
            <a:spLocks noGrp="1"/>
          </p:cNvSpPr>
          <p:nvPr>
            <p:ph idx="1"/>
          </p:nvPr>
        </p:nvSpPr>
        <p:spPr/>
        <p:txBody>
          <a:bodyPr/>
          <a:lstStyle/>
          <a:p>
            <a:pPr>
              <a:lnSpc>
                <a:spcPct val="90000"/>
              </a:lnSpc>
            </a:pPr>
            <a:r>
              <a:rPr lang="en-US" sz="2600" b="1" i="1" dirty="0"/>
              <a:t>Career Opportunities are affected by: </a:t>
            </a:r>
          </a:p>
          <a:p>
            <a:pPr lvl="1">
              <a:lnSpc>
                <a:spcPct val="90000"/>
              </a:lnSpc>
              <a:buSzPct val="80000"/>
            </a:pPr>
            <a:r>
              <a:rPr lang="en-US" sz="2400" dirty="0"/>
              <a:t>High interest rates</a:t>
            </a:r>
          </a:p>
          <a:p>
            <a:pPr lvl="1">
              <a:lnSpc>
                <a:spcPct val="90000"/>
              </a:lnSpc>
              <a:buSzPct val="80000"/>
            </a:pPr>
            <a:r>
              <a:rPr lang="en-US" sz="2400" dirty="0"/>
              <a:t>Price increases</a:t>
            </a:r>
          </a:p>
          <a:p>
            <a:pPr lvl="1">
              <a:lnSpc>
                <a:spcPct val="90000"/>
              </a:lnSpc>
              <a:buSzPct val="80000"/>
            </a:pPr>
            <a:r>
              <a:rPr lang="en-US" sz="2400" dirty="0"/>
              <a:t>Decreased demand for goods and services</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997835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Smith is in his third year of bachelor degree. After taking several business courses, he thinks that the sales and marketing field would be an interesting career. He wonders whether his personality would be suited for this career, what a sales and marketing person would do and what skills he would need to be successful in this career.</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3052986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Industry Trends</a:t>
            </a:r>
            <a:endParaRPr lang="en-US" dirty="0"/>
          </a:p>
        </p:txBody>
      </p:sp>
      <p:sp>
        <p:nvSpPr>
          <p:cNvPr id="3" name="Content Placeholder 2"/>
          <p:cNvSpPr>
            <a:spLocks noGrp="1"/>
          </p:cNvSpPr>
          <p:nvPr>
            <p:ph idx="1"/>
          </p:nvPr>
        </p:nvSpPr>
        <p:spPr/>
        <p:txBody>
          <a:bodyPr>
            <a:normAutofit lnSpcReduction="10000"/>
          </a:bodyPr>
          <a:lstStyle/>
          <a:p>
            <a:r>
              <a:rPr lang="en-US" dirty="0" smtClean="0"/>
              <a:t>Information technology </a:t>
            </a:r>
          </a:p>
          <a:p>
            <a:r>
              <a:rPr lang="en-US" dirty="0" smtClean="0"/>
              <a:t>Health Care</a:t>
            </a:r>
          </a:p>
          <a:p>
            <a:r>
              <a:rPr lang="en-US" dirty="0" smtClean="0"/>
              <a:t>Business Services</a:t>
            </a:r>
          </a:p>
          <a:p>
            <a:r>
              <a:rPr lang="en-US" dirty="0" smtClean="0"/>
              <a:t>Social Services </a:t>
            </a:r>
          </a:p>
          <a:p>
            <a:r>
              <a:rPr lang="en-US" dirty="0" smtClean="0"/>
              <a:t>Sales and Retailing</a:t>
            </a:r>
          </a:p>
          <a:p>
            <a:r>
              <a:rPr lang="en-US" dirty="0" smtClean="0"/>
              <a:t>Hospitality and Food Services</a:t>
            </a:r>
          </a:p>
          <a:p>
            <a:r>
              <a:rPr lang="en-US" dirty="0" smtClean="0"/>
              <a:t>Management and Human Resources</a:t>
            </a:r>
          </a:p>
          <a:p>
            <a:r>
              <a:rPr lang="en-US" dirty="0" smtClean="0"/>
              <a:t>Education </a:t>
            </a:r>
          </a:p>
          <a:p>
            <a:r>
              <a:rPr lang="en-US" dirty="0" smtClean="0"/>
              <a:t>Financial Services</a:t>
            </a:r>
          </a:p>
          <a:p>
            <a:endParaRPr lang="en-US" dirty="0"/>
          </a:p>
          <a:p>
            <a:r>
              <a:rPr lang="en-US" dirty="0" smtClean="0"/>
              <a:t>Smith learned that the manufacturing jobs are going to deli e, but he also learned that these orbs are being replaced by service sector jobs.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290860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Obtaining Employment Experience</a:t>
            </a:r>
            <a:endParaRPr lang="en-US" dirty="0"/>
          </a:p>
        </p:txBody>
      </p:sp>
      <p:sp>
        <p:nvSpPr>
          <p:cNvPr id="3" name="Content Placeholder 2"/>
          <p:cNvSpPr>
            <a:spLocks noGrp="1"/>
          </p:cNvSpPr>
          <p:nvPr>
            <p:ph idx="1"/>
          </p:nvPr>
        </p:nvSpPr>
        <p:spPr/>
        <p:txBody>
          <a:bodyPr/>
          <a:lstStyle/>
          <a:p>
            <a:r>
              <a:rPr lang="en-US" dirty="0" smtClean="0"/>
              <a:t>Part-time Employment</a:t>
            </a:r>
          </a:p>
          <a:p>
            <a:r>
              <a:rPr lang="en-US" dirty="0" smtClean="0"/>
              <a:t>Volunteer Work</a:t>
            </a:r>
          </a:p>
          <a:p>
            <a:r>
              <a:rPr lang="en-US" dirty="0" smtClean="0"/>
              <a:t>Internships</a:t>
            </a:r>
          </a:p>
          <a:p>
            <a:r>
              <a:rPr lang="en-US" dirty="0" smtClean="0"/>
              <a:t>Campus Projects</a:t>
            </a:r>
          </a:p>
          <a:p>
            <a:endParaRPr lang="en-US" dirty="0"/>
          </a:p>
          <a:p>
            <a:endParaRPr lang="en-US" dirty="0" smtClean="0"/>
          </a:p>
          <a:p>
            <a:endParaRPr lang="en-US" dirty="0"/>
          </a:p>
          <a:p>
            <a:r>
              <a:rPr lang="en-US" dirty="0"/>
              <a:t>Smith is very much aware of the issue of lack of experience that many new graduates face when applying for work. In order to gain work experience, Smith will have to work summers or part time. </a:t>
            </a:r>
          </a:p>
          <a:p>
            <a:endParaRPr lang="en-US" dirty="0" smtClean="0"/>
          </a:p>
          <a:p>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2454427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Identifying Job Opportunities</a:t>
            </a:r>
            <a:endParaRPr lang="en-US" dirty="0"/>
          </a:p>
        </p:txBody>
      </p:sp>
      <p:sp>
        <p:nvSpPr>
          <p:cNvPr id="3" name="Content Placeholder 2"/>
          <p:cNvSpPr>
            <a:spLocks noGrp="1"/>
          </p:cNvSpPr>
          <p:nvPr>
            <p:ph idx="1"/>
          </p:nvPr>
        </p:nvSpPr>
        <p:spPr/>
        <p:txBody>
          <a:bodyPr/>
          <a:lstStyle/>
          <a:p>
            <a:r>
              <a:rPr lang="en-US" dirty="0" smtClean="0"/>
              <a:t>Job Advertisements</a:t>
            </a:r>
          </a:p>
          <a:p>
            <a:r>
              <a:rPr lang="en-US" dirty="0" smtClean="0"/>
              <a:t>Career Fairs</a:t>
            </a:r>
          </a:p>
          <a:p>
            <a:r>
              <a:rPr lang="en-US" dirty="0" smtClean="0"/>
              <a:t>Employment Agencies</a:t>
            </a:r>
          </a:p>
          <a:p>
            <a:r>
              <a:rPr lang="en-US" dirty="0" smtClean="0"/>
              <a:t>Other Job Search Methods</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4134802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Strategies in a Weak Job Market</a:t>
            </a:r>
            <a:endParaRPr lang="en-US" dirty="0"/>
          </a:p>
        </p:txBody>
      </p:sp>
      <p:sp>
        <p:nvSpPr>
          <p:cNvPr id="3" name="Content Placeholder 2"/>
          <p:cNvSpPr>
            <a:spLocks noGrp="1"/>
          </p:cNvSpPr>
          <p:nvPr>
            <p:ph idx="1"/>
          </p:nvPr>
        </p:nvSpPr>
        <p:spPr/>
        <p:txBody>
          <a:bodyPr/>
          <a:lstStyle/>
          <a:p>
            <a:r>
              <a:rPr lang="en-US" dirty="0" smtClean="0"/>
              <a:t>Acknowledge stress, anxiety and fear</a:t>
            </a:r>
          </a:p>
          <a:p>
            <a:r>
              <a:rPr lang="en-US" dirty="0" smtClean="0"/>
              <a:t>Assess your financial situation</a:t>
            </a:r>
          </a:p>
          <a:p>
            <a:r>
              <a:rPr lang="en-US" dirty="0" smtClean="0"/>
              <a:t>Evaluate your current and future employment potential</a:t>
            </a:r>
          </a:p>
          <a:p>
            <a:r>
              <a:rPr lang="en-US" dirty="0" smtClean="0"/>
              <a:t>Maintain focus and keep a positive outlook</a:t>
            </a:r>
          </a:p>
          <a:p>
            <a:r>
              <a:rPr lang="en-US" dirty="0" smtClean="0"/>
              <a:t>Connect with others in professional and social settings</a:t>
            </a:r>
          </a:p>
          <a:p>
            <a:r>
              <a:rPr lang="en-US" dirty="0" smtClean="0"/>
              <a:t>Consider part-time work, consulting and volunteering</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14952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Resume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pic>
        <p:nvPicPr>
          <p:cNvPr id="6" name="Picture 5" descr="www.careercenter.illinois.edu/sites/default/files/docs/fliers/Sample Documents/Accounting Marketing Sample Resume.pdf - Google Chrome"/>
          <p:cNvPicPr>
            <a:picLocks noChangeAspect="1"/>
          </p:cNvPicPr>
          <p:nvPr/>
        </p:nvPicPr>
        <p:blipFill rotWithShape="1">
          <a:blip r:embed="rId2" cstate="print">
            <a:extLst>
              <a:ext uri="{28A0092B-C50C-407E-A947-70E740481C1C}">
                <a14:useLocalDpi xmlns:a14="http://schemas.microsoft.com/office/drawing/2010/main" val="0"/>
              </a:ext>
            </a:extLst>
          </a:blip>
          <a:srcRect l="24086" t="9269" r="53011" b="39982"/>
          <a:stretch/>
        </p:blipFill>
        <p:spPr>
          <a:xfrm>
            <a:off x="2438400" y="1020097"/>
            <a:ext cx="4343400" cy="5862572"/>
          </a:xfrm>
          <a:prstGeom prst="rect">
            <a:avLst/>
          </a:prstGeom>
        </p:spPr>
      </p:pic>
    </p:spTree>
    <p:extLst>
      <p:ext uri="{BB962C8B-B14F-4D97-AF65-F5344CB8AC3E}">
        <p14:creationId xmlns:p14="http://schemas.microsoft.com/office/powerpoint/2010/main" val="38278650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z="4000" smtClean="0"/>
              <a:t>Developing a Resume</a:t>
            </a:r>
            <a:r>
              <a:rPr lang="en-US" sz="4600" smtClean="0"/>
              <a:t> </a:t>
            </a:r>
          </a:p>
        </p:txBody>
      </p:sp>
      <p:sp>
        <p:nvSpPr>
          <p:cNvPr id="27651" name="Rectangle 3"/>
          <p:cNvSpPr>
            <a:spLocks noGrp="1" noChangeArrowheads="1"/>
          </p:cNvSpPr>
          <p:nvPr>
            <p:ph idx="1"/>
          </p:nvPr>
        </p:nvSpPr>
        <p:spPr>
          <a:xfrm>
            <a:off x="1185863" y="1676400"/>
            <a:ext cx="7958137" cy="4200525"/>
          </a:xfrm>
        </p:spPr>
        <p:txBody>
          <a:bodyPr/>
          <a:lstStyle/>
          <a:p>
            <a:pPr eaLnBrk="1" hangingPunct="1"/>
            <a:r>
              <a:rPr lang="en-US" sz="2800" smtClean="0"/>
              <a:t>Personal data section</a:t>
            </a:r>
          </a:p>
          <a:p>
            <a:pPr eaLnBrk="1" hangingPunct="1"/>
            <a:endParaRPr lang="en-US" sz="1000" smtClean="0"/>
          </a:p>
          <a:p>
            <a:pPr eaLnBrk="1" hangingPunct="1"/>
            <a:r>
              <a:rPr lang="en-US" sz="2800" smtClean="0"/>
              <a:t>Career objective section</a:t>
            </a:r>
          </a:p>
          <a:p>
            <a:pPr eaLnBrk="1" hangingPunct="1"/>
            <a:endParaRPr lang="en-US" sz="1000" smtClean="0"/>
          </a:p>
          <a:p>
            <a:pPr eaLnBrk="1" hangingPunct="1"/>
            <a:r>
              <a:rPr lang="en-US" sz="2800" smtClean="0"/>
              <a:t>Education section</a:t>
            </a:r>
          </a:p>
          <a:p>
            <a:pPr eaLnBrk="1" hangingPunct="1"/>
            <a:endParaRPr lang="en-US" sz="1000" smtClean="0"/>
          </a:p>
          <a:p>
            <a:pPr eaLnBrk="1" hangingPunct="1"/>
            <a:r>
              <a:rPr lang="en-US" sz="2800" smtClean="0"/>
              <a:t>Experience section</a:t>
            </a:r>
          </a:p>
          <a:p>
            <a:pPr eaLnBrk="1" hangingPunct="1"/>
            <a:endParaRPr lang="en-US" sz="1000" smtClean="0"/>
          </a:p>
          <a:p>
            <a:pPr eaLnBrk="1" hangingPunct="1"/>
            <a:r>
              <a:rPr lang="en-US" sz="2800" smtClean="0"/>
              <a:t>Related information section</a:t>
            </a:r>
          </a:p>
          <a:p>
            <a:pPr eaLnBrk="1" hangingPunct="1"/>
            <a:endParaRPr lang="en-US" sz="1000" smtClean="0"/>
          </a:p>
          <a:p>
            <a:pPr eaLnBrk="1" hangingPunct="1"/>
            <a:r>
              <a:rPr lang="en-US" sz="2800" smtClean="0"/>
              <a:t>References section</a:t>
            </a:r>
          </a:p>
        </p:txBody>
      </p:sp>
      <p:pic>
        <p:nvPicPr>
          <p:cNvPr id="27654" name="Picture 6" descr="C:\Documents and Settings\mmhart\Local Settings\Temporary Internet Files\Content.IE5\9RQTRHXV\MC90005612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1981200"/>
            <a:ext cx="2438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1149439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868362"/>
          </a:xfrm>
          <a:noFill/>
        </p:spPr>
        <p:txBody>
          <a:bodyPr lIns="90488" tIns="44450" rIns="90488" bIns="44450"/>
          <a:lstStyle/>
          <a:p>
            <a:pPr eaLnBrk="1" hangingPunct="1"/>
            <a:r>
              <a:rPr lang="en-US" sz="4000" smtClean="0"/>
              <a:t>Three Types of Resumes</a:t>
            </a:r>
          </a:p>
        </p:txBody>
      </p:sp>
      <p:sp>
        <p:nvSpPr>
          <p:cNvPr id="28675" name="Rectangle 3"/>
          <p:cNvSpPr>
            <a:spLocks noGrp="1" noChangeArrowheads="1"/>
          </p:cNvSpPr>
          <p:nvPr>
            <p:ph idx="1"/>
          </p:nvPr>
        </p:nvSpPr>
        <p:spPr>
          <a:xfrm>
            <a:off x="381000" y="1295400"/>
            <a:ext cx="7918450" cy="5029200"/>
          </a:xfrm>
        </p:spPr>
        <p:txBody>
          <a:bodyPr lIns="90488" tIns="44450" rIns="90488" bIns="44450"/>
          <a:lstStyle/>
          <a:p>
            <a:pPr eaLnBrk="1" hangingPunct="1"/>
            <a:r>
              <a:rPr lang="en-US" sz="2800" b="1" dirty="0" smtClean="0"/>
              <a:t>Chronological</a:t>
            </a:r>
          </a:p>
          <a:p>
            <a:pPr lvl="1" eaLnBrk="1" hangingPunct="1">
              <a:buFontTx/>
              <a:buNone/>
            </a:pPr>
            <a:r>
              <a:rPr lang="en-US" sz="2600" dirty="0" smtClean="0"/>
              <a:t>-	Most common; focuses on experience and education in reverse-time sequence</a:t>
            </a:r>
          </a:p>
          <a:p>
            <a:pPr lvl="1" eaLnBrk="1" hangingPunct="1"/>
            <a:endParaRPr lang="en-US" sz="1000" dirty="0" smtClean="0"/>
          </a:p>
          <a:p>
            <a:pPr eaLnBrk="1" hangingPunct="1"/>
            <a:r>
              <a:rPr lang="en-US" sz="2800" b="1" dirty="0" smtClean="0"/>
              <a:t>Functional</a:t>
            </a:r>
          </a:p>
          <a:p>
            <a:pPr lvl="1" eaLnBrk="1" hangingPunct="1">
              <a:buFontTx/>
              <a:buNone/>
            </a:pPr>
            <a:r>
              <a:rPr lang="en-US" sz="2600" dirty="0" smtClean="0"/>
              <a:t>-	Focuses on your skills</a:t>
            </a:r>
          </a:p>
          <a:p>
            <a:pPr lvl="1" eaLnBrk="1" hangingPunct="1"/>
            <a:endParaRPr lang="en-US" sz="1000" dirty="0" smtClean="0"/>
          </a:p>
          <a:p>
            <a:pPr eaLnBrk="1" hangingPunct="1"/>
            <a:r>
              <a:rPr lang="en-US" sz="2800" b="1" dirty="0" smtClean="0"/>
              <a:t>Targeted</a:t>
            </a:r>
          </a:p>
          <a:p>
            <a:pPr lvl="1" eaLnBrk="1" hangingPunct="1">
              <a:buFontTx/>
              <a:buNone/>
            </a:pPr>
            <a:r>
              <a:rPr lang="en-US" sz="2600" dirty="0" smtClean="0"/>
              <a:t>-	Prepared for a specific job</a:t>
            </a:r>
          </a:p>
          <a:p>
            <a:pPr lvl="1" eaLnBrk="1" hangingPunct="1"/>
            <a:endParaRPr lang="en-US" sz="1000" dirty="0" smtClean="0"/>
          </a:p>
          <a:p>
            <a:pPr eaLnBrk="1" hangingPunct="1"/>
            <a:r>
              <a:rPr lang="en-US" sz="2800" b="1" dirty="0" smtClean="0"/>
              <a:t>E-resumes for applying for a job online</a:t>
            </a:r>
          </a:p>
          <a:p>
            <a:pPr lvl="1" eaLnBrk="1" hangingPunct="1">
              <a:buFontTx/>
              <a:buNone/>
            </a:pPr>
            <a:r>
              <a:rPr lang="en-US" sz="2600" dirty="0" smtClean="0"/>
              <a:t>-	Use a simple format and no attachments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883035514"/>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4638"/>
            <a:ext cx="8229600" cy="944562"/>
          </a:xfrm>
        </p:spPr>
        <p:txBody>
          <a:bodyPr/>
          <a:lstStyle/>
          <a:p>
            <a:pPr eaLnBrk="1" hangingPunct="1"/>
            <a:r>
              <a:rPr lang="en-US" sz="4000" smtClean="0"/>
              <a:t>Resume Preparation</a:t>
            </a:r>
          </a:p>
        </p:txBody>
      </p:sp>
      <p:sp>
        <p:nvSpPr>
          <p:cNvPr id="29699" name="Rectangle 3"/>
          <p:cNvSpPr>
            <a:spLocks noGrp="1" noChangeArrowheads="1"/>
          </p:cNvSpPr>
          <p:nvPr>
            <p:ph idx="1"/>
          </p:nvPr>
        </p:nvSpPr>
        <p:spPr>
          <a:xfrm>
            <a:off x="457200" y="1231392"/>
            <a:ext cx="7924800" cy="4906963"/>
          </a:xfrm>
        </p:spPr>
        <p:txBody>
          <a:bodyPr>
            <a:normAutofit lnSpcReduction="10000"/>
          </a:bodyPr>
          <a:lstStyle/>
          <a:p>
            <a:pPr eaLnBrk="1" hangingPunct="1">
              <a:lnSpc>
                <a:spcPct val="90000"/>
              </a:lnSpc>
            </a:pPr>
            <a:r>
              <a:rPr lang="en-US" sz="2800" dirty="0" smtClean="0"/>
              <a:t>Presented in a professional manner</a:t>
            </a:r>
          </a:p>
          <a:p>
            <a:pPr eaLnBrk="1" hangingPunct="1">
              <a:lnSpc>
                <a:spcPct val="90000"/>
              </a:lnSpc>
            </a:pPr>
            <a:endParaRPr lang="en-US" sz="1200" dirty="0" smtClean="0"/>
          </a:p>
          <a:p>
            <a:pPr eaLnBrk="1" hangingPunct="1">
              <a:lnSpc>
                <a:spcPct val="90000"/>
              </a:lnSpc>
            </a:pPr>
            <a:endParaRPr lang="en-US" sz="2800" dirty="0" smtClean="0"/>
          </a:p>
          <a:p>
            <a:pPr eaLnBrk="1" hangingPunct="1">
              <a:lnSpc>
                <a:spcPct val="90000"/>
              </a:lnSpc>
            </a:pPr>
            <a:r>
              <a:rPr lang="en-US" sz="2800" dirty="0" smtClean="0"/>
              <a:t>Limit your resume to one page</a:t>
            </a:r>
          </a:p>
          <a:p>
            <a:pPr eaLnBrk="1" hangingPunct="1">
              <a:lnSpc>
                <a:spcPct val="90000"/>
              </a:lnSpc>
            </a:pPr>
            <a:endParaRPr lang="en-US" sz="1200" dirty="0" smtClean="0"/>
          </a:p>
          <a:p>
            <a:pPr eaLnBrk="1" hangingPunct="1">
              <a:lnSpc>
                <a:spcPct val="90000"/>
              </a:lnSpc>
            </a:pPr>
            <a:endParaRPr lang="en-US" sz="2800" i="1" dirty="0" smtClean="0"/>
          </a:p>
          <a:p>
            <a:pPr eaLnBrk="1" hangingPunct="1">
              <a:lnSpc>
                <a:spcPct val="90000"/>
              </a:lnSpc>
            </a:pPr>
            <a:r>
              <a:rPr lang="en-US" sz="2800" i="1" dirty="0" smtClean="0"/>
              <a:t>Use the STAR principle to highlight experiences and achievements:</a:t>
            </a:r>
          </a:p>
          <a:p>
            <a:pPr eaLnBrk="1" hangingPunct="1">
              <a:lnSpc>
                <a:spcPct val="90000"/>
              </a:lnSpc>
            </a:pPr>
            <a:r>
              <a:rPr lang="en-US" sz="2800" b="1" dirty="0" smtClean="0"/>
              <a:t>S</a:t>
            </a:r>
            <a:r>
              <a:rPr lang="en-US" sz="2800" dirty="0" smtClean="0"/>
              <a:t>ituation, or the setting</a:t>
            </a:r>
          </a:p>
          <a:p>
            <a:pPr eaLnBrk="1" hangingPunct="1">
              <a:lnSpc>
                <a:spcPct val="90000"/>
              </a:lnSpc>
            </a:pPr>
            <a:r>
              <a:rPr lang="en-US" sz="2800" b="1" dirty="0" smtClean="0"/>
              <a:t>T</a:t>
            </a:r>
            <a:r>
              <a:rPr lang="en-US" sz="2800" dirty="0" smtClean="0"/>
              <a:t>ask, your duties</a:t>
            </a:r>
          </a:p>
          <a:p>
            <a:pPr eaLnBrk="1" hangingPunct="1">
              <a:lnSpc>
                <a:spcPct val="90000"/>
              </a:lnSpc>
            </a:pPr>
            <a:r>
              <a:rPr lang="en-US" sz="2800" b="1" dirty="0" smtClean="0"/>
              <a:t>A</a:t>
            </a:r>
            <a:r>
              <a:rPr lang="en-US" sz="2800" dirty="0" smtClean="0"/>
              <a:t>ctions you took</a:t>
            </a:r>
          </a:p>
          <a:p>
            <a:pPr eaLnBrk="1" hangingPunct="1">
              <a:lnSpc>
                <a:spcPct val="90000"/>
              </a:lnSpc>
            </a:pPr>
            <a:r>
              <a:rPr lang="en-US" sz="2800" b="1" dirty="0" smtClean="0"/>
              <a:t>R</a:t>
            </a:r>
            <a:r>
              <a:rPr lang="en-US" sz="2800" dirty="0" smtClean="0"/>
              <a:t>esult, the outcome</a:t>
            </a:r>
          </a:p>
          <a:p>
            <a:pPr eaLnBrk="1" hangingPunct="1">
              <a:lnSpc>
                <a:spcPct val="90000"/>
              </a:lnSpc>
            </a:pPr>
            <a:endParaRPr lang="en-US" sz="1200" dirty="0" smtClean="0"/>
          </a:p>
        </p:txBody>
      </p:sp>
      <p:pic>
        <p:nvPicPr>
          <p:cNvPr id="29701" name="Picture 5" descr="C:\Documents and Settings\mmhart\Local Settings\Temporary Internet Files\Content.IE5\GRCL4TDG\MC91021705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4572000"/>
            <a:ext cx="1479550"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3050971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09600" y="152400"/>
            <a:ext cx="7472363" cy="862013"/>
          </a:xfrm>
          <a:noFill/>
        </p:spPr>
        <p:txBody>
          <a:bodyPr lIns="90488" tIns="44450" rIns="90488" bIns="44450"/>
          <a:lstStyle/>
          <a:p>
            <a:pPr eaLnBrk="1" hangingPunct="1"/>
            <a:r>
              <a:rPr lang="en-US" sz="4000" smtClean="0"/>
              <a:t>Creating a Cover Letter</a:t>
            </a:r>
          </a:p>
        </p:txBody>
      </p:sp>
      <p:sp>
        <p:nvSpPr>
          <p:cNvPr id="30723" name="Rectangle 3"/>
          <p:cNvSpPr>
            <a:spLocks noGrp="1" noChangeArrowheads="1"/>
          </p:cNvSpPr>
          <p:nvPr>
            <p:ph idx="1"/>
          </p:nvPr>
        </p:nvSpPr>
        <p:spPr>
          <a:xfrm>
            <a:off x="990600" y="1066800"/>
            <a:ext cx="7772400" cy="5562600"/>
          </a:xfrm>
        </p:spPr>
        <p:txBody>
          <a:bodyPr lIns="90488" tIns="44450" rIns="90488" bIns="44450"/>
          <a:lstStyle/>
          <a:p>
            <a:pPr eaLnBrk="1" hangingPunct="1"/>
            <a:r>
              <a:rPr lang="en-US" sz="2600" smtClean="0"/>
              <a:t>Introductory paragraph</a:t>
            </a:r>
          </a:p>
          <a:p>
            <a:pPr lvl="1" eaLnBrk="1" hangingPunct="1">
              <a:buSzPct val="80000"/>
            </a:pPr>
            <a:r>
              <a:rPr lang="en-US" sz="2400" smtClean="0"/>
              <a:t>Get reader’s attention</a:t>
            </a:r>
          </a:p>
          <a:p>
            <a:pPr lvl="1" eaLnBrk="1" hangingPunct="1">
              <a:buSzPct val="80000"/>
            </a:pPr>
            <a:r>
              <a:rPr lang="en-US" sz="2400" smtClean="0"/>
              <a:t>Overview your qualifications</a:t>
            </a:r>
          </a:p>
          <a:p>
            <a:pPr lvl="1" eaLnBrk="1" hangingPunct="1">
              <a:buSzPct val="80000"/>
            </a:pPr>
            <a:endParaRPr lang="en-US" sz="1000" smtClean="0"/>
          </a:p>
          <a:p>
            <a:pPr eaLnBrk="1" hangingPunct="1"/>
            <a:r>
              <a:rPr lang="en-US" sz="2600" smtClean="0"/>
              <a:t>Development paragraph</a:t>
            </a:r>
          </a:p>
          <a:p>
            <a:pPr lvl="1" eaLnBrk="1" hangingPunct="1">
              <a:buSzPct val="80000"/>
            </a:pPr>
            <a:r>
              <a:rPr lang="en-US" sz="2400" smtClean="0"/>
              <a:t>Specific qualifications</a:t>
            </a:r>
          </a:p>
          <a:p>
            <a:pPr lvl="1" eaLnBrk="1" hangingPunct="1">
              <a:buSzPct val="80000"/>
            </a:pPr>
            <a:r>
              <a:rPr lang="en-US" sz="2400" smtClean="0"/>
              <a:t>Refer to details on resume</a:t>
            </a:r>
          </a:p>
          <a:p>
            <a:pPr lvl="1" eaLnBrk="1" hangingPunct="1">
              <a:buSzPct val="80000"/>
            </a:pPr>
            <a:r>
              <a:rPr lang="en-US" sz="2400" smtClean="0"/>
              <a:t>Experiences and training</a:t>
            </a:r>
          </a:p>
          <a:p>
            <a:pPr lvl="1" eaLnBrk="1" hangingPunct="1">
              <a:buSzPct val="80000"/>
            </a:pPr>
            <a:endParaRPr lang="en-US" sz="1000" smtClean="0"/>
          </a:p>
          <a:p>
            <a:pPr eaLnBrk="1" hangingPunct="1"/>
            <a:r>
              <a:rPr lang="en-US" sz="2600" smtClean="0"/>
              <a:t>Concluding paragraph</a:t>
            </a:r>
          </a:p>
          <a:p>
            <a:pPr lvl="1" eaLnBrk="1" hangingPunct="1">
              <a:buSzPct val="80000"/>
            </a:pPr>
            <a:r>
              <a:rPr lang="en-US" sz="2400" smtClean="0"/>
              <a:t>Ask for interview</a:t>
            </a:r>
          </a:p>
          <a:p>
            <a:pPr lvl="1" eaLnBrk="1" hangingPunct="1">
              <a:buSzPct val="80000"/>
            </a:pPr>
            <a:r>
              <a:rPr lang="en-US" sz="2400" smtClean="0"/>
              <a:t>Include how to contact you</a:t>
            </a:r>
          </a:p>
          <a:p>
            <a:pPr lvl="1" eaLnBrk="1" hangingPunct="1">
              <a:buSzPct val="80000"/>
            </a:pPr>
            <a:r>
              <a:rPr lang="en-US" sz="2400" smtClean="0"/>
              <a:t>Summarize how you can help the company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437760692"/>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74638"/>
            <a:ext cx="8229600" cy="944562"/>
          </a:xfrm>
          <a:noFill/>
        </p:spPr>
        <p:txBody>
          <a:bodyPr lIns="90488" tIns="44450" rIns="90488" bIns="44450"/>
          <a:lstStyle/>
          <a:p>
            <a:pPr eaLnBrk="1" hangingPunct="1"/>
            <a:r>
              <a:rPr lang="en-US" sz="4000" smtClean="0"/>
              <a:t>The Job Interview</a:t>
            </a:r>
          </a:p>
        </p:txBody>
      </p:sp>
      <p:sp>
        <p:nvSpPr>
          <p:cNvPr id="31747" name="Rectangle 3"/>
          <p:cNvSpPr>
            <a:spLocks noGrp="1" noChangeArrowheads="1"/>
          </p:cNvSpPr>
          <p:nvPr>
            <p:ph idx="1"/>
          </p:nvPr>
        </p:nvSpPr>
        <p:spPr>
          <a:xfrm>
            <a:off x="381000" y="1333500"/>
            <a:ext cx="7942263" cy="5029200"/>
          </a:xfrm>
        </p:spPr>
        <p:txBody>
          <a:bodyPr lIns="90488" tIns="44450" rIns="90488" bIns="44450"/>
          <a:lstStyle/>
          <a:p>
            <a:pPr eaLnBrk="1" hangingPunct="1"/>
            <a:r>
              <a:rPr lang="en-US" sz="2600" dirty="0" smtClean="0"/>
              <a:t>Prepare for the interview by getting information about your prospective employer</a:t>
            </a:r>
          </a:p>
          <a:p>
            <a:pPr eaLnBrk="1" hangingPunct="1"/>
            <a:endParaRPr lang="en-US" sz="500" dirty="0" smtClean="0"/>
          </a:p>
          <a:p>
            <a:pPr lvl="1" eaLnBrk="1" hangingPunct="1">
              <a:buSzPct val="60000"/>
              <a:buFont typeface="Wingdings" panose="05000000000000000000" pitchFamily="2" charset="2"/>
              <a:buChar char="t"/>
            </a:pPr>
            <a:r>
              <a:rPr lang="en-US" sz="2400" dirty="0" smtClean="0"/>
              <a:t>Library resources such as annual reports or recent articles</a:t>
            </a:r>
          </a:p>
          <a:p>
            <a:pPr lvl="1" eaLnBrk="1" hangingPunct="1">
              <a:buSzPct val="60000"/>
              <a:buFont typeface="Wingdings" panose="05000000000000000000" pitchFamily="2" charset="2"/>
              <a:buChar char="t"/>
            </a:pPr>
            <a:r>
              <a:rPr lang="en-US" sz="2400" dirty="0" smtClean="0"/>
              <a:t>Internet searches of company and industry information</a:t>
            </a:r>
          </a:p>
          <a:p>
            <a:pPr lvl="1" eaLnBrk="1" hangingPunct="1">
              <a:buSzPct val="60000"/>
              <a:buFont typeface="Wingdings" panose="05000000000000000000" pitchFamily="2" charset="2"/>
              <a:buChar char="t"/>
            </a:pPr>
            <a:r>
              <a:rPr lang="en-US" sz="2400" dirty="0" smtClean="0"/>
              <a:t>Observations during company visits</a:t>
            </a:r>
          </a:p>
          <a:p>
            <a:pPr lvl="1" eaLnBrk="1" hangingPunct="1">
              <a:buSzPct val="60000"/>
              <a:buFont typeface="Wingdings" panose="05000000000000000000" pitchFamily="2" charset="2"/>
              <a:buChar char="t"/>
            </a:pPr>
            <a:endParaRPr lang="en-US" sz="500" dirty="0" smtClean="0"/>
          </a:p>
          <a:p>
            <a:pPr eaLnBrk="1" hangingPunct="1"/>
            <a:r>
              <a:rPr lang="en-US" sz="2600" dirty="0" smtClean="0"/>
              <a:t>Prepare questions to ask about your interests, the organization, policies, and benefits</a:t>
            </a:r>
          </a:p>
          <a:p>
            <a:pPr eaLnBrk="1" hangingPunct="1"/>
            <a:endParaRPr lang="en-US" sz="500" dirty="0" smtClean="0"/>
          </a:p>
          <a:p>
            <a:pPr eaLnBrk="1" hangingPunct="1"/>
            <a:r>
              <a:rPr lang="en-US" sz="2600" dirty="0" smtClean="0"/>
              <a:t>Practice interview skills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257445054"/>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63588" y="274638"/>
            <a:ext cx="7918450" cy="1066800"/>
          </a:xfrm>
          <a:noFill/>
        </p:spPr>
        <p:txBody>
          <a:bodyPr lIns="90488" tIns="44450" rIns="90488" bIns="44450"/>
          <a:lstStyle/>
          <a:p>
            <a:pPr eaLnBrk="1" hangingPunct="1"/>
            <a:r>
              <a:rPr lang="en-US" sz="4000" smtClean="0"/>
              <a:t>Financial and Legal </a:t>
            </a:r>
            <a:br>
              <a:rPr lang="en-US" sz="4000" smtClean="0"/>
            </a:br>
            <a:r>
              <a:rPr lang="en-US" sz="4000" smtClean="0"/>
              <a:t>Aspects of Employment</a:t>
            </a:r>
          </a:p>
        </p:txBody>
      </p:sp>
      <p:sp>
        <p:nvSpPr>
          <p:cNvPr id="19459" name="Rectangle 3"/>
          <p:cNvSpPr>
            <a:spLocks noGrp="1" noChangeArrowheads="1"/>
          </p:cNvSpPr>
          <p:nvPr>
            <p:ph idx="1"/>
          </p:nvPr>
        </p:nvSpPr>
        <p:spPr>
          <a:xfrm>
            <a:off x="990600" y="1524000"/>
            <a:ext cx="7918450" cy="4876800"/>
          </a:xfrm>
        </p:spPr>
        <p:txBody>
          <a:bodyPr lIns="90488" tIns="44450" rIns="90488" bIns="44450">
            <a:normAutofit/>
          </a:bodyPr>
          <a:lstStyle/>
          <a:p>
            <a:pPr eaLnBrk="1" hangingPunct="1">
              <a:lnSpc>
                <a:spcPct val="90000"/>
              </a:lnSpc>
              <a:buSzPct val="90000"/>
              <a:buFontTx/>
              <a:buNone/>
            </a:pPr>
            <a:r>
              <a:rPr lang="en-US" sz="2400" dirty="0" smtClean="0"/>
              <a:t>***Research the job and the company before </a:t>
            </a:r>
            <a:br>
              <a:rPr lang="en-US" sz="2400" dirty="0" smtClean="0"/>
            </a:br>
            <a:r>
              <a:rPr lang="en-US" sz="2400" dirty="0" smtClean="0"/>
              <a:t>accepting an employment position</a:t>
            </a:r>
          </a:p>
          <a:p>
            <a:pPr eaLnBrk="1" hangingPunct="1">
              <a:lnSpc>
                <a:spcPct val="90000"/>
              </a:lnSpc>
              <a:buSzPct val="90000"/>
            </a:pPr>
            <a:endParaRPr lang="en-US" sz="500" dirty="0" smtClean="0"/>
          </a:p>
          <a:p>
            <a:pPr eaLnBrk="1" hangingPunct="1">
              <a:lnSpc>
                <a:spcPct val="90000"/>
              </a:lnSpc>
              <a:buSzPct val="90000"/>
            </a:pPr>
            <a:r>
              <a:rPr lang="en-US" sz="2600" dirty="0" smtClean="0"/>
              <a:t>THE WORK ENVIRONMENT</a:t>
            </a:r>
          </a:p>
          <a:p>
            <a:pPr lvl="1" eaLnBrk="1" hangingPunct="1">
              <a:lnSpc>
                <a:spcPct val="90000"/>
              </a:lnSpc>
              <a:buSzPct val="80000"/>
            </a:pPr>
            <a:r>
              <a:rPr lang="en-US" sz="2400" dirty="0" smtClean="0"/>
              <a:t>Corporate culture</a:t>
            </a:r>
          </a:p>
          <a:p>
            <a:pPr lvl="1" eaLnBrk="1" hangingPunct="1">
              <a:lnSpc>
                <a:spcPct val="90000"/>
              </a:lnSpc>
              <a:buSzPct val="80000"/>
            </a:pPr>
            <a:r>
              <a:rPr lang="en-US" sz="2400" dirty="0" smtClean="0"/>
              <a:t>Company policies and procedures</a:t>
            </a:r>
          </a:p>
          <a:p>
            <a:pPr lvl="1" eaLnBrk="1" hangingPunct="1">
              <a:lnSpc>
                <a:spcPct val="90000"/>
              </a:lnSpc>
              <a:buSzPct val="80000"/>
            </a:pPr>
            <a:endParaRPr lang="en-US" sz="500" dirty="0" smtClean="0"/>
          </a:p>
          <a:p>
            <a:pPr eaLnBrk="1" hangingPunct="1">
              <a:lnSpc>
                <a:spcPct val="90000"/>
              </a:lnSpc>
              <a:buSzPct val="90000"/>
            </a:pPr>
            <a:endParaRPr lang="en-US" sz="2600" dirty="0" smtClean="0"/>
          </a:p>
          <a:p>
            <a:pPr eaLnBrk="1" hangingPunct="1">
              <a:lnSpc>
                <a:spcPct val="90000"/>
              </a:lnSpc>
              <a:buSzPct val="90000"/>
            </a:pPr>
            <a:r>
              <a:rPr lang="en-US" sz="2600" dirty="0" smtClean="0"/>
              <a:t>FACTORS AFFECTING SALARY</a:t>
            </a:r>
          </a:p>
          <a:p>
            <a:pPr lvl="1" eaLnBrk="1" hangingPunct="1">
              <a:lnSpc>
                <a:spcPct val="90000"/>
              </a:lnSpc>
            </a:pPr>
            <a:r>
              <a:rPr lang="en-US" sz="2400" dirty="0" smtClean="0"/>
              <a:t>Education, training, company size, and salaries for comparable positions</a:t>
            </a:r>
          </a:p>
        </p:txBody>
      </p:sp>
      <p:sp>
        <p:nvSpPr>
          <p:cNvPr id="19461" name="Rectangle 5"/>
          <p:cNvSpPr>
            <a:spLocks noChangeArrowheads="1"/>
          </p:cNvSpPr>
          <p:nvPr/>
        </p:nvSpPr>
        <p:spPr bwMode="auto">
          <a:xfrm>
            <a:off x="7239000" y="57912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endParaRPr lang="th-TH" sz="1600" b="1">
              <a:latin typeface="BankGothic Md BT"/>
            </a:endParaRP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039826942"/>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1066800"/>
          </a:xfrm>
        </p:spPr>
        <p:txBody>
          <a:bodyPr/>
          <a:lstStyle/>
          <a:p>
            <a:pPr eaLnBrk="1" hangingPunct="1"/>
            <a:r>
              <a:rPr lang="en-US" sz="4000" smtClean="0"/>
              <a:t>Financial and Legal </a:t>
            </a:r>
            <a:br>
              <a:rPr lang="en-US" sz="4000" smtClean="0"/>
            </a:br>
            <a:r>
              <a:rPr lang="en-US" sz="4000" smtClean="0"/>
              <a:t>Aspects of Employment </a:t>
            </a:r>
            <a:r>
              <a:rPr lang="en-US" sz="2000" smtClean="0">
                <a:solidFill>
                  <a:schemeClr val="tx1"/>
                </a:solidFill>
              </a:rPr>
              <a:t>(continued)</a:t>
            </a:r>
          </a:p>
        </p:txBody>
      </p:sp>
      <p:sp>
        <p:nvSpPr>
          <p:cNvPr id="20483" name="Rectangle 3"/>
          <p:cNvSpPr>
            <a:spLocks noGrp="1" noChangeArrowheads="1"/>
          </p:cNvSpPr>
          <p:nvPr>
            <p:ph idx="1"/>
          </p:nvPr>
        </p:nvSpPr>
        <p:spPr>
          <a:xfrm>
            <a:off x="533400" y="1676400"/>
            <a:ext cx="7848600" cy="4953000"/>
          </a:xfrm>
        </p:spPr>
        <p:txBody>
          <a:bodyPr/>
          <a:lstStyle/>
          <a:p>
            <a:pPr eaLnBrk="1" hangingPunct="1">
              <a:buSzPct val="90000"/>
            </a:pPr>
            <a:r>
              <a:rPr lang="en-US" sz="2600" dirty="0" smtClean="0"/>
              <a:t>EVALUATING EMPLOYEE BENEFITS</a:t>
            </a:r>
          </a:p>
          <a:p>
            <a:pPr eaLnBrk="1" hangingPunct="1">
              <a:buSzPct val="90000"/>
            </a:pPr>
            <a:endParaRPr lang="en-US" sz="1000" dirty="0" smtClean="0"/>
          </a:p>
          <a:p>
            <a:pPr lvl="1" eaLnBrk="1" hangingPunct="1"/>
            <a:r>
              <a:rPr lang="en-US" sz="2400" dirty="0" err="1" smtClean="0"/>
              <a:t>Nonsalary</a:t>
            </a:r>
            <a:r>
              <a:rPr lang="en-US" sz="2400" dirty="0" smtClean="0"/>
              <a:t> benefits include: child care, leaves of absence, and elder care</a:t>
            </a:r>
          </a:p>
          <a:p>
            <a:pPr lvl="1" eaLnBrk="1" hangingPunct="1"/>
            <a:endParaRPr lang="en-US" sz="1200" dirty="0" smtClean="0"/>
          </a:p>
          <a:p>
            <a:pPr lvl="1" eaLnBrk="1" hangingPunct="1">
              <a:buSzPct val="80000"/>
            </a:pPr>
            <a:r>
              <a:rPr lang="en-US" sz="2400" dirty="0" smtClean="0"/>
              <a:t>Cafeteria-style benefits allow workers benefit credits that they can choose to meet their needs</a:t>
            </a:r>
          </a:p>
          <a:p>
            <a:pPr lvl="1" eaLnBrk="1" hangingPunct="1">
              <a:buSzPct val="80000"/>
            </a:pPr>
            <a:endParaRPr lang="en-US" sz="1200" dirty="0" smtClean="0"/>
          </a:p>
          <a:p>
            <a:pPr lvl="1" eaLnBrk="1" hangingPunct="1">
              <a:buSzPct val="80000"/>
            </a:pPr>
            <a:r>
              <a:rPr lang="en-US" sz="2400" dirty="0" smtClean="0"/>
              <a:t>Flexible spending and medical savings accounts</a:t>
            </a:r>
          </a:p>
          <a:p>
            <a:pPr lvl="1" eaLnBrk="1" hangingPunct="1">
              <a:buSzPct val="80000"/>
            </a:pPr>
            <a:endParaRPr lang="en-US" sz="1000" dirty="0" smtClean="0"/>
          </a:p>
          <a:p>
            <a:pPr lvl="1" eaLnBrk="1" hangingPunct="1">
              <a:buSzPct val="80000"/>
            </a:pPr>
            <a:r>
              <a:rPr lang="en-US" sz="2400" dirty="0" smtClean="0"/>
              <a:t>Compare job offer benefits based on market value or future value</a:t>
            </a:r>
          </a:p>
          <a:p>
            <a:pPr lvl="1" eaLnBrk="1" hangingPunct="1">
              <a:buSzPct val="80000"/>
            </a:pPr>
            <a:endParaRPr lang="en-US" sz="1000" dirty="0" smtClean="0"/>
          </a:p>
          <a:p>
            <a:pPr lvl="1" eaLnBrk="1" hangingPunct="1">
              <a:buSzPct val="80000"/>
            </a:pPr>
            <a:r>
              <a:rPr lang="en-US" sz="2400" dirty="0" smtClean="0"/>
              <a:t>Know your employment rights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7027956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026"/>
          <p:cNvSpPr>
            <a:spLocks noGrp="1" noChangeArrowheads="1"/>
          </p:cNvSpPr>
          <p:nvPr>
            <p:ph type="title"/>
          </p:nvPr>
        </p:nvSpPr>
        <p:spPr/>
        <p:txBody>
          <a:bodyPr/>
          <a:lstStyle/>
          <a:p>
            <a:pPr eaLnBrk="1" hangingPunct="1"/>
            <a:r>
              <a:rPr lang="en-US" sz="4000" smtClean="0"/>
              <a:t>Financial and Legal </a:t>
            </a:r>
            <a:br>
              <a:rPr lang="en-US" sz="4000" smtClean="0"/>
            </a:br>
            <a:r>
              <a:rPr lang="en-US" sz="4000" smtClean="0"/>
              <a:t>	Aspects of Employment </a:t>
            </a:r>
            <a:r>
              <a:rPr lang="en-US" sz="2000" smtClean="0">
                <a:solidFill>
                  <a:schemeClr val="tx1"/>
                </a:solidFill>
              </a:rPr>
              <a:t>(continued)</a:t>
            </a:r>
          </a:p>
        </p:txBody>
      </p:sp>
      <p:sp>
        <p:nvSpPr>
          <p:cNvPr id="21507" name="Rectangle 1027"/>
          <p:cNvSpPr>
            <a:spLocks noGrp="1" noChangeArrowheads="1"/>
          </p:cNvSpPr>
          <p:nvPr>
            <p:ph idx="1"/>
          </p:nvPr>
        </p:nvSpPr>
        <p:spPr>
          <a:xfrm>
            <a:off x="457200" y="1524000"/>
            <a:ext cx="7924800" cy="5029200"/>
          </a:xfrm>
        </p:spPr>
        <p:txBody>
          <a:bodyPr/>
          <a:lstStyle/>
          <a:p>
            <a:pPr eaLnBrk="1" hangingPunct="1">
              <a:lnSpc>
                <a:spcPct val="80000"/>
              </a:lnSpc>
              <a:buFontTx/>
              <a:buNone/>
            </a:pPr>
            <a:endParaRPr lang="en-US" sz="500" b="1" dirty="0" smtClean="0"/>
          </a:p>
          <a:p>
            <a:pPr eaLnBrk="1" hangingPunct="1">
              <a:lnSpc>
                <a:spcPct val="80000"/>
              </a:lnSpc>
            </a:pPr>
            <a:r>
              <a:rPr lang="en-US" sz="2400" dirty="0" smtClean="0"/>
              <a:t>A career can be for a lifetime</a:t>
            </a:r>
          </a:p>
          <a:p>
            <a:pPr eaLnBrk="1" hangingPunct="1">
              <a:lnSpc>
                <a:spcPct val="80000"/>
              </a:lnSpc>
            </a:pPr>
            <a:endParaRPr lang="en-US" sz="500" dirty="0" smtClean="0"/>
          </a:p>
          <a:p>
            <a:pPr eaLnBrk="1" hangingPunct="1">
              <a:lnSpc>
                <a:spcPct val="80000"/>
              </a:lnSpc>
            </a:pPr>
            <a:r>
              <a:rPr lang="en-US" sz="2400" dirty="0" smtClean="0"/>
              <a:t>Skills and attitudes that can lead to a fulfilling work life:</a:t>
            </a:r>
          </a:p>
          <a:p>
            <a:pPr eaLnBrk="1" hangingPunct="1">
              <a:lnSpc>
                <a:spcPct val="80000"/>
              </a:lnSpc>
            </a:pPr>
            <a:endParaRPr lang="en-US" sz="500" dirty="0" smtClean="0"/>
          </a:p>
          <a:p>
            <a:pPr lvl="1" eaLnBrk="1" hangingPunct="1">
              <a:lnSpc>
                <a:spcPct val="80000"/>
              </a:lnSpc>
            </a:pPr>
            <a:r>
              <a:rPr lang="en-US" sz="2400" dirty="0" smtClean="0"/>
              <a:t>Communicate well with others</a:t>
            </a:r>
          </a:p>
          <a:p>
            <a:pPr lvl="1" eaLnBrk="1" hangingPunct="1">
              <a:lnSpc>
                <a:spcPct val="80000"/>
              </a:lnSpc>
            </a:pPr>
            <a:endParaRPr lang="en-US" sz="600" dirty="0" smtClean="0"/>
          </a:p>
          <a:p>
            <a:pPr lvl="1" eaLnBrk="1" hangingPunct="1">
              <a:lnSpc>
                <a:spcPct val="80000"/>
              </a:lnSpc>
            </a:pPr>
            <a:r>
              <a:rPr lang="en-US" sz="2400" dirty="0" smtClean="0"/>
              <a:t>Flexible and open to new ideas</a:t>
            </a:r>
          </a:p>
          <a:p>
            <a:pPr lvl="1" eaLnBrk="1" hangingPunct="1">
              <a:lnSpc>
                <a:spcPct val="80000"/>
              </a:lnSpc>
            </a:pPr>
            <a:endParaRPr lang="en-US" sz="600" dirty="0" smtClean="0"/>
          </a:p>
          <a:p>
            <a:pPr lvl="1" eaLnBrk="1" hangingPunct="1">
              <a:lnSpc>
                <a:spcPct val="80000"/>
              </a:lnSpc>
            </a:pPr>
            <a:r>
              <a:rPr lang="en-US" sz="2400" dirty="0" smtClean="0"/>
              <a:t>Develop efficient work habits</a:t>
            </a:r>
          </a:p>
          <a:p>
            <a:pPr lvl="1" eaLnBrk="1" hangingPunct="1">
              <a:lnSpc>
                <a:spcPct val="80000"/>
              </a:lnSpc>
            </a:pPr>
            <a:endParaRPr lang="en-US" sz="600" dirty="0" smtClean="0"/>
          </a:p>
          <a:p>
            <a:pPr lvl="1" eaLnBrk="1" hangingPunct="1">
              <a:lnSpc>
                <a:spcPct val="80000"/>
              </a:lnSpc>
            </a:pPr>
            <a:r>
              <a:rPr lang="en-US" sz="2400" dirty="0" smtClean="0"/>
              <a:t>Use lists, goal setting, and time management techniques</a:t>
            </a:r>
          </a:p>
          <a:p>
            <a:pPr lvl="1" eaLnBrk="1" hangingPunct="1">
              <a:lnSpc>
                <a:spcPct val="80000"/>
              </a:lnSpc>
            </a:pPr>
            <a:endParaRPr lang="en-US" sz="600" dirty="0" smtClean="0"/>
          </a:p>
          <a:p>
            <a:pPr lvl="1" eaLnBrk="1" hangingPunct="1">
              <a:lnSpc>
                <a:spcPct val="80000"/>
              </a:lnSpc>
            </a:pPr>
            <a:r>
              <a:rPr lang="en-US" sz="2400" dirty="0" smtClean="0"/>
              <a:t>Anticipate problems and areas for actions</a:t>
            </a:r>
          </a:p>
          <a:p>
            <a:pPr lvl="1" eaLnBrk="1" hangingPunct="1">
              <a:lnSpc>
                <a:spcPct val="80000"/>
              </a:lnSpc>
            </a:pPr>
            <a:endParaRPr lang="en-US" sz="600" dirty="0" smtClean="0"/>
          </a:p>
          <a:p>
            <a:pPr lvl="1" eaLnBrk="1" hangingPunct="1">
              <a:lnSpc>
                <a:spcPct val="80000"/>
              </a:lnSpc>
            </a:pPr>
            <a:r>
              <a:rPr lang="en-US" sz="2400" dirty="0" smtClean="0"/>
              <a:t>Creativity and a willingness to assist others</a:t>
            </a:r>
          </a:p>
          <a:p>
            <a:pPr lvl="1" eaLnBrk="1" hangingPunct="1">
              <a:lnSpc>
                <a:spcPct val="80000"/>
              </a:lnSpc>
              <a:buFontTx/>
              <a:buNone/>
            </a:pPr>
            <a:endParaRPr lang="en-US" sz="2400" dirty="0" smtClean="0"/>
          </a:p>
          <a:p>
            <a:pPr eaLnBrk="1" hangingPunct="1">
              <a:lnSpc>
                <a:spcPct val="80000"/>
              </a:lnSpc>
            </a:pPr>
            <a:endParaRPr lang="en-US" sz="2400" dirty="0" smtClean="0"/>
          </a:p>
          <a:p>
            <a:pPr eaLnBrk="1" hangingPunct="1">
              <a:lnSpc>
                <a:spcPct val="80000"/>
              </a:lnSpc>
            </a:pPr>
            <a:endParaRPr lang="en-US" sz="2400" dirty="0" smtClean="0"/>
          </a:p>
          <a:p>
            <a:pPr eaLnBrk="1" hangingPunct="1">
              <a:lnSpc>
                <a:spcPct val="80000"/>
              </a:lnSpc>
            </a:pPr>
            <a:endParaRPr lang="en-US" sz="28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11664338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827088" y="0"/>
            <a:ext cx="8316912" cy="654050"/>
          </a:xfrm>
        </p:spPr>
        <p:txBody>
          <a:bodyPr/>
          <a:lstStyle/>
          <a:p>
            <a:pPr eaLnBrk="1" hangingPunct="1"/>
            <a:r>
              <a:rPr lang="en-US" smtClean="0"/>
              <a:t>Stages of career development</a:t>
            </a:r>
          </a:p>
        </p:txBody>
      </p:sp>
      <p:pic>
        <p:nvPicPr>
          <p:cNvPr id="22532" name="Picture 2" descr="C:\Documents and Settings\mmhart\Local Settings\Temp\Chapter_02\Chapter 02\kap82329_02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685800"/>
            <a:ext cx="7162800" cy="595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5746401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228600"/>
            <a:ext cx="8610600" cy="990600"/>
          </a:xfrm>
        </p:spPr>
        <p:txBody>
          <a:bodyPr/>
          <a:lstStyle/>
          <a:p>
            <a:pPr eaLnBrk="1" hangingPunct="1"/>
            <a:r>
              <a:rPr lang="en-US" sz="4000" dirty="0" smtClean="0"/>
              <a:t>Long-Term Career Development</a:t>
            </a:r>
            <a:r>
              <a:rPr lang="en-US" sz="2000" dirty="0" smtClean="0"/>
              <a:t> </a:t>
            </a:r>
            <a:br>
              <a:rPr lang="en-US" sz="2000" dirty="0" smtClean="0"/>
            </a:br>
            <a:r>
              <a:rPr lang="en-US" sz="2000" dirty="0" smtClean="0">
                <a:solidFill>
                  <a:schemeClr val="tx1"/>
                </a:solidFill>
              </a:rPr>
              <a:t>(cont’d)</a:t>
            </a:r>
            <a:endParaRPr lang="en-US" dirty="0" smtClean="0">
              <a:solidFill>
                <a:schemeClr val="tx1"/>
              </a:solidFill>
            </a:endParaRPr>
          </a:p>
        </p:txBody>
      </p:sp>
      <p:sp>
        <p:nvSpPr>
          <p:cNvPr id="23555" name="Rectangle 3"/>
          <p:cNvSpPr>
            <a:spLocks noGrp="1" noChangeArrowheads="1"/>
          </p:cNvSpPr>
          <p:nvPr>
            <p:ph idx="1"/>
          </p:nvPr>
        </p:nvSpPr>
        <p:spPr>
          <a:xfrm>
            <a:off x="600869" y="1295400"/>
            <a:ext cx="8001000" cy="4983163"/>
          </a:xfrm>
        </p:spPr>
        <p:txBody>
          <a:bodyPr/>
          <a:lstStyle/>
          <a:p>
            <a:pPr algn="ctr" eaLnBrk="1" hangingPunct="1">
              <a:lnSpc>
                <a:spcPct val="90000"/>
              </a:lnSpc>
              <a:buFontTx/>
              <a:buNone/>
            </a:pPr>
            <a:endParaRPr lang="en-US" sz="2800" dirty="0" smtClean="0"/>
          </a:p>
          <a:p>
            <a:pPr algn="ctr" eaLnBrk="1" hangingPunct="1">
              <a:lnSpc>
                <a:spcPct val="90000"/>
              </a:lnSpc>
              <a:buFontTx/>
              <a:buNone/>
            </a:pPr>
            <a:r>
              <a:rPr lang="en-US" sz="2800" dirty="0" smtClean="0"/>
              <a:t>TRAINING OPPORTUNITIES</a:t>
            </a:r>
          </a:p>
          <a:p>
            <a:pPr eaLnBrk="1" hangingPunct="1">
              <a:lnSpc>
                <a:spcPct val="90000"/>
              </a:lnSpc>
            </a:pPr>
            <a:endParaRPr lang="en-US" sz="2600" dirty="0" smtClean="0"/>
          </a:p>
          <a:p>
            <a:pPr eaLnBrk="1" hangingPunct="1">
              <a:lnSpc>
                <a:spcPct val="90000"/>
              </a:lnSpc>
            </a:pPr>
            <a:r>
              <a:rPr lang="en-US" sz="2600" dirty="0" smtClean="0"/>
              <a:t>Continue to learn about new technology and the global economy</a:t>
            </a:r>
          </a:p>
          <a:p>
            <a:pPr eaLnBrk="1" hangingPunct="1">
              <a:lnSpc>
                <a:spcPct val="90000"/>
              </a:lnSpc>
            </a:pPr>
            <a:endParaRPr lang="en-US" sz="1500" dirty="0" smtClean="0"/>
          </a:p>
          <a:p>
            <a:pPr eaLnBrk="1" hangingPunct="1">
              <a:lnSpc>
                <a:spcPct val="90000"/>
              </a:lnSpc>
            </a:pPr>
            <a:r>
              <a:rPr lang="en-US" sz="2600" dirty="0" smtClean="0"/>
              <a:t>Formal methods for expanding knowledge:</a:t>
            </a:r>
          </a:p>
          <a:p>
            <a:pPr lvl="1" eaLnBrk="1" hangingPunct="1">
              <a:lnSpc>
                <a:spcPct val="90000"/>
              </a:lnSpc>
            </a:pPr>
            <a:r>
              <a:rPr lang="en-US" sz="2200" dirty="0" smtClean="0"/>
              <a:t>company programs, seminars, and college courses</a:t>
            </a:r>
          </a:p>
          <a:p>
            <a:pPr eaLnBrk="1" hangingPunct="1">
              <a:lnSpc>
                <a:spcPct val="90000"/>
              </a:lnSpc>
            </a:pPr>
            <a:endParaRPr lang="en-US" sz="1500" dirty="0" smtClean="0"/>
          </a:p>
          <a:p>
            <a:pPr eaLnBrk="1" hangingPunct="1">
              <a:lnSpc>
                <a:spcPct val="90000"/>
              </a:lnSpc>
            </a:pPr>
            <a:r>
              <a:rPr lang="en-US" sz="2600" dirty="0" smtClean="0"/>
              <a:t>Informal methods:</a:t>
            </a:r>
          </a:p>
          <a:p>
            <a:pPr lvl="1" eaLnBrk="1" hangingPunct="1">
              <a:lnSpc>
                <a:spcPct val="90000"/>
              </a:lnSpc>
            </a:pPr>
            <a:r>
              <a:rPr lang="en-US" sz="2200" dirty="0" smtClean="0"/>
              <a:t>reading and discussions with colleagues</a:t>
            </a:r>
          </a:p>
          <a:p>
            <a:pPr lvl="1" eaLnBrk="1" hangingPunct="1">
              <a:lnSpc>
                <a:spcPct val="90000"/>
              </a:lnSpc>
            </a:pPr>
            <a:r>
              <a:rPr lang="en-US" sz="2200" dirty="0" smtClean="0"/>
              <a:t>meetings with employees from other companies</a:t>
            </a:r>
            <a:endParaRPr lang="en-US" sz="26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4930753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762000" y="304800"/>
            <a:ext cx="8610600" cy="1143000"/>
          </a:xfrm>
        </p:spPr>
        <p:txBody>
          <a:bodyPr/>
          <a:lstStyle/>
          <a:p>
            <a:pPr eaLnBrk="1" hangingPunct="1"/>
            <a:r>
              <a:rPr lang="en-US" sz="4000" smtClean="0"/>
              <a:t>Long-Term Career Development</a:t>
            </a:r>
            <a:r>
              <a:rPr lang="en-US" sz="2000" smtClean="0"/>
              <a:t> </a:t>
            </a:r>
            <a:br>
              <a:rPr lang="en-US" sz="2000" smtClean="0"/>
            </a:br>
            <a:r>
              <a:rPr lang="en-US" sz="2000" smtClean="0">
                <a:solidFill>
                  <a:schemeClr val="tx1"/>
                </a:solidFill>
              </a:rPr>
              <a:t>(cont’d)</a:t>
            </a:r>
          </a:p>
        </p:txBody>
      </p:sp>
      <p:sp>
        <p:nvSpPr>
          <p:cNvPr id="24579" name="Rectangle 3"/>
          <p:cNvSpPr>
            <a:spLocks noGrp="1" noChangeArrowheads="1"/>
          </p:cNvSpPr>
          <p:nvPr>
            <p:ph idx="1"/>
          </p:nvPr>
        </p:nvSpPr>
        <p:spPr>
          <a:xfrm>
            <a:off x="372269" y="1547018"/>
            <a:ext cx="8229600" cy="4830763"/>
          </a:xfrm>
        </p:spPr>
        <p:txBody>
          <a:bodyPr/>
          <a:lstStyle/>
          <a:p>
            <a:pPr algn="ctr" eaLnBrk="1" hangingPunct="1">
              <a:lnSpc>
                <a:spcPct val="90000"/>
              </a:lnSpc>
              <a:buFontTx/>
              <a:buNone/>
            </a:pPr>
            <a:r>
              <a:rPr lang="en-US" sz="2800" dirty="0" smtClean="0"/>
              <a:t>CAREER PATHS AND ADVANCEMENT</a:t>
            </a:r>
          </a:p>
          <a:p>
            <a:pPr algn="ctr" eaLnBrk="1" hangingPunct="1">
              <a:lnSpc>
                <a:spcPct val="90000"/>
              </a:lnSpc>
              <a:buFontTx/>
              <a:buNone/>
            </a:pPr>
            <a:endParaRPr lang="en-US" sz="1000" dirty="0" smtClean="0"/>
          </a:p>
          <a:p>
            <a:pPr eaLnBrk="1" hangingPunct="1">
              <a:lnSpc>
                <a:spcPct val="90000"/>
              </a:lnSpc>
            </a:pPr>
            <a:r>
              <a:rPr lang="en-US" sz="2600" dirty="0" smtClean="0"/>
              <a:t>Career choices must be evaluated in light of changing values, goals, and economic conditions</a:t>
            </a:r>
          </a:p>
          <a:p>
            <a:pPr eaLnBrk="1" hangingPunct="1">
              <a:lnSpc>
                <a:spcPct val="90000"/>
              </a:lnSpc>
            </a:pPr>
            <a:endParaRPr lang="en-US" sz="2000" dirty="0" smtClean="0"/>
          </a:p>
          <a:p>
            <a:pPr eaLnBrk="1" hangingPunct="1">
              <a:lnSpc>
                <a:spcPct val="90000"/>
              </a:lnSpc>
            </a:pPr>
            <a:r>
              <a:rPr lang="en-US" sz="2600" dirty="0" smtClean="0"/>
              <a:t>A </a:t>
            </a:r>
            <a:r>
              <a:rPr lang="en-US" sz="2600" b="1" dirty="0" smtClean="0"/>
              <a:t>mentor </a:t>
            </a:r>
            <a:r>
              <a:rPr lang="en-US" sz="2600" dirty="0" smtClean="0"/>
              <a:t>is an experienced employee who serves as a teacher and counselor for a less experienced person</a:t>
            </a:r>
          </a:p>
          <a:p>
            <a:pPr eaLnBrk="1" hangingPunct="1">
              <a:lnSpc>
                <a:spcPct val="90000"/>
              </a:lnSpc>
            </a:pPr>
            <a:endParaRPr lang="en-US" sz="1000" dirty="0" smtClean="0"/>
          </a:p>
          <a:p>
            <a:pPr lvl="1" eaLnBrk="1" hangingPunct="1">
              <a:lnSpc>
                <a:spcPct val="90000"/>
              </a:lnSpc>
            </a:pPr>
            <a:r>
              <a:rPr lang="en-US" sz="2600" dirty="0" smtClean="0"/>
              <a:t>Mentors are attracted to those who show initiative</a:t>
            </a:r>
          </a:p>
          <a:p>
            <a:pPr lvl="1" eaLnBrk="1" hangingPunct="1">
              <a:lnSpc>
                <a:spcPct val="90000"/>
              </a:lnSpc>
            </a:pPr>
            <a:endParaRPr lang="en-US" sz="500" dirty="0" smtClean="0"/>
          </a:p>
          <a:p>
            <a:pPr lvl="1" eaLnBrk="1" hangingPunct="1">
              <a:lnSpc>
                <a:spcPct val="90000"/>
              </a:lnSpc>
            </a:pPr>
            <a:r>
              <a:rPr lang="en-US" sz="2600" dirty="0" smtClean="0"/>
              <a:t>Mentors should be receptive to assisting others, and help in both technical and social areas of their careers</a:t>
            </a:r>
            <a:endParaRPr lang="en-US" sz="2600" b="1"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710562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62000" y="304800"/>
            <a:ext cx="8610600" cy="868363"/>
          </a:xfrm>
        </p:spPr>
        <p:txBody>
          <a:bodyPr/>
          <a:lstStyle/>
          <a:p>
            <a:pPr eaLnBrk="1" hangingPunct="1"/>
            <a:r>
              <a:rPr lang="en-US" sz="4000" smtClean="0"/>
              <a:t>Long-Term Career Development</a:t>
            </a:r>
            <a:r>
              <a:rPr lang="en-US" sz="2000" smtClean="0"/>
              <a:t> </a:t>
            </a:r>
            <a:br>
              <a:rPr lang="en-US" sz="2000" smtClean="0"/>
            </a:br>
            <a:r>
              <a:rPr lang="en-US" sz="2000" smtClean="0">
                <a:solidFill>
                  <a:schemeClr val="tx1"/>
                </a:solidFill>
              </a:rPr>
              <a:t>(cont’d)</a:t>
            </a:r>
          </a:p>
        </p:txBody>
      </p:sp>
      <p:sp>
        <p:nvSpPr>
          <p:cNvPr id="25603" name="Rectangle 3"/>
          <p:cNvSpPr>
            <a:spLocks noGrp="1" noChangeArrowheads="1"/>
          </p:cNvSpPr>
          <p:nvPr>
            <p:ph idx="1"/>
          </p:nvPr>
        </p:nvSpPr>
        <p:spPr>
          <a:xfrm>
            <a:off x="522492" y="1371600"/>
            <a:ext cx="8077200" cy="5181600"/>
          </a:xfrm>
        </p:spPr>
        <p:txBody>
          <a:bodyPr/>
          <a:lstStyle/>
          <a:p>
            <a:pPr algn="ctr" eaLnBrk="1" hangingPunct="1">
              <a:lnSpc>
                <a:spcPct val="90000"/>
              </a:lnSpc>
              <a:buFontTx/>
              <a:buNone/>
            </a:pPr>
            <a:r>
              <a:rPr lang="en-US" sz="2800" dirty="0" smtClean="0"/>
              <a:t>CHANGING CAREERS</a:t>
            </a:r>
          </a:p>
          <a:p>
            <a:pPr algn="ctr" eaLnBrk="1" hangingPunct="1">
              <a:lnSpc>
                <a:spcPct val="90000"/>
              </a:lnSpc>
              <a:buFontTx/>
              <a:buNone/>
            </a:pPr>
            <a:endParaRPr lang="en-US" sz="600" dirty="0" smtClean="0"/>
          </a:p>
          <a:p>
            <a:pPr eaLnBrk="1" hangingPunct="1">
              <a:lnSpc>
                <a:spcPct val="90000"/>
              </a:lnSpc>
            </a:pPr>
            <a:r>
              <a:rPr lang="en-US" sz="2600" dirty="0" smtClean="0"/>
              <a:t>About 10 million career moves occur each year</a:t>
            </a:r>
          </a:p>
          <a:p>
            <a:pPr eaLnBrk="1" hangingPunct="1">
              <a:lnSpc>
                <a:spcPct val="90000"/>
              </a:lnSpc>
            </a:pPr>
            <a:endParaRPr lang="en-US" sz="600" dirty="0" smtClean="0"/>
          </a:p>
          <a:p>
            <a:pPr eaLnBrk="1" hangingPunct="1">
              <a:lnSpc>
                <a:spcPct val="90000"/>
              </a:lnSpc>
            </a:pPr>
            <a:endParaRPr lang="en-US" sz="2600" dirty="0" smtClean="0"/>
          </a:p>
          <a:p>
            <a:pPr eaLnBrk="1" hangingPunct="1">
              <a:lnSpc>
                <a:spcPct val="90000"/>
              </a:lnSpc>
            </a:pPr>
            <a:r>
              <a:rPr lang="en-US" sz="2600" dirty="0" smtClean="0"/>
              <a:t>Changing jobs can be more difficult than selecting the first job</a:t>
            </a:r>
          </a:p>
          <a:p>
            <a:pPr eaLnBrk="1" hangingPunct="1">
              <a:lnSpc>
                <a:spcPct val="90000"/>
              </a:lnSpc>
            </a:pPr>
            <a:endParaRPr lang="en-US" sz="2600" dirty="0" smtClean="0"/>
          </a:p>
          <a:p>
            <a:pPr eaLnBrk="1" hangingPunct="1">
              <a:lnSpc>
                <a:spcPct val="90000"/>
              </a:lnSpc>
            </a:pPr>
            <a:r>
              <a:rPr lang="en-US" sz="2600" dirty="0" smtClean="0"/>
              <a:t>Carefully assess the financial and personal costs and benefits of changing careers </a:t>
            </a:r>
          </a:p>
          <a:p>
            <a:pPr eaLnBrk="1" hangingPunct="1">
              <a:lnSpc>
                <a:spcPct val="90000"/>
              </a:lnSpc>
            </a:pPr>
            <a:endParaRPr lang="en-US" sz="2600" dirty="0" smtClean="0"/>
          </a:p>
          <a:p>
            <a:pPr eaLnBrk="1" hangingPunct="1">
              <a:lnSpc>
                <a:spcPct val="90000"/>
              </a:lnSpc>
            </a:pPr>
            <a:r>
              <a:rPr lang="en-US" sz="2600" dirty="0" smtClean="0"/>
              <a:t>Determine whether a career change will serve your needs and goals </a:t>
            </a:r>
          </a:p>
          <a:p>
            <a:pPr eaLnBrk="1" hangingPunct="1">
              <a:lnSpc>
                <a:spcPct val="90000"/>
              </a:lnSpc>
            </a:pPr>
            <a:endParaRPr lang="en-US" sz="2600" dirty="0" smtClean="0"/>
          </a:p>
          <a:p>
            <a:pPr eaLnBrk="1" hangingPunct="1">
              <a:lnSpc>
                <a:spcPct val="90000"/>
              </a:lnSpc>
            </a:pPr>
            <a:endParaRPr lang="en-US" sz="500" dirty="0" smtClean="0"/>
          </a:p>
          <a:p>
            <a:pPr lvl="1" eaLnBrk="1" hangingPunct="1">
              <a:lnSpc>
                <a:spcPct val="90000"/>
              </a:lnSpc>
              <a:buFontTx/>
              <a:buNone/>
            </a:pPr>
            <a:endParaRPr lang="en-US" sz="2400" dirty="0" smtClean="0"/>
          </a:p>
          <a:p>
            <a:pPr lvl="1" eaLnBrk="1" hangingPunct="1">
              <a:lnSpc>
                <a:spcPct val="90000"/>
              </a:lnSpc>
            </a:pPr>
            <a:endParaRPr lang="en-US" sz="2400" dirty="0" smtClean="0"/>
          </a:p>
          <a:p>
            <a:pPr eaLnBrk="1" hangingPunct="1">
              <a:lnSpc>
                <a:spcPct val="90000"/>
              </a:lnSpc>
            </a:pPr>
            <a:endParaRPr lang="en-US" sz="24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11519342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09600" y="228600"/>
            <a:ext cx="8686800" cy="944563"/>
          </a:xfrm>
        </p:spPr>
        <p:txBody>
          <a:bodyPr/>
          <a:lstStyle/>
          <a:p>
            <a:pPr eaLnBrk="1" hangingPunct="1"/>
            <a:r>
              <a:rPr lang="en-US" sz="4000" smtClean="0"/>
              <a:t>Long-Term Career Development</a:t>
            </a:r>
            <a:r>
              <a:rPr lang="en-US" sz="2400" smtClean="0"/>
              <a:t> </a:t>
            </a:r>
            <a:br>
              <a:rPr lang="en-US" sz="2400" smtClean="0"/>
            </a:br>
            <a:r>
              <a:rPr lang="en-US" sz="2200" smtClean="0">
                <a:solidFill>
                  <a:schemeClr val="tx1"/>
                </a:solidFill>
              </a:rPr>
              <a:t>(cont’d)</a:t>
            </a:r>
          </a:p>
        </p:txBody>
      </p:sp>
      <p:sp>
        <p:nvSpPr>
          <p:cNvPr id="26627" name="Rectangle 3"/>
          <p:cNvSpPr>
            <a:spLocks noGrp="1" noChangeArrowheads="1"/>
          </p:cNvSpPr>
          <p:nvPr>
            <p:ph idx="1"/>
          </p:nvPr>
        </p:nvSpPr>
        <p:spPr>
          <a:xfrm>
            <a:off x="457200" y="1371600"/>
            <a:ext cx="8229600" cy="4953000"/>
          </a:xfrm>
        </p:spPr>
        <p:txBody>
          <a:bodyPr/>
          <a:lstStyle/>
          <a:p>
            <a:pPr lvl="1" eaLnBrk="1" hangingPunct="1"/>
            <a:r>
              <a:rPr lang="en-US" sz="2600" smtClean="0"/>
              <a:t>To cope with job termination while seeking new employment you should:</a:t>
            </a:r>
          </a:p>
          <a:p>
            <a:pPr lvl="1" eaLnBrk="1" hangingPunct="1"/>
            <a:endParaRPr lang="en-US" sz="1000" smtClean="0"/>
          </a:p>
          <a:p>
            <a:pPr lvl="2" eaLnBrk="1" hangingPunct="1"/>
            <a:r>
              <a:rPr lang="en-US" smtClean="0"/>
              <a:t>Maintain appropriate eating, sleep, and exercise habits</a:t>
            </a:r>
          </a:p>
          <a:p>
            <a:pPr lvl="2" eaLnBrk="1" hangingPunct="1"/>
            <a:r>
              <a:rPr lang="en-US" smtClean="0"/>
              <a:t>Involve yourself in family and community activities</a:t>
            </a:r>
          </a:p>
          <a:p>
            <a:pPr lvl="2" eaLnBrk="1" hangingPunct="1"/>
            <a:r>
              <a:rPr lang="en-US" smtClean="0"/>
              <a:t>Improve your skills through classes and volunteer work</a:t>
            </a:r>
          </a:p>
          <a:p>
            <a:pPr lvl="2" eaLnBrk="1" hangingPunct="1"/>
            <a:r>
              <a:rPr lang="en-US" smtClean="0"/>
              <a:t>Target your search towards high growth industries</a:t>
            </a:r>
          </a:p>
          <a:p>
            <a:pPr lvl="2" eaLnBrk="1" hangingPunct="1"/>
            <a:r>
              <a:rPr lang="en-US" smtClean="0"/>
              <a:t>Consider opportunities with non-profit organizations</a:t>
            </a:r>
          </a:p>
          <a:p>
            <a:pPr lvl="2" eaLnBrk="1" hangingPunct="1"/>
            <a:r>
              <a:rPr lang="en-US" smtClean="0"/>
              <a:t>Target your skills to the needs of an organization</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4982900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and Legal Aspects of Employment</a:t>
            </a:r>
            <a:endParaRPr lang="en-US" dirty="0"/>
          </a:p>
        </p:txBody>
      </p:sp>
      <p:sp>
        <p:nvSpPr>
          <p:cNvPr id="3" name="Content Placeholder 2"/>
          <p:cNvSpPr>
            <a:spLocks noGrp="1"/>
          </p:cNvSpPr>
          <p:nvPr>
            <p:ph idx="1"/>
          </p:nvPr>
        </p:nvSpPr>
        <p:spPr/>
        <p:txBody>
          <a:bodyPr/>
          <a:lstStyle/>
          <a:p>
            <a:r>
              <a:rPr lang="en-US" dirty="0" smtClean="0"/>
              <a:t>Accepting an Employment Position</a:t>
            </a:r>
          </a:p>
          <a:p>
            <a:pPr lvl="1"/>
            <a:r>
              <a:rPr lang="en-US" dirty="0" smtClean="0"/>
              <a:t>The Work Environment</a:t>
            </a:r>
          </a:p>
          <a:p>
            <a:pPr lvl="1"/>
            <a:r>
              <a:rPr lang="en-US" dirty="0" smtClean="0"/>
              <a:t>Factors Affecting Salary</a:t>
            </a:r>
          </a:p>
          <a:p>
            <a:r>
              <a:rPr lang="en-US" dirty="0" smtClean="0"/>
              <a:t>Evaluating Employee Benefits</a:t>
            </a:r>
          </a:p>
          <a:p>
            <a:pPr lvl="1"/>
            <a:r>
              <a:rPr lang="en-US" dirty="0" smtClean="0"/>
              <a:t>Meeting employee needs</a:t>
            </a:r>
          </a:p>
          <a:p>
            <a:pPr lvl="1"/>
            <a:r>
              <a:rPr lang="en-US" dirty="0" smtClean="0"/>
              <a:t>Comparing benefits</a:t>
            </a:r>
          </a:p>
          <a:p>
            <a:r>
              <a:rPr lang="en-US" dirty="0" smtClean="0"/>
              <a:t>Your Employment Rights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2757526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Employee’s Benefit Comparison Sheet</a:t>
            </a:r>
            <a:endParaRPr lang="en-US" dirty="0"/>
          </a:p>
        </p:txBody>
      </p:sp>
      <p:sp>
        <p:nvSpPr>
          <p:cNvPr id="3" name="Content Placeholder 2"/>
          <p:cNvSpPr>
            <a:spLocks noGrp="1"/>
          </p:cNvSpPr>
          <p:nvPr>
            <p:ph idx="1"/>
          </p:nvPr>
        </p:nvSpPr>
        <p:spPr/>
        <p:txBody>
          <a:bodyPr>
            <a:normAutofit lnSpcReduction="10000"/>
          </a:bodyPr>
          <a:lstStyle/>
          <a:p>
            <a:r>
              <a:rPr lang="en-US" dirty="0" smtClean="0"/>
              <a:t>Corporate Culture</a:t>
            </a:r>
          </a:p>
          <a:p>
            <a:r>
              <a:rPr lang="en-US" dirty="0" smtClean="0"/>
              <a:t>Health Insurance</a:t>
            </a:r>
          </a:p>
          <a:p>
            <a:r>
              <a:rPr lang="en-US" dirty="0" smtClean="0"/>
              <a:t>Life Insurance</a:t>
            </a:r>
          </a:p>
          <a:p>
            <a:r>
              <a:rPr lang="en-US" dirty="0" smtClean="0"/>
              <a:t>Retirement</a:t>
            </a:r>
          </a:p>
          <a:p>
            <a:r>
              <a:rPr lang="en-US" dirty="0" smtClean="0"/>
              <a:t>Holidays</a:t>
            </a:r>
          </a:p>
          <a:p>
            <a:r>
              <a:rPr lang="en-US" dirty="0" smtClean="0"/>
              <a:t>Training Opportunities</a:t>
            </a:r>
          </a:p>
          <a:p>
            <a:r>
              <a:rPr lang="en-US" dirty="0" smtClean="0"/>
              <a:t>Child Care</a:t>
            </a:r>
          </a:p>
          <a:p>
            <a:r>
              <a:rPr lang="en-US" dirty="0" smtClean="0"/>
              <a:t>Vacation Time (period)</a:t>
            </a:r>
          </a:p>
          <a:p>
            <a:r>
              <a:rPr lang="en-US" dirty="0" smtClean="0"/>
              <a:t>Sick Leave</a:t>
            </a:r>
          </a:p>
          <a:p>
            <a:r>
              <a:rPr lang="en-US" dirty="0" smtClean="0"/>
              <a:t>Tuition Reimbursement</a:t>
            </a:r>
          </a:p>
          <a:p>
            <a:r>
              <a:rPr lang="en-US" dirty="0" smtClean="0"/>
              <a:t>Provident Funds</a:t>
            </a:r>
          </a:p>
          <a:p>
            <a:r>
              <a:rPr lang="en-US" dirty="0" smtClean="0"/>
              <a:t>Other Benefits</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8105830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640</TotalTime>
  <Words>2571</Words>
  <Application>Microsoft Office PowerPoint</Application>
  <PresentationFormat>On-screen Show (4:3)</PresentationFormat>
  <Paragraphs>514</Paragraphs>
  <Slides>56</Slides>
  <Notes>14</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8" baseType="lpstr">
      <vt:lpstr>Angsana New</vt:lpstr>
      <vt:lpstr>Arial</vt:lpstr>
      <vt:lpstr>BankGothic Md BT</vt:lpstr>
      <vt:lpstr>Calibri</vt:lpstr>
      <vt:lpstr>Cambria</vt:lpstr>
      <vt:lpstr>Cordia New</vt:lpstr>
      <vt:lpstr>Georgia</vt:lpstr>
      <vt:lpstr>ＭＳ Ｐゴシック</vt:lpstr>
      <vt:lpstr>Times New Roman</vt:lpstr>
      <vt:lpstr>Wingdings</vt:lpstr>
      <vt:lpstr>Adjacency</vt:lpstr>
      <vt:lpstr>Worksheet</vt:lpstr>
      <vt:lpstr>FN 221: Personal Finance</vt:lpstr>
      <vt:lpstr>Time Value of Money (continued)</vt:lpstr>
      <vt:lpstr>Present Value</vt:lpstr>
      <vt:lpstr>Present Value Equation</vt:lpstr>
      <vt:lpstr>Calculating Present Value</vt:lpstr>
      <vt:lpstr>Annuities</vt:lpstr>
      <vt:lpstr>Compound Annuities</vt:lpstr>
      <vt:lpstr>Future Value of an Annuity Equation</vt:lpstr>
      <vt:lpstr>Calculating the Future Value of an Annuity</vt:lpstr>
      <vt:lpstr>Present Value of an Annuity Equation</vt:lpstr>
      <vt:lpstr>Present Value of an Annuity Equation</vt:lpstr>
      <vt:lpstr>Calculating Present Value of an Annuity: Now or Wait?</vt:lpstr>
      <vt:lpstr>Amortized Loans</vt:lpstr>
      <vt:lpstr>Buying a Car With Four Easy Annual Installments</vt:lpstr>
      <vt:lpstr>Perpetuities</vt:lpstr>
      <vt:lpstr>Summary</vt:lpstr>
      <vt:lpstr>Summary</vt:lpstr>
      <vt:lpstr>Summary</vt:lpstr>
      <vt:lpstr>Assessment: The Expensive Car</vt:lpstr>
      <vt:lpstr>Answer: The Car</vt:lpstr>
      <vt:lpstr>Assessment: The Costly Mistake</vt:lpstr>
      <vt:lpstr>Answer: The Costly Mistake</vt:lpstr>
      <vt:lpstr>Answer: The Costly Mistake</vt:lpstr>
      <vt:lpstr>Achieving Financial Goals</vt:lpstr>
      <vt:lpstr>Financial Plan</vt:lpstr>
      <vt:lpstr>Stages of Career Planning and Advancement</vt:lpstr>
      <vt:lpstr>Stages of Career Planning and Advancement</vt:lpstr>
      <vt:lpstr>Career Choice Factors</vt:lpstr>
      <vt:lpstr>Career Choice Factors</vt:lpstr>
      <vt:lpstr>Career Choice Factors</vt:lpstr>
      <vt:lpstr>Career Choice Factors</vt:lpstr>
      <vt:lpstr>Career Opportunities: Now and in the Future</vt:lpstr>
      <vt:lpstr>Career Opportunities: Social Influences</vt:lpstr>
      <vt:lpstr>Career Opportunities: Economic Conditions </vt:lpstr>
      <vt:lpstr>The Situation</vt:lpstr>
      <vt:lpstr>Industry Trends</vt:lpstr>
      <vt:lpstr>Obtaining Employment Experience</vt:lpstr>
      <vt:lpstr>Identifying Job Opportunities</vt:lpstr>
      <vt:lpstr>Career Strategies in a Weak Job Market</vt:lpstr>
      <vt:lpstr>Resume</vt:lpstr>
      <vt:lpstr>Developing a Resume </vt:lpstr>
      <vt:lpstr>Three Types of Resumes</vt:lpstr>
      <vt:lpstr>Resume Preparation</vt:lpstr>
      <vt:lpstr>Creating a Cover Letter</vt:lpstr>
      <vt:lpstr>The Job Interview</vt:lpstr>
      <vt:lpstr>Financial and Legal  Aspects of Employment</vt:lpstr>
      <vt:lpstr>Financial and Legal  Aspects of Employment (continued)</vt:lpstr>
      <vt:lpstr>Financial and Legal   Aspects of Employment (continued)</vt:lpstr>
      <vt:lpstr>Stages of career development</vt:lpstr>
      <vt:lpstr>Long-Term Career Development  (cont’d)</vt:lpstr>
      <vt:lpstr>Long-Term Career Development  (cont’d)</vt:lpstr>
      <vt:lpstr>Long-Term Career Development  (cont’d)</vt:lpstr>
      <vt:lpstr>Long-Term Career Development  (cont’d)</vt:lpstr>
      <vt:lpstr>Financial and Legal Aspects of Employment</vt:lpstr>
      <vt:lpstr>Employee’s Benefit Comparison Sheet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5302042436</dc:creator>
  <cp:lastModifiedBy>Thanachote R</cp:lastModifiedBy>
  <cp:revision>50</cp:revision>
  <dcterms:created xsi:type="dcterms:W3CDTF">2013-11-23T06:38:33Z</dcterms:created>
  <dcterms:modified xsi:type="dcterms:W3CDTF">2016-01-22T16:26:00Z</dcterms:modified>
</cp:coreProperties>
</file>