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3" r:id="rId9"/>
    <p:sldId id="272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1" d="100"/>
          <a:sy n="81" d="100"/>
        </p:scale>
        <p:origin x="72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C0C97-E5EE-456B-B08D-C1ECC4F562E2}" type="datetimeFigureOut">
              <a:rPr lang="en-US" smtClean="0"/>
              <a:t>8/27/2019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1941E-82C4-404C-9F44-8064C3E03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376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C0C97-E5EE-456B-B08D-C1ECC4F562E2}" type="datetimeFigureOut">
              <a:rPr lang="en-US" smtClean="0"/>
              <a:t>8/27/2019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1941E-82C4-404C-9F44-8064C3E03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75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C0C97-E5EE-456B-B08D-C1ECC4F562E2}" type="datetimeFigureOut">
              <a:rPr lang="en-US" smtClean="0"/>
              <a:t>8/27/2019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1941E-82C4-404C-9F44-8064C3E03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972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C0C97-E5EE-456B-B08D-C1ECC4F562E2}" type="datetimeFigureOut">
              <a:rPr lang="en-US" smtClean="0"/>
              <a:t>8/27/2019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1941E-82C4-404C-9F44-8064C3E03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312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C0C97-E5EE-456B-B08D-C1ECC4F562E2}" type="datetimeFigureOut">
              <a:rPr lang="en-US" smtClean="0"/>
              <a:t>8/27/2019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1941E-82C4-404C-9F44-8064C3E03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785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C0C97-E5EE-456B-B08D-C1ECC4F562E2}" type="datetimeFigureOut">
              <a:rPr lang="en-US" smtClean="0"/>
              <a:t>8/27/2019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1941E-82C4-404C-9F44-8064C3E03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361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C0C97-E5EE-456B-B08D-C1ECC4F562E2}" type="datetimeFigureOut">
              <a:rPr lang="en-US" smtClean="0"/>
              <a:t>8/27/2019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1941E-82C4-404C-9F44-8064C3E03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739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C0C97-E5EE-456B-B08D-C1ECC4F562E2}" type="datetimeFigureOut">
              <a:rPr lang="en-US" smtClean="0"/>
              <a:t>8/27/2019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1941E-82C4-404C-9F44-8064C3E03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35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C0C97-E5EE-456B-B08D-C1ECC4F562E2}" type="datetimeFigureOut">
              <a:rPr lang="en-US" smtClean="0"/>
              <a:t>8/27/2019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1941E-82C4-404C-9F44-8064C3E03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495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C0C97-E5EE-456B-B08D-C1ECC4F562E2}" type="datetimeFigureOut">
              <a:rPr lang="en-US" smtClean="0"/>
              <a:t>8/27/2019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1941E-82C4-404C-9F44-8064C3E03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48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C0C97-E5EE-456B-B08D-C1ECC4F562E2}" type="datetimeFigureOut">
              <a:rPr lang="en-US" smtClean="0"/>
              <a:t>8/27/2019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1941E-82C4-404C-9F44-8064C3E03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48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C0C97-E5EE-456B-B08D-C1ECC4F562E2}" type="datetimeFigureOut">
              <a:rPr lang="en-US" smtClean="0"/>
              <a:t>8/27/2019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1941E-82C4-404C-9F44-8064C3E03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031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Ayutthaya’s Fall and </a:t>
            </a:r>
            <a:r>
              <a:rPr lang="en-US" dirty="0" err="1" smtClean="0"/>
              <a:t>Thonburi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EE/EC301</a:t>
            </a:r>
          </a:p>
          <a:p>
            <a:r>
              <a:rPr lang="en-US" dirty="0" smtClean="0"/>
              <a:t>Thorn Pitidol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424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Changes before Ayutthaya’s fall</a:t>
            </a:r>
          </a:p>
          <a:p>
            <a:r>
              <a:rPr lang="en-US" dirty="0" smtClean="0"/>
              <a:t>Ayutthaya’s Fall</a:t>
            </a:r>
          </a:p>
          <a:p>
            <a:r>
              <a:rPr lang="en-US" dirty="0" err="1" smtClean="0"/>
              <a:t>Thonburi’s</a:t>
            </a:r>
            <a:r>
              <a:rPr lang="en-US" dirty="0" smtClean="0"/>
              <a:t> natural governments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4762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94867" y="1616298"/>
            <a:ext cx="4858933" cy="40724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850278"/>
            <a:ext cx="5571825" cy="360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992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Ayutthaya: Geography-Society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 geographic areas of Siam</a:t>
            </a:r>
          </a:p>
          <a:p>
            <a:pPr lvl="1"/>
            <a:r>
              <a:rPr lang="en-US" dirty="0" smtClean="0"/>
              <a:t>Low land Basin</a:t>
            </a:r>
          </a:p>
          <a:p>
            <a:pPr lvl="1"/>
            <a:r>
              <a:rPr lang="en-US" dirty="0" smtClean="0"/>
              <a:t>Forest hinterland </a:t>
            </a:r>
          </a:p>
          <a:p>
            <a:pPr lvl="1"/>
            <a:endParaRPr lang="en-US" dirty="0"/>
          </a:p>
          <a:p>
            <a:r>
              <a:rPr lang="en-US" dirty="0" smtClean="0"/>
              <a:t>2 crucial form of productions</a:t>
            </a:r>
          </a:p>
          <a:p>
            <a:pPr lvl="1"/>
            <a:r>
              <a:rPr lang="en-US" dirty="0" smtClean="0"/>
              <a:t>Rice production</a:t>
            </a:r>
          </a:p>
          <a:p>
            <a:pPr lvl="1"/>
            <a:r>
              <a:rPr lang="en-US" dirty="0" smtClean="0"/>
              <a:t>Collection of forest products</a:t>
            </a:r>
          </a:p>
          <a:p>
            <a:pPr lvl="1"/>
            <a:endParaRPr lang="en-US" dirty="0"/>
          </a:p>
          <a:p>
            <a:r>
              <a:rPr lang="en-US" dirty="0" smtClean="0"/>
              <a:t>Societal system organized around the control of </a:t>
            </a:r>
            <a:r>
              <a:rPr lang="en-US" dirty="0" err="1" smtClean="0"/>
              <a:t>labour</a:t>
            </a:r>
            <a:r>
              <a:rPr lang="en-US" dirty="0" smtClean="0"/>
              <a:t> to facilitate productions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451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Ayutthaya: Trade and War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Trade of forest product crucial to wealth of rulers</a:t>
            </a:r>
          </a:p>
          <a:p>
            <a:pPr lvl="1"/>
            <a:r>
              <a:rPr lang="en-US" dirty="0" smtClean="0"/>
              <a:t>Key to </a:t>
            </a:r>
            <a:r>
              <a:rPr lang="en-US" dirty="0" err="1" smtClean="0"/>
              <a:t>Kingdon’s</a:t>
            </a:r>
            <a:r>
              <a:rPr lang="en-US" dirty="0" smtClean="0"/>
              <a:t> power was the ability to control trade</a:t>
            </a:r>
          </a:p>
          <a:p>
            <a:pPr lvl="2"/>
            <a:r>
              <a:rPr lang="en-US" dirty="0" smtClean="0"/>
              <a:t>Control of trade routs</a:t>
            </a:r>
          </a:p>
          <a:p>
            <a:pPr lvl="2"/>
            <a:r>
              <a:rPr lang="en-US" dirty="0" smtClean="0"/>
              <a:t>Tributary relationships</a:t>
            </a:r>
          </a:p>
          <a:p>
            <a:pPr lvl="2"/>
            <a:endParaRPr lang="en-US" dirty="0"/>
          </a:p>
          <a:p>
            <a:r>
              <a:rPr lang="en-US" dirty="0" smtClean="0"/>
              <a:t>Other than to gain more </a:t>
            </a:r>
            <a:r>
              <a:rPr lang="en-US" dirty="0" err="1" smtClean="0"/>
              <a:t>labour</a:t>
            </a:r>
            <a:r>
              <a:rPr lang="en-US" dirty="0" smtClean="0"/>
              <a:t>, the function of war was to control trade routes</a:t>
            </a:r>
          </a:p>
          <a:p>
            <a:endParaRPr lang="en-US" dirty="0"/>
          </a:p>
          <a:p>
            <a:r>
              <a:rPr lang="en-US" dirty="0" smtClean="0"/>
              <a:t>Usual misunderstanding – wars as territory gaining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8006" y="4314092"/>
            <a:ext cx="1631372" cy="22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997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Tributary relations with 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5049" y="2261031"/>
            <a:ext cx="8067654" cy="341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37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Changes before the falling of Ayutthaya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 the result of almost a century of peace and commerce, Ayutthaya went through significant changes</a:t>
            </a:r>
          </a:p>
          <a:p>
            <a:pPr lvl="1"/>
            <a:r>
              <a:rPr lang="en-US" dirty="0" smtClean="0"/>
              <a:t>Rise of China and Chinese</a:t>
            </a:r>
          </a:p>
          <a:p>
            <a:pPr lvl="1"/>
            <a:r>
              <a:rPr lang="en-US" dirty="0" smtClean="0"/>
              <a:t>Struggles over force </a:t>
            </a:r>
            <a:r>
              <a:rPr lang="en-US" dirty="0" err="1" smtClean="0"/>
              <a:t>labour</a:t>
            </a:r>
            <a:endParaRPr lang="en-US" dirty="0" smtClean="0"/>
          </a:p>
          <a:p>
            <a:pPr lvl="1"/>
            <a:r>
              <a:rPr lang="en-US" dirty="0" smtClean="0"/>
              <a:t>Rise of nobility</a:t>
            </a:r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494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China and Chinese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After 1688, French and British led the scene. The Moors expanded dominance, joined by the Chinese. </a:t>
            </a:r>
          </a:p>
          <a:p>
            <a:pPr lvl="1"/>
            <a:r>
              <a:rPr lang="en-US" dirty="0" smtClean="0"/>
              <a:t>Importance of Chinese rose rapidly through trade and settlements. </a:t>
            </a:r>
          </a:p>
          <a:p>
            <a:pPr lvl="1"/>
            <a:r>
              <a:rPr lang="en-US" dirty="0" smtClean="0"/>
              <a:t>They also became one of the most important in Royal court.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341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China and Chinese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/>
              <a:t>China trade </a:t>
            </a:r>
          </a:p>
          <a:p>
            <a:r>
              <a:rPr lang="en-US" dirty="0" smtClean="0"/>
              <a:t>Trade between Siam and China boomed as a result of (1) Emperor's policy and (2) demand for food product</a:t>
            </a:r>
          </a:p>
          <a:p>
            <a:pPr lvl="1"/>
            <a:r>
              <a:rPr lang="en-US" dirty="0" smtClean="0"/>
              <a:t>Both trade in tributary structure and private trade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Chinese settlements</a:t>
            </a:r>
          </a:p>
          <a:p>
            <a:r>
              <a:rPr lang="en-US" dirty="0" smtClean="0"/>
              <a:t>Influx of Chinese around 1700, from around 3,000 in 1720 to 20,000 in 1730. </a:t>
            </a:r>
          </a:p>
          <a:p>
            <a:pPr lvl="1"/>
            <a:r>
              <a:rPr lang="en-US" dirty="0" smtClean="0"/>
              <a:t>Emperor accepted "Chinese manning junks to China had lived in Siam"</a:t>
            </a:r>
          </a:p>
          <a:p>
            <a:pPr lvl="1"/>
            <a:r>
              <a:rPr lang="en-US" dirty="0" smtClean="0"/>
              <a:t>Signified in rises of places Chinese markets, Chinese villages, and Chinese Gate. </a:t>
            </a:r>
          </a:p>
          <a:p>
            <a:pPr lvl="1"/>
            <a:r>
              <a:rPr lang="en-US" dirty="0" smtClean="0"/>
              <a:t>Settlements also expanded to other areas – </a:t>
            </a:r>
            <a:r>
              <a:rPr lang="en-US" dirty="0" err="1" smtClean="0"/>
              <a:t>Chonburi</a:t>
            </a:r>
            <a:r>
              <a:rPr lang="en-US" dirty="0" smtClean="0"/>
              <a:t>, </a:t>
            </a:r>
            <a:r>
              <a:rPr lang="en-US" dirty="0" err="1" smtClean="0"/>
              <a:t>Chantaburi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016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struggles over forced </a:t>
            </a:r>
            <a:r>
              <a:rPr lang="en-US" dirty="0" err="1" smtClean="0"/>
              <a:t>labour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As economy grew, demand for </a:t>
            </a:r>
            <a:r>
              <a:rPr lang="en-US" dirty="0" err="1"/>
              <a:t>labour</a:t>
            </a:r>
            <a:r>
              <a:rPr lang="en-US" dirty="0"/>
              <a:t> rose, there were more competition for </a:t>
            </a:r>
            <a:r>
              <a:rPr lang="en-US" dirty="0" err="1"/>
              <a:t>labour</a:t>
            </a:r>
            <a:r>
              <a:rPr lang="en-US" dirty="0"/>
              <a:t> control.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But the </a:t>
            </a:r>
            <a:r>
              <a:rPr lang="en-US" dirty="0" err="1"/>
              <a:t>labour</a:t>
            </a:r>
            <a:r>
              <a:rPr lang="en-US" dirty="0"/>
              <a:t> also made it difficult by fleeing the system </a:t>
            </a:r>
          </a:p>
          <a:p>
            <a:pPr lvl="1"/>
            <a:r>
              <a:rPr lang="en-US" dirty="0"/>
              <a:t>Self-selling </a:t>
            </a:r>
          </a:p>
          <a:p>
            <a:pPr lvl="1"/>
            <a:r>
              <a:rPr lang="en-US" dirty="0"/>
              <a:t>Monkhood</a:t>
            </a:r>
          </a:p>
          <a:p>
            <a:pPr lvl="1"/>
            <a:r>
              <a:rPr lang="en-US" dirty="0"/>
              <a:t>And simply becoming "runaway </a:t>
            </a:r>
            <a:r>
              <a:rPr lang="en-US" dirty="0" err="1"/>
              <a:t>Phrai</a:t>
            </a:r>
            <a:r>
              <a:rPr lang="en-US" dirty="0"/>
              <a:t>" by moving to new rice tracts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Nobles also competed to gain more control over </a:t>
            </a:r>
            <a:r>
              <a:rPr lang="en-US" dirty="0" err="1"/>
              <a:t>labour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Stealing </a:t>
            </a:r>
            <a:r>
              <a:rPr lang="en-US" dirty="0" err="1"/>
              <a:t>Phrai</a:t>
            </a:r>
            <a:r>
              <a:rPr lang="en-US" dirty="0"/>
              <a:t> and slave.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1132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nobility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With prosperity, the nobles became richer and more assertive. Their position became more stable. More </a:t>
            </a:r>
            <a:r>
              <a:rPr lang="en-US" dirty="0" smtClean="0"/>
              <a:t>prominent class of </a:t>
            </a:r>
            <a:r>
              <a:rPr lang="en-US" dirty="0"/>
              <a:t>noble families emerged. </a:t>
            </a:r>
          </a:p>
          <a:p>
            <a:pPr lvl="1"/>
            <a:r>
              <a:rPr lang="en-US" dirty="0"/>
              <a:t>Four important lineage of Ayutthaya's </a:t>
            </a:r>
            <a:r>
              <a:rPr lang="en-US" dirty="0" smtClean="0"/>
              <a:t>nobles</a:t>
            </a:r>
          </a:p>
          <a:p>
            <a:pPr lvl="2"/>
            <a:r>
              <a:rPr lang="en-US" sz="2400" dirty="0" smtClean="0"/>
              <a:t>Moors</a:t>
            </a:r>
            <a:r>
              <a:rPr lang="en-US" sz="2400" dirty="0"/>
              <a:t>, </a:t>
            </a:r>
            <a:r>
              <a:rPr lang="en-US" sz="2400" dirty="0" smtClean="0"/>
              <a:t>Brahmans, Chinese</a:t>
            </a:r>
            <a:r>
              <a:rPr lang="en-US" sz="2400" dirty="0"/>
              <a:t>, </a:t>
            </a:r>
            <a:r>
              <a:rPr lang="en-US" sz="2400" dirty="0" smtClean="0"/>
              <a:t>and Mon</a:t>
            </a:r>
          </a:p>
          <a:p>
            <a:pPr lvl="3"/>
            <a:r>
              <a:rPr lang="en-US" sz="2200" dirty="0" err="1" smtClean="0"/>
              <a:t>Bunnag</a:t>
            </a:r>
            <a:r>
              <a:rPr lang="en-US" sz="2200" dirty="0" smtClean="0"/>
              <a:t>, </a:t>
            </a:r>
            <a:r>
              <a:rPr lang="en-US" sz="2200" dirty="0" err="1" smtClean="0"/>
              <a:t>Siriwatthana</a:t>
            </a:r>
            <a:r>
              <a:rPr lang="en-US" sz="2200" dirty="0" smtClean="0"/>
              <a:t>, Ong’s lineage, </a:t>
            </a:r>
            <a:r>
              <a:rPr lang="en-US" sz="2200" dirty="0" err="1" smtClean="0"/>
              <a:t>Kosapan’s</a:t>
            </a:r>
            <a:r>
              <a:rPr lang="en-US" sz="2200" dirty="0" smtClean="0"/>
              <a:t> lineage </a:t>
            </a:r>
            <a:endParaRPr lang="en-US" sz="2200" dirty="0"/>
          </a:p>
          <a:p>
            <a:pPr lvl="1"/>
            <a:r>
              <a:rPr lang="en-US" dirty="0"/>
              <a:t>More open in accumulating power and wealth </a:t>
            </a:r>
          </a:p>
          <a:p>
            <a:pPr lvl="1"/>
            <a:r>
              <a:rPr lang="en-US" dirty="0"/>
              <a:t>Through their own </a:t>
            </a:r>
            <a:r>
              <a:rPr lang="en-US" dirty="0" err="1"/>
              <a:t>restropective</a:t>
            </a:r>
            <a:r>
              <a:rPr lang="en-US" dirty="0"/>
              <a:t> account, nobles now "made" Kings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7283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Some responses to </a:t>
            </a:r>
            <a:r>
              <a:rPr lang="en-US" b="1" dirty="0" smtClean="0"/>
              <a:t>changes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Law addressing important challenges of the time</a:t>
            </a:r>
          </a:p>
          <a:p>
            <a:pPr lvl="1"/>
            <a:r>
              <a:rPr lang="en-US" dirty="0"/>
              <a:t>Controlling </a:t>
            </a:r>
            <a:r>
              <a:rPr lang="en-US" dirty="0" err="1"/>
              <a:t>labour</a:t>
            </a:r>
            <a:r>
              <a:rPr lang="en-US" dirty="0"/>
              <a:t>, bandits, corruptions</a:t>
            </a:r>
          </a:p>
          <a:p>
            <a:pPr lvl="1"/>
            <a:r>
              <a:rPr lang="en-US" dirty="0"/>
              <a:t>Signs of a much more complex social settings. </a:t>
            </a:r>
          </a:p>
          <a:p>
            <a:r>
              <a:rPr lang="en-US" dirty="0"/>
              <a:t>Buddhism </a:t>
            </a:r>
          </a:p>
          <a:p>
            <a:pPr lvl="1"/>
            <a:r>
              <a:rPr lang="en-US" dirty="0"/>
              <a:t>Basis for social order and responsible Kingship </a:t>
            </a:r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116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Fall of Ayutthaya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3508" y="1825625"/>
            <a:ext cx="5967046" cy="4475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7987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Fall of Ayutthaya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"The fall of the city was due not so much to internal conflict or dynastic decline but to a failure to manage the social and political consequence of prosperity“</a:t>
            </a:r>
          </a:p>
          <a:p>
            <a:pPr marL="457200" lvl="1" indent="0">
              <a:buNone/>
            </a:pPr>
            <a:r>
              <a:rPr lang="en-US" dirty="0"/>
              <a:t>	</a:t>
            </a:r>
            <a:r>
              <a:rPr lang="en-US" dirty="0" smtClean="0"/>
              <a:t>						Baker and </a:t>
            </a:r>
            <a:r>
              <a:rPr lang="en-US" dirty="0" err="1" smtClean="0"/>
              <a:t>Phongpaichit</a:t>
            </a:r>
            <a:r>
              <a:rPr lang="en-US" dirty="0" smtClean="0"/>
              <a:t>, 2017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1655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Fall of Ayutthaya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867400" cy="4351338"/>
          </a:xfrm>
        </p:spPr>
        <p:txBody>
          <a:bodyPr/>
          <a:lstStyle/>
          <a:p>
            <a:r>
              <a:rPr lang="en-US" dirty="0"/>
              <a:t>New period of Burmese aggression in 1760</a:t>
            </a:r>
          </a:p>
          <a:p>
            <a:pPr lvl="1"/>
            <a:r>
              <a:rPr lang="en-US" dirty="0"/>
              <a:t>Until then, more than 150 years of no significant threat </a:t>
            </a:r>
          </a:p>
          <a:p>
            <a:pPr lvl="1"/>
            <a:r>
              <a:rPr lang="en-US" dirty="0"/>
              <a:t>Ayutthaya ability to waged war diminished. </a:t>
            </a:r>
            <a:r>
              <a:rPr lang="en-US" dirty="0" smtClean="0"/>
              <a:t>Best defense became natural monsoon.</a:t>
            </a:r>
            <a:endParaRPr lang="en-US" dirty="0"/>
          </a:p>
          <a:p>
            <a:endParaRPr lang="en-US" dirty="0"/>
          </a:p>
          <a:p>
            <a:r>
              <a:rPr lang="en-US" dirty="0"/>
              <a:t>Burmese siege of </a:t>
            </a:r>
            <a:r>
              <a:rPr lang="en-US" dirty="0" smtClean="0"/>
              <a:t>Ayutthaya lasted years 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7060" y="1130178"/>
            <a:ext cx="4286250" cy="441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3418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Fall of Ayutthaya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"What is striking about 1767 us how few seemed motivated to defend the city which some thought 'deserve more praise than heaven high'. </a:t>
            </a:r>
          </a:p>
          <a:p>
            <a:pPr lvl="1"/>
            <a:r>
              <a:rPr lang="en-US" dirty="0" smtClean="0"/>
              <a:t>Few provincial lords brought their forces</a:t>
            </a:r>
          </a:p>
          <a:p>
            <a:pPr lvl="1"/>
            <a:r>
              <a:rPr lang="en-US" dirty="0" smtClean="0"/>
              <a:t>Many Siamese joined Burmese forces.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r>
              <a:rPr lang="en-US" i="1" dirty="0" smtClean="0"/>
              <a:t>What does this shows about Ayutthaya’s fall?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5643080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Thonburi</a:t>
            </a:r>
            <a:r>
              <a:rPr lang="en-US" dirty="0" smtClean="0"/>
              <a:t> period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046" y="1600201"/>
            <a:ext cx="5750986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Siam </a:t>
            </a:r>
            <a:r>
              <a:rPr lang="en-US" dirty="0" smtClean="0"/>
              <a:t>after Ayutthaya downfall</a:t>
            </a:r>
          </a:p>
          <a:p>
            <a:pPr lvl="1"/>
            <a:r>
              <a:rPr lang="en-US" dirty="0" smtClean="0"/>
              <a:t>“</a:t>
            </a:r>
            <a:r>
              <a:rPr lang="en-US" i="1" dirty="0"/>
              <a:t>C</a:t>
            </a:r>
            <a:r>
              <a:rPr lang="en-US" i="1" dirty="0" smtClean="0"/>
              <a:t>hum-</a:t>
            </a:r>
            <a:r>
              <a:rPr lang="en-US" i="1" dirty="0" err="1" smtClean="0"/>
              <a:t>num</a:t>
            </a:r>
            <a:r>
              <a:rPr lang="en-US" dirty="0" smtClean="0"/>
              <a:t>” or </a:t>
            </a:r>
            <a:r>
              <a:rPr lang="en-US" i="1" dirty="0" smtClean="0"/>
              <a:t>“Natural government”</a:t>
            </a:r>
          </a:p>
          <a:p>
            <a:pPr lvl="2"/>
            <a:r>
              <a:rPr lang="en-US" dirty="0" smtClean="0"/>
              <a:t>A more natural state of society during the lack of development in ruling system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What perhaps set </a:t>
            </a:r>
            <a:r>
              <a:rPr lang="en-US" dirty="0" err="1" smtClean="0"/>
              <a:t>Taksin’s</a:t>
            </a:r>
            <a:r>
              <a:rPr lang="en-US" dirty="0" smtClean="0"/>
              <a:t> </a:t>
            </a:r>
            <a:r>
              <a:rPr lang="en-US" dirty="0" err="1" smtClean="0"/>
              <a:t>Chumnum</a:t>
            </a:r>
            <a:r>
              <a:rPr lang="en-US" dirty="0" smtClean="0"/>
              <a:t> apart from others?</a:t>
            </a:r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4072" y="1124744"/>
            <a:ext cx="3717032" cy="557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40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Taksin</a:t>
            </a:r>
            <a:r>
              <a:rPr lang="en-US" dirty="0" smtClean="0"/>
              <a:t> – the Chinese King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4034" y="1600200"/>
            <a:ext cx="8464454" cy="4614882"/>
          </a:xfrm>
        </p:spPr>
        <p:txBody>
          <a:bodyPr>
            <a:normAutofit/>
          </a:bodyPr>
          <a:lstStyle/>
          <a:p>
            <a:r>
              <a:rPr lang="en-US" dirty="0" err="1" smtClean="0"/>
              <a:t>Taksin</a:t>
            </a:r>
            <a:r>
              <a:rPr lang="en-US" dirty="0" smtClean="0"/>
              <a:t> was a son of </a:t>
            </a:r>
            <a:r>
              <a:rPr lang="en-US" dirty="0" err="1" smtClean="0"/>
              <a:t>Teo</a:t>
            </a:r>
            <a:r>
              <a:rPr lang="en-US" dirty="0" smtClean="0"/>
              <a:t>-chew </a:t>
            </a:r>
            <a:r>
              <a:rPr lang="en-US" dirty="0" err="1" smtClean="0"/>
              <a:t>chinese</a:t>
            </a:r>
            <a:r>
              <a:rPr lang="en-US" dirty="0" smtClean="0"/>
              <a:t> merchant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He was likely to be born in Ayutthaya, but built himself as a merchant who travelled to trade in </a:t>
            </a:r>
            <a:r>
              <a:rPr lang="en-US" dirty="0" err="1" smtClean="0"/>
              <a:t>Tak</a:t>
            </a:r>
            <a:r>
              <a:rPr lang="en-US" dirty="0" smtClean="0"/>
              <a:t>.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5122" name="Picture 2" descr="http://www.manager.co.th/asp-bin/Image.aspx?ID=23994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7207" y="2204865"/>
            <a:ext cx="3357586" cy="22361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2293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challenges of </a:t>
            </a:r>
            <a:r>
              <a:rPr lang="en-US" dirty="0" err="1" smtClean="0"/>
              <a:t>Thonburi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4738" y="1600201"/>
            <a:ext cx="911179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The strength of </a:t>
            </a:r>
            <a:r>
              <a:rPr lang="en-US" dirty="0" err="1" smtClean="0"/>
              <a:t>Taksin</a:t>
            </a:r>
            <a:r>
              <a:rPr lang="en-US" dirty="0" smtClean="0"/>
              <a:t> was in military skills. A fierce and ruthless leaders, </a:t>
            </a:r>
            <a:r>
              <a:rPr lang="en-US" dirty="0"/>
              <a:t>h</a:t>
            </a:r>
            <a:r>
              <a:rPr lang="en-US" dirty="0" smtClean="0"/>
              <a:t>e excelled at being a leader of a </a:t>
            </a:r>
            <a:r>
              <a:rPr lang="en-US" i="1" dirty="0" err="1" smtClean="0"/>
              <a:t>chumnum</a:t>
            </a:r>
            <a:r>
              <a:rPr lang="en-US" dirty="0" smtClean="0"/>
              <a:t>. </a:t>
            </a:r>
          </a:p>
          <a:p>
            <a:r>
              <a:rPr lang="en-US" dirty="0" smtClean="0"/>
              <a:t>But he faced a totally different challenges as the King of a newly revived Siam. 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95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challenges of </a:t>
            </a:r>
            <a:r>
              <a:rPr lang="en-US" dirty="0" err="1" smtClean="0"/>
              <a:t>Thonburi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4034" y="1600201"/>
            <a:ext cx="8072494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Reviving the ruling system </a:t>
            </a:r>
            <a:endParaRPr lang="th-TH" dirty="0" smtClean="0"/>
          </a:p>
          <a:p>
            <a:endParaRPr lang="th-TH" dirty="0"/>
          </a:p>
          <a:p>
            <a:endParaRPr lang="th-TH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th-TH" dirty="0"/>
          </a:p>
          <a:p>
            <a:r>
              <a:rPr lang="en-US" dirty="0" smtClean="0"/>
              <a:t>Reviving the economy and re-establishing trade routes. </a:t>
            </a:r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9776" y="2204864"/>
            <a:ext cx="4032448" cy="226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03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challenges of </a:t>
            </a:r>
            <a:r>
              <a:rPr lang="en-US" dirty="0" err="1" smtClean="0"/>
              <a:t>Thonburi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8282" y="1214422"/>
            <a:ext cx="8715436" cy="1757362"/>
          </a:xfrm>
        </p:spPr>
        <p:txBody>
          <a:bodyPr>
            <a:normAutofit/>
          </a:bodyPr>
          <a:lstStyle/>
          <a:p>
            <a:r>
              <a:rPr lang="en-US" dirty="0" smtClean="0"/>
              <a:t>Geo-</a:t>
            </a:r>
            <a:r>
              <a:rPr lang="en-US" dirty="0" err="1" smtClean="0"/>
              <a:t>politcs</a:t>
            </a:r>
            <a:r>
              <a:rPr lang="en-US" dirty="0" smtClean="0"/>
              <a:t> of trade with China</a:t>
            </a:r>
          </a:p>
          <a:p>
            <a:pPr lvl="1"/>
            <a:r>
              <a:rPr lang="en-US" dirty="0" err="1" smtClean="0"/>
              <a:t>Chantabun</a:t>
            </a:r>
            <a:r>
              <a:rPr lang="en-US" dirty="0" smtClean="0"/>
              <a:t> VS Ha-</a:t>
            </a:r>
            <a:r>
              <a:rPr lang="en-US" dirty="0" err="1" smtClean="0"/>
              <a:t>tien</a:t>
            </a:r>
            <a:r>
              <a:rPr lang="en-US" dirty="0" smtClean="0"/>
              <a:t>, Teochew VS Cantonese. </a:t>
            </a:r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 descr="http://www.vietnamtravelblog.info/wp-content/uploads/2009/12/maccu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3191" y="4253286"/>
            <a:ext cx="2857519" cy="2143140"/>
          </a:xfrm>
          <a:prstGeom prst="rect">
            <a:avLst/>
          </a:prstGeom>
          <a:noFill/>
        </p:spPr>
      </p:pic>
      <p:pic>
        <p:nvPicPr>
          <p:cNvPr id="1028" name="Picture 4" descr="http://www.terragalleria.com/images/vietnam/viet8124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53191" y="2408569"/>
            <a:ext cx="2554715" cy="1743061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64173" y="2408569"/>
            <a:ext cx="3500462" cy="409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758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fall of </a:t>
            </a:r>
            <a:r>
              <a:rPr lang="en-US" dirty="0" err="1" smtClean="0"/>
              <a:t>Thonburi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5107" y="1417639"/>
            <a:ext cx="10292861" cy="4708525"/>
          </a:xfrm>
        </p:spPr>
        <p:txBody>
          <a:bodyPr>
            <a:normAutofit/>
          </a:bodyPr>
          <a:lstStyle/>
          <a:p>
            <a:r>
              <a:rPr lang="en-US" dirty="0" smtClean="0"/>
              <a:t>As the ruling system was rebuilt, </a:t>
            </a:r>
            <a:r>
              <a:rPr lang="en-US" dirty="0" err="1" smtClean="0"/>
              <a:t>Taksin’s</a:t>
            </a:r>
            <a:r>
              <a:rPr lang="en-US" dirty="0" smtClean="0"/>
              <a:t> position was </a:t>
            </a:r>
            <a:r>
              <a:rPr lang="en-US" dirty="0" err="1" smtClean="0"/>
              <a:t>destabilised</a:t>
            </a:r>
            <a:r>
              <a:rPr lang="en-US" dirty="0" smtClean="0"/>
              <a:t> by the system he tried to revived. </a:t>
            </a:r>
          </a:p>
          <a:p>
            <a:pPr lvl="1"/>
            <a:r>
              <a:rPr lang="en-US" dirty="0" smtClean="0"/>
              <a:t>The Chinese King VS Ayutthaya’s nobles</a:t>
            </a:r>
            <a:r>
              <a:rPr lang="en-US" dirty="0" smtClean="0"/>
              <a:t>?</a:t>
            </a:r>
          </a:p>
          <a:p>
            <a:pPr lvl="1"/>
            <a:endParaRPr lang="en-US" dirty="0"/>
          </a:p>
          <a:p>
            <a:r>
              <a:rPr lang="en-US" dirty="0" err="1" smtClean="0"/>
              <a:t>Taksin</a:t>
            </a:r>
            <a:r>
              <a:rPr lang="en-US" dirty="0" err="1" smtClean="0"/>
              <a:t>’s</a:t>
            </a:r>
            <a:r>
              <a:rPr lang="en-US" dirty="0" smtClean="0"/>
              <a:t> obsession with Buddhism did not give him legitimacy as expected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82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fall of </a:t>
            </a:r>
            <a:r>
              <a:rPr lang="en-US" dirty="0" err="1" smtClean="0"/>
              <a:t>Thonburi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27323" cy="4708525"/>
          </a:xfrm>
        </p:spPr>
        <p:txBody>
          <a:bodyPr>
            <a:normAutofit/>
          </a:bodyPr>
          <a:lstStyle/>
          <a:p>
            <a:r>
              <a:rPr lang="en-US" dirty="0" smtClean="0"/>
              <a:t>The new </a:t>
            </a:r>
            <a:r>
              <a:rPr lang="en-US" dirty="0" smtClean="0"/>
              <a:t>center of power for Thonburi’s Ayutthaya </a:t>
            </a:r>
            <a:r>
              <a:rPr lang="en-US" dirty="0" smtClean="0"/>
              <a:t>nobles “</a:t>
            </a:r>
            <a:r>
              <a:rPr lang="en-US" dirty="0" err="1" smtClean="0"/>
              <a:t>Phudee</a:t>
            </a:r>
            <a:r>
              <a:rPr lang="en-US" dirty="0" smtClean="0"/>
              <a:t> </a:t>
            </a:r>
            <a:r>
              <a:rPr lang="en-US" dirty="0" err="1" smtClean="0"/>
              <a:t>Gao</a:t>
            </a:r>
            <a:r>
              <a:rPr lang="en-US" dirty="0" smtClean="0"/>
              <a:t>”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9697" y="2708920"/>
            <a:ext cx="2505075" cy="31051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040" y="2696722"/>
            <a:ext cx="2370868" cy="3129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92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Reflections from Thonburi 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rougher state of political economy</a:t>
            </a:r>
          </a:p>
          <a:p>
            <a:pPr lvl="1"/>
            <a:r>
              <a:rPr lang="en-US" dirty="0" smtClean="0"/>
              <a:t>A more natural form of politics (with no mafia state)</a:t>
            </a:r>
          </a:p>
          <a:p>
            <a:r>
              <a:rPr lang="en-US" dirty="0" smtClean="0"/>
              <a:t>The basic challenges</a:t>
            </a:r>
          </a:p>
          <a:p>
            <a:pPr lvl="1"/>
            <a:r>
              <a:rPr lang="en-US" dirty="0"/>
              <a:t>Scarcity of </a:t>
            </a:r>
            <a:r>
              <a:rPr lang="en-US" dirty="0" err="1"/>
              <a:t>labour</a:t>
            </a:r>
            <a:endParaRPr lang="en-US" dirty="0"/>
          </a:p>
          <a:p>
            <a:pPr lvl="1"/>
            <a:r>
              <a:rPr lang="en-US" dirty="0"/>
              <a:t>Expanding trade</a:t>
            </a:r>
          </a:p>
          <a:p>
            <a:pPr lvl="1"/>
            <a:r>
              <a:rPr lang="en-US" dirty="0"/>
              <a:t>Rebuilding the society</a:t>
            </a:r>
          </a:p>
          <a:p>
            <a:pPr lvl="1"/>
            <a:r>
              <a:rPr lang="en-US" dirty="0"/>
              <a:t>Reviving the royal court</a:t>
            </a:r>
          </a:p>
          <a:p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0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166910" y="357168"/>
          <a:ext cx="8215370" cy="6138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7685"/>
                <a:gridCol w="4107685"/>
              </a:tblGrid>
              <a:tr h="50006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Thailand 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World</a:t>
                      </a:r>
                      <a:endParaRPr lang="th-TH" sz="2000" dirty="0"/>
                    </a:p>
                  </a:txBody>
                  <a:tcPr/>
                </a:tc>
              </a:tr>
              <a:tr h="7590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Rama</a:t>
                      </a:r>
                      <a:r>
                        <a:rPr lang="en-US" sz="2000" baseline="0" dirty="0" smtClean="0"/>
                        <a:t> I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1782-1809</a:t>
                      </a:r>
                      <a:endParaRPr lang="en-US" sz="2000" baseline="0" dirty="0" smtClean="0"/>
                    </a:p>
                    <a:p>
                      <a:pPr algn="ctr"/>
                      <a:r>
                        <a:rPr lang="en-US" sz="2000" baseline="0" dirty="0" smtClean="0"/>
                        <a:t>(2325-2352 BE)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Industrial</a:t>
                      </a:r>
                      <a:r>
                        <a:rPr lang="en-US" sz="2000" baseline="0" dirty="0" smtClean="0"/>
                        <a:t> revolution started in 1760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Adam Smith died 1790</a:t>
                      </a:r>
                    </a:p>
                    <a:p>
                      <a:pPr algn="ctr"/>
                      <a:r>
                        <a:rPr lang="en-US" sz="2000" baseline="0" dirty="0" err="1" smtClean="0"/>
                        <a:t>Napolean</a:t>
                      </a:r>
                      <a:r>
                        <a:rPr lang="en-US" sz="2000" baseline="0" dirty="0" smtClean="0"/>
                        <a:t> became the emperor of France 1804</a:t>
                      </a:r>
                      <a:endParaRPr lang="th-TH" sz="2000" dirty="0"/>
                    </a:p>
                  </a:txBody>
                  <a:tcPr/>
                </a:tc>
              </a:tr>
              <a:tr h="7590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Rama IV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1851-1868</a:t>
                      </a:r>
                    </a:p>
                    <a:p>
                      <a:pPr algn="ctr"/>
                      <a:r>
                        <a:rPr lang="en-US" sz="2000" dirty="0" smtClean="0"/>
                        <a:t>(2394-2411 BE)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Britain</a:t>
                      </a:r>
                      <a:r>
                        <a:rPr lang="en-US" sz="2000" baseline="0" dirty="0" smtClean="0"/>
                        <a:t> imperial century started1815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First Anglo-Burmese War 1824</a:t>
                      </a:r>
                      <a:endParaRPr lang="en-US" sz="2000" dirty="0" smtClean="0"/>
                    </a:p>
                  </a:txBody>
                  <a:tcPr/>
                </a:tc>
              </a:tr>
              <a:tr h="7590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Rama V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1868-1910</a:t>
                      </a:r>
                    </a:p>
                    <a:p>
                      <a:pPr algn="ctr"/>
                      <a:r>
                        <a:rPr lang="en-US" sz="2000" dirty="0" smtClean="0"/>
                        <a:t>(2411-2453</a:t>
                      </a:r>
                      <a:r>
                        <a:rPr lang="en-US" sz="2000" baseline="0" dirty="0" smtClean="0"/>
                        <a:t> BE)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Beginning of Meiji Era 1868</a:t>
                      </a:r>
                    </a:p>
                    <a:p>
                      <a:pPr algn="ctr"/>
                      <a:r>
                        <a:rPr lang="en-US" sz="2000" dirty="0" smtClean="0"/>
                        <a:t>First light bulb by Edison</a:t>
                      </a:r>
                      <a:r>
                        <a:rPr lang="en-US" sz="2000" baseline="0" dirty="0" smtClean="0"/>
                        <a:t> 1879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Titanic sank 1912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WWI 1914</a:t>
                      </a:r>
                      <a:endParaRPr lang="th-TH" sz="2000" dirty="0"/>
                    </a:p>
                  </a:txBody>
                  <a:tcPr/>
                </a:tc>
              </a:tr>
              <a:tr h="7590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Rama</a:t>
                      </a:r>
                      <a:r>
                        <a:rPr lang="en-US" sz="2000" baseline="0" dirty="0" smtClean="0"/>
                        <a:t> VII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1925-1933</a:t>
                      </a:r>
                      <a:endParaRPr lang="en-US" sz="2000" baseline="0" dirty="0" smtClean="0"/>
                    </a:p>
                    <a:p>
                      <a:pPr algn="ctr"/>
                      <a:r>
                        <a:rPr lang="en-US" sz="2000" baseline="0" dirty="0" smtClean="0"/>
                        <a:t>(2468-2476 BE)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Great Depression started 1929</a:t>
                      </a:r>
                    </a:p>
                    <a:p>
                      <a:pPr algn="ctr"/>
                      <a:r>
                        <a:rPr lang="en-US" sz="2000" dirty="0" smtClean="0"/>
                        <a:t>Adolf</a:t>
                      </a:r>
                      <a:r>
                        <a:rPr lang="en-US" sz="2000" baseline="0" dirty="0" smtClean="0"/>
                        <a:t> Hitler rose to power 1933</a:t>
                      </a:r>
                      <a:endParaRPr lang="th-TH" sz="2000" dirty="0"/>
                    </a:p>
                  </a:txBody>
                  <a:tcPr/>
                </a:tc>
              </a:tr>
              <a:tr h="7590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Rama IX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1946-present</a:t>
                      </a:r>
                    </a:p>
                    <a:p>
                      <a:pPr algn="ctr"/>
                      <a:r>
                        <a:rPr lang="en-US" sz="2000" dirty="0" smtClean="0"/>
                        <a:t>(2489-present)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Bombing</a:t>
                      </a:r>
                      <a:r>
                        <a:rPr lang="en-US" sz="2000" baseline="0" dirty="0" smtClean="0"/>
                        <a:t> of Hiroshima 1945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General </a:t>
                      </a:r>
                      <a:r>
                        <a:rPr lang="en-US" sz="2000" baseline="0" dirty="0" err="1" smtClean="0"/>
                        <a:t>Nevin</a:t>
                      </a:r>
                      <a:r>
                        <a:rPr lang="en-US" sz="2000" baseline="0" dirty="0" smtClean="0"/>
                        <a:t> coup in Burma 1962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Fall of Berlin Wall 1989</a:t>
                      </a:r>
                      <a:endParaRPr lang="th-TH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470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931</Words>
  <Application>Microsoft Office PowerPoint</Application>
  <PresentationFormat>Widescreen</PresentationFormat>
  <Paragraphs>174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Angsana New</vt:lpstr>
      <vt:lpstr>Arial</vt:lpstr>
      <vt:lpstr>Calibri</vt:lpstr>
      <vt:lpstr>Calibri Light</vt:lpstr>
      <vt:lpstr>Cordia New</vt:lpstr>
      <vt:lpstr>Office Theme</vt:lpstr>
      <vt:lpstr>Ayutthaya’s Fall and Thonburi</vt:lpstr>
      <vt:lpstr>Topics</vt:lpstr>
      <vt:lpstr>PowerPoint Presentation</vt:lpstr>
      <vt:lpstr>Ayutthaya: Geography-Society</vt:lpstr>
      <vt:lpstr>Ayutthaya: Trade and War</vt:lpstr>
      <vt:lpstr>Tributary relations with China</vt:lpstr>
      <vt:lpstr>Changes before the falling of Ayutthaya</vt:lpstr>
      <vt:lpstr>The rise of China and Chinese</vt:lpstr>
      <vt:lpstr>The rise of China and Chinese</vt:lpstr>
      <vt:lpstr>The struggles over forced labour</vt:lpstr>
      <vt:lpstr>The rise of nobility </vt:lpstr>
      <vt:lpstr>Some responses to changes</vt:lpstr>
      <vt:lpstr>The Fall of Ayutthaya</vt:lpstr>
      <vt:lpstr>The Fall of Ayutthaya</vt:lpstr>
      <vt:lpstr>The Fall of Ayutthaya</vt:lpstr>
      <vt:lpstr>The Fall of Ayutthaya</vt:lpstr>
      <vt:lpstr>Thonburi period</vt:lpstr>
      <vt:lpstr>Taksin – the Chinese King</vt:lpstr>
      <vt:lpstr>The challenges of Thonburi</vt:lpstr>
      <vt:lpstr>The challenges of Thonburi</vt:lpstr>
      <vt:lpstr>The challenges of Thonburi</vt:lpstr>
      <vt:lpstr>The fall of Thonburi</vt:lpstr>
      <vt:lpstr>The fall of Thonburi</vt:lpstr>
      <vt:lpstr>Reflections from Thonburi Era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Late Ayutthaya and Thonburi</dc:title>
  <dc:creator>Thorn Pitidol</dc:creator>
  <cp:lastModifiedBy>Thorn Pitidol</cp:lastModifiedBy>
  <cp:revision>7</cp:revision>
  <dcterms:created xsi:type="dcterms:W3CDTF">2019-08-27T04:12:28Z</dcterms:created>
  <dcterms:modified xsi:type="dcterms:W3CDTF">2019-08-27T04:58:12Z</dcterms:modified>
</cp:coreProperties>
</file>