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4"/>
  </p:notesMasterIdLst>
  <p:sldIdLst>
    <p:sldId id="257" r:id="rId2"/>
    <p:sldId id="451" r:id="rId3"/>
    <p:sldId id="452" r:id="rId4"/>
    <p:sldId id="453" r:id="rId5"/>
    <p:sldId id="454" r:id="rId6"/>
    <p:sldId id="473" r:id="rId7"/>
    <p:sldId id="455" r:id="rId8"/>
    <p:sldId id="456" r:id="rId9"/>
    <p:sldId id="481" r:id="rId10"/>
    <p:sldId id="482" r:id="rId11"/>
    <p:sldId id="457" r:id="rId12"/>
    <p:sldId id="458" r:id="rId13"/>
    <p:sldId id="474" r:id="rId14"/>
    <p:sldId id="459" r:id="rId15"/>
    <p:sldId id="460" r:id="rId16"/>
    <p:sldId id="461" r:id="rId17"/>
    <p:sldId id="483" r:id="rId18"/>
    <p:sldId id="462" r:id="rId19"/>
    <p:sldId id="463" r:id="rId20"/>
    <p:sldId id="475" r:id="rId21"/>
    <p:sldId id="464" r:id="rId22"/>
    <p:sldId id="465" r:id="rId23"/>
    <p:sldId id="466" r:id="rId24"/>
    <p:sldId id="467" r:id="rId25"/>
    <p:sldId id="476" r:id="rId26"/>
    <p:sldId id="477" r:id="rId27"/>
    <p:sldId id="478" r:id="rId28"/>
    <p:sldId id="468" r:id="rId29"/>
    <p:sldId id="469" r:id="rId30"/>
    <p:sldId id="470" r:id="rId31"/>
    <p:sldId id="471" r:id="rId32"/>
    <p:sldId id="472"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6/21/2016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9991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37090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97378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85399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831792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00514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8586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855544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96675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6720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264399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949331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44042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3426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68365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58381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421351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9469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54725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858940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37567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114578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976433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456992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001400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367851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363565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00359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6/21/2016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6/21/2016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6/21/2016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6/21/2016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6/21/2016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6/21/2016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6/21/2016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6: Financial Strategy</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Objectives and Goals</a:t>
            </a:r>
          </a:p>
        </p:txBody>
      </p:sp>
      <p:pic>
        <p:nvPicPr>
          <p:cNvPr id="2" name="Picture 1"/>
          <p:cNvPicPr>
            <a:picLocks noChangeAspect="1"/>
          </p:cNvPicPr>
          <p:nvPr/>
        </p:nvPicPr>
        <p:blipFill>
          <a:blip r:embed="rId2"/>
          <a:stretch>
            <a:fillRect/>
          </a:stretch>
        </p:blipFill>
        <p:spPr>
          <a:xfrm>
            <a:off x="2009176" y="2813244"/>
            <a:ext cx="5198673" cy="3748076"/>
          </a:xfrm>
          <a:prstGeom prst="rect">
            <a:avLst/>
          </a:prstGeom>
        </p:spPr>
      </p:pic>
    </p:spTree>
    <p:extLst>
      <p:ext uri="{BB962C8B-B14F-4D97-AF65-F5344CB8AC3E}">
        <p14:creationId xmlns:p14="http://schemas.microsoft.com/office/powerpoint/2010/main" val="1979361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Objectives and Goals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Three types of objectives that a retailer might </a:t>
            </a:r>
          </a:p>
          <a:p>
            <a:pPr marL="0" indent="0">
              <a:buNone/>
            </a:pPr>
            <a:r>
              <a:rPr lang="en-US">
                <a:latin typeface="Arial" charset="0"/>
                <a:ea typeface="Arial" charset="0"/>
                <a:cs typeface="Arial" charset="0"/>
              </a:rPr>
              <a:t>have are </a:t>
            </a:r>
          </a:p>
          <a:p>
            <a:pPr marL="0" indent="0">
              <a:buNone/>
            </a:pPr>
            <a:endParaRPr lang="en-US">
              <a:latin typeface="Arial" charset="0"/>
              <a:ea typeface="Arial" charset="0"/>
              <a:cs typeface="Arial" charset="0"/>
            </a:endParaRPr>
          </a:p>
          <a:p>
            <a:pPr marL="514350" indent="-514350">
              <a:buAutoNum type="arabicPeriod"/>
            </a:pPr>
            <a:r>
              <a:rPr lang="en-US">
                <a:latin typeface="Arial" charset="0"/>
                <a:ea typeface="Arial" charset="0"/>
                <a:cs typeface="Arial" charset="0"/>
              </a:rPr>
              <a:t>Financial</a:t>
            </a:r>
          </a:p>
          <a:p>
            <a:pPr marL="514350" indent="-514350">
              <a:buAutoNum type="arabicPeriod"/>
            </a:pPr>
            <a:r>
              <a:rPr lang="en-US">
                <a:latin typeface="Arial" charset="0"/>
                <a:ea typeface="Arial" charset="0"/>
                <a:cs typeface="Arial" charset="0"/>
              </a:rPr>
              <a:t>Societal</a:t>
            </a:r>
          </a:p>
          <a:p>
            <a:pPr marL="514350" indent="-514350">
              <a:buAutoNum type="arabicPeriod"/>
            </a:pPr>
            <a:r>
              <a:rPr lang="en-US">
                <a:latin typeface="Arial" charset="0"/>
                <a:ea typeface="Arial" charset="0"/>
                <a:cs typeface="Arial" charset="0"/>
              </a:rPr>
              <a:t>Personal</a:t>
            </a:r>
          </a:p>
        </p:txBody>
      </p:sp>
      <p:pic>
        <p:nvPicPr>
          <p:cNvPr id="3" name="Picture 2"/>
          <p:cNvPicPr>
            <a:picLocks noChangeAspect="1"/>
          </p:cNvPicPr>
          <p:nvPr/>
        </p:nvPicPr>
        <p:blipFill>
          <a:blip r:embed="rId3"/>
          <a:stretch>
            <a:fillRect/>
          </a:stretch>
        </p:blipFill>
        <p:spPr>
          <a:xfrm>
            <a:off x="3897443" y="3413681"/>
            <a:ext cx="4059836" cy="2606119"/>
          </a:xfrm>
          <a:prstGeom prst="rect">
            <a:avLst/>
          </a:prstGeom>
        </p:spPr>
      </p:pic>
    </p:spTree>
    <p:extLst>
      <p:ext uri="{BB962C8B-B14F-4D97-AF65-F5344CB8AC3E}">
        <p14:creationId xmlns:p14="http://schemas.microsoft.com/office/powerpoint/2010/main" val="1000720469"/>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Financial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When assessing the financial performance of a firm, most people focus on profits</a:t>
            </a:r>
          </a:p>
          <a:p>
            <a:r>
              <a:rPr lang="en-US">
                <a:latin typeface="Arial" charset="0"/>
                <a:ea typeface="Arial" charset="0"/>
                <a:cs typeface="Arial" charset="0"/>
              </a:rPr>
              <a:t>What were the retailer's profits or profit as a percentage of sales last year, and what will they be this year and into the future?</a:t>
            </a:r>
          </a:p>
          <a:p>
            <a:r>
              <a:rPr lang="en-US">
                <a:latin typeface="Arial" charset="0"/>
                <a:ea typeface="Arial" charset="0"/>
                <a:cs typeface="Arial" charset="0"/>
              </a:rPr>
              <a:t>For retail, appropriate Financial measure is not profits but return on assets</a:t>
            </a:r>
          </a:p>
          <a:p>
            <a:r>
              <a:rPr lang="en-US">
                <a:solidFill>
                  <a:srgbClr val="FF0000"/>
                </a:solidFill>
                <a:latin typeface="Arial" charset="0"/>
                <a:ea typeface="Arial" charset="0"/>
                <a:cs typeface="Arial" charset="0"/>
              </a:rPr>
              <a:t>Return on assets(ROA) is the profit generated by the assets possessed by the firm</a:t>
            </a:r>
          </a:p>
        </p:txBody>
      </p:sp>
    </p:spTree>
    <p:extLst>
      <p:ext uri="{BB962C8B-B14F-4D97-AF65-F5344CB8AC3E}">
        <p14:creationId xmlns:p14="http://schemas.microsoft.com/office/powerpoint/2010/main" val="175930814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Societal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Societal Objectives are related to broader issues that make a world a better place to live.</a:t>
            </a:r>
          </a:p>
          <a:p>
            <a:r>
              <a:rPr lang="en-US">
                <a:latin typeface="Arial" charset="0"/>
                <a:ea typeface="Arial" charset="0"/>
                <a:cs typeface="Arial" charset="0"/>
              </a:rPr>
              <a:t>Societal Objectives are more difficult to measure</a:t>
            </a:r>
          </a:p>
          <a:p>
            <a:r>
              <a:rPr lang="en-US">
                <a:latin typeface="Arial" charset="0"/>
                <a:ea typeface="Arial" charset="0"/>
                <a:cs typeface="Arial" charset="0"/>
              </a:rPr>
              <a:t>But explicit societal goals can be set such as specific reductions in energy usage, excess packaging, increased use in renewable energy and support for United Way, Habitat for Humanity which are non profit organizations</a:t>
            </a:r>
          </a:p>
          <a:p>
            <a:r>
              <a:rPr lang="en-US">
                <a:latin typeface="Arial" charset="0"/>
                <a:ea typeface="Arial" charset="0"/>
                <a:cs typeface="Arial" charset="0"/>
              </a:rPr>
              <a:t>For example providing employment opportunity for minority, disables, or environmentally friendly products</a:t>
            </a:r>
          </a:p>
          <a:p>
            <a:endParaRPr lang="en-US">
              <a:latin typeface="Arial" charset="0"/>
              <a:ea typeface="Arial" charset="0"/>
              <a:cs typeface="Arial" charset="0"/>
            </a:endParaRPr>
          </a:p>
        </p:txBody>
      </p:sp>
    </p:spTree>
    <p:extLst>
      <p:ext uri="{BB962C8B-B14F-4D97-AF65-F5344CB8AC3E}">
        <p14:creationId xmlns:p14="http://schemas.microsoft.com/office/powerpoint/2010/main" val="1806498553"/>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Societal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447799"/>
            <a:ext cx="6971697" cy="5110397"/>
          </a:xfrm>
        </p:spPr>
      </p:pic>
    </p:spTree>
    <p:extLst>
      <p:ext uri="{BB962C8B-B14F-4D97-AF65-F5344CB8AC3E}">
        <p14:creationId xmlns:p14="http://schemas.microsoft.com/office/powerpoint/2010/main" val="41906255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310421" y="0"/>
            <a:ext cx="8249587" cy="1143000"/>
          </a:xfrm>
          <a:noFill/>
          <a:ln/>
        </p:spPr>
        <p:txBody>
          <a:bodyPr lIns="90488" tIns="44450" rIns="90488" bIns="44450"/>
          <a:lstStyle/>
          <a:p>
            <a:r>
              <a:rPr lang="en-US" dirty="0">
                <a:solidFill>
                  <a:schemeClr val="hlink"/>
                </a:solidFill>
              </a:rPr>
              <a:t>Personal  Objectives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292933" y="1676400"/>
            <a:ext cx="3941788" cy="4572000"/>
          </a:xfrm>
        </p:spPr>
        <p:txBody>
          <a:bodyPr>
            <a:normAutofit/>
          </a:bodyPr>
          <a:lstStyle/>
          <a:p>
            <a:r>
              <a:rPr lang="en-US" sz="2200">
                <a:solidFill>
                  <a:srgbClr val="FF0000"/>
                </a:solidFill>
                <a:latin typeface="Arial" charset="0"/>
                <a:ea typeface="Arial" charset="0"/>
                <a:cs typeface="Arial" charset="0"/>
              </a:rPr>
              <a:t>Many retailers, particularly owners of small, independent business, have personal objectives including self gratificaton, status and respect</a:t>
            </a:r>
          </a:p>
          <a:p>
            <a:r>
              <a:rPr lang="en-US" sz="2200">
                <a:solidFill>
                  <a:srgbClr val="FF0000"/>
                </a:solidFill>
                <a:latin typeface="Arial" charset="0"/>
                <a:ea typeface="Arial" charset="0"/>
                <a:cs typeface="Arial" charset="0"/>
              </a:rPr>
              <a:t>By operating a popular store, a retailer might become recognized as a well-respected business leader in a community</a:t>
            </a:r>
          </a:p>
        </p:txBody>
      </p:sp>
      <p:pic>
        <p:nvPicPr>
          <p:cNvPr id="3" name="Picture 2"/>
          <p:cNvPicPr>
            <a:picLocks noChangeAspect="1"/>
          </p:cNvPicPr>
          <p:nvPr/>
        </p:nvPicPr>
        <p:blipFill>
          <a:blip r:embed="rId3"/>
          <a:stretch>
            <a:fillRect/>
          </a:stretch>
        </p:blipFill>
        <p:spPr>
          <a:xfrm>
            <a:off x="4480602" y="1417639"/>
            <a:ext cx="4206198" cy="4391050"/>
          </a:xfrm>
          <a:prstGeom prst="rect">
            <a:avLst/>
          </a:prstGeom>
        </p:spPr>
      </p:pic>
    </p:spTree>
    <p:extLst>
      <p:ext uri="{BB962C8B-B14F-4D97-AF65-F5344CB8AC3E}">
        <p14:creationId xmlns:p14="http://schemas.microsoft.com/office/powerpoint/2010/main" val="74936200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Strategic Profit Model</a:t>
            </a:r>
          </a:p>
        </p:txBody>
      </p:sp>
      <p:pic>
        <p:nvPicPr>
          <p:cNvPr id="2" name="Picture 1"/>
          <p:cNvPicPr>
            <a:picLocks noChangeAspect="1"/>
          </p:cNvPicPr>
          <p:nvPr/>
        </p:nvPicPr>
        <p:blipFill>
          <a:blip r:embed="rId2"/>
          <a:stretch>
            <a:fillRect/>
          </a:stretch>
        </p:blipFill>
        <p:spPr>
          <a:xfrm>
            <a:off x="2294743" y="3272853"/>
            <a:ext cx="4748017" cy="3148142"/>
          </a:xfrm>
          <a:prstGeom prst="rect">
            <a:avLst/>
          </a:prstGeom>
        </p:spPr>
      </p:pic>
    </p:spTree>
    <p:extLst>
      <p:ext uri="{BB962C8B-B14F-4D97-AF65-F5344CB8AC3E}">
        <p14:creationId xmlns:p14="http://schemas.microsoft.com/office/powerpoint/2010/main" val="1195032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Costco</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357319" y="1773836"/>
            <a:ext cx="4123808" cy="3672590"/>
          </a:xfrm>
        </p:spPr>
      </p:pic>
      <p:pic>
        <p:nvPicPr>
          <p:cNvPr id="5" name="Picture 4"/>
          <p:cNvPicPr>
            <a:picLocks noChangeAspect="1"/>
          </p:cNvPicPr>
          <p:nvPr/>
        </p:nvPicPr>
        <p:blipFill>
          <a:blip r:embed="rId4"/>
          <a:stretch>
            <a:fillRect/>
          </a:stretch>
        </p:blipFill>
        <p:spPr>
          <a:xfrm>
            <a:off x="4800600" y="1548984"/>
            <a:ext cx="3886200" cy="3897442"/>
          </a:xfrm>
          <a:prstGeom prst="rect">
            <a:avLst/>
          </a:prstGeom>
        </p:spPr>
      </p:pic>
    </p:spTree>
    <p:extLst>
      <p:ext uri="{BB962C8B-B14F-4D97-AF65-F5344CB8AC3E}">
        <p14:creationId xmlns:p14="http://schemas.microsoft.com/office/powerpoint/2010/main" val="127017837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Macy's</a:t>
            </a:r>
            <a:endParaRPr lang="en-US" sz="4000" dirty="0">
              <a:solidFill>
                <a:schemeClr val="hlink"/>
              </a:solidFill>
            </a:endParaRPr>
          </a:p>
        </p:txBody>
      </p:sp>
      <p:sp>
        <p:nvSpPr>
          <p:cNvPr id="800770" name="Rectangle 2"/>
          <p:cNvSpPr>
            <a:spLocks noChangeArrowheads="1"/>
          </p:cNvSpPr>
          <p:nvPr/>
        </p:nvSpPr>
        <p:spPr bwMode="auto">
          <a:xfrm>
            <a:off x="735768" y="6629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Picture 2"/>
          <p:cNvPicPr>
            <a:picLocks noChangeAspect="1"/>
          </p:cNvPicPr>
          <p:nvPr/>
        </p:nvPicPr>
        <p:blipFill>
          <a:blip r:embed="rId3"/>
          <a:stretch>
            <a:fillRect/>
          </a:stretch>
        </p:blipFill>
        <p:spPr>
          <a:xfrm>
            <a:off x="393238" y="1786328"/>
            <a:ext cx="4198332" cy="4584491"/>
          </a:xfrm>
          <a:prstGeom prst="rect">
            <a:avLst/>
          </a:prstGeom>
        </p:spPr>
      </p:pic>
      <p:pic>
        <p:nvPicPr>
          <p:cNvPr id="6" name="Picture 5"/>
          <p:cNvPicPr>
            <a:picLocks noChangeAspect="1"/>
          </p:cNvPicPr>
          <p:nvPr/>
        </p:nvPicPr>
        <p:blipFill>
          <a:blip r:embed="rId4"/>
          <a:stretch>
            <a:fillRect/>
          </a:stretch>
        </p:blipFill>
        <p:spPr>
          <a:xfrm>
            <a:off x="5025502" y="3646360"/>
            <a:ext cx="3661298" cy="2830640"/>
          </a:xfrm>
          <a:prstGeom prst="rect">
            <a:avLst/>
          </a:prstGeom>
        </p:spPr>
      </p:pic>
      <p:pic>
        <p:nvPicPr>
          <p:cNvPr id="7" name="Picture 6"/>
          <p:cNvPicPr>
            <a:picLocks noChangeAspect="1"/>
          </p:cNvPicPr>
          <p:nvPr/>
        </p:nvPicPr>
        <p:blipFill>
          <a:blip r:embed="rId5"/>
          <a:stretch>
            <a:fillRect/>
          </a:stretch>
        </p:blipFill>
        <p:spPr>
          <a:xfrm>
            <a:off x="5570928" y="274638"/>
            <a:ext cx="2136514" cy="3185170"/>
          </a:xfrm>
          <a:prstGeom prst="rect">
            <a:avLst/>
          </a:prstGeom>
        </p:spPr>
      </p:pic>
    </p:spTree>
    <p:extLst>
      <p:ext uri="{BB962C8B-B14F-4D97-AF65-F5344CB8AC3E}">
        <p14:creationId xmlns:p14="http://schemas.microsoft.com/office/powerpoint/2010/main" val="1504301991"/>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Profit Model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The strategic profit model is a method for summarizing the factors that affect the firm's financial performance</a:t>
            </a:r>
          </a:p>
          <a:p>
            <a:r>
              <a:rPr lang="en-US">
                <a:solidFill>
                  <a:srgbClr val="FF0000"/>
                </a:solidFill>
                <a:latin typeface="Arial" charset="0"/>
                <a:ea typeface="Arial" charset="0"/>
                <a:cs typeface="Arial" charset="0"/>
              </a:rPr>
              <a:t>The operating profit margin also called earnings before interest, taxes, and depreciation (EBITDA) is a measure of the profitability from continuing operations if a retailer and is useful predictor if the retailer's profitability in the future</a:t>
            </a:r>
          </a:p>
          <a:p>
            <a:r>
              <a:rPr lang="en-US">
                <a:solidFill>
                  <a:srgbClr val="FF0000"/>
                </a:solidFill>
                <a:latin typeface="Arial" charset="0"/>
                <a:ea typeface="Arial" charset="0"/>
                <a:cs typeface="Arial" charset="0"/>
              </a:rPr>
              <a:t>Asset turnover is the retailer's net sales divided by the assets</a:t>
            </a:r>
          </a:p>
        </p:txBody>
      </p:sp>
    </p:spTree>
    <p:extLst>
      <p:ext uri="{BB962C8B-B14F-4D97-AF65-F5344CB8AC3E}">
        <p14:creationId xmlns:p14="http://schemas.microsoft.com/office/powerpoint/2010/main" val="19571662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Profit Model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685800" y="1453382"/>
            <a:ext cx="7772400" cy="4795018"/>
          </a:xfrm>
        </p:spPr>
      </p:pic>
    </p:spTree>
    <p:extLst>
      <p:ext uri="{BB962C8B-B14F-4D97-AF65-F5344CB8AC3E}">
        <p14:creationId xmlns:p14="http://schemas.microsoft.com/office/powerpoint/2010/main" val="1374338893"/>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Strategic Profit Model</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543393" y="4061443"/>
            <a:ext cx="8143407" cy="1609836"/>
          </a:xfrm>
        </p:spPr>
      </p:pic>
      <p:pic>
        <p:nvPicPr>
          <p:cNvPr id="4" name="Picture 3"/>
          <p:cNvPicPr>
            <a:picLocks noChangeAspect="1"/>
          </p:cNvPicPr>
          <p:nvPr/>
        </p:nvPicPr>
        <p:blipFill>
          <a:blip r:embed="rId4"/>
          <a:stretch>
            <a:fillRect/>
          </a:stretch>
        </p:blipFill>
        <p:spPr>
          <a:xfrm>
            <a:off x="669560" y="2070384"/>
            <a:ext cx="7804880" cy="1149327"/>
          </a:xfrm>
          <a:prstGeom prst="rect">
            <a:avLst/>
          </a:prstGeom>
        </p:spPr>
      </p:pic>
    </p:spTree>
    <p:extLst>
      <p:ext uri="{BB962C8B-B14F-4D97-AF65-F5344CB8AC3E}">
        <p14:creationId xmlns:p14="http://schemas.microsoft.com/office/powerpoint/2010/main" val="76421588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797570"/>
            <a:ext cx="7772400" cy="4572000"/>
          </a:xfrm>
        </p:spPr>
        <p:txBody>
          <a:bodyPr/>
          <a:lstStyle/>
          <a:p>
            <a:r>
              <a:rPr lang="en-US">
                <a:solidFill>
                  <a:srgbClr val="FF0000"/>
                </a:solidFill>
                <a:latin typeface="Arial" charset="0"/>
                <a:ea typeface="Arial" charset="0"/>
                <a:cs typeface="Arial" charset="0"/>
              </a:rPr>
              <a:t>The information used to examine comes from the retailer's income statement or called statement if operations</a:t>
            </a:r>
          </a:p>
          <a:p>
            <a:r>
              <a:rPr lang="en-US">
                <a:solidFill>
                  <a:srgbClr val="FF0000"/>
                </a:solidFill>
                <a:latin typeface="Arial" charset="0"/>
                <a:ea typeface="Arial" charset="0"/>
                <a:cs typeface="Arial" charset="0"/>
              </a:rPr>
              <a:t>The income statement summarizes a firm's financial performance over a period of time, typically a quarter (three months) or a year</a:t>
            </a:r>
          </a:p>
          <a:p>
            <a:r>
              <a:rPr lang="en-US">
                <a:latin typeface="Arial" charset="0"/>
                <a:ea typeface="Arial" charset="0"/>
                <a:cs typeface="Arial" charset="0"/>
              </a:rPr>
              <a:t>To capture all the sales, gift card purchases, and returns from the holiday season, Macy's like many retailers, sets its fiscal year as beginning on February first and ending January 31</a:t>
            </a:r>
          </a:p>
        </p:txBody>
      </p:sp>
    </p:spTree>
    <p:extLst>
      <p:ext uri="{BB962C8B-B14F-4D97-AF65-F5344CB8AC3E}">
        <p14:creationId xmlns:p14="http://schemas.microsoft.com/office/powerpoint/2010/main" val="124978663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685800" y="1578573"/>
            <a:ext cx="7772400" cy="4898427"/>
          </a:xfrm>
        </p:spPr>
      </p:pic>
    </p:spTree>
    <p:extLst>
      <p:ext uri="{BB962C8B-B14F-4D97-AF65-F5344CB8AC3E}">
        <p14:creationId xmlns:p14="http://schemas.microsoft.com/office/powerpoint/2010/main" val="211213777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48852"/>
            <a:ext cx="7642486" cy="4270947"/>
          </a:xfrm>
        </p:spPr>
        <p:txBody>
          <a:bodyPr/>
          <a:lstStyle/>
          <a:p>
            <a:r>
              <a:rPr lang="en-US">
                <a:latin typeface="Arial" charset="0"/>
                <a:ea typeface="Arial" charset="0"/>
                <a:cs typeface="Arial" charset="0"/>
              </a:rPr>
              <a:t>Some retailers have additional revenue sources related to merchandise sales, such as payments to vendors</a:t>
            </a:r>
          </a:p>
          <a:p>
            <a:r>
              <a:rPr lang="en-US">
                <a:solidFill>
                  <a:srgbClr val="FF0000"/>
                </a:solidFill>
                <a:latin typeface="Arial" charset="0"/>
                <a:ea typeface="Arial" charset="0"/>
                <a:cs typeface="Arial" charset="0"/>
              </a:rPr>
              <a:t>For example retailers often charge vendors for space in their stores known as slotting fee or slotting allowance</a:t>
            </a:r>
          </a:p>
          <a:p>
            <a:r>
              <a:rPr lang="en-US">
                <a:solidFill>
                  <a:srgbClr val="FF0000"/>
                </a:solidFill>
                <a:latin typeface="Arial" charset="0"/>
                <a:ea typeface="Arial" charset="0"/>
                <a:cs typeface="Arial" charset="0"/>
              </a:rPr>
              <a:t>Retailers may also require that vendors pay a fee, known as chargeback fee when the merchandise bought from vendor does not meet all terms of the purchase agreement, such as those regarding delivery</a:t>
            </a:r>
          </a:p>
        </p:txBody>
      </p:sp>
    </p:spTree>
    <p:extLst>
      <p:ext uri="{BB962C8B-B14F-4D97-AF65-F5344CB8AC3E}">
        <p14:creationId xmlns:p14="http://schemas.microsoft.com/office/powerpoint/2010/main" val="13217957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591833"/>
            <a:ext cx="7055371" cy="4482372"/>
          </a:xfrm>
        </p:spPr>
      </p:pic>
      <p:sp>
        <p:nvSpPr>
          <p:cNvPr id="5" name="TextBox 4"/>
          <p:cNvSpPr txBox="1"/>
          <p:nvPr/>
        </p:nvSpPr>
        <p:spPr>
          <a:xfrm>
            <a:off x="1449049" y="6248400"/>
            <a:ext cx="6071017" cy="369332"/>
          </a:xfrm>
          <a:prstGeom prst="rect">
            <a:avLst/>
          </a:prstGeom>
          <a:noFill/>
        </p:spPr>
        <p:txBody>
          <a:bodyPr wrap="square" rtlCol="0">
            <a:spAutoFit/>
          </a:bodyPr>
          <a:lstStyle/>
          <a:p>
            <a:r>
              <a:rPr lang="en-US"/>
              <a:t>Slotting Fees for placing products on shelves</a:t>
            </a:r>
          </a:p>
        </p:txBody>
      </p:sp>
    </p:spTree>
    <p:extLst>
      <p:ext uri="{BB962C8B-B14F-4D97-AF65-F5344CB8AC3E}">
        <p14:creationId xmlns:p14="http://schemas.microsoft.com/office/powerpoint/2010/main" val="156191315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Gross margin percentage is gross margin divided by net sales</a:t>
            </a:r>
          </a:p>
          <a:p>
            <a:endParaRPr lang="en-US">
              <a:latin typeface="Arial" charset="0"/>
              <a:ea typeface="Arial" charset="0"/>
              <a:cs typeface="Arial" charset="0"/>
            </a:endParaRPr>
          </a:p>
          <a:p>
            <a:r>
              <a:rPr lang="en-US">
                <a:latin typeface="Arial" charset="0"/>
                <a:ea typeface="Arial" charset="0"/>
                <a:cs typeface="Arial" charset="0"/>
              </a:rPr>
              <a:t>Retailers use this ratio to compare</a:t>
            </a:r>
          </a:p>
          <a:p>
            <a:pPr marL="514350" indent="-514350">
              <a:buAutoNum type="arabicPeriod"/>
            </a:pPr>
            <a:r>
              <a:rPr lang="en-US">
                <a:latin typeface="Arial" charset="0"/>
                <a:ea typeface="Arial" charset="0"/>
                <a:cs typeface="Arial" charset="0"/>
              </a:rPr>
              <a:t>The performance of various types of merchandise and</a:t>
            </a:r>
          </a:p>
          <a:p>
            <a:pPr marL="514350" indent="-514350">
              <a:buAutoNum type="arabicPeriod"/>
            </a:pPr>
            <a:r>
              <a:rPr lang="en-US">
                <a:latin typeface="Arial" charset="0"/>
                <a:ea typeface="Arial" charset="0"/>
                <a:cs typeface="Arial" charset="0"/>
              </a:rPr>
              <a:t>Their with that of other retailers with higher or lower levels of sales</a:t>
            </a:r>
          </a:p>
          <a:p>
            <a:pPr marL="514350" indent="-514350">
              <a:buAutoNum type="arabicPeriod"/>
            </a:pPr>
            <a:endParaRPr lang="en-US">
              <a:latin typeface="Arial" charset="0"/>
              <a:ea typeface="Arial" charset="0"/>
              <a:cs typeface="Arial" charset="0"/>
            </a:endParaRPr>
          </a:p>
        </p:txBody>
      </p:sp>
    </p:spTree>
    <p:extLst>
      <p:ext uri="{BB962C8B-B14F-4D97-AF65-F5344CB8AC3E}">
        <p14:creationId xmlns:p14="http://schemas.microsoft.com/office/powerpoint/2010/main" val="16833889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914400" y="1795760"/>
            <a:ext cx="7772400" cy="4350207"/>
          </a:xfrm>
        </p:spPr>
      </p:pic>
    </p:spTree>
    <p:extLst>
      <p:ext uri="{BB962C8B-B14F-4D97-AF65-F5344CB8AC3E}">
        <p14:creationId xmlns:p14="http://schemas.microsoft.com/office/powerpoint/2010/main" val="1314296137"/>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Profit Margin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a:stretch>
            <a:fillRect/>
          </a:stretch>
        </p:blipFill>
        <p:spPr>
          <a:xfrm>
            <a:off x="527156" y="1911246"/>
            <a:ext cx="7959527" cy="2810656"/>
          </a:xfrm>
        </p:spPr>
      </p:pic>
      <p:sp>
        <p:nvSpPr>
          <p:cNvPr id="2" name="TextBox 1"/>
          <p:cNvSpPr txBox="1"/>
          <p:nvPr/>
        </p:nvSpPr>
        <p:spPr>
          <a:xfrm>
            <a:off x="685800" y="5105400"/>
            <a:ext cx="7483840" cy="923330"/>
          </a:xfrm>
          <a:prstGeom prst="rect">
            <a:avLst/>
          </a:prstGeom>
          <a:noFill/>
        </p:spPr>
        <p:txBody>
          <a:bodyPr wrap="square" rtlCol="0">
            <a:spAutoFit/>
          </a:bodyPr>
          <a:lstStyle/>
          <a:p>
            <a:r>
              <a:rPr lang="en-US"/>
              <a:t>Department stores like Macy's often have higher gross margins than warehouse clubs because they target less-price sensitive customers who are interested in branded fashion merchandise and personal service and are willing to pay for it.</a:t>
            </a:r>
          </a:p>
        </p:txBody>
      </p:sp>
    </p:spTree>
    <p:extLst>
      <p:ext uri="{BB962C8B-B14F-4D97-AF65-F5344CB8AC3E}">
        <p14:creationId xmlns:p14="http://schemas.microsoft.com/office/powerpoint/2010/main" val="1241182293"/>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This information used to analyze a retailer's asset management path primarily comes from a retailer's balance sheet</a:t>
            </a:r>
          </a:p>
        </p:txBody>
      </p:sp>
      <p:pic>
        <p:nvPicPr>
          <p:cNvPr id="2" name="Picture 1"/>
          <p:cNvPicPr>
            <a:picLocks noChangeAspect="1"/>
          </p:cNvPicPr>
          <p:nvPr/>
        </p:nvPicPr>
        <p:blipFill>
          <a:blip r:embed="rId3"/>
          <a:stretch>
            <a:fillRect/>
          </a:stretch>
        </p:blipFill>
        <p:spPr>
          <a:xfrm>
            <a:off x="4800600" y="3068233"/>
            <a:ext cx="3023017" cy="3408767"/>
          </a:xfrm>
          <a:prstGeom prst="rect">
            <a:avLst/>
          </a:prstGeom>
        </p:spPr>
      </p:pic>
    </p:spTree>
    <p:extLst>
      <p:ext uri="{BB962C8B-B14F-4D97-AF65-F5344CB8AC3E}">
        <p14:creationId xmlns:p14="http://schemas.microsoft.com/office/powerpoint/2010/main" val="1334725034"/>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024328" y="0"/>
            <a:ext cx="7662472" cy="1036820"/>
          </a:xfrm>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85800" y="1147997"/>
            <a:ext cx="7772400" cy="4572000"/>
          </a:xfrm>
        </p:spPr>
        <p:txBody>
          <a:bodyPr/>
          <a:lstStyle/>
          <a:p>
            <a:r>
              <a:rPr lang="en-US">
                <a:solidFill>
                  <a:srgbClr val="FF0000"/>
                </a:solidFill>
                <a:latin typeface="Arial" charset="0"/>
                <a:ea typeface="Arial" charset="0"/>
                <a:cs typeface="Arial" charset="0"/>
              </a:rPr>
              <a:t>Assets are economic resources (eg.inventory,buildings, computer, store fixtures) owned or controlled by the firm</a:t>
            </a:r>
          </a:p>
          <a:p>
            <a:r>
              <a:rPr lang="en-US">
                <a:solidFill>
                  <a:srgbClr val="FF0000"/>
                </a:solidFill>
                <a:latin typeface="Arial" charset="0"/>
                <a:ea typeface="Arial" charset="0"/>
                <a:cs typeface="Arial" charset="0"/>
              </a:rPr>
              <a:t>Current assets are assets that can normally be converted to cash within one year. For retailers, current assets are primarily cash, accounts receivable, and merchandise inventory</a:t>
            </a:r>
          </a:p>
          <a:p>
            <a:r>
              <a:rPr lang="en-US">
                <a:solidFill>
                  <a:srgbClr val="FF0000"/>
                </a:solidFill>
                <a:latin typeface="Arial" charset="0"/>
                <a:ea typeface="Arial" charset="0"/>
                <a:cs typeface="Arial" charset="0"/>
              </a:rPr>
              <a:t>Fixed Assets are assets that require more than one year to convert to cash. The fixed assets are building (if store property is owned by retailer than leased).Distribution centers, fixtures (e.g. Display racks) and equipment (e,g. Computers, delivery trucks)</a:t>
            </a:r>
          </a:p>
        </p:txBody>
      </p:sp>
    </p:spTree>
    <p:extLst>
      <p:ext uri="{BB962C8B-B14F-4D97-AF65-F5344CB8AC3E}">
        <p14:creationId xmlns:p14="http://schemas.microsoft.com/office/powerpoint/2010/main" val="197641053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36960"/>
            <a:ext cx="7772400" cy="4572000"/>
          </a:xfrm>
        </p:spPr>
        <p:txBody>
          <a:bodyPr/>
          <a:lstStyle/>
          <a:p>
            <a:r>
              <a:rPr lang="en-US">
                <a:latin typeface="Arial" charset="0"/>
                <a:ea typeface="Arial" charset="0"/>
                <a:cs typeface="Arial" charset="0"/>
              </a:rPr>
              <a:t>Merchandising Inventory is a critical retailer asset that provides benefits to customers.</a:t>
            </a:r>
          </a:p>
          <a:p>
            <a:r>
              <a:rPr lang="en-US">
                <a:latin typeface="Arial" charset="0"/>
                <a:ea typeface="Arial" charset="0"/>
                <a:cs typeface="Arial" charset="0"/>
              </a:rPr>
              <a:t>It enables customers to get the right merchandise at the right time and right place</a:t>
            </a:r>
          </a:p>
          <a:p>
            <a:r>
              <a:rPr lang="en-US">
                <a:latin typeface="Arial" charset="0"/>
                <a:ea typeface="Arial" charset="0"/>
                <a:cs typeface="Arial" charset="0"/>
              </a:rPr>
              <a:t>Stocking more merchandise increases sales because it increases the chances that customers will find something they want</a:t>
            </a:r>
          </a:p>
          <a:p>
            <a:r>
              <a:rPr lang="en-US">
                <a:latin typeface="Arial" charset="0"/>
                <a:ea typeface="Arial" charset="0"/>
                <a:cs typeface="Arial" charset="0"/>
              </a:rPr>
              <a:t>But by increasing inventory= increase amount of investment</a:t>
            </a:r>
          </a:p>
        </p:txBody>
      </p:sp>
    </p:spTree>
    <p:extLst>
      <p:ext uri="{BB962C8B-B14F-4D97-AF65-F5344CB8AC3E}">
        <p14:creationId xmlns:p14="http://schemas.microsoft.com/office/powerpoint/2010/main" val="66637788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Inventory turnover is COGS during that time period, typically a year, divided by the average level of inventory (expressed at cost) during the time period</a:t>
            </a:r>
          </a:p>
        </p:txBody>
      </p:sp>
      <p:pic>
        <p:nvPicPr>
          <p:cNvPr id="2" name="Picture 1"/>
          <p:cNvPicPr>
            <a:picLocks noChangeAspect="1"/>
          </p:cNvPicPr>
          <p:nvPr/>
        </p:nvPicPr>
        <p:blipFill>
          <a:blip r:embed="rId3"/>
          <a:stretch>
            <a:fillRect/>
          </a:stretch>
        </p:blipFill>
        <p:spPr>
          <a:xfrm>
            <a:off x="3010525" y="3322123"/>
            <a:ext cx="5249162" cy="3185039"/>
          </a:xfrm>
          <a:prstGeom prst="rect">
            <a:avLst/>
          </a:prstGeom>
        </p:spPr>
      </p:pic>
    </p:spTree>
    <p:extLst>
      <p:ext uri="{BB962C8B-B14F-4D97-AF65-F5344CB8AC3E}">
        <p14:creationId xmlns:p14="http://schemas.microsoft.com/office/powerpoint/2010/main" val="955002698"/>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814465" y="1713670"/>
            <a:ext cx="7772400" cy="4534730"/>
          </a:xfrm>
        </p:spPr>
      </p:pic>
    </p:spTree>
    <p:extLst>
      <p:ext uri="{BB962C8B-B14F-4D97-AF65-F5344CB8AC3E}">
        <p14:creationId xmlns:p14="http://schemas.microsoft.com/office/powerpoint/2010/main" val="1604484061"/>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162975" y="1504013"/>
            <a:ext cx="6818050" cy="4972987"/>
          </a:xfrm>
        </p:spPr>
      </p:pic>
    </p:spTree>
    <p:extLst>
      <p:ext uri="{BB962C8B-B14F-4D97-AF65-F5344CB8AC3E}">
        <p14:creationId xmlns:p14="http://schemas.microsoft.com/office/powerpoint/2010/main" val="52983071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6447020" y="5448924"/>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431942" y="1661409"/>
            <a:ext cx="8254858" cy="2983272"/>
          </a:xfrm>
        </p:spPr>
      </p:pic>
      <p:sp>
        <p:nvSpPr>
          <p:cNvPr id="2" name="TextBox 1"/>
          <p:cNvSpPr txBox="1"/>
          <p:nvPr/>
        </p:nvSpPr>
        <p:spPr>
          <a:xfrm>
            <a:off x="1135992" y="4888452"/>
            <a:ext cx="6783812" cy="1477328"/>
          </a:xfrm>
          <a:prstGeom prst="rect">
            <a:avLst/>
          </a:prstGeom>
          <a:noFill/>
        </p:spPr>
        <p:txBody>
          <a:bodyPr wrap="square" rtlCol="0">
            <a:spAutoFit/>
          </a:bodyPr>
          <a:lstStyle/>
          <a:p>
            <a:r>
              <a:rPr lang="en-US"/>
              <a:t>Costco's higher inventory turnover is due to the nature of its retail strategy and merchandise it sells.Most of Costco's are commodities and staples such as food, batteries, housewares, and basic apparel items. These staples can replenish rapidly as it has 4,000 SKUs incl, for example 2 sizes of Ketchup.</a:t>
            </a:r>
          </a:p>
        </p:txBody>
      </p:sp>
    </p:spTree>
    <p:extLst>
      <p:ext uri="{BB962C8B-B14F-4D97-AF65-F5344CB8AC3E}">
        <p14:creationId xmlns:p14="http://schemas.microsoft.com/office/powerpoint/2010/main" val="56793505"/>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973704"/>
            <a:ext cx="7772400" cy="4046095"/>
          </a:xfrm>
        </p:spPr>
        <p:txBody>
          <a:bodyPr/>
          <a:lstStyle/>
          <a:p>
            <a:r>
              <a:rPr lang="en-US">
                <a:latin typeface="Arial" charset="0"/>
                <a:ea typeface="Arial" charset="0"/>
                <a:cs typeface="Arial" charset="0"/>
              </a:rPr>
              <a:t>In terms if profit management path, Macy's has higher operating profit margin and thus performs better than Cosco</a:t>
            </a:r>
          </a:p>
          <a:p>
            <a:r>
              <a:rPr lang="en-US">
                <a:latin typeface="Arial" charset="0"/>
                <a:ea typeface="Arial" charset="0"/>
                <a:cs typeface="Arial" charset="0"/>
              </a:rPr>
              <a:t>Costo performs better on higher asset management path</a:t>
            </a:r>
          </a:p>
          <a:p>
            <a:r>
              <a:rPr lang="en-US">
                <a:latin typeface="Arial" charset="0"/>
                <a:ea typeface="Arial" charset="0"/>
                <a:cs typeface="Arial" charset="0"/>
              </a:rPr>
              <a:t>Although this type of performance is expected, given their overall strategy and retail formats, both retailers strive to increase their performance on these key ratios</a:t>
            </a:r>
          </a:p>
        </p:txBody>
      </p:sp>
    </p:spTree>
    <p:extLst>
      <p:ext uri="{BB962C8B-B14F-4D97-AF65-F5344CB8AC3E}">
        <p14:creationId xmlns:p14="http://schemas.microsoft.com/office/powerpoint/2010/main" val="462057536"/>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97440"/>
            <a:ext cx="7772400" cy="4572000"/>
          </a:xfrm>
        </p:spPr>
        <p:txBody>
          <a:bodyPr/>
          <a:lstStyle/>
          <a:p>
            <a:r>
              <a:rPr lang="en-US">
                <a:latin typeface="Arial" charset="0"/>
                <a:ea typeface="Arial" charset="0"/>
                <a:cs typeface="Arial" charset="0"/>
              </a:rPr>
              <a:t>For example Macy's department store develop supply chains and buying systems that allow less merchandise to be delivered more often- more closely matching supply and demand</a:t>
            </a:r>
          </a:p>
          <a:p>
            <a:r>
              <a:rPr lang="en-US">
                <a:latin typeface="Arial" charset="0"/>
                <a:ea typeface="Arial" charset="0"/>
                <a:cs typeface="Arial" charset="0"/>
              </a:rPr>
              <a:t>This lowers average inventory and in turn, total assets, while at the same time may actually increase sales, resulting in higher inventory and asset turnovers</a:t>
            </a:r>
          </a:p>
        </p:txBody>
      </p:sp>
    </p:spTree>
    <p:extLst>
      <p:ext uri="{BB962C8B-B14F-4D97-AF65-F5344CB8AC3E}">
        <p14:creationId xmlns:p14="http://schemas.microsoft.com/office/powerpoint/2010/main" val="565695656"/>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85800" y="1417638"/>
            <a:ext cx="7749681" cy="5110397"/>
          </a:xfrm>
        </p:spPr>
      </p:pic>
    </p:spTree>
    <p:extLst>
      <p:ext uri="{BB962C8B-B14F-4D97-AF65-F5344CB8AC3E}">
        <p14:creationId xmlns:p14="http://schemas.microsoft.com/office/powerpoint/2010/main" val="2025447709"/>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Combining Profit and Asset Management Path</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566815" y="2373442"/>
            <a:ext cx="8010369" cy="1823803"/>
          </a:xfrm>
        </p:spPr>
      </p:pic>
    </p:spTree>
    <p:extLst>
      <p:ext uri="{BB962C8B-B14F-4D97-AF65-F5344CB8AC3E}">
        <p14:creationId xmlns:p14="http://schemas.microsoft.com/office/powerpoint/2010/main" val="6434727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1274</TotalTime>
  <Words>994</Words>
  <Application>Microsoft Office PowerPoint</Application>
  <PresentationFormat>On-screen Show (4:3)</PresentationFormat>
  <Paragraphs>108</Paragraphs>
  <Slides>32</Slides>
  <Notes>28</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Equity</vt:lpstr>
      <vt:lpstr>MK 322 Retail Management Chapter 6: Financial Strategy </vt:lpstr>
      <vt:lpstr>Objectives and Goals</vt:lpstr>
      <vt:lpstr>Objectives and Goals</vt:lpstr>
      <vt:lpstr>Financial Objectives</vt:lpstr>
      <vt:lpstr>Societal Objectives</vt:lpstr>
      <vt:lpstr>Societal Objectives</vt:lpstr>
      <vt:lpstr>Personal  Objectives</vt:lpstr>
      <vt:lpstr>Strategic Profit Model</vt:lpstr>
      <vt:lpstr>Costco</vt:lpstr>
      <vt:lpstr>Macy's</vt:lpstr>
      <vt:lpstr>Strategic Profit Model</vt:lpstr>
      <vt:lpstr>Strategic Profit Model</vt:lpstr>
      <vt:lpstr>Strategic Profit Model</vt:lpstr>
      <vt:lpstr>Profit Margin Management Path</vt:lpstr>
      <vt:lpstr>Profit Margin Management Path</vt:lpstr>
      <vt:lpstr>Profit Margin Management Path</vt:lpstr>
      <vt:lpstr>Profit Margin Management Path</vt:lpstr>
      <vt:lpstr>Profit Margin Management Path</vt:lpstr>
      <vt:lpstr>Profit Margin Management Path</vt:lpstr>
      <vt:lpstr>Profit Margin Management Path</vt:lpstr>
      <vt:lpstr>Asset Management Path</vt:lpstr>
      <vt:lpstr>Asset Management Path</vt:lpstr>
      <vt:lpstr>Asset Management Path</vt:lpstr>
      <vt:lpstr>Asset Management Path</vt:lpstr>
      <vt:lpstr>Asset Management Path</vt:lpstr>
      <vt:lpstr>Asset Management Path</vt:lpstr>
      <vt:lpstr>Asset Management Path</vt:lpstr>
      <vt:lpstr>Combining Profit and Asset Management Path</vt:lpstr>
      <vt:lpstr>Combining Profit and Asset Management Path</vt:lpstr>
      <vt:lpstr>Combining Profit and Asset Management Path</vt:lpstr>
      <vt:lpstr>Combining Profit and Asset Management Path</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673</cp:revision>
  <dcterms:created xsi:type="dcterms:W3CDTF">2015-02-03T09:41:51Z</dcterms:created>
  <dcterms:modified xsi:type="dcterms:W3CDTF">2016-06-21T05:34:35Z</dcterms:modified>
</cp:coreProperties>
</file>