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2"/>
  </p:notesMasterIdLst>
  <p:handoutMasterIdLst>
    <p:handoutMasterId r:id="rId23"/>
  </p:handoutMasterIdLst>
  <p:sldIdLst>
    <p:sldId id="395" r:id="rId2"/>
    <p:sldId id="393" r:id="rId3"/>
    <p:sldId id="394" r:id="rId4"/>
    <p:sldId id="396" r:id="rId5"/>
    <p:sldId id="397" r:id="rId6"/>
    <p:sldId id="398" r:id="rId7"/>
    <p:sldId id="412" r:id="rId8"/>
    <p:sldId id="400" r:id="rId9"/>
    <p:sldId id="402" r:id="rId10"/>
    <p:sldId id="403" r:id="rId11"/>
    <p:sldId id="404" r:id="rId12"/>
    <p:sldId id="413" r:id="rId13"/>
    <p:sldId id="406" r:id="rId14"/>
    <p:sldId id="414" r:id="rId15"/>
    <p:sldId id="407" r:id="rId16"/>
    <p:sldId id="408" r:id="rId17"/>
    <p:sldId id="415" r:id="rId18"/>
    <p:sldId id="410" r:id="rId19"/>
    <p:sldId id="411" r:id="rId20"/>
    <p:sldId id="416" r:id="rId21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FF66"/>
    <a:srgbClr val="006400"/>
    <a:srgbClr val="FFCCFF"/>
    <a:srgbClr val="660066"/>
    <a:srgbClr val="FFFF99"/>
    <a:srgbClr val="CCFF66"/>
    <a:srgbClr val="003399"/>
    <a:srgbClr val="00CC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75" autoAdjust="0"/>
    <p:restoredTop sz="92540" autoAdjust="0"/>
  </p:normalViewPr>
  <p:slideViewPr>
    <p:cSldViewPr>
      <p:cViewPr varScale="1">
        <p:scale>
          <a:sx n="68" d="100"/>
          <a:sy n="68" d="100"/>
        </p:scale>
        <p:origin x="-12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B32731B6-B51F-41AF-9F68-E3474B56CF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629"/>
            <a:ext cx="5438775" cy="4467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6EF1009-8F82-4EC9-AB49-C97A86465F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8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55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54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54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 sz="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36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8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052B113-BA5E-4B5D-955F-FBCE01D6BCE7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138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4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4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721AE-8A59-4BE6-911F-BF29A32468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9E290-19DA-41E3-9A7F-7B8276A345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4420-14DF-427E-9FB6-EC698587A5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F1F7A-258E-490F-9470-D7BE08A98A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CD2B5-24AC-4E6C-8451-643AB056B1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6F18D-0850-4B5D-94EE-D70D70E974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0C75D-BA75-4893-A611-8E1BF892C5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4ABE6-1F41-4393-A113-0CC88FBFFD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1361-64AF-44C5-AF8E-3432CEAAD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B55D1-7DB4-439A-A8B6-9A6ECC5E4C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63E045F-6EDC-4C11-957A-50A35B0D14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  <a:cs typeface="+mn-cs"/>
              </a:defRPr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  <a:cs typeface="+mn-cs"/>
              </a:defRPr>
            </a:lvl1pPr>
          </a:lstStyle>
          <a:p>
            <a:fld id="{9CBB0EB1-36DC-42CF-8125-A361EF9F682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13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ftr="0"/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0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2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11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2.4 Extension of the classical trade model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391400" cy="1676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classical model in monetary term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Multiple commodities case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52309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-25400" y="76200"/>
            <a:ext cx="8991600" cy="457200"/>
          </a:xfrm>
        </p:spPr>
        <p:txBody>
          <a:bodyPr/>
          <a:lstStyle/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715559"/>
              </p:ext>
            </p:extLst>
          </p:nvPr>
        </p:nvGraphicFramePr>
        <p:xfrm>
          <a:off x="152400" y="533400"/>
          <a:ext cx="8686800" cy="289560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219200"/>
                <a:gridCol w="1066800"/>
                <a:gridCol w="1219200"/>
                <a:gridCol w="1905000"/>
                <a:gridCol w="1143000"/>
                <a:gridCol w="2133600"/>
              </a:tblGrid>
              <a:tr h="52741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</a:rPr>
                        <a:t>Country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Wage for 1 unit of labor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Shirt (good X)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Watch </a:t>
                      </a:r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(good Y)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741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Cost of labor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Cost of labor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effectLst/>
                        </a:rPr>
                        <a:t>Thailand (A)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200 Baht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USA (B</a:t>
                      </a:r>
                      <a:r>
                        <a:rPr lang="en-US" sz="2800" u="none" strike="noStrike" dirty="0">
                          <a:effectLst/>
                        </a:rPr>
                        <a:t>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40 $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2247" y="3513098"/>
            <a:ext cx="4085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4119326" y="3609635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476513" y="3513098"/>
            <a:ext cx="337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</a:rPr>
              <a:t>1 Baht = (1/40) dollar = 0.025</a:t>
            </a:r>
            <a:endParaRPr lang="th-TH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9845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003577"/>
              </p:ext>
            </p:extLst>
          </p:nvPr>
        </p:nvGraphicFramePr>
        <p:xfrm>
          <a:off x="228600" y="533400"/>
          <a:ext cx="8610600" cy="2520587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143000"/>
                <a:gridCol w="1066800"/>
                <a:gridCol w="1219200"/>
                <a:gridCol w="1905000"/>
                <a:gridCol w="1143000"/>
                <a:gridCol w="2133600"/>
              </a:tblGrid>
              <a:tr h="381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</a:rPr>
                        <a:t>Country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Wage for 1 unit of labor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Shirt (good X)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 smtClean="0">
                          <a:effectLst/>
                        </a:rPr>
                        <a:t>Watch </a:t>
                      </a:r>
                      <a:r>
                        <a:rPr lang="en-US" sz="2400" u="none" strike="noStrike" dirty="0">
                          <a:effectLst/>
                        </a:rPr>
                        <a:t>(good Y)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741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Cost of labor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Cost of labor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Thailand (A)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200 Baht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USA (B)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40 $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12210" y="3135715"/>
            <a:ext cx="354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3679241" y="3235642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118146" y="3135715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1 Baht = (1/40) dollar = 0.025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4856" y="1681729"/>
            <a:ext cx="11030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800 Baht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00093" y="1655316"/>
            <a:ext cx="12192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2,000 Baht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48478" y="2511491"/>
            <a:ext cx="728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120 $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45532" y="2526004"/>
            <a:ext cx="728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240 $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46750" y="1927950"/>
            <a:ext cx="2017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= 800*0.025 =20 $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00948" y="1927950"/>
            <a:ext cx="21382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= 2,000*0.025 = 50 $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135431" y="357419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88988" y="3519219"/>
            <a:ext cx="5302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</a:rPr>
              <a:t>Export condition under monetary unit</a:t>
            </a:r>
            <a:endParaRPr lang="th-TH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6154" y="3933362"/>
            <a:ext cx="808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of producing good X in A (Cost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) </a:t>
            </a:r>
            <a:r>
              <a:rPr lang="en-US" sz="1600" b="1" dirty="0" smtClean="0">
                <a:latin typeface="Arial" pitchFamily="34" charset="0"/>
              </a:rPr>
              <a:t>VS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Cost of producing good X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in </a:t>
            </a:r>
            <a:r>
              <a:rPr lang="en-US" sz="1600" dirty="0" smtClean="0">
                <a:latin typeface="Arial" pitchFamily="34" charset="0"/>
              </a:rPr>
              <a:t>B </a:t>
            </a:r>
            <a:r>
              <a:rPr lang="en-US" sz="1600" dirty="0">
                <a:latin typeface="Arial" pitchFamily="34" charset="0"/>
              </a:rPr>
              <a:t>(Cost </a:t>
            </a:r>
            <a:r>
              <a:rPr lang="en-US" sz="1600" dirty="0" smtClean="0">
                <a:latin typeface="Arial" pitchFamily="34" charset="0"/>
              </a:rPr>
              <a:t>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)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25275" y="4746341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&lt; Cost 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5" name="AutoShape 19"/>
          <p:cNvSpPr>
            <a:spLocks noChangeArrowheads="1"/>
          </p:cNvSpPr>
          <p:nvPr/>
        </p:nvSpPr>
        <p:spPr bwMode="auto">
          <a:xfrm>
            <a:off x="2394703" y="4838154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6" name="TextBox 65"/>
          <p:cNvSpPr txBox="1"/>
          <p:nvPr/>
        </p:nvSpPr>
        <p:spPr>
          <a:xfrm>
            <a:off x="526154" y="4279164"/>
            <a:ext cx="808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of producing good Y in A (Cost Y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) </a:t>
            </a:r>
            <a:r>
              <a:rPr lang="en-US" sz="1600" b="1" dirty="0" smtClean="0">
                <a:latin typeface="Arial" pitchFamily="34" charset="0"/>
              </a:rPr>
              <a:t>VS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Cost of producing good </a:t>
            </a:r>
            <a:r>
              <a:rPr lang="en-US" sz="1600" dirty="0" smtClean="0">
                <a:latin typeface="Arial" pitchFamily="34" charset="0"/>
              </a:rPr>
              <a:t>Y </a:t>
            </a:r>
            <a:r>
              <a:rPr lang="en-US" sz="1600" dirty="0">
                <a:latin typeface="Arial" pitchFamily="34" charset="0"/>
              </a:rPr>
              <a:t>in </a:t>
            </a:r>
            <a:r>
              <a:rPr lang="en-US" sz="1600" dirty="0" smtClean="0">
                <a:latin typeface="Arial" pitchFamily="34" charset="0"/>
              </a:rPr>
              <a:t>B </a:t>
            </a:r>
            <a:r>
              <a:rPr lang="en-US" sz="1600" dirty="0">
                <a:latin typeface="Arial" pitchFamily="34" charset="0"/>
              </a:rPr>
              <a:t>(Cost </a:t>
            </a:r>
            <a:r>
              <a:rPr lang="en-US" sz="1600" dirty="0" smtClean="0">
                <a:latin typeface="Arial" pitchFamily="34" charset="0"/>
              </a:rPr>
              <a:t>Y</a:t>
            </a:r>
            <a:r>
              <a:rPr lang="en-US" sz="1600" baseline="-25000" dirty="0" smtClean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)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54952" y="5606542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Y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&gt;</a:t>
            </a:r>
            <a:r>
              <a:rPr lang="en-US" sz="1600" dirty="0" smtClean="0">
                <a:latin typeface="Arial" pitchFamily="34" charset="0"/>
              </a:rPr>
              <a:t> Cost Y</a:t>
            </a:r>
            <a:r>
              <a:rPr lang="en-US" sz="1600" baseline="-25000" dirty="0" smtClean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9" name="AutoShape 19"/>
          <p:cNvSpPr>
            <a:spLocks noChangeArrowheads="1"/>
          </p:cNvSpPr>
          <p:nvPr/>
        </p:nvSpPr>
        <p:spPr bwMode="auto">
          <a:xfrm>
            <a:off x="2409140" y="5698439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4641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/>
      <p:bldP spid="63" grpId="0"/>
      <p:bldP spid="64" grpId="0"/>
      <p:bldP spid="65" grpId="0" animBg="1"/>
      <p:bldP spid="66" grpId="0"/>
      <p:bldP spid="68" grpId="0"/>
      <p:bldP spid="6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449" y="522208"/>
            <a:ext cx="2276029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W</a:t>
            </a:r>
            <a:r>
              <a:rPr lang="en-US" sz="1600" baseline="-25000" dirty="0" smtClean="0">
                <a:latin typeface="Arial" pitchFamily="34" charset="0"/>
              </a:rPr>
              <a:t>A </a:t>
            </a:r>
            <a:r>
              <a:rPr lang="en-US" sz="1600" dirty="0" smtClean="0">
                <a:latin typeface="Arial" pitchFamily="34" charset="0"/>
              </a:rPr>
              <a:t>= wage rate in A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4935" y="545552"/>
            <a:ext cx="2265266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W</a:t>
            </a:r>
            <a:r>
              <a:rPr lang="en-US" sz="1600" baseline="-25000" dirty="0" smtClean="0">
                <a:latin typeface="Arial" pitchFamily="34" charset="0"/>
              </a:rPr>
              <a:t>B </a:t>
            </a:r>
            <a:r>
              <a:rPr lang="en-US" sz="1600" dirty="0" smtClean="0">
                <a:latin typeface="Arial" pitchFamily="34" charset="0"/>
              </a:rPr>
              <a:t>=wage rate in B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5819" y="893726"/>
            <a:ext cx="5145380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Labor X</a:t>
            </a:r>
            <a:r>
              <a:rPr lang="en-US" sz="1600" baseline="-25000" dirty="0" smtClean="0">
                <a:latin typeface="Arial" pitchFamily="34" charset="0"/>
              </a:rPr>
              <a:t>A </a:t>
            </a:r>
            <a:r>
              <a:rPr lang="en-US" sz="1600" dirty="0" smtClean="0">
                <a:latin typeface="Arial" pitchFamily="34" charset="0"/>
              </a:rPr>
              <a:t>= Unit of labor used to produce good X in A 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9336" y="545552"/>
            <a:ext cx="304800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If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8448" y="1371600"/>
            <a:ext cx="5132751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itchFamily="34" charset="0"/>
              </a:rPr>
              <a:t>Labor </a:t>
            </a:r>
            <a:r>
              <a:rPr lang="en-US" sz="1600" dirty="0" smtClean="0">
                <a:latin typeface="Arial" pitchFamily="34" charset="0"/>
              </a:rPr>
              <a:t>X</a:t>
            </a:r>
            <a:r>
              <a:rPr lang="en-US" sz="1600" baseline="-25000" dirty="0" smtClean="0">
                <a:latin typeface="Arial" pitchFamily="34" charset="0"/>
              </a:rPr>
              <a:t>B </a:t>
            </a:r>
            <a:r>
              <a:rPr lang="en-US" sz="1600" dirty="0" smtClean="0">
                <a:latin typeface="Arial" pitchFamily="34" charset="0"/>
              </a:rPr>
              <a:t>= Unit of labor used to produce good X in B 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5819" y="1828800"/>
            <a:ext cx="7487695" cy="58477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Arial" pitchFamily="34" charset="0"/>
              </a:rPr>
              <a:t>e</a:t>
            </a:r>
            <a:r>
              <a:rPr lang="en-US" sz="1600" baseline="-25000" dirty="0" err="1" smtClean="0">
                <a:latin typeface="Arial" pitchFamily="34" charset="0"/>
              </a:rPr>
              <a:t>A,B</a:t>
            </a:r>
            <a:r>
              <a:rPr lang="en-US" sz="1600" baseline="-25000" dirty="0" smtClean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=</a:t>
            </a:r>
            <a:r>
              <a:rPr lang="en-US" sz="1600" baseline="-25000" dirty="0" smtClean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Exchange rate of 1 unit of currency in A = ….unit of currency in B </a:t>
            </a:r>
          </a:p>
          <a:p>
            <a:r>
              <a:rPr lang="en-US" sz="1600" dirty="0" smtClean="0">
                <a:latin typeface="Arial" pitchFamily="34" charset="0"/>
              </a:rPr>
              <a:t>In this case 1 Baht = ….dollars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4734" y="4210573"/>
            <a:ext cx="6696666" cy="236988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  <a:latin typeface="Arial" pitchFamily="34" charset="0"/>
              </a:rPr>
              <a:t>Therefore, factors affecting export include</a:t>
            </a:r>
          </a:p>
          <a:p>
            <a:endParaRPr lang="en-US" b="1" dirty="0" smtClean="0">
              <a:solidFill>
                <a:srgbClr val="660066"/>
              </a:solidFill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th-TH" sz="16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0469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25046" y="6460213"/>
            <a:ext cx="618954" cy="457200"/>
          </a:xfrm>
        </p:spPr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7559657"/>
                  </p:ext>
                </p:extLst>
              </p:nvPr>
            </p:nvGraphicFramePr>
            <p:xfrm>
              <a:off x="228600" y="533400"/>
              <a:ext cx="8763000" cy="2971800"/>
            </p:xfrm>
            <a:graphic>
              <a:graphicData uri="http://schemas.openxmlformats.org/drawingml/2006/table">
                <a:tbl>
                  <a:tblPr>
                    <a:tableStyleId>{21E4AEA4-8DFA-4A89-87EB-49C32662AFE0}</a:tableStyleId>
                  </a:tblPr>
                  <a:tblGrid>
                    <a:gridCol w="1066800"/>
                    <a:gridCol w="1143000"/>
                    <a:gridCol w="1066800"/>
                    <a:gridCol w="1066800"/>
                    <a:gridCol w="1524000"/>
                    <a:gridCol w="1447800"/>
                    <a:gridCol w="1447800"/>
                  </a:tblGrid>
                  <a:tr h="381000">
                    <a:tc rowSpan="2">
                      <a:txBody>
                        <a:bodyPr/>
                        <a:lstStyle/>
                        <a:p>
                          <a:pPr algn="l" fontAlgn="ctr"/>
                          <a:r>
                            <a:rPr lang="en-US" sz="2400" u="none" strike="noStrike" dirty="0">
                              <a:effectLst/>
                            </a:rPr>
                            <a:t>Country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>
                              <a:effectLst/>
                            </a:rPr>
                            <a:t>Wage for 1 unit of labor 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5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 smtClean="0">
                              <a:effectLst/>
                            </a:rPr>
                            <a:t>Unit of labor</a:t>
                          </a:r>
                          <a:r>
                            <a:rPr lang="en-US" sz="2400" u="none" strike="noStrike" baseline="0" dirty="0" smtClean="0">
                              <a:effectLst/>
                            </a:rPr>
                            <a:t> required to produce 1 unit of good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</a:tr>
                  <a:tr h="685800"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Shirt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C)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Shoes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D)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Watch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</a:t>
                          </a:r>
                          <a:r>
                            <a:rPr lang="en-US" sz="2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E)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Chocolate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F)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Software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G)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84835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Thailand (A)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800 Baht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6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10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9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USA (B)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40 $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7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5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2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5800">
                    <a:tc>
                      <a:txBody>
                        <a:bodyPr/>
                        <a:lstStyle/>
                        <a:p>
                          <a:pPr algn="l" fontAlgn="b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2.5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6.5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7559657"/>
                  </p:ext>
                </p:extLst>
              </p:nvPr>
            </p:nvGraphicFramePr>
            <p:xfrm>
              <a:off x="228600" y="533400"/>
              <a:ext cx="8763000" cy="2971800"/>
            </p:xfrm>
            <a:graphic>
              <a:graphicData uri="http://schemas.openxmlformats.org/drawingml/2006/table">
                <a:tbl>
                  <a:tblPr>
                    <a:tableStyleId>{21E4AEA4-8DFA-4A89-87EB-49C32662AFE0}</a:tableStyleId>
                  </a:tblPr>
                  <a:tblGrid>
                    <a:gridCol w="1066800"/>
                    <a:gridCol w="1143000"/>
                    <a:gridCol w="1066800"/>
                    <a:gridCol w="1066800"/>
                    <a:gridCol w="1524000"/>
                    <a:gridCol w="1447800"/>
                    <a:gridCol w="1447800"/>
                  </a:tblGrid>
                  <a:tr h="381000">
                    <a:tc rowSpan="2">
                      <a:txBody>
                        <a:bodyPr/>
                        <a:lstStyle/>
                        <a:p>
                          <a:pPr algn="l" fontAlgn="ctr"/>
                          <a:r>
                            <a:rPr lang="en-US" sz="2400" u="none" strike="noStrike" dirty="0">
                              <a:effectLst/>
                            </a:rPr>
                            <a:t>Country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>
                              <a:effectLst/>
                            </a:rPr>
                            <a:t>Wage for 1 unit of labor 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5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 smtClean="0">
                              <a:effectLst/>
                            </a:rPr>
                            <a:t>Unit of labor</a:t>
                          </a:r>
                          <a:r>
                            <a:rPr lang="en-US" sz="2400" u="none" strike="noStrike" baseline="0" dirty="0" smtClean="0">
                              <a:effectLst/>
                            </a:rPr>
                            <a:t> required to produce 1 unit of good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</a:tr>
                  <a:tr h="862965"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Shirt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C)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Shoes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D)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Watch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</a:t>
                          </a:r>
                          <a:r>
                            <a:rPr lang="en-US" sz="2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E)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Chocolate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F)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Software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G)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84835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Thailand (A)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800 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Baht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6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10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9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USA (B)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40 $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7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5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2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5800">
                    <a:tc>
                      <a:txBody>
                        <a:bodyPr/>
                        <a:lstStyle/>
                        <a:p>
                          <a:pPr algn="l" fontAlgn="b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7429" t="-347321" r="-5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07429" t="-347321" r="-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85200" t="-347321" r="-19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04622" t="-347321" r="-9958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6751" t="-34732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304952" y="3550109"/>
            <a:ext cx="354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3679241" y="3697112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118146" y="3555417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1 Baht = (1/40) dollar = 0.025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26422" y="3949497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88987" y="3910517"/>
            <a:ext cx="5302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</a:rPr>
              <a:t>Export condition under monetary unit</a:t>
            </a:r>
            <a:endParaRPr lang="th-TH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multiple commodities case----Example 4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621721" y="4279849"/>
                <a:ext cx="2463944" cy="6635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  <m:r>
                            <a:rPr lang="en-US" i="1">
                              <a:latin typeface="Cambria Math"/>
                            </a:rPr>
                            <m:t>,</m:t>
                          </m:r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&lt;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21" y="4279849"/>
                <a:ext cx="2463944" cy="6635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AutoShape 19"/>
          <p:cNvSpPr>
            <a:spLocks noChangeArrowheads="1"/>
          </p:cNvSpPr>
          <p:nvPr/>
        </p:nvSpPr>
        <p:spPr bwMode="auto">
          <a:xfrm>
            <a:off x="3179724" y="4454429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3679241" y="4336259"/>
            <a:ext cx="389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A</a:t>
            </a:r>
            <a:r>
              <a:rPr lang="en-US" dirty="0" smtClean="0">
                <a:latin typeface="Arial" pitchFamily="34" charset="0"/>
              </a:rPr>
              <a:t> should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X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9772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/>
      <p:bldP spid="26" grpId="0"/>
      <p:bldP spid="27" grpId="0" animBg="1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2.5 Test  of classical trade model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391400" cy="3200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G.D.A. MacDougall (1951)</a:t>
            </a:r>
            <a:r>
              <a:rPr lang="en-US" sz="3600" b="1" dirty="0"/>
              <a:t>  </a:t>
            </a:r>
            <a:r>
              <a:rPr lang="en-US" sz="3600" b="1" dirty="0" smtClean="0"/>
              <a:t>in an article </a:t>
            </a:r>
            <a:r>
              <a:rPr lang="en-US" sz="3600" b="1" dirty="0" smtClean="0">
                <a:solidFill>
                  <a:schemeClr val="tx2"/>
                </a:solidFill>
              </a:rPr>
              <a:t>“British </a:t>
            </a:r>
            <a:r>
              <a:rPr lang="en-US" sz="3600" b="1" dirty="0">
                <a:solidFill>
                  <a:schemeClr val="tx2"/>
                </a:solidFill>
              </a:rPr>
              <a:t>and American Exports: A Study Suggested by the Theory of Comparative Costs</a:t>
            </a:r>
            <a:r>
              <a:rPr lang="en-US" sz="3600" b="1" dirty="0" smtClean="0">
                <a:solidFill>
                  <a:schemeClr val="tx2"/>
                </a:solidFill>
              </a:rPr>
              <a:t>”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/>
              <a:t>Employed 1937 data on US and UK export of 25 commodities to other countries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095210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8B39F80-4B55-45A4-9AE9-AEF86C608F6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017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983167"/>
            <a:ext cx="7391400" cy="633160"/>
          </a:xfrm>
          <a:noFill/>
          <a:ln/>
        </p:spPr>
        <p:txBody>
          <a:bodyPr/>
          <a:lstStyle/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Suppose we consider 1 product: Good X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en-US" sz="3600" b="1" dirty="0"/>
              <a:t>                                         </a:t>
            </a:r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/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/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th-TH" sz="3600" b="1" dirty="0"/>
              <a:t>	</a:t>
            </a:r>
            <a:r>
              <a:rPr lang="en-US" sz="3600" b="1" dirty="0"/>
              <a:t> 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20173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173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8719820"/>
              </p:ext>
            </p:extLst>
          </p:nvPr>
        </p:nvGraphicFramePr>
        <p:xfrm>
          <a:off x="152400" y="1640794"/>
          <a:ext cx="2317750" cy="75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18" name="Equation" r:id="rId3" imgW="1333440" imgH="431640" progId="Equation.3">
                  <p:embed/>
                </p:oleObj>
              </mc:Choice>
              <mc:Fallback>
                <p:oleObj name="Equation" r:id="rId3" imgW="133344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640794"/>
                        <a:ext cx="2317750" cy="757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4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7597974"/>
              </p:ext>
            </p:extLst>
          </p:nvPr>
        </p:nvGraphicFramePr>
        <p:xfrm>
          <a:off x="1480625" y="4499036"/>
          <a:ext cx="60483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19" name="Equation" r:id="rId5" imgW="380880" imgH="431640" progId="Equation.3">
                  <p:embed/>
                </p:oleObj>
              </mc:Choice>
              <mc:Fallback>
                <p:oleObj name="Equation" r:id="rId5" imgW="3808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625" y="4499036"/>
                        <a:ext cx="60483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6" name="Rectangle 18"/>
          <p:cNvSpPr>
            <a:spLocks noChangeArrowheads="1"/>
          </p:cNvSpPr>
          <p:nvPr/>
        </p:nvSpPr>
        <p:spPr bwMode="auto">
          <a:xfrm>
            <a:off x="2209800" y="4059263"/>
            <a:ext cx="4267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represents</a:t>
            </a:r>
            <a:r>
              <a:rPr lang="th-TH" sz="2000" dirty="0" smtClean="0">
                <a:cs typeface="Angsana New" pitchFamily="18" charset="-34"/>
              </a:rPr>
              <a:t>     </a:t>
            </a:r>
            <a:r>
              <a:rPr lang="th-TH" sz="2000" b="1" dirty="0" smtClean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1 US$ = … UK £</a:t>
            </a:r>
          </a:p>
        </p:txBody>
      </p:sp>
      <p:graphicFrame>
        <p:nvGraphicFramePr>
          <p:cNvPr id="201747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3864743"/>
              </p:ext>
            </p:extLst>
          </p:nvPr>
        </p:nvGraphicFramePr>
        <p:xfrm>
          <a:off x="1447800" y="3994018"/>
          <a:ext cx="658813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20" name="Equation" r:id="rId7" imgW="368280" imgH="241200" progId="Equation.3">
                  <p:embed/>
                </p:oleObj>
              </mc:Choice>
              <mc:Fallback>
                <p:oleObj name="Equation" r:id="rId7" imgW="3682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994018"/>
                        <a:ext cx="658813" cy="431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9" name="AutoShape 21"/>
          <p:cNvSpPr>
            <a:spLocks noChangeArrowheads="1"/>
          </p:cNvSpPr>
          <p:nvPr/>
        </p:nvSpPr>
        <p:spPr bwMode="auto">
          <a:xfrm>
            <a:off x="2536372" y="181787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1750" name="Rectangle 22"/>
          <p:cNvSpPr>
            <a:spLocks noChangeArrowheads="1"/>
          </p:cNvSpPr>
          <p:nvPr/>
        </p:nvSpPr>
        <p:spPr bwMode="auto">
          <a:xfrm>
            <a:off x="3004457" y="1616327"/>
            <a:ext cx="332014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U.S</a:t>
            </a:r>
            <a:r>
              <a:rPr lang="en-US" sz="2000" b="1" dirty="0">
                <a:solidFill>
                  <a:srgbClr val="006400"/>
                </a:solidFill>
                <a:cs typeface="Angsana New" pitchFamily="18" charset="-34"/>
              </a:rPr>
              <a:t>.</a:t>
            </a:r>
            <a:r>
              <a:rPr lang="th-TH" sz="2000" b="1" dirty="0" smtClean="0">
                <a:solidFill>
                  <a:srgbClr val="006400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has </a:t>
            </a:r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advantage </a:t>
            </a:r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on the production of good X</a:t>
            </a:r>
            <a:endParaRPr lang="en-US" sz="2000" b="1" dirty="0">
              <a:solidFill>
                <a:srgbClr val="006400"/>
              </a:solidFill>
              <a:cs typeface="Angsana New" pitchFamily="18" charset="-34"/>
            </a:endParaRPr>
          </a:p>
        </p:txBody>
      </p:sp>
      <p:sp>
        <p:nvSpPr>
          <p:cNvPr id="201752" name="Text Box 24"/>
          <p:cNvSpPr txBox="1">
            <a:spLocks noChangeArrowheads="1"/>
          </p:cNvSpPr>
          <p:nvPr/>
        </p:nvSpPr>
        <p:spPr bwMode="auto">
          <a:xfrm>
            <a:off x="457200" y="4008689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cs typeface="Angsana New" pitchFamily="18" charset="-34"/>
              </a:rPr>
              <a:t>Note:</a:t>
            </a:r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533400"/>
          </a:xfrm>
        </p:spPr>
        <p:txBody>
          <a:bodyPr anchor="ctr"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MacDougall’s classical trade model test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6277066"/>
              </p:ext>
            </p:extLst>
          </p:nvPr>
        </p:nvGraphicFramePr>
        <p:xfrm>
          <a:off x="1447800" y="5344100"/>
          <a:ext cx="6252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21" name="Equation" r:id="rId9" imgW="393480" imgH="431640" progId="Equation.3">
                  <p:embed/>
                </p:oleObj>
              </mc:Choice>
              <mc:Fallback>
                <p:oleObj name="Equation" r:id="rId9" imgW="3934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344100"/>
                        <a:ext cx="62528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305039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46" grpId="0"/>
      <p:bldP spid="201749" grpId="0" animBg="1"/>
      <p:bldP spid="201750" grpId="0"/>
      <p:bldP spid="2017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533400"/>
          </a:xfrm>
        </p:spPr>
        <p:txBody>
          <a:bodyPr anchor="ctr"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MacDougall’s classical trade model test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762000"/>
            <a:ext cx="8792199" cy="30622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6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62000" y="3824287"/>
            <a:ext cx="7391400" cy="63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en-US" sz="3600" b="1" dirty="0" smtClean="0"/>
              <a:t>                                         </a:t>
            </a:r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 smtClean="0"/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 smtClean="0"/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th-TH" sz="3600" b="1" dirty="0" smtClean="0"/>
              <a:t>	</a:t>
            </a:r>
            <a:r>
              <a:rPr lang="en-US" sz="3600" b="1" dirty="0" smtClean="0"/>
              <a:t> 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86398" y="4140867"/>
            <a:ext cx="8534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000" dirty="0" smtClean="0">
                <a:latin typeface="Arial" pitchFamily="34" charset="0"/>
                <a:cs typeface="Cordia New" pitchFamily="34" charset="-34"/>
              </a:rPr>
              <a:t>Empirical results support Classical Trade Theory prediction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Stern (1962), </a:t>
            </a:r>
            <a:r>
              <a:rPr lang="en-US" sz="2000" dirty="0" err="1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Balassa</a:t>
            </a: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 (1963), </a:t>
            </a:r>
            <a:r>
              <a:rPr lang="en-US" sz="2000" dirty="0" err="1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Golub</a:t>
            </a: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 (1996) </a:t>
            </a:r>
            <a:r>
              <a:rPr lang="en-US" sz="2000" dirty="0" smtClean="0">
                <a:latin typeface="Arial" pitchFamily="34" charset="0"/>
                <a:cs typeface="Cordia New" pitchFamily="34" charset="-34"/>
              </a:rPr>
              <a:t>and many other studies try to test Classical Trade Theory</a:t>
            </a:r>
            <a:endParaRPr lang="th-TH" sz="20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155487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7848600" cy="13716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2.6 Explanation of Classical trade </a:t>
            </a:r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odel by Neo-Classic tools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391400" cy="3200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Concept of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Production possibility frontier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 each country economy, the increase in production of one product imply the decrease in the production of another product.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Classic assumes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constant opportunity cost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547718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40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66" name="Text Box 18"/>
          <p:cNvSpPr txBox="1">
            <a:spLocks noChangeArrowheads="1"/>
          </p:cNvSpPr>
          <p:nvPr/>
        </p:nvSpPr>
        <p:spPr bwMode="auto">
          <a:xfrm>
            <a:off x="829615" y="4958897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9822" y="3238793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775754" y="5815526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1211554" y="6096000"/>
            <a:ext cx="62488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exports shirt and USA exports watch</a:t>
            </a:r>
            <a:endParaRPr 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357329" y="3853674"/>
            <a:ext cx="86051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B), Thailand (Country A)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relative units of labor used in the production of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Shirt (Good X)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less than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 (Good Y)</a:t>
            </a:r>
            <a:endParaRPr lang="en-US" sz="32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829615" y="5297714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cxnSp>
        <p:nvCxnSpPr>
          <p:cNvPr id="3" name="Straight Connector 2"/>
          <p:cNvCxnSpPr/>
          <p:nvPr/>
        </p:nvCxnSpPr>
        <p:spPr>
          <a:xfrm flipH="1">
            <a:off x="2736256" y="3182674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5054563" y="3152188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AutoShape 23"/>
          <p:cNvSpPr>
            <a:spLocks noChangeArrowheads="1"/>
          </p:cNvSpPr>
          <p:nvPr/>
        </p:nvSpPr>
        <p:spPr bwMode="auto">
          <a:xfrm>
            <a:off x="3794342" y="4805363"/>
            <a:ext cx="328028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043012" y="6610812"/>
            <a:ext cx="6373619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5912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6" grpId="0"/>
      <p:bldP spid="181267" grpId="0" animBg="1"/>
      <p:bldP spid="181271" grpId="0" animBg="1"/>
      <p:bldP spid="181272" grpId="0"/>
      <p:bldP spid="31" grpId="0"/>
      <p:bldP spid="33" grpId="0"/>
      <p:bldP spid="10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41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61315" y="57834"/>
            <a:ext cx="87540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600772" y="5226791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" name="AutoShape 21"/>
          <p:cNvSpPr>
            <a:spLocks noChangeArrowheads="1"/>
          </p:cNvSpPr>
          <p:nvPr/>
        </p:nvSpPr>
        <p:spPr bwMode="auto">
          <a:xfrm>
            <a:off x="0" y="3083045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319001" y="2904957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shirt (X) in Thailand (A) = _____ unit of Y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AutoShape 21"/>
          <p:cNvSpPr>
            <a:spLocks noChangeArrowheads="1"/>
          </p:cNvSpPr>
          <p:nvPr/>
        </p:nvSpPr>
        <p:spPr bwMode="auto">
          <a:xfrm>
            <a:off x="0" y="3484196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319001" y="3311645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shirt (X) in USA (B)        = _____ unit of Y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3629" y="3896420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Text Box 18"/>
          <p:cNvSpPr txBox="1">
            <a:spLocks noChangeArrowheads="1"/>
          </p:cNvSpPr>
          <p:nvPr/>
        </p:nvSpPr>
        <p:spPr bwMode="auto">
          <a:xfrm>
            <a:off x="300858" y="3756432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production of shirt (X) in Thailand (A) ______ than USA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5" name="AutoShape 21"/>
          <p:cNvSpPr>
            <a:spLocks noChangeArrowheads="1"/>
          </p:cNvSpPr>
          <p:nvPr/>
        </p:nvSpPr>
        <p:spPr bwMode="auto">
          <a:xfrm>
            <a:off x="-14514" y="4376723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353786" y="4203869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7" name="Text Box 18"/>
          <p:cNvSpPr txBox="1">
            <a:spLocks noChangeArrowheads="1"/>
          </p:cNvSpPr>
          <p:nvPr/>
        </p:nvSpPr>
        <p:spPr bwMode="auto">
          <a:xfrm>
            <a:off x="353786" y="4642016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361232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65" grpId="0" animBg="1"/>
      <p:bldP spid="68" grpId="0"/>
      <p:bldP spid="73" grpId="0" animBg="1"/>
      <p:bldP spid="74" grpId="0"/>
      <p:bldP spid="85" grpId="0" animBg="1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42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300858" y="57834"/>
            <a:ext cx="87580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600772" y="5226791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" name="AutoShape 21"/>
          <p:cNvSpPr>
            <a:spLocks noChangeArrowheads="1"/>
          </p:cNvSpPr>
          <p:nvPr/>
        </p:nvSpPr>
        <p:spPr bwMode="auto">
          <a:xfrm>
            <a:off x="0" y="3083045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319000" y="2904957"/>
            <a:ext cx="88249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watch (Y) in Thailand (A) = _____ unit of X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AutoShape 21"/>
          <p:cNvSpPr>
            <a:spLocks noChangeArrowheads="1"/>
          </p:cNvSpPr>
          <p:nvPr/>
        </p:nvSpPr>
        <p:spPr bwMode="auto">
          <a:xfrm>
            <a:off x="0" y="3484196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319000" y="3311645"/>
            <a:ext cx="89011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(Y) in USA (B) =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_________unit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of X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3629" y="3896420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Text Box 18"/>
          <p:cNvSpPr txBox="1">
            <a:spLocks noChangeArrowheads="1"/>
          </p:cNvSpPr>
          <p:nvPr/>
        </p:nvSpPr>
        <p:spPr bwMode="auto">
          <a:xfrm>
            <a:off x="300858" y="3756432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pportunity cost of production of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(Y) in Thailand (A) ______ than USA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5" name="AutoShape 21"/>
          <p:cNvSpPr>
            <a:spLocks noChangeArrowheads="1"/>
          </p:cNvSpPr>
          <p:nvPr/>
        </p:nvSpPr>
        <p:spPr bwMode="auto">
          <a:xfrm>
            <a:off x="-14514" y="4376723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353786" y="4203869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7" name="Text Box 18"/>
          <p:cNvSpPr txBox="1">
            <a:spLocks noChangeArrowheads="1"/>
          </p:cNvSpPr>
          <p:nvPr/>
        </p:nvSpPr>
        <p:spPr bwMode="auto">
          <a:xfrm>
            <a:off x="353786" y="4642016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1113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65" grpId="0" animBg="1"/>
      <p:bldP spid="68" grpId="0"/>
      <p:bldP spid="73" grpId="0" animBg="1"/>
      <p:bldP spid="74" grpId="0"/>
      <p:bldP spid="85" grpId="0" animBg="1"/>
      <p:bldP spid="86" grpId="0"/>
      <p:bldP spid="8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43</a:t>
            </a:r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8142" y="152400"/>
            <a:ext cx="8440057" cy="13716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2.6.2 PPC and Relative </a:t>
            </a:r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rice --- under constant opportunity cost case 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391400" cy="35052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Concept of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Production possibility frontier (PPC)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 each country economy, the increase in production of one product imply the decrease in the production of another product.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Classic assumes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constant opportunity cost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53548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44</a:t>
            </a:r>
            <a:endParaRPr lang="en-US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" y="0"/>
            <a:ext cx="811427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Review PPC 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under constant opportunity cost case </a:t>
            </a:r>
            <a:r>
              <a:rPr lang="en-US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----- </a:t>
            </a:r>
            <a:r>
              <a:rPr lang="en-US" sz="28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production side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219200" y="1447800"/>
            <a:ext cx="38100" cy="32004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257300" y="4648200"/>
            <a:ext cx="3771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33400" y="1066800"/>
            <a:ext cx="120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81600" y="4448145"/>
            <a:ext cx="1147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X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419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45</a:t>
            </a:r>
            <a:endParaRPr lang="en-US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" y="0"/>
            <a:ext cx="81142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Review Indifference Curve (IC) and budget line---Consumption side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62000" y="1218380"/>
            <a:ext cx="19050" cy="223378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81050" y="3452167"/>
            <a:ext cx="272415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04800" y="818270"/>
            <a:ext cx="120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35771" y="3252112"/>
            <a:ext cx="1147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X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75131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46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5352" y="290286"/>
            <a:ext cx="5773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production functions of good X and good Y are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115562" y="257015"/>
                <a:ext cx="1103122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=∝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562" y="257015"/>
                <a:ext cx="110312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∝=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  <a:blipFill rotWithShape="1">
                <a:blip r:embed="rId4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𝛽</m:t>
                      </m:r>
                      <m:r>
                        <a:rPr lang="en-US" i="1" smtClean="0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  <a:blipFill rotWithShape="1">
                <a:blip r:embed="rId5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79294" y="1909411"/>
                <a:ext cx="271721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1909411"/>
                <a:ext cx="271721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88397" y="2362200"/>
                <a:ext cx="298485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97" y="2362200"/>
                <a:ext cx="2984856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72037" y="2771588"/>
                <a:ext cx="2586669" cy="664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𝜕𝜋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∗∝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7" y="2771588"/>
                <a:ext cx="2586669" cy="66434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41557" y="3495760"/>
                <a:ext cx="149829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∗∝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557" y="3495760"/>
                <a:ext cx="149829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99759" y="4008772"/>
                <a:ext cx="1654492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59" y="4008772"/>
                <a:ext cx="1654492" cy="391710"/>
              </a:xfrm>
              <a:prstGeom prst="rect">
                <a:avLst/>
              </a:prstGeom>
              <a:blipFill rotWithShape="1">
                <a:blip r:embed="rId10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353587" y="1895946"/>
                <a:ext cx="2917529" cy="3962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587" y="1895946"/>
                <a:ext cx="2917529" cy="396262"/>
              </a:xfrm>
              <a:prstGeom prst="rect">
                <a:avLst/>
              </a:prstGeom>
              <a:blipFill rotWithShape="1">
                <a:blip r:embed="rId11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>
            <a:off x="4379722" y="1909411"/>
            <a:ext cx="0" cy="229521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353587" y="2384024"/>
                <a:ext cx="2917529" cy="3962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587" y="2384024"/>
                <a:ext cx="2917529" cy="396262"/>
              </a:xfrm>
              <a:prstGeom prst="rect">
                <a:avLst/>
              </a:prstGeom>
              <a:blipFill rotWithShape="1">
                <a:blip r:embed="rId12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5327896" y="2827991"/>
                <a:ext cx="2599493" cy="664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𝜕𝜋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7896" y="2827991"/>
                <a:ext cx="2599493" cy="664349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293217" y="3513380"/>
                <a:ext cx="151913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3217" y="3513380"/>
                <a:ext cx="1519134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309517" y="3987629"/>
                <a:ext cx="1638461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9517" y="3987629"/>
                <a:ext cx="1638461" cy="391710"/>
              </a:xfrm>
              <a:prstGeom prst="rect">
                <a:avLst/>
              </a:prstGeom>
              <a:blipFill rotWithShape="1">
                <a:blip r:embed="rId15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914376" y="4653244"/>
                <a:ext cx="2874248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4376" y="4653244"/>
                <a:ext cx="2874248" cy="39171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7395865" y="244119"/>
                <a:ext cx="1063048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𝛽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5865" y="244119"/>
                <a:ext cx="1063048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99605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9" grpId="0"/>
      <p:bldP spid="20" grpId="0"/>
      <p:bldP spid="21" grpId="0"/>
      <p:bldP spid="22" grpId="0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47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5352" y="290286"/>
            <a:ext cx="5773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production functions of good X and good Y are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709230" y="290286"/>
                <a:ext cx="1103122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=∝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9230" y="290286"/>
                <a:ext cx="110312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∝=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  <a:blipFill rotWithShape="1">
                <a:blip r:embed="rId4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𝛽</m:t>
                      </m:r>
                      <m:r>
                        <a:rPr lang="en-US" i="1" smtClean="0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  <a:blipFill rotWithShape="1">
                <a:blip r:embed="rId5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743200" y="1760011"/>
                <a:ext cx="2874248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200" y="1760011"/>
                <a:ext cx="2874248" cy="391710"/>
              </a:xfrm>
              <a:prstGeom prst="rect">
                <a:avLst/>
              </a:prstGeom>
              <a:blipFill rotWithShape="1">
                <a:blip r:embed="rId6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6936076" y="290286"/>
                <a:ext cx="1063048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𝛽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6076" y="290286"/>
                <a:ext cx="1063048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267838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48</a:t>
            </a:r>
            <a:endParaRPr lang="en-US" dirty="0"/>
          </a:p>
        </p:txBody>
      </p:sp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077200" cy="533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2.6.3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Gains from trade under constant cost case </a:t>
            </a:r>
            <a:endParaRPr lang="th-TH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22211" name="Line 3"/>
          <p:cNvSpPr>
            <a:spLocks noChangeShapeType="1"/>
          </p:cNvSpPr>
          <p:nvPr/>
        </p:nvSpPr>
        <p:spPr bwMode="auto">
          <a:xfrm flipH="1">
            <a:off x="914400" y="1295400"/>
            <a:ext cx="0" cy="30749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2212" name="Line 4"/>
          <p:cNvSpPr>
            <a:spLocks noChangeShapeType="1"/>
          </p:cNvSpPr>
          <p:nvPr/>
        </p:nvSpPr>
        <p:spPr bwMode="auto">
          <a:xfrm>
            <a:off x="914400" y="43434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2213" name="Text Box 5"/>
          <p:cNvSpPr txBox="1">
            <a:spLocks noChangeArrowheads="1"/>
          </p:cNvSpPr>
          <p:nvPr/>
        </p:nvSpPr>
        <p:spPr bwMode="auto">
          <a:xfrm>
            <a:off x="12895" y="914400"/>
            <a:ext cx="1587305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watch (Y)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2214" name="Text Box 6"/>
          <p:cNvSpPr txBox="1">
            <a:spLocks noChangeArrowheads="1"/>
          </p:cNvSpPr>
          <p:nvPr/>
        </p:nvSpPr>
        <p:spPr bwMode="auto">
          <a:xfrm>
            <a:off x="3200400" y="4495800"/>
            <a:ext cx="124777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 (X)</a:t>
            </a:r>
            <a:endParaRPr lang="th-TH" sz="20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15" name="Text Box 7"/>
          <p:cNvSpPr txBox="1">
            <a:spLocks noChangeArrowheads="1"/>
          </p:cNvSpPr>
          <p:nvPr/>
        </p:nvSpPr>
        <p:spPr bwMode="auto">
          <a:xfrm>
            <a:off x="609600" y="41910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th-TH" sz="2400">
                <a:latin typeface="Angsana New" pitchFamily="18" charset="-34"/>
                <a:cs typeface="Angsana New" pitchFamily="18" charset="-34"/>
              </a:rPr>
              <a:t>0</a:t>
            </a:r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1177840" y="5189997"/>
            <a:ext cx="171072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0000CC"/>
                </a:solidFill>
                <a:cs typeface="Angsana New" pitchFamily="18" charset="-34"/>
              </a:rPr>
              <a:t>Thailand (A</a:t>
            </a:r>
            <a:r>
              <a:rPr lang="en-US" sz="2000" b="1" dirty="0">
                <a:solidFill>
                  <a:srgbClr val="0000CC"/>
                </a:solidFill>
                <a:cs typeface="Angsana New" pitchFamily="18" charset="-34"/>
              </a:rPr>
              <a:t>)</a:t>
            </a:r>
            <a:endParaRPr lang="th-TH" sz="2000" b="1" dirty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222223" name="Text Box 15"/>
          <p:cNvSpPr txBox="1">
            <a:spLocks noChangeArrowheads="1"/>
          </p:cNvSpPr>
          <p:nvPr/>
        </p:nvSpPr>
        <p:spPr bwMode="auto">
          <a:xfrm>
            <a:off x="533400" y="30480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30" name="Text Box 22"/>
          <p:cNvSpPr txBox="1">
            <a:spLocks noChangeArrowheads="1"/>
          </p:cNvSpPr>
          <p:nvPr/>
        </p:nvSpPr>
        <p:spPr bwMode="auto">
          <a:xfrm>
            <a:off x="5428430" y="5119658"/>
            <a:ext cx="1200970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0000CC"/>
                </a:solidFill>
                <a:cs typeface="Angsana New" pitchFamily="18" charset="-34"/>
              </a:rPr>
              <a:t>USA (B)</a:t>
            </a:r>
            <a:endParaRPr lang="th-TH" sz="2000" b="1" dirty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222231" name="Line 23"/>
          <p:cNvSpPr>
            <a:spLocks noChangeShapeType="1"/>
          </p:cNvSpPr>
          <p:nvPr/>
        </p:nvSpPr>
        <p:spPr bwMode="auto">
          <a:xfrm>
            <a:off x="838200" y="16002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2" name="Line 24"/>
          <p:cNvSpPr>
            <a:spLocks noChangeShapeType="1"/>
          </p:cNvSpPr>
          <p:nvPr/>
        </p:nvSpPr>
        <p:spPr bwMode="auto">
          <a:xfrm>
            <a:off x="838200" y="2286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3" name="Line 25"/>
          <p:cNvSpPr>
            <a:spLocks noChangeShapeType="1"/>
          </p:cNvSpPr>
          <p:nvPr/>
        </p:nvSpPr>
        <p:spPr bwMode="auto">
          <a:xfrm>
            <a:off x="914400" y="3657600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4" name="Line 26"/>
          <p:cNvSpPr>
            <a:spLocks noChangeShapeType="1"/>
          </p:cNvSpPr>
          <p:nvPr/>
        </p:nvSpPr>
        <p:spPr bwMode="auto">
          <a:xfrm>
            <a:off x="838200" y="29718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6" name="Line 28"/>
          <p:cNvSpPr>
            <a:spLocks noChangeShapeType="1"/>
          </p:cNvSpPr>
          <p:nvPr/>
        </p:nvSpPr>
        <p:spPr bwMode="auto">
          <a:xfrm>
            <a:off x="29718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7" name="Line 29"/>
          <p:cNvSpPr>
            <a:spLocks noChangeShapeType="1"/>
          </p:cNvSpPr>
          <p:nvPr/>
        </p:nvSpPr>
        <p:spPr bwMode="auto">
          <a:xfrm>
            <a:off x="36576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8" name="Line 30"/>
          <p:cNvSpPr>
            <a:spLocks noChangeShapeType="1"/>
          </p:cNvSpPr>
          <p:nvPr/>
        </p:nvSpPr>
        <p:spPr bwMode="auto">
          <a:xfrm>
            <a:off x="22860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9" name="Line 31"/>
          <p:cNvSpPr>
            <a:spLocks noChangeShapeType="1"/>
          </p:cNvSpPr>
          <p:nvPr/>
        </p:nvSpPr>
        <p:spPr bwMode="auto">
          <a:xfrm>
            <a:off x="16002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22275" name="Group 67"/>
          <p:cNvGrpSpPr>
            <a:grpSpLocks/>
          </p:cNvGrpSpPr>
          <p:nvPr/>
        </p:nvGrpSpPr>
        <p:grpSpPr bwMode="auto">
          <a:xfrm>
            <a:off x="457200" y="2057400"/>
            <a:ext cx="2670175" cy="2819400"/>
            <a:chOff x="288" y="1296"/>
            <a:chExt cx="1682" cy="1776"/>
          </a:xfrm>
        </p:grpSpPr>
        <p:sp>
          <p:nvSpPr>
            <p:cNvPr id="222235" name="Text Box 27"/>
            <p:cNvSpPr txBox="1">
              <a:spLocks noChangeArrowheads="1"/>
            </p:cNvSpPr>
            <p:nvPr/>
          </p:nvSpPr>
          <p:spPr bwMode="auto">
            <a:xfrm>
              <a:off x="288" y="129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 dirty="0">
                  <a:latin typeface="Angsana New" pitchFamily="18" charset="-34"/>
                  <a:cs typeface="Angsana New" pitchFamily="18" charset="-34"/>
                </a:rPr>
                <a:t>12</a:t>
              </a:r>
              <a:endParaRPr lang="th-TH" sz="2400" b="1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247" name="Text Box 39"/>
            <p:cNvSpPr txBox="1">
              <a:spLocks noChangeArrowheads="1"/>
            </p:cNvSpPr>
            <p:nvPr/>
          </p:nvSpPr>
          <p:spPr bwMode="auto">
            <a:xfrm>
              <a:off x="1728" y="2784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12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222254" name="Line 46"/>
          <p:cNvSpPr>
            <a:spLocks noChangeShapeType="1"/>
          </p:cNvSpPr>
          <p:nvPr/>
        </p:nvSpPr>
        <p:spPr bwMode="auto">
          <a:xfrm>
            <a:off x="838200" y="3657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56" name="Text Box 48"/>
          <p:cNvSpPr txBox="1">
            <a:spLocks noChangeArrowheads="1"/>
          </p:cNvSpPr>
          <p:nvPr/>
        </p:nvSpPr>
        <p:spPr bwMode="auto">
          <a:xfrm>
            <a:off x="457200" y="3429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79" name="Text Box 71"/>
          <p:cNvSpPr txBox="1">
            <a:spLocks noChangeArrowheads="1"/>
          </p:cNvSpPr>
          <p:nvPr/>
        </p:nvSpPr>
        <p:spPr bwMode="auto">
          <a:xfrm>
            <a:off x="457200" y="27432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22295" name="Group 87"/>
          <p:cNvGrpSpPr>
            <a:grpSpLocks/>
          </p:cNvGrpSpPr>
          <p:nvPr/>
        </p:nvGrpSpPr>
        <p:grpSpPr bwMode="auto">
          <a:xfrm>
            <a:off x="4114800" y="914400"/>
            <a:ext cx="3581400" cy="3733800"/>
            <a:chOff x="288" y="576"/>
            <a:chExt cx="2256" cy="2352"/>
          </a:xfrm>
        </p:grpSpPr>
        <p:sp>
          <p:nvSpPr>
            <p:cNvPr id="222296" name="Line 88"/>
            <p:cNvSpPr>
              <a:spLocks noChangeShapeType="1"/>
            </p:cNvSpPr>
            <p:nvPr/>
          </p:nvSpPr>
          <p:spPr bwMode="auto">
            <a:xfrm flipH="1">
              <a:off x="576" y="816"/>
              <a:ext cx="0" cy="19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297" name="Line 89"/>
            <p:cNvSpPr>
              <a:spLocks noChangeShapeType="1"/>
            </p:cNvSpPr>
            <p:nvPr/>
          </p:nvSpPr>
          <p:spPr bwMode="auto">
            <a:xfrm>
              <a:off x="576" y="2736"/>
              <a:ext cx="19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298" name="Text Box 90"/>
            <p:cNvSpPr txBox="1">
              <a:spLocks noChangeArrowheads="1"/>
            </p:cNvSpPr>
            <p:nvPr/>
          </p:nvSpPr>
          <p:spPr bwMode="auto">
            <a:xfrm>
              <a:off x="288" y="576"/>
              <a:ext cx="936" cy="25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smtClean="0">
                  <a:cs typeface="Angsana New" pitchFamily="18" charset="-34"/>
                </a:rPr>
                <a:t>watch (Y)</a:t>
              </a:r>
              <a:endParaRPr lang="th-TH" sz="2000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299" name="Text Box 91"/>
            <p:cNvSpPr txBox="1">
              <a:spLocks noChangeArrowheads="1"/>
            </p:cNvSpPr>
            <p:nvPr/>
          </p:nvSpPr>
          <p:spPr bwMode="auto">
            <a:xfrm>
              <a:off x="384" y="2640"/>
              <a:ext cx="179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2400">
                  <a:latin typeface="Angsana New" pitchFamily="18" charset="-34"/>
                  <a:cs typeface="Angsana New" pitchFamily="18" charset="-34"/>
                </a:rPr>
                <a:t>0</a:t>
              </a:r>
            </a:p>
          </p:txBody>
        </p:sp>
        <p:sp>
          <p:nvSpPr>
            <p:cNvPr id="222300" name="Line 92"/>
            <p:cNvSpPr>
              <a:spLocks noChangeShapeType="1"/>
            </p:cNvSpPr>
            <p:nvPr/>
          </p:nvSpPr>
          <p:spPr bwMode="auto">
            <a:xfrm>
              <a:off x="528" y="100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1" name="Line 93"/>
            <p:cNvSpPr>
              <a:spLocks noChangeShapeType="1"/>
            </p:cNvSpPr>
            <p:nvPr/>
          </p:nvSpPr>
          <p:spPr bwMode="auto">
            <a:xfrm>
              <a:off x="528" y="144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2" name="Line 94"/>
            <p:cNvSpPr>
              <a:spLocks noChangeShapeType="1"/>
            </p:cNvSpPr>
            <p:nvPr/>
          </p:nvSpPr>
          <p:spPr bwMode="auto">
            <a:xfrm>
              <a:off x="528" y="1872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3" name="Line 95"/>
            <p:cNvSpPr>
              <a:spLocks noChangeShapeType="1"/>
            </p:cNvSpPr>
            <p:nvPr/>
          </p:nvSpPr>
          <p:spPr bwMode="auto">
            <a:xfrm>
              <a:off x="1872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4" name="Line 96"/>
            <p:cNvSpPr>
              <a:spLocks noChangeShapeType="1"/>
            </p:cNvSpPr>
            <p:nvPr/>
          </p:nvSpPr>
          <p:spPr bwMode="auto">
            <a:xfrm>
              <a:off x="2304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5" name="Line 97"/>
            <p:cNvSpPr>
              <a:spLocks noChangeShapeType="1"/>
            </p:cNvSpPr>
            <p:nvPr/>
          </p:nvSpPr>
          <p:spPr bwMode="auto">
            <a:xfrm>
              <a:off x="1440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6" name="Line 98"/>
            <p:cNvSpPr>
              <a:spLocks noChangeShapeType="1"/>
            </p:cNvSpPr>
            <p:nvPr/>
          </p:nvSpPr>
          <p:spPr bwMode="auto">
            <a:xfrm>
              <a:off x="1008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7" name="Line 99"/>
            <p:cNvSpPr>
              <a:spLocks noChangeShapeType="1"/>
            </p:cNvSpPr>
            <p:nvPr/>
          </p:nvSpPr>
          <p:spPr bwMode="auto">
            <a:xfrm>
              <a:off x="528" y="230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2322" name="Text Box 114"/>
          <p:cNvSpPr txBox="1">
            <a:spLocks noChangeArrowheads="1"/>
          </p:cNvSpPr>
          <p:nvPr/>
        </p:nvSpPr>
        <p:spPr bwMode="auto">
          <a:xfrm>
            <a:off x="7543800" y="4419600"/>
            <a:ext cx="124777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 (X)</a:t>
            </a:r>
            <a:endParaRPr lang="th-TH" sz="2000" dirty="0"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22366" name="Group 158"/>
          <p:cNvGrpSpPr>
            <a:grpSpLocks/>
          </p:cNvGrpSpPr>
          <p:nvPr/>
        </p:nvGrpSpPr>
        <p:grpSpPr bwMode="auto">
          <a:xfrm>
            <a:off x="4038600" y="1295400"/>
            <a:ext cx="3432175" cy="3505200"/>
            <a:chOff x="2544" y="816"/>
            <a:chExt cx="2162" cy="2208"/>
          </a:xfrm>
        </p:grpSpPr>
        <p:sp>
          <p:nvSpPr>
            <p:cNvPr id="222324" name="Text Box 116"/>
            <p:cNvSpPr txBox="1">
              <a:spLocks noChangeArrowheads="1"/>
            </p:cNvSpPr>
            <p:nvPr/>
          </p:nvSpPr>
          <p:spPr bwMode="auto">
            <a:xfrm>
              <a:off x="2544" y="81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16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325" name="Text Box 117"/>
            <p:cNvSpPr txBox="1">
              <a:spLocks noChangeArrowheads="1"/>
            </p:cNvSpPr>
            <p:nvPr/>
          </p:nvSpPr>
          <p:spPr bwMode="auto">
            <a:xfrm>
              <a:off x="4464" y="273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16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222328" name="Text Box 120"/>
          <p:cNvSpPr txBox="1">
            <a:spLocks noChangeArrowheads="1"/>
          </p:cNvSpPr>
          <p:nvPr/>
        </p:nvSpPr>
        <p:spPr bwMode="auto">
          <a:xfrm>
            <a:off x="5029200" y="43434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38" name="Text Box 130"/>
          <p:cNvSpPr txBox="1">
            <a:spLocks noChangeArrowheads="1"/>
          </p:cNvSpPr>
          <p:nvPr/>
        </p:nvSpPr>
        <p:spPr bwMode="auto">
          <a:xfrm>
            <a:off x="4038600" y="3429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39" name="Text Box 131"/>
          <p:cNvSpPr txBox="1">
            <a:spLocks noChangeArrowheads="1"/>
          </p:cNvSpPr>
          <p:nvPr/>
        </p:nvSpPr>
        <p:spPr bwMode="auto">
          <a:xfrm>
            <a:off x="5715000" y="43434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64" name="Text Box 156"/>
          <p:cNvSpPr txBox="1">
            <a:spLocks noChangeArrowheads="1"/>
          </p:cNvSpPr>
          <p:nvPr/>
        </p:nvSpPr>
        <p:spPr bwMode="auto">
          <a:xfrm>
            <a:off x="7239000" y="4267200"/>
            <a:ext cx="41433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J</a:t>
            </a:r>
            <a:endParaRPr lang="th-TH" sz="2400" b="1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67" name="Text Box 159"/>
          <p:cNvSpPr txBox="1">
            <a:spLocks noChangeArrowheads="1"/>
          </p:cNvSpPr>
          <p:nvPr/>
        </p:nvSpPr>
        <p:spPr bwMode="auto">
          <a:xfrm>
            <a:off x="4876800" y="42672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3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4148" y="5590107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 Example 3, Table 4</a:t>
            </a:r>
            <a:endParaRPr lang="th-TH" dirty="0"/>
          </a:p>
        </p:txBody>
      </p:sp>
      <p:sp>
        <p:nvSpPr>
          <p:cNvPr id="132" name="TextBox 131"/>
          <p:cNvSpPr txBox="1"/>
          <p:nvPr/>
        </p:nvSpPr>
        <p:spPr>
          <a:xfrm>
            <a:off x="457200" y="5959439"/>
            <a:ext cx="587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the endowment of labor in Thailand = 36 units </a:t>
            </a:r>
            <a:endParaRPr lang="th-TH" dirty="0"/>
          </a:p>
        </p:txBody>
      </p:sp>
      <p:sp>
        <p:nvSpPr>
          <p:cNvPr id="133" name="TextBox 132"/>
          <p:cNvSpPr txBox="1"/>
          <p:nvPr/>
        </p:nvSpPr>
        <p:spPr>
          <a:xfrm>
            <a:off x="720328" y="6328771"/>
            <a:ext cx="587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endowment of labor in USA = 32 units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4205802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2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2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2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2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2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23" grpId="0"/>
      <p:bldP spid="222256" grpId="0"/>
      <p:bldP spid="222279" grpId="0"/>
      <p:bldP spid="222328" grpId="0"/>
      <p:bldP spid="222328" grpId="1"/>
      <p:bldP spid="222339" grpId="0"/>
      <p:bldP spid="222364" grpId="0"/>
      <p:bldP spid="22236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49</a:t>
            </a:r>
            <a:endParaRPr lang="en-US" dirty="0"/>
          </a:p>
        </p:txBody>
      </p:sp>
      <p:sp>
        <p:nvSpPr>
          <p:cNvPr id="227331" name="Text Box 3"/>
          <p:cNvSpPr txBox="1">
            <a:spLocks noChangeArrowheads="1"/>
          </p:cNvSpPr>
          <p:nvPr/>
        </p:nvSpPr>
        <p:spPr bwMode="auto">
          <a:xfrm>
            <a:off x="3581400" y="5791200"/>
            <a:ext cx="1247775" cy="523220"/>
          </a:xfrm>
          <a:prstGeom prst="rect">
            <a:avLst/>
          </a:prstGeom>
          <a:solidFill>
            <a:srgbClr val="CCFFCC"/>
          </a:solidFill>
          <a:ln w="1270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>
                <a:cs typeface="Angsana New" pitchFamily="18" charset="-34"/>
              </a:rPr>
              <a:t>shirt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8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1600" b="1" dirty="0">
                <a:cs typeface="Angsana New" pitchFamily="18" charset="-34"/>
              </a:rPr>
              <a:t>X</a:t>
            </a:r>
            <a:r>
              <a:rPr lang="en-US" sz="2800" b="1" dirty="0">
                <a:latin typeface="Angsana New" pitchFamily="18" charset="-34"/>
                <a:cs typeface="Angsana New" pitchFamily="18" charset="-34"/>
              </a:rPr>
              <a:t>)</a:t>
            </a:r>
            <a:endParaRPr lang="th-TH" sz="28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32" name="Text Box 4"/>
          <p:cNvSpPr txBox="1">
            <a:spLocks noChangeArrowheads="1"/>
          </p:cNvSpPr>
          <p:nvPr/>
        </p:nvSpPr>
        <p:spPr bwMode="auto">
          <a:xfrm>
            <a:off x="2286000" y="51816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cs typeface="Angsana New" pitchFamily="18" charset="-34"/>
              </a:rPr>
              <a:t>O</a:t>
            </a:r>
            <a:r>
              <a:rPr lang="en-US" sz="1200" b="1">
                <a:cs typeface="Angsana New" pitchFamily="18" charset="-34"/>
              </a:rPr>
              <a:t>A</a:t>
            </a:r>
            <a:endParaRPr lang="th-TH" sz="1200" b="1">
              <a:cs typeface="Angsana New" pitchFamily="18" charset="-34"/>
            </a:endParaRPr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>
            <a:off x="5410200" y="4343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>
            <a:off x="5410200" y="3414713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8" name="Line 10"/>
          <p:cNvSpPr>
            <a:spLocks noChangeShapeType="1"/>
          </p:cNvSpPr>
          <p:nvPr/>
        </p:nvSpPr>
        <p:spPr bwMode="auto">
          <a:xfrm>
            <a:off x="4559300" y="152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9" name="Line 11"/>
          <p:cNvSpPr>
            <a:spLocks noChangeShapeType="1"/>
          </p:cNvSpPr>
          <p:nvPr/>
        </p:nvSpPr>
        <p:spPr bwMode="auto">
          <a:xfrm>
            <a:off x="4572000" y="5181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Line 12"/>
          <p:cNvSpPr>
            <a:spLocks noChangeShapeType="1"/>
          </p:cNvSpPr>
          <p:nvPr/>
        </p:nvSpPr>
        <p:spPr bwMode="auto">
          <a:xfrm>
            <a:off x="3657600" y="152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0" name="Line 22"/>
          <p:cNvSpPr>
            <a:spLocks noChangeShapeType="1"/>
          </p:cNvSpPr>
          <p:nvPr/>
        </p:nvSpPr>
        <p:spPr bwMode="auto">
          <a:xfrm>
            <a:off x="26670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1" name="Line 23"/>
          <p:cNvSpPr>
            <a:spLocks noChangeShapeType="1"/>
          </p:cNvSpPr>
          <p:nvPr/>
        </p:nvSpPr>
        <p:spPr bwMode="auto">
          <a:xfrm>
            <a:off x="2667000" y="3429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2" name="Line 24"/>
          <p:cNvSpPr>
            <a:spLocks noChangeShapeType="1"/>
          </p:cNvSpPr>
          <p:nvPr/>
        </p:nvSpPr>
        <p:spPr bwMode="auto">
          <a:xfrm>
            <a:off x="5486400" y="4572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3" name="Line 25"/>
          <p:cNvSpPr>
            <a:spLocks noChangeShapeType="1"/>
          </p:cNvSpPr>
          <p:nvPr/>
        </p:nvSpPr>
        <p:spPr bwMode="auto">
          <a:xfrm>
            <a:off x="3657600" y="5181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4" name="Line 26"/>
          <p:cNvSpPr>
            <a:spLocks noChangeShapeType="1"/>
          </p:cNvSpPr>
          <p:nvPr/>
        </p:nvSpPr>
        <p:spPr bwMode="auto">
          <a:xfrm>
            <a:off x="2667000" y="4343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5" name="Text Box 27"/>
          <p:cNvSpPr txBox="1">
            <a:spLocks noChangeArrowheads="1"/>
          </p:cNvSpPr>
          <p:nvPr/>
        </p:nvSpPr>
        <p:spPr bwMode="auto">
          <a:xfrm>
            <a:off x="3505200" y="685800"/>
            <a:ext cx="1247775" cy="469900"/>
          </a:xfrm>
          <a:prstGeom prst="rect">
            <a:avLst/>
          </a:prstGeom>
          <a:solidFill>
            <a:srgbClr val="CCFFCC"/>
          </a:solidFill>
          <a:ln w="1270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1600" b="1" dirty="0">
                <a:cs typeface="Angsana New" pitchFamily="18" charset="-34"/>
              </a:rPr>
              <a:t>X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0" name="Text Box 32"/>
          <p:cNvSpPr txBox="1">
            <a:spLocks noChangeArrowheads="1"/>
          </p:cNvSpPr>
          <p:nvPr/>
        </p:nvSpPr>
        <p:spPr bwMode="auto">
          <a:xfrm>
            <a:off x="4648200" y="106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3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1" name="Text Box 33"/>
          <p:cNvSpPr txBox="1">
            <a:spLocks noChangeArrowheads="1"/>
          </p:cNvSpPr>
          <p:nvPr/>
        </p:nvSpPr>
        <p:spPr bwMode="auto">
          <a:xfrm>
            <a:off x="2286000" y="1524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2" name="Text Box 34"/>
          <p:cNvSpPr txBox="1">
            <a:spLocks noChangeArrowheads="1"/>
          </p:cNvSpPr>
          <p:nvPr/>
        </p:nvSpPr>
        <p:spPr bwMode="auto">
          <a:xfrm>
            <a:off x="5486400" y="487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 flipH="1">
            <a:off x="2743200" y="1600200"/>
            <a:ext cx="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2743200" y="5257800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 flipH="1">
            <a:off x="5486400" y="1600200"/>
            <a:ext cx="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2743200" y="1600200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54102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Text Box 40"/>
          <p:cNvSpPr txBox="1">
            <a:spLocks noChangeArrowheads="1"/>
          </p:cNvSpPr>
          <p:nvPr/>
        </p:nvSpPr>
        <p:spPr bwMode="auto">
          <a:xfrm>
            <a:off x="2667000" y="106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9" name="Text Box 41"/>
          <p:cNvSpPr txBox="1">
            <a:spLocks noChangeArrowheads="1"/>
          </p:cNvSpPr>
          <p:nvPr/>
        </p:nvSpPr>
        <p:spPr bwMode="auto">
          <a:xfrm>
            <a:off x="5181600" y="5257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1" name="Text Box 43"/>
          <p:cNvSpPr txBox="1">
            <a:spLocks noChangeArrowheads="1"/>
          </p:cNvSpPr>
          <p:nvPr/>
        </p:nvSpPr>
        <p:spPr bwMode="auto">
          <a:xfrm>
            <a:off x="2286000" y="2286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9" name="Text Box 51"/>
          <p:cNvSpPr txBox="1">
            <a:spLocks noChangeArrowheads="1"/>
          </p:cNvSpPr>
          <p:nvPr/>
        </p:nvSpPr>
        <p:spPr bwMode="auto">
          <a:xfrm>
            <a:off x="5410200" y="12192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cs typeface="Angsana New" pitchFamily="18" charset="-34"/>
              </a:rPr>
              <a:t>O</a:t>
            </a:r>
            <a:r>
              <a:rPr lang="en-US" sz="1200" b="1">
                <a:cs typeface="Angsana New" pitchFamily="18" charset="-34"/>
              </a:rPr>
              <a:t>B</a:t>
            </a:r>
            <a:endParaRPr lang="th-TH" sz="1200" b="1">
              <a:cs typeface="Angsana New" pitchFamily="18" charset="-34"/>
            </a:endParaRPr>
          </a:p>
        </p:txBody>
      </p:sp>
      <p:sp>
        <p:nvSpPr>
          <p:cNvPr id="227382" name="Text Box 54"/>
          <p:cNvSpPr txBox="1">
            <a:spLocks noChangeArrowheads="1"/>
          </p:cNvSpPr>
          <p:nvPr/>
        </p:nvSpPr>
        <p:spPr bwMode="auto">
          <a:xfrm>
            <a:off x="533400" y="3276600"/>
            <a:ext cx="1400175" cy="46166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watch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" b="1" dirty="0" smtClean="0">
                <a:cs typeface="Angsana New" pitchFamily="18" charset="-34"/>
              </a:rPr>
              <a:t>(Y)</a:t>
            </a:r>
            <a:endParaRPr lang="th-TH" sz="1600" b="1" dirty="0">
              <a:cs typeface="Angsana New" pitchFamily="18" charset="-34"/>
            </a:endParaRPr>
          </a:p>
        </p:txBody>
      </p:sp>
      <p:sp>
        <p:nvSpPr>
          <p:cNvPr id="227389" name="Text Box 61"/>
          <p:cNvSpPr txBox="1">
            <a:spLocks noChangeArrowheads="1"/>
          </p:cNvSpPr>
          <p:nvPr/>
        </p:nvSpPr>
        <p:spPr bwMode="auto">
          <a:xfrm>
            <a:off x="5943600" y="3352800"/>
            <a:ext cx="1247775" cy="46166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watch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" b="1" dirty="0">
                <a:cs typeface="Angsana New" pitchFamily="18" charset="-34"/>
              </a:rPr>
              <a:t>(</a:t>
            </a:r>
            <a:r>
              <a:rPr lang="en-US" sz="1600" b="1" dirty="0" smtClean="0">
                <a:cs typeface="Angsana New" pitchFamily="18" charset="-34"/>
              </a:rPr>
              <a:t>Y</a:t>
            </a:r>
            <a:r>
              <a:rPr lang="en-US" sz="1600" b="1" dirty="0">
                <a:cs typeface="Angsana New" pitchFamily="18" charset="-34"/>
              </a:rPr>
              <a:t>)</a:t>
            </a:r>
            <a:endParaRPr lang="th-TH" sz="1600" b="1" dirty="0">
              <a:cs typeface="Angsana New" pitchFamily="18" charset="-34"/>
            </a:endParaRPr>
          </a:p>
        </p:txBody>
      </p:sp>
      <p:sp>
        <p:nvSpPr>
          <p:cNvPr id="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6687" y="152400"/>
            <a:ext cx="8077200" cy="533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2.6.3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Gains from trade under constant cost case </a:t>
            </a:r>
            <a:endParaRPr lang="th-TH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3576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50</a:t>
            </a:r>
          </a:p>
          <a:p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Homework ---- Table 5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532923" y="1172473"/>
            <a:ext cx="13151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6305770" y="1194216"/>
            <a:ext cx="11079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16658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18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701507" y="2267140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18665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4</a:t>
            </a: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05655" y="3015734"/>
            <a:ext cx="84335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Suppose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endowment of labor in country A = 180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</a:rPr>
              <a:t>endowment of labor in country A = </a:t>
            </a:r>
            <a:r>
              <a:rPr lang="en-US" sz="1600" dirty="0" smtClean="0">
                <a:latin typeface="Arial" pitchFamily="34" charset="0"/>
              </a:rPr>
              <a:t>144 </a:t>
            </a:r>
            <a:r>
              <a:rPr lang="en-US" sz="1600" dirty="0">
                <a:latin typeface="Arial" pitchFamily="34" charset="0"/>
              </a:rPr>
              <a:t>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Before trade </a:t>
            </a:r>
          </a:p>
          <a:p>
            <a:r>
              <a:rPr lang="en-US" sz="1600" dirty="0" smtClean="0">
                <a:latin typeface="Arial" pitchFamily="34" charset="0"/>
              </a:rPr>
              <a:t>         country A consumes X = 6 units</a:t>
            </a:r>
          </a:p>
          <a:p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        country B consumes X = 24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Terms of trade is 1X : 1Y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After trade</a:t>
            </a:r>
          </a:p>
          <a:p>
            <a:r>
              <a:rPr lang="en-US" sz="1600" dirty="0" smtClean="0">
                <a:latin typeface="Arial" pitchFamily="34" charset="0"/>
              </a:rPr>
              <a:t>         country </a:t>
            </a:r>
            <a:r>
              <a:rPr lang="en-US" sz="1600" dirty="0">
                <a:latin typeface="Arial" pitchFamily="34" charset="0"/>
              </a:rPr>
              <a:t>A consumes X = </a:t>
            </a:r>
            <a:r>
              <a:rPr lang="en-US" sz="1600" dirty="0" smtClean="0">
                <a:latin typeface="Arial" pitchFamily="34" charset="0"/>
              </a:rPr>
              <a:t>22 units</a:t>
            </a:r>
          </a:p>
          <a:p>
            <a:endParaRPr lang="en-US" dirty="0" smtClean="0">
              <a:latin typeface="Arial" pitchFamily="34" charset="0"/>
            </a:endParaRPr>
          </a:p>
          <a:p>
            <a:r>
              <a:rPr lang="en-US" dirty="0" smtClean="0">
                <a:latin typeface="Arial" pitchFamily="34" charset="0"/>
              </a:rPr>
              <a:t>Question: From the above situation, use </a:t>
            </a:r>
            <a:r>
              <a:rPr lang="en-US" dirty="0">
                <a:latin typeface="Arial" pitchFamily="34" charset="0"/>
              </a:rPr>
              <a:t>neo-classical tools to explain </a:t>
            </a:r>
            <a:endParaRPr lang="en-US" dirty="0" smtClean="0">
              <a:latin typeface="Arial" pitchFamily="34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smtClean="0">
                <a:latin typeface="Arial" pitchFamily="34" charset="0"/>
              </a:rPr>
              <a:t>Source of comparative advantage and pattern of trade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>
                <a:latin typeface="Arial" pitchFamily="34" charset="0"/>
              </a:rPr>
              <a:t>G</a:t>
            </a:r>
            <a:r>
              <a:rPr lang="en-US" dirty="0" smtClean="0">
                <a:latin typeface="Arial" pitchFamily="34" charset="0"/>
              </a:rPr>
              <a:t>ains from trade </a:t>
            </a:r>
            <a:endParaRPr lang="th-TH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5287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6631</TotalTime>
  <Words>1672</Words>
  <Application>Microsoft Office PowerPoint</Application>
  <PresentationFormat>On-screen Show (4:3)</PresentationFormat>
  <Paragraphs>313</Paragraphs>
  <Slides>20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Crayons</vt:lpstr>
      <vt:lpstr>Equation</vt:lpstr>
      <vt:lpstr>2.4 Extension of the classical trade model</vt:lpstr>
      <vt:lpstr>The classical model in monetary term ----Example 3</vt:lpstr>
      <vt:lpstr>PowerPoint Presentation</vt:lpstr>
      <vt:lpstr>PowerPoint Presentation</vt:lpstr>
      <vt:lpstr>PowerPoint Presentation</vt:lpstr>
      <vt:lpstr>2.5 Test  of classical trade model</vt:lpstr>
      <vt:lpstr>MacDougall’s classical trade model test</vt:lpstr>
      <vt:lpstr>MacDougall’s classical trade model test</vt:lpstr>
      <vt:lpstr>2.6 Explanation of Classical trade model by Neo-Classic tools</vt:lpstr>
      <vt:lpstr>PowerPoint Presentation</vt:lpstr>
      <vt:lpstr>PowerPoint Presentation</vt:lpstr>
      <vt:lpstr>PowerPoint Presentation</vt:lpstr>
      <vt:lpstr>2.6.2 PPC and Relative Price --- under constant opportunity cost case </vt:lpstr>
      <vt:lpstr>PowerPoint Presentation</vt:lpstr>
      <vt:lpstr>PowerPoint Presentation</vt:lpstr>
      <vt:lpstr>PowerPoint Presentation</vt:lpstr>
      <vt:lpstr>PowerPoint Presentation</vt:lpstr>
      <vt:lpstr> 2.6.3 Gains from trade under constant cost case </vt:lpstr>
      <vt:lpstr> 2.6.3 Gains from trade under constant cost case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เศรษฐศาสตร์ระหว่างประเทศ</dc:title>
  <dc:creator>Pin</dc:creator>
  <cp:lastModifiedBy>Toshiba</cp:lastModifiedBy>
  <cp:revision>249</cp:revision>
  <cp:lastPrinted>2011-08-16T21:04:43Z</cp:lastPrinted>
  <dcterms:created xsi:type="dcterms:W3CDTF">2005-10-22T09:50:02Z</dcterms:created>
  <dcterms:modified xsi:type="dcterms:W3CDTF">2011-08-24T05:13:05Z</dcterms:modified>
</cp:coreProperties>
</file>