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2"/>
  </p:notesMasterIdLst>
  <p:sldIdLst>
    <p:sldId id="256" r:id="rId2"/>
    <p:sldId id="300" r:id="rId3"/>
    <p:sldId id="301" r:id="rId4"/>
    <p:sldId id="302" r:id="rId5"/>
    <p:sldId id="303" r:id="rId6"/>
    <p:sldId id="304" r:id="rId7"/>
    <p:sldId id="305" r:id="rId8"/>
    <p:sldId id="306" r:id="rId9"/>
    <p:sldId id="307" r:id="rId10"/>
    <p:sldId id="309" r:id="rId11"/>
    <p:sldId id="322" r:id="rId12"/>
    <p:sldId id="308" r:id="rId13"/>
    <p:sldId id="310" r:id="rId14"/>
    <p:sldId id="311" r:id="rId15"/>
    <p:sldId id="312" r:id="rId16"/>
    <p:sldId id="313" r:id="rId17"/>
    <p:sldId id="314" r:id="rId18"/>
    <p:sldId id="324" r:id="rId19"/>
    <p:sldId id="315" r:id="rId20"/>
    <p:sldId id="323" r:id="rId21"/>
    <p:sldId id="316" r:id="rId22"/>
    <p:sldId id="325" r:id="rId23"/>
    <p:sldId id="326" r:id="rId24"/>
    <p:sldId id="327" r:id="rId25"/>
    <p:sldId id="328" r:id="rId26"/>
    <p:sldId id="317" r:id="rId27"/>
    <p:sldId id="318" r:id="rId28"/>
    <p:sldId id="329" r:id="rId29"/>
    <p:sldId id="319" r:id="rId30"/>
    <p:sldId id="330" r:id="rId31"/>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092" autoAdjust="0"/>
  </p:normalViewPr>
  <p:slideViewPr>
    <p:cSldViewPr>
      <p:cViewPr varScale="1">
        <p:scale>
          <a:sx n="67" d="100"/>
          <a:sy n="67" d="100"/>
        </p:scale>
        <p:origin x="-1170"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10/12/2015</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http://2012books.lardbucket.org/books/beginning-management-of-human-resources/s15-02-appraisal-methods.html#portolesedias_1.0-ch11_s02_s01_f01</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t>23</a:t>
            </a:fld>
            <a:endParaRPr lang="en-US"/>
          </a:p>
        </p:txBody>
      </p:sp>
    </p:spTree>
    <p:extLst>
      <p:ext uri="{BB962C8B-B14F-4D97-AF65-F5344CB8AC3E}">
        <p14:creationId xmlns:p14="http://schemas.microsoft.com/office/powerpoint/2010/main" val="15186363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10/12/2015</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10/12/2015</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10/12/2015</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10/12/2015</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10/12/2015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10/12/2015</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10/12/2015</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2"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3886200" y="5014637"/>
            <a:ext cx="5257800" cy="646331"/>
          </a:xfrm>
          <a:prstGeom prst="rect">
            <a:avLst/>
          </a:prstGeom>
          <a:noFill/>
        </p:spPr>
        <p:txBody>
          <a:bodyPr wrap="square" rtlCol="0">
            <a:spAutoFit/>
          </a:bodyPr>
          <a:lstStyle/>
          <a:p>
            <a:endParaRPr lang="en-US" sz="36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895600"/>
            <a:ext cx="8153400" cy="3200400"/>
          </a:xfrm>
        </p:spPr>
        <p:txBody>
          <a:bodyPr>
            <a:normAutofit/>
          </a:bodyPr>
          <a:lstStyle/>
          <a:p>
            <a:pPr algn="ctr">
              <a:buNone/>
            </a:pPr>
            <a:r>
              <a:rPr lang="en-US" sz="3600" dirty="0" smtClean="0">
                <a:latin typeface="Cordia New" pitchFamily="34" charset="-34"/>
                <a:cs typeface="Cordia New" pitchFamily="34" charset="-34"/>
              </a:rPr>
              <a:t>Anyone want to work in HR area? </a:t>
            </a:r>
          </a:p>
          <a:p>
            <a:pPr algn="ctr">
              <a:buNone/>
            </a:pPr>
            <a:r>
              <a:rPr lang="en-US" sz="3600" dirty="0" smtClean="0">
                <a:latin typeface="Cordia New" pitchFamily="34" charset="-34"/>
                <a:cs typeface="Cordia New" pitchFamily="34" charset="-34"/>
              </a:rPr>
              <a:t>Got an idea, what HR professional are doing? </a:t>
            </a:r>
          </a:p>
          <a:p>
            <a:pPr algn="ctr">
              <a:buNone/>
            </a:pPr>
            <a:endParaRPr lang="en-US" sz="36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i="1" dirty="0">
                <a:latin typeface="CordiaUPC" pitchFamily="34" charset="-34"/>
                <a:cs typeface="CordiaUPC" pitchFamily="34" charset="-34"/>
              </a:rPr>
              <a:t>„Your organization can create a new product, and it is easily copied. Lower your prices and your competitor will follow. Go after a lucrative market and someone is there right after you, careful to avoid making your initial mistakes. But replicating a high quality, highly engaged workforce is nearly impossible. </a:t>
            </a:r>
            <a:r>
              <a:rPr lang="en-US" i="1" u="sng" dirty="0">
                <a:latin typeface="CordiaUPC" pitchFamily="34" charset="-34"/>
                <a:cs typeface="CordiaUPC" pitchFamily="34" charset="-34"/>
              </a:rPr>
              <a:t>The ability to effectively hire, retain, deploy and engage talents at all levels – is really the only true competitive advantage an organization possesses</a:t>
            </a:r>
            <a:r>
              <a:rPr lang="en-US" i="1" dirty="0">
                <a:latin typeface="CordiaUPC" pitchFamily="34" charset="-34"/>
                <a:cs typeface="CordiaUPC" pitchFamily="34" charset="-34"/>
              </a:rPr>
              <a:t>“</a:t>
            </a:r>
          </a:p>
          <a:p>
            <a:pPr marL="0" indent="0" algn="r">
              <a:buNone/>
            </a:pPr>
            <a:r>
              <a:rPr lang="en-US" sz="2400" dirty="0">
                <a:latin typeface="CordiaUPC" pitchFamily="34" charset="-34"/>
                <a:cs typeface="CordiaUPC" pitchFamily="34" charset="-34"/>
              </a:rPr>
              <a:t>(</a:t>
            </a:r>
            <a:r>
              <a:rPr lang="en-US" sz="2400" dirty="0" err="1">
                <a:latin typeface="CordiaUPC" pitchFamily="34" charset="-34"/>
                <a:cs typeface="CordiaUPC" pitchFamily="34" charset="-34"/>
              </a:rPr>
              <a:t>Wellins</a:t>
            </a:r>
            <a:r>
              <a:rPr lang="en-US" sz="2400" dirty="0">
                <a:latin typeface="CordiaUPC" pitchFamily="34" charset="-34"/>
                <a:cs typeface="CordiaUPC" pitchFamily="34" charset="-34"/>
              </a:rPr>
              <a:t>, R. &amp; Smith A.B., 2009)</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85800" y="1600200"/>
            <a:ext cx="8153400" cy="4495800"/>
          </a:xfrm>
        </p:spPr>
        <p:txBody>
          <a:bodyPr/>
          <a:lstStyle/>
          <a:p>
            <a:pPr marL="0" indent="0">
              <a:buNone/>
            </a:pPr>
            <a:r>
              <a:rPr lang="en-US" dirty="0">
                <a:latin typeface="Cordia New" panose="020B0304020202020204" pitchFamily="34" charset="-34"/>
                <a:cs typeface="Cordia New" panose="020B0304020202020204" pitchFamily="34" charset="-34"/>
              </a:rPr>
              <a:t>Humans are an organization's greatest assets; without them, everyday business functions such as managing cash flow, making business transactions, communicating through all forms of media, and dealing with customers could not be completed. </a:t>
            </a:r>
            <a:endParaRPr lang="en-US" dirty="0" smtClean="0">
              <a:latin typeface="Cordia New" panose="020B0304020202020204" pitchFamily="34" charset="-34"/>
              <a:cs typeface="Cordia New" panose="020B0304020202020204" pitchFamily="34" charset="-34"/>
            </a:endParaRPr>
          </a:p>
          <a:p>
            <a:pPr marL="0" indent="0">
              <a:buNone/>
            </a:pPr>
            <a:r>
              <a:rPr lang="en-US" dirty="0" smtClean="0">
                <a:latin typeface="Cordia New" panose="020B0304020202020204" pitchFamily="34" charset="-34"/>
                <a:cs typeface="Cordia New" panose="020B0304020202020204" pitchFamily="34" charset="-34"/>
              </a:rPr>
              <a:t>Humans </a:t>
            </a:r>
            <a:r>
              <a:rPr lang="en-US" dirty="0">
                <a:latin typeface="Cordia New" panose="020B0304020202020204" pitchFamily="34" charset="-34"/>
                <a:cs typeface="Cordia New" panose="020B0304020202020204" pitchFamily="34" charset="-34"/>
              </a:rPr>
              <a:t>and the potential they possess drive an organization.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97231" y="1752600"/>
            <a:ext cx="8153400" cy="4495800"/>
          </a:xfrm>
        </p:spPr>
        <p:txBody>
          <a:bodyPr/>
          <a:lstStyle/>
          <a:p>
            <a:pPr>
              <a:buNone/>
            </a:pPr>
            <a:r>
              <a:rPr lang="en-US" dirty="0" smtClean="0">
                <a:latin typeface="Cordia New" pitchFamily="34" charset="-34"/>
                <a:cs typeface="Cordia New" pitchFamily="34" charset="-34"/>
              </a:rPr>
              <a:t>Therefore, all companies need good and effective HR professionals. </a:t>
            </a:r>
            <a:endParaRPr lang="en-US" dirty="0">
              <a:latin typeface="Cordia New" pitchFamily="34" charset="-34"/>
              <a:cs typeface="Cordia New" pitchFamily="34" charset="-34"/>
            </a:endParaRPr>
          </a:p>
          <a:p>
            <a:pPr>
              <a:buNone/>
            </a:pPr>
            <a:r>
              <a:rPr lang="en-US" dirty="0" smtClean="0">
                <a:latin typeface="Cordia New" pitchFamily="34" charset="-34"/>
                <a:cs typeface="Cordia New" pitchFamily="34" charset="-34"/>
              </a:rPr>
              <a:t>Good HR knows how attract good people. </a:t>
            </a:r>
          </a:p>
          <a:p>
            <a:pPr>
              <a:buNone/>
            </a:pPr>
            <a:r>
              <a:rPr lang="en-US" dirty="0" smtClean="0">
                <a:latin typeface="Cordia New" pitchFamily="34" charset="-34"/>
                <a:cs typeface="Cordia New" pitchFamily="34" charset="-34"/>
              </a:rPr>
              <a:t>Good HR knows the right people for the job.</a:t>
            </a:r>
          </a:p>
          <a:p>
            <a:pPr>
              <a:buNone/>
            </a:pPr>
            <a:r>
              <a:rPr lang="en-US" dirty="0" smtClean="0">
                <a:latin typeface="Cordia New" pitchFamily="34" charset="-34"/>
                <a:cs typeface="Cordia New" pitchFamily="34" charset="-34"/>
              </a:rPr>
              <a:t>Good HR knows how to handle people. </a:t>
            </a:r>
          </a:p>
          <a:p>
            <a:pPr>
              <a:buNone/>
            </a:pPr>
            <a:r>
              <a:rPr lang="en-US" dirty="0" smtClean="0">
                <a:latin typeface="Cordia New" pitchFamily="34" charset="-34"/>
                <a:cs typeface="Cordia New" pitchFamily="34" charset="-34"/>
              </a:rPr>
              <a:t>Good HR knows how to develop and train people. </a:t>
            </a:r>
          </a:p>
          <a:p>
            <a:pPr marL="0" indent="0">
              <a:buNone/>
            </a:pPr>
            <a:r>
              <a:rPr lang="en-US" dirty="0" smtClean="0">
                <a:latin typeface="Cordia New" pitchFamily="34" charset="-34"/>
                <a:cs typeface="Cordia New" pitchFamily="34" charset="-34"/>
              </a:rPr>
              <a:t>It’s not just putting people on the job, but putting the right people on the right job at the right time.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685800"/>
            <a:ext cx="8105775" cy="581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762000"/>
            <a:ext cx="8275187" cy="5343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250" y="652463"/>
            <a:ext cx="8191500" cy="555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568656" y="1752600"/>
            <a:ext cx="8153400" cy="4495800"/>
          </a:xfrm>
        </p:spPr>
        <p:txBody>
          <a:bodyPr/>
          <a:lstStyle/>
          <a:p>
            <a:pPr>
              <a:buNone/>
            </a:pPr>
            <a:r>
              <a:rPr lang="en-US" u="sng" dirty="0" smtClean="0">
                <a:latin typeface="Cordia New" pitchFamily="34" charset="-34"/>
                <a:cs typeface="Cordia New" pitchFamily="34" charset="-34"/>
              </a:rPr>
              <a:t>Activity:</a:t>
            </a:r>
            <a:r>
              <a:rPr lang="en-US" dirty="0" smtClean="0">
                <a:latin typeface="Cordia New" pitchFamily="34" charset="-34"/>
                <a:cs typeface="Cordia New" pitchFamily="34" charset="-34"/>
              </a:rPr>
              <a:t> </a:t>
            </a:r>
          </a:p>
          <a:p>
            <a:pPr marL="0" indent="0">
              <a:buNone/>
            </a:pPr>
            <a:r>
              <a:rPr lang="en-US" dirty="0" smtClean="0">
                <a:latin typeface="Cordia New" pitchFamily="34" charset="-34"/>
                <a:cs typeface="Cordia New" pitchFamily="34" charset="-34"/>
              </a:rPr>
              <a:t>You and your friends want to open a clean food restaurant (or a small minimart), what are the activities that you have to do in term of staffing</a:t>
            </a:r>
            <a:r>
              <a:rPr lang="en-US" dirty="0" smtClean="0">
                <a:latin typeface="Cordia New" pitchFamily="34" charset="-34"/>
                <a:cs typeface="Cordia New" pitchFamily="34" charset="-34"/>
              </a:rPr>
              <a:t>?</a:t>
            </a:r>
          </a:p>
          <a:p>
            <a:pPr>
              <a:buFontTx/>
              <a:buChar char="-"/>
            </a:pPr>
            <a:r>
              <a:rPr lang="en-US" dirty="0" smtClean="0">
                <a:latin typeface="Cordia New" pitchFamily="34" charset="-34"/>
                <a:cs typeface="Cordia New" pitchFamily="34" charset="-34"/>
              </a:rPr>
              <a:t>How would you estimate the number of workers you need? </a:t>
            </a:r>
          </a:p>
          <a:p>
            <a:pPr>
              <a:buFontTx/>
              <a:buChar char="-"/>
            </a:pPr>
            <a:r>
              <a:rPr lang="en-US" dirty="0" smtClean="0">
                <a:latin typeface="Cordia New" pitchFamily="34" charset="-34"/>
                <a:cs typeface="Cordia New" pitchFamily="34" charset="-34"/>
              </a:rPr>
              <a:t>How would you announce the vacancy? Where would you search for people? </a:t>
            </a:r>
          </a:p>
          <a:p>
            <a:pPr>
              <a:buFontTx/>
              <a:buChar char="-"/>
            </a:pPr>
            <a:r>
              <a:rPr lang="en-US" dirty="0" smtClean="0">
                <a:latin typeface="Cordia New" pitchFamily="34" charset="-34"/>
                <a:cs typeface="Cordia New" pitchFamily="34" charset="-34"/>
              </a:rPr>
              <a:t>How would you know who is the right one? </a:t>
            </a:r>
          </a:p>
          <a:p>
            <a:pPr>
              <a:buFontTx/>
              <a:buChar char="-"/>
            </a:pPr>
            <a:r>
              <a:rPr lang="en-US" dirty="0" smtClean="0">
                <a:latin typeface="Cordia New" pitchFamily="34" charset="-34"/>
                <a:cs typeface="Cordia New" pitchFamily="34" charset="-34"/>
              </a:rPr>
              <a:t>How would you increase work performance? </a:t>
            </a:r>
            <a:endParaRPr lang="en-US" dirty="0" smtClean="0">
              <a:latin typeface="Cordia New" pitchFamily="34" charset="-34"/>
              <a:cs typeface="Cordia New" pitchFamily="34" charset="-34"/>
            </a:endParaRP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HR Value Chain &amp; activities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133600"/>
            <a:ext cx="7772400"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7747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Employee value proposition</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962" y="1609724"/>
            <a:ext cx="7834250" cy="456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04523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Human Resource Planning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85800" y="1676400"/>
            <a:ext cx="7848600" cy="8382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The assessing and forecasting of human resource needs and the projected matching of individuals with expected vacancies</a:t>
            </a:r>
            <a:endParaRPr lang="en-US" sz="2800" dirty="0">
              <a:solidFill>
                <a:schemeClr val="tx1"/>
              </a:solidFill>
              <a:latin typeface="CordiaUPC" pitchFamily="34" charset="-34"/>
              <a:cs typeface="CordiaUPC" pitchFamily="34" charset="-34"/>
            </a:endParaRPr>
          </a:p>
        </p:txBody>
      </p:sp>
      <p:sp>
        <p:nvSpPr>
          <p:cNvPr id="10" name="Rectangle 9"/>
          <p:cNvSpPr/>
          <p:nvPr/>
        </p:nvSpPr>
        <p:spPr>
          <a:xfrm>
            <a:off x="709612" y="2971800"/>
            <a:ext cx="3276600" cy="3733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 New" panose="020B0304020202020204" pitchFamily="34" charset="-34"/>
                <a:cs typeface="Cordia New" panose="020B0304020202020204" pitchFamily="34" charset="-34"/>
              </a:rPr>
              <a:t>Demand Forecast: </a:t>
            </a:r>
          </a:p>
          <a:p>
            <a:r>
              <a:rPr lang="en-US" sz="2400" dirty="0" smtClean="0">
                <a:solidFill>
                  <a:schemeClr val="tx1"/>
                </a:solidFill>
                <a:latin typeface="Cordia New" panose="020B0304020202020204" pitchFamily="34" charset="-34"/>
                <a:cs typeface="Cordia New" panose="020B0304020202020204" pitchFamily="34" charset="-34"/>
              </a:rPr>
              <a:t>Determining how many and what type of people are needed. </a:t>
            </a:r>
          </a:p>
          <a:p>
            <a:r>
              <a:rPr lang="en-US" sz="2400" dirty="0" smtClean="0">
                <a:solidFill>
                  <a:schemeClr val="tx1"/>
                </a:solidFill>
                <a:latin typeface="Cordia New" panose="020B0304020202020204" pitchFamily="34" charset="-34"/>
                <a:cs typeface="Cordia New" panose="020B0304020202020204" pitchFamily="34" charset="-34"/>
              </a:rPr>
              <a:t>Supply Forecast: </a:t>
            </a:r>
          </a:p>
          <a:p>
            <a:r>
              <a:rPr lang="en-US" sz="2400" dirty="0" smtClean="0">
                <a:solidFill>
                  <a:schemeClr val="tx1"/>
                </a:solidFill>
                <a:latin typeface="Cordia New" panose="020B0304020202020204" pitchFamily="34" charset="-34"/>
                <a:cs typeface="Cordia New" panose="020B0304020202020204" pitchFamily="34" charset="-34"/>
              </a:rPr>
              <a:t>Estimating the number and quality of its current employees and available external supply of workers.</a:t>
            </a:r>
          </a:p>
          <a:p>
            <a:pPr algn="ctr"/>
            <a:r>
              <a:rPr lang="en-US" sz="2400" dirty="0" smtClean="0">
                <a:solidFill>
                  <a:schemeClr val="tx1"/>
                </a:solidFill>
                <a:latin typeface="Cordia New" panose="020B0304020202020204" pitchFamily="34" charset="-34"/>
                <a:cs typeface="Cordia New" panose="020B0304020202020204" pitchFamily="34" charset="-34"/>
              </a:rPr>
              <a:t>Deficit/ Surplus?</a:t>
            </a:r>
          </a:p>
        </p:txBody>
      </p:sp>
      <p:sp>
        <p:nvSpPr>
          <p:cNvPr id="12" name="Rectangle 11"/>
          <p:cNvSpPr/>
          <p:nvPr/>
        </p:nvSpPr>
        <p:spPr>
          <a:xfrm>
            <a:off x="4586287" y="2971800"/>
            <a:ext cx="3276600" cy="3733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 New" panose="020B0304020202020204" pitchFamily="34" charset="-34"/>
                <a:cs typeface="Cordia New" panose="020B0304020202020204" pitchFamily="34" charset="-34"/>
              </a:rPr>
              <a:t>Job analysis:</a:t>
            </a:r>
          </a:p>
          <a:p>
            <a:r>
              <a:rPr lang="en-US" sz="2400" dirty="0">
                <a:solidFill>
                  <a:schemeClr val="tx1"/>
                </a:solidFill>
                <a:latin typeface="Cordia New" panose="020B0304020202020204" pitchFamily="34" charset="-34"/>
                <a:cs typeface="Cordia New" panose="020B0304020202020204" pitchFamily="34" charset="-34"/>
              </a:rPr>
              <a:t>systematic process of gathering and interpreting information about the essential duties, tasks and responsibilities of a </a:t>
            </a:r>
            <a:r>
              <a:rPr lang="en-US" sz="2400" dirty="0" smtClean="0">
                <a:solidFill>
                  <a:schemeClr val="tx1"/>
                </a:solidFill>
                <a:latin typeface="Cordia New" panose="020B0304020202020204" pitchFamily="34" charset="-34"/>
                <a:cs typeface="Cordia New" panose="020B0304020202020204" pitchFamily="34" charset="-34"/>
              </a:rPr>
              <a:t>job</a:t>
            </a:r>
            <a:endParaRPr lang="en-US" sz="2400" dirty="0">
              <a:solidFill>
                <a:schemeClr val="tx1"/>
              </a:solidFill>
              <a:latin typeface="Cordia New" panose="020B0304020202020204" pitchFamily="34" charset="-34"/>
              <a:cs typeface="Cordia New" panose="020B0304020202020204" pitchFamily="34" charset="-34"/>
            </a:endParaRPr>
          </a:p>
          <a:p>
            <a:pPr marL="342900" indent="-342900">
              <a:buFontTx/>
              <a:buChar char="-"/>
            </a:pPr>
            <a:r>
              <a:rPr lang="en-US" sz="2400" dirty="0" smtClean="0">
                <a:solidFill>
                  <a:schemeClr val="tx1"/>
                </a:solidFill>
                <a:latin typeface="Cordia New" panose="020B0304020202020204" pitchFamily="34" charset="-34"/>
                <a:cs typeface="Cordia New" panose="020B0304020202020204" pitchFamily="34" charset="-34"/>
              </a:rPr>
              <a:t>Job description: task, duties and responsibility </a:t>
            </a:r>
          </a:p>
          <a:p>
            <a:pPr marL="342900" indent="-342900">
              <a:buFontTx/>
              <a:buChar char="-"/>
            </a:pPr>
            <a:r>
              <a:rPr lang="en-US" sz="2400" dirty="0" smtClean="0">
                <a:solidFill>
                  <a:schemeClr val="tx1"/>
                </a:solidFill>
                <a:latin typeface="Cordia New" panose="020B0304020202020204" pitchFamily="34" charset="-34"/>
                <a:cs typeface="Cordia New" panose="020B0304020202020204" pitchFamily="34" charset="-34"/>
              </a:rPr>
              <a:t>Job specification: knowledge, skills, education, physical abilities, other characteristic </a:t>
            </a:r>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Staffing the organization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8"/>
          <p:cNvSpPr/>
          <p:nvPr/>
        </p:nvSpPr>
        <p:spPr>
          <a:xfrm>
            <a:off x="685800" y="1600200"/>
            <a:ext cx="8001000" cy="12954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latin typeface="CordiaUPC" pitchFamily="34" charset="-34"/>
                <a:cs typeface="CordiaUPC" pitchFamily="34" charset="-34"/>
              </a:rPr>
              <a:t>Recruitment: Activities help increase the pool of candidate. The process of </a:t>
            </a:r>
            <a:r>
              <a:rPr lang="en-US" sz="2800" b="1" dirty="0" smtClean="0">
                <a:solidFill>
                  <a:schemeClr val="tx1"/>
                </a:solidFill>
                <a:latin typeface="CordiaUPC" pitchFamily="34" charset="-34"/>
                <a:cs typeface="CordiaUPC" pitchFamily="34" charset="-34"/>
              </a:rPr>
              <a:t>finding</a:t>
            </a:r>
            <a:r>
              <a:rPr lang="en-US" sz="2800" dirty="0" smtClean="0">
                <a:solidFill>
                  <a:schemeClr val="tx1"/>
                </a:solidFill>
                <a:latin typeface="CordiaUPC" pitchFamily="34" charset="-34"/>
                <a:cs typeface="CordiaUPC" pitchFamily="34" charset="-34"/>
              </a:rPr>
              <a:t> and </a:t>
            </a:r>
            <a:r>
              <a:rPr lang="en-US" sz="2800" b="1" dirty="0" smtClean="0">
                <a:solidFill>
                  <a:schemeClr val="tx1"/>
                </a:solidFill>
                <a:latin typeface="CordiaUPC" pitchFamily="34" charset="-34"/>
                <a:cs typeface="CordiaUPC" pitchFamily="34" charset="-34"/>
              </a:rPr>
              <a:t>attracting</a:t>
            </a:r>
            <a:r>
              <a:rPr lang="en-US" sz="2800" dirty="0" smtClean="0">
                <a:solidFill>
                  <a:schemeClr val="tx1"/>
                </a:solidFill>
                <a:latin typeface="CordiaUPC" pitchFamily="34" charset="-34"/>
                <a:cs typeface="CordiaUPC" pitchFamily="34" charset="-34"/>
              </a:rPr>
              <a:t> job candidates who are qualified to fill job vacancies</a:t>
            </a:r>
          </a:p>
        </p:txBody>
      </p:sp>
      <p:pic>
        <p:nvPicPr>
          <p:cNvPr id="5122" name="Picture 2" descr="http://cdn.yourarticlelibrary.com/wp-content/uploads/2014/02/clip_image0029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1614" y="2990850"/>
            <a:ext cx="7199871"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979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Internal or external recruitment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https://media.licdn.com/mpr/mpr/p/3/005/098/25e/2176c5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368" y="2708830"/>
            <a:ext cx="8001416" cy="3040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3358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Internal or external recruitment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http://image.slidesharecdn.com/2-hr-planning-recruitmentselection-1221576527574860-9/95/2-hr-planning-recruitmentselection-11-728.jpg?cb=12215518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228" y="1355890"/>
            <a:ext cx="6934200" cy="520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 New" pitchFamily="34" charset="-34"/>
                <a:cs typeface="Cordia New" pitchFamily="34" charset="-34"/>
              </a:rPr>
              <a:t>Selection</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u="sng" dirty="0">
                <a:latin typeface="Cordia New" pitchFamily="34" charset="-34"/>
                <a:cs typeface="Cordia New" pitchFamily="34" charset="-34"/>
              </a:rPr>
              <a:t>Selection</a:t>
            </a:r>
            <a:r>
              <a:rPr lang="de-DE" sz="3200" dirty="0">
                <a:latin typeface="Cordia New" pitchFamily="34" charset="-34"/>
                <a:cs typeface="Cordia New" pitchFamily="34" charset="-34"/>
              </a:rPr>
              <a:t>: The process of collecting information about applicants and using that information to make hiring decision</a:t>
            </a:r>
          </a:p>
          <a:p>
            <a:pPr>
              <a:buFontTx/>
              <a:buChar char="-"/>
            </a:pPr>
            <a:r>
              <a:rPr lang="de-DE" sz="3200" dirty="0">
                <a:latin typeface="Cordia New" pitchFamily="34" charset="-34"/>
                <a:cs typeface="Cordia New" pitchFamily="34" charset="-34"/>
              </a:rPr>
              <a:t>The application &amp; resumé (CV, cover letter)</a:t>
            </a:r>
          </a:p>
          <a:p>
            <a:pPr>
              <a:buFontTx/>
              <a:buChar char="-"/>
            </a:pPr>
            <a:r>
              <a:rPr lang="de-DE" sz="3200" dirty="0" smtClean="0">
                <a:latin typeface="Cordia New" pitchFamily="34" charset="-34"/>
                <a:cs typeface="Cordia New" pitchFamily="34" charset="-34"/>
              </a:rPr>
              <a:t>Interview</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Employment test (Cognitive ability, aptitude test, personality test, performance test) </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Reference checks/ Background checks/ Online checks</a:t>
            </a:r>
            <a:endParaRPr lang="de-DE" sz="3200" dirty="0">
              <a:latin typeface="Cordia New" pitchFamily="34" charset="-34"/>
              <a:cs typeface="Cordia New" pitchFamily="34" charset="-34"/>
            </a:endParaRPr>
          </a:p>
          <a:p>
            <a:pPr>
              <a:buFontTx/>
              <a:buChar char="-"/>
            </a:pPr>
            <a:r>
              <a:rPr lang="de-DE" sz="3200" dirty="0" smtClean="0">
                <a:latin typeface="Cordia New" pitchFamily="34" charset="-34"/>
                <a:cs typeface="Cordia New" pitchFamily="34" charset="-34"/>
              </a:rPr>
              <a:t>Select </a:t>
            </a:r>
            <a:r>
              <a:rPr lang="de-DE" sz="3200" dirty="0">
                <a:latin typeface="Cordia New" pitchFamily="34" charset="-34"/>
                <a:cs typeface="Cordia New" pitchFamily="34" charset="-34"/>
              </a:rPr>
              <a:t>a Candidate &amp; Negotiate and offer</a:t>
            </a:r>
          </a:p>
          <a:p>
            <a:pPr>
              <a:buNone/>
            </a:pP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113" y="785813"/>
            <a:ext cx="8105775" cy="5286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2133600"/>
            <a:ext cx="6484644" cy="3905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36699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09600" y="1600199"/>
            <a:ext cx="8153400" cy="875393"/>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8738" lvl="1">
              <a:buNone/>
            </a:pPr>
            <a:r>
              <a:rPr lang="en-US" sz="2800" b="1" dirty="0" smtClean="0">
                <a:solidFill>
                  <a:schemeClr val="tx1"/>
                </a:solidFill>
                <a:latin typeface="CordiaUPC" pitchFamily="34" charset="-34"/>
                <a:cs typeface="CordiaUPC" pitchFamily="34" charset="-34"/>
              </a:rPr>
              <a:t>Training</a:t>
            </a:r>
            <a:r>
              <a:rPr lang="en-US" sz="2800" dirty="0" smtClean="0">
                <a:solidFill>
                  <a:schemeClr val="tx1"/>
                </a:solidFill>
                <a:latin typeface="CordiaUPC" pitchFamily="34" charset="-34"/>
                <a:cs typeface="CordiaUPC" pitchFamily="34" charset="-34"/>
              </a:rPr>
              <a:t>: teaching lower-level employees how to perform their present job. </a:t>
            </a:r>
          </a:p>
          <a:p>
            <a:pPr marL="58738" lvl="1" algn="ctr">
              <a:buNone/>
            </a:pPr>
            <a:r>
              <a:rPr lang="en-US" sz="2800" dirty="0" smtClean="0">
                <a:solidFill>
                  <a:schemeClr val="tx1"/>
                </a:solidFill>
                <a:latin typeface="CordiaUPC" pitchFamily="34" charset="-34"/>
                <a:cs typeface="CordiaUPC" pitchFamily="34" charset="-34"/>
              </a:rPr>
              <a:t>Need assessment – Design training program and method – Evaluate </a:t>
            </a:r>
          </a:p>
        </p:txBody>
      </p:sp>
      <p:pic>
        <p:nvPicPr>
          <p:cNvPr id="10244" name="Picture 4" descr="https://cindymortenson.files.wordpress.com/2015/03/training-needs-analysi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450" y="2475593"/>
            <a:ext cx="6743700" cy="4006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Training 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85000" lnSpcReduction="20000"/>
          </a:bodyPr>
          <a:lstStyle/>
          <a:p>
            <a:pPr marL="115888" lvl="1" indent="0">
              <a:buNone/>
              <a:tabLst>
                <a:tab pos="115888" algn="l"/>
              </a:tabLst>
            </a:pPr>
            <a:r>
              <a:rPr lang="en-US" sz="3200" dirty="0" smtClean="0">
                <a:solidFill>
                  <a:srgbClr val="C00000"/>
                </a:solidFill>
                <a:latin typeface="CordiaUPC" pitchFamily="34" charset="-34"/>
                <a:cs typeface="CordiaUPC" pitchFamily="34" charset="-34"/>
              </a:rPr>
              <a:t>On-the-job</a:t>
            </a:r>
            <a:r>
              <a:rPr lang="en-US" sz="3200" dirty="0" smtClean="0">
                <a:latin typeface="CordiaUPC" pitchFamily="34" charset="-34"/>
                <a:cs typeface="CordiaUPC" pitchFamily="34" charset="-34"/>
              </a:rPr>
              <a:t>: Employee learn how to do tasks simply by performing them, usually after an initial introduction to the task</a:t>
            </a:r>
          </a:p>
          <a:p>
            <a:pPr marL="115888" lvl="1" indent="0">
              <a:buNone/>
              <a:tabLst>
                <a:tab pos="115888" algn="l"/>
              </a:tabLst>
            </a:pPr>
            <a:r>
              <a:rPr lang="en-US" sz="3200" dirty="0" smtClean="0">
                <a:solidFill>
                  <a:srgbClr val="C00000"/>
                </a:solidFill>
                <a:latin typeface="CordiaUPC" pitchFamily="34" charset="-34"/>
                <a:cs typeface="CordiaUPC" pitchFamily="34" charset="-34"/>
              </a:rPr>
              <a:t>Job rotation</a:t>
            </a:r>
            <a:r>
              <a:rPr lang="en-US" sz="3200" dirty="0" smtClean="0">
                <a:latin typeface="CordiaUPC" pitchFamily="34" charset="-34"/>
                <a:cs typeface="CordiaUPC" pitchFamily="34" charset="-34"/>
              </a:rPr>
              <a:t>: Employees work at different jobs in a particular area, getting exposure to a variety of tasks</a:t>
            </a:r>
          </a:p>
          <a:p>
            <a:pPr marL="115888" lvl="1" indent="0">
              <a:buNone/>
              <a:tabLst>
                <a:tab pos="115888" algn="l"/>
              </a:tabLst>
            </a:pPr>
            <a:r>
              <a:rPr lang="en-US" sz="3200" dirty="0" smtClean="0">
                <a:solidFill>
                  <a:srgbClr val="C00000"/>
                </a:solidFill>
                <a:latin typeface="CordiaUPC" pitchFamily="34" charset="-34"/>
                <a:cs typeface="CordiaUPC" pitchFamily="34" charset="-34"/>
              </a:rPr>
              <a:t>Mentoring and Coaching</a:t>
            </a:r>
            <a:r>
              <a:rPr lang="en-US" sz="3200" dirty="0" smtClean="0">
                <a:latin typeface="CordiaUPC" pitchFamily="34" charset="-34"/>
                <a:cs typeface="CordiaUPC" pitchFamily="34" charset="-34"/>
              </a:rPr>
              <a:t>: Employees work with an experience worker who provides information, support and encouragement</a:t>
            </a:r>
          </a:p>
          <a:p>
            <a:pPr marL="115888" lvl="1" indent="0">
              <a:buNone/>
              <a:tabLst>
                <a:tab pos="115888" algn="l"/>
              </a:tabLst>
            </a:pPr>
            <a:r>
              <a:rPr lang="en-US" sz="3200" dirty="0" smtClean="0">
                <a:solidFill>
                  <a:srgbClr val="C00000"/>
                </a:solidFill>
                <a:latin typeface="CordiaUPC" pitchFamily="34" charset="-34"/>
                <a:cs typeface="CordiaUPC" pitchFamily="34" charset="-34"/>
              </a:rPr>
              <a:t>Experimental Exercise</a:t>
            </a:r>
            <a:r>
              <a:rPr lang="en-US" sz="3200" dirty="0" smtClean="0">
                <a:latin typeface="CordiaUPC" pitchFamily="34" charset="-34"/>
                <a:cs typeface="CordiaUPC" pitchFamily="34" charset="-34"/>
              </a:rPr>
              <a:t>: Employee participate in role playing, simulations or other face to face types of training</a:t>
            </a:r>
          </a:p>
          <a:p>
            <a:pPr marL="115888" lvl="1" indent="0">
              <a:buNone/>
              <a:tabLst>
                <a:tab pos="115888" algn="l"/>
              </a:tabLst>
            </a:pPr>
            <a:r>
              <a:rPr lang="en-US" sz="3200" dirty="0" smtClean="0">
                <a:solidFill>
                  <a:srgbClr val="C00000"/>
                </a:solidFill>
                <a:latin typeface="CordiaUPC" pitchFamily="34" charset="-34"/>
                <a:cs typeface="CordiaUPC" pitchFamily="34" charset="-34"/>
              </a:rPr>
              <a:t>Workbooks/ Manuals</a:t>
            </a:r>
            <a:r>
              <a:rPr lang="en-US" sz="3200" dirty="0" smtClean="0">
                <a:latin typeface="CordiaUPC" pitchFamily="34" charset="-34"/>
                <a:cs typeface="CordiaUPC" pitchFamily="34" charset="-34"/>
              </a:rPr>
              <a:t>: Employees refer to training workbooks or manuals for information</a:t>
            </a:r>
          </a:p>
          <a:p>
            <a:pPr marL="115888" lvl="1" indent="0">
              <a:buNone/>
              <a:tabLst>
                <a:tab pos="115888" algn="l"/>
              </a:tabLst>
            </a:pPr>
            <a:r>
              <a:rPr lang="en-US" sz="3200" dirty="0" smtClean="0">
                <a:solidFill>
                  <a:srgbClr val="C00000"/>
                </a:solidFill>
                <a:latin typeface="CordiaUPC" pitchFamily="34" charset="-34"/>
                <a:cs typeface="CordiaUPC" pitchFamily="34" charset="-34"/>
              </a:rPr>
              <a:t>Classroom lectures/ Corporate University</a:t>
            </a:r>
            <a:r>
              <a:rPr lang="en-US" sz="3200" dirty="0" smtClean="0">
                <a:latin typeface="CordiaUPC" pitchFamily="34" charset="-34"/>
                <a:cs typeface="CordiaUPC" pitchFamily="34" charset="-34"/>
              </a:rPr>
              <a:t>: Employees attend lectures designed to convey specific information </a:t>
            </a:r>
          </a:p>
          <a:p>
            <a:pPr>
              <a:buNone/>
            </a:pPr>
            <a:endParaRPr lang="en-US" dirty="0">
              <a:latin typeface="Cordia New" pitchFamily="34" charset="-34"/>
              <a:cs typeface="Cordia New" pitchFamily="34" charset="-34"/>
            </a:endParaRPr>
          </a:p>
        </p:txBody>
      </p:sp>
    </p:spTree>
    <p:extLst>
      <p:ext uri="{BB962C8B-B14F-4D97-AF65-F5344CB8AC3E}">
        <p14:creationId xmlns:p14="http://schemas.microsoft.com/office/powerpoint/2010/main" val="34727305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Training and development</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2895600"/>
            <a:ext cx="8153400" cy="3505200"/>
          </a:xfrm>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hteck 7"/>
          <p:cNvSpPr/>
          <p:nvPr/>
        </p:nvSpPr>
        <p:spPr>
          <a:xfrm>
            <a:off x="609600" y="1600200"/>
            <a:ext cx="8153400" cy="1143000"/>
          </a:xfrm>
          <a:prstGeom prst="rect">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8738" lvl="1">
              <a:buNone/>
            </a:pPr>
            <a:r>
              <a:rPr lang="en-US" sz="2800" b="1" dirty="0" smtClean="0">
                <a:solidFill>
                  <a:schemeClr val="tx1"/>
                </a:solidFill>
                <a:latin typeface="CordiaUPC" pitchFamily="34" charset="-34"/>
                <a:cs typeface="CordiaUPC" pitchFamily="34" charset="-34"/>
              </a:rPr>
              <a:t>Developing</a:t>
            </a:r>
            <a:r>
              <a:rPr lang="en-US" sz="2800" dirty="0" smtClean="0">
                <a:solidFill>
                  <a:schemeClr val="tx1"/>
                </a:solidFill>
                <a:latin typeface="CordiaUPC" pitchFamily="34" charset="-34"/>
                <a:cs typeface="CordiaUPC" pitchFamily="34" charset="-34"/>
              </a:rPr>
              <a:t>: teaching managers and professional employees broad skills needed for their present and future jobs</a:t>
            </a: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8862" y="2971800"/>
            <a:ext cx="4781550" cy="3455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Performance Appraisal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
        <p:nvSpPr>
          <p:cNvPr id="8" name="Inhaltsplatzhalter 2"/>
          <p:cNvSpPr txBox="1">
            <a:spLocks/>
          </p:cNvSpPr>
          <p:nvPr/>
        </p:nvSpPr>
        <p:spPr>
          <a:xfrm>
            <a:off x="662280" y="161726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lvl="1" indent="0">
              <a:spcBef>
                <a:spcPts val="700"/>
              </a:spcBef>
              <a:buClr>
                <a:schemeClr val="accent2"/>
              </a:buClr>
              <a:buSzPct val="60000"/>
              <a:buFont typeface="Wingdings 2"/>
              <a:buNone/>
            </a:pPr>
            <a:r>
              <a:rPr lang="en-US" sz="3200" dirty="0" smtClean="0">
                <a:latin typeface="CordiaUPC" pitchFamily="34" charset="-34"/>
                <a:cs typeface="CordiaUPC" pitchFamily="34" charset="-34"/>
              </a:rPr>
              <a:t>The process of observing and evaluating an employee‘s performance, recording the assessment, identifying strengths or weakness of employees, providing feedback and determining ways to improve performance</a:t>
            </a:r>
          </a:p>
          <a:p>
            <a:pPr>
              <a:buFont typeface="Wingdings"/>
              <a:buNone/>
            </a:pPr>
            <a:endParaRPr lang="en-US" dirty="0">
              <a:latin typeface="Cordia New" pitchFamily="34" charset="-34"/>
              <a:cs typeface="Cordia New" pitchFamily="34" charset="-34"/>
            </a:endParaRPr>
          </a:p>
        </p:txBody>
      </p:sp>
      <p:pic>
        <p:nvPicPr>
          <p:cNvPr id="9" name="Picture 2"/>
          <p:cNvPicPr>
            <a:picLocks noChangeAspect="1" noChangeArrowheads="1"/>
          </p:cNvPicPr>
          <p:nvPr/>
        </p:nvPicPr>
        <p:blipFill>
          <a:blip r:embed="rId2" cstate="print"/>
          <a:srcRect/>
          <a:stretch>
            <a:fillRect/>
          </a:stretch>
        </p:blipFill>
        <p:spPr bwMode="auto">
          <a:xfrm>
            <a:off x="4516635" y="3648784"/>
            <a:ext cx="4267200" cy="3209216"/>
          </a:xfrm>
          <a:prstGeom prst="rect">
            <a:avLst/>
          </a:prstGeom>
          <a:solidFill>
            <a:srgbClr val="CCECFF"/>
          </a:solidFill>
          <a:ln w="9525">
            <a:noFill/>
            <a:miter lim="800000"/>
            <a:headEnd/>
            <a:tailEnd/>
          </a:ln>
        </p:spPr>
      </p:pic>
      <p:sp>
        <p:nvSpPr>
          <p:cNvPr id="10" name="Rechteck 8"/>
          <p:cNvSpPr/>
          <p:nvPr/>
        </p:nvSpPr>
        <p:spPr>
          <a:xfrm>
            <a:off x="910984" y="4186592"/>
            <a:ext cx="3352800" cy="2133600"/>
          </a:xfrm>
          <a:prstGeom prst="rect">
            <a:avLst/>
          </a:prstGeom>
          <a:solidFill>
            <a:srgbClr val="FFF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smtClean="0">
                <a:solidFill>
                  <a:schemeClr val="tx1"/>
                </a:solidFill>
                <a:latin typeface="CordiaUPC" pitchFamily="34" charset="-34"/>
                <a:cs typeface="CordiaUPC" pitchFamily="34" charset="-34"/>
              </a:rPr>
              <a:t>360-degree feedback: </a:t>
            </a:r>
          </a:p>
          <a:p>
            <a:r>
              <a:rPr lang="en-US" sz="2400" dirty="0" smtClean="0">
                <a:solidFill>
                  <a:schemeClr val="tx1"/>
                </a:solidFill>
                <a:latin typeface="CordiaUPC" pitchFamily="34" charset="-34"/>
                <a:cs typeface="CordiaUPC" pitchFamily="34" charset="-34"/>
              </a:rPr>
              <a:t>A process that use multiple sources to gain comprehensive perspective of one‘s performance and guide development</a:t>
            </a:r>
            <a:endParaRPr lang="en-US" sz="2400" dirty="0">
              <a:solidFill>
                <a:schemeClr val="tx1"/>
              </a:solidFill>
              <a:latin typeface="CordiaUPC" pitchFamily="34" charset="-34"/>
              <a:cs typeface="CordiaUPC" pitchFamily="34" charset="-34"/>
            </a:endParaRPr>
          </a:p>
        </p:txBody>
      </p:sp>
    </p:spTree>
    <p:extLst>
      <p:ext uri="{BB962C8B-B14F-4D97-AF65-F5344CB8AC3E}">
        <p14:creationId xmlns:p14="http://schemas.microsoft.com/office/powerpoint/2010/main" val="42237930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Appraisal </a:t>
            </a:r>
            <a:r>
              <a:rPr lang="en-US" b="1" dirty="0">
                <a:latin typeface="CordiaUPC" pitchFamily="34" charset="-34"/>
                <a:cs typeface="CordiaUPC" pitchFamily="34" charset="-34"/>
              </a:rPr>
              <a:t>Methods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sp>
        <p:nvSpPr>
          <p:cNvPr id="8" name="Inhaltsplatzhalter 2"/>
          <p:cNvSpPr>
            <a:spLocks noGrp="1"/>
          </p:cNvSpPr>
          <p:nvPr>
            <p:ph sz="quarter" idx="1"/>
          </p:nvPr>
        </p:nvSpPr>
        <p:spPr/>
        <p:txBody>
          <a:bodyPr>
            <a:normAutofit fontScale="92500"/>
          </a:bodyPr>
          <a:lstStyle/>
          <a:p>
            <a:pPr>
              <a:buFontTx/>
              <a:buChar char="-"/>
            </a:pPr>
            <a:r>
              <a:rPr lang="en-US" dirty="0" smtClean="0">
                <a:latin typeface="Cordia New" pitchFamily="34" charset="-34"/>
                <a:cs typeface="Cordia New" pitchFamily="34" charset="-34"/>
              </a:rPr>
              <a:t>Rating scale </a:t>
            </a:r>
          </a:p>
          <a:p>
            <a:pPr>
              <a:buFontTx/>
              <a:buChar char="-"/>
            </a:pPr>
            <a:r>
              <a:rPr lang="en-US" dirty="0" smtClean="0">
                <a:latin typeface="Cordia New" pitchFamily="34" charset="-34"/>
                <a:cs typeface="Cordia New" pitchFamily="34" charset="-34"/>
              </a:rPr>
              <a:t>Critical </a:t>
            </a:r>
            <a:r>
              <a:rPr lang="en-US" dirty="0">
                <a:latin typeface="Cordia New" pitchFamily="34" charset="-34"/>
                <a:cs typeface="Cordia New" pitchFamily="34" charset="-34"/>
              </a:rPr>
              <a:t>incidents - With a critical incident appraisal, the manager records examples of the employee’s effective and ineffective behavior during the time period between evaluations</a:t>
            </a:r>
            <a:endParaRPr lang="en-US" dirty="0" smtClean="0">
              <a:latin typeface="Cordia New" pitchFamily="34" charset="-34"/>
              <a:cs typeface="Cordia New" pitchFamily="34" charset="-34"/>
            </a:endParaRPr>
          </a:p>
          <a:p>
            <a:pPr>
              <a:buFontTx/>
              <a:buChar char="-"/>
            </a:pPr>
            <a:r>
              <a:rPr lang="en-US" dirty="0">
                <a:latin typeface="Cordia New" pitchFamily="34" charset="-34"/>
                <a:cs typeface="Cordia New" pitchFamily="34" charset="-34"/>
              </a:rPr>
              <a:t>Ranking - The manager will have a list of all employees and will first choose the most valuable employee and put that name at the top. Then he or she will choose the least valuable employee and put that name at the bottom of the list</a:t>
            </a:r>
            <a:endParaRPr lang="en-US" dirty="0" smtClean="0">
              <a:latin typeface="Cordia New" pitchFamily="34" charset="-34"/>
              <a:cs typeface="Cordia New" pitchFamily="34" charset="-34"/>
            </a:endParaRPr>
          </a:p>
          <a:p>
            <a:pPr>
              <a:buFontTx/>
              <a:buChar char="-"/>
            </a:pPr>
            <a:r>
              <a:rPr lang="en-US" dirty="0" smtClean="0">
                <a:latin typeface="Cordia New" pitchFamily="34" charset="-34"/>
                <a:cs typeface="Cordia New" pitchFamily="34" charset="-34"/>
              </a:rPr>
              <a:t>Behaviorally Anchored Rating Scales (BARs</a:t>
            </a:r>
            <a:r>
              <a:rPr lang="en-US" dirty="0">
                <a:latin typeface="Cordia New" pitchFamily="34" charset="-34"/>
                <a:cs typeface="Cordia New" pitchFamily="34" charset="-34"/>
              </a:rPr>
              <a:t>) - there is a specific narrative outlining what exemplifies a “good” and “poor” behavior for each category.</a:t>
            </a:r>
          </a:p>
        </p:txBody>
      </p:sp>
    </p:spTree>
    <p:extLst>
      <p:ext uri="{BB962C8B-B14F-4D97-AF65-F5344CB8AC3E}">
        <p14:creationId xmlns:p14="http://schemas.microsoft.com/office/powerpoint/2010/main" val="16443229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pic>
        <p:nvPicPr>
          <p:cNvPr id="10" name="Picture 2" descr="http://2012books.lardbucket.org/books/beginning-management-of-human-resources/section_15/cfa94180293bf6c552dd8d5630135e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55682" y="0"/>
            <a:ext cx="5922476" cy="8490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2275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pic>
        <p:nvPicPr>
          <p:cNvPr id="2050" name="Picture 2" descr="http://2012books.lardbucket.org/books/beginning-management-of-human-resources/section_15/4a059f8397d28d23ccc62c44a6470cb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142044"/>
            <a:ext cx="646035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9358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Compensation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 New" pitchFamily="34" charset="-34"/>
                <a:cs typeface="Cordia New" pitchFamily="34" charset="-34"/>
              </a:rPr>
              <a:t>Wage and salary systems: </a:t>
            </a:r>
          </a:p>
          <a:p>
            <a:pPr>
              <a:buFontTx/>
              <a:buChar char="-"/>
            </a:pPr>
            <a:r>
              <a:rPr lang="en-US" dirty="0" smtClean="0">
                <a:latin typeface="Cordia New" pitchFamily="34" charset="-34"/>
                <a:cs typeface="Cordia New" pitchFamily="34" charset="-34"/>
              </a:rPr>
              <a:t>Job-based pay: linking compensation to the specific  tasks an employee performs. </a:t>
            </a:r>
          </a:p>
          <a:p>
            <a:pPr>
              <a:buFontTx/>
              <a:buChar char="-"/>
            </a:pPr>
            <a:r>
              <a:rPr lang="en-US" dirty="0">
                <a:latin typeface="Cordia New" pitchFamily="34" charset="-34"/>
                <a:cs typeface="Cordia New" pitchFamily="34" charset="-34"/>
              </a:rPr>
              <a:t>Skill-based pay: linking compensation to the skill required by a specific task. It will encourage employees to develop their skills and competencies</a:t>
            </a:r>
          </a:p>
          <a:p>
            <a:pPr>
              <a:buFontTx/>
              <a:buChar char="-"/>
            </a:pPr>
            <a:r>
              <a:rPr lang="en-US" dirty="0">
                <a:latin typeface="Cordia New" pitchFamily="34" charset="-34"/>
                <a:cs typeface="Cordia New" pitchFamily="34" charset="-34"/>
              </a:rPr>
              <a:t>Pay-for-performance (Incentive pay): trying at least part of compensation to employee effort and performance e.g. bonuses, team incentives, profit sharing plan</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Compensation </a:t>
            </a:r>
          </a:p>
        </p:txBody>
      </p:sp>
      <p:sp>
        <p:nvSpPr>
          <p:cNvPr id="3" name="Inhaltsplatzhalter 2"/>
          <p:cNvSpPr>
            <a:spLocks noGrp="1"/>
          </p:cNvSpPr>
          <p:nvPr>
            <p:ph sz="quarter" idx="1"/>
          </p:nvPr>
        </p:nvSpPr>
        <p:spPr/>
        <p:txBody>
          <a:bodyPr>
            <a:normAutofit/>
          </a:bodyPr>
          <a:lstStyle/>
          <a:p>
            <a:pPr marL="0" indent="0">
              <a:buNone/>
            </a:pPr>
            <a:r>
              <a:rPr lang="en-US" sz="3200" b="1" dirty="0" smtClean="0">
                <a:latin typeface="CordiaUPC" pitchFamily="34" charset="-34"/>
                <a:cs typeface="CordiaUPC" pitchFamily="34" charset="-34"/>
              </a:rPr>
              <a:t>Benefits</a:t>
            </a:r>
            <a:endParaRPr lang="en-US" sz="3200" b="1" dirty="0">
              <a:latin typeface="CordiaUPC" pitchFamily="34" charset="-34"/>
              <a:cs typeface="CordiaUPC" pitchFamily="34" charset="-34"/>
            </a:endParaRPr>
          </a:p>
          <a:p>
            <a:pPr>
              <a:buFontTx/>
              <a:buChar char="-"/>
            </a:pPr>
            <a:r>
              <a:rPr lang="en-US" sz="3200" dirty="0">
                <a:latin typeface="CordiaUPC" pitchFamily="34" charset="-34"/>
                <a:cs typeface="CordiaUPC" pitchFamily="34" charset="-34"/>
              </a:rPr>
              <a:t>Rewards employees receives as part of their employment relationship with the </a:t>
            </a:r>
            <a:r>
              <a:rPr lang="en-US" sz="3200" dirty="0" smtClean="0">
                <a:latin typeface="CordiaUPC" pitchFamily="34" charset="-34"/>
                <a:cs typeface="CordiaUPC" pitchFamily="34" charset="-34"/>
              </a:rPr>
              <a:t>organization (indirect compensation). </a:t>
            </a:r>
          </a:p>
          <a:p>
            <a:pPr>
              <a:buFontTx/>
              <a:buChar char="-"/>
            </a:pPr>
            <a:r>
              <a:rPr lang="en-US" sz="3200" dirty="0" smtClean="0">
                <a:latin typeface="CordiaUPC" pitchFamily="34" charset="-34"/>
                <a:cs typeface="CordiaUPC" pitchFamily="34" charset="-34"/>
              </a:rPr>
              <a:t>Some benefits are required by law, such as social security, unemployment compensation and worker compensation. </a:t>
            </a:r>
          </a:p>
          <a:p>
            <a:pPr>
              <a:buFontTx/>
              <a:buChar char="-"/>
            </a:pPr>
            <a:r>
              <a:rPr lang="en-US" sz="3200" dirty="0" smtClean="0">
                <a:latin typeface="CordiaUPC" pitchFamily="34" charset="-34"/>
                <a:cs typeface="CordiaUPC" pitchFamily="34" charset="-34"/>
              </a:rPr>
              <a:t>- health insurance, vacations, on-site daycare, educational reimbursements, cafeteria etc. </a:t>
            </a:r>
            <a:endParaRPr lang="en-US" sz="32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39921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a:latin typeface="CordiaUPC" pitchFamily="34" charset="-34"/>
                <a:cs typeface="CordiaUPC" pitchFamily="34" charset="-34"/>
              </a:rPr>
              <a:t>Factors that influence compensations and benefits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pic>
        <p:nvPicPr>
          <p:cNvPr id="8" name="Picture 8"/>
          <p:cNvPicPr>
            <a:picLocks noChangeAspect="1" noChangeArrowheads="1"/>
          </p:cNvPicPr>
          <p:nvPr/>
        </p:nvPicPr>
        <p:blipFill>
          <a:blip r:embed="rId2" cstate="print"/>
          <a:srcRect/>
          <a:stretch>
            <a:fillRect/>
          </a:stretch>
        </p:blipFill>
        <p:spPr bwMode="auto">
          <a:xfrm>
            <a:off x="1106322" y="1600200"/>
            <a:ext cx="7166306" cy="4495800"/>
          </a:xfrm>
          <a:prstGeom prst="rect">
            <a:avLst/>
          </a:prstGeom>
          <a:noFill/>
          <a:ln w="9525">
            <a:noFill/>
            <a:miter lim="800000"/>
            <a:headEnd/>
            <a:tailEnd/>
          </a:ln>
          <a:effectLst/>
        </p:spPr>
      </p:pic>
    </p:spTree>
    <p:extLst>
      <p:ext uri="{BB962C8B-B14F-4D97-AF65-F5344CB8AC3E}">
        <p14:creationId xmlns:p14="http://schemas.microsoft.com/office/powerpoint/2010/main" val="196727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Employee termination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320040" lvl="1" indent="-320040">
              <a:spcBef>
                <a:spcPts val="700"/>
              </a:spcBef>
              <a:buClr>
                <a:schemeClr val="accent2"/>
              </a:buClr>
              <a:buSzPct val="60000"/>
            </a:pPr>
            <a:r>
              <a:rPr lang="en-US" sz="3200" dirty="0" smtClean="0">
                <a:latin typeface="CordiaUPC" pitchFamily="34" charset="-34"/>
                <a:cs typeface="CordiaUPC" pitchFamily="34" charset="-34"/>
              </a:rPr>
              <a:t> Downsizing, reduce surplus </a:t>
            </a:r>
          </a:p>
          <a:p>
            <a:pPr marL="320040" lvl="1" indent="-320040">
              <a:spcBef>
                <a:spcPts val="700"/>
              </a:spcBef>
              <a:buClr>
                <a:schemeClr val="accent2"/>
              </a:buClr>
              <a:buSzPct val="60000"/>
            </a:pPr>
            <a:r>
              <a:rPr lang="en-US" sz="3200" dirty="0" smtClean="0">
                <a:latin typeface="CordiaUPC" pitchFamily="34" charset="-34"/>
                <a:cs typeface="CordiaUPC" pitchFamily="34" charset="-34"/>
              </a:rPr>
              <a:t> Dismiss </a:t>
            </a:r>
            <a:r>
              <a:rPr lang="en-US" sz="3200" dirty="0">
                <a:latin typeface="CordiaUPC" pitchFamily="34" charset="-34"/>
                <a:cs typeface="CordiaUPC" pitchFamily="34" charset="-34"/>
              </a:rPr>
              <a:t>poor </a:t>
            </a:r>
            <a:r>
              <a:rPr lang="en-US" sz="3200" dirty="0" smtClean="0">
                <a:latin typeface="CordiaUPC" pitchFamily="34" charset="-34"/>
                <a:cs typeface="CordiaUPC" pitchFamily="34" charset="-34"/>
              </a:rPr>
              <a:t>performer/ Misconduct </a:t>
            </a:r>
            <a:endParaRPr lang="en-US" sz="3200"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66896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HR issues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320040" lvl="1" indent="-320040">
              <a:spcBef>
                <a:spcPts val="700"/>
              </a:spcBef>
              <a:buClr>
                <a:schemeClr val="accent2"/>
              </a:buClr>
              <a:buSzPct val="60000"/>
            </a:pPr>
            <a:r>
              <a:rPr lang="en-US" sz="3200" dirty="0" smtClean="0">
                <a:latin typeface="CordiaUPC" pitchFamily="34" charset="-34"/>
                <a:cs typeface="CordiaUPC" pitchFamily="34" charset="-34"/>
              </a:rPr>
              <a:t> Driving internationalization. </a:t>
            </a:r>
            <a:r>
              <a:rPr lang="en-US" sz="2800" dirty="0" smtClean="0">
                <a:latin typeface="CordiaUPC" pitchFamily="34" charset="-34"/>
                <a:cs typeface="CordiaUPC" pitchFamily="34" charset="-34"/>
              </a:rPr>
              <a:t>Working with diversity. </a:t>
            </a:r>
          </a:p>
          <a:p>
            <a:pPr marL="320040" lvl="1" indent="-320040">
              <a:spcBef>
                <a:spcPts val="700"/>
              </a:spcBef>
              <a:buClr>
                <a:schemeClr val="accent2"/>
              </a:buClr>
              <a:buSzPct val="60000"/>
            </a:pPr>
            <a:r>
              <a:rPr lang="en-US" sz="2800" dirty="0" smtClean="0">
                <a:latin typeface="CordiaUPC" pitchFamily="34" charset="-34"/>
                <a:cs typeface="CordiaUPC" pitchFamily="34" charset="-34"/>
              </a:rPr>
              <a:t>Closing leadership gap. (30% of middle management not capable to lead)</a:t>
            </a:r>
          </a:p>
          <a:p>
            <a:pPr marL="320040" lvl="1" indent="-320040">
              <a:spcBef>
                <a:spcPts val="700"/>
              </a:spcBef>
              <a:buClr>
                <a:schemeClr val="accent2"/>
              </a:buClr>
              <a:buSzPct val="60000"/>
            </a:pPr>
            <a:r>
              <a:rPr lang="en-US" sz="2800" dirty="0" smtClean="0">
                <a:latin typeface="CordiaUPC" pitchFamily="34" charset="-34"/>
                <a:cs typeface="CordiaUPC" pitchFamily="34" charset="-34"/>
              </a:rPr>
              <a:t>Become employer of choice </a:t>
            </a:r>
          </a:p>
          <a:p>
            <a:pPr marL="320040" lvl="1" indent="-320040">
              <a:spcBef>
                <a:spcPts val="700"/>
              </a:spcBef>
              <a:buClr>
                <a:schemeClr val="accent2"/>
              </a:buClr>
              <a:buSzPct val="60000"/>
            </a:pPr>
            <a:r>
              <a:rPr lang="en-US" sz="2800" dirty="0" smtClean="0">
                <a:latin typeface="CordiaUPC" pitchFamily="34" charset="-34"/>
                <a:cs typeface="CordiaUPC" pitchFamily="34" charset="-34"/>
              </a:rPr>
              <a:t>Talent management and successor planning </a:t>
            </a:r>
          </a:p>
          <a:p>
            <a:pPr marL="320040" lvl="1" indent="-320040">
              <a:spcBef>
                <a:spcPts val="700"/>
              </a:spcBef>
              <a:buClr>
                <a:schemeClr val="accent2"/>
              </a:buClr>
              <a:buSzPct val="60000"/>
            </a:pPr>
            <a:r>
              <a:rPr lang="en-US" sz="2800" dirty="0" smtClean="0">
                <a:latin typeface="Cordia New" pitchFamily="34" charset="-34"/>
                <a:cs typeface="Cordia New" pitchFamily="34" charset="-34"/>
              </a:rPr>
              <a:t>Aging workforce </a:t>
            </a:r>
          </a:p>
          <a:p>
            <a:pPr marL="320040" lvl="1" indent="-320040">
              <a:spcBef>
                <a:spcPts val="700"/>
              </a:spcBef>
              <a:buClr>
                <a:schemeClr val="accent2"/>
              </a:buClr>
              <a:buSzPct val="60000"/>
            </a:pPr>
            <a:r>
              <a:rPr lang="en-US" sz="2800" dirty="0" smtClean="0">
                <a:latin typeface="Cordia New" pitchFamily="34" charset="-34"/>
                <a:cs typeface="Cordia New" pitchFamily="34" charset="-34"/>
              </a:rPr>
              <a:t>Employee engagement and life-time employability </a:t>
            </a:r>
            <a:endParaRPr lang="en-US" sz="28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04942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751</TotalTime>
  <Words>1059</Words>
  <Application>Microsoft Office PowerPoint</Application>
  <PresentationFormat>On-screen Show (4:3)</PresentationFormat>
  <Paragraphs>141</Paragraphs>
  <Slides>30</Slides>
  <Notes>24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Galathea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HR Value Chain &amp; activities  </vt:lpstr>
      <vt:lpstr>Employee value proposition</vt:lpstr>
      <vt:lpstr>Human Resource Planning </vt:lpstr>
      <vt:lpstr>Staffing the organization </vt:lpstr>
      <vt:lpstr>Internal or external recruitment </vt:lpstr>
      <vt:lpstr>Internal or external recruitment </vt:lpstr>
      <vt:lpstr>Selection</vt:lpstr>
      <vt:lpstr>PowerPoint Presentation</vt:lpstr>
      <vt:lpstr>Training and development</vt:lpstr>
      <vt:lpstr>Training and development</vt:lpstr>
      <vt:lpstr>Training Methods</vt:lpstr>
      <vt:lpstr>Training and development</vt:lpstr>
      <vt:lpstr>Performance Appraisal </vt:lpstr>
      <vt:lpstr>Appraisal Methods</vt:lpstr>
      <vt:lpstr>PowerPoint Presentation</vt:lpstr>
      <vt:lpstr>PowerPoint Presentation</vt:lpstr>
      <vt:lpstr>Compensation </vt:lpstr>
      <vt:lpstr>Compensation </vt:lpstr>
      <vt:lpstr>Factors that influence compensations and benefits</vt:lpstr>
      <vt:lpstr>Employee termination </vt:lpstr>
      <vt:lpstr>HR issues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86</cp:revision>
  <dcterms:created xsi:type="dcterms:W3CDTF">2011-03-03T05:26:32Z</dcterms:created>
  <dcterms:modified xsi:type="dcterms:W3CDTF">2015-10-12T06:36:12Z</dcterms:modified>
</cp:coreProperties>
</file>