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5"/>
  </p:notesMasterIdLst>
  <p:sldIdLst>
    <p:sldId id="265" r:id="rId2"/>
    <p:sldId id="268" r:id="rId3"/>
    <p:sldId id="269" r:id="rId4"/>
    <p:sldId id="266" r:id="rId5"/>
    <p:sldId id="267" r:id="rId6"/>
    <p:sldId id="270" r:id="rId7"/>
    <p:sldId id="271" r:id="rId8"/>
    <p:sldId id="272" r:id="rId9"/>
    <p:sldId id="273" r:id="rId10"/>
    <p:sldId id="276" r:id="rId11"/>
    <p:sldId id="274" r:id="rId12"/>
    <p:sldId id="275" r:id="rId13"/>
    <p:sldId id="277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5" autoAdjust="0"/>
    <p:restoredTop sz="94660"/>
  </p:normalViewPr>
  <p:slideViewPr>
    <p:cSldViewPr>
      <p:cViewPr varScale="1">
        <p:scale>
          <a:sx n="88" d="100"/>
          <a:sy n="8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01E43-AF78-4882-A75B-9DCADF6C67E1}" type="datetimeFigureOut">
              <a:rPr lang="en-US" smtClean="0"/>
              <a:t>9/25/2013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B53DC-A216-45B6-95FF-06AE4C8DD52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133228-7A8F-4AA7-9F49-7980656E4B9C}" type="slidenum">
              <a:rPr lang="en-US">
                <a:latin typeface="Arial" pitchFamily="34" charset="0"/>
              </a:rPr>
              <a:pPr/>
              <a:t>6</a:t>
            </a:fld>
            <a:endParaRPr lang="th-TH">
              <a:latin typeface="Arial" pitchFamily="34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3DC39D-285C-4E79-B089-8054A5F0623F}" type="slidenum">
              <a:rPr lang="en-US">
                <a:latin typeface="Arial" pitchFamily="34" charset="0"/>
              </a:rPr>
              <a:pPr/>
              <a:t>7</a:t>
            </a:fld>
            <a:endParaRPr lang="th-TH">
              <a:latin typeface="Arial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6A7657-154F-428D-B953-DBCB1B78FB10}" type="slidenum">
              <a:rPr lang="en-US">
                <a:latin typeface="Arial" pitchFamily="34" charset="0"/>
              </a:rPr>
              <a:pPr/>
              <a:t>8</a:t>
            </a:fld>
            <a:endParaRPr lang="th-TH">
              <a:latin typeface="Arial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358A6B-2E96-42ED-BA1E-5420BB8C35C2}" type="slidenum">
              <a:rPr lang="en-US">
                <a:latin typeface="Arial" pitchFamily="34" charset="0"/>
              </a:rPr>
              <a:pPr/>
              <a:t>9</a:t>
            </a:fld>
            <a:endParaRPr lang="th-TH">
              <a:latin typeface="Arial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BB62EB-8EBB-41B5-8479-5A0DAC75FFEA}" type="slidenum">
              <a:rPr lang="en-US">
                <a:latin typeface="Arial" pitchFamily="34" charset="0"/>
              </a:rPr>
              <a:pPr/>
              <a:t>10</a:t>
            </a:fld>
            <a:endParaRPr lang="th-TH">
              <a:latin typeface="Arial" pitchFamily="34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FFDC38-F181-4752-B8B3-E1901A3257F5}" type="slidenum">
              <a:rPr lang="en-US">
                <a:latin typeface="Arial" pitchFamily="34" charset="0"/>
              </a:rPr>
              <a:pPr/>
              <a:t>11</a:t>
            </a:fld>
            <a:endParaRPr lang="th-TH">
              <a:latin typeface="Arial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E9FE6C-C8B9-4371-845B-CC313468D81A}" type="slidenum">
              <a:rPr lang="en-US">
                <a:latin typeface="Arial" pitchFamily="34" charset="0"/>
              </a:rPr>
              <a:pPr/>
              <a:t>12</a:t>
            </a:fld>
            <a:endParaRPr lang="th-TH">
              <a:latin typeface="Arial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FC6DDE-FD2E-42A5-9281-55A7A7FC7E06}" type="slidenum">
              <a:rPr lang="en-US">
                <a:latin typeface="Arial" pitchFamily="34" charset="0"/>
              </a:rPr>
              <a:pPr/>
              <a:t>13</a:t>
            </a:fld>
            <a:endParaRPr lang="th-TH">
              <a:latin typeface="Arial" pitchFamily="34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0BFF-A5C8-470B-BFFC-0DCA8FCF7F9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B9A0A-EE48-4DBD-87C6-5E3A9A2F69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B885A-F0BD-4F48-A2C1-4A73C3B06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06947-9E50-4338-B658-D5D8058AD0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69FE-C12B-4AFD-BAE9-DC5404144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A6EF1-8128-4510-ADBA-58FB45D353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3FE01-06DB-4496-BB0D-DF99A6B8832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4C29-1E29-4FA0-BE3E-6CF880CA8E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89B3E-C887-4AC0-A1D8-CA56620392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8B76E-52C0-45B4-8989-F44D029F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2D221-629E-42FE-8D80-A11BF84981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F01C8-2DBF-43E0-BC00-233868A507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alibri" pitchFamily="34" charset="0"/>
                <a:cs typeface="Calibri" pitchFamily="34" charset="0"/>
              </a:rPr>
              <a:t>Incomplete Contract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00200"/>
            <a:ext cx="8715436" cy="4495800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Most contracts are incomplete – which means it never covers all ‘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that would possibly happen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that try to capture all 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 would be very complex and costly to draft (and to agree upon)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law provides the set of provisions governing contract – 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default rules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00200"/>
            <a:ext cx="8715436" cy="4495800"/>
          </a:xfrm>
        </p:spPr>
        <p:txBody>
          <a:bodyPr>
            <a:normAutofit lnSpcReduction="10000"/>
          </a:bodyPr>
          <a:lstStyle/>
          <a:p>
            <a:r>
              <a:rPr lang="en-GB" sz="3600" i="1" dirty="0" smtClean="0">
                <a:latin typeface="Calibri" pitchFamily="34" charset="0"/>
                <a:cs typeface="Calibri" pitchFamily="34" charset="0"/>
              </a:rPr>
              <a:t>Default rules 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>provided by contract law are designed for frequently-used transactions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Such as purchasing, landlord-tenant (renting), leasing, borrowing, giving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Once engaging in these kinds of transactions, default rules reduce transaction cost between contracting parties and induce them to exchange 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00200"/>
            <a:ext cx="8715436" cy="4495800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All essential details in each kind of transaction has been prescribed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Contracting parties are certain about the general idea of the contract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If they wish to modify anything to the contract, they can do so and knowing that without modifying a particular clause what is the default consequence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en-GB" sz="4800" dirty="0" smtClean="0"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142984"/>
            <a:ext cx="8715436" cy="4495800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Another aspect of ‘incomplete contract’ as another branch of our discipline is when the contractual term is ‘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non-verifiable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which means it cannot be proven by the third party but it is observable by contracting parties.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If it is one-off, the contract may not be agreed. But when it is repeated over time (repeated game), cooperation and mutual gain can be rationalised.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/>
          <a:lstStyle/>
          <a:p>
            <a:r>
              <a:rPr lang="en-GB" sz="4800" dirty="0" smtClean="0"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68413"/>
            <a:ext cx="8715436" cy="5329237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Self-enforcing agreement/contract: performance requires no third party but enforcement by parties using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stick-and-carrot</a:t>
            </a:r>
            <a:r>
              <a:rPr lang="en-GB" dirty="0">
                <a:latin typeface="Calibri" pitchFamily="34" charset="0"/>
                <a:cs typeface="Calibri" pitchFamily="34" charset="0"/>
              </a:rPr>
              <a:t> (tit-for-tat) strategy or social sanction (possibly using mafia-like)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However, retaliation may abruptly end the game (stake is too high to punish the cheating side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)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533400"/>
            <a:ext cx="7772400" cy="16271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5400" b="1" i="1" dirty="0" smtClean="0">
                <a:latin typeface="Calibri" pitchFamily="34" charset="0"/>
                <a:cs typeface="Calibri" pitchFamily="34" charset="0"/>
              </a:rPr>
              <a:t>Wrongful Act or</a:t>
            </a:r>
            <a:br>
              <a:rPr lang="en-US" sz="5400" b="1" i="1" dirty="0" smtClean="0">
                <a:latin typeface="Calibri" pitchFamily="34" charset="0"/>
                <a:cs typeface="Calibri" pitchFamily="34" charset="0"/>
              </a:rPr>
            </a:br>
            <a:r>
              <a:rPr lang="en-US" sz="5400" b="1" i="1" dirty="0" smtClean="0">
                <a:latin typeface="Calibri" pitchFamily="34" charset="0"/>
                <a:cs typeface="Calibri" pitchFamily="34" charset="0"/>
              </a:rPr>
              <a:t>Tort</a:t>
            </a:r>
            <a:r>
              <a:rPr lang="en-US" sz="5400" b="1" dirty="0" smtClean="0">
                <a:latin typeface="Calibri" pitchFamily="34" charset="0"/>
                <a:cs typeface="Calibri" pitchFamily="34" charset="0"/>
              </a:rPr>
              <a:t>:</a:t>
            </a:r>
            <a:r>
              <a:rPr lang="en-US" sz="5400" b="1" i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US" sz="5400" b="1" i="1" dirty="0" smtClean="0">
                <a:latin typeface="Calibri" pitchFamily="34" charset="0"/>
                <a:cs typeface="Calibri" pitchFamily="34" charset="0"/>
              </a:rPr>
            </a:br>
            <a:r>
              <a:rPr lang="en-US" sz="5400" b="1" dirty="0" smtClean="0">
                <a:latin typeface="Calibri" pitchFamily="34" charset="0"/>
                <a:cs typeface="Calibri" pitchFamily="34" charset="0"/>
              </a:rPr>
              <a:t>Civil Wrong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2852936"/>
            <a:ext cx="8839200" cy="3700264"/>
          </a:xfrm>
        </p:spPr>
        <p:txBody>
          <a:bodyPr>
            <a:normAutofit/>
          </a:bodyPr>
          <a:lstStyle/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Differences between tort and contract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Tort and its components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Role of tort law in economics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Tort liability, Liability Rules, and effects on efficiency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 eaLnBrk="1" hangingPunct="1">
              <a:lnSpc>
                <a:spcPct val="90000"/>
              </a:lnSpc>
              <a:buFontTx/>
              <a:buChar char="•"/>
            </a:pPr>
            <a:r>
              <a:rPr lang="en-GB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Tort compensation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b="1" dirty="0" smtClean="0">
                <a:latin typeface="Calibri" pitchFamily="34" charset="0"/>
                <a:cs typeface="Calibri" pitchFamily="34" charset="0"/>
              </a:rPr>
              <a:t>Differences between Tort and Contract</a:t>
            </a:r>
            <a:endParaRPr lang="en-US" sz="36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534400" cy="50292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Obvious example of tort: </a:t>
            </a:r>
            <a:r>
              <a:rPr lang="en-GB" sz="3200" i="1" dirty="0" smtClean="0">
                <a:latin typeface="Calibri" pitchFamily="34" charset="0"/>
                <a:cs typeface="Calibri" pitchFamily="34" charset="0"/>
              </a:rPr>
              <a:t>accident</a:t>
            </a:r>
            <a:endParaRPr lang="en-US" sz="3200" i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Calibri" pitchFamily="34" charset="0"/>
              </a:rPr>
              <a:t>Contract is formed by juristic act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Calibri" pitchFamily="34" charset="0"/>
              </a:rPr>
              <a:t>Voluntary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basis to be legally bound </a:t>
            </a:r>
          </a:p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Calibri" pitchFamily="34" charset="0"/>
              </a:rPr>
              <a:t>Tort is formed by juristic cause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Calibri" pitchFamily="34" charset="0"/>
              </a:rPr>
              <a:t>Involuntary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basis but legally </a:t>
            </a:r>
            <a:r>
              <a:rPr lang="en-US" sz="2800" dirty="0" err="1" smtClean="0">
                <a:latin typeface="Calibri" pitchFamily="34" charset="0"/>
                <a:cs typeface="Calibri" pitchFamily="34" charset="0"/>
              </a:rPr>
              <a:t>recognised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Calibri" pitchFamily="34" charset="0"/>
              </a:rPr>
              <a:t>Both create </a:t>
            </a:r>
            <a:r>
              <a:rPr lang="en-US" sz="3200" b="1" dirty="0" smtClean="0">
                <a:latin typeface="Calibri" pitchFamily="34" charset="0"/>
                <a:cs typeface="Calibri" pitchFamily="34" charset="0"/>
              </a:rPr>
              <a:t>obligation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800" i="1" dirty="0" smtClean="0">
                <a:latin typeface="Calibri" pitchFamily="34" charset="0"/>
                <a:cs typeface="Calibri" pitchFamily="34" charset="0"/>
              </a:rPr>
              <a:t>Performance of obligation is required</a:t>
            </a:r>
            <a:endParaRPr lang="en-US" sz="2800" i="1" dirty="0" smtClean="0">
              <a:latin typeface="Calibri" pitchFamily="34" charset="0"/>
              <a:cs typeface="Calibri" pitchFamily="34" charset="0"/>
            </a:endParaRPr>
          </a:p>
          <a:p>
            <a:pPr lvl="2" eaLnBrk="1" hangingPunct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Calibri" pitchFamily="34" charset="0"/>
              </a:rPr>
              <a:t>Contract:</a:t>
            </a:r>
          </a:p>
          <a:p>
            <a:pPr lvl="3" eaLnBrk="1" hangingPunct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Calibri" pitchFamily="34" charset="0"/>
              </a:rPr>
              <a:t>Performance of contract is fulfillment of obligation</a:t>
            </a:r>
          </a:p>
          <a:p>
            <a:pPr lvl="2" eaLnBrk="1" hangingPunct="1">
              <a:lnSpc>
                <a:spcPct val="90000"/>
              </a:lnSpc>
            </a:pPr>
            <a:r>
              <a:rPr lang="en-GB" sz="2400" dirty="0" smtClean="0">
                <a:latin typeface="Calibri" pitchFamily="34" charset="0"/>
                <a:cs typeface="Calibri" pitchFamily="34" charset="0"/>
              </a:rPr>
              <a:t>Tort:</a:t>
            </a:r>
          </a:p>
          <a:p>
            <a:pPr lvl="3" eaLnBrk="1" hangingPunct="1">
              <a:lnSpc>
                <a:spcPct val="90000"/>
              </a:lnSpc>
            </a:pPr>
            <a:r>
              <a:rPr lang="en-GB" sz="2400" dirty="0" err="1" smtClean="0">
                <a:latin typeface="Calibri" pitchFamily="34" charset="0"/>
                <a:cs typeface="Calibri" pitchFamily="34" charset="0"/>
              </a:rPr>
              <a:t>Fulfillment</a:t>
            </a:r>
            <a:r>
              <a:rPr lang="en-GB" sz="2400" dirty="0" smtClean="0">
                <a:latin typeface="Calibri" pitchFamily="34" charset="0"/>
                <a:cs typeface="Calibri" pitchFamily="34" charset="0"/>
              </a:rPr>
              <a:t> of obligation predetermined by law</a:t>
            </a:r>
            <a:endParaRPr lang="en-US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Calibri" pitchFamily="34" charset="0"/>
                <a:cs typeface="Calibri" pitchFamily="34" charset="0"/>
              </a:rPr>
              <a:t>Roles of Tort Law in Economics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458200" cy="50292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spcAft>
                <a:spcPts val="600"/>
              </a:spcAft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Wrongdoing is unilateral, but involuntary, act causes the legal binding between victim and wrongdoer.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Transaction cost is hence high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Injury imposed on another is the cost that the victim has to bear and this would influence the behaviour of the victim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Tort law tries to internalise such cost (borne by the victim) to the wrongdoer in order to encourage the adjustment of wrongdoer’s behaviour.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</a:pPr>
            <a:r>
              <a:rPr lang="en-GB" dirty="0" smtClean="0">
                <a:latin typeface="Calibri" pitchFamily="34" charset="0"/>
                <a:cs typeface="Calibri" pitchFamily="34" charset="0"/>
              </a:rPr>
              <a:t>Tort law determines tort liability to the wrongdoer to compensate the ‘worse-off’ of the victim</a:t>
            </a:r>
          </a:p>
          <a:p>
            <a:pPr eaLnBrk="1" hangingPunct="1">
              <a:lnSpc>
                <a:spcPct val="80000"/>
              </a:lnSpc>
            </a:pP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400" b="1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Section 420 – Wrongful Act</a:t>
            </a:r>
            <a:endParaRPr lang="en-US" sz="4400" b="1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“A person who, </a:t>
            </a:r>
          </a:p>
          <a:p>
            <a:pPr lvl="1"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willfully or negligently, </a:t>
            </a:r>
          </a:p>
          <a:p>
            <a:pPr lvl="1"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unlawfully </a:t>
            </a:r>
          </a:p>
          <a:p>
            <a:pPr lvl="1"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injures the life, body, health, liberty, property or any right, </a:t>
            </a:r>
          </a:p>
          <a:p>
            <a:pPr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is said to commit a wrongful act and</a:t>
            </a:r>
          </a:p>
          <a:p>
            <a:pPr eaLnBrk="1" hangingPunct="1"/>
            <a:r>
              <a:rPr lang="en-US" sz="3200" dirty="0" smtClean="0">
                <a:latin typeface="Calibri" pitchFamily="34" charset="0"/>
                <a:cs typeface="Calibri" pitchFamily="34" charset="0"/>
              </a:rPr>
              <a:t>is bound to make compensation </a:t>
            </a:r>
            <a:r>
              <a:rPr lang="en-US" sz="3200" dirty="0" err="1" smtClean="0">
                <a:latin typeface="Calibri" pitchFamily="34" charset="0"/>
                <a:cs typeface="Calibri" pitchFamily="34" charset="0"/>
              </a:rPr>
              <a:t>therefor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Calibri" pitchFamily="34" charset="0"/>
                <a:cs typeface="Calibri" pitchFamily="34" charset="0"/>
              </a:rPr>
              <a:t>Unlawful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4400" smtClean="0">
                <a:latin typeface="Calibri" pitchFamily="34" charset="0"/>
                <a:cs typeface="Calibri" pitchFamily="34" charset="0"/>
              </a:rPr>
              <a:t>Section 421 The exercise of right in which harming others is considered unlawful</a:t>
            </a:r>
          </a:p>
          <a:p>
            <a:pPr eaLnBrk="1" hangingPunct="1"/>
            <a:r>
              <a:rPr lang="en-GB" sz="4400" smtClean="0">
                <a:latin typeface="Calibri" pitchFamily="34" charset="0"/>
                <a:cs typeface="Calibri" pitchFamily="34" charset="0"/>
              </a:rPr>
              <a:t>How about ‘illegal’?</a:t>
            </a:r>
            <a:endParaRPr lang="en-US" sz="440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800" b="1" dirty="0" smtClean="0">
                <a:latin typeface="Calibri" pitchFamily="34" charset="0"/>
                <a:cs typeface="Calibri" pitchFamily="34" charset="0"/>
              </a:rPr>
              <a:t>Components of Tort (</a:t>
            </a:r>
            <a:r>
              <a:rPr lang="en-GB" sz="4800" b="1" dirty="0" err="1" smtClean="0">
                <a:latin typeface="Calibri" pitchFamily="34" charset="0"/>
                <a:cs typeface="Calibri" pitchFamily="34" charset="0"/>
              </a:rPr>
              <a:t>i</a:t>
            </a:r>
            <a:r>
              <a:rPr lang="en-GB" sz="4800" b="1" dirty="0" smtClean="0">
                <a:latin typeface="Calibri" pitchFamily="34" charset="0"/>
                <a:cs typeface="Calibri" pitchFamily="34" charset="0"/>
              </a:rPr>
              <a:t>)</a:t>
            </a:r>
            <a:endParaRPr lang="en-US" sz="4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  <a:cs typeface="Calibri" pitchFamily="34" charset="0"/>
              </a:rPr>
              <a:t>Action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  <a:cs typeface="Calibri" pitchFamily="34" charset="0"/>
              </a:rPr>
              <a:t>Intended action 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  <a:cs typeface="Calibri" pitchFamily="34" charset="0"/>
              </a:rPr>
              <a:t>negligent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  <a:cs typeface="Calibri" pitchFamily="34" charset="0"/>
              </a:rPr>
              <a:t>Unlawful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  <a:cs typeface="Calibri" pitchFamily="34" charset="0"/>
              </a:rPr>
              <a:t>‘Unlawful’ vs ‘illegal’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  <a:cs typeface="Calibri" pitchFamily="34" charset="0"/>
              </a:rPr>
              <a:t>Injury or Damage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latin typeface="Calibri" pitchFamily="34" charset="0"/>
                <a:cs typeface="Calibri" pitchFamily="34" charset="0"/>
              </a:rPr>
              <a:t>Definition of injury (compare with ‘contract’)</a:t>
            </a:r>
          </a:p>
          <a:p>
            <a:pPr lvl="2" eaLnBrk="1" hangingPunct="1">
              <a:lnSpc>
                <a:spcPct val="90000"/>
              </a:lnSpc>
            </a:pPr>
            <a:r>
              <a:rPr lang="en-GB" sz="2400" smtClean="0">
                <a:latin typeface="Calibri" pitchFamily="34" charset="0"/>
                <a:cs typeface="Calibri" pitchFamily="34" charset="0"/>
              </a:rPr>
              <a:t>Pecuniary</a:t>
            </a:r>
          </a:p>
          <a:p>
            <a:pPr lvl="2" eaLnBrk="1" hangingPunct="1">
              <a:lnSpc>
                <a:spcPct val="90000"/>
              </a:lnSpc>
            </a:pPr>
            <a:r>
              <a:rPr lang="en-GB" sz="2400" smtClean="0">
                <a:latin typeface="Calibri" pitchFamily="34" charset="0"/>
                <a:cs typeface="Calibri" pitchFamily="34" charset="0"/>
              </a:rPr>
              <a:t>Non-pecuniary</a:t>
            </a:r>
            <a:endParaRPr lang="en-US" sz="240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Calibri" pitchFamily="34" charset="0"/>
                <a:cs typeface="Calibri" pitchFamily="34" charset="0"/>
              </a:rPr>
              <a:t>Causality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800" smtClean="0">
                <a:latin typeface="Calibri" pitchFamily="34" charset="0"/>
                <a:cs typeface="Calibri" pitchFamily="34" charset="0"/>
              </a:rPr>
              <a:t>Injury is resulted from the action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400" b="1" smtClean="0">
                <a:latin typeface="Calibri" pitchFamily="34" charset="0"/>
                <a:cs typeface="Calibri" pitchFamily="34" charset="0"/>
              </a:rPr>
              <a:t>Components of Tort (ii)</a:t>
            </a:r>
            <a:endParaRPr lang="en-US" sz="4400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Calibri" pitchFamily="34" charset="0"/>
              </a:rPr>
              <a:t>Legal consequences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1) Tort liability</a:t>
            </a:r>
          </a:p>
          <a:p>
            <a:pPr lvl="2" eaLnBrk="1" hangingPunct="1">
              <a:lnSpc>
                <a:spcPct val="90000"/>
              </a:lnSpc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Legal obligation is created (=formation of (involuntary) contract)</a:t>
            </a:r>
          </a:p>
          <a:p>
            <a:pPr lvl="2" eaLnBrk="1" hangingPunct="1">
              <a:lnSpc>
                <a:spcPct val="90000"/>
              </a:lnSpc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Two parties</a:t>
            </a:r>
          </a:p>
          <a:p>
            <a:pPr lvl="3" eaLnBrk="1" hangingPunct="1">
              <a:lnSpc>
                <a:spcPct val="90000"/>
              </a:lnSpc>
            </a:pPr>
            <a:r>
              <a:rPr lang="en-GB" sz="2800" dirty="0" smtClean="0">
                <a:latin typeface="Calibri" pitchFamily="34" charset="0"/>
                <a:cs typeface="Calibri" pitchFamily="34" charset="0"/>
              </a:rPr>
              <a:t>Plaintiff (injured=victim=petitioner)</a:t>
            </a:r>
          </a:p>
          <a:p>
            <a:pPr lvl="3" eaLnBrk="1" hangingPunct="1">
              <a:lnSpc>
                <a:spcPct val="90000"/>
              </a:lnSpc>
            </a:pPr>
            <a:r>
              <a:rPr lang="en-GB" sz="2800" dirty="0" smtClean="0">
                <a:latin typeface="Calibri" pitchFamily="34" charset="0"/>
                <a:cs typeface="Calibri" pitchFamily="34" charset="0"/>
              </a:rPr>
              <a:t>Defendant (injurer=</a:t>
            </a:r>
            <a:r>
              <a:rPr lang="en-GB" sz="2800" dirty="0" err="1" smtClean="0">
                <a:latin typeface="Calibri" pitchFamily="34" charset="0"/>
                <a:cs typeface="Calibri" pitchFamily="34" charset="0"/>
              </a:rPr>
              <a:t>tortfeasor</a:t>
            </a:r>
            <a:r>
              <a:rPr lang="en-GB" sz="2800" dirty="0" smtClean="0">
                <a:latin typeface="Calibri" pitchFamily="34" charset="0"/>
                <a:cs typeface="Calibri" pitchFamily="34" charset="0"/>
              </a:rPr>
              <a:t>=wrongdoer)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2) Liable for compensation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Causality between </a:t>
            </a:r>
            <a:b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Action and Injury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458200" cy="5029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3000" smtClean="0">
                <a:latin typeface="Calibri" pitchFamily="34" charset="0"/>
                <a:cs typeface="Calibri" pitchFamily="34" charset="0"/>
              </a:rPr>
              <a:t>Injury of victim must be caused by the action of wrongdoer</a:t>
            </a:r>
          </a:p>
          <a:p>
            <a:pPr eaLnBrk="1" hangingPunct="1">
              <a:lnSpc>
                <a:spcPct val="80000"/>
              </a:lnSpc>
            </a:pPr>
            <a:r>
              <a:rPr lang="en-GB" sz="3000" smtClean="0">
                <a:latin typeface="Calibri" pitchFamily="34" charset="0"/>
                <a:cs typeface="Calibri" pitchFamily="34" charset="0"/>
              </a:rPr>
              <a:t>Two theories borrowed from ‘criminal wrong’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900" i="1" smtClean="0">
                <a:latin typeface="Calibri" pitchFamily="34" charset="0"/>
                <a:cs typeface="Calibri" pitchFamily="34" charset="0"/>
              </a:rPr>
              <a:t>Conditional Theory/Cause-in-fact/But-for test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800" smtClean="0">
                <a:latin typeface="Calibri" pitchFamily="34" charset="0"/>
                <a:cs typeface="Calibri" pitchFamily="34" charset="0"/>
              </a:rPr>
              <a:t>If ‘A’ is not occurred, the injury will not happened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800" smtClean="0">
                <a:latin typeface="Calibri" pitchFamily="34" charset="0"/>
                <a:cs typeface="Calibri" pitchFamily="34" charset="0"/>
              </a:rPr>
              <a:t>In absence of the wrongdoer’s action, the injury will not happened.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900" i="1" smtClean="0">
                <a:latin typeface="Calibri" pitchFamily="34" charset="0"/>
                <a:cs typeface="Calibri" pitchFamily="34" charset="0"/>
              </a:rPr>
              <a:t>Proximate Cause Theory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  <a:cs typeface="Calibri" pitchFamily="34" charset="0"/>
              </a:rPr>
              <a:t>Limitation of the first theory</a:t>
            </a:r>
          </a:p>
          <a:p>
            <a:pPr lvl="3" eaLnBrk="1" hangingPunct="1">
              <a:lnSpc>
                <a:spcPct val="80000"/>
              </a:lnSpc>
            </a:pPr>
            <a:r>
              <a:rPr lang="en-GB" sz="2300" smtClean="0">
                <a:latin typeface="Calibri" pitchFamily="34" charset="0"/>
                <a:cs typeface="Calibri" pitchFamily="34" charset="0"/>
              </a:rPr>
              <a:t>Too much extension of causality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  <a:cs typeface="Calibri" pitchFamily="34" charset="0"/>
              </a:rPr>
              <a:t>Foreseeability/extraordinary in hindsight</a:t>
            </a:r>
          </a:p>
          <a:p>
            <a:pPr lvl="2" eaLnBrk="1" hangingPunct="1">
              <a:lnSpc>
                <a:spcPct val="80000"/>
              </a:lnSpc>
            </a:pPr>
            <a:r>
              <a:rPr lang="en-GB" sz="2700" smtClean="0">
                <a:latin typeface="Calibri" pitchFamily="34" charset="0"/>
                <a:cs typeface="Calibri" pitchFamily="34" charset="0"/>
              </a:rPr>
              <a:t>Enhancement of risk</a:t>
            </a:r>
            <a:endParaRPr lang="en-US" sz="270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677</Words>
  <Application>Microsoft Office PowerPoint</Application>
  <PresentationFormat>On-screen Show (4:3)</PresentationFormat>
  <Paragraphs>91</Paragraphs>
  <Slides>13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Incomplete Contract</vt:lpstr>
      <vt:lpstr>Specific Contracts</vt:lpstr>
      <vt:lpstr>Specific Contracts</vt:lpstr>
      <vt:lpstr>Theory of Incomplete Contract</vt:lpstr>
      <vt:lpstr>Theory of Incomplete Contract</vt:lpstr>
      <vt:lpstr>Wrongful Act or Tort: Civil Wrong</vt:lpstr>
      <vt:lpstr>Differences between Tort and Contract</vt:lpstr>
      <vt:lpstr>Roles of Tort Law in Economics</vt:lpstr>
      <vt:lpstr>Section 420 – Wrongful Act</vt:lpstr>
      <vt:lpstr>Unlawful</vt:lpstr>
      <vt:lpstr>Components of Tort (i)</vt:lpstr>
      <vt:lpstr>Components of Tort (ii)</vt:lpstr>
      <vt:lpstr>Causality between  Action and Injury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Reliance</dc:title>
  <dc:creator>Supruet Thavornyutikarn</dc:creator>
  <cp:lastModifiedBy>ImageY</cp:lastModifiedBy>
  <cp:revision>45</cp:revision>
  <dcterms:created xsi:type="dcterms:W3CDTF">2008-03-25T06:42:29Z</dcterms:created>
  <dcterms:modified xsi:type="dcterms:W3CDTF">2013-09-25T07:19:33Z</dcterms:modified>
</cp:coreProperties>
</file>