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43"/>
  </p:notesMasterIdLst>
  <p:sldIdLst>
    <p:sldId id="256" r:id="rId2"/>
    <p:sldId id="300" r:id="rId3"/>
    <p:sldId id="301" r:id="rId4"/>
    <p:sldId id="302" r:id="rId5"/>
    <p:sldId id="303" r:id="rId6"/>
    <p:sldId id="309" r:id="rId7"/>
    <p:sldId id="310" r:id="rId8"/>
    <p:sldId id="311" r:id="rId9"/>
    <p:sldId id="304" r:id="rId10"/>
    <p:sldId id="305" r:id="rId11"/>
    <p:sldId id="328" r:id="rId12"/>
    <p:sldId id="306" r:id="rId13"/>
    <p:sldId id="307" r:id="rId14"/>
    <p:sldId id="308" r:id="rId15"/>
    <p:sldId id="329" r:id="rId16"/>
    <p:sldId id="330" r:id="rId17"/>
    <p:sldId id="312" r:id="rId18"/>
    <p:sldId id="331" r:id="rId19"/>
    <p:sldId id="332" r:id="rId20"/>
    <p:sldId id="333" r:id="rId21"/>
    <p:sldId id="334" r:id="rId22"/>
    <p:sldId id="336" r:id="rId23"/>
    <p:sldId id="337" r:id="rId24"/>
    <p:sldId id="338" r:id="rId25"/>
    <p:sldId id="339" r:id="rId26"/>
    <p:sldId id="340" r:id="rId27"/>
    <p:sldId id="341" r:id="rId28"/>
    <p:sldId id="313" r:id="rId29"/>
    <p:sldId id="314" r:id="rId30"/>
    <p:sldId id="346" r:id="rId31"/>
    <p:sldId id="342" r:id="rId32"/>
    <p:sldId id="343" r:id="rId33"/>
    <p:sldId id="344" r:id="rId34"/>
    <p:sldId id="345" r:id="rId35"/>
    <p:sldId id="347" r:id="rId36"/>
    <p:sldId id="348" r:id="rId37"/>
    <p:sldId id="353" r:id="rId38"/>
    <p:sldId id="349" r:id="rId39"/>
    <p:sldId id="350" r:id="rId40"/>
    <p:sldId id="351" r:id="rId41"/>
    <p:sldId id="352" r:id="rId4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68B4"/>
    <a:srgbClr val="FFCCCC"/>
    <a:srgbClr val="78DAE4"/>
    <a:srgbClr val="EF772D"/>
    <a:srgbClr val="FFFF99"/>
    <a:srgbClr val="FF66CC"/>
    <a:srgbClr val="FF3399"/>
    <a:srgbClr val="1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92" autoAdjust="0"/>
  </p:normalViewPr>
  <p:slideViewPr>
    <p:cSldViewPr>
      <p:cViewPr varScale="1">
        <p:scale>
          <a:sx n="67" d="100"/>
          <a:sy n="67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E741B1-82D3-4F3F-ADC7-493DC8C749C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F5EB60D-1A01-4BCF-9D26-B06FDE4273D6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Business plan</a:t>
          </a:r>
          <a:endParaRPr lang="en-US" sz="28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06EC5505-1C9F-4EE2-BA62-2B7DA11DE190}" type="parTrans" cxnId="{5FBFD3C6-973E-4658-BA06-BA22F0224C7F}">
      <dgm:prSet/>
      <dgm:spPr/>
      <dgm:t>
        <a:bodyPr/>
        <a:lstStyle/>
        <a:p>
          <a:endParaRPr lang="en-US"/>
        </a:p>
      </dgm:t>
    </dgm:pt>
    <dgm:pt modelId="{FC6433E7-58D4-4A47-A96F-0B81F66287DD}" type="sibTrans" cxnId="{5FBFD3C6-973E-4658-BA06-BA22F0224C7F}">
      <dgm:prSet/>
      <dgm:spPr/>
      <dgm:t>
        <a:bodyPr/>
        <a:lstStyle/>
        <a:p>
          <a:endParaRPr lang="en-US"/>
        </a:p>
      </dgm:t>
    </dgm:pt>
    <dgm:pt modelId="{E056079B-F7AD-4360-9E52-536F27547B0C}">
      <dgm:prSet phldrT="[Text]" custT="1"/>
      <dgm:spPr/>
      <dgm:t>
        <a:bodyPr/>
        <a:lstStyle/>
        <a:p>
          <a:r>
            <a:rPr lang="en-US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communicate</a:t>
          </a:r>
          <a:endParaRPr lang="en-US" sz="3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61BE1359-6D8B-4FA9-AAC9-18CCFCDD064C}" type="parTrans" cxnId="{F534B0AE-D05D-460D-BD98-B1563786F2E1}">
      <dgm:prSet/>
      <dgm:spPr/>
      <dgm:t>
        <a:bodyPr/>
        <a:lstStyle/>
        <a:p>
          <a:endParaRPr lang="en-US"/>
        </a:p>
      </dgm:t>
    </dgm:pt>
    <dgm:pt modelId="{9FA4CF23-6FDB-4193-AB2D-3E5D54A94D01}" type="sibTrans" cxnId="{F534B0AE-D05D-460D-BD98-B1563786F2E1}">
      <dgm:prSet/>
      <dgm:spPr/>
      <dgm:t>
        <a:bodyPr/>
        <a:lstStyle/>
        <a:p>
          <a:endParaRPr lang="en-US"/>
        </a:p>
      </dgm:t>
    </dgm:pt>
    <dgm:pt modelId="{A728FD58-E3FF-4CF5-AE19-A4127F2D60FA}">
      <dgm:prSet phldrT="[Text]" custT="1"/>
      <dgm:spPr/>
      <dgm:t>
        <a:bodyPr/>
        <a:lstStyle/>
        <a:p>
          <a:r>
            <a:rPr lang="en-US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commercial</a:t>
          </a:r>
          <a:endParaRPr lang="en-US" sz="3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0E0021CE-99B1-447E-B5A1-81E659475C60}" type="parTrans" cxnId="{8E7A350C-664E-41C8-8ACB-C00DBDC840A1}">
      <dgm:prSet/>
      <dgm:spPr/>
      <dgm:t>
        <a:bodyPr/>
        <a:lstStyle/>
        <a:p>
          <a:endParaRPr lang="en-US"/>
        </a:p>
      </dgm:t>
    </dgm:pt>
    <dgm:pt modelId="{C8A4A73D-C463-430C-8C08-0AD532AE4AAD}" type="sibTrans" cxnId="{8E7A350C-664E-41C8-8ACB-C00DBDC840A1}">
      <dgm:prSet/>
      <dgm:spPr/>
      <dgm:t>
        <a:bodyPr/>
        <a:lstStyle/>
        <a:p>
          <a:endParaRPr lang="en-US"/>
        </a:p>
      </dgm:t>
    </dgm:pt>
    <dgm:pt modelId="{3AED2B30-C7D7-4D3B-8B2E-30B0F93790FC}">
      <dgm:prSet phldrT="[Text]" custT="1"/>
      <dgm:spPr/>
      <dgm:t>
        <a:bodyPr/>
        <a:lstStyle/>
        <a:p>
          <a:r>
            <a:rPr lang="en-US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competitive</a:t>
          </a:r>
          <a:endParaRPr lang="en-US" sz="3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6CC88922-6BF9-42F0-944D-E89E530A928C}" type="parTrans" cxnId="{4B9C60AC-5AE4-4ACF-9BA4-DC9BCC407204}">
      <dgm:prSet/>
      <dgm:spPr/>
      <dgm:t>
        <a:bodyPr/>
        <a:lstStyle/>
        <a:p>
          <a:endParaRPr lang="en-US"/>
        </a:p>
      </dgm:t>
    </dgm:pt>
    <dgm:pt modelId="{3A0B78C8-2439-41F3-AF32-7341C1F1BE1E}" type="sibTrans" cxnId="{4B9C60AC-5AE4-4ACF-9BA4-DC9BCC407204}">
      <dgm:prSet/>
      <dgm:spPr/>
      <dgm:t>
        <a:bodyPr/>
        <a:lstStyle/>
        <a:p>
          <a:endParaRPr lang="en-US"/>
        </a:p>
      </dgm:t>
    </dgm:pt>
    <dgm:pt modelId="{31D96EC0-C64D-4600-9616-5DB9A5334C3C}">
      <dgm:prSet phldrT="[Text]" custT="1"/>
      <dgm:spPr/>
      <dgm:t>
        <a:bodyPr/>
        <a:lstStyle/>
        <a:p>
          <a:r>
            <a:rPr lang="en-US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Correct</a:t>
          </a:r>
          <a:endParaRPr lang="en-US" sz="3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B134E9C2-91DD-433D-A468-300DE25B182C}" type="parTrans" cxnId="{A9E6D3A0-176C-4595-B4BF-13041A7C2394}">
      <dgm:prSet/>
      <dgm:spPr/>
      <dgm:t>
        <a:bodyPr/>
        <a:lstStyle/>
        <a:p>
          <a:endParaRPr lang="en-US"/>
        </a:p>
      </dgm:t>
    </dgm:pt>
    <dgm:pt modelId="{034EBEEF-2565-4EE7-84EB-402D57751D33}" type="sibTrans" cxnId="{A9E6D3A0-176C-4595-B4BF-13041A7C2394}">
      <dgm:prSet/>
      <dgm:spPr/>
      <dgm:t>
        <a:bodyPr/>
        <a:lstStyle/>
        <a:p>
          <a:endParaRPr lang="en-US"/>
        </a:p>
      </dgm:t>
    </dgm:pt>
    <dgm:pt modelId="{CD0791CD-060B-424C-B79B-68CDA75C7E7E}">
      <dgm:prSet phldrT="[Text]" custT="1"/>
      <dgm:spPr/>
      <dgm:t>
        <a:bodyPr/>
        <a:lstStyle/>
        <a:p>
          <a:r>
            <a:rPr lang="en-US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clear</a:t>
          </a:r>
          <a:endParaRPr lang="en-US" sz="3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BF754154-59B3-4DCA-8A95-FAF57E743365}" type="parTrans" cxnId="{F2E3F260-028C-4211-912A-5A0EAFE681E5}">
      <dgm:prSet/>
      <dgm:spPr/>
      <dgm:t>
        <a:bodyPr/>
        <a:lstStyle/>
        <a:p>
          <a:endParaRPr lang="en-US"/>
        </a:p>
      </dgm:t>
    </dgm:pt>
    <dgm:pt modelId="{B7C868BF-D7F5-414D-875D-2E2BC2E91F74}" type="sibTrans" cxnId="{F2E3F260-028C-4211-912A-5A0EAFE681E5}">
      <dgm:prSet/>
      <dgm:spPr/>
      <dgm:t>
        <a:bodyPr/>
        <a:lstStyle/>
        <a:p>
          <a:endParaRPr lang="en-US"/>
        </a:p>
      </dgm:t>
    </dgm:pt>
    <dgm:pt modelId="{1EEAEE01-D0FC-4D36-84DE-62EF1113DC62}" type="pres">
      <dgm:prSet presAssocID="{0EE741B1-82D3-4F3F-ADC7-493DC8C749C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374BE40-D2CE-4602-9685-F6A0FEBD638B}" type="pres">
      <dgm:prSet presAssocID="{6F5EB60D-1A01-4BCF-9D26-B06FDE4273D6}" presName="centerShape" presStyleLbl="node0" presStyleIdx="0" presStyleCnt="1" custScaleX="111373" custLinFactNeighborX="-1524"/>
      <dgm:spPr/>
      <dgm:t>
        <a:bodyPr/>
        <a:lstStyle/>
        <a:p>
          <a:endParaRPr lang="en-GB"/>
        </a:p>
      </dgm:t>
    </dgm:pt>
    <dgm:pt modelId="{DEE7504D-9AEF-4433-A339-437AAEDF2C9B}" type="pres">
      <dgm:prSet presAssocID="{61BE1359-6D8B-4FA9-AAC9-18CCFCDD064C}" presName="Name9" presStyleLbl="parChTrans1D2" presStyleIdx="0" presStyleCnt="5"/>
      <dgm:spPr/>
      <dgm:t>
        <a:bodyPr/>
        <a:lstStyle/>
        <a:p>
          <a:endParaRPr lang="en-GB"/>
        </a:p>
      </dgm:t>
    </dgm:pt>
    <dgm:pt modelId="{BFB3B147-55BA-428E-BDA5-158B2F384934}" type="pres">
      <dgm:prSet presAssocID="{61BE1359-6D8B-4FA9-AAC9-18CCFCDD064C}" presName="connTx" presStyleLbl="parChTrans1D2" presStyleIdx="0" presStyleCnt="5"/>
      <dgm:spPr/>
      <dgm:t>
        <a:bodyPr/>
        <a:lstStyle/>
        <a:p>
          <a:endParaRPr lang="en-GB"/>
        </a:p>
      </dgm:t>
    </dgm:pt>
    <dgm:pt modelId="{5FD93880-8858-494C-B05B-A29EDA54206C}" type="pres">
      <dgm:prSet presAssocID="{E056079B-F7AD-4360-9E52-536F27547B0C}" presName="node" presStyleLbl="node1" presStyleIdx="0" presStyleCnt="5" custScaleX="180907" custRadScaleRad="100785" custRadScaleInc="-196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FB9602-03BC-40CB-9036-67EED70D5C38}" type="pres">
      <dgm:prSet presAssocID="{0E0021CE-99B1-447E-B5A1-81E659475C60}" presName="Name9" presStyleLbl="parChTrans1D2" presStyleIdx="1" presStyleCnt="5"/>
      <dgm:spPr/>
      <dgm:t>
        <a:bodyPr/>
        <a:lstStyle/>
        <a:p>
          <a:endParaRPr lang="en-GB"/>
        </a:p>
      </dgm:t>
    </dgm:pt>
    <dgm:pt modelId="{45C4BC45-119E-4492-A602-4CDF4B7A9A21}" type="pres">
      <dgm:prSet presAssocID="{0E0021CE-99B1-447E-B5A1-81E659475C60}" presName="connTx" presStyleLbl="parChTrans1D2" presStyleIdx="1" presStyleCnt="5"/>
      <dgm:spPr/>
      <dgm:t>
        <a:bodyPr/>
        <a:lstStyle/>
        <a:p>
          <a:endParaRPr lang="en-GB"/>
        </a:p>
      </dgm:t>
    </dgm:pt>
    <dgm:pt modelId="{8E5ADCF5-FE92-4605-BEE5-72E2695A9BB4}" type="pres">
      <dgm:prSet presAssocID="{A728FD58-E3FF-4CF5-AE19-A4127F2D60FA}" presName="node" presStyleLbl="node1" presStyleIdx="1" presStyleCnt="5" custScaleX="181037" custRadScaleRad="137168" custRadScaleInc="2461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91DFDD1-6825-457E-97C4-FC11637E4E6F}" type="pres">
      <dgm:prSet presAssocID="{6CC88922-6BF9-42F0-944D-E89E530A928C}" presName="Name9" presStyleLbl="parChTrans1D2" presStyleIdx="2" presStyleCnt="5"/>
      <dgm:spPr/>
      <dgm:t>
        <a:bodyPr/>
        <a:lstStyle/>
        <a:p>
          <a:endParaRPr lang="en-GB"/>
        </a:p>
      </dgm:t>
    </dgm:pt>
    <dgm:pt modelId="{B1B98582-FF51-4DDD-BB1B-E886C09C9A35}" type="pres">
      <dgm:prSet presAssocID="{6CC88922-6BF9-42F0-944D-E89E530A928C}" presName="connTx" presStyleLbl="parChTrans1D2" presStyleIdx="2" presStyleCnt="5"/>
      <dgm:spPr/>
      <dgm:t>
        <a:bodyPr/>
        <a:lstStyle/>
        <a:p>
          <a:endParaRPr lang="en-GB"/>
        </a:p>
      </dgm:t>
    </dgm:pt>
    <dgm:pt modelId="{B9C10697-1491-46D0-96F0-50647A773BBA}" type="pres">
      <dgm:prSet presAssocID="{3AED2B30-C7D7-4D3B-8B2E-30B0F93790FC}" presName="node" presStyleLbl="node1" presStyleIdx="2" presStyleCnt="5" custScaleX="167547" custRadScaleRad="102184" custRadScaleInc="-80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238A01-73FC-4976-AA09-65ABBDDD66A5}" type="pres">
      <dgm:prSet presAssocID="{B134E9C2-91DD-433D-A468-300DE25B182C}" presName="Name9" presStyleLbl="parChTrans1D2" presStyleIdx="3" presStyleCnt="5"/>
      <dgm:spPr/>
      <dgm:t>
        <a:bodyPr/>
        <a:lstStyle/>
        <a:p>
          <a:endParaRPr lang="en-GB"/>
        </a:p>
      </dgm:t>
    </dgm:pt>
    <dgm:pt modelId="{F0E7DAC2-F461-4508-B859-2207B08361D3}" type="pres">
      <dgm:prSet presAssocID="{B134E9C2-91DD-433D-A468-300DE25B182C}" presName="connTx" presStyleLbl="parChTrans1D2" presStyleIdx="3" presStyleCnt="5"/>
      <dgm:spPr/>
      <dgm:t>
        <a:bodyPr/>
        <a:lstStyle/>
        <a:p>
          <a:endParaRPr lang="en-GB"/>
        </a:p>
      </dgm:t>
    </dgm:pt>
    <dgm:pt modelId="{88F99BEE-1F65-4DC6-952C-DED95764FFFE}" type="pres">
      <dgm:prSet presAssocID="{31D96EC0-C64D-4600-9616-5DB9A5334C3C}" presName="node" presStyleLbl="node1" presStyleIdx="3" presStyleCnt="5" custScaleX="143158" custRadScaleRad="108886" custRadScaleInc="994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DC0A93B-DD51-4ADC-834B-CD9FCBB8EE8E}" type="pres">
      <dgm:prSet presAssocID="{BF754154-59B3-4DCA-8A95-FAF57E743365}" presName="Name9" presStyleLbl="parChTrans1D2" presStyleIdx="4" presStyleCnt="5"/>
      <dgm:spPr/>
      <dgm:t>
        <a:bodyPr/>
        <a:lstStyle/>
        <a:p>
          <a:endParaRPr lang="en-GB"/>
        </a:p>
      </dgm:t>
    </dgm:pt>
    <dgm:pt modelId="{D9C4A667-EFC7-4C87-9BBE-1EDB4628BAA0}" type="pres">
      <dgm:prSet presAssocID="{BF754154-59B3-4DCA-8A95-FAF57E743365}" presName="connTx" presStyleLbl="parChTrans1D2" presStyleIdx="4" presStyleCnt="5"/>
      <dgm:spPr/>
      <dgm:t>
        <a:bodyPr/>
        <a:lstStyle/>
        <a:p>
          <a:endParaRPr lang="en-GB"/>
        </a:p>
      </dgm:t>
    </dgm:pt>
    <dgm:pt modelId="{D2777770-66A0-4644-973A-F6EE8BC5BEF4}" type="pres">
      <dgm:prSet presAssocID="{CD0791CD-060B-424C-B79B-68CDA75C7E7E}" presName="node" presStyleLbl="node1" presStyleIdx="4" presStyleCnt="5" custScaleX="151143" custRadScaleRad="114518" custRadScaleInc="-695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0A1F18DC-7085-47B6-8352-72E0DE850B9D}" type="presOf" srcId="{BF754154-59B3-4DCA-8A95-FAF57E743365}" destId="{DDC0A93B-DD51-4ADC-834B-CD9FCBB8EE8E}" srcOrd="0" destOrd="0" presId="urn:microsoft.com/office/officeart/2005/8/layout/radial1"/>
    <dgm:cxn modelId="{F2E3F260-028C-4211-912A-5A0EAFE681E5}" srcId="{6F5EB60D-1A01-4BCF-9D26-B06FDE4273D6}" destId="{CD0791CD-060B-424C-B79B-68CDA75C7E7E}" srcOrd="4" destOrd="0" parTransId="{BF754154-59B3-4DCA-8A95-FAF57E743365}" sibTransId="{B7C868BF-D7F5-414D-875D-2E2BC2E91F74}"/>
    <dgm:cxn modelId="{4B9C60AC-5AE4-4ACF-9BA4-DC9BCC407204}" srcId="{6F5EB60D-1A01-4BCF-9D26-B06FDE4273D6}" destId="{3AED2B30-C7D7-4D3B-8B2E-30B0F93790FC}" srcOrd="2" destOrd="0" parTransId="{6CC88922-6BF9-42F0-944D-E89E530A928C}" sibTransId="{3A0B78C8-2439-41F3-AF32-7341C1F1BE1E}"/>
    <dgm:cxn modelId="{F534B0AE-D05D-460D-BD98-B1563786F2E1}" srcId="{6F5EB60D-1A01-4BCF-9D26-B06FDE4273D6}" destId="{E056079B-F7AD-4360-9E52-536F27547B0C}" srcOrd="0" destOrd="0" parTransId="{61BE1359-6D8B-4FA9-AAC9-18CCFCDD064C}" sibTransId="{9FA4CF23-6FDB-4193-AB2D-3E5D54A94D01}"/>
    <dgm:cxn modelId="{E420D515-9934-44FE-90EB-B0CE3557F5CD}" type="presOf" srcId="{6CC88922-6BF9-42F0-944D-E89E530A928C}" destId="{B1B98582-FF51-4DDD-BB1B-E886C09C9A35}" srcOrd="1" destOrd="0" presId="urn:microsoft.com/office/officeart/2005/8/layout/radial1"/>
    <dgm:cxn modelId="{6A9D62D2-2D9B-4630-9471-1FADC03ECBF9}" type="presOf" srcId="{A728FD58-E3FF-4CF5-AE19-A4127F2D60FA}" destId="{8E5ADCF5-FE92-4605-BEE5-72E2695A9BB4}" srcOrd="0" destOrd="0" presId="urn:microsoft.com/office/officeart/2005/8/layout/radial1"/>
    <dgm:cxn modelId="{0F8CE215-CCAD-4CD8-A1D7-AEF7D28F3A5A}" type="presOf" srcId="{0E0021CE-99B1-447E-B5A1-81E659475C60}" destId="{AAFB9602-03BC-40CB-9036-67EED70D5C38}" srcOrd="0" destOrd="0" presId="urn:microsoft.com/office/officeart/2005/8/layout/radial1"/>
    <dgm:cxn modelId="{79BB377D-59A2-46AD-8BC7-1D589424621B}" type="presOf" srcId="{31D96EC0-C64D-4600-9616-5DB9A5334C3C}" destId="{88F99BEE-1F65-4DC6-952C-DED95764FFFE}" srcOrd="0" destOrd="0" presId="urn:microsoft.com/office/officeart/2005/8/layout/radial1"/>
    <dgm:cxn modelId="{FB82E4C7-BB5B-44BB-94C0-6AE041D08CE5}" type="presOf" srcId="{E056079B-F7AD-4360-9E52-536F27547B0C}" destId="{5FD93880-8858-494C-B05B-A29EDA54206C}" srcOrd="0" destOrd="0" presId="urn:microsoft.com/office/officeart/2005/8/layout/radial1"/>
    <dgm:cxn modelId="{6A16E6FB-C7B3-496A-9608-5FE0A8DD46E2}" type="presOf" srcId="{B134E9C2-91DD-433D-A468-300DE25B182C}" destId="{F0E7DAC2-F461-4508-B859-2207B08361D3}" srcOrd="1" destOrd="0" presId="urn:microsoft.com/office/officeart/2005/8/layout/radial1"/>
    <dgm:cxn modelId="{58E85769-C1B6-44E4-B3FF-69CA83588312}" type="presOf" srcId="{3AED2B30-C7D7-4D3B-8B2E-30B0F93790FC}" destId="{B9C10697-1491-46D0-96F0-50647A773BBA}" srcOrd="0" destOrd="0" presId="urn:microsoft.com/office/officeart/2005/8/layout/radial1"/>
    <dgm:cxn modelId="{0AED0AD3-80BC-417B-A387-EFFF1B324FB4}" type="presOf" srcId="{BF754154-59B3-4DCA-8A95-FAF57E743365}" destId="{D9C4A667-EFC7-4C87-9BBE-1EDB4628BAA0}" srcOrd="1" destOrd="0" presId="urn:microsoft.com/office/officeart/2005/8/layout/radial1"/>
    <dgm:cxn modelId="{C1C71B0D-E1AE-4F81-9A7F-DAC0FAA826DB}" type="presOf" srcId="{0E0021CE-99B1-447E-B5A1-81E659475C60}" destId="{45C4BC45-119E-4492-A602-4CDF4B7A9A21}" srcOrd="1" destOrd="0" presId="urn:microsoft.com/office/officeart/2005/8/layout/radial1"/>
    <dgm:cxn modelId="{EE7AAD46-5C07-4D01-8F29-83763E0A267C}" type="presOf" srcId="{B134E9C2-91DD-433D-A468-300DE25B182C}" destId="{DD238A01-73FC-4976-AA09-65ABBDDD66A5}" srcOrd="0" destOrd="0" presId="urn:microsoft.com/office/officeart/2005/8/layout/radial1"/>
    <dgm:cxn modelId="{C94BA042-77C2-466A-93DD-93ACAFB9E5C7}" type="presOf" srcId="{61BE1359-6D8B-4FA9-AAC9-18CCFCDD064C}" destId="{DEE7504D-9AEF-4433-A339-437AAEDF2C9B}" srcOrd="0" destOrd="0" presId="urn:microsoft.com/office/officeart/2005/8/layout/radial1"/>
    <dgm:cxn modelId="{8E7A350C-664E-41C8-8ACB-C00DBDC840A1}" srcId="{6F5EB60D-1A01-4BCF-9D26-B06FDE4273D6}" destId="{A728FD58-E3FF-4CF5-AE19-A4127F2D60FA}" srcOrd="1" destOrd="0" parTransId="{0E0021CE-99B1-447E-B5A1-81E659475C60}" sibTransId="{C8A4A73D-C463-430C-8C08-0AD532AE4AAD}"/>
    <dgm:cxn modelId="{96ADDEA9-B182-40A3-9FBE-03F4B85D1237}" type="presOf" srcId="{61BE1359-6D8B-4FA9-AAC9-18CCFCDD064C}" destId="{BFB3B147-55BA-428E-BDA5-158B2F384934}" srcOrd="1" destOrd="0" presId="urn:microsoft.com/office/officeart/2005/8/layout/radial1"/>
    <dgm:cxn modelId="{A9E6D3A0-176C-4595-B4BF-13041A7C2394}" srcId="{6F5EB60D-1A01-4BCF-9D26-B06FDE4273D6}" destId="{31D96EC0-C64D-4600-9616-5DB9A5334C3C}" srcOrd="3" destOrd="0" parTransId="{B134E9C2-91DD-433D-A468-300DE25B182C}" sibTransId="{034EBEEF-2565-4EE7-84EB-402D57751D33}"/>
    <dgm:cxn modelId="{23CECC9F-B99D-4971-9A71-66ED4E245768}" type="presOf" srcId="{CD0791CD-060B-424C-B79B-68CDA75C7E7E}" destId="{D2777770-66A0-4644-973A-F6EE8BC5BEF4}" srcOrd="0" destOrd="0" presId="urn:microsoft.com/office/officeart/2005/8/layout/radial1"/>
    <dgm:cxn modelId="{4C24A8EB-54AE-4728-AD49-595D88335123}" type="presOf" srcId="{0EE741B1-82D3-4F3F-ADC7-493DC8C749C1}" destId="{1EEAEE01-D0FC-4D36-84DE-62EF1113DC62}" srcOrd="0" destOrd="0" presId="urn:microsoft.com/office/officeart/2005/8/layout/radial1"/>
    <dgm:cxn modelId="{5FBFD3C6-973E-4658-BA06-BA22F0224C7F}" srcId="{0EE741B1-82D3-4F3F-ADC7-493DC8C749C1}" destId="{6F5EB60D-1A01-4BCF-9D26-B06FDE4273D6}" srcOrd="0" destOrd="0" parTransId="{06EC5505-1C9F-4EE2-BA62-2B7DA11DE190}" sibTransId="{FC6433E7-58D4-4A47-A96F-0B81F66287DD}"/>
    <dgm:cxn modelId="{C5C21239-D646-4F2F-BA3B-CDA37C7E642E}" type="presOf" srcId="{6CC88922-6BF9-42F0-944D-E89E530A928C}" destId="{C91DFDD1-6825-457E-97C4-FC11637E4E6F}" srcOrd="0" destOrd="0" presId="urn:microsoft.com/office/officeart/2005/8/layout/radial1"/>
    <dgm:cxn modelId="{8F5D58AB-F457-4B50-9FE7-E681FBB6A74F}" type="presOf" srcId="{6F5EB60D-1A01-4BCF-9D26-B06FDE4273D6}" destId="{D374BE40-D2CE-4602-9685-F6A0FEBD638B}" srcOrd="0" destOrd="0" presId="urn:microsoft.com/office/officeart/2005/8/layout/radial1"/>
    <dgm:cxn modelId="{599FC277-7304-4FDB-B140-9A2F301FD6F4}" type="presParOf" srcId="{1EEAEE01-D0FC-4D36-84DE-62EF1113DC62}" destId="{D374BE40-D2CE-4602-9685-F6A0FEBD638B}" srcOrd="0" destOrd="0" presId="urn:microsoft.com/office/officeart/2005/8/layout/radial1"/>
    <dgm:cxn modelId="{39B14732-8E7E-4095-9B6B-64FC9281BF98}" type="presParOf" srcId="{1EEAEE01-D0FC-4D36-84DE-62EF1113DC62}" destId="{DEE7504D-9AEF-4433-A339-437AAEDF2C9B}" srcOrd="1" destOrd="0" presId="urn:microsoft.com/office/officeart/2005/8/layout/radial1"/>
    <dgm:cxn modelId="{31B88F45-1F16-4094-BBF1-FF4BFFD9C393}" type="presParOf" srcId="{DEE7504D-9AEF-4433-A339-437AAEDF2C9B}" destId="{BFB3B147-55BA-428E-BDA5-158B2F384934}" srcOrd="0" destOrd="0" presId="urn:microsoft.com/office/officeart/2005/8/layout/radial1"/>
    <dgm:cxn modelId="{F0CDFE08-C844-45AD-92B9-9042AD9AC147}" type="presParOf" srcId="{1EEAEE01-D0FC-4D36-84DE-62EF1113DC62}" destId="{5FD93880-8858-494C-B05B-A29EDA54206C}" srcOrd="2" destOrd="0" presId="urn:microsoft.com/office/officeart/2005/8/layout/radial1"/>
    <dgm:cxn modelId="{6A3B532F-41BC-48E8-BED5-E678D4003AF7}" type="presParOf" srcId="{1EEAEE01-D0FC-4D36-84DE-62EF1113DC62}" destId="{AAFB9602-03BC-40CB-9036-67EED70D5C38}" srcOrd="3" destOrd="0" presId="urn:microsoft.com/office/officeart/2005/8/layout/radial1"/>
    <dgm:cxn modelId="{E956C4C2-DBB7-4788-8611-60DD4BC22919}" type="presParOf" srcId="{AAFB9602-03BC-40CB-9036-67EED70D5C38}" destId="{45C4BC45-119E-4492-A602-4CDF4B7A9A21}" srcOrd="0" destOrd="0" presId="urn:microsoft.com/office/officeart/2005/8/layout/radial1"/>
    <dgm:cxn modelId="{C0E30E08-070B-46D3-91FF-4D0D9D4BD4AD}" type="presParOf" srcId="{1EEAEE01-D0FC-4D36-84DE-62EF1113DC62}" destId="{8E5ADCF5-FE92-4605-BEE5-72E2695A9BB4}" srcOrd="4" destOrd="0" presId="urn:microsoft.com/office/officeart/2005/8/layout/radial1"/>
    <dgm:cxn modelId="{8F7C3136-DC8A-4A4B-876C-3BA0F5C034BE}" type="presParOf" srcId="{1EEAEE01-D0FC-4D36-84DE-62EF1113DC62}" destId="{C91DFDD1-6825-457E-97C4-FC11637E4E6F}" srcOrd="5" destOrd="0" presId="urn:microsoft.com/office/officeart/2005/8/layout/radial1"/>
    <dgm:cxn modelId="{91E7B8C5-E9C7-4260-BFED-25C55DDBBD67}" type="presParOf" srcId="{C91DFDD1-6825-457E-97C4-FC11637E4E6F}" destId="{B1B98582-FF51-4DDD-BB1B-E886C09C9A35}" srcOrd="0" destOrd="0" presId="urn:microsoft.com/office/officeart/2005/8/layout/radial1"/>
    <dgm:cxn modelId="{5EE636EB-D01B-405F-9895-E1063F06D084}" type="presParOf" srcId="{1EEAEE01-D0FC-4D36-84DE-62EF1113DC62}" destId="{B9C10697-1491-46D0-96F0-50647A773BBA}" srcOrd="6" destOrd="0" presId="urn:microsoft.com/office/officeart/2005/8/layout/radial1"/>
    <dgm:cxn modelId="{46D3DEC1-99C9-40CA-B928-E9747CA6DF6B}" type="presParOf" srcId="{1EEAEE01-D0FC-4D36-84DE-62EF1113DC62}" destId="{DD238A01-73FC-4976-AA09-65ABBDDD66A5}" srcOrd="7" destOrd="0" presId="urn:microsoft.com/office/officeart/2005/8/layout/radial1"/>
    <dgm:cxn modelId="{F69394A0-69E9-4B4F-9D17-4EB889ACE0B8}" type="presParOf" srcId="{DD238A01-73FC-4976-AA09-65ABBDDD66A5}" destId="{F0E7DAC2-F461-4508-B859-2207B08361D3}" srcOrd="0" destOrd="0" presId="urn:microsoft.com/office/officeart/2005/8/layout/radial1"/>
    <dgm:cxn modelId="{63DB9233-AD68-4BD9-8A94-758633AD4446}" type="presParOf" srcId="{1EEAEE01-D0FC-4D36-84DE-62EF1113DC62}" destId="{88F99BEE-1F65-4DC6-952C-DED95764FFFE}" srcOrd="8" destOrd="0" presId="urn:microsoft.com/office/officeart/2005/8/layout/radial1"/>
    <dgm:cxn modelId="{289F28FE-970B-4FA1-A5A2-4A61B7F115AD}" type="presParOf" srcId="{1EEAEE01-D0FC-4D36-84DE-62EF1113DC62}" destId="{DDC0A93B-DD51-4ADC-834B-CD9FCBB8EE8E}" srcOrd="9" destOrd="0" presId="urn:microsoft.com/office/officeart/2005/8/layout/radial1"/>
    <dgm:cxn modelId="{DF8CE4CA-C970-4429-9906-918149388BE3}" type="presParOf" srcId="{DDC0A93B-DD51-4ADC-834B-CD9FCBB8EE8E}" destId="{D9C4A667-EFC7-4C87-9BBE-1EDB4628BAA0}" srcOrd="0" destOrd="0" presId="urn:microsoft.com/office/officeart/2005/8/layout/radial1"/>
    <dgm:cxn modelId="{6A08D75B-EFFF-4DFA-96F6-172D649CD0B4}" type="presParOf" srcId="{1EEAEE01-D0FC-4D36-84DE-62EF1113DC62}" destId="{D2777770-66A0-4644-973A-F6EE8BC5BEF4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25DEA-83CE-4871-B070-837183D23DB2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AC218-D2D5-4F06-B721-BD380A9F48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414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http://roustabout-investor.blogspot.com/2013/01/003-economy-of-scale-economy-of-speed.html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http://news.bitofnews.com/the-world-economy-explained-with-just-two-cows/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8/24/2015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81800" cy="685800"/>
          </a:xfrm>
          <a:solidFill>
            <a:srgbClr val="106CB5"/>
          </a:solidFill>
        </p:spPr>
        <p:txBody>
          <a:bodyPr>
            <a:normAutofit/>
          </a:bodyPr>
          <a:lstStyle/>
          <a:p>
            <a:pPr algn="r"/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Parichat</a:t>
            </a:r>
            <a:r>
              <a:rPr lang="de-DE" sz="1800" dirty="0" smtClean="0"/>
              <a:t> </a:t>
            </a:r>
            <a:r>
              <a:rPr lang="de-DE" sz="1800" dirty="0" err="1" smtClean="0"/>
              <a:t>Jantori</a:t>
            </a:r>
            <a:endParaRPr lang="en-US" sz="1800" dirty="0"/>
          </a:p>
        </p:txBody>
      </p:sp>
      <p:sp>
        <p:nvSpPr>
          <p:cNvPr id="5" name="Rechteck 4"/>
          <p:cNvSpPr/>
          <p:nvPr/>
        </p:nvSpPr>
        <p:spPr>
          <a:xfrm>
            <a:off x="0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228600" y="228600"/>
            <a:ext cx="1447800" cy="16764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9" name="Textfeld 8"/>
          <p:cNvSpPr txBox="1"/>
          <p:nvPr/>
        </p:nvSpPr>
        <p:spPr>
          <a:xfrm>
            <a:off x="3886200" y="5014637"/>
            <a:ext cx="525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Textfeld 8"/>
          <p:cNvSpPr txBox="1"/>
          <p:nvPr/>
        </p:nvSpPr>
        <p:spPr>
          <a:xfrm>
            <a:off x="1905000" y="4291362"/>
            <a:ext cx="7086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BI 201/ BA291 – Business Model and Business Plan</a:t>
            </a:r>
            <a:endParaRPr lang="en-US" sz="4400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://img2.wikia.nocookie.net/__cb20120328015257/camphalfbloodroleplay/images/0/03/Healthy-excercis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600200"/>
            <a:ext cx="3352800" cy="4957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://www.crc-acs.com.au/images/stories/reviewaccountingstandard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981200"/>
            <a:ext cx="4553413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Some key words: </a:t>
            </a:r>
          </a:p>
          <a:p>
            <a:pPr>
              <a:buFontTx/>
              <a:buChar char="-"/>
            </a:pP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การเสนอคุณค่า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Value proposition </a:t>
            </a:r>
          </a:p>
          <a:p>
            <a:pPr>
              <a:buFontTx/>
              <a:buChar char="-"/>
            </a:pP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คุณค่า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Value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828800"/>
            <a:ext cx="8153400" cy="4495800"/>
          </a:xfrm>
        </p:spPr>
        <p:txBody>
          <a:bodyPr/>
          <a:lstStyle/>
          <a:p>
            <a:pP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Task 1: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Form up a group of 7 students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Brain storming with friends in your group to answer the question </a:t>
            </a:r>
          </a:p>
          <a:p>
            <a:pPr marL="0" indent="0"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    </a:t>
            </a:r>
            <a:r>
              <a:rPr lang="de-DE" b="1" i="1" dirty="0" smtClean="0">
                <a:latin typeface="Cordia New" pitchFamily="34" charset="-34"/>
                <a:cs typeface="Cordia New" pitchFamily="34" charset="-34"/>
              </a:rPr>
              <a:t>„How would you create value for this product?“ </a:t>
            </a:r>
            <a:endParaRPr lang="de-DE" b="1" i="1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Present your results to your classmates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4724400"/>
            <a:ext cx="8226552" cy="1371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i="1" dirty="0">
                <a:latin typeface="Cordia New" pitchFamily="34" charset="-34"/>
                <a:cs typeface="Cordia New" pitchFamily="34" charset="-34"/>
              </a:rPr>
              <a:t>A business model describes the rational of how an organization creates, delivers, and capture value</a:t>
            </a:r>
          </a:p>
          <a:p>
            <a:pPr marL="0" indent="0" algn="ctr"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85800" y="1609725"/>
            <a:ext cx="8153400" cy="25146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Value: </a:t>
            </a:r>
            <a:endParaRPr lang="en-US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n-US" sz="2600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extent to which a good or service is perceived by its customer to meet his or her needs or wants, measured by customer's willingness to pay for it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Summarization of </a:t>
            </a:r>
            <a:r>
              <a:rPr lang="en-US" sz="2600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why a consumer should buy a product or use a </a:t>
            </a: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service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600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customer's perception of the worth of the product than on its intrinsic value</a:t>
            </a:r>
          </a:p>
          <a:p>
            <a:endParaRPr lang="en-US" sz="28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7595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2" name="Picture 4" descr="http://www.tobyjenkins.com.au/wp-content/uploads/2011/12/Value-Pricing-grap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619249"/>
            <a:ext cx="4912103" cy="5047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08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24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i="1" dirty="0" smtClean="0">
                <a:latin typeface="Cordia New" pitchFamily="34" charset="-34"/>
                <a:cs typeface="Cordia New" pitchFamily="34" charset="-34"/>
              </a:rPr>
              <a:t>“Value creation vs. Value addition”</a:t>
            </a:r>
            <a:endParaRPr lang="en-US" sz="4000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http://poetsandquants.com/wp-content/uploads/2015/05/add-valu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438400"/>
            <a:ext cx="59055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04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054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Value comes from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Newness: There was no similar offering. It is often, but not always technology related.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Performance: Improving product or service performance – PC, Mobile Phone, Car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Customization: Tailoring products and services to the specific needs of individual customer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G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etting the job done: Helping a customer get certain job done ; Rolls-Royce, Recall, Audit-firms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Design:  A product may standout because of superior design,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B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rand/ status: Brand could signify status, personality and life-style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Price: Offering similar value at a lower price is a common way to satisfy the need of price-sensitive customers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Cost reduction: Helping customer to reduce cost is an important way to create value (Software, Internet platform)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Risk reduction : Product guarantee reduces risk of post-purchase breakdown and repairs (return and guarantee policy)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Accessibility: Making product and services available to customers who previously lacked access to them (Mutual fund, </a:t>
            </a: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Netjets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, Alibaba)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Convenience/ usability: Making things more convenient or easier to use (iPhone) 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Task 2: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Describe the following business by using “Business Model Canvas”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What is the pro/ con of each business model? 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http://diytoolkit.org/media/Business-Model-Canvas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828800"/>
            <a:ext cx="7245927" cy="434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97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Different patterns of business model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Multi-sided: Bringing together two or more groups of customers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Free/ </a:t>
            </a: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Freemuim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: Basic services for free, paid for premium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Bait &amp; Hook: inexpensive or free initial offer that encourage continuing future purchase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Low cost: Reduce cost to offer lower price </a:t>
            </a:r>
          </a:p>
          <a:p>
            <a:pPr>
              <a:buFontTx/>
              <a:buChar char="-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Subscription: customer must pay a subscription price to have access to the product/service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Auction: </a:t>
            </a: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Ebay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! 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Open business model: Systematic collaborating with outside partners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Long Tail: Focus on offering a large number of niche products. Small number of bestsellers account for most revenues.   </a:t>
            </a: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Task 3: Reviewing the given business plan.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What is business plan for you. Create your own definition. Why do we need it.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List all the common things you see from each plan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Pick up one favorite business plan. Why you like it? 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The key elements of business plan</a:t>
            </a:r>
            <a:endParaRPr lang="en-US" b="1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Executive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summery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Company description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Management and organization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Industry and market analysis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Competitor analysis 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Product and services (operational issues)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Marketing strategy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Financial plan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Characters of effective business plan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0410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Check your business plan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97231" y="1828800"/>
            <a:ext cx="8153400" cy="449580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Is your business concept solid and feasible?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Is your management experience and capable?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Does your product or service create value to the customer?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Does a real market exist?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What are your target markets and are they large enough to support your business plan? 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Have you thoroughly and honestly evaluate your business and your competitors?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Are your goals focused and are your strategy competitive?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Is your financial plan realistic?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How and when will the investors get their investment back?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</a:t>
            </a:r>
          </a:p>
          <a:p>
            <a:pPr>
              <a:buFontTx/>
              <a:buChar char="-"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0874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Task 4: Fix versus Variable cost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If you have a car, owner of restaurant, online seller, organizer of sport or concert event, what is fix and variable cost for you?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Make a list of all the cost.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64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Break-even Point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B.E.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is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the level of sales at which profit is zero. At break -even point total sales are equal to total cost (variable + fixed).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If a firm cannot manage sales to cover variable as well as fixed costs it will have to bear losses. The following is the further explanation of this concept:</a:t>
            </a:r>
          </a:p>
          <a:p>
            <a:pPr marL="0" indent="0">
              <a:buNone/>
            </a:pP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2917558" y="4114800"/>
            <a:ext cx="3344697" cy="2552700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6157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Example: </a:t>
            </a:r>
          </a:p>
          <a:p>
            <a:pPr marL="0" lv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Sales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price per unit = $500</a:t>
            </a:r>
          </a:p>
          <a:p>
            <a:pPr marL="0" lv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variable cost per unit = $300</a:t>
            </a:r>
          </a:p>
          <a:p>
            <a:pPr marL="0" lv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Total fixed expenses = $70,000</a:t>
            </a:r>
          </a:p>
          <a:p>
            <a:pPr marL="0" indent="0">
              <a:buNone/>
            </a:pPr>
            <a:endParaRPr lang="en-US" b="1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At Break Even point, Revenues </a:t>
            </a:r>
            <a:r>
              <a:rPr lang="de-DE" dirty="0">
                <a:latin typeface="Cordia New" panose="020B0304020202020204" pitchFamily="34" charset="-34"/>
                <a:cs typeface="Cordia New" panose="020B0304020202020204" pitchFamily="34" charset="-34"/>
              </a:rPr>
              <a:t>– Total cost = </a:t>
            </a: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0</a:t>
            </a:r>
          </a:p>
          <a:p>
            <a:pPr marL="0" indent="0">
              <a:buNone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In this example, quantity at break even point is ........Unit. 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7852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Sales Break – Even Point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The break-even point in sales dollars can be calculated by dividing a company's fixed expenses by the company's </a:t>
            </a:r>
            <a:r>
              <a:rPr lang="en-US" u="sng" dirty="0">
                <a:latin typeface="Cordia New" panose="020B0304020202020204" pitchFamily="34" charset="-34"/>
                <a:cs typeface="Cordia New" panose="020B0304020202020204" pitchFamily="34" charset="-34"/>
              </a:rPr>
              <a:t>contribution margin ratio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The contribution margin is sales minus variable expenses. </a:t>
            </a:r>
            <a:r>
              <a:rPr lang="en-US" u="sng" dirty="0">
                <a:latin typeface="Cordia New" panose="020B0304020202020204" pitchFamily="34" charset="-34"/>
                <a:cs typeface="Cordia New" panose="020B0304020202020204" pitchFamily="34" charset="-34"/>
              </a:rPr>
              <a:t>When the contribution margin is expressed as a percentage of sales it is referred to as the contribution margin ratio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90202" y="4648200"/>
            <a:ext cx="7848600" cy="11239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Break-even Sales </a:t>
            </a:r>
            <a:r>
              <a:rPr lang="en-US" sz="28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= </a:t>
            </a:r>
            <a:r>
              <a:rPr lang="en-US" sz="2800" dirty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[Fixed Cost / 1 – (Variable Cost / Sales)]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9795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Example: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A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company has fixed expenses of $100,000 per year. Its variable expenses are approximately 80% of sales. </a:t>
            </a:r>
            <a:r>
              <a:rPr lang="de-DE" dirty="0">
                <a:latin typeface="Cordia New" panose="020B0304020202020204" pitchFamily="34" charset="-34"/>
                <a:cs typeface="Cordia New" panose="020B0304020202020204" pitchFamily="34" charset="-34"/>
              </a:rPr>
              <a:t>(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This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means that the contribution margin ratio is 20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%) </a:t>
            </a:r>
          </a:p>
          <a:p>
            <a:pPr marL="0" indent="0">
              <a:buNone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Therefore, break even point in sales is 100,000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/ 0.2 = 50,000 $ </a:t>
            </a: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Let’s check the answer: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Sales – total cost = 0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500,000 – (100,000+400,000) = 0 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0269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E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xample: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- A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travel agency is organizing weekend trips to different cities. The package includes the transfer by coach and the overnight stay in a B&amp;B. It is offered for 99 € per person. The coach costs 500 € per weekend, fuel 300 €, the driver 350 € per weekend; administration is charged at 100 € per weekend trip. The B&amp;B costs 55 € per person, the salespersons get a commission of 10 € per passenger.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 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a. Calculate the fixed and the variable costs of a trip.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b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How many passengers will the agency have to find in order to break even?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c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The target profit per trip is 100 €. What happens to the break-even-point?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d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If the travel agency expects 45 passengers. What are the margins of safety?</a:t>
            </a: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177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Example: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company producing felt-tip pen estimates its monthly sales at 30,000 pens. Its fix cost is 250,000 baht/month. Its variable cost is 3.70 baht per pen.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a.  If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the sales price is 10 baht/pen. How many pens this company should sell in order to reach break-even point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?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b. If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this company wants to achieve 150,000 baht profit. How many pens should this company sell to its customer?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583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Example: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At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Oil Change Co.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The fix and variable cost is shown as follow: </a:t>
            </a: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Oil Change Co. charges one flat fee of $24 for performing the oil change service. 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How many car this company has to service in order to reach break-even point? 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Or how much is the sales break-even?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910984" y="2667000"/>
            <a:ext cx="2305050" cy="132207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4"/>
          <a:stretch>
            <a:fillRect/>
          </a:stretch>
        </p:blipFill>
        <p:spPr>
          <a:xfrm>
            <a:off x="3657600" y="2789872"/>
            <a:ext cx="3819525" cy="1076325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109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Payback Period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36943" y="1676400"/>
            <a:ext cx="8153400" cy="44958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 period of time required for the return on an investment to “repay” the sum of the original investment.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 1: a 1000$ investment which returned 500$ per year. The pay back period would be 2 years. 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 2: a project cost 100,000 and it is expected to return 20,000 annually, the payback period will be   ………………… years.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8993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Payback Period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 3: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 project requires an investment of 200,000$ and it generates cash as follows: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1</a:t>
            </a:r>
            <a:r>
              <a:rPr lang="en-US" baseline="30000" dirty="0" smtClean="0">
                <a:latin typeface="CordiaUPC" pitchFamily="34" charset="-34"/>
                <a:cs typeface="CordiaUPC" pitchFamily="34" charset="-34"/>
              </a:rPr>
              <a:t>st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year 20,000$, 2</a:t>
            </a:r>
            <a:r>
              <a:rPr lang="en-US" baseline="30000" dirty="0" smtClean="0">
                <a:latin typeface="CordiaUPC" pitchFamily="34" charset="-34"/>
                <a:cs typeface="CordiaUPC" pitchFamily="34" charset="-34"/>
              </a:rPr>
              <a:t>nd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year 60,000$, 3</a:t>
            </a:r>
            <a:r>
              <a:rPr lang="en-US" baseline="30000" dirty="0" smtClean="0">
                <a:latin typeface="CordiaUPC" pitchFamily="34" charset="-34"/>
                <a:cs typeface="CordiaUPC" pitchFamily="34" charset="-34"/>
              </a:rPr>
              <a:t>rd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year 80,000$, 4</a:t>
            </a:r>
            <a:r>
              <a:rPr lang="en-US" baseline="30000" dirty="0" smtClean="0">
                <a:latin typeface="CordiaUPC" pitchFamily="34" charset="-34"/>
                <a:cs typeface="CordiaUPC" pitchFamily="34" charset="-34"/>
              </a:rPr>
              <a:t>th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year 100,000$ and 70,000 in the 5</a:t>
            </a:r>
            <a:r>
              <a:rPr lang="en-US" baseline="30000" dirty="0" smtClean="0">
                <a:latin typeface="CordiaUPC" pitchFamily="34" charset="-34"/>
                <a:cs typeface="CordiaUPC" pitchFamily="34" charset="-34"/>
              </a:rPr>
              <a:t>th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year.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What is the payback period? </a:t>
            </a: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924839" y="4572000"/>
            <a:ext cx="7391400" cy="990601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(20,000+60,000+80,000 = 160,000 in the first three years, 40,000/100,00 in the fourth year, therefore payback period 3.4. 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4156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Payback Period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 4: A project requires an investment of 20,000 Bath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. and it generates cash as follows: 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1</a:t>
            </a:r>
            <a:r>
              <a:rPr lang="en-US" baseline="30000" dirty="0">
                <a:latin typeface="CordiaUPC" pitchFamily="34" charset="-34"/>
                <a:cs typeface="CordiaUPC" pitchFamily="34" charset="-34"/>
              </a:rPr>
              <a:t>st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year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10,000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$, 2</a:t>
            </a:r>
            <a:r>
              <a:rPr lang="en-US" baseline="30000" dirty="0">
                <a:latin typeface="CordiaUPC" pitchFamily="34" charset="-34"/>
                <a:cs typeface="CordiaUPC" pitchFamily="34" charset="-34"/>
              </a:rPr>
              <a:t>nd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year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8,000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$, 3</a:t>
            </a:r>
            <a:r>
              <a:rPr lang="en-US" baseline="30000" dirty="0">
                <a:latin typeface="CordiaUPC" pitchFamily="34" charset="-34"/>
                <a:cs typeface="CordiaUPC" pitchFamily="34" charset="-34"/>
              </a:rPr>
              <a:t>rd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year 6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,000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$, 4</a:t>
            </a:r>
            <a:r>
              <a:rPr lang="en-US" baseline="30000" dirty="0">
                <a:latin typeface="CordiaUPC" pitchFamily="34" charset="-34"/>
                <a:cs typeface="CordiaUPC" pitchFamily="34" charset="-34"/>
              </a:rPr>
              <a:t>th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year 2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,000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$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What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is the payback period? </a:t>
            </a: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9627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utoShape 2" descr="data:image/png;base64,iVBORw0KGgoAAAANSUhEUgAAAREAAAC4CAMAAADzLiguAAABd1BMVEX///+Dg4Pa9tr/uKcAAAD5+fn19fW5ubk4ODh4eHju7u6VlZX8/Px1dXXPz8++vr7Jycn/v62kpKTp6enc3NySkpKurq7j4+OoqKja2trw8PCHh4c4HxidnZ3FxcXU1NTf/N9v2G+J3olubm4SEhLY9tj0/PRCQkLat77urJxmZmY0NDSVbGLGi5f/Ryn/i3fky8/q2Nv/dWD/ZEzk+eT/qZf/gWzJlJ+7c4L/xbRbW1skyiTM58wpKSnHkYSTpZP/LACjuKNj1WPwrZ2607qm5qb/n40NyA277LvD78Of5J/VrLS6b3/ChJH/lIGwVGlRUVH/2M2NdnKVh4RlS0XYnY+qhX3cv7kcAABMFQ5/XlfLoplHOzjlrqHrjXzwblqebF8DGRyBZF4wJCF8jXxNVk1nTUfRsKijhX6IXlN3aWYeKizlkIj/FADBDwA5RUjUU0BldGVB0UGUqZREqUR+2n6nOlSxWGyiIkXCzsLW5dZ8mXwdGB0gbH25AAAUuklEQVR4nO2di0PbRp7Hf8KWFL1Gsh6j141E4ySAgRYSCAkJEBqSzWOTkrZJ7nLpXbqb9Hb3bq9He+lde/3j7zeSAVu2wYBsbOIvD49GY1n6+Dczv3loBDOxMNGh4hmIYaJWxSCc9ymMmIQJkYImRIqaECnqIhNZBlhaOvG7LgoRnf/u//BfiP54C2Znl2ZBlEDCWAmj8RW3ACQx20aJIo/BHaLUPNIFIaKuLS09jf4I+CNhcM3hkbeAG8ny/6w9XVyTltaewi9rayJ/fbr2y/La2izuXl5ce7q2uPzV2traYtOcLgiR6Oni4tPo1tLs7C2JB/eJzC7B8iwGZpeePvsFX58uP332FX+d/erZIiZ5BrAoweIzmF3OAMKFIQJry8tr+I1La8tZUIenkIGAJpHZp/ifk9h/XYJZWFIXRf1/h0QkCii1O6Prfb6dHPlGVyruhiUdrxB/Zw+C0q3FtaVnz5bUZdxcVpeerXEG0iy+Oou/iGhMsOwAWgrnwYOz+ZEGRYTYvu97HdFKf++WOk6q7Y2yc8qzamr51mzvnQMjkgD/Yk23ngA1GG6YikGyC6N5iiwWwxKmNAwXVJcnyKXIIV43MXhy11AoJ2JFPLlvKDaQqBk7CA2MiCDL89hsCvAy8GoZqHi1mqiA2Pw86oPDgDmQJJLHE/kbSC1H4lKeSxqIKhY5NMviREz+Boz3w8Dnr6E7kDMfGBHmhq6dNazrkROtc5tQ5vHCmAhRXYmhkcX6AV6bJTuOqjj8O8+LizQBT8/tyQfLUHYz46oDDUFQnQiQCL52FialaKC5RnZj9JV2A9sO+FUgDUXbt3UeS0HSfAqWguHQ53vy4mLXizFv8HDgcLMh3EaQjhZBxGzmBNy+8HUgZz5QIiziRDQR8wEwFfOBroDP8gRoBBgLsu3zTILhjIjBd1FX18FrEsE8Bx7hOxwkCFi+pCYSwdfEGsiZD4pIuq4odSe7bt0zDLwWZsSCjh/m51Yi5rHZx7t1xXD8/S2eVZBjFsYgNQxGsg2OSzYMT6cOj+WkB6Ax8tAibSgfM0ZE/MHkkqLGiMiQNCFS1IRIUR1EaHGLdkRebO0TCRRFzgJtjUwrAXMmPPCuPwk1iXCPUqVGrJNEVxQR7Hqa75WDAFuacnq+ZzlMNYm4gsKdzMhOEvQphVAGXtWhifi8vfUp2gjKDjVlI6TpjKCYIHNnEzxsTLkzaD62f57nOFzlRCSqOnZIxTrURSYGYEsBb2p7kk4t6oH+KY0NN20kZDZmEsYzS6g52CTNskksgjsfNNtfn4qO9keC7NdJhnY6I6CJh1bUhEhREyJF9SJCBtNlNwbqRcSYH/KJjIx6EJGq1U+qgmlRDyJKtToz7FMZEXUn4giN3z/VErdXOWJeGvKJjIx6EZEnRAqaEClqQqSoCZGiJkSKmhApakKkqAmRoiZEipoQKWpCpKgLQeRUw9UXiUisbOQzYvfHl/ioit1QvBNNz7pIRLJpbJZRj4JLhls3zGxuHxP5TD/DkMED14LYCFQqKDoG/YSn7XKMi0REyeyiDtn0cyGf7ah4mo4BT0xIoAYOmPI6iF5ogisL3SbqXxQiDt2DjEj2i+ZgCBu5jaiBi/lJMUDUFKANRUkDkDQk4pvzQpep5BeECNvamYbMQBRJEiAWDR0Ng5cjzAHb90RRFoGlQEOREAaS58qiIce6eBwRKUXz8vjAxFgRIdrd6akpDCRoLBpmGddzNMb4JqQSgAmaxqcGYwlLtURMQSSQeI6bpS2qjYhkUBBEkRvbGBEh8fYUV0mHayPCJ6ln+VDUkchgphSXLV/ZnpoeFJE69RqEEwljr3FFi8dgWI+wn3McgyEiOYTpRu7YjEVffBj/9+MDIAPJNeDbQPIJ/ONQjtDtxz9dXhkskUONPBGd7t1duXznD1cnRDJF5vud6amrd+7c+WxlQgRyhwwZPHrw5WeP9oGslHTsMSQimXt3p/MCdeWzg3Lk6rWSDj9+RFS2c1C/IJGpT52I421NHSonsrKyckjk8srVs33CeBEJ2dbV6SIRLEwuY42jZyme4N/VMzEZJyKisn23lUeTyJPHKw8ePXj0EZ58fHTtp49Tjz9+9vEMWWh8iLjs/XQ7j1Yil5/Ag2vwaOUJXHsw9UnYiK7tN+g6iGCuebJy+aqeEbmMRK4+PssnjQmRJL7byePQRqamOJGVT4cIfb/TjUeTyKPHGHqAdc2Dy4/hMVy7Co8uj2w50k9/gnhMIpEYd7vimGrzR6ZG0R+xjOKCK0csSeMbRr6CgJgvmkE6xwkymd52d/soEBlJD00TQYHUkYHy5Q8C6uCmwy3ApwFIPhCIMJA6AY+zLAhlFbdFX1WDBOqs2wic0yu/jAcRlroxKMwJXIdJ4Du4oWfLHXiOw1SGnxRjQLB9PuSWEYl9X4sY2fVNopmdC6w49tZRPI5t1/Qwu6NVKhFGGe+29oR4XgIl3oB1zBiJIszEsQKxnAIGGkK+ggRZF2JV4KMJNrEgNeXOWwHjra4VzKEeXf7py4+PDojg5yr5KGdzBnuWaVVFOVy7JT0eUqlERAgcJbvgbFkdBZTsJlA+DJtmK40Y6GjlCfh9ovkYHBJJkAgtEPFpp0NW1IM7d+58udJiI3i8SJbBWjcdWXayESyH8fvIeCzIcmTY8jCJ0LqRrdMTKUYATl3hq+HyEgWoUXf4UrCQGAZmrGwQkvDbZ2XcEdGUQJiIcWsxHLHj7CPLND/duZObCMJTcyJxmDLfSKPQ9Zpjevx4GGszN5Vi+dj7dEfSH5G0fnjwbPOHL69Oo2CbCVXYH/flo5wQa5daiPBYy6NQtMQuGkUiVnsD9yh99mBl59f1K7/XlWw5upyIgeao7I+EmxZf6icbHwfSkTe7aIhEwv5uknWVnb5goGlMrfzfXuP3jXU3zbsC+LVgRnQhqMt8Za3s0kzD4Euy1f3A8KQoPnbVviESSar9JNJ+7sM+pqemr/26FVSrQmCXPc42RCLWlWOTpMJOlxZu0TZW7u74G5fW64p+yiXRGhvz8xu9do4SkVA4wmHfzynTv+4J69VqaqmnPxNxplrtabCjQ0Sk20c7INPTv/0s46Vo2plXuqDVahz22DcqRFT5/REVLuaUnd8aH3bXd1W1lHLDm4lmSPc8NyJEtK1eLTqeUa5tvTeqVdql5XNa+YT3QnWd3TkKRCJ5r4cDgraxvY2Z3vAGspKSW+1icCNAhHa1DzSNu795H3bnd+uOr5d+Mrkcm3UU0OdOxI87eSCNlV/fa1j8yfIZqpR+FF0pFtNDIyIm7ArpWCAqZT8XHBCk8dv2r9XqujCkhXGS+fYSdng20sCKs+DHR4UhKcwoU9sf9tYvbfjhgNaj7SJXayukhkckLHpFobZVwLG1hWlsOvSlxty4pQE4xHJkt8pattKWISn0zHZ2PmzsKnVRP5cZkn6DHBTeQyRCqi1demYzv2Ru6tbe3u+/m+l5LjEWH2ToYfaPHK7fEfAudu57TW39jO6GcHxf38Ales3lX8+hx0iy9u5yHDs77y/N1BuKeKou8/J1Kf9ahk9ERodsenp7bw/bbNYordcozmdW0kokVQTGBxMCGAQRH+sRC7BBt729je4GY8e/ZdjaMKGdiMc3m3OeSyciVbka7z982MAWrDOIKkVt/mWysiYL4R7p4VCQ4/rtyU3DoC1tm5m0424SrXnTTvmzwFk1V5kt2IIa0PGoD4tnBLr/iapG7UOnvVm7uOzwhESvQIR5zd79WFm/ItTLqw11k+xmPPp9WsupFFL+1AamxJKtKYjBUGwSG3FEfd9QeCbNx/h4FFOUcEPRPCPgK/IfHiKI24hoJPIhdvjYY3k2IqmS1lj/trp7hRPp1XF1ZjlqwJ9NEMogRbIVkOz5H1JsBhCa1BEiiQ91ZgYkh2DJWsS3kqxrkrQQQYNoJUJsm/HRW56spHJEs9HdWNjcfCeDK1QbA1r41vI0GvCnOOCPy6hAAgeonwR03SR8ANWJg+DgOR9IJCF+oPHcYAZygci62usplGcnYqXG9xtv3izUKi9edXnaUUlKLCYIBJo+eNWHlFqaZTsQ+DQhddNLaEh9GZPp/NaQhJKUJoGbWB6wxEwsu0DEFgdCRBTNuvHnjVcvX9ZqtcprZTB9HJFkCnHa1ltK+EM/CJGwKlNFrGiIREjIg1bede9bmG1Dy8VtCXSLZIPPbUSEAXhodkCr1R9eveIwKpXb/2ybx7/n5PIZs1k5pVIrEZOUS8QN7fkf//zmh/uVSoajUnmpuKX3CIok9QQqleb7txDRhTK9eFcRNq58v7k514TBeXxd8sMzdD0UBM0qd8nHFiJ8qe9SiOhU/rH6dmGhcggD9eKbcnmINmXeALLgIZEZ3n45KxHHT2Z+3P3225f377fhuP0dLfNxM6lrC6ycwasOufudig0O5GxEdMHL3I2XbTAy+/i6j5ka/SoRYlMeYJdBqhi8Db6btz1PTUROGtUrCwsLtztoVGr3X5XVj05lFscD7zJgsXDYZXUaIo5Kd9ffvt2cm6t14qhU5l6V8hQz35cFwXcH3++qs7Z+/xMT0TRsxf6wudmNRabXZcxxceOY0oE1kttF2kvrkxAhlveP//R24U2lJw10yNhZu0zRt/aEYfa7no6IJJFG/e3bhX/517neOCq113/rMQWhP0UqwUZKeKZyo70E7udsTkFEZ8Gl6tvNV5Xa7c//frs3j5ddp7b3K8nT7OBMvpcae3HY7gNlrV2hZfZM1On5n4yIn8rf//v8mzdzeMF40c/v3bvew0Rqm9+c/nJ4C5adefAqpXgIX/fBBdE0dYhMy+D9YrqOjoZpSmCZWFonkmm2GVL/RMSoLswctGA5ktrn9+7dW+UbeUTt4K92/0/p6S4I28mxl5IyqpSQihIYkoeWoaUpg5gQY/+CGSFakhBHjgm2l09FZB7djR+q1dv3Fxbu1xYWXtY2F17V/uvef95cXViYq71b2MSId7U5dN0rC+9e/+VHbOISTYPI01RgGgFTo+BqHn5Fmg+BloCl2XxJHQk8LQRZk/kTYuxgtyr4ASOQ5Ml1nSenGj8Yy5NrWponx4NhznLA1ixMHoCveSIezD1I7jYwVoHQi2DdtnfzDlJIs1Kah13G+DMwZdZuzP0SqW5W7lfu30f3Yo7/YRj/ap9/Ucsi7jcj+EbtO2pIkiqBqKqgq6oOqiqCpEZZRLYR4V4eoe9HiKKVBo2GGEkSHOztlrz9YFlE1+QiRmTXroBtmVDXxRQpqEa2ggj4+RCDKMX86Z+i2VbY9EvkH7qVF0ikI6ryyj5x5YAt2CQpfZg3JyIxvHbTMEyghs372926wfiyKjL++bpmKIrXVgWdgEjt+mqlUFx0EnnnncwhkynVBtGCPb2C9q/maCL8km/euF55fuNGZfXGjYdFIrc3hRP0GDquJQiuM1LLI2XP3G3TsUQeflFb/eIGtufwr2gjL/7Wf36RFIEef3PLCKgvIjdX0U5qN66vthI5QQ8ItmCFERzm7a6jiTxcXX14c/X5F6ur1yurq8+f3+Z1TV6gzn1t9pFhJN8V4ngYLdjSdGRd8/DmzZv474vazZurtec3n9eu37uRlba1ub/KffQox55Nz3+uzAl1oto391krlZd/CY47rpUEQvF+6PHQyfyRvF3z+uguvijiLdh0pKqUE+ikHtrfX7yyj2rRUYa++Vg/MOqERB7+h9DT1XQtUxAccXhTcwejkxHZ/Mty19S66AiCTAY2F2KYOgGR2rtvuntYLGDs2KJ2bNQ3kdvfBZ35RU1TIRYkdVB3e5yH+iXy4uvOpQ4EIUjGuhDtqr6I1OaCwpCUTG3vgj4GuQ8itblXdovDnrdg/RGZqFy+jidS+2vLjE8Wj0kL9vQ6jsiLV/v7U5kKyrg7G33oaCK11wYfapQcXxASd9wfKM+/ziyzi82muNStjjyKyO1/y4YsS2vBltwM7vINmRibZ3EKUbE3S+JVQTakpWEaM4yyTukO9SZye/MbalnobkBZ3kbJj6Q3D8uz9fTgE8xETUy0aieoA8m+g1DWIZIdSE3dTDgDDoLsCrT7GfUenfjT9/XAskDXpZKkG6UdikuUE7EZhGq1wb1EvmCS52wQSw5lcTckcoqutBuENmiph5fPUoFbUKzzFmnd7ZhFfwyRcZOTZ4m6zvCafdmn4Hu8EIw8wm3BA4VF2U0Djs2X9TAuid1XsOtFRBdLFx9CKlG6bO2fJFR3s/GOOl8+SsjX68E2h5/NPXTzBbi8xEIi/GI5Eagbelu+O57IIFRyn1pyeD1WXnn4dSPIb4dRIBJSavBrlw2mO4YSWVYkGHyVrYyIz4vluFv37zCJjIik/Ue0WF0H0jqJkFMO8h9/Jmm5zq5ITtlxue9mdm+IdBAJZLnMiagt8mS51F4UzRyIy9hBxCjdb2hRmbdgxbTEKbMt6iCilF4CHojVy5yZGru+Nohm1vjaCJ63NoguieGWI2WuvWPiiQ6iDuisa9JB1TViWu507rSPxVZPoU/QHzlGEyJFDZFIONDbn0vTEIkI1SFN/T+bhkckqlbHIoMOj0hcrVbHoeN6aEQiT7lypjsJhqUhliPk+BVrR0FDJNLHGr6joAmRooZIpK+Vr89fQyTijMdEzrKIELnQjNN7H1fiPT158sF1PJxaZRFphDQEUZKyB9aI+E+P8/7MyIlA1DEsOSomyB5nY2fAHEcHhSeSQHV0TJalPXeVRUThy0rNMEJtm4LDbBlikY+zYpA5zIGGjgF3hmUuicDH1UzG+Mpadd6PNGMzxlyfpy3lbM6i0mxEqcs8DzQIWQfJIvVsXQJieTZhJsQx+AKRWf5cCD6ypuWddUrei8mHIH1q2kQ7/1lc5dkIftX4r5ESAnGaGhmR1NJsvtZ9LCCRlDj7nbiKau8TaT5LRAGXmkFqnX+2KYvIOmM2zwGUT+TEcAOEg1zj85XKJL7KjtHsauUVMeYahlv4vwExBtwA02rnP0elLCISv42QF6VqtpYfv5cwL1n5LY3Ab+Xl9xZKzeEjPU/JC1xdxZ08rS7mac9bkz60oiZEihLggk5LPbVimImFiQ4Vz/w/3Qv0hcEQSI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ata:image/png;base64,iVBORw0KGgoAAAANSUhEUgAAAREAAAC4CAMAAADzLiguAAABd1BMVEX///+Dg4Pa9tr/uKcAAAD5+fn19fW5ubk4ODh4eHju7u6VlZX8/Px1dXXPz8++vr7Jycn/v62kpKTp6enc3NySkpKurq7j4+OoqKja2trw8PCHh4c4HxidnZ3FxcXU1NTf/N9v2G+J3olubm4SEhLY9tj0/PRCQkLat77urJxmZmY0NDSVbGLGi5f/Ryn/i3fky8/q2Nv/dWD/ZEzk+eT/qZf/gWzJlJ+7c4L/xbRbW1skyiTM58wpKSnHkYSTpZP/LACjuKNj1WPwrZ2607qm5qb/n40NyA277LvD78Of5J/VrLS6b3/ChJH/lIGwVGlRUVH/2M2NdnKVh4RlS0XYnY+qhX3cv7kcAABMFQ5/XlfLoplHOzjlrqHrjXzwblqebF8DGRyBZF4wJCF8jXxNVk1nTUfRsKijhX6IXlN3aWYeKizlkIj/FADBDwA5RUjUU0BldGVB0UGUqZREqUR+2n6nOlSxWGyiIkXCzsLW5dZ8mXwdGB0gbH25AAAUuklEQVR4nO2di0PbRp7Hf8KWFL1Gsh6j141E4ySAgRYSCAkJEBqSzWOTkrZJ7nLpXbqb9Hb3bq9He+lde/3j7zeSAVu2wYBsbOIvD49GY1n6+Dczv3loBDOxMNGh4hmIYaJWxSCc9ymMmIQJkYImRIqaECnqIhNZBlhaOvG7LgoRnf/u//BfiP54C2Znl2ZBlEDCWAmj8RW3ACQx20aJIo/BHaLUPNIFIaKuLS09jf4I+CNhcM3hkbeAG8ny/6w9XVyTltaewi9rayJ/fbr2y/La2izuXl5ce7q2uPzV2traYtOcLgiR6Oni4tPo1tLs7C2JB/eJzC7B8iwGZpeePvsFX58uP332FX+d/erZIiZ5BrAoweIzmF3OAMKFIQJry8tr+I1La8tZUIenkIGAJpHZp/ifk9h/XYJZWFIXRf1/h0QkCii1O6Prfb6dHPlGVyruhiUdrxB/Zw+C0q3FtaVnz5bUZdxcVpeerXEG0iy+Oou/iGhMsOwAWgrnwYOz+ZEGRYTYvu97HdFKf++WOk6q7Y2yc8qzamr51mzvnQMjkgD/Yk23ngA1GG6YikGyC6N5iiwWwxKmNAwXVJcnyKXIIV43MXhy11AoJ2JFPLlvKDaQqBk7CA2MiCDL89hsCvAy8GoZqHi1mqiA2Pw86oPDgDmQJJLHE/kbSC1H4lKeSxqIKhY5NMviREz+Boz3w8Dnr6E7kDMfGBHmhq6dNazrkROtc5tQ5vHCmAhRXYmhkcX6AV6bJTuOqjj8O8+LizQBT8/tyQfLUHYz46oDDUFQnQiQCL52FialaKC5RnZj9JV2A9sO+FUgDUXbt3UeS0HSfAqWguHQ53vy4mLXizFv8HDgcLMh3EaQjhZBxGzmBNy+8HUgZz5QIiziRDQR8wEwFfOBroDP8gRoBBgLsu3zTILhjIjBd1FX18FrEsE8Bx7hOxwkCFi+pCYSwdfEGsiZD4pIuq4odSe7bt0zDLwWZsSCjh/m51Yi5rHZx7t1xXD8/S2eVZBjFsYgNQxGsg2OSzYMT6cOj+WkB6Ax8tAibSgfM0ZE/MHkkqLGiMiQNCFS1IRIUR1EaHGLdkRebO0TCRRFzgJtjUwrAXMmPPCuPwk1iXCPUqVGrJNEVxQR7Hqa75WDAFuacnq+ZzlMNYm4gsKdzMhOEvQphVAGXtWhifi8vfUp2gjKDjVlI6TpjKCYIHNnEzxsTLkzaD62f57nOFzlRCSqOnZIxTrURSYGYEsBb2p7kk4t6oH+KY0NN20kZDZmEsYzS6g52CTNskksgjsfNNtfn4qO9keC7NdJhnY6I6CJh1bUhEhREyJF9SJCBtNlNwbqRcSYH/KJjIx6EJGq1U+qgmlRDyJKtToz7FMZEXUn4giN3z/VErdXOWJeGvKJjIx6EZEnRAqaEClqQqSoCZGiJkSKmhApakKkqAmRoiZEipoQKWpCpKgLQeRUw9UXiUisbOQzYvfHl/ioit1QvBNNz7pIRLJpbJZRj4JLhls3zGxuHxP5TD/DkMED14LYCFQqKDoG/YSn7XKMi0REyeyiDtn0cyGf7ah4mo4BT0xIoAYOmPI6iF5ogisL3SbqXxQiDt2DjEj2i+ZgCBu5jaiBi/lJMUDUFKANRUkDkDQk4pvzQpep5BeECNvamYbMQBRJEiAWDR0Ng5cjzAHb90RRFoGlQEOREAaS58qiIce6eBwRKUXz8vjAxFgRIdrd6akpDCRoLBpmGddzNMb4JqQSgAmaxqcGYwlLtURMQSSQeI6bpS2qjYhkUBBEkRvbGBEh8fYUV0mHayPCJ6ln+VDUkchgphSXLV/ZnpoeFJE69RqEEwljr3FFi8dgWI+wn3McgyEiOYTpRu7YjEVffBj/9+MDIAPJNeDbQPIJ/ONQjtDtxz9dXhkskUONPBGd7t1duXznD1cnRDJF5vud6amrd+7c+WxlQgRyhwwZPHrw5WeP9oGslHTsMSQimXt3p/MCdeWzg3Lk6rWSDj9+RFS2c1C/IJGpT52I421NHSonsrKyckjk8srVs33CeBEJ2dbV6SIRLEwuY42jZyme4N/VMzEZJyKisn23lUeTyJPHKw8ePXj0EZ58fHTtp49Tjz9+9vEMWWh8iLjs/XQ7j1Yil5/Ag2vwaOUJXHsw9UnYiK7tN+g6iGCuebJy+aqeEbmMRK4+PssnjQmRJL7byePQRqamOJGVT4cIfb/TjUeTyKPHGHqAdc2Dy4/hMVy7Co8uj2w50k9/gnhMIpEYd7vimGrzR6ZG0R+xjOKCK0csSeMbRr6CgJgvmkE6xwkymd52d/soEBlJD00TQYHUkYHy5Q8C6uCmwy3ApwFIPhCIMJA6AY+zLAhlFbdFX1WDBOqs2wic0yu/jAcRlroxKMwJXIdJ4Du4oWfLHXiOw1SGnxRjQLB9PuSWEYl9X4sY2fVNopmdC6w49tZRPI5t1/Qwu6NVKhFGGe+29oR4XgIl3oB1zBiJIszEsQKxnAIGGkK+ggRZF2JV4KMJNrEgNeXOWwHjra4VzKEeXf7py4+PDojg5yr5KGdzBnuWaVVFOVy7JT0eUqlERAgcJbvgbFkdBZTsJlA+DJtmK40Y6GjlCfh9ovkYHBJJkAgtEPFpp0NW1IM7d+58udJiI3i8SJbBWjcdWXayESyH8fvIeCzIcmTY8jCJ0LqRrdMTKUYATl3hq+HyEgWoUXf4UrCQGAZmrGwQkvDbZ2XcEdGUQJiIcWsxHLHj7CPLND/duZObCMJTcyJxmDLfSKPQ9Zpjevx4GGszN5Vi+dj7dEfSH5G0fnjwbPOHL69Oo2CbCVXYH/flo5wQa5daiPBYy6NQtMQuGkUiVnsD9yh99mBl59f1K7/XlWw5upyIgeao7I+EmxZf6icbHwfSkTe7aIhEwv5uknWVnb5goGlMrfzfXuP3jXU3zbsC+LVgRnQhqMt8Za3s0kzD4Euy1f3A8KQoPnbVviESSar9JNJ+7sM+pqemr/26FVSrQmCXPc42RCLWlWOTpMJOlxZu0TZW7u74G5fW64p+yiXRGhvz8xu9do4SkVA4wmHfzynTv+4J69VqaqmnPxNxplrtabCjQ0Sk20c7INPTv/0s46Vo2plXuqDVahz22DcqRFT5/REVLuaUnd8aH3bXd1W1lHLDm4lmSPc8NyJEtK1eLTqeUa5tvTeqVdql5XNa+YT3QnWd3TkKRCJ5r4cDgraxvY2Z3vAGspKSW+1icCNAhHa1DzSNu795H3bnd+uOr5d+Mrkcm3UU0OdOxI87eSCNlV/fa1j8yfIZqpR+FF0pFtNDIyIm7ArpWCAqZT8XHBCk8dv2r9XqujCkhXGS+fYSdng20sCKs+DHR4UhKcwoU9sf9tYvbfjhgNaj7SJXayukhkckLHpFobZVwLG1hWlsOvSlxty4pQE4xHJkt8pattKWISn0zHZ2PmzsKnVRP5cZkn6DHBTeQyRCqi1demYzv2Ru6tbe3u+/m+l5LjEWH2ToYfaPHK7fEfAudu57TW39jO6GcHxf38Ales3lX8+hx0iy9u5yHDs77y/N1BuKeKou8/J1Kf9ahk9ERodsenp7bw/bbNYordcozmdW0kokVQTGBxMCGAQRH+sRC7BBt729je4GY8e/ZdjaMKGdiMc3m3OeSyciVbka7z982MAWrDOIKkVt/mWysiYL4R7p4VCQ4/rtyU3DoC1tm5m0424SrXnTTvmzwFk1V5kt2IIa0PGoD4tnBLr/iapG7UOnvVm7uOzwhESvQIR5zd79WFm/ItTLqw11k+xmPPp9WsupFFL+1AamxJKtKYjBUGwSG3FEfd9QeCbNx/h4FFOUcEPRPCPgK/IfHiKI24hoJPIhdvjYY3k2IqmS1lj/trp7hRPp1XF1ZjlqwJ9NEMogRbIVkOz5H1JsBhCa1BEiiQ91ZgYkh2DJWsS3kqxrkrQQQYNoJUJsm/HRW56spHJEs9HdWNjcfCeDK1QbA1r41vI0GvCnOOCPy6hAAgeonwR03SR8ANWJg+DgOR9IJCF+oPHcYAZygci62usplGcnYqXG9xtv3izUKi9edXnaUUlKLCYIBJo+eNWHlFqaZTsQ+DQhddNLaEh9GZPp/NaQhJKUJoGbWB6wxEwsu0DEFgdCRBTNuvHnjVcvX9ZqtcprZTB9HJFkCnHa1ltK+EM/CJGwKlNFrGiIREjIg1bede9bmG1Dy8VtCXSLZIPPbUSEAXhodkCr1R9eveIwKpXb/2ybx7/n5PIZs1k5pVIrEZOUS8QN7fkf//zmh/uVSoajUnmpuKX3CIok9QQqleb7txDRhTK9eFcRNq58v7k514TBeXxd8sMzdD0UBM0qd8nHFiJ8qe9SiOhU/rH6dmGhcggD9eKbcnmINmXeALLgIZEZ3n45KxHHT2Z+3P3225f377fhuP0dLfNxM6lrC6ycwasOufudig0O5GxEdMHL3I2XbTAy+/i6j5ka/SoRYlMeYJdBqhi8Db6btz1PTUROGtUrCwsLtztoVGr3X5XVj05lFscD7zJgsXDYZXUaIo5Kd9ffvt2cm6t14qhU5l6V8hQz35cFwXcH3++qs7Z+/xMT0TRsxf6wudmNRabXZcxxceOY0oE1kttF2kvrkxAhlveP//R24U2lJw10yNhZu0zRt/aEYfa7no6IJJFG/e3bhX/517neOCq113/rMQWhP0UqwUZKeKZyo70E7udsTkFEZ8Gl6tvNV5Xa7c//frs3j5ddp7b3K8nT7OBMvpcae3HY7gNlrV2hZfZM1On5n4yIn8rf//v8mzdzeMF40c/v3bvew0Rqm9+c/nJ4C5adefAqpXgIX/fBBdE0dYhMy+D9YrqOjoZpSmCZWFonkmm2GVL/RMSoLswctGA5ktrn9+7dW+UbeUTt4K92/0/p6S4I28mxl5IyqpSQihIYkoeWoaUpg5gQY/+CGSFakhBHjgm2l09FZB7djR+q1dv3Fxbu1xYWXtY2F17V/uvef95cXViYq71b2MSId7U5dN0rC+9e/+VHbOISTYPI01RgGgFTo+BqHn5Fmg+BloCl2XxJHQk8LQRZk/kTYuxgtyr4ASOQ5Ml1nSenGj8Yy5NrWponx4NhznLA1ixMHoCveSIezD1I7jYwVoHQi2DdtnfzDlJIs1Kah13G+DMwZdZuzP0SqW5W7lfu30f3Yo7/YRj/ap9/Ucsi7jcj+EbtO2pIkiqBqKqgq6oOqiqCpEZZRLYR4V4eoe9HiKKVBo2GGEkSHOztlrz9YFlE1+QiRmTXroBtmVDXxRQpqEa2ggj4+RCDKMX86Z+i2VbY9EvkH7qVF0ikI6ryyj5x5YAt2CQpfZg3JyIxvHbTMEyghs372926wfiyKjL++bpmKIrXVgWdgEjt+mqlUFx0EnnnncwhkynVBtGCPb2C9q/maCL8km/euF55fuNGZfXGjYdFIrc3hRP0GDquJQiuM1LLI2XP3G3TsUQeflFb/eIGtufwr2gjL/7Wf36RFIEef3PLCKgvIjdX0U5qN66vthI5QQ8ItmCFERzm7a6jiTxcXX14c/X5F6ur1yurq8+f3+Z1TV6gzn1t9pFhJN8V4ngYLdjSdGRd8/DmzZv474vazZurtec3n9eu37uRlba1ub/KffQox55Nz3+uzAl1oto391krlZd/CY47rpUEQvF+6PHQyfyRvF3z+uguvijiLdh0pKqUE+ikHtrfX7yyj2rRUYa++Vg/MOqERB7+h9DT1XQtUxAccXhTcwejkxHZ/Mty19S66AiCTAY2F2KYOgGR2rtvuntYLGDs2KJ2bNQ3kdvfBZ35RU1TIRYkdVB3e5yH+iXy4uvOpQ4EIUjGuhDtqr6I1OaCwpCUTG3vgj4GuQ8itblXdovDnrdg/RGZqFy+jidS+2vLjE8Wj0kL9vQ6jsiLV/v7U5kKyrg7G33oaCK11wYfapQcXxASd9wfKM+/ziyzi82muNStjjyKyO1/y4YsS2vBltwM7vINmRibZ3EKUbE3S+JVQTakpWEaM4yyTukO9SZye/MbalnobkBZ3kbJj6Q3D8uz9fTgE8xETUy0aieoA8m+g1DWIZIdSE3dTDgDDoLsCrT7GfUenfjT9/XAskDXpZKkG6UdikuUE7EZhGq1wb1EvmCS52wQSw5lcTckcoqutBuENmiph5fPUoFbUKzzFmnd7ZhFfwyRcZOTZ4m6zvCafdmn4Hu8EIw8wm3BA4VF2U0Djs2X9TAuid1XsOtFRBdLFx9CKlG6bO2fJFR3s/GOOl8+SsjX68E2h5/NPXTzBbi8xEIi/GI5Eagbelu+O57IIFRyn1pyeD1WXnn4dSPIb4dRIBJSavBrlw2mO4YSWVYkGHyVrYyIz4vluFv37zCJjIik/Ue0WF0H0jqJkFMO8h9/Jmm5zq5ITtlxue9mdm+IdBAJZLnMiagt8mS51F4UzRyIy9hBxCjdb2hRmbdgxbTEKbMt6iCilF4CHojVy5yZGru+Nohm1vjaCJ63NoguieGWI2WuvWPiiQ6iDuisa9JB1TViWu507rSPxVZPoU/QHzlGEyJFDZFIONDbn0vTEIkI1SFN/T+bhkckqlbHIoMOj0hcrVbHoeN6aEQiT7lypjsJhqUhliPk+BVrR0FDJNLHGr6joAmRooZIpK+Vr89fQyTijMdEzrKIELnQjNN7H1fiPT158sF1PJxaZRFphDQEUZKyB9aI+E+P8/7MyIlA1DEsOSomyB5nY2fAHEcHhSeSQHV0TJalPXeVRUThy0rNMEJtm4LDbBlikY+zYpA5zIGGjgF3hmUuicDH1UzG+Mpadd6PNGMzxlyfpy3lbM6i0mxEqcs8DzQIWQfJIvVsXQJieTZhJsQx+AKRWf5cCD6ypuWddUrei8mHIH1q2kQ7/1lc5dkIftX4r5ESAnGaGhmR1NJsvtZ9LCCRlDj7nbiKau8TaT5LRAGXmkFqnX+2KYvIOmM2zwGUT+TEcAOEg1zj85XKJL7KjtHsauUVMeYahlv4vwExBtwA02rnP0elLCISv42QF6VqtpYfv5cwL1n5LY3Ab+Xl9xZKzeEjPU/JC1xdxZ08rS7mac9bkz60oiZEihLggk5LPbVimImFiQ4Vz/w/3Qv0hcEQSIsAAAAASUVORK5CYII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data:image/png;base64,iVBORw0KGgoAAAANSUhEUgAAAREAAAC4CAMAAADzLiguAAABd1BMVEX///+Dg4Pa9tr/uKcAAAD5+fn19fW5ubk4ODh4eHju7u6VlZX8/Px1dXXPz8++vr7Jycn/v62kpKTp6enc3NySkpKurq7j4+OoqKja2trw8PCHh4c4HxidnZ3FxcXU1NTf/N9v2G+J3olubm4SEhLY9tj0/PRCQkLat77urJxmZmY0NDSVbGLGi5f/Ryn/i3fky8/q2Nv/dWD/ZEzk+eT/qZf/gWzJlJ+7c4L/xbRbW1skyiTM58wpKSnHkYSTpZP/LACjuKNj1WPwrZ2607qm5qb/n40NyA277LvD78Of5J/VrLS6b3/ChJH/lIGwVGlRUVH/2M2NdnKVh4RlS0XYnY+qhX3cv7kcAABMFQ5/XlfLoplHOzjlrqHrjXzwblqebF8DGRyBZF4wJCF8jXxNVk1nTUfRsKijhX6IXlN3aWYeKizlkIj/FADBDwA5RUjUU0BldGVB0UGUqZREqUR+2n6nOlSxWGyiIkXCzsLW5dZ8mXwdGB0gbH25AAAUuklEQVR4nO2di0PbRp7Hf8KWFL1Gsh6j141E4ySAgRYSCAkJEBqSzWOTkrZJ7nLpXbqb9Hb3bq9He+lde/3j7zeSAVu2wYBsbOIvD49GY1n6+Dczv3loBDOxMNGh4hmIYaJWxSCc9ymMmIQJkYImRIqaECnqIhNZBlhaOvG7LgoRnf/u//BfiP54C2Znl2ZBlEDCWAmj8RW3ACQx20aJIo/BHaLUPNIFIaKuLS09jf4I+CNhcM3hkbeAG8ny/6w9XVyTltaewi9rayJ/fbr2y/La2izuXl5ce7q2uPzV2traYtOcLgiR6Oni4tPo1tLs7C2JB/eJzC7B8iwGZpeePvsFX58uP332FX+d/erZIiZ5BrAoweIzmF3OAMKFIQJry8tr+I1La8tZUIenkIGAJpHZp/ifk9h/XYJZWFIXRf1/h0QkCii1O6Prfb6dHPlGVyruhiUdrxB/Zw+C0q3FtaVnz5bUZdxcVpeerXEG0iy+Oou/iGhMsOwAWgrnwYOz+ZEGRYTYvu97HdFKf++WOk6q7Y2yc8qzamr51mzvnQMjkgD/Yk23ngA1GG6YikGyC6N5iiwWwxKmNAwXVJcnyKXIIV43MXhy11AoJ2JFPLlvKDaQqBk7CA2MiCDL89hsCvAy8GoZqHi1mqiA2Pw86oPDgDmQJJLHE/kbSC1H4lKeSxqIKhY5NMviREz+Boz3w8Dnr6E7kDMfGBHmhq6dNazrkROtc5tQ5vHCmAhRXYmhkcX6AV6bJTuOqjj8O8+LizQBT8/tyQfLUHYz46oDDUFQnQiQCL52FialaKC5RnZj9JV2A9sO+FUgDUXbt3UeS0HSfAqWguHQ53vy4mLXizFv8HDgcLMh3EaQjhZBxGzmBNy+8HUgZz5QIiziRDQR8wEwFfOBroDP8gRoBBgLsu3zTILhjIjBd1FX18FrEsE8Bx7hOxwkCFi+pCYSwdfEGsiZD4pIuq4odSe7bt0zDLwWZsSCjh/m51Yi5rHZx7t1xXD8/S2eVZBjFsYgNQxGsg2OSzYMT6cOj+WkB6Ax8tAibSgfM0ZE/MHkkqLGiMiQNCFS1IRIUR1EaHGLdkRebO0TCRRFzgJtjUwrAXMmPPCuPwk1iXCPUqVGrJNEVxQR7Hqa75WDAFuacnq+ZzlMNYm4gsKdzMhOEvQphVAGXtWhifi8vfUp2gjKDjVlI6TpjKCYIHNnEzxsTLkzaD62f57nOFzlRCSqOnZIxTrURSYGYEsBb2p7kk4t6oH+KY0NN20kZDZmEsYzS6g52CTNskksgjsfNNtfn4qO9keC7NdJhnY6I6CJh1bUhEhREyJF9SJCBtNlNwbqRcSYH/KJjIx6EJGq1U+qgmlRDyJKtToz7FMZEXUn4giN3z/VErdXOWJeGvKJjIx6EZEnRAqaEClqQqSoCZGiJkSKmhApakKkqAmRoiZEipoQKWpCpKgLQeRUw9UXiUisbOQzYvfHl/ioit1QvBNNz7pIRLJpbJZRj4JLhls3zGxuHxP5TD/DkMED14LYCFQqKDoG/YSn7XKMi0REyeyiDtn0cyGf7ah4mo4BT0xIoAYOmPI6iF5ogisL3SbqXxQiDt2DjEj2i+ZgCBu5jaiBi/lJMUDUFKANRUkDkDQk4pvzQpep5BeECNvamYbMQBRJEiAWDR0Ng5cjzAHb90RRFoGlQEOREAaS58qiIce6eBwRKUXz8vjAxFgRIdrd6akpDCRoLBpmGddzNMb4JqQSgAmaxqcGYwlLtURMQSSQeI6bpS2qjYhkUBBEkRvbGBEh8fYUV0mHayPCJ6ln+VDUkchgphSXLV/ZnpoeFJE69RqEEwljr3FFi8dgWI+wn3McgyEiOYTpRu7YjEVffBj/9+MDIAPJNeDbQPIJ/ONQjtDtxz9dXhkskUONPBGd7t1duXznD1cnRDJF5vud6amrd+7c+WxlQgRyhwwZPHrw5WeP9oGslHTsMSQimXt3p/MCdeWzg3Lk6rWSDj9+RFS2c1C/IJGpT52I421NHSonsrKyckjk8srVs33CeBEJ2dbV6SIRLEwuY42jZyme4N/VMzEZJyKisn23lUeTyJPHKw8ePXj0EZ58fHTtp49Tjz9+9vEMWWh8iLjs/XQ7j1Yil5/Ag2vwaOUJXHsw9UnYiK7tN+g6iGCuebJy+aqeEbmMRK4+PssnjQmRJL7byePQRqamOJGVT4cIfb/TjUeTyKPHGHqAdc2Dy4/hMVy7Co8uj2w50k9/gnhMIpEYd7vimGrzR6ZG0R+xjOKCK0csSeMbRr6CgJgvmkE6xwkymd52d/soEBlJD00TQYHUkYHy5Q8C6uCmwy3ApwFIPhCIMJA6AY+zLAhlFbdFX1WDBOqs2wic0yu/jAcRlroxKMwJXIdJ4Du4oWfLHXiOw1SGnxRjQLB9PuSWEYl9X4sY2fVNopmdC6w49tZRPI5t1/Qwu6NVKhFGGe+29oR4XgIl3oB1zBiJIszEsQKxnAIGGkK+ggRZF2JV4KMJNrEgNeXOWwHjra4VzKEeXf7py4+PDojg5yr5KGdzBnuWaVVFOVy7JT0eUqlERAgcJbvgbFkdBZTsJlA+DJtmK40Y6GjlCfh9ovkYHBJJkAgtEPFpp0NW1IM7d+58udJiI3i8SJbBWjcdWXayESyH8fvIeCzIcmTY8jCJ0LqRrdMTKUYATl3hq+HyEgWoUXf4UrCQGAZmrGwQkvDbZ2XcEdGUQJiIcWsxHLHj7CPLND/duZObCMJTcyJxmDLfSKPQ9Zpjevx4GGszN5Vi+dj7dEfSH5G0fnjwbPOHL69Oo2CbCVXYH/flo5wQa5daiPBYy6NQtMQuGkUiVnsD9yh99mBl59f1K7/XlWw5upyIgeao7I+EmxZf6icbHwfSkTe7aIhEwv5uknWVnb5goGlMrfzfXuP3jXU3zbsC+LVgRnQhqMt8Za3s0kzD4Euy1f3A8KQoPnbVviESSar9JNJ+7sM+pqemr/26FVSrQmCXPc42RCLWlWOTpMJOlxZu0TZW7u74G5fW64p+yiXRGhvz8xu9do4SkVA4wmHfzynTv+4J69VqaqmnPxNxplrtabCjQ0Sk20c7INPTv/0s46Vo2plXuqDVahz22DcqRFT5/REVLuaUnd8aH3bXd1W1lHLDm4lmSPc8NyJEtK1eLTqeUa5tvTeqVdql5XNa+YT3QnWd3TkKRCJ5r4cDgraxvY2Z3vAGspKSW+1icCNAhHa1DzSNu795H3bnd+uOr5d+Mrkcm3UU0OdOxI87eSCNlV/fa1j8yfIZqpR+FF0pFtNDIyIm7ArpWCAqZT8XHBCk8dv2r9XqujCkhXGS+fYSdng20sCKs+DHR4UhKcwoU9sf9tYvbfjhgNaj7SJXayukhkckLHpFobZVwLG1hWlsOvSlxty4pQE4xHJkt8pattKWISn0zHZ2PmzsKnVRP5cZkn6DHBTeQyRCqi1demYzv2Ru6tbe3u+/m+l5LjEWH2ToYfaPHK7fEfAudu57TW39jO6GcHxf38Ales3lX8+hx0iy9u5yHDs77y/N1BuKeKou8/J1Kf9ahk9ERodsenp7bw/bbNYordcozmdW0kokVQTGBxMCGAQRH+sRC7BBt729je4GY8e/ZdjaMKGdiMc3m3OeSyciVbka7z982MAWrDOIKkVt/mWysiYL4R7p4VCQ4/rtyU3DoC1tm5m0424SrXnTTvmzwFk1V5kt2IIa0PGoD4tnBLr/iapG7UOnvVm7uOzwhESvQIR5zd79WFm/ItTLqw11k+xmPPp9WsupFFL+1AamxJKtKYjBUGwSG3FEfd9QeCbNx/h4FFOUcEPRPCPgK/IfHiKI24hoJPIhdvjYY3k2IqmS1lj/trp7hRPp1XF1ZjlqwJ9NEMogRbIVkOz5H1JsBhCa1BEiiQ91ZgYkh2DJWsS3kqxrkrQQQYNoJUJsm/HRW56spHJEs9HdWNjcfCeDK1QbA1r41vI0GvCnOOCPy6hAAgeonwR03SR8ANWJg+DgOR9IJCF+oPHcYAZygci62usplGcnYqXG9xtv3izUKi9edXnaUUlKLCYIBJo+eNWHlFqaZTsQ+DQhddNLaEh9GZPp/NaQhJKUJoGbWB6wxEwsu0DEFgdCRBTNuvHnjVcvX9ZqtcprZTB9HJFkCnHa1ltK+EM/CJGwKlNFrGiIREjIg1bede9bmG1Dy8VtCXSLZIPPbUSEAXhodkCr1R9eveIwKpXb/2ybx7/n5PIZs1k5pVIrEZOUS8QN7fkf//zmh/uVSoajUnmpuKX3CIok9QQqleb7txDRhTK9eFcRNq58v7k514TBeXxd8sMzdD0UBM0qd8nHFiJ8qe9SiOhU/rH6dmGhcggD9eKbcnmINmXeALLgIZEZ3n45KxHHT2Z+3P3225f377fhuP0dLfNxM6lrC6ycwasOufudig0O5GxEdMHL3I2XbTAy+/i6j5ka/SoRYlMeYJdBqhi8Db6btz1PTUROGtUrCwsLtztoVGr3X5XVj05lFscD7zJgsXDYZXUaIo5Kd9ffvt2cm6t14qhU5l6V8hQz35cFwXcH3++qs7Z+/xMT0TRsxf6wudmNRabXZcxxceOY0oE1kttF2kvrkxAhlveP//R24U2lJw10yNhZu0zRt/aEYfa7no6IJJFG/e3bhX/517neOCq113/rMQWhP0UqwUZKeKZyo70E7udsTkFEZ8Gl6tvNV5Xa7c//frs3j5ddp7b3K8nT7OBMvpcae3HY7gNlrV2hZfZM1On5n4yIn8rf//v8mzdzeMF40c/v3bvew0Rqm9+c/nJ4C5adefAqpXgIX/fBBdE0dYhMy+D9YrqOjoZpSmCZWFonkmm2GVL/RMSoLswctGA5ktrn9+7dW+UbeUTt4K92/0/p6S4I28mxl5IyqpSQihIYkoeWoaUpg5gQY/+CGSFakhBHjgm2l09FZB7djR+q1dv3Fxbu1xYWXtY2F17V/uvef95cXViYq71b2MSId7U5dN0rC+9e/+VHbOISTYPI01RgGgFTo+BqHn5Fmg+BloCl2XxJHQk8LQRZk/kTYuxgtyr4ASOQ5Ml1nSenGj8Yy5NrWponx4NhznLA1ixMHoCveSIezD1I7jYwVoHQi2DdtnfzDlJIs1Kah13G+DMwZdZuzP0SqW5W7lfu30f3Yo7/YRj/ap9/Ucsi7jcj+EbtO2pIkiqBqKqgq6oOqiqCpEZZRLYR4V4eoe9HiKKVBo2GGEkSHOztlrz9YFlE1+QiRmTXroBtmVDXxRQpqEa2ggj4+RCDKMX86Z+i2VbY9EvkH7qVF0ikI6ryyj5x5YAt2CQpfZg3JyIxvHbTMEyghs372926wfiyKjL++bpmKIrXVgWdgEjt+mqlUFx0EnnnncwhkynVBtGCPb2C9q/maCL8km/euF55fuNGZfXGjYdFIrc3hRP0GDquJQiuM1LLI2XP3G3TsUQeflFb/eIGtufwr2gjL/7Wf36RFIEef3PLCKgvIjdX0U5qN66vthI5QQ8ItmCFERzm7a6jiTxcXX14c/X5F6ur1yurq8+f3+Z1TV6gzn1t9pFhJN8V4ngYLdjSdGRd8/DmzZv474vazZurtec3n9eu37uRlba1ub/KffQox55Nz3+uzAl1oto391krlZd/CY47rpUEQvF+6PHQyfyRvF3z+uguvijiLdh0pKqUE+ikHtrfX7yyj2rRUYa++Vg/MOqERB7+h9DT1XQtUxAccXhTcwejkxHZ/Mty19S66AiCTAY2F2KYOgGR2rtvuntYLGDs2KJ2bNQ3kdvfBZ35RU1TIRYkdVB3e5yH+iXy4uvOpQ4EIUjGuhDtqr6I1OaCwpCUTG3vgj4GuQ8itblXdovDnrdg/RGZqFy+jidS+2vLjE8Wj0kL9vQ6jsiLV/v7U5kKyrg7G33oaCK11wYfapQcXxASd9wfKM+/ziyzi82muNStjjyKyO1/y4YsS2vBltwM7vINmRibZ3EKUbE3S+JVQTakpWEaM4yyTukO9SZye/MbalnobkBZ3kbJj6Q3D8uz9fTgE8xETUy0aieoA8m+g1DWIZIdSE3dTDgDDoLsCrT7GfUenfjT9/XAskDXpZKkG6UdikuUE7EZhGq1wb1EvmCS52wQSw5lcTckcoqutBuENmiph5fPUoFbUKzzFmnd7ZhFfwyRcZOTZ4m6zvCafdmn4Hu8EIw8wm3BA4VF2U0Djs2X9TAuid1XsOtFRBdLFx9CKlG6bO2fJFR3s/GOOl8+SsjX68E2h5/NPXTzBbi8xEIi/GI5Eagbelu+O57IIFRyn1pyeD1WXnn4dSPIb4dRIBJSavBrlw2mO4YSWVYkGHyVrYyIz4vluFv37zCJjIik/Ue0WF0H0jqJkFMO8h9/Jmm5zq5ITtlxue9mdm+IdBAJZLnMiagt8mS51F4UzRyIy9hBxCjdb2hRmbdgxbTEKbMt6iCilF4CHojVy5yZGru+Nohm1vjaCJ63NoguieGWI2WuvWPiiQ6iDuisa9JB1TViWu507rSPxVZPoU/QHzlGEyJFDZFIONDbn0vTEIkI1SFN/T+bhkckqlbHIoMOj0hcrVbHoeN6aEQiT7lypjsJhqUhliPk+BVrR0FDJNLHGr6joAmRooZIpK+Vr89fQyTijMdEzrKIELnQjNN7H1fiPT158sF1PJxaZRFphDQEUZKyB9aI+E+P8/7MyIlA1DEsOSomyB5nY2fAHEcHhSeSQHV0TJalPXeVRUThy0rNMEJtm4LDbBlikY+zYpA5zIGGjgF3hmUuicDH1UzG+Mpadd6PNGMzxlyfpy3lbM6i0mxEqcs8DzQIWQfJIvVsXQJieTZhJsQx+AKRWf5cCD6ypuWddUrei8mHIH1q2kQ7/1lc5dkIftX4r5ESAnGaGhmR1NJsvtZ9LCCRlDj7nbiKau8TaT5LRAGXmkFqnX+2KYvIOmM2zwGUT+TEcAOEg1zj85XKJL7KjtHsauUVMeYahlv4vwExBtwA02rnP0elLCISv42QF6VqtpYfv5cwL1n5LY3Ab+Xl9xZKzeEjPU/JC1xdxZ08rS7mac9bkz60oiZEihLggk5LPbVimImFiQ4Vz/w/3Qv0hcEQSIsAAAAASUVORK5CYII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8" descr="data:image/png;base64,iVBORw0KGgoAAAANSUhEUgAAAREAAAC4CAMAAADzLiguAAABd1BMVEX///+Dg4Pa9tr/uKcAAAD5+fn19fW5ubk4ODh4eHju7u6VlZX8/Px1dXXPz8++vr7Jycn/v62kpKTp6enc3NySkpKurq7j4+OoqKja2trw8PCHh4c4HxidnZ3FxcXU1NTf/N9v2G+J3olubm4SEhLY9tj0/PRCQkLat77urJxmZmY0NDSVbGLGi5f/Ryn/i3fky8/q2Nv/dWD/ZEzk+eT/qZf/gWzJlJ+7c4L/xbRbW1skyiTM58wpKSnHkYSTpZP/LACjuKNj1WPwrZ2607qm5qb/n40NyA277LvD78Of5J/VrLS6b3/ChJH/lIGwVGlRUVH/2M2NdnKVh4RlS0XYnY+qhX3cv7kcAABMFQ5/XlfLoplHOzjlrqHrjXzwblqebF8DGRyBZF4wJCF8jXxNVk1nTUfRsKijhX6IXlN3aWYeKizlkIj/FADBDwA5RUjUU0BldGVB0UGUqZREqUR+2n6nOlSxWGyiIkXCzsLW5dZ8mXwdGB0gbH25AAAUuklEQVR4nO2di0PbRp7Hf8KWFL1Gsh6j141E4ySAgRYSCAkJEBqSzWOTkrZJ7nLpXbqb9Hb3bq9He+lde/3j7zeSAVu2wYBsbOIvD49GY1n6+Dczv3loBDOxMNGh4hmIYaJWxSCc9ymMmIQJkYImRIqaECnqIhNZBlhaOvG7LgoRnf/u//BfiP54C2Znl2ZBlEDCWAmj8RW3ACQx20aJIo/BHaLUPNIFIaKuLS09jf4I+CNhcM3hkbeAG8ny/6w9XVyTltaewi9rayJ/fbr2y/La2izuXl5ce7q2uPzV2traYtOcLgiR6Oni4tPo1tLs7C2JB/eJzC7B8iwGZpeePvsFX58uP332FX+d/erZIiZ5BrAoweIzmF3OAMKFIQJry8tr+I1La8tZUIenkIGAJpHZp/ifk9h/XYJZWFIXRf1/h0QkCii1O6Prfb6dHPlGVyruhiUdrxB/Zw+C0q3FtaVnz5bUZdxcVpeerXEG0iy+Oou/iGhMsOwAWgrnwYOz+ZEGRYTYvu97HdFKf++WOk6q7Y2yc8qzamr51mzvnQMjkgD/Yk23ngA1GG6YikGyC6N5iiwWwxKmNAwXVJcnyKXIIV43MXhy11AoJ2JFPLlvKDaQqBk7CA2MiCDL89hsCvAy8GoZqHi1mqiA2Pw86oPDgDmQJJLHE/kbSC1H4lKeSxqIKhY5NMviREz+Boz3w8Dnr6E7kDMfGBHmhq6dNazrkROtc5tQ5vHCmAhRXYmhkcX6AV6bJTuOqjj8O8+LizQBT8/tyQfLUHYz46oDDUFQnQiQCL52FialaKC5RnZj9JV2A9sO+FUgDUXbt3UeS0HSfAqWguHQ53vy4mLXizFv8HDgcLMh3EaQjhZBxGzmBNy+8HUgZz5QIiziRDQR8wEwFfOBroDP8gRoBBgLsu3zTILhjIjBd1FX18FrEsE8Bx7hOxwkCFi+pCYSwdfEGsiZD4pIuq4odSe7bt0zDLwWZsSCjh/m51Yi5rHZx7t1xXD8/S2eVZBjFsYgNQxGsg2OSzYMT6cOj+WkB6Ax8tAibSgfM0ZE/MHkkqLGiMiQNCFS1IRIUR1EaHGLdkRebO0TCRRFzgJtjUwrAXMmPPCuPwk1iXCPUqVGrJNEVxQR7Hqa75WDAFuacnq+ZzlMNYm4gsKdzMhOEvQphVAGXtWhifi8vfUp2gjKDjVlI6TpjKCYIHNnEzxsTLkzaD62f57nOFzlRCSqOnZIxTrURSYGYEsBb2p7kk4t6oH+KY0NN20kZDZmEsYzS6g52CTNskksgjsfNNtfn4qO9keC7NdJhnY6I6CJh1bUhEhREyJF9SJCBtNlNwbqRcSYH/KJjIx6EJGq1U+qgmlRDyJKtToz7FMZEXUn4giN3z/VErdXOWJeGvKJjIx6EZEnRAqaEClqQqSoCZGiJkSKmhApakKkqAmRoiZEipoQKWpCpKgLQeRUw9UXiUisbOQzYvfHl/ioit1QvBNNz7pIRLJpbJZRj4JLhls3zGxuHxP5TD/DkMED14LYCFQqKDoG/YSn7XKMi0REyeyiDtn0cyGf7ah4mo4BT0xIoAYOmPI6iF5ogisL3SbqXxQiDt2DjEj2i+ZgCBu5jaiBi/lJMUDUFKANRUkDkDQk4pvzQpep5BeECNvamYbMQBRJEiAWDR0Ng5cjzAHb90RRFoGlQEOREAaS58qiIce6eBwRKUXz8vjAxFgRIdrd6akpDCRoLBpmGddzNMb4JqQSgAmaxqcGYwlLtURMQSSQeI6bpS2qjYhkUBBEkRvbGBEh8fYUV0mHayPCJ6ln+VDUkchgphSXLV/ZnpoeFJE69RqEEwljr3FFi8dgWI+wn3McgyEiOYTpRu7YjEVffBj/9+MDIAPJNeDbQPIJ/ONQjtDtxz9dXhkskUONPBGd7t1duXznD1cnRDJF5vud6amrd+7c+WxlQgRyhwwZPHrw5WeP9oGslHTsMSQimXt3p/MCdeWzg3Lk6rWSDj9+RFS2c1C/IJGpT52I421NHSonsrKyckjk8srVs33CeBEJ2dbV6SIRLEwuY42jZyme4N/VMzEZJyKisn23lUeTyJPHKw8ePXj0EZ58fHTtp49Tjz9+9vEMWWh8iLjs/XQ7j1Yil5/Ag2vwaOUJXHsw9UnYiK7tN+g6iGCuebJy+aqeEbmMRK4+PssnjQmRJL7byePQRqamOJGVT4cIfb/TjUeTyKPHGHqAdc2Dy4/hMVy7Co8uj2w50k9/gnhMIpEYd7vimGrzR6ZG0R+xjOKCK0csSeMbRr6CgJgvmkE6xwkymd52d/soEBlJD00TQYHUkYHy5Q8C6uCmwy3ApwFIPhCIMJA6AY+zLAhlFbdFX1WDBOqs2wic0yu/jAcRlroxKMwJXIdJ4Du4oWfLHXiOw1SGnxRjQLB9PuSWEYl9X4sY2fVNopmdC6w49tZRPI5t1/Qwu6NVKhFGGe+29oR4XgIl3oB1zBiJIszEsQKxnAIGGkK+ggRZF2JV4KMJNrEgNeXOWwHjra4VzKEeXf7py4+PDojg5yr5KGdzBnuWaVVFOVy7JT0eUqlERAgcJbvgbFkdBZTsJlA+DJtmK40Y6GjlCfh9ovkYHBJJkAgtEPFpp0NW1IM7d+58udJiI3i8SJbBWjcdWXayESyH8fvIeCzIcmTY8jCJ0LqRrdMTKUYATl3hq+HyEgWoUXf4UrCQGAZmrGwQkvDbZ2XcEdGUQJiIcWsxHLHj7CPLND/duZObCMJTcyJxmDLfSKPQ9Zpjevx4GGszN5Vi+dj7dEfSH5G0fnjwbPOHL69Oo2CbCVXYH/flo5wQa5daiPBYy6NQtMQuGkUiVnsD9yh99mBl59f1K7/XlWw5upyIgeao7I+EmxZf6icbHwfSkTe7aIhEwv5uknWVnb5goGlMrfzfXuP3jXU3zbsC+LVgRnQhqMt8Za3s0kzD4Euy1f3A8KQoPnbVviESSar9JNJ+7sM+pqemr/26FVSrQmCXPc42RCLWlWOTpMJOlxZu0TZW7u74G5fW64p+yiXRGhvz8xu9do4SkVA4wmHfzynTv+4J69VqaqmnPxNxplrtabCjQ0Sk20c7INPTv/0s46Vo2plXuqDVahz22DcqRFT5/REVLuaUnd8aH3bXd1W1lHLDm4lmSPc8NyJEtK1eLTqeUa5tvTeqVdql5XNa+YT3QnWd3TkKRCJ5r4cDgraxvY2Z3vAGspKSW+1icCNAhHa1DzSNu795H3bnd+uOr5d+Mrkcm3UU0OdOxI87eSCNlV/fa1j8yfIZqpR+FF0pFtNDIyIm7ArpWCAqZT8XHBCk8dv2r9XqujCkhXGS+fYSdng20sCKs+DHR4UhKcwoU9sf9tYvbfjhgNaj7SJXayukhkckLHpFobZVwLG1hWlsOvSlxty4pQE4xHJkt8pattKWISn0zHZ2PmzsKnVRP5cZkn6DHBTeQyRCqi1demYzv2Ru6tbe3u+/m+l5LjEWH2ToYfaPHK7fEfAudu57TW39jO6GcHxf38Ales3lX8+hx0iy9u5yHDs77y/N1BuKeKou8/J1Kf9ahk9ERodsenp7bw/bbNYordcozmdW0kokVQTGBxMCGAQRH+sRC7BBt729je4GY8e/ZdjaMKGdiMc3m3OeSyciVbka7z982MAWrDOIKkVt/mWysiYL4R7p4VCQ4/rtyU3DoC1tm5m0424SrXnTTvmzwFk1V5kt2IIa0PGoD4tnBLr/iapG7UOnvVm7uOzwhESvQIR5zd79WFm/ItTLqw11k+xmPPp9WsupFFL+1AamxJKtKYjBUGwSG3FEfd9QeCbNx/h4FFOUcEPRPCPgK/IfHiKI24hoJPIhdvjYY3k2IqmS1lj/trp7hRPp1XF1ZjlqwJ9NEMogRbIVkOz5H1JsBhCa1BEiiQ91ZgYkh2DJWsS3kqxrkrQQQYNoJUJsm/HRW56spHJEs9HdWNjcfCeDK1QbA1r41vI0GvCnOOCPy6hAAgeonwR03SR8ANWJg+DgOR9IJCF+oPHcYAZygci62usplGcnYqXG9xtv3izUKi9edXnaUUlKLCYIBJo+eNWHlFqaZTsQ+DQhddNLaEh9GZPp/NaQhJKUJoGbWB6wxEwsu0DEFgdCRBTNuvHnjVcvX9ZqtcprZTB9HJFkCnHa1ltK+EM/CJGwKlNFrGiIREjIg1bede9bmG1Dy8VtCXSLZIPPbUSEAXhodkCr1R9eveIwKpXb/2ybx7/n5PIZs1k5pVIrEZOUS8QN7fkf//zmh/uVSoajUnmpuKX3CIok9QQqleb7txDRhTK9eFcRNq58v7k514TBeXxd8sMzdD0UBM0qd8nHFiJ8qe9SiOhU/rH6dmGhcggD9eKbcnmINmXeALLgIZEZ3n45KxHHT2Z+3P3225f377fhuP0dLfNxM6lrC6ycwasOufudig0O5GxEdMHL3I2XbTAy+/i6j5ka/SoRYlMeYJdBqhi8Db6btz1PTUROGtUrCwsLtztoVGr3X5XVj05lFscD7zJgsXDYZXUaIo5Kd9ffvt2cm6t14qhU5l6V8hQz35cFwXcH3++qs7Z+/xMT0TRsxf6wudmNRabXZcxxceOY0oE1kttF2kvrkxAhlveP//R24U2lJw10yNhZu0zRt/aEYfa7no6IJJFG/e3bhX/517neOCq113/rMQWhP0UqwUZKeKZyo70E7udsTkFEZ8Gl6tvNV5Xa7c//frs3j5ddp7b3K8nT7OBMvpcae3HY7gNlrV2hZfZM1On5n4yIn8rf//v8mzdzeMF40c/v3bvew0Rqm9+c/nJ4C5adefAqpXgIX/fBBdE0dYhMy+D9YrqOjoZpSmCZWFonkmm2GVL/RMSoLswctGA5ktrn9+7dW+UbeUTt4K92/0/p6S4I28mxl5IyqpSQihIYkoeWoaUpg5gQY/+CGSFakhBHjgm2l09FZB7djR+q1dv3Fxbu1xYWXtY2F17V/uvef95cXViYq71b2MSId7U5dN0rC+9e/+VHbOISTYPI01RgGgFTo+BqHn5Fmg+BloCl2XxJHQk8LQRZk/kTYuxgtyr4ASOQ5Ml1nSenGj8Yy5NrWponx4NhznLA1ixMHoCveSIezD1I7jYwVoHQi2DdtnfzDlJIs1Kah13G+DMwZdZuzP0SqW5W7lfu30f3Yo7/YRj/ap9/Ucsi7jcj+EbtO2pIkiqBqKqgq6oOqiqCpEZZRLYR4V4eoe9HiKKVBo2GGEkSHOztlrz9YFlE1+QiRmTXroBtmVDXxRQpqEa2ggj4+RCDKMX86Z+i2VbY9EvkH7qVF0ikI6ryyj5x5YAt2CQpfZg3JyIxvHbTMEyghs372926wfiyKjL++bpmKIrXVgWdgEjt+mqlUFx0EnnnncwhkynVBtGCPb2C9q/maCL8km/euF55fuNGZfXGjYdFIrc3hRP0GDquJQiuM1LLI2XP3G3TsUQeflFb/eIGtufwr2gjL/7Wf36RFIEef3PLCKgvIjdX0U5qN66vthI5QQ8ItmCFERzm7a6jiTxcXX14c/X5F6ur1yurq8+f3+Z1TV6gzn1t9pFhJN8V4ngYLdjSdGRd8/DmzZv474vazZurtec3n9eu37uRlba1ub/KffQox55Nz3+uzAl1oto391krlZd/CY47rpUEQvF+6PHQyfyRvF3z+uguvijiLdh0pKqUE+ikHtrfX7yyj2rRUYa++Vg/MOqERB7+h9DT1XQtUxAccXhTcwejkxHZ/Mty19S66AiCTAY2F2KYOgGR2rtvuntYLGDs2KJ2bNQ3kdvfBZ35RU1TIRYkdVB3e5yH+iXy4uvOpQ4EIUjGuhDtqr6I1OaCwpCUTG3vgj4GuQ8itblXdovDnrdg/RGZqFy+jidS+2vLjE8Wj0kL9vQ6jsiLV/v7U5kKyrg7G33oaCK11wYfapQcXxASd9wfKM+/ziyzi82muNStjjyKyO1/y4YsS2vBltwM7vINmRibZ3EKUbE3S+JVQTakpWEaM4yyTukO9SZye/MbalnobkBZ3kbJj6Q3D8uz9fTgE8xETUy0aieoA8m+g1DWIZIdSE3dTDgDDoLsCrT7GfUenfjT9/XAskDXpZKkG6UdikuUE7EZhGq1wb1EvmCS52wQSw5lcTckcoqutBuENmiph5fPUoFbUKzzFmnd7ZhFfwyRcZOTZ4m6zvCafdmn4Hu8EIw8wm3BA4VF2U0Djs2X9TAuid1XsOtFRBdLFx9CKlG6bO2fJFR3s/GOOl8+SsjX68E2h5/NPXTzBbi8xEIi/GI5Eagbelu+O57IIFRyn1pyeD1WXnn4dSPIb4dRIBJSavBrlw2mO4YSWVYkGHyVrYyIz4vluFv37zCJjIik/Ue0WF0H0jqJkFMO8h9/Jmm5zq5ITtlxue9mdm+IdBAJZLnMiagt8mS51F4UzRyIy9hBxCjdb2hRmbdgxbTEKbMt6iCilF4CHojVy5yZGru+Nohm1vjaCJ63NoguieGWI2WuvWPiiQ6iDuisa9JB1TViWu507rSPxVZPoU/QHzlGEyJFDZFIONDbn0vTEIkI1SFN/T+bhkckqlbHIoMOj0hcrVbHoeN6aEQiT7lypjsJhqUhliPk+BVrR0FDJNLHGr6joAmRooZIpK+Vr89fQyTijMdEzrKIELnQjNN7H1fiPT158sF1PJxaZRFphDQEUZKyB9aI+E+P8/7MyIlA1DEsOSomyB5nY2fAHEcHhSeSQHV0TJalPXeVRUThy0rNMEJtm4LDbBlikY+zYpA5zIGGjgF3hmUuicDH1UzG+Mpadd6PNGMzxlyfpy3lbM6i0mxEqcs8DzQIWQfJIvVsXQJieTZhJsQx+AKRWf5cCD6ypuWddUrei8mHIH1q2kQ7/1lc5dkIftX4r5ESAnGaGhmR1NJsvtZ9LCCRlDj7nbiKau8TaT5LRAGXmkFqnX+2KYvIOmM2zwGUT+TEcAOEg1zj85XKJL7KjtHsauUVMeYahlv4vwExBtwA02rnP0elLCISv42QF6VqtpYfv5cwL1n5LY3Ab+Xl9xZKzeEjPU/JC1xdxZ08rS7mac9bkz60oiZEihLggk5LPbVimImFiQ4Vz/w/3Qv0hcEQSIsAAAAASUVORK5CYII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6" name="Picture 10" descr="http://4.bp.blogspot.com/-rV3QtG5WJGI/VGdn0wtFeLI/AAAAAAAAAnA/kXYKyp_gfk4/s1600/Break-Even-Point-Graph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7" y="1704779"/>
            <a:ext cx="4101026" cy="457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www.e-education.psu.edu/files/geog584/image/fig5-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328" y="2057400"/>
            <a:ext cx="3947062" cy="296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9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Would you prefer “longer or shorter” payback period?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Would you prefer “higher or lower” quantity at Break-even points?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Implications (cost structure, payback period, breakeven point)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64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Gloss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286000"/>
            <a:ext cx="3505200" cy="3246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89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Economies of </a:t>
            </a:r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scale, Economies </a:t>
            </a:r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of </a:t>
            </a:r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scope, Economy of Speed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http://www.mindtools.com/media/Diagrams/EconsofScal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54" y="1828800"/>
            <a:ext cx="3744545" cy="260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us.cdn3.123rf.com/168nwm/radiantskies/radiantskies1211/radiantskies121100044/16084053-abstract-word-cloud-for-economies-of-scope-with-related-tags-and-term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666904"/>
            <a:ext cx="3059988" cy="293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6" y="4447024"/>
            <a:ext cx="2562226" cy="2266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715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Tangible vs Intangible goods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http://image.slidesharecdn.com/goodservicescharactersitics-130311071441-phpapp02/95/good-services-charactersitics-2-638.jpg?cb=136298612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8"/>
          <a:stretch/>
        </p:blipFill>
        <p:spPr bwMode="auto">
          <a:xfrm>
            <a:off x="1981200" y="2438400"/>
            <a:ext cx="6076950" cy="411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974226" y="1577072"/>
            <a:ext cx="77887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rdia New" pitchFamily="34" charset="-34"/>
                <a:cs typeface="Cordia New" pitchFamily="34" charset="-34"/>
              </a:rPr>
              <a:t>A good or service with tangible and intangible characteristics that provide satisfaction and benefits</a:t>
            </a:r>
            <a:r>
              <a:rPr lang="de-DE" sz="2400" dirty="0">
                <a:latin typeface="Cordia New" pitchFamily="34" charset="-34"/>
                <a:cs typeface="Cordia New" pitchFamily="34" charset="-34"/>
              </a:rPr>
              <a:t>.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6360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Stakeholders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A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person, group, organization, or system who affects or can be affected by an organization's actions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4514" y="2819400"/>
            <a:ext cx="6191251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63604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Organization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7845552" cy="4495800"/>
          </a:xfrm>
        </p:spPr>
        <p:txBody>
          <a:bodyPr/>
          <a:lstStyle/>
          <a:p>
            <a:pPr marL="0" indent="0" algn="ctr">
              <a:buNone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A deliberate arrangement of people to accomplish some specific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purposes</a:t>
            </a:r>
            <a:endParaRPr lang="en-US" sz="32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http://image.slidesharecdn.com/chapter1-introductiontomanagementandorganizations-090411125412-phpapp02/95/chapter-1-introduction-to-management-and-organizations-22-728.jpg?cb=123945449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590799"/>
            <a:ext cx="5638800" cy="422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60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Macro and Microeconomics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1600200"/>
            <a:ext cx="8153400" cy="502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848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Economic System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752600" y="1691799"/>
            <a:ext cx="5819577" cy="5074601"/>
          </a:xfr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56937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2290" name="Picture 2" descr="11836735_1008425045857723_1637893353023743030_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369" y="2633661"/>
            <a:ext cx="2633663" cy="263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11866332_1008424992524395_7676561340248684484_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552699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11889612_1008424962524398_5186718570333439063_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676525"/>
            <a:ext cx="25908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70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Demand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&amp;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Supply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381000" y="2590800"/>
            <a:ext cx="3730743" cy="22098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9" name="Inhaltsplatzhalter 2"/>
          <p:cNvSpPr txBox="1">
            <a:spLocks/>
          </p:cNvSpPr>
          <p:nvPr/>
        </p:nvSpPr>
        <p:spPr>
          <a:xfrm>
            <a:off x="3886200" y="2133600"/>
            <a:ext cx="4876800" cy="4267200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anose="020B0304020202020204" pitchFamily="34" charset="-34"/>
                <a:cs typeface="Cordia New" panose="020B0304020202020204" pitchFamily="34" charset="-34"/>
              </a:rPr>
              <a:t>Demand -- number of goods/services consumers buy at given price at a specific time</a:t>
            </a: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de-DE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anose="020B0304020202020204" pitchFamily="34" charset="-34"/>
                <a:cs typeface="Cordia New" panose="020B0304020202020204" pitchFamily="34" charset="-34"/>
              </a:rPr>
              <a:t>	</a:t>
            </a:r>
            <a:r>
              <a:rPr kumimoji="0" lang="th-TH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anose="020B0304020202020204" pitchFamily="34" charset="-34"/>
                <a:cs typeface="Cordia New" panose="020B0304020202020204" pitchFamily="34" charset="-34"/>
              </a:rPr>
              <a:t>ปริมาณความต้องการซื้อสินค้าใดสินค้าหนึ่งที่ผู้บริโภคมีความต้องการซื้อ ณ. ระดับราคาต่างๆ เมื่อปัจจัยอื่นๆ อยู่คงที่</a:t>
            </a:r>
            <a:endParaRPr kumimoji="0" lang="en-US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anose="020B0304020202020204" pitchFamily="34" charset="-34"/>
                <a:cs typeface="Cordia New" panose="020B0304020202020204" pitchFamily="34" charset="-34"/>
              </a:rPr>
              <a:t>Supply -- number of products businesses will sell at different prices at a specific time</a:t>
            </a: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de-DE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anose="020B0304020202020204" pitchFamily="34" charset="-34"/>
                <a:cs typeface="Cordia New" panose="020B0304020202020204" pitchFamily="34" charset="-34"/>
              </a:rPr>
              <a:t>	</a:t>
            </a:r>
            <a:r>
              <a:rPr kumimoji="0" lang="th-TH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anose="020B0304020202020204" pitchFamily="34" charset="-34"/>
                <a:cs typeface="Cordia New" panose="020B0304020202020204" pitchFamily="34" charset="-34"/>
              </a:rPr>
              <a:t>ปริมาณสินค้าที่ผู้ผลิตเต็มใจทำการผลิต และเสนอขาย ณ ระดับราคาต่างๆ โดยมีเป้าหมายเพื่อให้ได้กำไรสูงสุด</a:t>
            </a:r>
            <a:endParaRPr kumimoji="0" lang="de-DE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681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Shifting Demand/ Supply Curve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775" y="1804246"/>
            <a:ext cx="8153400" cy="4087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4297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Price Elasticity of Demand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220" name="Picture 4" descr="https://amberseconblog.files.wordpress.com/2009/12/price-elasticity-of-dema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057400"/>
            <a:ext cx="5130800" cy="384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users.chariot.net.au/~mjarrett/Devel/S&amp;d2/formul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68" y="2971800"/>
            <a:ext cx="3475632" cy="1685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935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Price Elasticity of Demand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1266" name="Picture 2" descr="https://justdan93.files.wordpress.com/2012/07/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42" y="2009775"/>
            <a:ext cx="8052371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42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raustuf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732</TotalTime>
  <Words>1587</Words>
  <Application>Microsoft Office PowerPoint</Application>
  <PresentationFormat>On-screen Show (4:3)</PresentationFormat>
  <Paragraphs>242</Paragraphs>
  <Slides>41</Slides>
  <Notes>37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Galathea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Takeaway</vt:lpstr>
      <vt:lpstr>Key Takeaway</vt:lpstr>
      <vt:lpstr>Key Takeaway</vt:lpstr>
      <vt:lpstr>Key Takeaway</vt:lpstr>
      <vt:lpstr>PowerPoint Presentation</vt:lpstr>
      <vt:lpstr>PowerPoint Presentation</vt:lpstr>
      <vt:lpstr>Key Takeaway</vt:lpstr>
      <vt:lpstr>PowerPoint Presentation</vt:lpstr>
      <vt:lpstr>Key Takeaway</vt:lpstr>
      <vt:lpstr>Characters of effective business plan</vt:lpstr>
      <vt:lpstr>Check your business plan</vt:lpstr>
      <vt:lpstr>PowerPoint Presentation</vt:lpstr>
      <vt:lpstr>Break-even Point</vt:lpstr>
      <vt:lpstr>Break-even Point</vt:lpstr>
      <vt:lpstr>Break-even Point</vt:lpstr>
      <vt:lpstr>Break-even Point</vt:lpstr>
      <vt:lpstr>Break-even Point</vt:lpstr>
      <vt:lpstr>Break-even Point</vt:lpstr>
      <vt:lpstr>Break-even Point</vt:lpstr>
      <vt:lpstr>Payback Period</vt:lpstr>
      <vt:lpstr>Payback Period</vt:lpstr>
      <vt:lpstr>Payback Period</vt:lpstr>
      <vt:lpstr>Key Takeaway</vt:lpstr>
      <vt:lpstr>Key Takeaway</vt:lpstr>
      <vt:lpstr>PowerPoint Presentation</vt:lpstr>
      <vt:lpstr>Economies of scale, Economies of scope, Economy of Speed</vt:lpstr>
      <vt:lpstr>Tangible vs Intangible goods</vt:lpstr>
      <vt:lpstr>Stakeholders </vt:lpstr>
      <vt:lpstr>Organization </vt:lpstr>
      <vt:lpstr>Macro and Microeconomics </vt:lpstr>
      <vt:lpstr>Economic System </vt:lpstr>
      <vt:lpstr>PowerPoint Presentation</vt:lpstr>
      <vt:lpstr>Demand &amp; Supply</vt:lpstr>
      <vt:lpstr>Shifting Demand/ Supply Curve</vt:lpstr>
      <vt:lpstr>Price Elasticity of Demand </vt:lpstr>
      <vt:lpstr>Price Elasticity of Demand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praemont</dc:creator>
  <cp:lastModifiedBy>USER</cp:lastModifiedBy>
  <cp:revision>89</cp:revision>
  <dcterms:created xsi:type="dcterms:W3CDTF">2011-03-03T05:26:32Z</dcterms:created>
  <dcterms:modified xsi:type="dcterms:W3CDTF">2015-08-24T05:20:08Z</dcterms:modified>
</cp:coreProperties>
</file>