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CDEF737-18A4-4D5C-A323-3CAB95B3B7EC}" type="datetimeFigureOut">
              <a:rPr lang="en-US" smtClean="0"/>
              <a:t>3/18/2015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CDEF737-18A4-4D5C-A323-3CAB95B3B7EC}" type="datetimeFigureOut">
              <a:rPr lang="en-US" smtClean="0"/>
              <a:t>3/18/2015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CDEF737-18A4-4D5C-A323-3CAB95B3B7EC}" type="datetimeFigureOut">
              <a:rPr lang="en-US" smtClean="0"/>
              <a:t>3/18/2015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F737-18A4-4D5C-A323-3CAB95B3B7EC}" type="datetimeFigureOut">
              <a:rPr lang="en-US" smtClean="0"/>
              <a:t>3/18/2015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F737-18A4-4D5C-A323-3CAB95B3B7EC}" type="datetimeFigureOut">
              <a:rPr lang="en-US" smtClean="0"/>
              <a:t>3/18/2015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CDEF737-18A4-4D5C-A323-3CAB95B3B7EC}" type="datetimeFigureOut">
              <a:rPr lang="en-US" smtClean="0"/>
              <a:t>3/18/2015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F737-18A4-4D5C-A323-3CAB95B3B7EC}" type="datetimeFigureOut">
              <a:rPr lang="en-US" smtClean="0"/>
              <a:t>3/18/2015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CDEF737-18A4-4D5C-A323-3CAB95B3B7EC}" type="datetimeFigureOut">
              <a:rPr lang="en-US" smtClean="0"/>
              <a:t>3/18/2015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CDEF737-18A4-4D5C-A323-3CAB95B3B7EC}" type="datetimeFigureOut">
              <a:rPr lang="en-US" smtClean="0"/>
              <a:t>3/18/2015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F737-18A4-4D5C-A323-3CAB95B3B7EC}" type="datetimeFigureOut">
              <a:rPr lang="en-US" smtClean="0"/>
              <a:t>3/18/2015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F737-18A4-4D5C-A323-3CAB95B3B7EC}" type="datetimeFigureOut">
              <a:rPr lang="en-US" smtClean="0"/>
              <a:t>3/18/2015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CDEF737-18A4-4D5C-A323-3CAB95B3B7EC}" type="datetimeFigureOut">
              <a:rPr lang="en-US" smtClean="0"/>
              <a:t>3/18/2015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Systemic Vulnerability and Sustainable </a:t>
            </a:r>
            <a:r>
              <a:rPr lang="en-US" smtClean="0"/>
              <a:t>Economic </a:t>
            </a:r>
            <a:r>
              <a:rPr lang="en-US" smtClean="0"/>
              <a:t>Growth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Skills and Upgrading in Southeast Asia</a:t>
            </a:r>
          </a:p>
          <a:p>
            <a:r>
              <a:rPr lang="en-US" dirty="0" err="1" smtClean="0"/>
              <a:t>Monthien</a:t>
            </a:r>
            <a:r>
              <a:rPr lang="en-US" dirty="0" smtClean="0"/>
              <a:t> </a:t>
            </a:r>
            <a:r>
              <a:rPr lang="en-US" dirty="0" err="1" smtClean="0"/>
              <a:t>Satimanon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0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Conceptual Framework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Structural Conditions</a:t>
            </a:r>
          </a:p>
          <a:p>
            <a:r>
              <a:rPr lang="en-US" dirty="0" smtClean="0"/>
              <a:t>Coalitional Breadth</a:t>
            </a:r>
          </a:p>
          <a:p>
            <a:r>
              <a:rPr lang="en-US" dirty="0" smtClean="0"/>
              <a:t>Institutionalized public-private linkages </a:t>
            </a:r>
          </a:p>
          <a:p>
            <a:r>
              <a:rPr lang="en-US" dirty="0" smtClean="0"/>
              <a:t>Resolving collective dilemmas</a:t>
            </a:r>
          </a:p>
          <a:p>
            <a:r>
              <a:rPr lang="en-US" dirty="0" smtClean="0"/>
              <a:t>Level of technical intellectual capital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9451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 curse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Revenue generation</a:t>
            </a:r>
          </a:p>
          <a:p>
            <a:r>
              <a:rPr lang="en-US" dirty="0" smtClean="0"/>
              <a:t>Inter-Elite Conflict</a:t>
            </a:r>
          </a:p>
          <a:p>
            <a:r>
              <a:rPr lang="en-US" dirty="0" smtClean="0"/>
              <a:t>Technology and Revenue Generation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2079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Domestic Fragmentation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Heterogeneous vs Homogenous</a:t>
            </a:r>
          </a:p>
          <a:p>
            <a:pPr lvl="1"/>
            <a:r>
              <a:rPr lang="en-US" dirty="0" smtClean="0"/>
              <a:t>Thai-Chinese</a:t>
            </a:r>
          </a:p>
          <a:p>
            <a:pPr lvl="1"/>
            <a:r>
              <a:rPr lang="en-US" dirty="0" smtClean="0"/>
              <a:t>Malay-India-Chinese</a:t>
            </a:r>
          </a:p>
          <a:p>
            <a:pPr lvl="1"/>
            <a:r>
              <a:rPr lang="en-US" dirty="0" smtClean="0"/>
              <a:t>Singapore</a:t>
            </a:r>
          </a:p>
          <a:p>
            <a:pPr lvl="1"/>
            <a:r>
              <a:rPr lang="en-US" dirty="0" smtClean="0"/>
              <a:t>South Korea</a:t>
            </a:r>
          </a:p>
          <a:p>
            <a:pPr lvl="1"/>
            <a:r>
              <a:rPr lang="en-US" dirty="0" smtClean="0"/>
              <a:t>Japan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74352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External Threats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Degree of Severity</a:t>
            </a:r>
          </a:p>
          <a:p>
            <a:pPr lvl="1"/>
            <a:r>
              <a:rPr lang="en-US" dirty="0" smtClean="0"/>
              <a:t>Thai</a:t>
            </a:r>
          </a:p>
          <a:p>
            <a:pPr lvl="1"/>
            <a:r>
              <a:rPr lang="en-US" dirty="0" smtClean="0"/>
              <a:t>Japan</a:t>
            </a:r>
          </a:p>
          <a:p>
            <a:pPr lvl="1"/>
            <a:r>
              <a:rPr lang="en-US" dirty="0" smtClean="0"/>
              <a:t>Myanmar</a:t>
            </a:r>
          </a:p>
          <a:p>
            <a:pPr lvl="1"/>
            <a:r>
              <a:rPr lang="en-US" dirty="0" smtClean="0"/>
              <a:t>Laos</a:t>
            </a:r>
          </a:p>
          <a:p>
            <a:pPr lvl="1"/>
            <a:r>
              <a:rPr lang="en-US" dirty="0" smtClean="0"/>
              <a:t>Singapore</a:t>
            </a:r>
          </a:p>
          <a:p>
            <a:pPr lvl="1"/>
            <a:r>
              <a:rPr lang="en-US" dirty="0" smtClean="0"/>
              <a:t>Taiwan</a:t>
            </a:r>
          </a:p>
          <a:p>
            <a:pPr lvl="1"/>
            <a:r>
              <a:rPr lang="en-US" dirty="0" smtClean="0"/>
              <a:t>South Korea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150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Interaction</a:t>
            </a:r>
            <a:br>
              <a:rPr lang="en-US" dirty="0" smtClean="0"/>
            </a:b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858113815"/>
              </p:ext>
            </p:extLst>
          </p:nvPr>
        </p:nvGraphicFramePr>
        <p:xfrm>
          <a:off x="304800" y="1295400"/>
          <a:ext cx="8458200" cy="49329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76222"/>
                <a:gridCol w="1607058"/>
                <a:gridCol w="1691640"/>
                <a:gridCol w="1691640"/>
                <a:gridCol w="1691640"/>
              </a:tblGrid>
              <a:tr h="41196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Low External Threats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High External Threats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320556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More</a:t>
                      </a:r>
                    </a:p>
                    <a:p>
                      <a:r>
                        <a:rPr lang="en-US" dirty="0" smtClean="0"/>
                        <a:t>Fragmented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More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r>
                        <a:rPr lang="en-US" baseline="0" dirty="0" smtClean="0"/>
                        <a:t>Homogenous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More</a:t>
                      </a:r>
                    </a:p>
                    <a:p>
                      <a:r>
                        <a:rPr lang="en-US" dirty="0" smtClean="0"/>
                        <a:t>Fragmented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More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r>
                        <a:rPr lang="en-US" baseline="0" dirty="0" smtClean="0"/>
                        <a:t>Homogenous</a:t>
                      </a:r>
                      <a:endParaRPr lang="en-US" dirty="0"/>
                    </a:p>
                  </a:txBody>
                  <a:tcPr/>
                </a:tc>
              </a:tr>
              <a:tr h="1320556">
                <a:tc>
                  <a:txBody>
                    <a:bodyPr/>
                    <a:lstStyle/>
                    <a:p>
                      <a:r>
                        <a:rPr lang="en-US" dirty="0" smtClean="0"/>
                        <a:t>Few</a:t>
                      </a:r>
                      <a:r>
                        <a:rPr lang="en-US" baseline="0" dirty="0" smtClean="0"/>
                        <a:t> Resource</a:t>
                      </a:r>
                    </a:p>
                    <a:p>
                      <a:r>
                        <a:rPr lang="en-US" baseline="0" dirty="0" smtClean="0"/>
                        <a:t>Endowments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Broad</a:t>
                      </a:r>
                    </a:p>
                    <a:p>
                      <a:r>
                        <a:rPr lang="en-US" dirty="0" smtClean="0"/>
                        <a:t>Participation</a:t>
                      </a:r>
                    </a:p>
                    <a:p>
                      <a:r>
                        <a:rPr lang="en-US" dirty="0" smtClean="0"/>
                        <a:t>From</a:t>
                      </a:r>
                      <a:r>
                        <a:rPr lang="en-US" baseline="0" dirty="0" smtClean="0"/>
                        <a:t> ruling elite and competition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Broad</a:t>
                      </a:r>
                    </a:p>
                    <a:p>
                      <a:r>
                        <a:rPr lang="en-US" dirty="0" smtClean="0"/>
                        <a:t>with</a:t>
                      </a:r>
                      <a:r>
                        <a:rPr lang="en-US" baseline="0" dirty="0" smtClean="0"/>
                        <a:t> limited participation from ruling party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Narrow</a:t>
                      </a:r>
                    </a:p>
                    <a:p>
                      <a:r>
                        <a:rPr lang="en-US" dirty="0" smtClean="0"/>
                        <a:t>Participation within</a:t>
                      </a:r>
                      <a:r>
                        <a:rPr lang="en-US" baseline="0" dirty="0" smtClean="0"/>
                        <a:t> groups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Broad</a:t>
                      </a:r>
                    </a:p>
                    <a:p>
                      <a:r>
                        <a:rPr lang="en-US" dirty="0" smtClean="0"/>
                        <a:t>Participation</a:t>
                      </a:r>
                      <a:r>
                        <a:rPr lang="en-US" baseline="0" dirty="0" smtClean="0"/>
                        <a:t> across groups and classes</a:t>
                      </a:r>
                      <a:endParaRPr lang="en-US" dirty="0"/>
                    </a:p>
                  </a:txBody>
                  <a:tcPr/>
                </a:tc>
              </a:tr>
              <a:tr h="1320556">
                <a:tc>
                  <a:txBody>
                    <a:bodyPr/>
                    <a:lstStyle/>
                    <a:p>
                      <a:r>
                        <a:rPr lang="en-US" dirty="0" smtClean="0"/>
                        <a:t>More Resource Endowments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Narrow</a:t>
                      </a:r>
                    </a:p>
                    <a:p>
                      <a:r>
                        <a:rPr lang="en-US" dirty="0" smtClean="0"/>
                        <a:t>High</a:t>
                      </a:r>
                      <a:r>
                        <a:rPr lang="en-US" baseline="0" dirty="0" smtClean="0"/>
                        <a:t> participation from competing factions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Narrow</a:t>
                      </a:r>
                    </a:p>
                    <a:p>
                      <a:r>
                        <a:rPr lang="en-US" dirty="0" smtClean="0"/>
                        <a:t>Low participation from ruling elite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Broad</a:t>
                      </a:r>
                    </a:p>
                    <a:p>
                      <a:r>
                        <a:rPr lang="en-US" dirty="0" smtClean="0"/>
                        <a:t>Participation and consultation</a:t>
                      </a:r>
                      <a:r>
                        <a:rPr lang="en-US" baseline="0" dirty="0" smtClean="0"/>
                        <a:t> from ruling party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Narrow</a:t>
                      </a:r>
                    </a:p>
                    <a:p>
                      <a:r>
                        <a:rPr lang="en-US" dirty="0" smtClean="0"/>
                        <a:t>Little</a:t>
                      </a:r>
                      <a:r>
                        <a:rPr lang="en-US" baseline="0" dirty="0" smtClean="0"/>
                        <a:t> participation outside ruling party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2403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broad and participative Coalitions lead to good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Pages 29</a:t>
            </a:r>
          </a:p>
          <a:p>
            <a:r>
              <a:rPr lang="en-US" dirty="0" smtClean="0"/>
              <a:t>Table 3.1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43690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 East Asia Results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Page 37</a:t>
            </a:r>
          </a:p>
          <a:p>
            <a:r>
              <a:rPr lang="en-US" dirty="0" smtClean="0"/>
              <a:t>Table 3.2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9492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Description and expected Relationships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mtClean="0"/>
              <a:t>Pages 45</a:t>
            </a:r>
          </a:p>
          <a:p>
            <a:r>
              <a:rPr lang="en-US" dirty="0" smtClean="0"/>
              <a:t>Table 3.3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3516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22</TotalTime>
  <Words>165</Words>
  <Application>Microsoft Office PowerPoint</Application>
  <PresentationFormat>On-screen Show (4:3)</PresentationFormat>
  <Paragraphs>69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Oriel</vt:lpstr>
      <vt:lpstr>Systemic Vulnerability and Sustainable Economic Growth</vt:lpstr>
      <vt:lpstr>Conceptual Framework</vt:lpstr>
      <vt:lpstr>Resource curse </vt:lpstr>
      <vt:lpstr>Domestic Fragmentation</vt:lpstr>
      <vt:lpstr>External Threats</vt:lpstr>
      <vt:lpstr>Interaction </vt:lpstr>
      <vt:lpstr>How broad and participative Coalitions lead to good Policy</vt:lpstr>
      <vt:lpstr>South East Asia Results </vt:lpstr>
      <vt:lpstr>Data Description and expected Relationships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Systemic Vulnerability and Sustainable Economic Growth</dc:title>
  <dc:creator>Monthien</dc:creator>
  <cp:lastModifiedBy>Monthien</cp:lastModifiedBy>
  <cp:revision>3</cp:revision>
  <dcterms:created xsi:type="dcterms:W3CDTF">2014-12-01T01:41:21Z</dcterms:created>
  <dcterms:modified xsi:type="dcterms:W3CDTF">2015-03-18T00:23:17Z</dcterms:modified>
</cp:coreProperties>
</file>