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90" r:id="rId6"/>
    <p:sldId id="262" r:id="rId7"/>
    <p:sldId id="263" r:id="rId8"/>
    <p:sldId id="264" r:id="rId9"/>
    <p:sldId id="268" r:id="rId10"/>
    <p:sldId id="269" r:id="rId11"/>
    <p:sldId id="272" r:id="rId12"/>
    <p:sldId id="273" r:id="rId13"/>
    <p:sldId id="274" r:id="rId14"/>
    <p:sldId id="291" r:id="rId15"/>
    <p:sldId id="292" r:id="rId16"/>
    <p:sldId id="275" r:id="rId17"/>
    <p:sldId id="276" r:id="rId18"/>
    <p:sldId id="277" r:id="rId19"/>
    <p:sldId id="295" r:id="rId20"/>
    <p:sldId id="279" r:id="rId21"/>
    <p:sldId id="293" r:id="rId22"/>
    <p:sldId id="280" r:id="rId23"/>
    <p:sldId id="281" r:id="rId24"/>
    <p:sldId id="282" r:id="rId25"/>
    <p:sldId id="284" r:id="rId26"/>
    <p:sldId id="285" r:id="rId27"/>
    <p:sldId id="286" r:id="rId28"/>
    <p:sldId id="287" r:id="rId29"/>
    <p:sldId id="296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66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91A33-FB21-4238-A53E-5ED302B5E6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3DF67A-B99B-4D5A-8978-CE4CDCADBB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EEF90-6B7E-486A-98A7-CE5F43231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8FA8F-5276-4037-A2B1-1326B05FB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FE73F3-2E33-41A3-9633-C6E772FF5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99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1F38B-09C2-49CD-801D-29701C247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FC1C-9E31-42CA-A7F0-1F4DD33782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83D51-113A-4799-987E-1026FA97B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C6237-6CF5-48BB-A4EE-830D6DC15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852E31-930C-4DA0-B585-A65140B8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112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5B648F-3F42-447D-833D-5FC899B6D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33241-E3EF-4BEE-A531-1D73935E4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CE1D4-FC76-4BF4-AC91-4804A8076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3374D0-BA2D-4D71-AD06-55934C647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FE1DD-1FC6-4C63-81A5-3B14A6D82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803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4B4EF-F0E2-452F-AC32-0DFCA53780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1BE90-B69B-4948-994D-0925CD14BA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A7E2E0-0B32-42FF-B20F-6634EA7FAE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6EB83E-F050-498E-9F72-D29F712B4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AF7B2C-1353-412B-BAC5-B144DDB40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7D0AA-0166-4A5A-89FC-28758B08A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237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99BEF8-5D16-4A00-9463-0A1E74244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01A4F8-281B-4A36-B0DA-87DD3810D3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F316E2-6911-4A6B-8E7F-C4D26930A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A9A7BE-F01E-4333-A436-66783A4DC7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59A0F7-0619-416E-88D9-9C455CBA0C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DA5F1E-47C9-484B-8020-BB6655877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4BFE18-EEF9-4B3D-889E-FC6FBB0B7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91ADC3-3725-499D-A9C9-D6689F254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860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6BA8A-72BF-4675-9918-76E147213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9FEE37-2050-4D7F-BFAC-8679FC0C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63C153-462A-4926-AB91-15C610095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47432A-AD36-4739-8963-2D0C05FED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350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F74B5D-A77E-4C84-AEC4-381C890D0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728501-0400-48CA-B64E-33ED5D92D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6615C1-4AD4-42AB-B178-82DDE486E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101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5F287-E05F-46A7-B7BD-AE5316F6B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A0675-35C1-4ACA-8EE0-4AA0CA690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15332-7099-488F-A968-C1E2041006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4570A0-E550-42E1-9442-194D0D504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A1B81E-36DF-4C50-BCA9-54D7AE6CB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19DEC5-CB2D-4C15-8783-B1CFFB223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05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C015F-D9B4-493E-A2F0-76383504B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16086E-E915-4D9F-88EF-9989EEDB19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DDCF8C-E6D1-40AA-8656-F3D2C867F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EAB862-2748-453C-9175-C44079D29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A5276B-E340-42C1-9E4C-09E0C51A0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5A9978-D0E0-44E0-B3F0-D7202932C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331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E5408-F7E7-4D0E-90E7-68DD22507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21F2B9-2FC0-43D6-917B-8DAA4BD20B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DCDE4-8329-4EF8-B2DB-F361CB838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0B2DE-914F-4242-9105-8792F900D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04EC9-E7CA-4D9B-AA8E-F9949AFBD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88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8E9EF1-5057-43AD-9985-5B918893C3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D6E71E-193C-4C94-8EEB-2E3E650CF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4F547C-C040-4314-A697-2FF031258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ADA95D-475F-4A0C-8154-BB73A9CD1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1328-C59D-480C-8888-C1D15E64B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338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55B836-96C0-4A8F-8B2D-2B2CFA3DF9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2D3A8-D066-4B0E-998B-EDBB1F819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5594E-2AB0-40EC-BDA3-413BF2EE1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1FC60-4D1A-4984-9D01-A98423C34080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866B84-E766-4327-8270-63B631C6F6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35823-B38A-4ACD-B1E2-9CA52B026D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8AD4C-1F15-44F9-9824-709964736A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58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fall of absolutism and 1932 revolution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fall of absolutism</a:t>
            </a:r>
          </a:p>
          <a:p>
            <a:r>
              <a:rPr lang="en-US" dirty="0"/>
              <a:t>Opposition to absolutism and 1932 revolution</a:t>
            </a:r>
          </a:p>
          <a:p>
            <a:r>
              <a:rPr lang="en-US" dirty="0"/>
              <a:t>The shifting political landscape after 1932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fall of absolutism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Rama V’s death 1910 </a:t>
            </a:r>
            <a:r>
              <a:rPr lang="en-US" dirty="0">
                <a:sym typeface="Wingdings" panose="05000000000000000000" pitchFamily="2" charset="2"/>
              </a:rPr>
              <a:t> 1932 Revolution</a:t>
            </a:r>
            <a:endParaRPr lang="en-US" dirty="0"/>
          </a:p>
          <a:p>
            <a:pPr lvl="1"/>
            <a:r>
              <a:rPr lang="en-US" dirty="0"/>
              <a:t>The bureaucratic reform and the change in economy led to the new social groups that resented the royal monopoly of power</a:t>
            </a:r>
          </a:p>
          <a:p>
            <a:r>
              <a:rPr lang="en-US" dirty="0"/>
              <a:t>The challenges stemmed from </a:t>
            </a:r>
          </a:p>
          <a:p>
            <a:pPr lvl="1"/>
            <a:r>
              <a:rPr lang="en-US" dirty="0"/>
              <a:t>The monopoly of power </a:t>
            </a:r>
          </a:p>
          <a:p>
            <a:pPr lvl="1"/>
            <a:r>
              <a:rPr lang="en-US" dirty="0"/>
              <a:t>The mismanagement of the economy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Royal monopoly of power</a:t>
            </a:r>
          </a:p>
          <a:p>
            <a:pPr lvl="1"/>
            <a:r>
              <a:rPr lang="en-US" dirty="0"/>
              <a:t>Top positions given only to the members of royal family and top aristocrats families</a:t>
            </a:r>
          </a:p>
          <a:p>
            <a:r>
              <a:rPr lang="en-US" dirty="0"/>
              <a:t>What about Rama VII plan ?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Supreme Council of the State, and Prime Minister. </a:t>
            </a:r>
          </a:p>
          <a:p>
            <a:pPr lvl="1"/>
            <a:r>
              <a:rPr lang="en-US" dirty="0"/>
              <a:t>Members of Supreme Council of the State consisted only senior members of royal family</a:t>
            </a:r>
          </a:p>
          <a:p>
            <a:pPr lvl="1"/>
            <a:r>
              <a:rPr lang="en-US" dirty="0"/>
              <a:t>The appointment of PM was opposed by all sides 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opicstock.pantip.com/library/topicstock/2009/11/K8567007/K8567007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5736" y="428604"/>
            <a:ext cx="4001960" cy="6180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357166"/>
            <a:ext cx="4186238" cy="621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Rama VII’s Constitution</a:t>
            </a:r>
          </a:p>
          <a:p>
            <a:r>
              <a:rPr lang="en-US" dirty="0"/>
              <a:t>Siam not ready for representatives</a:t>
            </a:r>
          </a:p>
          <a:p>
            <a:r>
              <a:rPr lang="en-US" dirty="0"/>
              <a:t>From both drafts (1926 and 1932)</a:t>
            </a:r>
          </a:p>
          <a:p>
            <a:pPr lvl="1"/>
            <a:r>
              <a:rPr lang="en-US" dirty="0"/>
              <a:t>King appoints PM</a:t>
            </a:r>
          </a:p>
          <a:p>
            <a:pPr lvl="1"/>
            <a:r>
              <a:rPr lang="en-US" dirty="0"/>
              <a:t>King held </a:t>
            </a:r>
            <a:r>
              <a:rPr lang="en-US" dirty="0" err="1"/>
              <a:t>legistlative</a:t>
            </a:r>
            <a:r>
              <a:rPr lang="en-US" dirty="0"/>
              <a:t> power</a:t>
            </a:r>
          </a:p>
          <a:p>
            <a:pPr lvl="1"/>
            <a:r>
              <a:rPr lang="en-US" dirty="0"/>
              <a:t>Parliament members came from appointments and indirect elections</a:t>
            </a:r>
          </a:p>
          <a:p>
            <a:pPr lvl="1"/>
            <a:r>
              <a:rPr lang="en-US" dirty="0"/>
              <a:t>King held veto power</a:t>
            </a:r>
          </a:p>
          <a:p>
            <a:endParaRPr lang="th-TH" dirty="0"/>
          </a:p>
        </p:txBody>
      </p:sp>
      <p:pic>
        <p:nvPicPr>
          <p:cNvPr id="5" name="Picture 2" descr="http://www.reurnthai.com/index.php?PHPSESSID=b751704b7cbffad6ba6fcc80b0f5ae2e&amp;action=dlattach;topic=3363.0;attach=11194;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15192" y="357166"/>
            <a:ext cx="4752808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720" y="1600201"/>
            <a:ext cx="9829800" cy="4525963"/>
          </a:xfrm>
        </p:spPr>
        <p:txBody>
          <a:bodyPr>
            <a:normAutofit/>
          </a:bodyPr>
          <a:lstStyle/>
          <a:p>
            <a:r>
              <a:rPr lang="en-US" dirty="0"/>
              <a:t>The monopoly of power meant the King had the responsibility in managing the economy</a:t>
            </a:r>
          </a:p>
          <a:p>
            <a:pPr lvl="1"/>
            <a:r>
              <a:rPr lang="en-US" dirty="0"/>
              <a:t>Taxation, government expenditure, and international economic policies</a:t>
            </a:r>
          </a:p>
          <a:p>
            <a:pPr lvl="1"/>
            <a:r>
              <a:rPr lang="en-US" dirty="0"/>
              <a:t>Seen as incapable, especially during recession. </a:t>
            </a:r>
          </a:p>
          <a:p>
            <a:r>
              <a:rPr lang="en-US" dirty="0"/>
              <a:t>Extravagant spending a trend since Rama V</a:t>
            </a:r>
          </a:p>
          <a:p>
            <a:r>
              <a:rPr lang="en-US" dirty="0"/>
              <a:t>Although Rama VII restrained the spending, he faced a more difficult challenge</a:t>
            </a:r>
          </a:p>
          <a:p>
            <a:pPr lvl="1"/>
            <a:r>
              <a:rPr lang="en-US" dirty="0"/>
              <a:t>Declining trade, currency standard management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Rama VII’s responses to recession</a:t>
            </a:r>
          </a:p>
          <a:p>
            <a:pPr lvl="1"/>
            <a:r>
              <a:rPr lang="en-US" dirty="0"/>
              <a:t>Taxes raised from salaries of bureaucrats and employees of private firms </a:t>
            </a:r>
          </a:p>
          <a:p>
            <a:pPr lvl="1"/>
            <a:r>
              <a:rPr lang="en-US" dirty="0"/>
              <a:t>But not from profits made from trade and land</a:t>
            </a:r>
          </a:p>
          <a:p>
            <a:pPr lvl="1"/>
            <a:r>
              <a:rPr lang="en-US" dirty="0"/>
              <a:t>Military budget cut to one-third</a:t>
            </a:r>
          </a:p>
          <a:p>
            <a:pPr lvl="2"/>
            <a:r>
              <a:rPr lang="en-US" dirty="0"/>
              <a:t>Leading to lay-off and resentment from military </a:t>
            </a:r>
          </a:p>
          <a:p>
            <a:pPr lvl="1"/>
            <a:r>
              <a:rPr lang="en-US" dirty="0" err="1"/>
              <a:t>Continuting</a:t>
            </a:r>
            <a:r>
              <a:rPr lang="en-US" dirty="0"/>
              <a:t> taxation on farmers</a:t>
            </a:r>
          </a:p>
          <a:p>
            <a:r>
              <a:rPr lang="en-US" dirty="0"/>
              <a:t>Depression exposed the King's role as the manager of national economy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1900-1930, two main lines of resistance to absolutism developed in Bangkok</a:t>
            </a:r>
          </a:p>
          <a:p>
            <a:pPr lvl="1"/>
            <a:r>
              <a:rPr lang="en-US" dirty="0"/>
              <a:t>The first came from the urban-based businesses who were frustrated by the advantages held by Western businesses</a:t>
            </a:r>
          </a:p>
          <a:p>
            <a:pPr lvl="1"/>
            <a:r>
              <a:rPr lang="en-US" dirty="0"/>
              <a:t>The second from the middle-level bureaucrats.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840" y="1600200"/>
            <a:ext cx="9890760" cy="4614882"/>
          </a:xfrm>
        </p:spPr>
        <p:txBody>
          <a:bodyPr>
            <a:normAutofit/>
          </a:bodyPr>
          <a:lstStyle/>
          <a:p>
            <a:r>
              <a:rPr lang="en-US" dirty="0"/>
              <a:t>The new group of bureaucrats came from commoners or minor nobles. </a:t>
            </a:r>
          </a:p>
          <a:p>
            <a:pPr lvl="1"/>
            <a:r>
              <a:rPr lang="en-US" dirty="0"/>
              <a:t>Rose through education (abroad)</a:t>
            </a:r>
          </a:p>
          <a:p>
            <a:pPr lvl="1"/>
            <a:r>
              <a:rPr lang="en-US" dirty="0"/>
              <a:t>Found contradictions between </a:t>
            </a:r>
            <a:r>
              <a:rPr lang="en-US" i="1" dirty="0" err="1"/>
              <a:t>lak-wicha</a:t>
            </a:r>
            <a:r>
              <a:rPr lang="en-US" i="1" dirty="0"/>
              <a:t> </a:t>
            </a:r>
            <a:r>
              <a:rPr lang="en-US" dirty="0"/>
              <a:t>and</a:t>
            </a:r>
            <a:r>
              <a:rPr lang="en-US" i="1" dirty="0"/>
              <a:t> </a:t>
            </a:r>
            <a:r>
              <a:rPr lang="en-US" i="1" dirty="0" err="1"/>
              <a:t>lak-ratchakarn</a:t>
            </a:r>
            <a:endParaRPr lang="en-US" dirty="0"/>
          </a:p>
          <a:p>
            <a:pPr lvl="2"/>
            <a:r>
              <a:rPr lang="en-US" dirty="0"/>
              <a:t>Values of merit and achievements in modern administration VS the subordination of bureaucracy to absolute monarch</a:t>
            </a:r>
          </a:p>
          <a:p>
            <a:pPr lvl="2"/>
            <a:r>
              <a:rPr lang="en-US" dirty="0" err="1"/>
              <a:t>Theimportance</a:t>
            </a:r>
            <a:r>
              <a:rPr lang="en-US" dirty="0"/>
              <a:t> principles and rules, and expectation of returns for professional capability and efficiency VS priorities given rather to birth, patronage, and loyalty.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Resentments of absolutism also came from the ideas of “humanism” and “nationalism”</a:t>
            </a:r>
          </a:p>
          <a:p>
            <a:pPr lvl="1"/>
            <a:r>
              <a:rPr lang="en-US" dirty="0"/>
              <a:t>Humanism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lack of emphasis on human talents and education. </a:t>
            </a:r>
          </a:p>
          <a:p>
            <a:pPr lvl="1"/>
            <a:r>
              <a:rPr lang="en-US" dirty="0"/>
              <a:t>Nationalism </a:t>
            </a:r>
            <a:r>
              <a:rPr lang="en-US" dirty="0">
                <a:sym typeface="Wingdings" panose="05000000000000000000" pitchFamily="2" charset="2"/>
              </a:rPr>
              <a:t> detrimental to </a:t>
            </a:r>
            <a:r>
              <a:rPr lang="en-US" dirty="0"/>
              <a:t>Siam development, and its ability to compete with other nations.</a:t>
            </a:r>
          </a:p>
          <a:p>
            <a:r>
              <a:rPr lang="en-US" dirty="0"/>
              <a:t>Oppositions found its space in the growing circles of Bangkok educated elites, especially through newspaper.</a:t>
            </a:r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71481"/>
            <a:ext cx="5400684" cy="5554683"/>
          </a:xfrm>
        </p:spPr>
        <p:txBody>
          <a:bodyPr>
            <a:normAutofit/>
          </a:bodyPr>
          <a:lstStyle/>
          <a:p>
            <a:r>
              <a:rPr lang="en-US" dirty="0" err="1"/>
              <a:t>Kularb</a:t>
            </a:r>
            <a:r>
              <a:rPr lang="en-US" dirty="0"/>
              <a:t> </a:t>
            </a:r>
            <a:r>
              <a:rPr lang="en-US" dirty="0" err="1"/>
              <a:t>Saipradit</a:t>
            </a:r>
            <a:r>
              <a:rPr lang="en-US" dirty="0"/>
              <a:t> (</a:t>
            </a:r>
            <a:r>
              <a:rPr lang="en-US" dirty="0" err="1"/>
              <a:t>Sriburapa</a:t>
            </a:r>
            <a:r>
              <a:rPr lang="en-US" dirty="0"/>
              <a:t>) and his Kana-</a:t>
            </a:r>
            <a:r>
              <a:rPr lang="en-US" dirty="0" err="1"/>
              <a:t>Suparb</a:t>
            </a:r>
            <a:r>
              <a:rPr lang="en-US" dirty="0"/>
              <a:t>-</a:t>
            </a:r>
            <a:r>
              <a:rPr lang="en-US" dirty="0" err="1"/>
              <a:t>Burut</a:t>
            </a:r>
            <a:endParaRPr lang="en-US" dirty="0"/>
          </a:p>
          <a:p>
            <a:pPr lvl="1"/>
            <a:r>
              <a:rPr lang="en-US" dirty="0"/>
              <a:t>Being gentlemen not about having higher status, but about having efforts, ethics, sacrifices, and being just.</a:t>
            </a:r>
          </a:p>
          <a:p>
            <a:pPr lvl="1"/>
            <a:r>
              <a:rPr lang="en-US" dirty="0"/>
              <a:t>Against higher class tradition, from the perspective of new middle class who don’t possess birth, but posses manner, education, and love in justice and liberty.</a:t>
            </a:r>
          </a:p>
          <a:p>
            <a:endParaRPr lang="th-TH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3322" y="1285860"/>
            <a:ext cx="2705048" cy="385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Resistances to absolutism led to a number of attempts to overthrew absolute monarchy</a:t>
            </a:r>
          </a:p>
          <a:p>
            <a:pPr lvl="1"/>
            <a:r>
              <a:rPr lang="en-US" dirty="0"/>
              <a:t>Two earlier attempts from the military </a:t>
            </a:r>
          </a:p>
          <a:p>
            <a:pPr lvl="2"/>
            <a:r>
              <a:rPr lang="en-US" dirty="0"/>
              <a:t>1912 rebel consist of mostly military officers. The core of the group was junior officers. </a:t>
            </a:r>
          </a:p>
          <a:p>
            <a:pPr lvl="3"/>
            <a:r>
              <a:rPr lang="en-US" dirty="0"/>
              <a:t>Resent royal monopoly of power</a:t>
            </a:r>
          </a:p>
          <a:p>
            <a:pPr lvl="3"/>
            <a:r>
              <a:rPr lang="en-US" dirty="0"/>
              <a:t>Nation, Religion, King =&gt; Nation, Religion, People</a:t>
            </a:r>
          </a:p>
          <a:p>
            <a:pPr lvl="3"/>
            <a:r>
              <a:rPr lang="en-US" dirty="0"/>
              <a:t>Humanist values as opposed to absolutism</a:t>
            </a:r>
          </a:p>
          <a:p>
            <a:pPr lvl="2"/>
            <a:r>
              <a:rPr lang="en-US" dirty="0"/>
              <a:t>1917 rebel also from military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1912 Rebel</a:t>
            </a:r>
            <a:endParaRPr lang="th-TH" dirty="0"/>
          </a:p>
        </p:txBody>
      </p:sp>
      <p:pic>
        <p:nvPicPr>
          <p:cNvPr id="47106" name="Picture 2" descr="http://upload.wikimedia.org/wikipedia/commons/9/91/Siamese_1912_plotters130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166" y="1643051"/>
            <a:ext cx="5857916" cy="42670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1932 Kana-</a:t>
            </a:r>
            <a:r>
              <a:rPr lang="en-US" dirty="0" err="1"/>
              <a:t>Ratsadorn</a:t>
            </a:r>
            <a:endParaRPr lang="th-TH" dirty="0"/>
          </a:p>
        </p:txBody>
      </p:sp>
      <p:pic>
        <p:nvPicPr>
          <p:cNvPr id="48130" name="Picture 2" descr="http://www.sepo.go.th/images/stories/hi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2663" y="1643050"/>
            <a:ext cx="7421949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1932 revolution had a wider network of supporters</a:t>
            </a:r>
          </a:p>
          <a:p>
            <a:pPr lvl="1"/>
            <a:r>
              <a:rPr lang="en-US" dirty="0"/>
              <a:t>Although started by young bureaucrats, the movement drew in established members of bureaucrats and military officers, businessmen, intellectuals, and </a:t>
            </a:r>
            <a:r>
              <a:rPr lang="en-US" dirty="0" err="1"/>
              <a:t>organised</a:t>
            </a:r>
            <a:r>
              <a:rPr lang="en-US" dirty="0"/>
              <a:t>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0620" y="500042"/>
            <a:ext cx="5802636" cy="6000792"/>
          </a:xfrm>
        </p:spPr>
        <p:txBody>
          <a:bodyPr>
            <a:normAutofit/>
          </a:bodyPr>
          <a:lstStyle/>
          <a:p>
            <a:r>
              <a:rPr lang="en-US" dirty="0"/>
              <a:t>The core of 1932 movement was French-educated young civilian and military officials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 err="1"/>
              <a:t>Banomyog</a:t>
            </a:r>
            <a:r>
              <a:rPr lang="en-US" dirty="0"/>
              <a:t>, a young lawyer with some Chinese blood, came from a mixed of peasants and bureaucrat background</a:t>
            </a:r>
          </a:p>
          <a:p>
            <a:pPr lvl="1"/>
            <a:r>
              <a:rPr lang="en-US" dirty="0" err="1"/>
              <a:t>Plaek</a:t>
            </a:r>
            <a:r>
              <a:rPr lang="en-US" dirty="0"/>
              <a:t> </a:t>
            </a:r>
            <a:r>
              <a:rPr lang="en-US" dirty="0" err="1"/>
              <a:t>Kitasungka</a:t>
            </a:r>
            <a:r>
              <a:rPr lang="en-US" dirty="0"/>
              <a:t> (</a:t>
            </a:r>
            <a:r>
              <a:rPr lang="en-US" dirty="0" err="1"/>
              <a:t>Phibulsongkram</a:t>
            </a:r>
            <a:r>
              <a:rPr lang="en-US" dirty="0"/>
              <a:t>) came from farmers background, but excelled in his time at the military academy.</a:t>
            </a:r>
          </a:p>
          <a:p>
            <a:pPr>
              <a:buNone/>
            </a:pPr>
            <a:endParaRPr lang="th-TH" dirty="0"/>
          </a:p>
        </p:txBody>
      </p:sp>
      <p:pic>
        <p:nvPicPr>
          <p:cNvPr id="15362" name="Picture 2" descr="http://cms.toptenthailand.net/file/picture/20140430182126279/201404301821262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53322" y="714356"/>
            <a:ext cx="2714644" cy="2714644"/>
          </a:xfrm>
          <a:prstGeom prst="rect">
            <a:avLst/>
          </a:prstGeom>
          <a:noFill/>
        </p:spPr>
      </p:pic>
      <p:pic>
        <p:nvPicPr>
          <p:cNvPr id="15364" name="Picture 4" descr="http://p3.s1sf.com/gu/0/ui/5/25997/5860pibu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37" y="3643314"/>
            <a:ext cx="1743075" cy="2752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Ratsadorn’s</a:t>
            </a:r>
            <a:r>
              <a:rPr lang="en-US" dirty="0"/>
              <a:t> ideas combined economic nationalism with humanism. They sought to change absolutism to Constitutional Monarchy</a:t>
            </a:r>
          </a:p>
          <a:p>
            <a:pPr lvl="1"/>
            <a:r>
              <a:rPr lang="en-US" dirty="0"/>
              <a:t>Absolutism seen as barrier to nationalism </a:t>
            </a:r>
          </a:p>
          <a:p>
            <a:pPr lvl="1"/>
            <a:r>
              <a:rPr lang="en-US" dirty="0"/>
              <a:t>Promoted equality. Rejected privilege by birth. </a:t>
            </a:r>
          </a:p>
          <a:p>
            <a:r>
              <a:rPr lang="en-US" dirty="0"/>
              <a:t>Connection with “senior military officials” crucial for 1932 Revolution </a:t>
            </a:r>
          </a:p>
          <a:p>
            <a:pPr lvl="1"/>
            <a:r>
              <a:rPr lang="en-US" dirty="0"/>
              <a:t>Also dissatisfied with royal's hold of power in military, and the cut on military spending and pay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</a:t>
            </a:r>
            <a:r>
              <a:rPr lang="en-US" dirty="0" err="1"/>
              <a:t>Taharn-Sua</a:t>
            </a:r>
            <a:endParaRPr lang="th-TH" dirty="0"/>
          </a:p>
        </p:txBody>
      </p:sp>
      <p:pic>
        <p:nvPicPr>
          <p:cNvPr id="52226" name="Picture 2" descr="http://topicstock.pantip.com/library/topicstock/2011/10/K11211253/K11211253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1290" y="1386200"/>
            <a:ext cx="6572296" cy="5033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Following 1932, senior royal princes fled or withdrew from politics. </a:t>
            </a:r>
          </a:p>
          <a:p>
            <a:pPr lvl="1"/>
            <a:r>
              <a:rPr lang="en-US" dirty="0"/>
              <a:t>Senior </a:t>
            </a:r>
            <a:r>
              <a:rPr lang="en-US" dirty="0" err="1"/>
              <a:t>bureucrats</a:t>
            </a:r>
            <a:r>
              <a:rPr lang="en-US" dirty="0"/>
              <a:t> and military officials from old regime removed.</a:t>
            </a:r>
          </a:p>
          <a:p>
            <a:pPr lvl="1"/>
            <a:r>
              <a:rPr lang="en-US" dirty="0"/>
              <a:t>Provisional constitution limited the King's power.</a:t>
            </a:r>
          </a:p>
          <a:p>
            <a:pPr lvl="1"/>
            <a:r>
              <a:rPr lang="en-US" dirty="0"/>
              <a:t>The first constitution, drafted 6 months after the revolution, barred anyone above the rank of </a:t>
            </a:r>
            <a:r>
              <a:rPr lang="en-US" i="1" dirty="0" err="1"/>
              <a:t>mhom</a:t>
            </a:r>
            <a:r>
              <a:rPr lang="en-US" i="1" dirty="0"/>
              <a:t> </a:t>
            </a:r>
            <a:r>
              <a:rPr lang="en-US" i="1" dirty="0" err="1"/>
              <a:t>jao</a:t>
            </a:r>
            <a:r>
              <a:rPr lang="en-US" i="1" dirty="0"/>
              <a:t> </a:t>
            </a:r>
            <a:r>
              <a:rPr lang="en-US" dirty="0"/>
              <a:t>from membership of assembly or government.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Provisional/Permanent Constitution</a:t>
            </a:r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3190" y="1285861"/>
            <a:ext cx="3429024" cy="467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1159" y="1928802"/>
            <a:ext cx="4310583" cy="323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881290" y="535782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24 June 1932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6810380" y="607220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 December 1932</a:t>
            </a:r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merchants and </a:t>
            </a:r>
            <a:r>
              <a:rPr lang="en-US" dirty="0" err="1"/>
              <a:t>labour</a:t>
            </a:r>
            <a:r>
              <a:rPr lang="en-US" dirty="0"/>
              <a:t> group sought participation in reforming the economy.</a:t>
            </a:r>
          </a:p>
          <a:p>
            <a:pPr lvl="1"/>
            <a:r>
              <a:rPr lang="en-US" dirty="0"/>
              <a:t>Proposals made such as property taxes on </a:t>
            </a:r>
            <a:r>
              <a:rPr lang="en-US" dirty="0" err="1"/>
              <a:t>aristrocrats</a:t>
            </a:r>
            <a:r>
              <a:rPr lang="en-US" dirty="0"/>
              <a:t>, promotion of domestic industries, and government supports to rice farmers.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the old power tried to strike back</a:t>
            </a:r>
          </a:p>
          <a:p>
            <a:pPr lvl="1"/>
            <a:r>
              <a:rPr lang="en-US" dirty="0"/>
              <a:t>Many bureaucrats sided with the people's party only due to their dissatisfactions with the monopoly of power by the royal family. </a:t>
            </a:r>
          </a:p>
          <a:p>
            <a:pPr lvl="1"/>
            <a:r>
              <a:rPr lang="en-US" dirty="0"/>
              <a:t>But still want to maintain the bureaucrats’ power.</a:t>
            </a:r>
          </a:p>
          <a:p>
            <a:pPr lvl="1"/>
            <a:r>
              <a:rPr lang="en-US" dirty="0"/>
              <a:t>And they were also not totally opposed to the monarchy as the ideological cornerstone.</a:t>
            </a: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5338936" cy="4525963"/>
          </a:xfrm>
        </p:spPr>
        <p:txBody>
          <a:bodyPr>
            <a:normAutofit/>
          </a:bodyPr>
          <a:lstStyle/>
          <a:p>
            <a:r>
              <a:rPr lang="en-US" dirty="0"/>
              <a:t>To gain acceptance from the bureaucrats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 sought cooperation from the monarchy.</a:t>
            </a:r>
          </a:p>
          <a:p>
            <a:pPr lvl="1"/>
            <a:r>
              <a:rPr lang="en-US" dirty="0"/>
              <a:t>They sought royal pardoned</a:t>
            </a:r>
          </a:p>
          <a:p>
            <a:pPr lvl="1"/>
            <a:r>
              <a:rPr lang="en-US" dirty="0"/>
              <a:t>Allowed some high-ranking figures from previous administration to take leading positions</a:t>
            </a:r>
          </a:p>
          <a:p>
            <a:r>
              <a:rPr lang="en-US" dirty="0"/>
              <a:t>The most notable one was “Phraya </a:t>
            </a:r>
            <a:r>
              <a:rPr lang="en-US" dirty="0" err="1"/>
              <a:t>Manopakorn</a:t>
            </a:r>
            <a:r>
              <a:rPr lang="en-US" dirty="0"/>
              <a:t>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8370" y="1600201"/>
            <a:ext cx="2932430" cy="413954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Ratsadorn's</a:t>
            </a:r>
            <a:r>
              <a:rPr lang="en-US" dirty="0"/>
              <a:t> accommodation of the King and conservative bureaucrats provided opportunities for counter revolution.  </a:t>
            </a:r>
          </a:p>
          <a:p>
            <a:pPr lvl="1"/>
            <a:r>
              <a:rPr lang="en-US" dirty="0" err="1"/>
              <a:t>Manopakorn</a:t>
            </a:r>
            <a:r>
              <a:rPr lang="en-US" dirty="0"/>
              <a:t> and other senior bureaucrats sought alliance from senior generals </a:t>
            </a:r>
          </a:p>
          <a:p>
            <a:pPr lvl="1"/>
            <a:r>
              <a:rPr lang="en-US" dirty="0"/>
              <a:t>The seniors only supported 1932 due to short-term discontent distrusted the young members of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Rama VII also backed this alliance.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844825"/>
            <a:ext cx="4533900" cy="4656009"/>
          </a:xfrm>
        </p:spPr>
        <p:txBody>
          <a:bodyPr>
            <a:normAutofit/>
          </a:bodyPr>
          <a:lstStyle/>
          <a:p>
            <a:r>
              <a:rPr lang="en-US" dirty="0"/>
              <a:t>Accusations of 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 for being "communists" </a:t>
            </a:r>
          </a:p>
          <a:p>
            <a:pPr lvl="1"/>
            <a:r>
              <a:rPr lang="en-US" dirty="0"/>
              <a:t>Stories of Thailand being turned to Stalin Dictatorship</a:t>
            </a:r>
          </a:p>
          <a:p>
            <a:pPr lvl="1"/>
            <a:r>
              <a:rPr lang="en-US" dirty="0"/>
              <a:t>Horrors in Russia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2024" y="1844825"/>
            <a:ext cx="4000528" cy="31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5617840" cy="4925144"/>
          </a:xfrm>
        </p:spPr>
        <p:txBody>
          <a:bodyPr>
            <a:normAutofit/>
          </a:bodyPr>
          <a:lstStyle/>
          <a:p>
            <a:r>
              <a:rPr lang="en-US" dirty="0"/>
              <a:t>The clash reached height with </a:t>
            </a:r>
            <a:r>
              <a:rPr lang="en-US" dirty="0" err="1"/>
              <a:t>Pridi’s</a:t>
            </a:r>
            <a:r>
              <a:rPr lang="en-US" dirty="0"/>
              <a:t> economic plan</a:t>
            </a:r>
          </a:p>
          <a:p>
            <a:pPr lvl="1"/>
            <a:r>
              <a:rPr lang="en-US" dirty="0"/>
              <a:t>Phraya </a:t>
            </a:r>
            <a:r>
              <a:rPr lang="en-US" dirty="0" err="1"/>
              <a:t>Manopakorn</a:t>
            </a:r>
            <a:r>
              <a:rPr lang="en-US" dirty="0"/>
              <a:t> accused </a:t>
            </a:r>
            <a:r>
              <a:rPr lang="en-US" dirty="0" err="1"/>
              <a:t>Pridi</a:t>
            </a:r>
            <a:r>
              <a:rPr lang="en-US" dirty="0"/>
              <a:t> for being communist. The Assembly was closed. </a:t>
            </a:r>
            <a:r>
              <a:rPr lang="en-US" dirty="0" err="1"/>
              <a:t>Pridi</a:t>
            </a:r>
            <a:r>
              <a:rPr lang="en-US" dirty="0"/>
              <a:t> had to leave the country.</a:t>
            </a:r>
          </a:p>
          <a:p>
            <a:r>
              <a:rPr lang="en-US" dirty="0" err="1"/>
              <a:t>Mano</a:t>
            </a:r>
            <a:r>
              <a:rPr lang="en-US" dirty="0"/>
              <a:t> passed law against communism</a:t>
            </a:r>
          </a:p>
          <a:p>
            <a:pPr lvl="1"/>
            <a:r>
              <a:rPr lang="en-US" dirty="0"/>
              <a:t>Communism defined as attempts that affect property ownership</a:t>
            </a:r>
          </a:p>
          <a:p>
            <a:pPr lvl="1"/>
            <a:r>
              <a:rPr lang="en-US" dirty="0" err="1"/>
              <a:t>Mano</a:t>
            </a:r>
            <a:r>
              <a:rPr lang="en-US" dirty="0"/>
              <a:t> brought back generals from the old regime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8088" y="1697319"/>
            <a:ext cx="2932430" cy="47309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1933, </a:t>
            </a:r>
            <a:r>
              <a:rPr lang="en-US" dirty="0" err="1"/>
              <a:t>Pahol</a:t>
            </a:r>
            <a:r>
              <a:rPr lang="en-US" dirty="0"/>
              <a:t> and </a:t>
            </a:r>
            <a:r>
              <a:rPr lang="en-US" dirty="0" err="1"/>
              <a:t>Phibul</a:t>
            </a:r>
            <a:r>
              <a:rPr lang="en-US" dirty="0"/>
              <a:t> staged a coup to sustain the revolution. </a:t>
            </a:r>
            <a:r>
              <a:rPr lang="en-US" dirty="0" err="1"/>
              <a:t>Pridi</a:t>
            </a:r>
            <a:r>
              <a:rPr lang="en-US" dirty="0"/>
              <a:t> was called back. </a:t>
            </a:r>
          </a:p>
          <a:p>
            <a:r>
              <a:rPr lang="en-US" dirty="0"/>
              <a:t>Prince </a:t>
            </a:r>
            <a:r>
              <a:rPr lang="en-US" dirty="0" err="1"/>
              <a:t>Baworadet</a:t>
            </a:r>
            <a:r>
              <a:rPr lang="en-US" dirty="0"/>
              <a:t> staged a failed rebellion in 1933. </a:t>
            </a:r>
          </a:p>
          <a:p>
            <a:pPr lvl="1"/>
            <a:r>
              <a:rPr lang="en-US" dirty="0"/>
              <a:t>Rama VII left Siam after </a:t>
            </a:r>
            <a:r>
              <a:rPr lang="en-US" dirty="0" err="1"/>
              <a:t>Baworadet</a:t>
            </a:r>
            <a:r>
              <a:rPr lang="en-US" dirty="0"/>
              <a:t> rebel. And abdicated in 1935. </a:t>
            </a:r>
          </a:p>
          <a:p>
            <a:r>
              <a:rPr lang="en-US" dirty="0"/>
              <a:t>The government chose </a:t>
            </a:r>
            <a:r>
              <a:rPr lang="en-US" dirty="0" err="1"/>
              <a:t>Ananda</a:t>
            </a:r>
            <a:r>
              <a:rPr lang="en-US" dirty="0"/>
              <a:t> </a:t>
            </a:r>
            <a:r>
              <a:rPr lang="en-US" dirty="0" err="1"/>
              <a:t>Mahidol</a:t>
            </a:r>
            <a:r>
              <a:rPr lang="en-US" dirty="0"/>
              <a:t> as the new King. But Thailand would be without the King residing in the country for 15 years.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Baworadet</a:t>
            </a:r>
            <a:r>
              <a:rPr lang="en-US" dirty="0"/>
              <a:t> Rebel (1933)</a:t>
            </a:r>
            <a:endParaRPr lang="th-TH" dirty="0"/>
          </a:p>
        </p:txBody>
      </p:sp>
      <p:sp>
        <p:nvSpPr>
          <p:cNvPr id="53250" name="AutoShape 2" descr="Image result for กบฏบวรเดช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2" name="Picture 4" descr="https://upload.wikimedia.org/wikipedia/commons/5/59/General_HH_Prince_Boworad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1290" y="2143116"/>
            <a:ext cx="2092112" cy="2928958"/>
          </a:xfrm>
          <a:prstGeom prst="rect">
            <a:avLst/>
          </a:prstGeom>
          <a:noFill/>
        </p:spPr>
      </p:pic>
      <p:sp>
        <p:nvSpPr>
          <p:cNvPr id="53254" name="AutoShape 6" descr="Image result for อนุสาวรีย์ปราบกบฏ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6" name="Picture 8" descr="http://www.myfirstbrain.com/thaidata/image.aspx?id=4706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3058" y="3714752"/>
            <a:ext cx="3779198" cy="2662236"/>
          </a:xfrm>
          <a:prstGeom prst="rect">
            <a:avLst/>
          </a:prstGeom>
          <a:noFill/>
        </p:spPr>
      </p:pic>
      <p:pic>
        <p:nvPicPr>
          <p:cNvPr id="53258" name="Picture 10" descr="http://i284.photobucket.com/albums/ll8/Mongwin/bovorade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3058" y="1500175"/>
            <a:ext cx="3571900" cy="2098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00200"/>
            <a:ext cx="9761220" cy="4757758"/>
          </a:xfrm>
        </p:spPr>
        <p:txBody>
          <a:bodyPr>
            <a:normAutofit/>
          </a:bodyPr>
          <a:lstStyle/>
          <a:p>
            <a:r>
              <a:rPr lang="en-US" dirty="0"/>
              <a:t>The defeat of </a:t>
            </a:r>
            <a:r>
              <a:rPr lang="en-US" dirty="0" err="1"/>
              <a:t>Baworadet</a:t>
            </a:r>
            <a:r>
              <a:rPr lang="en-US" dirty="0"/>
              <a:t> rebel allowed </a:t>
            </a:r>
            <a:r>
              <a:rPr lang="en-US" dirty="0" err="1"/>
              <a:t>Phibul</a:t>
            </a:r>
            <a:r>
              <a:rPr lang="en-US" dirty="0"/>
              <a:t> and </a:t>
            </a:r>
            <a:r>
              <a:rPr lang="en-US" dirty="0" err="1"/>
              <a:t>Pridi</a:t>
            </a:r>
            <a:r>
              <a:rPr lang="en-US" dirty="0"/>
              <a:t> to attain commanding positions. </a:t>
            </a:r>
          </a:p>
          <a:p>
            <a:r>
              <a:rPr lang="en-US" dirty="0"/>
              <a:t>10 years after 1932, Thai  politics  became dominated by 2 fractions</a:t>
            </a:r>
          </a:p>
          <a:p>
            <a:pPr lvl="1"/>
            <a:r>
              <a:rPr lang="en-US" dirty="0"/>
              <a:t>1) </a:t>
            </a:r>
            <a:r>
              <a:rPr lang="en-US" dirty="0" err="1"/>
              <a:t>Phibul</a:t>
            </a:r>
            <a:r>
              <a:rPr lang="en-US" dirty="0"/>
              <a:t> and his military fraction</a:t>
            </a:r>
          </a:p>
          <a:p>
            <a:pPr lvl="1"/>
            <a:r>
              <a:rPr lang="en-US" dirty="0"/>
              <a:t>2) </a:t>
            </a:r>
            <a:r>
              <a:rPr lang="en-US" dirty="0" err="1"/>
              <a:t>Pridi</a:t>
            </a:r>
            <a:r>
              <a:rPr lang="en-US" dirty="0"/>
              <a:t> and his bureaucrat fraction</a:t>
            </a:r>
          </a:p>
          <a:p>
            <a:pPr lvl="1"/>
            <a:r>
              <a:rPr lang="en-US" dirty="0"/>
              <a:t>They cooperated  against the royalists. But actually had different ideas.</a:t>
            </a:r>
          </a:p>
          <a:p>
            <a:r>
              <a:rPr lang="en-US" dirty="0"/>
              <a:t>Under the political volatility of WWII, the two fractions started  to openly clashed.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1250</Words>
  <Application>Microsoft Office PowerPoint</Application>
  <PresentationFormat>Widescreen</PresentationFormat>
  <Paragraphs>135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The fall of absolutism and 1932 revolution</vt:lpstr>
      <vt:lpstr>Topics</vt:lpstr>
      <vt:lpstr>The fall of absolutism</vt:lpstr>
      <vt:lpstr>Problems with absolutism</vt:lpstr>
      <vt:lpstr>PowerPoint Presentation</vt:lpstr>
      <vt:lpstr>PowerPoint Presentation</vt:lpstr>
      <vt:lpstr>Problems with absolutism</vt:lpstr>
      <vt:lpstr>Problems with absolutism</vt:lpstr>
      <vt:lpstr>Oppositions to absolutism</vt:lpstr>
      <vt:lpstr>Oppositions to absolutism</vt:lpstr>
      <vt:lpstr>Oppositions to absolutism</vt:lpstr>
      <vt:lpstr>PowerPoint Presentation</vt:lpstr>
      <vt:lpstr>1932 Revolution</vt:lpstr>
      <vt:lpstr>1912 Rebel</vt:lpstr>
      <vt:lpstr>1932 Kana-Ratsadorn</vt:lpstr>
      <vt:lpstr>1932 Revolution</vt:lpstr>
      <vt:lpstr>PowerPoint Presentation</vt:lpstr>
      <vt:lpstr>1932 Revolution</vt:lpstr>
      <vt:lpstr>4 Taharn-Sua</vt:lpstr>
      <vt:lpstr>The shifting political landscape after 1932 revolution</vt:lpstr>
      <vt:lpstr>Provisional/Permanent Constitution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Baworadet Rebel (1933)</vt:lpstr>
      <vt:lpstr>The shifting political landscape after 1932 revolution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fall of absolutism and 1932 revolution</dc:title>
  <dc:creator>Thorn Pitidol</dc:creator>
  <cp:lastModifiedBy>Thorn Pitidol</cp:lastModifiedBy>
  <cp:revision>1</cp:revision>
  <dcterms:created xsi:type="dcterms:W3CDTF">2019-10-10T15:24:12Z</dcterms:created>
  <dcterms:modified xsi:type="dcterms:W3CDTF">2019-10-10T15:26:48Z</dcterms:modified>
</cp:coreProperties>
</file>