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ED9D2-E730-4012-9BF7-BF505D1A74D9}" type="datetimeFigureOut">
              <a:rPr lang="th-TH" smtClean="0"/>
              <a:pPr/>
              <a:t>14/02/56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95FB4-5AA4-444B-A881-91DFFA71189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Public Policy and Agricultural Development (II)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Insurance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Risks of agri. as business</a:t>
            </a:r>
          </a:p>
          <a:p>
            <a:pPr lvl="1"/>
            <a:r>
              <a:rPr lang="en-US" dirty="0" smtClean="0"/>
              <a:t>Price volatility</a:t>
            </a:r>
          </a:p>
          <a:p>
            <a:pPr lvl="1"/>
            <a:r>
              <a:rPr lang="en-US" dirty="0" smtClean="0"/>
              <a:t> yield and resource risk </a:t>
            </a:r>
          </a:p>
          <a:p>
            <a:pPr>
              <a:buFont typeface="Wingdings" pitchFamily="2" charset="2"/>
              <a:buChar char="à"/>
            </a:pPr>
            <a:r>
              <a:rPr lang="en-US" dirty="0" smtClean="0">
                <a:sym typeface="Wingdings" pitchFamily="2" charset="2"/>
              </a:rPr>
              <a:t>unstable incomes </a:t>
            </a:r>
          </a:p>
          <a:p>
            <a:pPr lvl="1">
              <a:buFont typeface="Wingdings" pitchFamily="2" charset="2"/>
              <a:buChar char="à"/>
            </a:pPr>
            <a:r>
              <a:rPr lang="en-US" dirty="0" smtClean="0">
                <a:sym typeface="Wingdings" pitchFamily="2" charset="2"/>
              </a:rPr>
              <a:t> Ability to meet family’s food and expense</a:t>
            </a:r>
          </a:p>
          <a:p>
            <a:pPr lvl="1">
              <a:buFont typeface="Wingdings" pitchFamily="2" charset="2"/>
              <a:buChar char="à"/>
            </a:pPr>
            <a:r>
              <a:rPr lang="en-US" dirty="0" smtClean="0">
                <a:sym typeface="Wingdings" pitchFamily="2" charset="2"/>
              </a:rPr>
              <a:t>Ability to repay loans</a:t>
            </a:r>
          </a:p>
          <a:p>
            <a:pPr lvl="1">
              <a:buFont typeface="Wingdings" pitchFamily="2" charset="2"/>
              <a:buChar char="à"/>
            </a:pPr>
            <a:r>
              <a:rPr lang="en-US" dirty="0" smtClean="0">
                <a:sym typeface="Wingdings" pitchFamily="2" charset="2"/>
              </a:rPr>
              <a:t> Asset losses (from </a:t>
            </a:r>
            <a:r>
              <a:rPr lang="en-US" dirty="0" err="1" smtClean="0">
                <a:sym typeface="Wingdings" pitchFamily="2" charset="2"/>
              </a:rPr>
              <a:t>catastrophy</a:t>
            </a:r>
            <a:r>
              <a:rPr lang="en-US" dirty="0" smtClean="0">
                <a:sym typeface="Wingdings" pitchFamily="2" charset="2"/>
              </a:rPr>
              <a:t>)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Insurance Policy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Farmers’ strategies toward risks</a:t>
            </a:r>
          </a:p>
          <a:p>
            <a:pPr>
              <a:buNone/>
            </a:pPr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235721"/>
            <a:ext cx="5643602" cy="462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On-farm strategies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>
                <a:sym typeface="Wingdings" pitchFamily="2" charset="2"/>
              </a:rPr>
              <a:t>Risk-reduction strategies: </a:t>
            </a:r>
            <a:endParaRPr lang="en-US" dirty="0" smtClean="0">
              <a:sym typeface="Wingdings" pitchFamily="2" charset="2"/>
            </a:endParaRPr>
          </a:p>
          <a:p>
            <a:pPr marL="971550" lvl="1" indent="-514350">
              <a:buAutoNum type="arabicParenR"/>
            </a:pPr>
            <a:r>
              <a:rPr lang="en-US" dirty="0" smtClean="0">
                <a:sym typeface="Wingdings" pitchFamily="2" charset="2"/>
              </a:rPr>
              <a:t>Diversification  Different </a:t>
            </a:r>
            <a:r>
              <a:rPr lang="en-US" dirty="0" smtClean="0">
                <a:sym typeface="Wingdings" pitchFamily="2" charset="2"/>
              </a:rPr>
              <a:t>crops, trees, livestock or d</a:t>
            </a:r>
            <a:r>
              <a:rPr lang="en-US" dirty="0" smtClean="0"/>
              <a:t>ifferent crop varieties and animal breeds</a:t>
            </a:r>
          </a:p>
          <a:p>
            <a:pPr marL="971550" lvl="1" indent="-514350">
              <a:buAutoNum type="arabicParenR"/>
            </a:pPr>
            <a:r>
              <a:rPr lang="en-US" dirty="0" smtClean="0"/>
              <a:t>Inter-cropping and staggered planting </a:t>
            </a:r>
            <a:r>
              <a:rPr lang="en-US" dirty="0" smtClean="0"/>
              <a:t>dates</a:t>
            </a:r>
          </a:p>
          <a:p>
            <a:pPr marL="971550" lvl="1" indent="-514350">
              <a:buAutoNum type="arabicParenR"/>
            </a:pPr>
            <a:r>
              <a:rPr lang="en-US" dirty="0" smtClean="0"/>
              <a:t>Fragmentation </a:t>
            </a:r>
            <a:r>
              <a:rPr lang="en-US" dirty="0" smtClean="0"/>
              <a:t>of the farm to include plots that have different risk exposures in </a:t>
            </a:r>
            <a:r>
              <a:rPr lang="en-US" dirty="0" smtClean="0"/>
              <a:t>the landscape</a:t>
            </a:r>
          </a:p>
          <a:p>
            <a:pPr marL="971550" lvl="1" indent="-514350">
              <a:buAutoNum type="arabicParenR"/>
            </a:pPr>
            <a:r>
              <a:rPr lang="en-US" dirty="0" smtClean="0"/>
              <a:t>Investing </a:t>
            </a:r>
            <a:r>
              <a:rPr lang="en-US" dirty="0" smtClean="0"/>
              <a:t>in water harvesting and small scale </a:t>
            </a:r>
            <a:r>
              <a:rPr lang="en-US" dirty="0" smtClean="0"/>
              <a:t>irrigation</a:t>
            </a:r>
          </a:p>
          <a:p>
            <a:pPr marL="971550" lvl="1" indent="-514350">
              <a:buAutoNum type="arabicParenR"/>
            </a:pPr>
            <a:r>
              <a:rPr lang="en-US" dirty="0" smtClean="0"/>
              <a:t>Diversification </a:t>
            </a:r>
            <a:r>
              <a:rPr lang="en-US" dirty="0" smtClean="0"/>
              <a:t>into non-farm sources of income (e.g. non-farm business activity </a:t>
            </a:r>
            <a:r>
              <a:rPr lang="en-US" dirty="0" smtClean="0"/>
              <a:t>or employment</a:t>
            </a:r>
            <a:r>
              <a:rPr lang="en-US" dirty="0" smtClean="0"/>
              <a:t>, and seasonal migration)</a:t>
            </a:r>
            <a:endParaRPr lang="en-US" dirty="0" smtClean="0"/>
          </a:p>
          <a:p>
            <a:pPr marL="971550" lvl="1" indent="-514350">
              <a:buAutoNum type="arabicParenR"/>
            </a:pPr>
            <a:endParaRPr lang="en-US" dirty="0" smtClean="0">
              <a:sym typeface="Wingdings" pitchFamily="2" charset="2"/>
            </a:endParaRP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On-farm strategies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r>
              <a:rPr lang="en-US" dirty="0" smtClean="0">
                <a:sym typeface="Wingdings" pitchFamily="2" charset="2"/>
              </a:rPr>
              <a:t>2. </a:t>
            </a:r>
            <a:r>
              <a:rPr lang="en-US" dirty="0" smtClean="0">
                <a:sym typeface="Wingdings" pitchFamily="2" charset="2"/>
              </a:rPr>
              <a:t>Risk-coping strategies: </a:t>
            </a:r>
            <a:endParaRPr lang="en-US" dirty="0" smtClean="0">
              <a:sym typeface="Wingdings" pitchFamily="2" charset="2"/>
            </a:endParaRPr>
          </a:p>
          <a:p>
            <a:pPr>
              <a:buNone/>
            </a:pPr>
            <a:r>
              <a:rPr lang="en-US" dirty="0" smtClean="0"/>
              <a:t>	1) carrying food stocks</a:t>
            </a:r>
            <a:r>
              <a:rPr lang="en-US" dirty="0" smtClean="0"/>
              <a:t>, and extra animals and other assets (e.g. jewelry and trees) that can be easily </a:t>
            </a:r>
            <a:r>
              <a:rPr lang="en-US" dirty="0" smtClean="0"/>
              <a:t>sold in </a:t>
            </a:r>
            <a:r>
              <a:rPr lang="en-US" dirty="0" smtClean="0"/>
              <a:t>times of </a:t>
            </a:r>
            <a:r>
              <a:rPr lang="en-US" dirty="0" smtClean="0"/>
              <a:t>need</a:t>
            </a:r>
          </a:p>
          <a:p>
            <a:pPr lvl="1">
              <a:buNone/>
            </a:pPr>
            <a:r>
              <a:rPr lang="en-US" dirty="0" smtClean="0">
                <a:sym typeface="Wingdings" pitchFamily="2" charset="2"/>
              </a:rPr>
              <a:t>2) </a:t>
            </a:r>
            <a:r>
              <a:rPr lang="en-US" dirty="0" smtClean="0"/>
              <a:t>borrowing credit and engaging in temporary migration for employment</a:t>
            </a:r>
            <a:endParaRPr lang="en-US" dirty="0" smtClean="0">
              <a:sym typeface="Wingdings" pitchFamily="2" charset="2"/>
            </a:endParaRP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Risk-pooling within communities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/>
            <a:r>
              <a:rPr lang="en-US" dirty="0" smtClean="0">
                <a:sym typeface="Wingdings" pitchFamily="2" charset="2"/>
              </a:rPr>
              <a:t>Traditional risk-pooling  Social capitals</a:t>
            </a:r>
          </a:p>
          <a:p>
            <a:pPr marL="914400" lvl="1" indent="-514350"/>
            <a:r>
              <a:rPr lang="en-US" dirty="0" smtClean="0">
                <a:sym typeface="Wingdings" pitchFamily="2" charset="2"/>
              </a:rPr>
              <a:t>Credit groups</a:t>
            </a:r>
          </a:p>
          <a:p>
            <a:pPr marL="914400" lvl="1" indent="-514350"/>
            <a:r>
              <a:rPr lang="en-US" dirty="0" smtClean="0">
                <a:sym typeface="Wingdings" pitchFamily="2" charset="2"/>
              </a:rPr>
              <a:t>Kinship network</a:t>
            </a:r>
          </a:p>
          <a:p>
            <a:pPr marL="914400" lvl="1" indent="-514350"/>
            <a:endParaRPr lang="en-US" dirty="0" smtClean="0">
              <a:sym typeface="Wingdings" pitchFamily="2" charset="2"/>
            </a:endParaRPr>
          </a:p>
          <a:p>
            <a:pPr marL="514350" indent="-514350"/>
            <a:r>
              <a:rPr lang="en-US" dirty="0" smtClean="0">
                <a:sym typeface="Wingdings" pitchFamily="2" charset="2"/>
              </a:rPr>
              <a:t>Inadequate to be the safety net for the poor</a:t>
            </a:r>
          </a:p>
          <a:p>
            <a:pPr marL="514350" indent="-514350"/>
            <a:r>
              <a:rPr lang="en-US" dirty="0" smtClean="0"/>
              <a:t>The </a:t>
            </a:r>
            <a:r>
              <a:rPr lang="en-US" dirty="0" smtClean="0"/>
              <a:t>aggregate </a:t>
            </a:r>
            <a:r>
              <a:rPr lang="en-US" dirty="0" smtClean="0"/>
              <a:t>losses associated </a:t>
            </a:r>
            <a:r>
              <a:rPr lang="en-US" dirty="0" smtClean="0"/>
              <a:t>with these types of events can easily overwhelm community </a:t>
            </a:r>
            <a:r>
              <a:rPr lang="en-US" dirty="0" smtClean="0"/>
              <a:t>risk sharing </a:t>
            </a:r>
            <a:r>
              <a:rPr lang="en-US" dirty="0" smtClean="0"/>
              <a:t>arrangements, dry up informal credit, reduce asset prices and </a:t>
            </a:r>
            <a:r>
              <a:rPr lang="en-US" dirty="0" smtClean="0"/>
              <a:t>agricultural wages</a:t>
            </a:r>
            <a:r>
              <a:rPr lang="en-US" dirty="0" smtClean="0"/>
              <a:t>, and force many people into poverty</a:t>
            </a:r>
            <a:endParaRPr lang="en-US" dirty="0" smtClean="0">
              <a:sym typeface="Wingdings" pitchFamily="2" charset="2"/>
            </a:endParaRP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Market-based insurance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Crop insurance</a:t>
            </a:r>
          </a:p>
          <a:p>
            <a:pPr lvl="1"/>
            <a:r>
              <a:rPr lang="en-US" dirty="0" smtClean="0"/>
              <a:t>Based </a:t>
            </a:r>
            <a:r>
              <a:rPr lang="en-US" dirty="0" smtClean="0"/>
              <a:t>on the difference between actual yield and a pre-specified target yield, </a:t>
            </a:r>
            <a:r>
              <a:rPr lang="en-US" dirty="0" smtClean="0"/>
              <a:t>not on </a:t>
            </a:r>
            <a:r>
              <a:rPr lang="en-US" dirty="0" smtClean="0"/>
              <a:t>actual crop damage or input costs lost</a:t>
            </a:r>
            <a:endParaRPr lang="en-US" dirty="0" smtClean="0"/>
          </a:p>
          <a:p>
            <a:pPr lvl="1"/>
            <a:r>
              <a:rPr lang="en-US" dirty="0" smtClean="0"/>
              <a:t>Some programs included </a:t>
            </a:r>
            <a:r>
              <a:rPr lang="en-US" dirty="0" smtClean="0"/>
              <a:t>deductibles so as to help control for adverse selection and moral </a:t>
            </a:r>
            <a:r>
              <a:rPr lang="en-US" dirty="0" smtClean="0"/>
              <a:t>hazard problems</a:t>
            </a:r>
          </a:p>
          <a:p>
            <a:pPr lvl="1"/>
            <a:r>
              <a:rPr lang="en-US" dirty="0" smtClean="0"/>
              <a:t>In some countries the insurance has been made compulsory for all </a:t>
            </a:r>
            <a:r>
              <a:rPr lang="en-US" dirty="0" smtClean="0"/>
              <a:t>farmers growing </a:t>
            </a:r>
            <a:r>
              <a:rPr lang="en-US" dirty="0" smtClean="0"/>
              <a:t>the insured crops or borrowing from a state bank</a:t>
            </a:r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Market-based insurance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Crop insurance</a:t>
            </a:r>
          </a:p>
          <a:p>
            <a:pPr lvl="1"/>
            <a:r>
              <a:rPr lang="en-US" dirty="0" smtClean="0"/>
              <a:t>Some research evidence: the </a:t>
            </a:r>
            <a:r>
              <a:rPr lang="en-US" dirty="0" smtClean="0"/>
              <a:t>total payouts exceeded the premiums collected from </a:t>
            </a:r>
            <a:r>
              <a:rPr lang="en-US" dirty="0" smtClean="0"/>
              <a:t>farmers</a:t>
            </a:r>
          </a:p>
          <a:p>
            <a:pPr lvl="1"/>
            <a:r>
              <a:rPr lang="en-US" dirty="0" smtClean="0"/>
              <a:t>the premium rates paid by farmers would need to be more than tripled for </a:t>
            </a:r>
            <a:r>
              <a:rPr lang="en-US" dirty="0" smtClean="0"/>
              <a:t>the insurers </a:t>
            </a:r>
            <a:r>
              <a:rPr lang="en-US" dirty="0" smtClean="0"/>
              <a:t>to break even without government </a:t>
            </a:r>
            <a:r>
              <a:rPr lang="en-US" dirty="0" smtClean="0"/>
              <a:t>subsidies</a:t>
            </a:r>
          </a:p>
          <a:p>
            <a:pPr lvl="1"/>
            <a:r>
              <a:rPr lang="en-US" dirty="0" smtClean="0"/>
              <a:t>high </a:t>
            </a:r>
            <a:r>
              <a:rPr lang="en-US" dirty="0" smtClean="0"/>
              <a:t>costs &amp; risk of moral hazards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293</Words>
  <Application>Microsoft Office PowerPoint</Application>
  <PresentationFormat>นำเสนอทางหน้าจอ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ชุดรูปแบบของ Office</vt:lpstr>
      <vt:lpstr>Public Policy and Agricultural Development (II)</vt:lpstr>
      <vt:lpstr>Risk Insurance Policy</vt:lpstr>
      <vt:lpstr>Risk Insurance Policy</vt:lpstr>
      <vt:lpstr>On-farm strategies</vt:lpstr>
      <vt:lpstr>On-farm strategies</vt:lpstr>
      <vt:lpstr>Risk-pooling within communities</vt:lpstr>
      <vt:lpstr>Market-based insurance</vt:lpstr>
      <vt:lpstr>Market-based insurance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Public Policy and Agricultural Development</dc:title>
  <dc:creator>My Documents</dc:creator>
  <cp:lastModifiedBy>My Documents</cp:lastModifiedBy>
  <cp:revision>67</cp:revision>
  <dcterms:created xsi:type="dcterms:W3CDTF">2013-02-06T20:17:21Z</dcterms:created>
  <dcterms:modified xsi:type="dcterms:W3CDTF">2013-02-14T02:42:02Z</dcterms:modified>
</cp:coreProperties>
</file>