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83" r:id="rId3"/>
    <p:sldId id="284" r:id="rId4"/>
    <p:sldId id="280" r:id="rId5"/>
    <p:sldId id="281" r:id="rId6"/>
    <p:sldId id="264" r:id="rId7"/>
    <p:sldId id="293" r:id="rId8"/>
    <p:sldId id="287" r:id="rId9"/>
    <p:sldId id="268" r:id="rId10"/>
    <p:sldId id="288" r:id="rId11"/>
    <p:sldId id="270" r:id="rId12"/>
    <p:sldId id="278" r:id="rId13"/>
    <p:sldId id="291" r:id="rId14"/>
    <p:sldId id="292" r:id="rId15"/>
    <p:sldId id="258" r:id="rId16"/>
    <p:sldId id="27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BC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26" autoAdjust="0"/>
    <p:restoredTop sz="71758" autoAdjust="0"/>
  </p:normalViewPr>
  <p:slideViewPr>
    <p:cSldViewPr>
      <p:cViewPr varScale="1">
        <p:scale>
          <a:sx n="74" d="100"/>
          <a:sy n="74" d="100"/>
        </p:scale>
        <p:origin x="118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787919-B302-4F41-A988-53D915517986}" type="datetimeFigureOut">
              <a:rPr lang="en-US" smtClean="0"/>
              <a:pPr/>
              <a:t>12/2/2014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008EA0-87C8-448F-998F-D45947DCA8B7}" type="slidenum">
              <a:rPr lang="en-GB" smtClean="0"/>
              <a:pPr/>
              <a:t>‹#›</a:t>
            </a:fld>
            <a:endParaRPr lang="en-GB"/>
          </a:p>
        </p:txBody>
      </p:sp>
    </p:spTree>
    <p:extLst>
      <p:ext uri="{BB962C8B-B14F-4D97-AF65-F5344CB8AC3E}">
        <p14:creationId xmlns:p14="http://schemas.microsoft.com/office/powerpoint/2010/main" val="2964682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Systemic_risk"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DE008EA0-87C8-448F-998F-D45947DCA8B7}" type="slidenum">
              <a:rPr lang="en-GB" smtClean="0"/>
              <a:pPr/>
              <a:t>1</a:t>
            </a:fld>
            <a:endParaRPr lang="en-GB"/>
          </a:p>
        </p:txBody>
      </p:sp>
    </p:spTree>
    <p:extLst>
      <p:ext uri="{BB962C8B-B14F-4D97-AF65-F5344CB8AC3E}">
        <p14:creationId xmlns:p14="http://schemas.microsoft.com/office/powerpoint/2010/main" val="1548295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DE008EA0-87C8-448F-998F-D45947DCA8B7}" type="slidenum">
              <a:rPr lang="en-GB" smtClean="0"/>
              <a:pPr/>
              <a:t>2</a:t>
            </a:fld>
            <a:endParaRPr lang="en-GB"/>
          </a:p>
        </p:txBody>
      </p:sp>
    </p:spTree>
    <p:extLst>
      <p:ext uri="{BB962C8B-B14F-4D97-AF65-F5344CB8AC3E}">
        <p14:creationId xmlns:p14="http://schemas.microsoft.com/office/powerpoint/2010/main" val="1562033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http://www.economonitor.com/blog/2014/04/chinas-shadow-banking-system/#sthash.tEumtqt9.dpuf</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In recent years, policy makers have taken steps to slow the rapid growth in debt and the expansion of the shadow banking system.</a:t>
            </a:r>
          </a:p>
          <a:p>
            <a:endParaRPr lang="en-US" dirty="0"/>
          </a:p>
        </p:txBody>
      </p:sp>
      <p:sp>
        <p:nvSpPr>
          <p:cNvPr id="4" name="ตัวยึดหมายเลขภาพนิ่ง 3"/>
          <p:cNvSpPr>
            <a:spLocks noGrp="1"/>
          </p:cNvSpPr>
          <p:nvPr>
            <p:ph type="sldNum" sz="quarter" idx="10"/>
          </p:nvPr>
        </p:nvSpPr>
        <p:spPr/>
        <p:txBody>
          <a:bodyPr/>
          <a:lstStyle/>
          <a:p>
            <a:fld id="{DE008EA0-87C8-448F-998F-D45947DCA8B7}" type="slidenum">
              <a:rPr lang="en-GB" smtClean="0"/>
              <a:pPr/>
              <a:t>8</a:t>
            </a:fld>
            <a:endParaRPr lang="en-GB"/>
          </a:p>
        </p:txBody>
      </p:sp>
    </p:spTree>
    <p:extLst>
      <p:ext uri="{BB962C8B-B14F-4D97-AF65-F5344CB8AC3E}">
        <p14:creationId xmlns:p14="http://schemas.microsoft.com/office/powerpoint/2010/main" val="31005280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Source: Bloomberg</a:t>
            </a:r>
            <a:r>
              <a:rPr lang="en-US" baseline="0" dirty="0" smtClean="0"/>
              <a:t> – China’s Cabinet Imposes New Rules in Shadow Banking Fight </a:t>
            </a:r>
          </a:p>
          <a:p>
            <a:r>
              <a:rPr lang="en-US" baseline="0" dirty="0" smtClean="0"/>
              <a:t>Reuters – China issues rules to limit bond investment by shadow bank products </a:t>
            </a:r>
          </a:p>
          <a:p>
            <a:r>
              <a:rPr lang="en-GB" dirty="0" smtClean="0"/>
              <a:t>JPMorgan</a:t>
            </a:r>
            <a:r>
              <a:rPr lang="en-GB" baseline="0" dirty="0" smtClean="0"/>
              <a:t> - </a:t>
            </a:r>
            <a:r>
              <a:rPr lang="en-GB" dirty="0" smtClean="0"/>
              <a:t>China: CBRC’s guideline regarding local government loans </a:t>
            </a:r>
          </a:p>
          <a:p>
            <a:r>
              <a:rPr lang="en-GB" dirty="0" smtClean="0"/>
              <a:t>http://asianbankingandfinance.net/lending-credit/exclusive/how-will-cbrcs-new-guideline-lgfv-loans-change-banking-landscape-in-china</a:t>
            </a:r>
            <a:endParaRPr lang="en-GB" dirty="0"/>
          </a:p>
        </p:txBody>
      </p:sp>
      <p:sp>
        <p:nvSpPr>
          <p:cNvPr id="4" name="Slide Number Placeholder 3"/>
          <p:cNvSpPr>
            <a:spLocks noGrp="1"/>
          </p:cNvSpPr>
          <p:nvPr>
            <p:ph type="sldNum" sz="quarter" idx="10"/>
          </p:nvPr>
        </p:nvSpPr>
        <p:spPr/>
        <p:txBody>
          <a:bodyPr/>
          <a:lstStyle/>
          <a:p>
            <a:fld id="{1D52ADAA-2B97-4413-AF27-62559C0F8AB0}" type="slidenum">
              <a:rPr lang="en-GB" smtClean="0"/>
              <a:pPr/>
              <a:t>9</a:t>
            </a:fld>
            <a:endParaRPr lang="en-GB"/>
          </a:p>
        </p:txBody>
      </p:sp>
    </p:spTree>
    <p:extLst>
      <p:ext uri="{BB962C8B-B14F-4D97-AF65-F5344CB8AC3E}">
        <p14:creationId xmlns:p14="http://schemas.microsoft.com/office/powerpoint/2010/main" val="197745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Source: Bloomberg</a:t>
            </a:r>
            <a:r>
              <a:rPr lang="en-US" baseline="0" dirty="0" smtClean="0"/>
              <a:t> – China’s Cabinet Imposes New Rules in Shadow Banking Fight </a:t>
            </a:r>
          </a:p>
          <a:p>
            <a:r>
              <a:rPr lang="en-US" baseline="0" dirty="0" smtClean="0"/>
              <a:t>Reuters – China issues rules to limit bond investment by shadow bank products </a:t>
            </a:r>
          </a:p>
          <a:p>
            <a:endParaRPr lang="en-US" baseline="0" dirty="0" smtClean="0"/>
          </a:p>
          <a:p>
            <a:r>
              <a:rPr lang="en-GB" dirty="0" smtClean="0"/>
              <a:t>http://www.chinalawandpractice.com/Article/2736393/Channel/7576/CBRC-Measures-establish-trust-company-risk-control.html</a:t>
            </a:r>
          </a:p>
          <a:p>
            <a:r>
              <a:rPr lang="en-US" dirty="0" smtClean="0"/>
              <a:t>Trust </a:t>
            </a:r>
            <a:r>
              <a:rPr lang="en-US" dirty="0" smtClean="0">
                <a:sym typeface="Wingdings" pitchFamily="2" charset="2"/>
              </a:rPr>
              <a:t> purpose</a:t>
            </a:r>
            <a:r>
              <a:rPr lang="en-US" baseline="0" dirty="0" smtClean="0">
                <a:sym typeface="Wingdings" pitchFamily="2" charset="2"/>
              </a:rPr>
              <a:t> is to ensure that the net capital of trust companies can cover risk capital of the various businesses </a:t>
            </a:r>
          </a:p>
          <a:p>
            <a:endParaRPr lang="en-US" baseline="0" dirty="0" smtClean="0">
              <a:sym typeface="Wingdings" pitchFamily="2" charset="2"/>
            </a:endParaRPr>
          </a:p>
          <a:p>
            <a:r>
              <a:rPr lang="en-US" baseline="0" dirty="0" smtClean="0">
                <a:sym typeface="Wingdings" pitchFamily="2" charset="2"/>
              </a:rPr>
              <a:t>Net Capital = Total assets (deduct assets not easily convert into cash) – total liabilities </a:t>
            </a:r>
          </a:p>
          <a:p>
            <a:r>
              <a:rPr lang="en-US" baseline="0" dirty="0" smtClean="0">
                <a:sym typeface="Wingdings" pitchFamily="2" charset="2"/>
              </a:rPr>
              <a:t>Or = liquid assets (cash and cash </a:t>
            </a:r>
            <a:r>
              <a:rPr lang="en-US" baseline="0" dirty="0" err="1" smtClean="0">
                <a:sym typeface="Wingdings" pitchFamily="2" charset="2"/>
              </a:rPr>
              <a:t>equi</a:t>
            </a:r>
            <a:r>
              <a:rPr lang="en-US" baseline="0" dirty="0" smtClean="0">
                <a:sym typeface="Wingdings" pitchFamily="2" charset="2"/>
              </a:rPr>
              <a:t>)</a:t>
            </a:r>
          </a:p>
          <a:p>
            <a:endParaRPr lang="en-US" dirty="0" smtClean="0"/>
          </a:p>
          <a:p>
            <a:r>
              <a:rPr lang="en-US" dirty="0" smtClean="0"/>
              <a:t>Previously</a:t>
            </a:r>
            <a:r>
              <a:rPr lang="en-US" baseline="0" dirty="0" smtClean="0"/>
              <a:t>, funds a trust collected from investors buying different products were packaged into loans for a property developer or other borrower </a:t>
            </a:r>
            <a:endParaRPr lang="en-GB" dirty="0"/>
          </a:p>
        </p:txBody>
      </p:sp>
      <p:sp>
        <p:nvSpPr>
          <p:cNvPr id="4" name="Slide Number Placeholder 3"/>
          <p:cNvSpPr>
            <a:spLocks noGrp="1"/>
          </p:cNvSpPr>
          <p:nvPr>
            <p:ph type="sldNum" sz="quarter" idx="10"/>
          </p:nvPr>
        </p:nvSpPr>
        <p:spPr/>
        <p:txBody>
          <a:bodyPr/>
          <a:lstStyle/>
          <a:p>
            <a:fld id="{1D52ADAA-2B97-4413-AF27-62559C0F8AB0}" type="slidenum">
              <a:rPr lang="en-GB" smtClean="0"/>
              <a:pPr/>
              <a:t>10</a:t>
            </a:fld>
            <a:endParaRPr lang="en-GB"/>
          </a:p>
        </p:txBody>
      </p:sp>
    </p:spTree>
    <p:extLst>
      <p:ext uri="{BB962C8B-B14F-4D97-AF65-F5344CB8AC3E}">
        <p14:creationId xmlns:p14="http://schemas.microsoft.com/office/powerpoint/2010/main" val="4290207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r>
              <a:rPr lang="en-US" baseline="0" dirty="0" smtClean="0"/>
              <a:t>Now you might question why Chinese government don’t just prohibit and punish all the shadow banking activities. </a:t>
            </a:r>
          </a:p>
          <a:p>
            <a:r>
              <a:rPr lang="en-US" baseline="0" dirty="0" smtClean="0"/>
              <a:t>To answer this, we should analyze the costs and benefits of having shadow banking in the economy.</a:t>
            </a:r>
          </a:p>
          <a:p>
            <a:endParaRPr lang="en-US" baseline="0" dirty="0" smtClean="0"/>
          </a:p>
          <a:p>
            <a:r>
              <a:rPr lang="en-US" baseline="0" dirty="0" smtClean="0"/>
              <a:t>For benefit side </a:t>
            </a:r>
          </a:p>
          <a:p>
            <a:r>
              <a:rPr lang="en-US" baseline="0" dirty="0" smtClean="0"/>
              <a:t>Shadow banks’ products offer investors opportunities to earn return on their money </a:t>
            </a:r>
          </a:p>
          <a:p>
            <a:r>
              <a:rPr lang="en-US" baseline="0" dirty="0" smtClean="0"/>
              <a:t>with an attractive rate higher than inflation which is obviously higher than traditional bank deposits  </a:t>
            </a:r>
          </a:p>
          <a:p>
            <a:endParaRPr lang="en-US" baseline="0" dirty="0" smtClean="0"/>
          </a:p>
          <a:p>
            <a:r>
              <a:rPr lang="en-US" baseline="0" dirty="0" smtClean="0"/>
              <a:t>Shadow bank provided source of finance for small and medium sized businesses </a:t>
            </a:r>
          </a:p>
          <a:p>
            <a:r>
              <a:rPr lang="en-US" baseline="0" dirty="0" smtClean="0"/>
              <a:t>which are main contributor to the economic growth of China </a:t>
            </a:r>
          </a:p>
          <a:p>
            <a:endParaRPr lang="en-US" baseline="0" dirty="0" smtClean="0"/>
          </a:p>
          <a:p>
            <a:r>
              <a:rPr lang="en-US" baseline="0" dirty="0" smtClean="0"/>
              <a:t>On the other side,</a:t>
            </a:r>
          </a:p>
          <a:p>
            <a:r>
              <a:rPr lang="en-US" baseline="0" dirty="0" smtClean="0"/>
              <a:t>Cost associated with shadow banking includes risk such as market risk, credit risk and liquidity risk.</a:t>
            </a:r>
          </a:p>
          <a:p>
            <a:r>
              <a:rPr lang="en-US" baseline="0" dirty="0" smtClean="0"/>
              <a:t>However, investors do not have safety net like in the regulated banks such as deposit insurance or capital adequacy ratio </a:t>
            </a:r>
          </a:p>
          <a:p>
            <a:endParaRPr lang="en-US" baseline="0" dirty="0" smtClean="0"/>
          </a:p>
          <a:p>
            <a:r>
              <a:rPr lang="en-US" baseline="0" dirty="0" smtClean="0"/>
              <a:t>Consequently, </a:t>
            </a:r>
            <a:r>
              <a:rPr lang="en-GB" sz="1200" b="0" i="0" kern="1200" dirty="0" smtClean="0">
                <a:solidFill>
                  <a:schemeClr val="tx1"/>
                </a:solidFill>
                <a:latin typeface="+mn-lt"/>
                <a:ea typeface="+mn-ea"/>
                <a:cs typeface="+mn-cs"/>
              </a:rPr>
              <a:t>Shadow banks can cause a </a:t>
            </a:r>
            <a:r>
              <a:rPr lang="en-GB" sz="1200" b="0" i="0" kern="1200" dirty="0" err="1" smtClean="0">
                <a:solidFill>
                  <a:schemeClr val="tx1"/>
                </a:solidFill>
                <a:latin typeface="+mn-lt"/>
                <a:ea typeface="+mn-ea"/>
                <a:cs typeface="+mn-cs"/>
              </a:rPr>
              <a:t>buildup</a:t>
            </a:r>
            <a:r>
              <a:rPr lang="en-GB" sz="1200" b="0" i="0" kern="1200" dirty="0" smtClean="0">
                <a:solidFill>
                  <a:schemeClr val="tx1"/>
                </a:solidFill>
                <a:latin typeface="+mn-lt"/>
                <a:ea typeface="+mn-ea"/>
                <a:cs typeface="+mn-cs"/>
              </a:rPr>
              <a:t> of </a:t>
            </a:r>
            <a:r>
              <a:rPr lang="en-GB" sz="1200" b="0" i="0" u="none" strike="noStrike" kern="1200" dirty="0" smtClean="0">
                <a:solidFill>
                  <a:schemeClr val="tx1"/>
                </a:solidFill>
                <a:latin typeface="+mn-lt"/>
                <a:ea typeface="+mn-ea"/>
                <a:cs typeface="+mn-cs"/>
                <a:hlinkClick r:id="rId3" tooltip="Systemic risk"/>
              </a:rPr>
              <a:t>systemic risk</a:t>
            </a:r>
            <a:r>
              <a:rPr lang="en-GB" sz="1200" b="0" i="0" kern="1200" dirty="0" smtClean="0">
                <a:solidFill>
                  <a:schemeClr val="tx1"/>
                </a:solidFill>
                <a:latin typeface="+mn-lt"/>
                <a:ea typeface="+mn-ea"/>
                <a:cs typeface="+mn-cs"/>
              </a:rPr>
              <a:t> because </a:t>
            </a:r>
          </a:p>
          <a:p>
            <a:r>
              <a:rPr lang="en-GB" sz="1200" b="0" i="0" kern="1200" dirty="0" smtClean="0">
                <a:solidFill>
                  <a:schemeClr val="tx1"/>
                </a:solidFill>
                <a:latin typeface="+mn-lt"/>
                <a:ea typeface="+mn-ea"/>
                <a:cs typeface="+mn-cs"/>
              </a:rPr>
              <a:t>they are interrelated with the traditional banking system</a:t>
            </a:r>
            <a:r>
              <a:rPr lang="en-GB" sz="1200" b="0" i="0" kern="1200" baseline="0" dirty="0" smtClean="0">
                <a:solidFill>
                  <a:schemeClr val="tx1"/>
                </a:solidFill>
                <a:latin typeface="+mn-lt"/>
                <a:ea typeface="+mn-ea"/>
                <a:cs typeface="+mn-cs"/>
              </a:rPr>
              <a:t> </a:t>
            </a:r>
            <a:endParaRPr lang="en-GB" sz="1200" b="0" i="0" kern="1200" dirty="0" smtClean="0">
              <a:solidFill>
                <a:schemeClr val="tx1"/>
              </a:solidFill>
              <a:latin typeface="+mn-lt"/>
              <a:ea typeface="+mn-ea"/>
              <a:cs typeface="+mn-cs"/>
            </a:endParaRPr>
          </a:p>
          <a:p>
            <a:r>
              <a:rPr lang="en-GB" sz="1200" b="0" i="0" kern="1200" dirty="0" smtClean="0">
                <a:solidFill>
                  <a:schemeClr val="tx1"/>
                </a:solidFill>
                <a:latin typeface="+mn-lt"/>
                <a:ea typeface="+mn-ea"/>
                <a:cs typeface="+mn-cs"/>
              </a:rPr>
              <a:t>meaning that problems in this unregulated system can easily spread to the traditional banking system. (wiki)</a:t>
            </a:r>
          </a:p>
          <a:p>
            <a:endParaRPr lang="en-US" sz="1200" b="0" i="0" kern="1200" dirty="0" smtClean="0">
              <a:solidFill>
                <a:schemeClr val="tx1"/>
              </a:solidFill>
              <a:latin typeface="+mn-lt"/>
              <a:ea typeface="+mn-ea"/>
              <a:cs typeface="+mn-cs"/>
            </a:endParaRPr>
          </a:p>
          <a:p>
            <a:r>
              <a:rPr lang="en-US" baseline="0" dirty="0" smtClean="0"/>
              <a:t>Now that we see both cost and benefit of shadow banking </a:t>
            </a:r>
          </a:p>
          <a:p>
            <a:r>
              <a:rPr lang="en-US" baseline="0" dirty="0" smtClean="0"/>
              <a:t>We can see why the regulators still let them exist</a:t>
            </a:r>
          </a:p>
          <a:p>
            <a:r>
              <a:rPr lang="en-US" baseline="0" dirty="0" smtClean="0"/>
              <a:t>Further more, the analysis implies that what they need now is balance between keeping the benefit of fueling growth to the economy </a:t>
            </a:r>
          </a:p>
          <a:p>
            <a:r>
              <a:rPr lang="en-US" baseline="0" dirty="0" smtClean="0"/>
              <a:t>And avoiding the excessive risk involved</a:t>
            </a:r>
          </a:p>
          <a:p>
            <a:r>
              <a:rPr lang="en-US" baseline="0" dirty="0" smtClean="0"/>
              <a:t>Moreover, we think that they also need a system or rules that can close possible regulatory loopholes. Otherwise, regulators will never get ahead and cannot catch up with these innovation from financial institutions  </a:t>
            </a:r>
          </a:p>
        </p:txBody>
      </p:sp>
      <p:sp>
        <p:nvSpPr>
          <p:cNvPr id="4" name="Slide Number Placeholder 3"/>
          <p:cNvSpPr>
            <a:spLocks noGrp="1"/>
          </p:cNvSpPr>
          <p:nvPr>
            <p:ph type="sldNum" sz="quarter" idx="10"/>
          </p:nvPr>
        </p:nvSpPr>
        <p:spPr/>
        <p:txBody>
          <a:bodyPr/>
          <a:lstStyle/>
          <a:p>
            <a:fld id="{1D52ADAA-2B97-4413-AF27-62559C0F8AB0}" type="slidenum">
              <a:rPr lang="en-GB" smtClean="0"/>
              <a:pPr/>
              <a:t>11</a:t>
            </a:fld>
            <a:endParaRPr lang="en-GB"/>
          </a:p>
        </p:txBody>
      </p:sp>
    </p:spTree>
    <p:extLst>
      <p:ext uri="{BB962C8B-B14F-4D97-AF65-F5344CB8AC3E}">
        <p14:creationId xmlns:p14="http://schemas.microsoft.com/office/powerpoint/2010/main" val="3542508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sz="1200" kern="1200" dirty="0" smtClean="0">
                <a:solidFill>
                  <a:schemeClr val="tx1"/>
                </a:solidFill>
                <a:latin typeface="+mn-lt"/>
                <a:ea typeface="+mn-ea"/>
                <a:cs typeface="+mn-cs"/>
              </a:rPr>
              <a:t>From the costs and benefits analysis</a:t>
            </a:r>
          </a:p>
          <a:p>
            <a:r>
              <a:rPr lang="en-GB" sz="1200" kern="1200" dirty="0" smtClean="0">
                <a:solidFill>
                  <a:schemeClr val="tx1"/>
                </a:solidFill>
                <a:latin typeface="+mn-lt"/>
                <a:ea typeface="+mn-ea"/>
                <a:cs typeface="+mn-cs"/>
              </a:rPr>
              <a:t>For the upside as goal of regulators is to slow debt growth in the economy. </a:t>
            </a:r>
          </a:p>
          <a:p>
            <a:r>
              <a:rPr lang="en-GB" sz="1200" kern="1200" dirty="0" smtClean="0">
                <a:solidFill>
                  <a:schemeClr val="tx1"/>
                </a:solidFill>
                <a:latin typeface="+mn-lt"/>
                <a:ea typeface="+mn-ea"/>
                <a:cs typeface="+mn-cs"/>
              </a:rPr>
              <a:t>we think that the regulations imposed are effective because it is reported that shadow banking portion of total financing shrunk because of the fall of loans extended by trust companies and also bank's acceptance.</a:t>
            </a:r>
          </a:p>
          <a:p>
            <a:endParaRPr lang="en-US"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Next the regulation also helps to mitigate risk </a:t>
            </a:r>
          </a:p>
          <a:p>
            <a:r>
              <a:rPr lang="en-GB" sz="1200" kern="1200" dirty="0" smtClean="0">
                <a:solidFill>
                  <a:schemeClr val="tx1"/>
                </a:solidFill>
                <a:latin typeface="+mn-lt"/>
                <a:ea typeface="+mn-ea"/>
                <a:cs typeface="+mn-cs"/>
              </a:rPr>
              <a:t>for example, there is a policy that require banks to move some of their off-balance sheet financing businesses back to their books. We think that it help enhanced transparency and investors can better evaluate the risk. </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For the downside</a:t>
            </a:r>
            <a:r>
              <a:rPr lang="en-US" sz="1200" kern="1200" baseline="0" dirty="0" smtClean="0">
                <a:solidFill>
                  <a:schemeClr val="tx1"/>
                </a:solidFill>
                <a:latin typeface="+mn-lt"/>
                <a:ea typeface="+mn-ea"/>
                <a:cs typeface="+mn-cs"/>
              </a:rPr>
              <a:t>, </a:t>
            </a:r>
          </a:p>
          <a:p>
            <a:r>
              <a:rPr lang="en-US" sz="1200" kern="1200" baseline="0" dirty="0" smtClean="0">
                <a:solidFill>
                  <a:schemeClr val="tx1"/>
                </a:solidFill>
                <a:latin typeface="+mn-lt"/>
                <a:ea typeface="+mn-ea"/>
                <a:cs typeface="+mn-cs"/>
              </a:rPr>
              <a:t>The regulators have mentioned that they will not bail out shadow banks</a:t>
            </a:r>
          </a:p>
          <a:p>
            <a:r>
              <a:rPr lang="en-US" sz="1200" kern="1200" baseline="0" dirty="0" smtClean="0">
                <a:solidFill>
                  <a:schemeClr val="tx1"/>
                </a:solidFill>
                <a:latin typeface="+mn-lt"/>
                <a:ea typeface="+mn-ea"/>
                <a:cs typeface="+mn-cs"/>
              </a:rPr>
              <a:t>But it is contradict to past action of bailing out trust product credit equal gold no.1 which raise concerns</a:t>
            </a:r>
          </a:p>
          <a:p>
            <a:r>
              <a:rPr lang="en-US" sz="1200" kern="1200" baseline="0" dirty="0" smtClean="0">
                <a:solidFill>
                  <a:schemeClr val="tx1"/>
                </a:solidFill>
                <a:latin typeface="+mn-lt"/>
                <a:ea typeface="+mn-ea"/>
                <a:cs typeface="+mn-cs"/>
              </a:rPr>
              <a:t>Of Moral hazard</a:t>
            </a:r>
            <a:r>
              <a:rPr lang="en-GB" sz="1200" kern="1200" baseline="0" dirty="0" smtClean="0">
                <a:solidFill>
                  <a:schemeClr val="tx1"/>
                </a:solidFill>
                <a:latin typeface="+mn-lt"/>
                <a:ea typeface="+mn-ea"/>
                <a:cs typeface="+mn-cs"/>
              </a:rPr>
              <a:t> and investor may misunderstand that government will guarantee these products which is not true. </a:t>
            </a:r>
          </a:p>
          <a:p>
            <a:endParaRPr lang="en-US" sz="1200" kern="1200" baseline="0" dirty="0" smtClean="0">
              <a:solidFill>
                <a:schemeClr val="tx1"/>
              </a:solidFill>
              <a:latin typeface="+mn-lt"/>
              <a:ea typeface="+mn-ea"/>
              <a:cs typeface="+mn-cs"/>
            </a:endParaRPr>
          </a:p>
          <a:p>
            <a:r>
              <a:rPr lang="en-US" sz="1200" kern="1200" baseline="0" dirty="0" smtClean="0">
                <a:solidFill>
                  <a:schemeClr val="tx1"/>
                </a:solidFill>
                <a:latin typeface="+mn-lt"/>
                <a:ea typeface="+mn-ea"/>
                <a:cs typeface="+mn-cs"/>
              </a:rPr>
              <a:t>The other issue that we concern is the lack of coordination between regulators </a:t>
            </a:r>
          </a:p>
          <a:p>
            <a:r>
              <a:rPr lang="en-US" sz="1200" kern="1200" baseline="0" dirty="0" smtClean="0">
                <a:solidFill>
                  <a:schemeClr val="tx1"/>
                </a:solidFill>
                <a:latin typeface="+mn-lt"/>
                <a:ea typeface="+mn-ea"/>
                <a:cs typeface="+mn-cs"/>
              </a:rPr>
              <a:t>As shadow banking activities encompasses very wide range. It covers banks, trusts companies, securities companies and so on.</a:t>
            </a:r>
          </a:p>
          <a:p>
            <a:r>
              <a:rPr lang="en-US" sz="1200" kern="1200" baseline="0" dirty="0" smtClean="0">
                <a:solidFill>
                  <a:schemeClr val="tx1"/>
                </a:solidFill>
                <a:latin typeface="+mn-lt"/>
                <a:ea typeface="+mn-ea"/>
                <a:cs typeface="+mn-cs"/>
              </a:rPr>
              <a:t> I mentioned that they need to close regulatory loopholes.</a:t>
            </a:r>
          </a:p>
          <a:p>
            <a:r>
              <a:rPr lang="en-US" sz="1200" kern="1200" baseline="0" dirty="0" smtClean="0">
                <a:solidFill>
                  <a:schemeClr val="tx1"/>
                </a:solidFill>
                <a:latin typeface="+mn-lt"/>
                <a:ea typeface="+mn-ea"/>
                <a:cs typeface="+mn-cs"/>
              </a:rPr>
              <a:t>To do that, regulators need to work together or maybe they can set up a separate regulatory body to specifically deal  </a:t>
            </a:r>
          </a:p>
          <a:p>
            <a:r>
              <a:rPr lang="en-US" sz="1200" kern="1200" baseline="0" dirty="0" smtClean="0">
                <a:solidFill>
                  <a:schemeClr val="tx1"/>
                </a:solidFill>
                <a:latin typeface="+mn-lt"/>
                <a:ea typeface="+mn-ea"/>
                <a:cs typeface="+mn-cs"/>
              </a:rPr>
              <a:t>With </a:t>
            </a:r>
            <a:r>
              <a:rPr lang="en-US" sz="1200" kern="1200" baseline="0" smtClean="0">
                <a:solidFill>
                  <a:schemeClr val="tx1"/>
                </a:solidFill>
                <a:latin typeface="+mn-lt"/>
                <a:ea typeface="+mn-ea"/>
                <a:cs typeface="+mn-cs"/>
              </a:rPr>
              <a:t>shadow banking. </a:t>
            </a:r>
            <a:endParaRPr lang="en-US"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D52ADAA-2B97-4413-AF27-62559C0F8AB0}" type="slidenum">
              <a:rPr lang="en-GB" smtClean="0"/>
              <a:pPr/>
              <a:t>12</a:t>
            </a:fld>
            <a:endParaRPr lang="en-GB"/>
          </a:p>
        </p:txBody>
      </p:sp>
    </p:spTree>
    <p:extLst>
      <p:ext uri="{BB962C8B-B14F-4D97-AF65-F5344CB8AC3E}">
        <p14:creationId xmlns:p14="http://schemas.microsoft.com/office/powerpoint/2010/main" val="15256039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Source: http://www.euromoney.com/Article/3228047/Taming-of-China-shadow-banks-crimped-by-archaic-regulatory-structure.html</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Coordination among different regulators is needed.</a:t>
            </a:r>
            <a:endParaRPr lang="en-GB" dirty="0" smtClean="0"/>
          </a:p>
          <a:p>
            <a:endParaRPr lang="en-US" dirty="0" smtClean="0"/>
          </a:p>
          <a:p>
            <a:r>
              <a:rPr lang="en-GB" sz="1200" b="0" i="0" kern="1200" dirty="0" smtClean="0">
                <a:solidFill>
                  <a:schemeClr val="tx1"/>
                </a:solidFill>
                <a:latin typeface="+mn-lt"/>
                <a:ea typeface="+mn-ea"/>
                <a:cs typeface="+mn-cs"/>
              </a:rPr>
              <a:t>The agency responsible for supervising the banking sector, including shadow banking, is the China Banking Regulatory Commission (CBRC). The agency has wide-reaching powers over the state-run banks, but when it comes to shadow financing its reach is more limited. For example, inter-company loans or peer-to-peer lending are difficult to detect, let alone regulate.</a:t>
            </a:r>
          </a:p>
          <a:p>
            <a:endParaRPr lang="en-GB" sz="1200" b="0" i="0" kern="1200" dirty="0" smtClean="0">
              <a:solidFill>
                <a:schemeClr val="tx1"/>
              </a:solidFill>
              <a:latin typeface="+mn-lt"/>
              <a:ea typeface="+mn-ea"/>
              <a:cs typeface="+mn-cs"/>
            </a:endParaRPr>
          </a:p>
          <a:p>
            <a:r>
              <a:rPr lang="en-GB" sz="1200" b="0" i="0" kern="1200" dirty="0" smtClean="0">
                <a:solidFill>
                  <a:schemeClr val="tx1"/>
                </a:solidFill>
                <a:latin typeface="+mn-lt"/>
                <a:ea typeface="+mn-ea"/>
                <a:cs typeface="+mn-cs"/>
              </a:rPr>
              <a:t>However, any joined-up approach to shadow financing is hampered by regulatory overlap with other agencies. The People’s Bank of China, for example, sets the all-important loan-to-capital ratio and controls liquidity.</a:t>
            </a:r>
            <a:r>
              <a:rPr lang="en-GB" dirty="0" smtClean="0"/>
              <a:t/>
            </a:r>
            <a:br>
              <a:rPr lang="en-GB" dirty="0" smtClean="0"/>
            </a:br>
            <a:r>
              <a:rPr lang="en-GB" dirty="0" smtClean="0"/>
              <a:t/>
            </a:r>
            <a:br>
              <a:rPr lang="en-GB" dirty="0" smtClean="0"/>
            </a:br>
            <a:r>
              <a:rPr lang="en-GB" dirty="0" smtClean="0"/>
              <a:t/>
            </a:r>
            <a:br>
              <a:rPr lang="en-GB" dirty="0" smtClean="0"/>
            </a:br>
            <a:endParaRPr lang="en-GB" dirty="0"/>
          </a:p>
        </p:txBody>
      </p:sp>
      <p:sp>
        <p:nvSpPr>
          <p:cNvPr id="4" name="Slide Number Placeholder 3"/>
          <p:cNvSpPr>
            <a:spLocks noGrp="1"/>
          </p:cNvSpPr>
          <p:nvPr>
            <p:ph type="sldNum" sz="quarter" idx="10"/>
          </p:nvPr>
        </p:nvSpPr>
        <p:spPr/>
        <p:txBody>
          <a:bodyPr/>
          <a:lstStyle/>
          <a:p>
            <a:fld id="{1D52ADAA-2B97-4413-AF27-62559C0F8AB0}" type="slidenum">
              <a:rPr lang="en-GB" smtClean="0"/>
              <a:pPr/>
              <a:t>16</a:t>
            </a:fld>
            <a:endParaRPr lang="en-GB"/>
          </a:p>
        </p:txBody>
      </p:sp>
    </p:spTree>
    <p:extLst>
      <p:ext uri="{BB962C8B-B14F-4D97-AF65-F5344CB8AC3E}">
        <p14:creationId xmlns:p14="http://schemas.microsoft.com/office/powerpoint/2010/main" val="3581986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10E68A8-2D57-45E8-A554-70EC0B143789}" type="datetimeFigureOut">
              <a:rPr lang="en-US" smtClean="0"/>
              <a:pPr/>
              <a:t>12/2/2014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10E68A8-2D57-45E8-A554-70EC0B143789}" type="datetimeFigureOut">
              <a:rPr lang="en-US" smtClean="0"/>
              <a:pPr/>
              <a:t>12/2/2014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10E68A8-2D57-45E8-A554-70EC0B143789}" type="datetimeFigureOut">
              <a:rPr lang="en-US" smtClean="0"/>
              <a:pPr/>
              <a:t>12/2/2014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10E68A8-2D57-45E8-A554-70EC0B143789}" type="datetimeFigureOut">
              <a:rPr lang="en-US" smtClean="0"/>
              <a:pPr/>
              <a:t>12/2/2014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10E68A8-2D57-45E8-A554-70EC0B143789}" type="datetimeFigureOut">
              <a:rPr lang="en-US" smtClean="0"/>
              <a:pPr/>
              <a:t>12/2/2014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10E68A8-2D57-45E8-A554-70EC0B143789}" type="datetimeFigureOut">
              <a:rPr lang="en-US" smtClean="0"/>
              <a:pPr/>
              <a:t>12/2/2014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0E68A8-2D57-45E8-A554-70EC0B143789}" type="datetimeFigureOut">
              <a:rPr lang="en-US" smtClean="0"/>
              <a:pPr/>
              <a:t>12/2/2014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0E68A8-2D57-45E8-A554-70EC0B143789}" type="datetimeFigureOut">
              <a:rPr lang="en-US" smtClean="0"/>
              <a:pPr/>
              <a:t>12/2/2014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10E68A8-2D57-45E8-A554-70EC0B143789}" type="datetimeFigureOut">
              <a:rPr lang="en-US" smtClean="0"/>
              <a:pPr/>
              <a:t>12/2/2014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10E68A8-2D57-45E8-A554-70EC0B143789}" type="datetimeFigureOut">
              <a:rPr lang="en-US" smtClean="0"/>
              <a:pPr/>
              <a:t>12/2/2014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10E68A8-2D57-45E8-A554-70EC0B143789}" type="datetimeFigureOut">
              <a:rPr lang="en-US" smtClean="0"/>
              <a:pPr/>
              <a:t>12/2/2014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87A36C-A9EC-4194-A15F-A439AE23EC90}"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4" name="Text Placeholder 13"/>
          <p:cNvSpPr>
            <a:spLocks noGrp="1"/>
          </p:cNvSpPr>
          <p:nvPr>
            <p:ph type="body" sz="quarter" idx="10"/>
          </p:nvPr>
        </p:nvSpPr>
        <p:spPr>
          <a:xfrm>
            <a:off x="1219200" y="152400"/>
            <a:ext cx="7620000" cy="457200"/>
          </a:xfrm>
          <a:solidFill>
            <a:schemeClr val="accent3">
              <a:lumMod val="60000"/>
              <a:lumOff val="40000"/>
            </a:schemeClr>
          </a:solidFill>
        </p:spPr>
        <p:txBody>
          <a:bodyPr>
            <a:noAutofit/>
          </a:bodyPr>
          <a:lstStyle>
            <a:lvl1pPr>
              <a:buNone/>
              <a:defRPr sz="2400" b="1">
                <a:latin typeface="Arial" pitchFamily="34" charset="0"/>
                <a:cs typeface="Arial" pitchFamily="34" charset="0"/>
              </a:defRPr>
            </a:lvl1pPr>
            <a:lvl2pPr>
              <a:defRPr sz="2400"/>
            </a:lvl2pPr>
            <a:lvl3pPr>
              <a:defRPr sz="2400"/>
            </a:lvl3pPr>
            <a:lvl4pPr>
              <a:defRPr sz="2400"/>
            </a:lvl4pPr>
            <a:lvl5pPr>
              <a:defRPr sz="2400"/>
            </a:lvl5pPr>
          </a:lstStyle>
          <a:p>
            <a:pPr lvl="0"/>
            <a:endParaRPr lang="en-GB" dirty="0"/>
          </a:p>
        </p:txBody>
      </p:sp>
      <p:sp>
        <p:nvSpPr>
          <p:cNvPr id="15" name="Text Placeholder 13"/>
          <p:cNvSpPr>
            <a:spLocks noGrp="1"/>
          </p:cNvSpPr>
          <p:nvPr>
            <p:ph type="body" sz="quarter" idx="11" hasCustomPrompt="1"/>
          </p:nvPr>
        </p:nvSpPr>
        <p:spPr>
          <a:xfrm>
            <a:off x="1219200" y="685800"/>
            <a:ext cx="7620000" cy="457200"/>
          </a:xfrm>
          <a:solidFill>
            <a:schemeClr val="accent3">
              <a:lumMod val="40000"/>
              <a:lumOff val="60000"/>
            </a:schemeClr>
          </a:solidFill>
        </p:spPr>
        <p:txBody>
          <a:bodyPr>
            <a:noAutofit/>
          </a:bodyPr>
          <a:lstStyle>
            <a:lvl1pPr>
              <a:buNone/>
              <a:defRPr sz="2000" baseline="0">
                <a:latin typeface="Arial" pitchFamily="34" charset="0"/>
                <a:cs typeface="Arial" pitchFamily="34" charset="0"/>
              </a:defRPr>
            </a:lvl1pPr>
            <a:lvl2pPr>
              <a:defRPr sz="2400"/>
            </a:lvl2pPr>
            <a:lvl3pPr>
              <a:defRPr sz="2400"/>
            </a:lvl3pPr>
            <a:lvl4pPr>
              <a:defRPr sz="2400"/>
            </a:lvl4pPr>
            <a:lvl5pPr>
              <a:defRPr sz="2400"/>
            </a:lvl5pPr>
          </a:lstStyle>
          <a:p>
            <a:pPr lvl="0"/>
            <a:r>
              <a:rPr lang="en-US" dirty="0" smtClean="0"/>
              <a:t>Put summary of this slide</a:t>
            </a:r>
            <a:endParaRPr lang="en-GB" dirty="0"/>
          </a:p>
        </p:txBody>
      </p:sp>
      <p:sp>
        <p:nvSpPr>
          <p:cNvPr id="16" name="TextBox 15"/>
          <p:cNvSpPr txBox="1"/>
          <p:nvPr userDrawn="1"/>
        </p:nvSpPr>
        <p:spPr>
          <a:xfrm>
            <a:off x="2209800" y="6400800"/>
            <a:ext cx="4953000" cy="369332"/>
          </a:xfrm>
          <a:prstGeom prst="rect">
            <a:avLst/>
          </a:prstGeom>
          <a:noFill/>
        </p:spPr>
        <p:txBody>
          <a:bodyPr wrap="square" rtlCol="0">
            <a:spAutoFit/>
          </a:bodyPr>
          <a:lstStyle/>
          <a:p>
            <a:r>
              <a:rPr lang="en-US" dirty="0" smtClean="0">
                <a:latin typeface="Arial" pitchFamily="34" charset="0"/>
                <a:cs typeface="Arial" pitchFamily="34" charset="0"/>
              </a:rPr>
              <a:t>CHINA’s SHADOW BANKING | </a:t>
            </a:r>
            <a:r>
              <a:rPr lang="en-US" i="1" dirty="0" smtClean="0">
                <a:latin typeface="Arial" pitchFamily="34" charset="0"/>
                <a:cs typeface="Arial" pitchFamily="34" charset="0"/>
              </a:rPr>
              <a:t>Team Hybrid</a:t>
            </a:r>
            <a:endParaRPr lang="en-GB" i="1" dirty="0">
              <a:latin typeface="Arial" pitchFamily="34" charset="0"/>
              <a:cs typeface="Arial" pitchFamily="34" charset="0"/>
            </a:endParaRPr>
          </a:p>
        </p:txBody>
      </p:sp>
      <p:sp>
        <p:nvSpPr>
          <p:cNvPr id="18" name="Content Placeholder 17"/>
          <p:cNvSpPr>
            <a:spLocks noGrp="1"/>
          </p:cNvSpPr>
          <p:nvPr>
            <p:ph sz="quarter" idx="12"/>
          </p:nvPr>
        </p:nvSpPr>
        <p:spPr>
          <a:xfrm>
            <a:off x="1600200" y="2057400"/>
            <a:ext cx="6172200" cy="3048000"/>
          </a:xfrm>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27" name="Text Placeholder 25"/>
          <p:cNvSpPr>
            <a:spLocks noGrp="1"/>
          </p:cNvSpPr>
          <p:nvPr>
            <p:ph type="body" sz="quarter" idx="15" hasCustomPrompt="1"/>
          </p:nvPr>
        </p:nvSpPr>
        <p:spPr>
          <a:xfrm>
            <a:off x="76200" y="152400"/>
            <a:ext cx="1045633" cy="990600"/>
          </a:xfrm>
          <a:solidFill>
            <a:schemeClr val="accent3">
              <a:lumMod val="75000"/>
            </a:schemeClr>
          </a:solidFill>
          <a:ln>
            <a:solidFill>
              <a:schemeClr val="accent3">
                <a:lumMod val="50000"/>
              </a:schemeClr>
            </a:solidFill>
          </a:ln>
        </p:spPr>
        <p:txBody>
          <a:bodyPr anchor="ctr"/>
          <a:lstStyle>
            <a:lvl1pPr algn="ctr">
              <a:buNone/>
              <a:defRPr b="1">
                <a:solidFill>
                  <a:schemeClr val="bg1"/>
                </a:solidFill>
                <a:latin typeface="Arial" pitchFamily="34" charset="0"/>
                <a:cs typeface="Arial" pitchFamily="34" charset="0"/>
              </a:defRPr>
            </a:lvl1pPr>
          </a:lstStyle>
          <a:p>
            <a:pPr lvl="0"/>
            <a:r>
              <a:rPr lang="en-US" dirty="0" smtClean="0"/>
              <a:t>Q.?</a:t>
            </a:r>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6" name="TextBox 15"/>
          <p:cNvSpPr txBox="1"/>
          <p:nvPr userDrawn="1"/>
        </p:nvSpPr>
        <p:spPr>
          <a:xfrm>
            <a:off x="2209800" y="6400800"/>
            <a:ext cx="4953000" cy="369332"/>
          </a:xfrm>
          <a:prstGeom prst="rect">
            <a:avLst/>
          </a:prstGeom>
          <a:noFill/>
        </p:spPr>
        <p:txBody>
          <a:bodyPr wrap="square" rtlCol="0">
            <a:spAutoFit/>
          </a:bodyPr>
          <a:lstStyle/>
          <a:p>
            <a:r>
              <a:rPr lang="en-US" dirty="0" smtClean="0">
                <a:latin typeface="Arial" pitchFamily="34" charset="0"/>
                <a:cs typeface="Arial" pitchFamily="34" charset="0"/>
              </a:rPr>
              <a:t>CHINA’s SHADOW BANKING | </a:t>
            </a:r>
            <a:r>
              <a:rPr lang="en-US" i="1" dirty="0" smtClean="0">
                <a:latin typeface="Arial" pitchFamily="34" charset="0"/>
                <a:cs typeface="Arial" pitchFamily="34" charset="0"/>
              </a:rPr>
              <a:t>Team Hybrid</a:t>
            </a:r>
            <a:endParaRPr lang="en-GB" i="1" dirty="0">
              <a:latin typeface="Arial" pitchFamily="34" charset="0"/>
              <a:cs typeface="Arial"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0E68A8-2D57-45E8-A554-70EC0B143789}" type="datetimeFigureOut">
              <a:rPr lang="en-US" smtClean="0"/>
              <a:pPr/>
              <a:t>12/2/2014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87A36C-A9EC-4194-A15F-A439AE23EC90}"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bloomberg.com/quicktake/content/uploads/sites/2/2013/09/shadow-banking-aurora-1217300009-13661.jpg"/>
          <p:cNvPicPr>
            <a:picLocks noChangeAspect="1" noChangeArrowheads="1"/>
          </p:cNvPicPr>
          <p:nvPr/>
        </p:nvPicPr>
        <p:blipFill>
          <a:blip r:embed="rId3"/>
          <a:srcRect r="25251"/>
          <a:stretch>
            <a:fillRect/>
          </a:stretch>
        </p:blipFill>
        <p:spPr bwMode="auto">
          <a:xfrm>
            <a:off x="0" y="-1"/>
            <a:ext cx="9144000" cy="6880485"/>
          </a:xfrm>
          <a:prstGeom prst="rect">
            <a:avLst/>
          </a:prstGeom>
          <a:noFill/>
        </p:spPr>
      </p:pic>
      <p:sp>
        <p:nvSpPr>
          <p:cNvPr id="5" name="Pentagon 4"/>
          <p:cNvSpPr/>
          <p:nvPr/>
        </p:nvSpPr>
        <p:spPr>
          <a:xfrm flipH="1">
            <a:off x="4114800" y="3657600"/>
            <a:ext cx="5029200" cy="2971800"/>
          </a:xfrm>
          <a:prstGeom prst="homePlate">
            <a:avLst>
              <a:gd name="adj" fmla="val 38719"/>
            </a:avLst>
          </a:prstGeom>
          <a:solidFill>
            <a:srgbClr val="FFFFFF">
              <a:alpha val="8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solidFill>
                  <a:schemeClr val="tx1">
                    <a:lumMod val="75000"/>
                    <a:lumOff val="25000"/>
                  </a:schemeClr>
                </a:solidFill>
                <a:latin typeface="Arial" pitchFamily="34" charset="0"/>
                <a:cs typeface="Arial" pitchFamily="34" charset="0"/>
              </a:rPr>
              <a:t>  CHINA’s</a:t>
            </a:r>
          </a:p>
          <a:p>
            <a:pPr algn="ctr"/>
            <a:r>
              <a:rPr lang="en-US" sz="5400" b="1" dirty="0" smtClean="0">
                <a:solidFill>
                  <a:schemeClr val="tx1">
                    <a:lumMod val="75000"/>
                    <a:lumOff val="25000"/>
                  </a:schemeClr>
                </a:solidFill>
                <a:latin typeface="Arial" pitchFamily="34" charset="0"/>
                <a:cs typeface="Arial" pitchFamily="34" charset="0"/>
              </a:rPr>
              <a:t>SHADOW</a:t>
            </a:r>
          </a:p>
          <a:p>
            <a:pPr algn="ctr"/>
            <a:r>
              <a:rPr lang="en-US" sz="5400" b="1" dirty="0" smtClean="0">
                <a:solidFill>
                  <a:schemeClr val="tx1">
                    <a:lumMod val="75000"/>
                    <a:lumOff val="25000"/>
                  </a:schemeClr>
                </a:solidFill>
                <a:latin typeface="Arial" pitchFamily="34" charset="0"/>
                <a:cs typeface="Arial" pitchFamily="34" charset="0"/>
              </a:rPr>
              <a:t>BANKING</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OVERVIEW</a:t>
            </a:r>
          </a:p>
          <a:p>
            <a:endParaRPr lang="th-TH" dirty="0"/>
          </a:p>
        </p:txBody>
      </p:sp>
      <p:sp>
        <p:nvSpPr>
          <p:cNvPr id="3" name="Text Placeholder 2"/>
          <p:cNvSpPr>
            <a:spLocks noGrp="1"/>
          </p:cNvSpPr>
          <p:nvPr>
            <p:ph type="body" sz="quarter" idx="11"/>
          </p:nvPr>
        </p:nvSpPr>
        <p:spPr/>
        <p:txBody>
          <a:bodyPr/>
          <a:lstStyle/>
          <a:p>
            <a:r>
              <a:rPr lang="en-US" sz="1800" dirty="0" smtClean="0"/>
              <a:t>Shadow Banks are unregulated non-banks which take into many forms </a:t>
            </a:r>
            <a:endParaRPr lang="th-TH" sz="1800" dirty="0"/>
          </a:p>
        </p:txBody>
      </p:sp>
      <p:sp>
        <p:nvSpPr>
          <p:cNvPr id="5" name="Text Placeholder 4"/>
          <p:cNvSpPr>
            <a:spLocks noGrp="1"/>
          </p:cNvSpPr>
          <p:nvPr>
            <p:ph type="body" sz="quarter" idx="15"/>
          </p:nvPr>
        </p:nvSpPr>
        <p:spPr/>
        <p:txBody>
          <a:bodyPr/>
          <a:lstStyle/>
          <a:p>
            <a:r>
              <a:rPr lang="en-US" dirty="0" smtClean="0"/>
              <a:t>Q.1</a:t>
            </a:r>
            <a:endParaRPr lang="th-TH" dirty="0"/>
          </a:p>
        </p:txBody>
      </p:sp>
      <p:sp>
        <p:nvSpPr>
          <p:cNvPr id="9" name="TextBox 8"/>
          <p:cNvSpPr txBox="1"/>
          <p:nvPr/>
        </p:nvSpPr>
        <p:spPr>
          <a:xfrm>
            <a:off x="232226" y="1447800"/>
            <a:ext cx="8619477" cy="923330"/>
          </a:xfrm>
          <a:prstGeom prst="rect">
            <a:avLst/>
          </a:prstGeom>
          <a:solidFill>
            <a:schemeClr val="tx2">
              <a:lumMod val="40000"/>
              <a:lumOff val="60000"/>
            </a:schemeClr>
          </a:solidFill>
          <a:ln w="28575">
            <a:noFill/>
            <a:prstDash val="sysDash"/>
          </a:ln>
        </p:spPr>
        <p:txBody>
          <a:bodyPr wrap="square" rtlCol="0">
            <a:spAutoFit/>
          </a:bodyPr>
          <a:lstStyle/>
          <a:p>
            <a:r>
              <a:rPr lang="en-US" b="1" dirty="0" smtClean="0">
                <a:latin typeface="Arial" pitchFamily="34" charset="0"/>
                <a:cs typeface="Arial" pitchFamily="34" charset="0"/>
              </a:rPr>
              <a:t>Definition: </a:t>
            </a:r>
          </a:p>
          <a:p>
            <a:r>
              <a:rPr lang="en-US" dirty="0" smtClean="0">
                <a:latin typeface="Arial" pitchFamily="34" charset="0"/>
                <a:cs typeface="Arial" pitchFamily="34" charset="0"/>
              </a:rPr>
              <a:t>“</a:t>
            </a:r>
            <a:r>
              <a:rPr lang="en-US" i="1" dirty="0" smtClean="0">
                <a:latin typeface="Arial" pitchFamily="34" charset="0"/>
                <a:cs typeface="Arial" pitchFamily="34" charset="0"/>
              </a:rPr>
              <a:t>Credit intermediation involving entities and activities </a:t>
            </a:r>
            <a:r>
              <a:rPr lang="en-US" i="1" u="sng" dirty="0" smtClean="0">
                <a:latin typeface="Arial" pitchFamily="34" charset="0"/>
                <a:cs typeface="Arial" pitchFamily="34" charset="0"/>
              </a:rPr>
              <a:t>outside</a:t>
            </a:r>
            <a:r>
              <a:rPr lang="en-US" i="1" dirty="0" smtClean="0">
                <a:latin typeface="Arial" pitchFamily="34" charset="0"/>
                <a:cs typeface="Arial" pitchFamily="34" charset="0"/>
              </a:rPr>
              <a:t> the regular banking system”</a:t>
            </a:r>
            <a:endParaRPr lang="en-US" dirty="0" smtClean="0">
              <a:latin typeface="Arial" pitchFamily="34" charset="0"/>
              <a:cs typeface="Arial" pitchFamily="34" charset="0"/>
            </a:endParaRPr>
          </a:p>
        </p:txBody>
      </p:sp>
      <p:sp>
        <p:nvSpPr>
          <p:cNvPr id="19" name="TextBox 18"/>
          <p:cNvSpPr txBox="1"/>
          <p:nvPr/>
        </p:nvSpPr>
        <p:spPr>
          <a:xfrm>
            <a:off x="240293" y="2452568"/>
            <a:ext cx="4301671" cy="3262432"/>
          </a:xfrm>
          <a:prstGeom prst="rect">
            <a:avLst/>
          </a:prstGeom>
          <a:solidFill>
            <a:schemeClr val="accent3">
              <a:lumMod val="60000"/>
              <a:lumOff val="40000"/>
            </a:schemeClr>
          </a:solidFill>
          <a:ln w="28575">
            <a:noFill/>
            <a:prstDash val="sysDash"/>
          </a:ln>
        </p:spPr>
        <p:txBody>
          <a:bodyPr wrap="square" rtlCol="0">
            <a:spAutoFit/>
          </a:bodyPr>
          <a:lstStyle/>
          <a:p>
            <a:endParaRPr lang="en-US" dirty="0" smtClean="0">
              <a:latin typeface="Arial" pitchFamily="34" charset="0"/>
              <a:cs typeface="Arial" pitchFamily="34" charset="0"/>
            </a:endParaRPr>
          </a:p>
          <a:p>
            <a:r>
              <a:rPr lang="en-US" dirty="0" smtClean="0">
                <a:latin typeface="Arial" pitchFamily="34" charset="0"/>
                <a:cs typeface="Arial" pitchFamily="34" charset="0"/>
              </a:rPr>
              <a:t>Shadow Banking Activities</a:t>
            </a:r>
          </a:p>
          <a:p>
            <a:endParaRPr lang="en-US" sz="800" dirty="0" smtClean="0">
              <a:latin typeface="Arial" pitchFamily="34" charset="0"/>
              <a:cs typeface="Arial" pitchFamily="34" charset="0"/>
            </a:endParaRPr>
          </a:p>
          <a:p>
            <a:pPr marL="285750" indent="-285750">
              <a:buFont typeface="Arial" pitchFamily="34" charset="0"/>
              <a:buChar char="•"/>
            </a:pPr>
            <a:r>
              <a:rPr lang="en-US" dirty="0" smtClean="0">
                <a:latin typeface="Arial" pitchFamily="34" charset="0"/>
                <a:cs typeface="Arial" pitchFamily="34" charset="0"/>
              </a:rPr>
              <a:t>Wealth Management Products (WMPs)</a:t>
            </a:r>
          </a:p>
          <a:p>
            <a:pPr marL="285750" indent="-285750">
              <a:buFont typeface="Arial" pitchFamily="34" charset="0"/>
              <a:buChar char="•"/>
            </a:pPr>
            <a:r>
              <a:rPr lang="en-US" dirty="0" smtClean="0">
                <a:latin typeface="Arial" pitchFamily="34" charset="0"/>
                <a:cs typeface="Arial" pitchFamily="34" charset="0"/>
              </a:rPr>
              <a:t>Local Government Financial Vehicles (LGFV)</a:t>
            </a:r>
          </a:p>
          <a:p>
            <a:pPr marL="285750" indent="-285750">
              <a:buFont typeface="Arial" pitchFamily="34" charset="0"/>
              <a:buChar char="•"/>
            </a:pPr>
            <a:r>
              <a:rPr lang="en-US" dirty="0" smtClean="0">
                <a:latin typeface="Arial" pitchFamily="34" charset="0"/>
                <a:cs typeface="Arial" pitchFamily="34" charset="0"/>
              </a:rPr>
              <a:t>Undiscounted Banker’s Acceptances</a:t>
            </a:r>
          </a:p>
          <a:p>
            <a:pPr marL="285750" indent="-285750">
              <a:buFont typeface="Arial" pitchFamily="34" charset="0"/>
              <a:buChar char="•"/>
            </a:pPr>
            <a:r>
              <a:rPr lang="en-US" dirty="0" smtClean="0">
                <a:latin typeface="Arial" pitchFamily="34" charset="0"/>
                <a:cs typeface="Arial" pitchFamily="34" charset="0"/>
              </a:rPr>
              <a:t>Asset-backed Bonds</a:t>
            </a:r>
          </a:p>
          <a:p>
            <a:pPr marL="285750" indent="-285750">
              <a:buFont typeface="Arial" pitchFamily="34" charset="0"/>
              <a:buChar char="•"/>
            </a:pPr>
            <a:r>
              <a:rPr lang="en-US" dirty="0" smtClean="0">
                <a:latin typeface="Arial" pitchFamily="34" charset="0"/>
                <a:cs typeface="Arial" pitchFamily="34" charset="0"/>
              </a:rPr>
              <a:t>Entrusted Loans </a:t>
            </a:r>
          </a:p>
          <a:p>
            <a:pPr marL="285750" indent="-285750">
              <a:buFont typeface="Arial" pitchFamily="34" charset="0"/>
              <a:buChar char="•"/>
            </a:pPr>
            <a:r>
              <a:rPr lang="en-US" dirty="0" smtClean="0">
                <a:latin typeface="Arial" pitchFamily="34" charset="0"/>
                <a:cs typeface="Arial" pitchFamily="34" charset="0"/>
              </a:rPr>
              <a:t>Collective Trust Programs</a:t>
            </a:r>
          </a:p>
          <a:p>
            <a:endParaRPr lang="en-US" dirty="0">
              <a:latin typeface="Arial" pitchFamily="34" charset="0"/>
              <a:cs typeface="Arial" pitchFamily="34" charset="0"/>
            </a:endParaRP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1896" y="3028485"/>
            <a:ext cx="4127304" cy="2534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TextBox 22"/>
          <p:cNvSpPr txBox="1"/>
          <p:nvPr/>
        </p:nvSpPr>
        <p:spPr>
          <a:xfrm>
            <a:off x="4576600" y="2590800"/>
            <a:ext cx="4275103" cy="461665"/>
          </a:xfrm>
          <a:prstGeom prst="rect">
            <a:avLst/>
          </a:prstGeom>
          <a:noFill/>
        </p:spPr>
        <p:txBody>
          <a:bodyPr wrap="square" rtlCol="0">
            <a:spAutoFit/>
          </a:bodyPr>
          <a:lstStyle/>
          <a:p>
            <a:pPr algn="ctr">
              <a:defRPr sz="1680" b="1" i="0" u="none" strike="noStrike" kern="1200" baseline="0">
                <a:solidFill>
                  <a:prstClr val="black"/>
                </a:solidFill>
                <a:latin typeface="+mn-lt"/>
                <a:ea typeface="+mn-ea"/>
                <a:cs typeface="+mn-cs"/>
              </a:defRPr>
            </a:pPr>
            <a:r>
              <a:rPr lang="en-US" sz="1200" dirty="0">
                <a:latin typeface="Arial" pitchFamily="34" charset="0"/>
                <a:cs typeface="Arial" pitchFamily="34" charset="0"/>
              </a:rPr>
              <a:t>Estimated loan size from different types of Shadow Banking as % of total gross loans of Chinese </a:t>
            </a:r>
            <a:r>
              <a:rPr lang="en-US" sz="1200" dirty="0" smtClean="0">
                <a:latin typeface="Arial" pitchFamily="34" charset="0"/>
                <a:cs typeface="Arial" pitchFamily="34" charset="0"/>
              </a:rPr>
              <a:t>Banks</a:t>
            </a:r>
            <a:endParaRPr lang="en-US" sz="1200" dirty="0">
              <a:latin typeface="Arial" pitchFamily="34" charset="0"/>
              <a:cs typeface="Arial" pitchFamily="34" charset="0"/>
            </a:endParaRPr>
          </a:p>
        </p:txBody>
      </p:sp>
      <p:sp>
        <p:nvSpPr>
          <p:cNvPr id="24" name="Rounded Rectangle 23"/>
          <p:cNvSpPr/>
          <p:nvPr/>
        </p:nvSpPr>
        <p:spPr>
          <a:xfrm>
            <a:off x="5029200" y="3286356"/>
            <a:ext cx="685800" cy="2240355"/>
          </a:xfrm>
          <a:prstGeom prst="roundRect">
            <a:avLst/>
          </a:prstGeom>
          <a:noFill/>
          <a:ln w="571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latin typeface="Arial" pitchFamily="34" charset="0"/>
            </a:endParaRPr>
          </a:p>
        </p:txBody>
      </p:sp>
    </p:spTree>
    <p:extLst>
      <p:ext uri="{BB962C8B-B14F-4D97-AF65-F5344CB8AC3E}">
        <p14:creationId xmlns:p14="http://schemas.microsoft.com/office/powerpoint/2010/main" val="1442873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7"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7152" r="48839" b="31260"/>
          <a:stretch/>
        </p:blipFill>
        <p:spPr bwMode="auto">
          <a:xfrm flipH="1">
            <a:off x="7010400" y="1467349"/>
            <a:ext cx="1933150" cy="1656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 Placeholder 1"/>
          <p:cNvSpPr>
            <a:spLocks noGrp="1"/>
          </p:cNvSpPr>
          <p:nvPr>
            <p:ph type="body" sz="quarter" idx="10"/>
          </p:nvPr>
        </p:nvSpPr>
        <p:spPr/>
        <p:txBody>
          <a:bodyPr/>
          <a:lstStyle/>
          <a:p>
            <a:r>
              <a:rPr lang="en-US" dirty="0" smtClean="0"/>
              <a:t>OVERVIEW</a:t>
            </a:r>
            <a:endParaRPr lang="th-TH" dirty="0"/>
          </a:p>
        </p:txBody>
      </p:sp>
      <p:sp>
        <p:nvSpPr>
          <p:cNvPr id="3" name="Text Placeholder 2"/>
          <p:cNvSpPr>
            <a:spLocks noGrp="1"/>
          </p:cNvSpPr>
          <p:nvPr>
            <p:ph type="body" sz="quarter" idx="11"/>
          </p:nvPr>
        </p:nvSpPr>
        <p:spPr/>
        <p:txBody>
          <a:bodyPr/>
          <a:lstStyle/>
          <a:p>
            <a:r>
              <a:rPr lang="en-US" dirty="0" smtClean="0"/>
              <a:t>Shadow Banking System in China </a:t>
            </a:r>
            <a:endParaRPr lang="th-TH" dirty="0"/>
          </a:p>
        </p:txBody>
      </p:sp>
      <p:sp>
        <p:nvSpPr>
          <p:cNvPr id="5" name="Text Placeholder 4"/>
          <p:cNvSpPr>
            <a:spLocks noGrp="1"/>
          </p:cNvSpPr>
          <p:nvPr>
            <p:ph type="body" sz="quarter" idx="15"/>
          </p:nvPr>
        </p:nvSpPr>
        <p:spPr/>
        <p:txBody>
          <a:bodyPr/>
          <a:lstStyle/>
          <a:p>
            <a:r>
              <a:rPr lang="en-US" dirty="0" smtClean="0"/>
              <a:t>Q.1</a:t>
            </a:r>
            <a:endParaRPr lang="th-TH" dirty="0"/>
          </a:p>
        </p:txBody>
      </p:sp>
      <p:sp>
        <p:nvSpPr>
          <p:cNvPr id="6" name="Rectangle 5"/>
          <p:cNvSpPr/>
          <p:nvPr/>
        </p:nvSpPr>
        <p:spPr>
          <a:xfrm>
            <a:off x="3429000" y="1848349"/>
            <a:ext cx="2057400" cy="83820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2">
                    <a:lumMod val="20000"/>
                    <a:lumOff val="80000"/>
                  </a:schemeClr>
                </a:solidFill>
                <a:latin typeface="Arial" pitchFamily="34" charset="0"/>
                <a:cs typeface="Arial" pitchFamily="34" charset="0"/>
              </a:rPr>
              <a:t>Shadow Banks </a:t>
            </a:r>
          </a:p>
          <a:p>
            <a:pPr algn="ctr"/>
            <a:r>
              <a:rPr lang="en-US" b="1" dirty="0" smtClean="0">
                <a:solidFill>
                  <a:schemeClr val="tx2">
                    <a:lumMod val="20000"/>
                    <a:lumOff val="80000"/>
                  </a:schemeClr>
                </a:solidFill>
                <a:latin typeface="Arial" pitchFamily="34" charset="0"/>
                <a:cs typeface="Arial" pitchFamily="34" charset="0"/>
              </a:rPr>
              <a:t>(Trust, WMPs, etc.)</a:t>
            </a:r>
            <a:endParaRPr lang="th-TH" b="1" dirty="0">
              <a:solidFill>
                <a:schemeClr val="tx2">
                  <a:lumMod val="20000"/>
                  <a:lumOff val="80000"/>
                </a:schemeClr>
              </a:solidFill>
              <a:latin typeface="Arial" pitchFamily="34" charset="0"/>
            </a:endParaRPr>
          </a:p>
        </p:txBody>
      </p:sp>
      <p:pic>
        <p:nvPicPr>
          <p:cNvPr id="3076" name="Picture 4" descr="http://marylandsbdc.org/corridor/images/bank-gray-md.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67349"/>
            <a:ext cx="1529131" cy="1524000"/>
          </a:xfrm>
          <a:prstGeom prst="rect">
            <a:avLst/>
          </a:prstGeom>
          <a:noFill/>
          <a:extLst>
            <a:ext uri="{909E8E84-426E-40DD-AFC4-6F175D3DCCD1}">
              <a14:hiddenFill xmlns:a14="http://schemas.microsoft.com/office/drawing/2010/main">
                <a:solidFill>
                  <a:srgbClr val="FFFFFF"/>
                </a:solidFill>
              </a14:hiddenFill>
            </a:ext>
          </a:extLst>
        </p:spPr>
      </p:pic>
      <p:sp>
        <p:nvSpPr>
          <p:cNvPr id="7" name="Right Arrow 6"/>
          <p:cNvSpPr/>
          <p:nvPr/>
        </p:nvSpPr>
        <p:spPr>
          <a:xfrm>
            <a:off x="1981200" y="1924549"/>
            <a:ext cx="1295400" cy="609600"/>
          </a:xfrm>
          <a:prstGeom prst="rightArrow">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rial" pitchFamily="34" charset="0"/>
                <a:cs typeface="Arial" pitchFamily="34" charset="0"/>
              </a:rPr>
              <a:t>Sponsor</a:t>
            </a:r>
            <a:endParaRPr lang="th-TH" dirty="0">
              <a:latin typeface="Arial" pitchFamily="34" charset="0"/>
            </a:endParaRPr>
          </a:p>
        </p:txBody>
      </p:sp>
      <p:sp>
        <p:nvSpPr>
          <p:cNvPr id="11" name="Right Arrow 10"/>
          <p:cNvSpPr/>
          <p:nvPr/>
        </p:nvSpPr>
        <p:spPr>
          <a:xfrm flipH="1">
            <a:off x="5638800" y="1924549"/>
            <a:ext cx="1295400" cy="609600"/>
          </a:xfrm>
          <a:prstGeom prst="rightArrow">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latin typeface="Arial" pitchFamily="34" charset="0"/>
            </a:endParaRPr>
          </a:p>
        </p:txBody>
      </p:sp>
      <p:sp>
        <p:nvSpPr>
          <p:cNvPr id="10" name="Isosceles Triangle 9"/>
          <p:cNvSpPr/>
          <p:nvPr/>
        </p:nvSpPr>
        <p:spPr>
          <a:xfrm rot="10800000">
            <a:off x="3543300" y="2970567"/>
            <a:ext cx="1828800" cy="304800"/>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latin typeface="Arial" pitchFamily="34" charset="0"/>
            </a:endParaRPr>
          </a:p>
        </p:txBody>
      </p:sp>
      <p:pic>
        <p:nvPicPr>
          <p:cNvPr id="3080" name="Picture 8" descr="http://images.clipartpanda.com/real-estate-clipart-real_estate_Clip_Ar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9158" y="3429000"/>
            <a:ext cx="1484681" cy="139065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667000" y="5048251"/>
            <a:ext cx="4038600" cy="738664"/>
          </a:xfrm>
          <a:prstGeom prst="rect">
            <a:avLst/>
          </a:prstGeom>
          <a:noFill/>
        </p:spPr>
        <p:txBody>
          <a:bodyPr wrap="square" rtlCol="0">
            <a:spAutoFit/>
          </a:bodyPr>
          <a:lstStyle/>
          <a:p>
            <a:r>
              <a:rPr lang="en-US" sz="1400" dirty="0" smtClean="0">
                <a:latin typeface="Arial" pitchFamily="34" charset="0"/>
                <a:cs typeface="Arial" pitchFamily="34" charset="0"/>
              </a:rPr>
              <a:t>Local Government, Unsecured developers, and Small business who are unable to raise capital through regular banks</a:t>
            </a:r>
            <a:endParaRPr lang="th-TH" sz="1400" dirty="0">
              <a:latin typeface="Arial" pitchFamily="34" charset="0"/>
            </a:endParaRPr>
          </a:p>
        </p:txBody>
      </p:sp>
      <p:sp>
        <p:nvSpPr>
          <p:cNvPr id="13" name="TextBox 12"/>
          <p:cNvSpPr txBox="1"/>
          <p:nvPr/>
        </p:nvSpPr>
        <p:spPr>
          <a:xfrm>
            <a:off x="6553200" y="3122967"/>
            <a:ext cx="2390350" cy="954107"/>
          </a:xfrm>
          <a:prstGeom prst="rect">
            <a:avLst/>
          </a:prstGeom>
          <a:noFill/>
        </p:spPr>
        <p:txBody>
          <a:bodyPr wrap="square" rtlCol="0">
            <a:spAutoFit/>
          </a:bodyPr>
          <a:lstStyle/>
          <a:p>
            <a:pPr algn="ctr"/>
            <a:r>
              <a:rPr lang="en-US" sz="1400" dirty="0">
                <a:latin typeface="Arial" pitchFamily="34" charset="0"/>
                <a:cs typeface="Arial" pitchFamily="34" charset="0"/>
              </a:rPr>
              <a:t>Investors turn to shadow banks for higher </a:t>
            </a:r>
            <a:r>
              <a:rPr lang="en-US" sz="1400" dirty="0" smtClean="0">
                <a:latin typeface="Arial" pitchFamily="34" charset="0"/>
                <a:cs typeface="Arial" pitchFamily="34" charset="0"/>
              </a:rPr>
              <a:t>return without knowing where the money is invested.</a:t>
            </a:r>
            <a:endParaRPr lang="th-TH" sz="1400" dirty="0">
              <a:latin typeface="Arial" pitchFamily="34" charset="0"/>
              <a:cs typeface="Arial" pitchFamily="34" charset="0"/>
            </a:endParaRPr>
          </a:p>
        </p:txBody>
      </p:sp>
      <p:sp>
        <p:nvSpPr>
          <p:cNvPr id="19" name="TextBox 18"/>
          <p:cNvSpPr txBox="1"/>
          <p:nvPr/>
        </p:nvSpPr>
        <p:spPr>
          <a:xfrm>
            <a:off x="124250" y="3124200"/>
            <a:ext cx="2390350" cy="1384995"/>
          </a:xfrm>
          <a:prstGeom prst="rect">
            <a:avLst/>
          </a:prstGeom>
          <a:noFill/>
        </p:spPr>
        <p:txBody>
          <a:bodyPr wrap="square" rtlCol="0">
            <a:spAutoFit/>
          </a:bodyPr>
          <a:lstStyle/>
          <a:p>
            <a:pPr algn="ctr"/>
            <a:r>
              <a:rPr lang="en-US" sz="1400" dirty="0" smtClean="0">
                <a:latin typeface="Arial" pitchFamily="34" charset="0"/>
                <a:cs typeface="Arial" pitchFamily="34" charset="0"/>
              </a:rPr>
              <a:t>Banks lend money out to shadow banks instead of keeping it as deposit.</a:t>
            </a:r>
          </a:p>
          <a:p>
            <a:pPr algn="ctr"/>
            <a:r>
              <a:rPr lang="en-US" sz="1400" dirty="0" smtClean="0">
                <a:latin typeface="Arial" pitchFamily="34" charset="0"/>
                <a:cs typeface="Arial" pitchFamily="34" charset="0"/>
              </a:rPr>
              <a:t>Banks are required to set aside high required reserve ratio.</a:t>
            </a:r>
            <a:endParaRPr lang="th-TH" sz="1400" dirty="0">
              <a:latin typeface="Arial" pitchFamily="34" charset="0"/>
              <a:cs typeface="Arial" pitchFamily="34" charset="0"/>
            </a:endParaRPr>
          </a:p>
        </p:txBody>
      </p:sp>
      <p:sp>
        <p:nvSpPr>
          <p:cNvPr id="14" name="TextBox 13"/>
          <p:cNvSpPr txBox="1"/>
          <p:nvPr/>
        </p:nvSpPr>
        <p:spPr>
          <a:xfrm>
            <a:off x="3505200" y="2743200"/>
            <a:ext cx="1828800" cy="307777"/>
          </a:xfrm>
          <a:prstGeom prst="rect">
            <a:avLst/>
          </a:prstGeom>
          <a:noFill/>
        </p:spPr>
        <p:txBody>
          <a:bodyPr wrap="square" rtlCol="0">
            <a:spAutoFit/>
          </a:bodyPr>
          <a:lstStyle/>
          <a:p>
            <a:pPr algn="ctr"/>
            <a:r>
              <a:rPr lang="en-US" sz="1400" dirty="0" smtClean="0">
                <a:latin typeface="Arial" pitchFamily="34" charset="0"/>
                <a:cs typeface="Arial" pitchFamily="34" charset="0"/>
              </a:rPr>
              <a:t>Lend</a:t>
            </a:r>
            <a:endParaRPr lang="th-TH" sz="1400" dirty="0">
              <a:latin typeface="Arial" pitchFamily="34" charset="0"/>
            </a:endParaRPr>
          </a:p>
        </p:txBody>
      </p:sp>
    </p:spTree>
    <p:extLst>
      <p:ext uri="{BB962C8B-B14F-4D97-AF65-F5344CB8AC3E}">
        <p14:creationId xmlns:p14="http://schemas.microsoft.com/office/powerpoint/2010/main" val="36018149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latin typeface="Arial"/>
                <a:cs typeface="Arial"/>
              </a:rPr>
              <a:t>KEY ISSUES</a:t>
            </a:r>
            <a:endParaRPr lang="en-GB" dirty="0">
              <a:latin typeface="Arial"/>
              <a:cs typeface="Arial"/>
            </a:endParaRPr>
          </a:p>
        </p:txBody>
      </p:sp>
      <p:sp>
        <p:nvSpPr>
          <p:cNvPr id="3" name="Text Placeholder 2"/>
          <p:cNvSpPr>
            <a:spLocks noGrp="1"/>
          </p:cNvSpPr>
          <p:nvPr>
            <p:ph type="body" sz="quarter" idx="11"/>
          </p:nvPr>
        </p:nvSpPr>
        <p:spPr/>
        <p:txBody>
          <a:bodyPr/>
          <a:lstStyle/>
          <a:p>
            <a:r>
              <a:rPr lang="en-GB" dirty="0" smtClean="0">
                <a:latin typeface="Arial"/>
                <a:cs typeface="Arial"/>
              </a:rPr>
              <a:t>WMPs is </a:t>
            </a:r>
            <a:r>
              <a:rPr lang="en-GB" dirty="0">
                <a:latin typeface="Arial"/>
                <a:cs typeface="Arial"/>
              </a:rPr>
              <a:t>t</a:t>
            </a:r>
            <a:r>
              <a:rPr lang="en-GB" dirty="0" smtClean="0">
                <a:latin typeface="Arial"/>
                <a:cs typeface="Arial"/>
              </a:rPr>
              <a:t>he area which government concerns the most.</a:t>
            </a:r>
            <a:endParaRPr lang="en-GB" dirty="0">
              <a:latin typeface="Arial"/>
              <a:cs typeface="Arial"/>
            </a:endParaRPr>
          </a:p>
        </p:txBody>
      </p:sp>
      <p:sp>
        <p:nvSpPr>
          <p:cNvPr id="4" name="Content Placeholder 3"/>
          <p:cNvSpPr>
            <a:spLocks noGrp="1"/>
          </p:cNvSpPr>
          <p:nvPr>
            <p:ph sz="quarter" idx="12"/>
          </p:nvPr>
        </p:nvSpPr>
        <p:spPr>
          <a:xfrm>
            <a:off x="914400" y="1295400"/>
            <a:ext cx="7467600" cy="381000"/>
          </a:xfrm>
          <a:solidFill>
            <a:schemeClr val="bg1">
              <a:lumMod val="95000"/>
            </a:schemeClr>
          </a:solidFill>
          <a:ln>
            <a:noFill/>
          </a:ln>
        </p:spPr>
        <p:txBody>
          <a:bodyPr>
            <a:noAutofit/>
          </a:bodyPr>
          <a:lstStyle/>
          <a:p>
            <a:pPr marL="0" indent="0" algn="ctr">
              <a:lnSpc>
                <a:spcPct val="120000"/>
              </a:lnSpc>
              <a:buNone/>
            </a:pPr>
            <a:r>
              <a:rPr lang="en-GB" sz="2000" b="1" dirty="0" smtClean="0">
                <a:latin typeface="Arial"/>
                <a:cs typeface="Arial"/>
              </a:rPr>
              <a:t>The off-balance sheet Wealth Management Product Market</a:t>
            </a:r>
            <a:endParaRPr lang="en-GB" sz="2000" b="1" dirty="0">
              <a:latin typeface="Arial"/>
              <a:cs typeface="Arial"/>
            </a:endParaRPr>
          </a:p>
        </p:txBody>
      </p:sp>
      <p:sp>
        <p:nvSpPr>
          <p:cNvPr id="5" name="Text Placeholder 4"/>
          <p:cNvSpPr>
            <a:spLocks noGrp="1"/>
          </p:cNvSpPr>
          <p:nvPr>
            <p:ph type="body" sz="quarter" idx="15"/>
          </p:nvPr>
        </p:nvSpPr>
        <p:spPr/>
        <p:txBody>
          <a:bodyPr/>
          <a:lstStyle/>
          <a:p>
            <a:r>
              <a:rPr lang="en-US" dirty="0" smtClean="0">
                <a:latin typeface="Arial"/>
                <a:cs typeface="Arial"/>
              </a:rPr>
              <a:t>Q.2</a:t>
            </a:r>
            <a:endParaRPr lang="en-GB" dirty="0">
              <a:latin typeface="Arial"/>
              <a:cs typeface="Arial"/>
            </a:endParaRPr>
          </a:p>
        </p:txBody>
      </p:sp>
      <p:sp>
        <p:nvSpPr>
          <p:cNvPr id="16" name="Content Placeholder 5"/>
          <p:cNvSpPr txBox="1">
            <a:spLocks/>
          </p:cNvSpPr>
          <p:nvPr/>
        </p:nvSpPr>
        <p:spPr>
          <a:xfrm>
            <a:off x="4724400" y="4648200"/>
            <a:ext cx="3733800" cy="1447800"/>
          </a:xfrm>
          <a:prstGeom prst="rect">
            <a:avLst/>
          </a:prstGeom>
          <a:solidFill>
            <a:schemeClr val="accent1">
              <a:lumMod val="20000"/>
              <a:lumOff val="80000"/>
            </a:schemeClr>
          </a:solidFill>
          <a:ln w="28575">
            <a:solidFill>
              <a:schemeClr val="accent1">
                <a:lumMod val="75000"/>
              </a:schemeClr>
            </a:solidFill>
            <a:prstDash val="dash"/>
          </a:ln>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itchFamily="2" charset="2"/>
              <a:buChar char="§"/>
            </a:pPr>
            <a:r>
              <a:rPr lang="en-US" sz="1600" dirty="0" smtClean="0">
                <a:solidFill>
                  <a:schemeClr val="tx1">
                    <a:lumMod val="85000"/>
                    <a:lumOff val="15000"/>
                  </a:schemeClr>
                </a:solidFill>
                <a:latin typeface="Arial"/>
                <a:cs typeface="Arial"/>
              </a:rPr>
              <a:t>The off-balance sheet Wealth management product market are hard to control and predict. </a:t>
            </a:r>
          </a:p>
          <a:p>
            <a:pPr>
              <a:buFont typeface="Wingdings" pitchFamily="2" charset="2"/>
              <a:buChar char="§"/>
            </a:pPr>
            <a:r>
              <a:rPr lang="en-US" sz="1600" dirty="0" smtClean="0">
                <a:solidFill>
                  <a:schemeClr val="tx1">
                    <a:lumMod val="85000"/>
                    <a:lumOff val="15000"/>
                  </a:schemeClr>
                </a:solidFill>
                <a:latin typeface="Arial"/>
                <a:cs typeface="Arial"/>
              </a:rPr>
              <a:t>The shadow banking makes debt per capita skyrocket. </a:t>
            </a:r>
          </a:p>
        </p:txBody>
      </p:sp>
      <p:pic>
        <p:nvPicPr>
          <p:cNvPr id="2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7759" r="8862"/>
          <a:stretch/>
        </p:blipFill>
        <p:spPr bwMode="auto">
          <a:xfrm>
            <a:off x="381000" y="1790698"/>
            <a:ext cx="4167558" cy="4610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20"/>
          <p:cNvSpPr/>
          <p:nvPr/>
        </p:nvSpPr>
        <p:spPr>
          <a:xfrm>
            <a:off x="4724400" y="1828799"/>
            <a:ext cx="3733800" cy="2743201"/>
          </a:xfrm>
          <a:prstGeom prst="rect">
            <a:avLst/>
          </a:prstGeom>
          <a:solidFill>
            <a:schemeClr val="tx2">
              <a:lumMod val="20000"/>
              <a:lumOff val="80000"/>
            </a:schemeClr>
          </a:solidFill>
          <a:ln>
            <a:solidFill>
              <a:schemeClr val="tx2">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US" sz="1600" dirty="0">
                <a:solidFill>
                  <a:schemeClr val="tx1"/>
                </a:solidFill>
                <a:latin typeface="Arial"/>
                <a:cs typeface="Arial"/>
              </a:rPr>
              <a:t>The main products of Shadow </a:t>
            </a:r>
            <a:r>
              <a:rPr lang="en-US" sz="1600" dirty="0" smtClean="0">
                <a:solidFill>
                  <a:schemeClr val="tx1"/>
                </a:solidFill>
                <a:latin typeface="Arial"/>
                <a:cs typeface="Arial"/>
              </a:rPr>
              <a:t>banking </a:t>
            </a:r>
          </a:p>
          <a:p>
            <a:r>
              <a:rPr lang="en-US" sz="1600" dirty="0" smtClean="0">
                <a:solidFill>
                  <a:schemeClr val="tx1"/>
                </a:solidFill>
                <a:latin typeface="Arial"/>
                <a:cs typeface="Arial"/>
              </a:rPr>
              <a:t>     - In 2013, it reached </a:t>
            </a:r>
            <a:r>
              <a:rPr lang="th-TH" sz="1600" dirty="0"/>
              <a:t> </a:t>
            </a:r>
            <a:r>
              <a:rPr lang="th-TH" sz="1600" dirty="0">
                <a:solidFill>
                  <a:schemeClr val="tx1"/>
                </a:solidFill>
                <a:latin typeface="Arial" pitchFamily="34" charset="0"/>
              </a:rPr>
              <a:t>¥ </a:t>
            </a:r>
            <a:r>
              <a:rPr lang="en-US" sz="1600" dirty="0" smtClean="0">
                <a:solidFill>
                  <a:schemeClr val="tx1"/>
                </a:solidFill>
                <a:latin typeface="Arial"/>
                <a:cs typeface="Arial"/>
              </a:rPr>
              <a:t>10 trillion </a:t>
            </a:r>
          </a:p>
          <a:p>
            <a:pPr marL="285750" indent="-285750">
              <a:buFont typeface="Arial" pitchFamily="34" charset="0"/>
              <a:buChar char="•"/>
            </a:pPr>
            <a:r>
              <a:rPr lang="en-US" sz="1600" dirty="0" smtClean="0">
                <a:solidFill>
                  <a:schemeClr val="tx1"/>
                </a:solidFill>
                <a:latin typeface="Arial"/>
                <a:cs typeface="Arial"/>
              </a:rPr>
              <a:t>Issue </a:t>
            </a:r>
            <a:r>
              <a:rPr lang="en-US" sz="1600" dirty="0">
                <a:solidFill>
                  <a:schemeClr val="tx1"/>
                </a:solidFill>
                <a:latin typeface="Arial"/>
                <a:cs typeface="Arial"/>
              </a:rPr>
              <a:t>to moment-pop retail investors</a:t>
            </a:r>
            <a:endParaRPr lang="en-US" sz="1600" dirty="0" smtClean="0">
              <a:solidFill>
                <a:schemeClr val="tx1"/>
              </a:solidFill>
              <a:latin typeface="Arial"/>
              <a:cs typeface="Arial"/>
            </a:endParaRPr>
          </a:p>
          <a:p>
            <a:pPr marL="285750" indent="-285750">
              <a:buFont typeface="Arial" pitchFamily="34" charset="0"/>
              <a:buChar char="•"/>
            </a:pPr>
            <a:r>
              <a:rPr lang="en-US" sz="1600" dirty="0">
                <a:solidFill>
                  <a:schemeClr val="tx1"/>
                </a:solidFill>
                <a:latin typeface="Arial"/>
                <a:cs typeface="Arial"/>
              </a:rPr>
              <a:t>9% yield and above, represent loan to risky </a:t>
            </a:r>
            <a:r>
              <a:rPr lang="en-US" sz="1600" dirty="0" smtClean="0">
                <a:solidFill>
                  <a:schemeClr val="tx1"/>
                </a:solidFill>
                <a:latin typeface="Arial"/>
                <a:cs typeface="Arial"/>
              </a:rPr>
              <a:t>company</a:t>
            </a:r>
          </a:p>
          <a:p>
            <a:pPr marL="285750" indent="-285750">
              <a:buFont typeface="Arial" pitchFamily="34" charset="0"/>
              <a:buChar char="•"/>
            </a:pPr>
            <a:r>
              <a:rPr lang="en-US" sz="1600" dirty="0">
                <a:solidFill>
                  <a:schemeClr val="tx1"/>
                </a:solidFill>
                <a:latin typeface="Arial"/>
                <a:cs typeface="Arial"/>
              </a:rPr>
              <a:t>Big impact if </a:t>
            </a:r>
            <a:r>
              <a:rPr lang="en-US" sz="1600" dirty="0" smtClean="0">
                <a:solidFill>
                  <a:schemeClr val="tx1"/>
                </a:solidFill>
                <a:latin typeface="Arial"/>
                <a:cs typeface="Arial"/>
              </a:rPr>
              <a:t>fail</a:t>
            </a:r>
          </a:p>
          <a:p>
            <a:pPr marL="285750" indent="-285750">
              <a:buFont typeface="Arial" pitchFamily="34" charset="0"/>
              <a:buChar char="•"/>
            </a:pPr>
            <a:r>
              <a:rPr lang="en-US" sz="1600" dirty="0" smtClean="0">
                <a:solidFill>
                  <a:schemeClr val="tx1"/>
                </a:solidFill>
                <a:latin typeface="Arial"/>
                <a:cs typeface="Arial"/>
              </a:rPr>
              <a:t>Non-principle-guarantee product</a:t>
            </a:r>
          </a:p>
          <a:p>
            <a:pPr marL="285750" indent="-285750">
              <a:buFont typeface="Arial" pitchFamily="34" charset="0"/>
              <a:buChar char="•"/>
            </a:pPr>
            <a:r>
              <a:rPr lang="en-US" sz="1600" dirty="0" smtClean="0">
                <a:solidFill>
                  <a:schemeClr val="tx1"/>
                </a:solidFill>
                <a:latin typeface="Arial"/>
                <a:cs typeface="Arial"/>
              </a:rPr>
              <a:t>End-investors bear high risk</a:t>
            </a:r>
            <a:endParaRPr lang="th-TH" sz="1600" dirty="0">
              <a:solidFill>
                <a:schemeClr val="tx1"/>
              </a:solidFill>
            </a:endParaRPr>
          </a:p>
        </p:txBody>
      </p:sp>
    </p:spTree>
    <p:extLst>
      <p:ext uri="{BB962C8B-B14F-4D97-AF65-F5344CB8AC3E}">
        <p14:creationId xmlns:p14="http://schemas.microsoft.com/office/powerpoint/2010/main" val="561757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KEY ISSUES</a:t>
            </a:r>
            <a:endParaRPr lang="en-GB" dirty="0"/>
          </a:p>
        </p:txBody>
      </p:sp>
      <p:sp>
        <p:nvSpPr>
          <p:cNvPr id="3" name="Text Placeholder 2"/>
          <p:cNvSpPr>
            <a:spLocks noGrp="1"/>
          </p:cNvSpPr>
          <p:nvPr>
            <p:ph type="body" sz="quarter" idx="11"/>
          </p:nvPr>
        </p:nvSpPr>
        <p:spPr/>
        <p:txBody>
          <a:bodyPr/>
          <a:lstStyle/>
          <a:p>
            <a:r>
              <a:rPr lang="en-GB" dirty="0" smtClean="0"/>
              <a:t>2 main problems are the poor quality debt and maturity mismatch.</a:t>
            </a:r>
            <a:endParaRPr lang="en-GB" dirty="0"/>
          </a:p>
        </p:txBody>
      </p:sp>
      <p:sp>
        <p:nvSpPr>
          <p:cNvPr id="5" name="Text Placeholder 4"/>
          <p:cNvSpPr>
            <a:spLocks noGrp="1"/>
          </p:cNvSpPr>
          <p:nvPr>
            <p:ph type="body" sz="quarter" idx="15"/>
          </p:nvPr>
        </p:nvSpPr>
        <p:spPr/>
        <p:txBody>
          <a:bodyPr/>
          <a:lstStyle/>
          <a:p>
            <a:r>
              <a:rPr lang="en-US" dirty="0" smtClean="0"/>
              <a:t>Q.2</a:t>
            </a:r>
            <a:endParaRPr lang="en-GB" dirty="0"/>
          </a:p>
        </p:txBody>
      </p:sp>
      <p:sp>
        <p:nvSpPr>
          <p:cNvPr id="29" name="Content Placeholder 5"/>
          <p:cNvSpPr txBox="1">
            <a:spLocks/>
          </p:cNvSpPr>
          <p:nvPr/>
        </p:nvSpPr>
        <p:spPr>
          <a:xfrm>
            <a:off x="228600" y="1447800"/>
            <a:ext cx="4191000" cy="2743200"/>
          </a:xfrm>
          <a:prstGeom prst="rect">
            <a:avLst/>
          </a:prstGeom>
          <a:ln>
            <a:solidFill>
              <a:schemeClr val="accent5">
                <a:lumMod val="60000"/>
                <a:lumOff val="40000"/>
              </a:schemeClr>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lang="en-US" sz="3200" dirty="0" smtClean="0">
              <a:latin typeface="Arial" pitchFamily="34" charset="0"/>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One-thirds are backed by truly risky loan</a:t>
            </a:r>
            <a:endParaRPr kumimoji="0" lang="en-US" b="0" i="0" u="none" strike="noStrike" kern="1200" cap="none" spc="0" normalizeH="0" noProof="0" dirty="0" smtClean="0">
              <a:ln>
                <a:noFill/>
              </a:ln>
              <a:solidFill>
                <a:schemeClr val="tx1"/>
              </a:solidFill>
              <a:effectLst/>
              <a:uLnTx/>
              <a:uFillTx/>
              <a:latin typeface="Arial" pitchFamily="34" charset="0"/>
              <a:ea typeface="+mn-ea"/>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dirty="0" smtClean="0">
                <a:latin typeface="Arial" pitchFamily="34" charset="0"/>
                <a:cs typeface="Arial" pitchFamily="34" charset="0"/>
              </a:rPr>
              <a:t>Approximately 500 billions US dollars of loss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dirty="0" smtClean="0">
                <a:latin typeface="Arial" pitchFamily="34" charset="0"/>
                <a:cs typeface="Arial" pitchFamily="34" charset="0"/>
              </a:rPr>
              <a:t>Example, Local government financing vehicle (LGFV) which worth about 30% of Chinese GDP</a:t>
            </a:r>
            <a:endParaRPr lang="en-US" dirty="0">
              <a:latin typeface="Arial" pitchFamily="34" charset="0"/>
              <a:cs typeface="Arial" pitchFamily="34" charset="0"/>
            </a:endParaRPr>
          </a:p>
        </p:txBody>
      </p:sp>
      <p:sp>
        <p:nvSpPr>
          <p:cNvPr id="30" name="Content Placeholder 5"/>
          <p:cNvSpPr txBox="1">
            <a:spLocks/>
          </p:cNvSpPr>
          <p:nvPr/>
        </p:nvSpPr>
        <p:spPr>
          <a:xfrm>
            <a:off x="4648200" y="1447800"/>
            <a:ext cx="4191000" cy="2743200"/>
          </a:xfrm>
          <a:prstGeom prst="rect">
            <a:avLst/>
          </a:prstGeom>
          <a:ln>
            <a:solidFill>
              <a:schemeClr val="accent5">
                <a:lumMod val="60000"/>
                <a:lumOff val="40000"/>
              </a:schemeClr>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lang="en-US" sz="3200" dirty="0" smtClean="0">
              <a:latin typeface="Arial" pitchFamily="34" charset="0"/>
              <a:cs typeface="Arial" pitchFamily="34" charset="0"/>
            </a:endParaRPr>
          </a:p>
          <a:p>
            <a:pPr marL="342900" lvl="0" indent="-342900">
              <a:spcBef>
                <a:spcPct val="20000"/>
              </a:spcBef>
              <a:buFont typeface="Arial" pitchFamily="34" charset="0"/>
              <a:buChar char="•"/>
            </a:pPr>
            <a:r>
              <a:rPr lang="en-US" dirty="0" smtClean="0">
                <a:latin typeface="Arial" pitchFamily="34" charset="0"/>
                <a:cs typeface="Arial" pitchFamily="34" charset="0"/>
              </a:rPr>
              <a:t>Most of WMPs are short-term instruments.</a:t>
            </a:r>
          </a:p>
          <a:p>
            <a:pPr marL="342900" lvl="0" indent="-342900">
              <a:spcBef>
                <a:spcPct val="20000"/>
              </a:spcBef>
              <a:buFont typeface="Arial" pitchFamily="34" charset="0"/>
              <a:buChar char="•"/>
            </a:pPr>
            <a:r>
              <a:rPr lang="en-US" dirty="0" smtClean="0">
                <a:latin typeface="Arial" pitchFamily="34" charset="0"/>
                <a:cs typeface="Arial" pitchFamily="34" charset="0"/>
              </a:rPr>
              <a:t>Need to be rollover because funding money are used in long-term project.</a:t>
            </a:r>
          </a:p>
        </p:txBody>
      </p:sp>
      <p:sp>
        <p:nvSpPr>
          <p:cNvPr id="27" name="Content Placeholder 3"/>
          <p:cNvSpPr txBox="1">
            <a:spLocks/>
          </p:cNvSpPr>
          <p:nvPr/>
        </p:nvSpPr>
        <p:spPr>
          <a:xfrm>
            <a:off x="228600" y="1447800"/>
            <a:ext cx="41910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400" b="1" dirty="0" smtClean="0">
                <a:solidFill>
                  <a:schemeClr val="tx1">
                    <a:lumMod val="75000"/>
                    <a:lumOff val="25000"/>
                  </a:schemeClr>
                </a:solidFill>
                <a:latin typeface="Arial" pitchFamily="34" charset="0"/>
                <a:cs typeface="Arial" pitchFamily="34" charset="0"/>
              </a:rPr>
              <a:t>Poor quality of debt</a:t>
            </a:r>
            <a:endParaRPr kumimoji="0" lang="en-GB" sz="24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28" name="Content Placeholder 3"/>
          <p:cNvSpPr txBox="1">
            <a:spLocks/>
          </p:cNvSpPr>
          <p:nvPr/>
        </p:nvSpPr>
        <p:spPr>
          <a:xfrm>
            <a:off x="4648200" y="1447800"/>
            <a:ext cx="41910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400" b="1" dirty="0" smtClean="0">
                <a:solidFill>
                  <a:schemeClr val="tx1">
                    <a:lumMod val="75000"/>
                    <a:lumOff val="25000"/>
                  </a:schemeClr>
                </a:solidFill>
                <a:latin typeface="Arial" pitchFamily="34" charset="0"/>
                <a:cs typeface="Arial" pitchFamily="34" charset="0"/>
              </a:rPr>
              <a:t>Maturity mismatch</a:t>
            </a:r>
            <a:endParaRPr kumimoji="0" lang="en-GB" sz="24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11" name="Content Placeholder 5"/>
          <p:cNvSpPr>
            <a:spLocks noGrp="1"/>
          </p:cNvSpPr>
          <p:nvPr>
            <p:ph sz="quarter" idx="12"/>
          </p:nvPr>
        </p:nvSpPr>
        <p:spPr>
          <a:xfrm>
            <a:off x="228600" y="4359475"/>
            <a:ext cx="8610600" cy="685800"/>
          </a:xfrm>
          <a:ln/>
        </p:spPr>
        <p:style>
          <a:lnRef idx="2">
            <a:schemeClr val="accent5"/>
          </a:lnRef>
          <a:fillRef idx="1">
            <a:schemeClr val="lt1"/>
          </a:fillRef>
          <a:effectRef idx="0">
            <a:schemeClr val="accent5"/>
          </a:effectRef>
          <a:fontRef idx="minor">
            <a:schemeClr val="dk1"/>
          </a:fontRef>
        </p:style>
        <p:txBody>
          <a:bodyPr anchor="ctr">
            <a:normAutofit/>
          </a:bodyPr>
          <a:lstStyle/>
          <a:p>
            <a:pPr marL="0" algn="ctr">
              <a:buNone/>
            </a:pPr>
            <a:r>
              <a:rPr lang="en-US" sz="1800" dirty="0" smtClean="0">
                <a:solidFill>
                  <a:schemeClr val="tx1">
                    <a:lumMod val="85000"/>
                    <a:lumOff val="15000"/>
                  </a:schemeClr>
                </a:solidFill>
              </a:rPr>
              <a:t>In addition, there are problems of </a:t>
            </a:r>
            <a:br>
              <a:rPr lang="en-US" sz="1800" dirty="0" smtClean="0">
                <a:solidFill>
                  <a:schemeClr val="tx1">
                    <a:lumMod val="85000"/>
                    <a:lumOff val="15000"/>
                  </a:schemeClr>
                </a:solidFill>
              </a:rPr>
            </a:br>
            <a:r>
              <a:rPr lang="en-US" sz="1800" dirty="0" smtClean="0">
                <a:solidFill>
                  <a:schemeClr val="tx1">
                    <a:lumMod val="85000"/>
                    <a:lumOff val="15000"/>
                  </a:schemeClr>
                </a:solidFill>
              </a:rPr>
              <a:t>lacking transparency and insufficient </a:t>
            </a:r>
            <a:r>
              <a:rPr lang="en-US" sz="1800" dirty="0">
                <a:solidFill>
                  <a:schemeClr val="tx1">
                    <a:lumMod val="85000"/>
                    <a:lumOff val="15000"/>
                  </a:schemeClr>
                </a:solidFill>
              </a:rPr>
              <a:t>disclosed information </a:t>
            </a:r>
            <a:r>
              <a:rPr lang="en-US" sz="1800" dirty="0" smtClean="0">
                <a:solidFill>
                  <a:schemeClr val="tx1">
                    <a:lumMod val="85000"/>
                    <a:lumOff val="15000"/>
                  </a:schemeClr>
                </a:solidFill>
              </a:rPr>
              <a:t>.</a:t>
            </a:r>
          </a:p>
        </p:txBody>
      </p:sp>
      <p:sp>
        <p:nvSpPr>
          <p:cNvPr id="12" name="Content Placeholder 5"/>
          <p:cNvSpPr txBox="1">
            <a:spLocks/>
          </p:cNvSpPr>
          <p:nvPr/>
        </p:nvSpPr>
        <p:spPr>
          <a:xfrm>
            <a:off x="0" y="5181600"/>
            <a:ext cx="9144000" cy="1143000"/>
          </a:xfrm>
          <a:prstGeom prst="rect">
            <a:avLst/>
          </a:prstGeom>
          <a:solidFill>
            <a:schemeClr val="accent3">
              <a:lumMod val="40000"/>
              <a:lumOff val="60000"/>
            </a:schemeClr>
          </a:solidFill>
        </p:spPr>
        <p:txBody>
          <a:bodyPr vert="horz" lIns="91440" tIns="45720" rIns="91440" bIns="45720" rtlCol="0" anchor="ct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Arial" pitchFamily="34" charset="0"/>
                <a:ea typeface="+mn-ea"/>
                <a:cs typeface="Arial" pitchFamily="34" charset="0"/>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Arial" pitchFamily="34" charset="0"/>
                <a:ea typeface="+mn-ea"/>
                <a:cs typeface="Arial"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Arial" pitchFamily="34" charset="0"/>
                <a:ea typeface="+mn-ea"/>
                <a:cs typeface="Arial" pitchFamily="34" charset="0"/>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algn="ctr">
              <a:buFont typeface="Arial" pitchFamily="34" charset="0"/>
              <a:buNone/>
            </a:pPr>
            <a:r>
              <a:rPr lang="en-US" sz="1800" dirty="0" smtClean="0">
                <a:solidFill>
                  <a:schemeClr val="tx1">
                    <a:lumMod val="85000"/>
                    <a:lumOff val="15000"/>
                  </a:schemeClr>
                </a:solidFill>
              </a:rPr>
              <a:t>From these problems, they may lead to the big financial crisis as US’s subprime mortgage boom by packing project that </a:t>
            </a:r>
            <a:r>
              <a:rPr lang="en-US" sz="1800" smtClean="0">
                <a:solidFill>
                  <a:schemeClr val="tx1">
                    <a:lumMod val="85000"/>
                    <a:lumOff val="15000"/>
                  </a:schemeClr>
                </a:solidFill>
              </a:rPr>
              <a:t>never pay-off</a:t>
            </a:r>
            <a:r>
              <a:rPr lang="en-US" sz="1800" dirty="0" smtClean="0">
                <a:solidFill>
                  <a:schemeClr val="tx1">
                    <a:lumMod val="85000"/>
                    <a:lumOff val="15000"/>
                  </a:schemeClr>
                </a:solidFill>
              </a:rPr>
              <a:t>. Government needs to do something about it but they need to very careful about the consequences of their action.</a:t>
            </a:r>
          </a:p>
        </p:txBody>
      </p:sp>
    </p:spTree>
    <p:extLst>
      <p:ext uri="{BB962C8B-B14F-4D97-AF65-F5344CB8AC3E}">
        <p14:creationId xmlns:p14="http://schemas.microsoft.com/office/powerpoint/2010/main" val="19104984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CAUSE OF PROBLEM</a:t>
            </a:r>
            <a:endParaRPr lang="en-GB" dirty="0"/>
          </a:p>
        </p:txBody>
      </p:sp>
      <p:sp>
        <p:nvSpPr>
          <p:cNvPr id="3" name="Text Placeholder 2"/>
          <p:cNvSpPr>
            <a:spLocks noGrp="1"/>
          </p:cNvSpPr>
          <p:nvPr>
            <p:ph type="body" sz="quarter" idx="11"/>
          </p:nvPr>
        </p:nvSpPr>
        <p:spPr/>
        <p:txBody>
          <a:bodyPr/>
          <a:lstStyle/>
          <a:p>
            <a:r>
              <a:rPr lang="en-GB" sz="1800" dirty="0" smtClean="0"/>
              <a:t>Shadow banking stems from tight regulation from Chinese Government</a:t>
            </a:r>
            <a:endParaRPr lang="en-GB" sz="1800" dirty="0"/>
          </a:p>
        </p:txBody>
      </p:sp>
      <p:sp>
        <p:nvSpPr>
          <p:cNvPr id="4" name="Content Placeholder 3"/>
          <p:cNvSpPr>
            <a:spLocks noGrp="1"/>
          </p:cNvSpPr>
          <p:nvPr>
            <p:ph sz="quarter" idx="12"/>
          </p:nvPr>
        </p:nvSpPr>
        <p:spPr>
          <a:xfrm>
            <a:off x="381000" y="1295400"/>
            <a:ext cx="8458200" cy="4953000"/>
          </a:xfrm>
        </p:spPr>
        <p:txBody>
          <a:bodyPr>
            <a:noAutofit/>
          </a:bodyPr>
          <a:lstStyle/>
          <a:p>
            <a:endParaRPr lang="en-US" sz="1800" dirty="0" smtClean="0"/>
          </a:p>
          <a:p>
            <a:r>
              <a:rPr lang="en-US" sz="1800" b="1" dirty="0" smtClean="0"/>
              <a:t>RMB </a:t>
            </a:r>
            <a:r>
              <a:rPr lang="en-US" sz="1800" b="1" dirty="0"/>
              <a:t>4 trillion </a:t>
            </a:r>
            <a:r>
              <a:rPr lang="en-US" sz="1800" b="1" dirty="0" smtClean="0"/>
              <a:t>stimulus package following </a:t>
            </a:r>
            <a:r>
              <a:rPr lang="en-US" sz="1800" b="1" dirty="0"/>
              <a:t>the global financial </a:t>
            </a:r>
            <a:r>
              <a:rPr lang="en-US" sz="1800" b="1" dirty="0" smtClean="0"/>
              <a:t>crisis</a:t>
            </a:r>
          </a:p>
          <a:p>
            <a:pPr lvl="1"/>
            <a:r>
              <a:rPr lang="en-US" sz="1800" dirty="0" smtClean="0"/>
              <a:t>Expansion of bank lending and concern of credit quality</a:t>
            </a:r>
          </a:p>
          <a:p>
            <a:pPr lvl="1"/>
            <a:r>
              <a:rPr lang="en-US" sz="1800" dirty="0" smtClean="0"/>
              <a:t>Require the local government to borrow; however, by law, </a:t>
            </a:r>
            <a:r>
              <a:rPr lang="en-US" sz="1800" dirty="0"/>
              <a:t>China’s local governments are not allowed to </a:t>
            </a:r>
            <a:r>
              <a:rPr lang="en-US" sz="1800" dirty="0" smtClean="0"/>
              <a:t>borrow from the regulated banks</a:t>
            </a:r>
          </a:p>
          <a:p>
            <a:pPr lvl="1"/>
            <a:endParaRPr lang="en-US" sz="1800" dirty="0" smtClean="0"/>
          </a:p>
          <a:p>
            <a:r>
              <a:rPr lang="en-US" sz="1800" b="1" dirty="0" smtClean="0"/>
              <a:t>Tightening regulation </a:t>
            </a:r>
            <a:r>
              <a:rPr lang="en-US" sz="1800" b="1" dirty="0"/>
              <a:t>and supervision of commercial banks </a:t>
            </a:r>
          </a:p>
          <a:p>
            <a:pPr lvl="1"/>
            <a:r>
              <a:rPr lang="en-US" sz="1800" dirty="0"/>
              <a:t>Credit </a:t>
            </a:r>
            <a:r>
              <a:rPr lang="en-US" sz="1800" dirty="0" smtClean="0"/>
              <a:t>limit </a:t>
            </a:r>
            <a:endParaRPr lang="en-US" sz="1800" dirty="0"/>
          </a:p>
          <a:p>
            <a:pPr lvl="1"/>
            <a:r>
              <a:rPr lang="en-GB" sz="1800" dirty="0" smtClean="0"/>
              <a:t>Reserve </a:t>
            </a:r>
            <a:r>
              <a:rPr lang="en-GB" sz="1800" dirty="0"/>
              <a:t>requirement </a:t>
            </a:r>
          </a:p>
          <a:p>
            <a:pPr lvl="1"/>
            <a:r>
              <a:rPr lang="en-US" sz="1800" dirty="0" smtClean="0"/>
              <a:t>Upper bound on deposits rate </a:t>
            </a:r>
            <a:r>
              <a:rPr lang="en-US" sz="1800" dirty="0" smtClean="0">
                <a:sym typeface="Wingdings" pitchFamily="2" charset="2"/>
              </a:rPr>
              <a:t> 3 percent which is lower than the target for inflation</a:t>
            </a:r>
            <a:endParaRPr lang="en-US" sz="1800" dirty="0" smtClean="0"/>
          </a:p>
          <a:p>
            <a:pPr lvl="1"/>
            <a:r>
              <a:rPr lang="en-US" sz="1800" dirty="0"/>
              <a:t>Encourage large bank to give credit only to the government supported </a:t>
            </a:r>
            <a:r>
              <a:rPr lang="en-US" sz="1800" dirty="0" smtClean="0"/>
              <a:t>business</a:t>
            </a:r>
            <a:endParaRPr lang="en-GB" sz="1800" dirty="0" smtClean="0"/>
          </a:p>
        </p:txBody>
      </p:sp>
      <p:sp>
        <p:nvSpPr>
          <p:cNvPr id="5" name="Text Placeholder 4"/>
          <p:cNvSpPr>
            <a:spLocks noGrp="1"/>
          </p:cNvSpPr>
          <p:nvPr>
            <p:ph type="body" sz="quarter" idx="15"/>
          </p:nvPr>
        </p:nvSpPr>
        <p:spPr/>
        <p:txBody>
          <a:bodyPr/>
          <a:lstStyle/>
          <a:p>
            <a:r>
              <a:rPr lang="en-US" dirty="0" smtClean="0"/>
              <a:t>Q.3</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CAUSE OF PROBLEM</a:t>
            </a:r>
            <a:endParaRPr lang="en-GB" dirty="0"/>
          </a:p>
          <a:p>
            <a:endParaRPr lang="th-TH" dirty="0"/>
          </a:p>
        </p:txBody>
      </p:sp>
      <p:sp>
        <p:nvSpPr>
          <p:cNvPr id="3" name="Text Placeholder 2"/>
          <p:cNvSpPr>
            <a:spLocks noGrp="1"/>
          </p:cNvSpPr>
          <p:nvPr>
            <p:ph type="body" sz="quarter" idx="11"/>
          </p:nvPr>
        </p:nvSpPr>
        <p:spPr/>
        <p:txBody>
          <a:bodyPr/>
          <a:lstStyle/>
          <a:p>
            <a:r>
              <a:rPr lang="en-GB" sz="1800" dirty="0"/>
              <a:t>Shadow banking stems from tight regulation from Chinese Government</a:t>
            </a:r>
          </a:p>
          <a:p>
            <a:endParaRPr lang="th-TH" sz="1800" dirty="0"/>
          </a:p>
        </p:txBody>
      </p:sp>
      <p:sp>
        <p:nvSpPr>
          <p:cNvPr id="5" name="Text Placeholder 4"/>
          <p:cNvSpPr>
            <a:spLocks noGrp="1"/>
          </p:cNvSpPr>
          <p:nvPr>
            <p:ph type="body" sz="quarter" idx="15"/>
          </p:nvPr>
        </p:nvSpPr>
        <p:spPr/>
        <p:txBody>
          <a:bodyPr/>
          <a:lstStyle/>
          <a:p>
            <a:r>
              <a:rPr lang="en-US" dirty="0" smtClean="0"/>
              <a:t>Q.3</a:t>
            </a:r>
          </a:p>
        </p:txBody>
      </p:sp>
      <p:sp>
        <p:nvSpPr>
          <p:cNvPr id="6" name="Rectangle 5"/>
          <p:cNvSpPr/>
          <p:nvPr/>
        </p:nvSpPr>
        <p:spPr>
          <a:xfrm>
            <a:off x="457200" y="1813173"/>
            <a:ext cx="8153400" cy="2862322"/>
          </a:xfrm>
          <a:prstGeom prst="rect">
            <a:avLst/>
          </a:prstGeom>
        </p:spPr>
        <p:txBody>
          <a:bodyPr wrap="square">
            <a:spAutoFit/>
          </a:bodyPr>
          <a:lstStyle/>
          <a:p>
            <a:pPr marL="342900" indent="-342900">
              <a:buFont typeface="Arial" pitchFamily="34" charset="0"/>
              <a:buChar char="•"/>
            </a:pPr>
            <a:r>
              <a:rPr lang="en-US" b="1" dirty="0">
                <a:latin typeface="Arial" pitchFamily="34" charset="0"/>
                <a:cs typeface="Arial" pitchFamily="34" charset="0"/>
              </a:rPr>
              <a:t>Inaccessibility of credit by small risky and some overinvestment business due to the tightened regulation</a:t>
            </a:r>
            <a:r>
              <a:rPr lang="en-US" dirty="0">
                <a:latin typeface="Arial" pitchFamily="34" charset="0"/>
                <a:cs typeface="Arial" pitchFamily="34" charset="0"/>
              </a:rPr>
              <a:t> (90 percent of small businesses are unable to get bank loans</a:t>
            </a:r>
            <a:r>
              <a:rPr lang="en-US" dirty="0" smtClean="0">
                <a:latin typeface="Arial" pitchFamily="34" charset="0"/>
                <a:cs typeface="Arial" pitchFamily="34" charset="0"/>
              </a:rPr>
              <a:t>)</a:t>
            </a:r>
          </a:p>
          <a:p>
            <a:pPr marL="342900" indent="-342900">
              <a:buFont typeface="Arial" pitchFamily="34" charset="0"/>
              <a:buChar char="•"/>
            </a:pPr>
            <a:endParaRPr lang="en-US" dirty="0">
              <a:latin typeface="Arial" pitchFamily="34" charset="0"/>
              <a:cs typeface="Arial" pitchFamily="34" charset="0"/>
            </a:endParaRPr>
          </a:p>
          <a:p>
            <a:pPr marL="342900" indent="-342900">
              <a:buFont typeface="Arial" pitchFamily="34" charset="0"/>
              <a:buChar char="•"/>
            </a:pPr>
            <a:r>
              <a:rPr lang="en-US" b="1" dirty="0">
                <a:latin typeface="Arial" pitchFamily="34" charset="0"/>
                <a:cs typeface="Arial" pitchFamily="34" charset="0"/>
              </a:rPr>
              <a:t>Incentive of large banks to avoid the </a:t>
            </a:r>
            <a:r>
              <a:rPr lang="en-US" b="1" dirty="0" smtClean="0">
                <a:latin typeface="Arial" pitchFamily="34" charset="0"/>
                <a:cs typeface="Arial" pitchFamily="34" charset="0"/>
              </a:rPr>
              <a:t>regulation</a:t>
            </a:r>
            <a:endParaRPr lang="en-US" dirty="0">
              <a:latin typeface="Arial" pitchFamily="34" charset="0"/>
              <a:cs typeface="Arial" pitchFamily="34" charset="0"/>
            </a:endParaRPr>
          </a:p>
          <a:p>
            <a:pPr marL="742950" lvl="1" indent="-285750">
              <a:buFont typeface="Arial" pitchFamily="34" charset="0"/>
              <a:buChar char="−"/>
            </a:pPr>
            <a:r>
              <a:rPr lang="en-US" dirty="0" smtClean="0">
                <a:latin typeface="Arial" pitchFamily="34" charset="0"/>
                <a:cs typeface="Arial" pitchFamily="34" charset="0"/>
              </a:rPr>
              <a:t>Use </a:t>
            </a:r>
            <a:r>
              <a:rPr lang="en-US" dirty="0">
                <a:latin typeface="Arial" pitchFamily="34" charset="0"/>
                <a:cs typeface="Arial" pitchFamily="34" charset="0"/>
              </a:rPr>
              <a:t>of large business as a channel in lending to small business.</a:t>
            </a:r>
          </a:p>
          <a:p>
            <a:pPr marL="742950" lvl="1" indent="-285750">
              <a:buFont typeface="Arial" pitchFamily="34" charset="0"/>
              <a:buChar char="−"/>
            </a:pPr>
            <a:r>
              <a:rPr lang="en-US" dirty="0" smtClean="0">
                <a:latin typeface="Arial" pitchFamily="34" charset="0"/>
                <a:cs typeface="Arial" pitchFamily="34" charset="0"/>
              </a:rPr>
              <a:t>Sell  </a:t>
            </a:r>
            <a:r>
              <a:rPr lang="en-US" dirty="0">
                <a:latin typeface="Arial" pitchFamily="34" charset="0"/>
                <a:cs typeface="Arial" pitchFamily="34" charset="0"/>
              </a:rPr>
              <a:t>loan to the trust company who then issues the wealth management product</a:t>
            </a:r>
            <a:r>
              <a:rPr lang="en-US" dirty="0" smtClean="0">
                <a:latin typeface="Arial" pitchFamily="34" charset="0"/>
                <a:cs typeface="Arial" pitchFamily="34" charset="0"/>
              </a:rPr>
              <a:t>.</a:t>
            </a:r>
          </a:p>
          <a:p>
            <a:pPr lvl="1"/>
            <a:endParaRPr lang="en-US" dirty="0">
              <a:latin typeface="Arial" pitchFamily="34" charset="0"/>
              <a:cs typeface="Arial" pitchFamily="34" charset="0"/>
            </a:endParaRPr>
          </a:p>
          <a:p>
            <a:pPr marL="342900" indent="-342900">
              <a:buFont typeface="Arial" pitchFamily="34" charset="0"/>
              <a:buChar char="•"/>
            </a:pPr>
            <a:r>
              <a:rPr lang="en-US" b="1" dirty="0">
                <a:latin typeface="Arial" pitchFamily="34" charset="0"/>
                <a:cs typeface="Arial" pitchFamily="34" charset="0"/>
              </a:rPr>
              <a:t>Liquidity and maturity mismatch problem</a:t>
            </a:r>
          </a:p>
        </p:txBody>
      </p:sp>
    </p:spTree>
    <p:extLst>
      <p:ext uri="{BB962C8B-B14F-4D97-AF65-F5344CB8AC3E}">
        <p14:creationId xmlns:p14="http://schemas.microsoft.com/office/powerpoint/2010/main" val="22107030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ACTIONS DONE SO FAR</a:t>
            </a:r>
            <a:endParaRPr lang="en-GB" dirty="0"/>
          </a:p>
        </p:txBody>
      </p:sp>
      <p:sp>
        <p:nvSpPr>
          <p:cNvPr id="3" name="Text Placeholder 2"/>
          <p:cNvSpPr>
            <a:spLocks noGrp="1"/>
          </p:cNvSpPr>
          <p:nvPr>
            <p:ph type="body" sz="quarter" idx="11"/>
          </p:nvPr>
        </p:nvSpPr>
        <p:spPr/>
        <p:txBody>
          <a:bodyPr/>
          <a:lstStyle/>
          <a:p>
            <a:r>
              <a:rPr lang="en-GB" dirty="0" smtClean="0"/>
              <a:t>Overview</a:t>
            </a:r>
            <a:endParaRPr lang="en-GB" dirty="0"/>
          </a:p>
        </p:txBody>
      </p:sp>
      <p:sp>
        <p:nvSpPr>
          <p:cNvPr id="5" name="Text Placeholder 4"/>
          <p:cNvSpPr>
            <a:spLocks noGrp="1"/>
          </p:cNvSpPr>
          <p:nvPr>
            <p:ph type="body" sz="quarter" idx="15"/>
          </p:nvPr>
        </p:nvSpPr>
        <p:spPr/>
        <p:txBody>
          <a:bodyPr/>
          <a:lstStyle/>
          <a:p>
            <a:r>
              <a:rPr lang="en-US" dirty="0" smtClean="0"/>
              <a:t>Q.4</a:t>
            </a:r>
            <a:endParaRPr lang="en-GB" dirty="0"/>
          </a:p>
        </p:txBody>
      </p:sp>
      <p:sp>
        <p:nvSpPr>
          <p:cNvPr id="19" name="Content Placeholder 3"/>
          <p:cNvSpPr txBox="1">
            <a:spLocks/>
          </p:cNvSpPr>
          <p:nvPr/>
        </p:nvSpPr>
        <p:spPr>
          <a:xfrm>
            <a:off x="228600" y="1371600"/>
            <a:ext cx="8610600" cy="457200"/>
          </a:xfrm>
          <a:prstGeom prst="rect">
            <a:avLst/>
          </a:prstGeom>
          <a:solidFill>
            <a:schemeClr val="bg1">
              <a:lumMod val="75000"/>
            </a:schemeClr>
          </a:solidFill>
        </p:spPr>
        <p:txBody>
          <a:bodyPr vert="horz" lIns="91440" tIns="45720" rIns="91440" bIns="45720" rtlCol="0">
            <a:normAutofit/>
          </a:bodyPr>
          <a:lstStyle/>
          <a:p>
            <a:pPr marL="342900" indent="-342900" algn="ctr">
              <a:spcBef>
                <a:spcPct val="20000"/>
              </a:spcBef>
              <a:defRPr/>
            </a:pPr>
            <a:r>
              <a:rPr lang="en-US" sz="2000" dirty="0" smtClean="0">
                <a:latin typeface="Arial" pitchFamily="34" charset="0"/>
                <a:cs typeface="Arial" pitchFamily="34" charset="0"/>
              </a:rPr>
              <a:t>Methods against rapid growth in debt and expansion of shadow banking</a:t>
            </a:r>
            <a:r>
              <a:rPr lang="en-US" sz="2000" b="1" dirty="0" smtClean="0">
                <a:solidFill>
                  <a:schemeClr val="tx1">
                    <a:lumMod val="75000"/>
                    <a:lumOff val="25000"/>
                  </a:schemeClr>
                </a:solidFill>
                <a:latin typeface="Arial" pitchFamily="34" charset="0"/>
                <a:cs typeface="Arial" pitchFamily="34" charset="0"/>
              </a:rPr>
              <a:t> </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cs typeface="Arial" pitchFamily="34" charset="0"/>
            </a:endParaRPr>
          </a:p>
        </p:txBody>
      </p:sp>
      <p:sp>
        <p:nvSpPr>
          <p:cNvPr id="20" name="Content Placeholder 31"/>
          <p:cNvSpPr>
            <a:spLocks noGrp="1"/>
          </p:cNvSpPr>
          <p:nvPr>
            <p:ph sz="quarter" idx="12"/>
          </p:nvPr>
        </p:nvSpPr>
        <p:spPr>
          <a:xfrm>
            <a:off x="2990864" y="1956164"/>
            <a:ext cx="2652706" cy="4258918"/>
          </a:xfrm>
          <a:ln>
            <a:solidFill>
              <a:schemeClr val="accent5">
                <a:lumMod val="60000"/>
                <a:lumOff val="40000"/>
              </a:schemeClr>
            </a:solidFill>
          </a:ln>
        </p:spPr>
        <p:txBody>
          <a:bodyPr>
            <a:normAutofit/>
          </a:bodyPr>
          <a:lstStyle/>
          <a:p>
            <a:pPr>
              <a:buNone/>
            </a:pPr>
            <a:endParaRPr lang="en-US" sz="1800" dirty="0" smtClean="0"/>
          </a:p>
          <a:p>
            <a:pPr>
              <a:buNone/>
            </a:pPr>
            <a:endParaRPr lang="en-US" sz="1800" dirty="0" smtClean="0"/>
          </a:p>
          <a:p>
            <a:pPr fontAlgn="base"/>
            <a:r>
              <a:rPr lang="en-US" sz="1800" dirty="0" smtClean="0"/>
              <a:t>Reduce credit creation</a:t>
            </a:r>
          </a:p>
          <a:p>
            <a:pPr fontAlgn="base"/>
            <a:r>
              <a:rPr lang="en-US" sz="1800" dirty="0" smtClean="0"/>
              <a:t>Increase reserve requirements</a:t>
            </a:r>
          </a:p>
          <a:p>
            <a:pPr>
              <a:buNone/>
            </a:pPr>
            <a:endParaRPr lang="en-US" sz="1800" b="1" dirty="0" smtClean="0"/>
          </a:p>
        </p:txBody>
      </p:sp>
      <p:sp>
        <p:nvSpPr>
          <p:cNvPr id="21" name="Content Placeholder 3"/>
          <p:cNvSpPr txBox="1">
            <a:spLocks/>
          </p:cNvSpPr>
          <p:nvPr/>
        </p:nvSpPr>
        <p:spPr>
          <a:xfrm>
            <a:off x="2990864" y="1955800"/>
            <a:ext cx="2652706" cy="430202"/>
          </a:xfrm>
          <a:prstGeom prst="rect">
            <a:avLst/>
          </a:prstGeom>
          <a:solidFill>
            <a:schemeClr val="accent5">
              <a:lumMod val="60000"/>
              <a:lumOff val="40000"/>
            </a:schemeClr>
          </a:solidFill>
        </p:spPr>
        <p:txBody>
          <a:bodyPr vert="horz" lIns="91440" tIns="45720" rIns="91440" bIns="45720" rtlCol="0">
            <a:no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900" dirty="0" smtClean="0">
                <a:solidFill>
                  <a:schemeClr val="tx1">
                    <a:lumMod val="75000"/>
                    <a:lumOff val="25000"/>
                  </a:schemeClr>
                </a:solidFill>
                <a:latin typeface="Arial" pitchFamily="34" charset="0"/>
                <a:cs typeface="Arial" pitchFamily="34" charset="0"/>
              </a:rPr>
              <a:t>Quantitative measure</a:t>
            </a:r>
            <a:endParaRPr kumimoji="0" lang="en-GB" sz="1900"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22" name="Content Placeholder 31"/>
          <p:cNvSpPr txBox="1">
            <a:spLocks/>
          </p:cNvSpPr>
          <p:nvPr/>
        </p:nvSpPr>
        <p:spPr>
          <a:xfrm>
            <a:off x="228600" y="1947882"/>
            <a:ext cx="2628888" cy="4267200"/>
          </a:xfrm>
          <a:prstGeom prst="rect">
            <a:avLst/>
          </a:prstGeom>
          <a:ln>
            <a:solidFill>
              <a:schemeClr val="accent5">
                <a:lumMod val="60000"/>
                <a:lumOff val="40000"/>
              </a:schemeClr>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lang="en-US" dirty="0" smtClean="0">
              <a:latin typeface="Arial" pitchFamily="34" charset="0"/>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Loan</a:t>
            </a:r>
            <a:r>
              <a:rPr kumimoji="0" lang="en-US" sz="1800" i="0" u="none" strike="noStrike" kern="1200" cap="none" spc="0" normalizeH="0" noProof="0" dirty="0" smtClean="0">
                <a:ln>
                  <a:noFill/>
                </a:ln>
                <a:solidFill>
                  <a:schemeClr val="tx1"/>
                </a:solidFill>
                <a:effectLst/>
                <a:uLnTx/>
                <a:uFillTx/>
                <a:latin typeface="Arial" pitchFamily="34" charset="0"/>
                <a:ea typeface="+mn-ea"/>
                <a:cs typeface="Arial" pitchFamily="34" charset="0"/>
              </a:rPr>
              <a:t> quotes</a:t>
            </a:r>
          </a:p>
          <a:p>
            <a:pPr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baseline="0" dirty="0" smtClean="0">
                <a:latin typeface="Arial" pitchFamily="34" charset="0"/>
                <a:cs typeface="Arial" pitchFamily="34" charset="0"/>
              </a:rPr>
              <a:t>Specific</a:t>
            </a:r>
            <a:r>
              <a:rPr lang="en-US" dirty="0" smtClean="0">
                <a:latin typeface="Arial" pitchFamily="34" charset="0"/>
                <a:cs typeface="Arial" pitchFamily="34" charset="0"/>
              </a:rPr>
              <a:t> restrictions on certain types of loan</a:t>
            </a:r>
          </a:p>
          <a:p>
            <a:pPr marR="0" lvl="0" indent="-342900" algn="l" defTabSz="914400" rtl="0" eaLnBrk="1" fontAlgn="auto" latinLnBrk="0" hangingPunct="1">
              <a:lnSpc>
                <a:spcPct val="100000"/>
              </a:lnSpc>
              <a:spcBef>
                <a:spcPct val="20000"/>
              </a:spcBef>
              <a:spcAft>
                <a:spcPts val="0"/>
              </a:spcAft>
              <a:buClrTx/>
              <a:buSzTx/>
              <a:tabLst/>
              <a:defRPr/>
            </a:pPr>
            <a:endParaRPr kumimoji="0" lang="en-US" sz="180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sp>
        <p:nvSpPr>
          <p:cNvPr id="23" name="Content Placeholder 3"/>
          <p:cNvSpPr txBox="1">
            <a:spLocks/>
          </p:cNvSpPr>
          <p:nvPr/>
        </p:nvSpPr>
        <p:spPr>
          <a:xfrm>
            <a:off x="228600" y="1947882"/>
            <a:ext cx="2628888"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000" dirty="0" smtClean="0">
                <a:solidFill>
                  <a:schemeClr val="tx1">
                    <a:lumMod val="75000"/>
                    <a:lumOff val="25000"/>
                  </a:schemeClr>
                </a:solidFill>
                <a:latin typeface="Arial" pitchFamily="34" charset="0"/>
                <a:cs typeface="Arial" pitchFamily="34" charset="0"/>
              </a:rPr>
              <a:t>Qualitative</a:t>
            </a:r>
            <a:r>
              <a:rPr lang="en-US" sz="2000" b="1" dirty="0" smtClean="0">
                <a:solidFill>
                  <a:schemeClr val="tx1">
                    <a:lumMod val="75000"/>
                    <a:lumOff val="25000"/>
                  </a:schemeClr>
                </a:solidFill>
                <a:latin typeface="Arial" pitchFamily="34" charset="0"/>
                <a:cs typeface="Arial" pitchFamily="34" charset="0"/>
              </a:rPr>
              <a:t> </a:t>
            </a:r>
            <a:r>
              <a:rPr lang="en-US" sz="2000" dirty="0" smtClean="0">
                <a:solidFill>
                  <a:schemeClr val="tx1">
                    <a:lumMod val="75000"/>
                    <a:lumOff val="25000"/>
                  </a:schemeClr>
                </a:solidFill>
                <a:latin typeface="Arial" pitchFamily="34" charset="0"/>
                <a:cs typeface="Arial" pitchFamily="34" charset="0"/>
              </a:rPr>
              <a:t>measures</a:t>
            </a:r>
            <a:endParaRPr kumimoji="0" lang="en-GB" sz="2000"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24" name="Content Placeholder 31"/>
          <p:cNvSpPr txBox="1">
            <a:spLocks/>
          </p:cNvSpPr>
          <p:nvPr/>
        </p:nvSpPr>
        <p:spPr>
          <a:xfrm>
            <a:off x="5715008" y="1947882"/>
            <a:ext cx="3128922" cy="4267200"/>
          </a:xfrm>
          <a:prstGeom prst="rect">
            <a:avLst/>
          </a:prstGeom>
          <a:ln>
            <a:solidFill>
              <a:schemeClr val="accent5">
                <a:lumMod val="60000"/>
                <a:lumOff val="40000"/>
              </a:schemeClr>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lang="en-US" dirty="0" smtClean="0">
              <a:latin typeface="Arial" pitchFamily="34" charset="0"/>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fontAlgn="base">
              <a:buFont typeface="Arial" pitchFamily="34" charset="0"/>
              <a:buChar char="•"/>
            </a:pPr>
            <a:r>
              <a:rPr lang="en-US" dirty="0" smtClean="0"/>
              <a:t> </a:t>
            </a:r>
            <a:r>
              <a:rPr lang="en-US" dirty="0" smtClean="0">
                <a:latin typeface="Arial" pitchFamily="34" charset="0"/>
                <a:cs typeface="Arial" pitchFamily="34" charset="0"/>
              </a:rPr>
              <a:t>Draining liquidity</a:t>
            </a:r>
          </a:p>
          <a:p>
            <a:pPr fontAlgn="base">
              <a:buFont typeface="Arial" pitchFamily="34" charset="0"/>
              <a:buChar char="•"/>
            </a:pPr>
            <a:r>
              <a:rPr lang="en-US" dirty="0" smtClean="0">
                <a:latin typeface="Arial" pitchFamily="34" charset="0"/>
                <a:cs typeface="Arial" pitchFamily="34" charset="0"/>
              </a:rPr>
              <a:t> Increasing interest rates</a:t>
            </a:r>
          </a:p>
          <a:p>
            <a:pPr marR="0" lvl="0" indent="-342900" algn="l" defTabSz="914400" rtl="0" eaLnBrk="1" fontAlgn="auto" latinLnBrk="0" hangingPunct="1">
              <a:lnSpc>
                <a:spcPct val="100000"/>
              </a:lnSpc>
              <a:spcBef>
                <a:spcPct val="20000"/>
              </a:spcBef>
              <a:spcAft>
                <a:spcPts val="0"/>
              </a:spcAft>
              <a:buClrTx/>
              <a:buSzTx/>
              <a:tabLst/>
              <a:defRPr/>
            </a:pPr>
            <a:endParaRPr kumimoji="0" lang="en-US" sz="180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sp>
        <p:nvSpPr>
          <p:cNvPr id="25" name="Content Placeholder 3"/>
          <p:cNvSpPr txBox="1">
            <a:spLocks/>
          </p:cNvSpPr>
          <p:nvPr/>
        </p:nvSpPr>
        <p:spPr>
          <a:xfrm>
            <a:off x="5715008" y="1947882"/>
            <a:ext cx="3128922" cy="457200"/>
          </a:xfrm>
          <a:prstGeom prst="rect">
            <a:avLst/>
          </a:prstGeom>
          <a:solidFill>
            <a:schemeClr val="accent5">
              <a:lumMod val="60000"/>
              <a:lumOff val="40000"/>
            </a:schemeClr>
          </a:solidFill>
        </p:spPr>
        <p:txBody>
          <a:bodyPr vert="horz" lIns="91440" tIns="45720" rIns="91440" bIns="45720" rtlCol="0">
            <a:normAutofit/>
          </a:bodyPr>
          <a:lstStyle/>
          <a:p>
            <a:pPr marL="342900" indent="-342900" algn="ctr">
              <a:spcBef>
                <a:spcPct val="20000"/>
              </a:spcBef>
              <a:defRPr/>
            </a:pPr>
            <a:r>
              <a:rPr lang="en-US" sz="1900" dirty="0" smtClean="0">
                <a:solidFill>
                  <a:schemeClr val="tx1">
                    <a:lumMod val="75000"/>
                    <a:lumOff val="25000"/>
                  </a:schemeClr>
                </a:solidFill>
                <a:latin typeface="Arial" pitchFamily="34" charset="0"/>
                <a:cs typeface="Arial" pitchFamily="34" charset="0"/>
              </a:rPr>
              <a:t>Money market intervention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ACTIONS DONE SO FAR</a:t>
            </a:r>
            <a:endParaRPr lang="en-GB" dirty="0"/>
          </a:p>
        </p:txBody>
      </p:sp>
      <p:sp>
        <p:nvSpPr>
          <p:cNvPr id="3" name="Text Placeholder 2"/>
          <p:cNvSpPr>
            <a:spLocks noGrp="1"/>
          </p:cNvSpPr>
          <p:nvPr>
            <p:ph type="body" sz="quarter" idx="11"/>
          </p:nvPr>
        </p:nvSpPr>
        <p:spPr/>
        <p:txBody>
          <a:bodyPr/>
          <a:lstStyle/>
          <a:p>
            <a:r>
              <a:rPr lang="en-US" dirty="0" smtClean="0"/>
              <a:t>Recent reformation imposes rules for shadow banks</a:t>
            </a:r>
            <a:endParaRPr lang="en-GB" dirty="0"/>
          </a:p>
        </p:txBody>
      </p:sp>
      <p:sp>
        <p:nvSpPr>
          <p:cNvPr id="5" name="Text Placeholder 4"/>
          <p:cNvSpPr>
            <a:spLocks noGrp="1"/>
          </p:cNvSpPr>
          <p:nvPr>
            <p:ph type="body" sz="quarter" idx="15"/>
          </p:nvPr>
        </p:nvSpPr>
        <p:spPr/>
        <p:txBody>
          <a:bodyPr/>
          <a:lstStyle/>
          <a:p>
            <a:r>
              <a:rPr lang="en-US" dirty="0" smtClean="0"/>
              <a:t>Q.4</a:t>
            </a:r>
            <a:endParaRPr lang="en-GB" dirty="0"/>
          </a:p>
        </p:txBody>
      </p:sp>
      <p:sp>
        <p:nvSpPr>
          <p:cNvPr id="32" name="Content Placeholder 31"/>
          <p:cNvSpPr>
            <a:spLocks noGrp="1"/>
          </p:cNvSpPr>
          <p:nvPr>
            <p:ph sz="quarter" idx="12"/>
          </p:nvPr>
        </p:nvSpPr>
        <p:spPr>
          <a:xfrm>
            <a:off x="228600" y="1905000"/>
            <a:ext cx="3581400" cy="4343400"/>
          </a:xfrm>
          <a:ln>
            <a:solidFill>
              <a:schemeClr val="accent5">
                <a:lumMod val="60000"/>
                <a:lumOff val="40000"/>
              </a:schemeClr>
            </a:solidFill>
          </a:ln>
        </p:spPr>
        <p:txBody>
          <a:bodyPr>
            <a:normAutofit/>
          </a:bodyPr>
          <a:lstStyle/>
          <a:p>
            <a:pPr>
              <a:buNone/>
            </a:pPr>
            <a:endParaRPr lang="en-US" sz="1800" dirty="0" smtClean="0"/>
          </a:p>
          <a:p>
            <a:pPr>
              <a:buNone/>
            </a:pPr>
            <a:endParaRPr lang="en-US" sz="1800" dirty="0" smtClean="0"/>
          </a:p>
          <a:p>
            <a:pPr>
              <a:buNone/>
            </a:pPr>
            <a:r>
              <a:rPr lang="en-US" sz="1800" dirty="0" smtClean="0"/>
              <a:t>Banks are required to </a:t>
            </a:r>
          </a:p>
          <a:p>
            <a:r>
              <a:rPr lang="en-US" sz="1800" dirty="0" smtClean="0"/>
              <a:t>Set up separate accounts for WM businesses</a:t>
            </a:r>
          </a:p>
          <a:p>
            <a:r>
              <a:rPr lang="en-US" sz="1800" dirty="0" smtClean="0"/>
              <a:t>Set aside provision for losses and capital for outstanding WMPs</a:t>
            </a:r>
          </a:p>
          <a:p>
            <a:pPr>
              <a:buNone/>
            </a:pPr>
            <a:endParaRPr lang="en-US" sz="1800" b="1" dirty="0" smtClean="0"/>
          </a:p>
        </p:txBody>
      </p:sp>
      <p:sp>
        <p:nvSpPr>
          <p:cNvPr id="33" name="Content Placeholder 3"/>
          <p:cNvSpPr txBox="1">
            <a:spLocks/>
          </p:cNvSpPr>
          <p:nvPr/>
        </p:nvSpPr>
        <p:spPr>
          <a:xfrm>
            <a:off x="228600" y="1905000"/>
            <a:ext cx="35814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dirty="0" smtClean="0">
                <a:solidFill>
                  <a:schemeClr val="tx1">
                    <a:lumMod val="75000"/>
                    <a:lumOff val="25000"/>
                  </a:schemeClr>
                </a:solidFill>
                <a:latin typeface="Arial" pitchFamily="34" charset="0"/>
                <a:cs typeface="Arial" pitchFamily="34" charset="0"/>
              </a:rPr>
              <a:t>WEALTH MANAGEMENT</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37" name="Content Placeholder 31"/>
          <p:cNvSpPr txBox="1">
            <a:spLocks/>
          </p:cNvSpPr>
          <p:nvPr/>
        </p:nvSpPr>
        <p:spPr>
          <a:xfrm>
            <a:off x="3962400" y="1905000"/>
            <a:ext cx="4876800" cy="4343400"/>
          </a:xfrm>
          <a:prstGeom prst="rect">
            <a:avLst/>
          </a:prstGeom>
          <a:ln>
            <a:solidFill>
              <a:schemeClr val="accent5">
                <a:lumMod val="60000"/>
                <a:lumOff val="40000"/>
              </a:schemeClr>
            </a:solidFill>
          </a:ln>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In 2013,</a:t>
            </a:r>
            <a:r>
              <a:rPr kumimoji="0" lang="en-US" sz="18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CBRC issued new guidelines to control exposure of LGFV loans including …</a:t>
            </a:r>
          </a:p>
          <a:p>
            <a:pPr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000" b="0" i="0" u="none" strike="noStrike" kern="1200" cap="none" spc="0" normalizeH="0" noProof="0" dirty="0" smtClean="0">
              <a:ln>
                <a:noFill/>
              </a:ln>
              <a:solidFill>
                <a:schemeClr val="tx1"/>
              </a:solidFill>
              <a:effectLst/>
              <a:uLnTx/>
              <a:uFillTx/>
              <a:latin typeface="Arial" pitchFamily="34" charset="0"/>
              <a:ea typeface="+mn-ea"/>
              <a:cs typeface="Arial" pitchFamily="34" charset="0"/>
            </a:endParaRPr>
          </a:p>
          <a:p>
            <a:pPr lvl="0" indent="-342900">
              <a:spcBef>
                <a:spcPct val="20000"/>
              </a:spcBef>
              <a:buFont typeface="Arial" pitchFamily="34" charset="0"/>
              <a:buChar char="•"/>
            </a:pPr>
            <a:r>
              <a:rPr lang="en-US" dirty="0" smtClean="0">
                <a:latin typeface="Arial" pitchFamily="34" charset="0"/>
                <a:cs typeface="Arial" pitchFamily="34" charset="0"/>
              </a:rPr>
              <a:t>Requiring banks to report their aggregate exposure to LGFVs</a:t>
            </a:r>
          </a:p>
          <a:p>
            <a:pPr lvl="0" indent="-342900">
              <a:spcBef>
                <a:spcPct val="20000"/>
              </a:spcBef>
              <a:buFont typeface="Arial" pitchFamily="34" charset="0"/>
              <a:buChar char="•"/>
            </a:pPr>
            <a:r>
              <a:rPr lang="en-US" dirty="0" smtClean="0">
                <a:latin typeface="Arial" pitchFamily="34" charset="0"/>
                <a:cs typeface="Arial" pitchFamily="34" charset="0"/>
              </a:rPr>
              <a:t> Forbidding banks from providing guarantee for LGFV bond issuance</a:t>
            </a:r>
          </a:p>
          <a:p>
            <a:pPr lvl="0" indent="-342900">
              <a:spcBef>
                <a:spcPct val="20000"/>
              </a:spcBef>
              <a:buFont typeface="Arial" pitchFamily="34" charset="0"/>
              <a:buChar char="•"/>
            </a:pPr>
            <a:r>
              <a:rPr kumimoji="0" lang="en-US" sz="18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Limiting (yet, not forbid) banks’ purchases of LGFV bonds </a:t>
            </a:r>
          </a:p>
          <a:p>
            <a:pPr lvl="0" indent="-342900">
              <a:spcBef>
                <a:spcPct val="20000"/>
              </a:spcBef>
              <a:buFont typeface="Arial" pitchFamily="34" charset="0"/>
              <a:buChar char="•"/>
            </a:pPr>
            <a:r>
              <a:rPr lang="en-US" dirty="0" smtClean="0">
                <a:latin typeface="Arial" pitchFamily="34" charset="0"/>
                <a:cs typeface="Arial" pitchFamily="34" charset="0"/>
              </a:rPr>
              <a:t>Instructing banks to keep </a:t>
            </a:r>
            <a:r>
              <a:rPr lang="en-US" i="1" dirty="0" smtClean="0">
                <a:latin typeface="Arial" pitchFamily="34" charset="0"/>
                <a:cs typeface="Arial" pitchFamily="34" charset="0"/>
              </a:rPr>
              <a:t>the level </a:t>
            </a:r>
            <a:r>
              <a:rPr lang="en-US" dirty="0" smtClean="0">
                <a:latin typeface="Arial" pitchFamily="34" charset="0"/>
                <a:cs typeface="Arial" pitchFamily="34" charset="0"/>
              </a:rPr>
              <a:t>of LGFV loans below the level at the end of 2011 </a:t>
            </a:r>
            <a:r>
              <a:rPr lang="en-GB" dirty="0" smtClean="0">
                <a:latin typeface="Arial" pitchFamily="34" charset="0"/>
                <a:cs typeface="Arial" pitchFamily="34" charset="0"/>
              </a:rPr>
              <a:t>and </a:t>
            </a:r>
            <a:r>
              <a:rPr lang="en-GB" i="1" dirty="0" smtClean="0">
                <a:latin typeface="Arial" pitchFamily="34" charset="0"/>
                <a:cs typeface="Arial" pitchFamily="34" charset="0"/>
              </a:rPr>
              <a:t>the ratio</a:t>
            </a:r>
            <a:r>
              <a:rPr lang="en-GB" dirty="0" smtClean="0">
                <a:latin typeface="Arial" pitchFamily="34" charset="0"/>
                <a:cs typeface="Arial" pitchFamily="34" charset="0"/>
              </a:rPr>
              <a:t> of LGFV loan to total loans should not exceed the level seen at the end of 2012</a:t>
            </a:r>
            <a:r>
              <a:rPr kumimoji="0" lang="en-US" sz="18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a:t>
            </a: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sp>
        <p:nvSpPr>
          <p:cNvPr id="38" name="Content Placeholder 3"/>
          <p:cNvSpPr txBox="1">
            <a:spLocks/>
          </p:cNvSpPr>
          <p:nvPr/>
        </p:nvSpPr>
        <p:spPr>
          <a:xfrm>
            <a:off x="3962400" y="1905000"/>
            <a:ext cx="48768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LOCAL</a:t>
            </a:r>
            <a:r>
              <a:rPr kumimoji="0" lang="en-US" sz="2000" b="1" i="0" u="none" strike="noStrike" kern="1200" cap="none" spc="0" normalizeH="0" noProof="0" dirty="0" smtClean="0">
                <a:ln>
                  <a:noFill/>
                </a:ln>
                <a:solidFill>
                  <a:schemeClr val="tx1">
                    <a:lumMod val="75000"/>
                    <a:lumOff val="25000"/>
                  </a:schemeClr>
                </a:solidFill>
                <a:effectLst/>
                <a:uLnTx/>
                <a:uFillTx/>
                <a:latin typeface="Arial" pitchFamily="34" charset="0"/>
                <a:ea typeface="+mn-ea"/>
                <a:cs typeface="Arial" pitchFamily="34" charset="0"/>
              </a:rPr>
              <a:t> GOVERNMENT LOANS</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9" name="Content Placeholder 3"/>
          <p:cNvSpPr txBox="1">
            <a:spLocks/>
          </p:cNvSpPr>
          <p:nvPr/>
        </p:nvSpPr>
        <p:spPr>
          <a:xfrm>
            <a:off x="228600" y="1371600"/>
            <a:ext cx="8610600" cy="457200"/>
          </a:xfrm>
          <a:prstGeom prst="rect">
            <a:avLst/>
          </a:prstGeom>
          <a:solidFill>
            <a:schemeClr val="bg1">
              <a:lumMod val="75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dirty="0" smtClean="0">
                <a:solidFill>
                  <a:schemeClr val="tx1">
                    <a:lumMod val="75000"/>
                    <a:lumOff val="25000"/>
                  </a:schemeClr>
                </a:solidFill>
                <a:latin typeface="Arial" pitchFamily="34" charset="0"/>
                <a:cs typeface="Arial" pitchFamily="34" charset="0"/>
              </a:rPr>
              <a:t>BANKS </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ACTIONS DONE SO FAR</a:t>
            </a:r>
            <a:endParaRPr lang="en-GB" dirty="0"/>
          </a:p>
        </p:txBody>
      </p:sp>
      <p:sp>
        <p:nvSpPr>
          <p:cNvPr id="3" name="Text Placeholder 2"/>
          <p:cNvSpPr>
            <a:spLocks noGrp="1"/>
          </p:cNvSpPr>
          <p:nvPr>
            <p:ph type="body" sz="quarter" idx="11"/>
          </p:nvPr>
        </p:nvSpPr>
        <p:spPr/>
        <p:txBody>
          <a:bodyPr/>
          <a:lstStyle/>
          <a:p>
            <a:r>
              <a:rPr lang="en-US" dirty="0" smtClean="0"/>
              <a:t>Recent reformation imposes rules for shadow banks</a:t>
            </a:r>
            <a:endParaRPr lang="en-GB" dirty="0"/>
          </a:p>
        </p:txBody>
      </p:sp>
      <p:sp>
        <p:nvSpPr>
          <p:cNvPr id="5" name="Text Placeholder 4"/>
          <p:cNvSpPr>
            <a:spLocks noGrp="1"/>
          </p:cNvSpPr>
          <p:nvPr>
            <p:ph type="body" sz="quarter" idx="15"/>
          </p:nvPr>
        </p:nvSpPr>
        <p:spPr/>
        <p:txBody>
          <a:bodyPr/>
          <a:lstStyle/>
          <a:p>
            <a:r>
              <a:rPr lang="en-US" dirty="0" smtClean="0"/>
              <a:t>Q.4</a:t>
            </a:r>
            <a:endParaRPr lang="en-GB" dirty="0"/>
          </a:p>
        </p:txBody>
      </p:sp>
      <p:sp>
        <p:nvSpPr>
          <p:cNvPr id="37" name="Content Placeholder 31"/>
          <p:cNvSpPr txBox="1">
            <a:spLocks/>
          </p:cNvSpPr>
          <p:nvPr/>
        </p:nvSpPr>
        <p:spPr>
          <a:xfrm>
            <a:off x="4876800" y="1981200"/>
            <a:ext cx="3962400" cy="4267200"/>
          </a:xfrm>
          <a:prstGeom prst="rect">
            <a:avLst/>
          </a:prstGeom>
          <a:ln>
            <a:solidFill>
              <a:schemeClr val="accent5">
                <a:lumMod val="60000"/>
                <a:lumOff val="40000"/>
              </a:schemeClr>
            </a:solidFill>
          </a:ln>
        </p:spPr>
        <p:txBody>
          <a:bodyPr vert="horz" lIns="91440" tIns="45720" rIns="91440" bIns="45720" rtlCol="0">
            <a:normAutofit fontScale="85000"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L="342900" lvl="0" indent="-342900">
              <a:spcBef>
                <a:spcPct val="20000"/>
              </a:spcBef>
              <a:defRPr/>
            </a:pPr>
            <a:r>
              <a:rPr lang="en-US" sz="1900" dirty="0" smtClean="0">
                <a:latin typeface="Arial" pitchFamily="34" charset="0"/>
                <a:cs typeface="Arial" pitchFamily="34" charset="0"/>
              </a:rPr>
              <a:t>CBRC </a:t>
            </a:r>
          </a:p>
          <a:p>
            <a:pPr marL="342900" lvl="0" indent="-342900">
              <a:spcBef>
                <a:spcPct val="20000"/>
              </a:spcBef>
              <a:buFont typeface="Arial" pitchFamily="34" charset="0"/>
              <a:buChar char="•"/>
              <a:defRPr/>
            </a:pPr>
            <a:r>
              <a:rPr lang="en-US" sz="1900" dirty="0" smtClean="0">
                <a:latin typeface="Arial" pitchFamily="34" charset="0"/>
                <a:cs typeface="Arial" pitchFamily="34" charset="0"/>
              </a:rPr>
              <a:t>Hold officers personally accountable for irresponsible lending </a:t>
            </a:r>
          </a:p>
          <a:p>
            <a:pPr marL="342900" lvl="0" indent="-342900">
              <a:spcBef>
                <a:spcPct val="20000"/>
              </a:spcBef>
              <a:buFont typeface="Arial" pitchFamily="34" charset="0"/>
              <a:buChar char="•"/>
              <a:defRPr/>
            </a:pPr>
            <a:r>
              <a:rPr lang="en-US" sz="1900" dirty="0" smtClean="0">
                <a:latin typeface="Arial" pitchFamily="34" charset="0"/>
                <a:cs typeface="Arial" pitchFamily="34" charset="0"/>
              </a:rPr>
              <a:t>Requires shareholders to inject capital and liquidity when necessary</a:t>
            </a:r>
            <a:endParaRPr lang="th-TH" sz="1900" dirty="0" smtClean="0">
              <a:latin typeface="Arial" pitchFamily="34" charset="0"/>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1900" dirty="0" smtClean="0">
                <a:latin typeface="Arial" pitchFamily="34" charset="0"/>
                <a:cs typeface="Arial" pitchFamily="34" charset="0"/>
              </a:rPr>
              <a:t>Trust companies are required to </a:t>
            </a:r>
          </a:p>
          <a:p>
            <a:pPr marL="342900" lvl="0" indent="-342900">
              <a:spcBef>
                <a:spcPct val="20000"/>
              </a:spcBef>
              <a:buFont typeface="Arial" pitchFamily="34" charset="0"/>
              <a:buChar char="•"/>
            </a:pPr>
            <a:r>
              <a:rPr lang="en-GB" sz="1900" dirty="0" smtClean="0">
                <a:latin typeface="Arial" pitchFamily="34" charset="0"/>
                <a:cs typeface="Arial" pitchFamily="34" charset="0"/>
              </a:rPr>
              <a:t>Maintain net capital at no less than 40% of its net assets</a:t>
            </a:r>
          </a:p>
          <a:p>
            <a:pPr marL="342900" lvl="0" indent="-342900">
              <a:spcBef>
                <a:spcPct val="20000"/>
              </a:spcBef>
              <a:buFont typeface="Arial" pitchFamily="34" charset="0"/>
              <a:buChar char="•"/>
            </a:pPr>
            <a:r>
              <a:rPr kumimoji="0" lang="en-US" sz="19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Maintain net</a:t>
            </a:r>
            <a:r>
              <a:rPr kumimoji="0" lang="en-US" sz="19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capital at no less than 100% of the sum of all risk capital </a:t>
            </a:r>
            <a:endParaRPr kumimoji="0" lang="th-TH" sz="19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9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Trusts companies</a:t>
            </a:r>
            <a:r>
              <a:rPr kumimoji="0" lang="en-US" sz="1900"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a:t>
            </a:r>
            <a:r>
              <a:rPr kumimoji="0" lang="en-US" sz="19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are banned from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90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Pooling deposits from more than one product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90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Invest</a:t>
            </a:r>
            <a:r>
              <a:rPr kumimoji="0" lang="en-US" sz="1900" i="0" u="none" strike="noStrike" kern="1200" cap="none" spc="0" normalizeH="0" noProof="0" dirty="0" smtClean="0">
                <a:ln>
                  <a:noFill/>
                </a:ln>
                <a:solidFill>
                  <a:schemeClr val="tx1"/>
                </a:solidFill>
                <a:effectLst/>
                <a:uLnTx/>
                <a:uFillTx/>
                <a:latin typeface="Arial" pitchFamily="34" charset="0"/>
                <a:ea typeface="+mn-ea"/>
                <a:cs typeface="Arial" pitchFamily="34" charset="0"/>
              </a:rPr>
              <a:t> in non-tradable assets </a:t>
            </a:r>
            <a:r>
              <a:rPr kumimoji="0" lang="en-US" sz="1900" b="1"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  </a:t>
            </a:r>
          </a:p>
        </p:txBody>
      </p:sp>
      <p:sp>
        <p:nvSpPr>
          <p:cNvPr id="38" name="Content Placeholder 3"/>
          <p:cNvSpPr txBox="1">
            <a:spLocks/>
          </p:cNvSpPr>
          <p:nvPr/>
        </p:nvSpPr>
        <p:spPr>
          <a:xfrm>
            <a:off x="4876800" y="1981200"/>
            <a:ext cx="39624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REGULATIONS</a:t>
            </a:r>
            <a:r>
              <a:rPr lang="en-US" sz="2000" b="1" dirty="0" smtClean="0">
                <a:solidFill>
                  <a:schemeClr val="tx1">
                    <a:lumMod val="75000"/>
                    <a:lumOff val="25000"/>
                  </a:schemeClr>
                </a:solidFill>
                <a:latin typeface="Arial" pitchFamily="34" charset="0"/>
                <a:cs typeface="Arial" pitchFamily="34" charset="0"/>
              </a:rPr>
              <a:t> IMPOSED</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41" name="Content Placeholder 3"/>
          <p:cNvSpPr txBox="1">
            <a:spLocks/>
          </p:cNvSpPr>
          <p:nvPr/>
        </p:nvSpPr>
        <p:spPr>
          <a:xfrm>
            <a:off x="228600" y="1371600"/>
            <a:ext cx="8610600" cy="457200"/>
          </a:xfrm>
          <a:prstGeom prst="rect">
            <a:avLst/>
          </a:prstGeom>
          <a:solidFill>
            <a:schemeClr val="bg1">
              <a:lumMod val="75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dirty="0" smtClean="0">
                <a:solidFill>
                  <a:schemeClr val="tx1">
                    <a:lumMod val="75000"/>
                    <a:lumOff val="25000"/>
                  </a:schemeClr>
                </a:solidFill>
                <a:latin typeface="Arial" pitchFamily="34" charset="0"/>
                <a:cs typeface="Arial" pitchFamily="34" charset="0"/>
              </a:rPr>
              <a:t>TRUST COMPANIES  </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42" name="Content Placeholder 31"/>
          <p:cNvSpPr txBox="1">
            <a:spLocks/>
          </p:cNvSpPr>
          <p:nvPr/>
        </p:nvSpPr>
        <p:spPr>
          <a:xfrm>
            <a:off x="228600" y="1947882"/>
            <a:ext cx="4495800" cy="4267200"/>
          </a:xfrm>
          <a:prstGeom prst="rect">
            <a:avLst/>
          </a:prstGeom>
          <a:ln>
            <a:solidFill>
              <a:schemeClr val="accent5">
                <a:lumMod val="60000"/>
                <a:lumOff val="40000"/>
              </a:schemeClr>
            </a:solidFill>
          </a:ln>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lang="en-US" dirty="0" smtClean="0">
              <a:latin typeface="Arial" pitchFamily="34" charset="0"/>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a:p>
            <a:pPr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b="1" dirty="0" smtClean="0">
                <a:latin typeface="Arial" pitchFamily="34" charset="0"/>
                <a:cs typeface="Arial" pitchFamily="34" charset="0"/>
              </a:rPr>
              <a:t>Credit Equal Gold No.1 (2012)</a:t>
            </a:r>
          </a:p>
          <a:p>
            <a:pPr marR="0" lvl="0" indent="-342900" algn="l" defTabSz="914400" rtl="0" eaLnBrk="1" fontAlgn="auto" latinLnBrk="0" hangingPunct="1">
              <a:lnSpc>
                <a:spcPct val="100000"/>
              </a:lnSpc>
              <a:spcBef>
                <a:spcPct val="20000"/>
              </a:spcBef>
              <a:spcAft>
                <a:spcPts val="0"/>
              </a:spcAft>
              <a:buClrTx/>
              <a:buSzTx/>
              <a:buFontTx/>
              <a:buChar char="-"/>
              <a:tabLst/>
              <a:defRPr/>
            </a:pPr>
            <a:r>
              <a:rPr lang="en-US" dirty="0" smtClean="0">
                <a:latin typeface="Arial" pitchFamily="34" charset="0"/>
                <a:cs typeface="Arial" pitchFamily="34" charset="0"/>
              </a:rPr>
              <a:t>It is a Trust product</a:t>
            </a:r>
          </a:p>
          <a:p>
            <a:pPr marR="0" lvl="0" indent="-342900" algn="l" defTabSz="914400" rtl="0" eaLnBrk="1" fontAlgn="auto" latinLnBrk="0" hangingPunct="1">
              <a:lnSpc>
                <a:spcPct val="100000"/>
              </a:lnSpc>
              <a:spcBef>
                <a:spcPct val="20000"/>
              </a:spcBef>
              <a:spcAft>
                <a:spcPts val="0"/>
              </a:spcAft>
              <a:buClrTx/>
              <a:buSzTx/>
              <a:buFontTx/>
              <a:buChar char="-"/>
              <a:tabLst/>
              <a:defRPr/>
            </a:pPr>
            <a:r>
              <a:rPr lang="en-US" dirty="0" smtClean="0">
                <a:latin typeface="Arial" pitchFamily="34" charset="0"/>
                <a:cs typeface="Arial" pitchFamily="34" charset="0"/>
              </a:rPr>
              <a:t>issued by ‘China Credit Trust’ </a:t>
            </a:r>
          </a:p>
          <a:p>
            <a:pPr marR="0" lvl="0" indent="-342900" algn="l" defTabSz="914400" rtl="0" eaLnBrk="1" fontAlgn="auto" latinLnBrk="0" hangingPunct="1">
              <a:lnSpc>
                <a:spcPct val="100000"/>
              </a:lnSpc>
              <a:spcBef>
                <a:spcPct val="20000"/>
              </a:spcBef>
              <a:spcAft>
                <a:spcPts val="0"/>
              </a:spcAft>
              <a:buClrTx/>
              <a:buSzTx/>
              <a:buFontTx/>
              <a:buChar char="-"/>
              <a:tabLst/>
              <a:defRPr/>
            </a:pPr>
            <a:r>
              <a:rPr kumimoji="0" lang="en-US" sz="1800" i="0" u="none" strike="noStrike" kern="1200" cap="none" spc="0" normalizeH="0" noProof="0" dirty="0" smtClean="0">
                <a:ln>
                  <a:noFill/>
                </a:ln>
                <a:solidFill>
                  <a:schemeClr val="tx1"/>
                </a:solidFill>
                <a:effectLst/>
                <a:uLnTx/>
                <a:uFillTx/>
                <a:latin typeface="Arial" pitchFamily="34" charset="0"/>
                <a:ea typeface="+mn-ea"/>
                <a:cs typeface="Arial" pitchFamily="34" charset="0"/>
              </a:rPr>
              <a:t>Marketed through ‘</a:t>
            </a:r>
            <a:r>
              <a:rPr kumimoji="0" lang="en-US" sz="1800" u="none" strike="noStrike" kern="1200" cap="none" spc="0" normalizeH="0" noProof="0" dirty="0" smtClean="0">
                <a:ln>
                  <a:noFill/>
                </a:ln>
                <a:solidFill>
                  <a:schemeClr val="tx1"/>
                </a:solidFill>
                <a:effectLst/>
                <a:uLnTx/>
                <a:uFillTx/>
                <a:latin typeface="Arial" pitchFamily="34" charset="0"/>
                <a:ea typeface="+mn-ea"/>
                <a:cs typeface="Arial" pitchFamily="34" charset="0"/>
              </a:rPr>
              <a:t>Industrial and Commercial Bank of China’ </a:t>
            </a:r>
            <a:r>
              <a:rPr kumimoji="0" lang="en-US" sz="1800" i="1" u="none" strike="noStrike" kern="1200" cap="none" spc="0" normalizeH="0" noProof="0" dirty="0" smtClean="0">
                <a:ln>
                  <a:noFill/>
                </a:ln>
                <a:solidFill>
                  <a:schemeClr val="tx1"/>
                </a:solidFill>
                <a:effectLst/>
                <a:uLnTx/>
                <a:uFillTx/>
                <a:latin typeface="Arial" pitchFamily="34" charset="0"/>
                <a:ea typeface="+mn-ea"/>
                <a:cs typeface="Arial" pitchFamily="34" charset="0"/>
              </a:rPr>
              <a:t> </a:t>
            </a:r>
            <a:r>
              <a:rPr kumimoji="0" lang="en-US" sz="1800" u="none" strike="noStrike" kern="1200" cap="none" spc="0" normalizeH="0" noProof="0" dirty="0" smtClean="0">
                <a:ln>
                  <a:noFill/>
                </a:ln>
                <a:solidFill>
                  <a:schemeClr val="tx1"/>
                </a:solidFill>
                <a:effectLst/>
                <a:uLnTx/>
                <a:uFillTx/>
                <a:latin typeface="Arial" pitchFamily="34" charset="0"/>
                <a:ea typeface="+mn-ea"/>
                <a:cs typeface="Arial" pitchFamily="34" charset="0"/>
              </a:rPr>
              <a:t>branches</a:t>
            </a:r>
            <a:r>
              <a:rPr kumimoji="0" lang="en-US" sz="1800" i="0" u="none" strike="noStrike" kern="1200" cap="none" spc="0" normalizeH="0" noProof="0" dirty="0" smtClean="0">
                <a:ln>
                  <a:noFill/>
                </a:ln>
                <a:solidFill>
                  <a:schemeClr val="tx1"/>
                </a:solidFill>
                <a:effectLst/>
                <a:uLnTx/>
                <a:uFillTx/>
                <a:latin typeface="Arial" pitchFamily="34" charset="0"/>
                <a:ea typeface="+mn-ea"/>
                <a:cs typeface="Arial" pitchFamily="34" charset="0"/>
              </a:rPr>
              <a:t> </a:t>
            </a:r>
          </a:p>
          <a:p>
            <a:pPr marR="0" lvl="0" indent="-342900" algn="l" defTabSz="914400" rtl="0" eaLnBrk="1" fontAlgn="auto" latinLnBrk="0" hangingPunct="1">
              <a:lnSpc>
                <a:spcPct val="100000"/>
              </a:lnSpc>
              <a:spcBef>
                <a:spcPct val="20000"/>
              </a:spcBef>
              <a:spcAft>
                <a:spcPts val="0"/>
              </a:spcAft>
              <a:buClrTx/>
              <a:buSzTx/>
              <a:buFontTx/>
              <a:buChar char="-"/>
              <a:tabLst/>
              <a:defRPr/>
            </a:pPr>
            <a:r>
              <a:rPr lang="en-US" dirty="0" smtClean="0">
                <a:latin typeface="Arial" pitchFamily="34" charset="0"/>
                <a:cs typeface="Arial" pitchFamily="34" charset="0"/>
              </a:rPr>
              <a:t>To make loan to a coal company</a:t>
            </a:r>
          </a:p>
          <a:p>
            <a:pPr marR="0" lvl="0" indent="-342900" algn="l" defTabSz="914400" rtl="0" eaLnBrk="1" fontAlgn="auto" latinLnBrk="0" hangingPunct="1">
              <a:lnSpc>
                <a:spcPct val="100000"/>
              </a:lnSpc>
              <a:spcBef>
                <a:spcPct val="20000"/>
              </a:spcBef>
              <a:spcAft>
                <a:spcPts val="0"/>
              </a:spcAft>
              <a:buClrTx/>
              <a:buSzTx/>
              <a:buFontTx/>
              <a:buChar char="-"/>
              <a:tabLst/>
              <a:defRPr/>
            </a:pPr>
            <a:r>
              <a:rPr kumimoji="0" lang="en-US" sz="1800" i="0" u="none" strike="noStrike" kern="1200" cap="none" spc="0" normalizeH="0" noProof="0" dirty="0" smtClean="0">
                <a:ln>
                  <a:noFill/>
                </a:ln>
                <a:solidFill>
                  <a:schemeClr val="tx1"/>
                </a:solidFill>
                <a:effectLst/>
                <a:uLnTx/>
                <a:uFillTx/>
                <a:latin typeface="Arial" pitchFamily="34" charset="0"/>
                <a:ea typeface="+mn-ea"/>
                <a:cs typeface="Arial" pitchFamily="34" charset="0"/>
              </a:rPr>
              <a:t>Later </a:t>
            </a:r>
            <a:r>
              <a:rPr kumimoji="0" lang="en-US" sz="1800" i="0" strike="noStrike" kern="1200" cap="none" spc="0" normalizeH="0" noProof="0" dirty="0" smtClean="0">
                <a:ln>
                  <a:noFill/>
                </a:ln>
                <a:solidFill>
                  <a:schemeClr val="tx1"/>
                </a:solidFill>
                <a:effectLst/>
                <a:uLnTx/>
                <a:uFillTx/>
                <a:latin typeface="Arial" pitchFamily="34" charset="0"/>
                <a:ea typeface="+mn-ea"/>
                <a:cs typeface="Arial" pitchFamily="34" charset="0"/>
              </a:rPr>
              <a:t>collapse </a:t>
            </a:r>
            <a:r>
              <a:rPr kumimoji="0" lang="en-US" sz="1800" i="0" u="none" strike="noStrike" kern="1200" cap="none" spc="0" normalizeH="0" noProof="0" dirty="0" smtClean="0">
                <a:ln>
                  <a:noFill/>
                </a:ln>
                <a:solidFill>
                  <a:schemeClr val="tx1"/>
                </a:solidFill>
                <a:effectLst/>
                <a:uLnTx/>
                <a:uFillTx/>
                <a:latin typeface="Arial" pitchFamily="34" charset="0"/>
                <a:ea typeface="+mn-ea"/>
                <a:cs typeface="Arial" pitchFamily="34" charset="0"/>
              </a:rPr>
              <a:t>after the coal company’s owner got arrested</a:t>
            </a:r>
          </a:p>
          <a:p>
            <a:pPr marR="0" lvl="0" indent="-342900" algn="l" defTabSz="914400" rtl="0" eaLnBrk="1" fontAlgn="auto" latinLnBrk="0" hangingPunct="1">
              <a:lnSpc>
                <a:spcPct val="100000"/>
              </a:lnSpc>
              <a:spcBef>
                <a:spcPct val="20000"/>
              </a:spcBef>
              <a:spcAft>
                <a:spcPts val="0"/>
              </a:spcAft>
              <a:buClrTx/>
              <a:buSzTx/>
              <a:buFontTx/>
              <a:buChar char="-"/>
              <a:tabLst/>
              <a:defRPr/>
            </a:pPr>
            <a:r>
              <a:rPr lang="en-US" dirty="0" smtClean="0">
                <a:latin typeface="Arial" pitchFamily="34" charset="0"/>
                <a:cs typeface="Arial" pitchFamily="34" charset="0"/>
              </a:rPr>
              <a:t>Got bailed-out by the government (worth $500 million) to prevent run or panic in the banking system raise while concerns about Moral Hazard are raised. </a:t>
            </a:r>
          </a:p>
          <a:p>
            <a:pPr marR="0" lvl="0" indent="-342900" algn="l" defTabSz="914400" rtl="0" eaLnBrk="1" fontAlgn="auto" latinLnBrk="0" hangingPunct="1">
              <a:lnSpc>
                <a:spcPct val="100000"/>
              </a:lnSpc>
              <a:spcBef>
                <a:spcPct val="20000"/>
              </a:spcBef>
              <a:spcAft>
                <a:spcPts val="0"/>
              </a:spcAft>
              <a:buClrTx/>
              <a:buSzTx/>
              <a:tabLst/>
              <a:defRPr/>
            </a:pPr>
            <a:endParaRPr kumimoji="0" lang="en-US" sz="180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endParaRPr>
          </a:p>
        </p:txBody>
      </p:sp>
      <p:sp>
        <p:nvSpPr>
          <p:cNvPr id="43" name="Content Placeholder 3"/>
          <p:cNvSpPr txBox="1">
            <a:spLocks/>
          </p:cNvSpPr>
          <p:nvPr/>
        </p:nvSpPr>
        <p:spPr>
          <a:xfrm>
            <a:off x="228600" y="1947882"/>
            <a:ext cx="44958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IN THE NEWS</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CRITICISM of ACTIONS DONE</a:t>
            </a:r>
            <a:endParaRPr lang="en-GB" dirty="0"/>
          </a:p>
        </p:txBody>
      </p:sp>
      <p:sp>
        <p:nvSpPr>
          <p:cNvPr id="3" name="Text Placeholder 2"/>
          <p:cNvSpPr>
            <a:spLocks noGrp="1"/>
          </p:cNvSpPr>
          <p:nvPr>
            <p:ph type="body" sz="quarter" idx="11"/>
          </p:nvPr>
        </p:nvSpPr>
        <p:spPr/>
        <p:txBody>
          <a:bodyPr/>
          <a:lstStyle/>
          <a:p>
            <a:r>
              <a:rPr lang="en-US" dirty="0" smtClean="0"/>
              <a:t>There are reasons for shadow banks to stay. </a:t>
            </a:r>
            <a:endParaRPr lang="en-GB" dirty="0"/>
          </a:p>
        </p:txBody>
      </p:sp>
      <p:sp>
        <p:nvSpPr>
          <p:cNvPr id="5" name="Text Placeholder 4"/>
          <p:cNvSpPr>
            <a:spLocks noGrp="1"/>
          </p:cNvSpPr>
          <p:nvPr>
            <p:ph type="body" sz="quarter" idx="15"/>
          </p:nvPr>
        </p:nvSpPr>
        <p:spPr/>
        <p:txBody>
          <a:bodyPr/>
          <a:lstStyle/>
          <a:p>
            <a:r>
              <a:rPr lang="en-US" dirty="0" smtClean="0"/>
              <a:t>Q.5</a:t>
            </a:r>
            <a:endParaRPr lang="en-GB" dirty="0"/>
          </a:p>
        </p:txBody>
      </p:sp>
      <p:sp>
        <p:nvSpPr>
          <p:cNvPr id="6" name="Content Placeholder 5"/>
          <p:cNvSpPr>
            <a:spLocks noGrp="1"/>
          </p:cNvSpPr>
          <p:nvPr>
            <p:ph sz="quarter" idx="12"/>
          </p:nvPr>
        </p:nvSpPr>
        <p:spPr>
          <a:xfrm>
            <a:off x="0" y="5181600"/>
            <a:ext cx="9144000" cy="1066800"/>
          </a:xfrm>
          <a:solidFill>
            <a:schemeClr val="accent3">
              <a:lumMod val="40000"/>
              <a:lumOff val="60000"/>
            </a:schemeClr>
          </a:solidFill>
        </p:spPr>
        <p:txBody>
          <a:bodyPr anchor="ctr">
            <a:normAutofit/>
          </a:bodyPr>
          <a:lstStyle/>
          <a:p>
            <a:pPr marL="0" algn="ctr">
              <a:buNone/>
            </a:pPr>
            <a:r>
              <a:rPr lang="en-US" sz="1800" dirty="0" smtClean="0">
                <a:solidFill>
                  <a:schemeClr val="tx1">
                    <a:lumMod val="85000"/>
                    <a:lumOff val="15000"/>
                  </a:schemeClr>
                </a:solidFill>
              </a:rPr>
              <a:t>Regulators need to establish a system that closes regulatory loopholes, and </a:t>
            </a:r>
            <a:br>
              <a:rPr lang="en-US" sz="1800" dirty="0" smtClean="0">
                <a:solidFill>
                  <a:schemeClr val="tx1">
                    <a:lumMod val="85000"/>
                    <a:lumOff val="15000"/>
                  </a:schemeClr>
                </a:solidFill>
              </a:rPr>
            </a:br>
            <a:r>
              <a:rPr lang="en-US" sz="1800" dirty="0" smtClean="0">
                <a:solidFill>
                  <a:schemeClr val="tx1">
                    <a:lumMod val="85000"/>
                    <a:lumOff val="15000"/>
                  </a:schemeClr>
                </a:solidFill>
              </a:rPr>
              <a:t>balances between keeping benefits and avoiding potential risks of shadow bank system.</a:t>
            </a:r>
          </a:p>
        </p:txBody>
      </p:sp>
      <p:sp>
        <p:nvSpPr>
          <p:cNvPr id="7" name="Content Placeholder 3"/>
          <p:cNvSpPr txBox="1">
            <a:spLocks/>
          </p:cNvSpPr>
          <p:nvPr/>
        </p:nvSpPr>
        <p:spPr>
          <a:xfrm>
            <a:off x="228600" y="1447800"/>
            <a:ext cx="41910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Benefits </a:t>
            </a:r>
            <a:endParaRPr kumimoji="0" lang="en-GB" sz="24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8" name="Content Placeholder 3"/>
          <p:cNvSpPr txBox="1">
            <a:spLocks/>
          </p:cNvSpPr>
          <p:nvPr/>
        </p:nvSpPr>
        <p:spPr>
          <a:xfrm>
            <a:off x="4648200" y="1447800"/>
            <a:ext cx="4191000" cy="457200"/>
          </a:xfrm>
          <a:prstGeom prst="rect">
            <a:avLst/>
          </a:prstGeom>
          <a:solidFill>
            <a:schemeClr val="accent5">
              <a:lumMod val="60000"/>
              <a:lumOff val="4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Costs </a:t>
            </a:r>
            <a:endParaRPr kumimoji="0" lang="en-GB" sz="24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9" name="Content Placeholder 5"/>
          <p:cNvSpPr txBox="1">
            <a:spLocks/>
          </p:cNvSpPr>
          <p:nvPr/>
        </p:nvSpPr>
        <p:spPr>
          <a:xfrm>
            <a:off x="228600" y="1447800"/>
            <a:ext cx="4191000" cy="3505200"/>
          </a:xfrm>
          <a:prstGeom prst="rect">
            <a:avLst/>
          </a:prstGeom>
          <a:ln>
            <a:solidFill>
              <a:schemeClr val="accent5">
                <a:lumMod val="60000"/>
                <a:lumOff val="40000"/>
              </a:schemeClr>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lang="en-US" sz="3200" dirty="0" smtClean="0">
              <a:latin typeface="Arial" pitchFamily="34" charset="0"/>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b="0" i="0" u="none" strike="noStrike" kern="1200" cap="none" spc="0" normalizeH="0" baseline="0" noProof="0" dirty="0" smtClean="0">
                <a:ln>
                  <a:noFill/>
                </a:ln>
                <a:solidFill>
                  <a:schemeClr val="tx1"/>
                </a:solidFill>
                <a:effectLst/>
                <a:uLnTx/>
                <a:uFillTx/>
                <a:latin typeface="Arial" pitchFamily="34" charset="0"/>
                <a:ea typeface="+mn-ea"/>
                <a:cs typeface="Arial" pitchFamily="34" charset="0"/>
              </a:rPr>
              <a:t>Acts as alternative</a:t>
            </a:r>
            <a:r>
              <a:rPr kumimoji="0" lang="en-US"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to traditional bank deposit whose interest rates are capped be the central bank </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b="0" i="0" u="none" strike="noStrike" kern="1200" cap="none" spc="0" normalizeH="0" noProof="0" dirty="0" smtClean="0">
              <a:ln>
                <a:noFill/>
              </a:ln>
              <a:solidFill>
                <a:schemeClr val="tx1"/>
              </a:solidFill>
              <a:effectLst/>
              <a:uLnTx/>
              <a:uFillTx/>
              <a:latin typeface="Arial" pitchFamily="34" charset="0"/>
              <a:ea typeface="+mn-ea"/>
              <a:cs typeface="Arial"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dirty="0" smtClean="0">
                <a:latin typeface="Arial" pitchFamily="34" charset="0"/>
                <a:cs typeface="Arial" pitchFamily="34" charset="0"/>
              </a:rPr>
              <a:t>Provides funding for SMEs </a:t>
            </a:r>
            <a:br>
              <a:rPr lang="en-US" dirty="0" smtClean="0">
                <a:latin typeface="Arial" pitchFamily="34" charset="0"/>
                <a:cs typeface="Arial" pitchFamily="34" charset="0"/>
              </a:rPr>
            </a:br>
            <a:r>
              <a:rPr lang="en-US" dirty="0" smtClean="0">
                <a:latin typeface="Arial" pitchFamily="34" charset="0"/>
                <a:cs typeface="Arial" pitchFamily="34" charset="0"/>
              </a:rPr>
              <a:t>which might lead to economic expansion and better employment rate of the country    </a:t>
            </a:r>
            <a:r>
              <a:rPr kumimoji="0" lang="en-US" b="0" i="0" u="none" strike="noStrike" kern="1200" cap="none" spc="0" normalizeH="0" noProof="0" dirty="0" smtClean="0">
                <a:ln>
                  <a:noFill/>
                </a:ln>
                <a:solidFill>
                  <a:schemeClr val="tx1"/>
                </a:solidFill>
                <a:effectLst/>
                <a:uLnTx/>
                <a:uFillTx/>
                <a:latin typeface="Arial" pitchFamily="34" charset="0"/>
                <a:ea typeface="+mn-ea"/>
                <a:cs typeface="Arial" pitchFamily="34" charset="0"/>
              </a:rPr>
              <a:t>  </a:t>
            </a:r>
            <a:endParaRPr kumimoji="0" lang="en-US" sz="2000" b="0" i="0" u="none" strike="noStrike" kern="1200" cap="none" spc="0" normalizeH="0" baseline="0" noProof="0" dirty="0">
              <a:ln>
                <a:noFill/>
              </a:ln>
              <a:solidFill>
                <a:schemeClr val="tx1"/>
              </a:solidFill>
              <a:effectLst/>
              <a:uLnTx/>
              <a:uFillTx/>
              <a:latin typeface="Arial" pitchFamily="34" charset="0"/>
              <a:ea typeface="+mn-ea"/>
              <a:cs typeface="Arial" pitchFamily="34" charset="0"/>
            </a:endParaRPr>
          </a:p>
        </p:txBody>
      </p:sp>
      <p:sp>
        <p:nvSpPr>
          <p:cNvPr id="11" name="Content Placeholder 5"/>
          <p:cNvSpPr txBox="1">
            <a:spLocks/>
          </p:cNvSpPr>
          <p:nvPr/>
        </p:nvSpPr>
        <p:spPr>
          <a:xfrm>
            <a:off x="4648200" y="1447800"/>
            <a:ext cx="4191000" cy="3505200"/>
          </a:xfrm>
          <a:prstGeom prst="rect">
            <a:avLst/>
          </a:prstGeom>
          <a:ln>
            <a:solidFill>
              <a:schemeClr val="accent5">
                <a:lumMod val="60000"/>
                <a:lumOff val="40000"/>
              </a:schemeClr>
            </a:solidFill>
          </a:ln>
        </p:spPr>
        <p:txBody>
          <a:bodyPr vert="horz" lIns="91440" tIns="45720" rIns="91440" bIns="45720" rtlCol="0">
            <a:normAutofit/>
          </a:bodyPr>
          <a:lstStyle/>
          <a:p>
            <a:pPr marL="342900" marR="0" lvl="0" indent="-342900" algn="l" defTabSz="914400" rtl="0" eaLnBrk="1" fontAlgn="auto" latinLnBrk="0" hangingPunct="1">
              <a:lnSpc>
                <a:spcPct val="100000"/>
              </a:lnSpc>
              <a:spcBef>
                <a:spcPct val="20000"/>
              </a:spcBef>
              <a:spcAft>
                <a:spcPts val="0"/>
              </a:spcAft>
              <a:buClrTx/>
              <a:buSzTx/>
              <a:tabLst/>
              <a:defRPr/>
            </a:pPr>
            <a:endParaRPr lang="en-US" sz="3200" dirty="0" smtClean="0">
              <a:latin typeface="Arial" pitchFamily="34" charset="0"/>
              <a:cs typeface="Arial" pitchFamily="34" charset="0"/>
            </a:endParaRPr>
          </a:p>
          <a:p>
            <a:pPr marL="342900" lvl="0" indent="-342900">
              <a:spcBef>
                <a:spcPct val="20000"/>
              </a:spcBef>
              <a:buFont typeface="Arial" pitchFamily="34" charset="0"/>
              <a:buChar char="•"/>
            </a:pPr>
            <a:r>
              <a:rPr lang="en-US" dirty="0" smtClean="0">
                <a:latin typeface="Arial" pitchFamily="34" charset="0"/>
                <a:cs typeface="Arial" pitchFamily="34" charset="0"/>
              </a:rPr>
              <a:t>Subject to risk exposures (i.e. market risk, credit risk and liquidity risk) but without safety nets (e.g. Deposit insurance) for investors </a:t>
            </a:r>
            <a:br>
              <a:rPr lang="en-US" dirty="0" smtClean="0">
                <a:latin typeface="Arial" pitchFamily="34" charset="0"/>
                <a:cs typeface="Arial" pitchFamily="34" charset="0"/>
              </a:rPr>
            </a:br>
            <a:endParaRPr lang="en-US" dirty="0" smtClean="0">
              <a:latin typeface="Arial" pitchFamily="34" charset="0"/>
              <a:cs typeface="Arial" pitchFamily="34" charset="0"/>
            </a:endParaRPr>
          </a:p>
          <a:p>
            <a:pPr marL="342900" lvl="0" indent="-342900">
              <a:spcBef>
                <a:spcPct val="20000"/>
              </a:spcBef>
              <a:buFont typeface="Arial" pitchFamily="34" charset="0"/>
              <a:buChar char="•"/>
            </a:pPr>
            <a:r>
              <a:rPr lang="en-US" dirty="0" smtClean="0">
                <a:latin typeface="Arial" pitchFamily="34" charset="0"/>
                <a:cs typeface="Arial" pitchFamily="34" charset="0"/>
              </a:rPr>
              <a:t>Threaten financial system’s stability due to linkage between regulated traditional banks and shadow banks </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1600" b="0" i="0" u="none" strike="noStrike" kern="1200" cap="none" spc="0" normalizeH="0" noProof="0" dirty="0" smtClean="0">
              <a:ln>
                <a:noFill/>
              </a:ln>
              <a:solidFill>
                <a:schemeClr val="tx1"/>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CRITICISM of ACTIONS DONE</a:t>
            </a:r>
            <a:endParaRPr lang="en-GB" dirty="0"/>
          </a:p>
        </p:txBody>
      </p:sp>
      <p:sp>
        <p:nvSpPr>
          <p:cNvPr id="3" name="Text Placeholder 2"/>
          <p:cNvSpPr>
            <a:spLocks noGrp="1"/>
          </p:cNvSpPr>
          <p:nvPr>
            <p:ph type="body" sz="quarter" idx="11"/>
          </p:nvPr>
        </p:nvSpPr>
        <p:spPr/>
        <p:txBody>
          <a:bodyPr/>
          <a:lstStyle/>
          <a:p>
            <a:r>
              <a:rPr lang="en-US" dirty="0" smtClean="0"/>
              <a:t>Chinese regulators are moving towards an agreeable direction</a:t>
            </a:r>
            <a:endParaRPr lang="en-GB" dirty="0"/>
          </a:p>
        </p:txBody>
      </p:sp>
      <p:sp>
        <p:nvSpPr>
          <p:cNvPr id="5" name="Text Placeholder 4"/>
          <p:cNvSpPr>
            <a:spLocks noGrp="1"/>
          </p:cNvSpPr>
          <p:nvPr>
            <p:ph type="body" sz="quarter" idx="15"/>
          </p:nvPr>
        </p:nvSpPr>
        <p:spPr/>
        <p:txBody>
          <a:bodyPr/>
          <a:lstStyle/>
          <a:p>
            <a:r>
              <a:rPr lang="en-US" dirty="0" smtClean="0"/>
              <a:t>Q.5</a:t>
            </a:r>
            <a:endParaRPr lang="en-GB" dirty="0"/>
          </a:p>
        </p:txBody>
      </p:sp>
      <p:sp>
        <p:nvSpPr>
          <p:cNvPr id="32" name="Content Placeholder 3"/>
          <p:cNvSpPr txBox="1">
            <a:spLocks/>
          </p:cNvSpPr>
          <p:nvPr/>
        </p:nvSpPr>
        <p:spPr>
          <a:xfrm>
            <a:off x="228600" y="1371600"/>
            <a:ext cx="8610600" cy="457200"/>
          </a:xfrm>
          <a:prstGeom prst="rect">
            <a:avLst/>
          </a:prstGeom>
          <a:solidFill>
            <a:schemeClr val="bg1">
              <a:lumMod val="75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2000" b="1" dirty="0" smtClean="0">
                <a:solidFill>
                  <a:schemeClr val="tx1">
                    <a:lumMod val="75000"/>
                    <a:lumOff val="25000"/>
                  </a:schemeClr>
                </a:solidFill>
                <a:latin typeface="Arial" pitchFamily="34" charset="0"/>
                <a:cs typeface="Arial" pitchFamily="34" charset="0"/>
              </a:rPr>
              <a:t>OUR EVALUATION  </a:t>
            </a:r>
            <a:endParaRPr kumimoji="0" lang="en-GB" sz="2000"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33" name="Content Placeholder 31"/>
          <p:cNvSpPr txBox="1">
            <a:spLocks/>
          </p:cNvSpPr>
          <p:nvPr/>
        </p:nvSpPr>
        <p:spPr>
          <a:xfrm>
            <a:off x="228600" y="1981200"/>
            <a:ext cx="4191000" cy="4267200"/>
          </a:xfrm>
          <a:prstGeom prst="rect">
            <a:avLst/>
          </a:prstGeom>
          <a:ln>
            <a:solidFill>
              <a:schemeClr val="accent5">
                <a:lumMod val="60000"/>
                <a:lumOff val="40000"/>
              </a:schemeClr>
            </a:solidFill>
          </a:ln>
        </p:spPr>
        <p:txBody>
          <a:bodyPr vert="horz" lIns="91440" tIns="45720" rIns="91440" bIns="45720" rtlCol="0">
            <a:normAutofit/>
          </a:bodyPr>
          <a:lstStyle/>
          <a:p>
            <a:pPr lvl="0" indent="-342900">
              <a:spcBef>
                <a:spcPct val="20000"/>
              </a:spcBef>
              <a:buFont typeface="Arial" pitchFamily="34" charset="0"/>
              <a:buChar char="•"/>
              <a:defRPr/>
            </a:pPr>
            <a:endParaRPr lang="en-US" dirty="0" smtClean="0">
              <a:latin typeface="Arial" pitchFamily="34" charset="0"/>
              <a:cs typeface="Arial" pitchFamily="34" charset="0"/>
            </a:endParaRPr>
          </a:p>
          <a:p>
            <a:pPr lvl="0" indent="-342900">
              <a:spcBef>
                <a:spcPct val="20000"/>
              </a:spcBef>
              <a:buFont typeface="Arial" pitchFamily="34" charset="0"/>
              <a:buChar char="•"/>
              <a:defRPr/>
            </a:pPr>
            <a:endParaRPr lang="en-US" dirty="0" smtClean="0">
              <a:latin typeface="Arial" pitchFamily="34" charset="0"/>
              <a:cs typeface="Arial" pitchFamily="34" charset="0"/>
            </a:endParaRPr>
          </a:p>
          <a:p>
            <a:pPr lvl="0" indent="-342900">
              <a:spcBef>
                <a:spcPct val="20000"/>
              </a:spcBef>
              <a:buFont typeface="Arial" pitchFamily="34" charset="0"/>
              <a:buChar char="•"/>
              <a:defRPr/>
            </a:pPr>
            <a:r>
              <a:rPr lang="en-US" dirty="0" smtClean="0">
                <a:latin typeface="Arial" pitchFamily="34" charset="0"/>
                <a:cs typeface="Arial" pitchFamily="34" charset="0"/>
              </a:rPr>
              <a:t>It starts to deliver expected results</a:t>
            </a:r>
          </a:p>
          <a:p>
            <a:pPr lvl="2" indent="-342900">
              <a:spcBef>
                <a:spcPct val="20000"/>
              </a:spcBef>
              <a:buFont typeface="Arial" pitchFamily="34" charset="0"/>
              <a:buChar char="‒"/>
              <a:defRPr/>
            </a:pPr>
            <a:r>
              <a:rPr lang="en-US" sz="1600" dirty="0" smtClean="0">
                <a:latin typeface="Arial" pitchFamily="34" charset="0"/>
                <a:cs typeface="Arial" pitchFamily="34" charset="0"/>
              </a:rPr>
              <a:t> Loan extended by trust companies fell by RMB 100 billion</a:t>
            </a:r>
            <a:br>
              <a:rPr lang="en-US" sz="1600" dirty="0" smtClean="0">
                <a:latin typeface="Arial" pitchFamily="34" charset="0"/>
                <a:cs typeface="Arial" pitchFamily="34" charset="0"/>
              </a:rPr>
            </a:br>
            <a:endParaRPr lang="en-US" sz="1600" dirty="0" smtClean="0">
              <a:latin typeface="Arial" pitchFamily="34" charset="0"/>
              <a:cs typeface="Arial" pitchFamily="34" charset="0"/>
            </a:endParaRPr>
          </a:p>
          <a:p>
            <a:pPr lvl="0" indent="-342900">
              <a:spcBef>
                <a:spcPct val="20000"/>
              </a:spcBef>
              <a:buFont typeface="Arial" pitchFamily="34" charset="0"/>
              <a:buChar char="•"/>
              <a:defRPr/>
            </a:pPr>
            <a:r>
              <a:rPr lang="en-US" dirty="0" smtClean="0">
                <a:latin typeface="Arial" pitchFamily="34" charset="0"/>
                <a:cs typeface="Arial" pitchFamily="34" charset="0"/>
              </a:rPr>
              <a:t>It enhances regulator’s monitoring and control on shadow banking activities</a:t>
            </a:r>
          </a:p>
        </p:txBody>
      </p:sp>
      <p:sp>
        <p:nvSpPr>
          <p:cNvPr id="34" name="Content Placeholder 3"/>
          <p:cNvSpPr txBox="1">
            <a:spLocks/>
          </p:cNvSpPr>
          <p:nvPr/>
        </p:nvSpPr>
        <p:spPr>
          <a:xfrm>
            <a:off x="228600" y="1981200"/>
            <a:ext cx="4191000" cy="457200"/>
          </a:xfrm>
          <a:prstGeom prst="rect">
            <a:avLst/>
          </a:prstGeom>
          <a:solidFill>
            <a:schemeClr val="accent5">
              <a:lumMod val="60000"/>
              <a:lumOff val="40000"/>
            </a:schemeClr>
          </a:solidFill>
        </p:spPr>
        <p:txBody>
          <a:bodyPr vert="horz" lIns="91440" tIns="45720" rIns="91440" bIns="45720" rtlCol="0" anchor="ctr">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WHAT WE LIKE</a:t>
            </a:r>
            <a:endParaRPr kumimoji="0" lang="en-GB"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35" name="Content Placeholder 31"/>
          <p:cNvSpPr txBox="1">
            <a:spLocks/>
          </p:cNvSpPr>
          <p:nvPr/>
        </p:nvSpPr>
        <p:spPr>
          <a:xfrm>
            <a:off x="4648200" y="1981200"/>
            <a:ext cx="4191000" cy="4267200"/>
          </a:xfrm>
          <a:prstGeom prst="rect">
            <a:avLst/>
          </a:prstGeom>
          <a:ln>
            <a:solidFill>
              <a:schemeClr val="accent5">
                <a:lumMod val="60000"/>
                <a:lumOff val="40000"/>
              </a:schemeClr>
            </a:solidFill>
          </a:ln>
        </p:spPr>
        <p:txBody>
          <a:bodyPr vert="horz" lIns="91440" tIns="45720" rIns="91440" bIns="45720" rtlCol="0">
            <a:normAutofit/>
          </a:bodyPr>
          <a:lstStyle/>
          <a:p>
            <a:pPr lvl="0" indent="-342900">
              <a:spcBef>
                <a:spcPct val="20000"/>
              </a:spcBef>
              <a:buFont typeface="Arial" pitchFamily="34" charset="0"/>
              <a:buChar char="•"/>
              <a:defRPr/>
            </a:pPr>
            <a:endParaRPr lang="en-US" dirty="0" smtClean="0">
              <a:latin typeface="Arial" pitchFamily="34" charset="0"/>
              <a:cs typeface="Arial" pitchFamily="34" charset="0"/>
            </a:endParaRPr>
          </a:p>
          <a:p>
            <a:pPr lvl="0" indent="-342900">
              <a:spcBef>
                <a:spcPct val="20000"/>
              </a:spcBef>
              <a:buFont typeface="Arial" pitchFamily="34" charset="0"/>
              <a:buChar char="•"/>
              <a:defRPr/>
            </a:pPr>
            <a:endParaRPr lang="en-US" dirty="0" smtClean="0">
              <a:latin typeface="Arial" pitchFamily="34" charset="0"/>
              <a:cs typeface="Arial" pitchFamily="34" charset="0"/>
            </a:endParaRPr>
          </a:p>
          <a:p>
            <a:pPr lvl="0" indent="-342900">
              <a:spcBef>
                <a:spcPct val="20000"/>
              </a:spcBef>
              <a:buFont typeface="Arial" pitchFamily="34" charset="0"/>
              <a:buChar char="•"/>
              <a:defRPr/>
            </a:pPr>
            <a:r>
              <a:rPr lang="en-US" dirty="0" smtClean="0">
                <a:latin typeface="Arial" pitchFamily="34" charset="0"/>
                <a:cs typeface="Arial" pitchFamily="34" charset="0"/>
              </a:rPr>
              <a:t>Bailout encourage moral hazard for trust companies and create misperception about risk </a:t>
            </a:r>
            <a:br>
              <a:rPr lang="en-US" dirty="0" smtClean="0">
                <a:latin typeface="Arial" pitchFamily="34" charset="0"/>
                <a:cs typeface="Arial" pitchFamily="34" charset="0"/>
              </a:rPr>
            </a:br>
            <a:endParaRPr lang="en-US" dirty="0" smtClean="0">
              <a:latin typeface="Arial" pitchFamily="34" charset="0"/>
              <a:cs typeface="Arial" pitchFamily="34" charset="0"/>
            </a:endParaRPr>
          </a:p>
          <a:p>
            <a:pPr lvl="0" indent="-342900">
              <a:spcBef>
                <a:spcPct val="20000"/>
              </a:spcBef>
              <a:buFont typeface="Arial" pitchFamily="34" charset="0"/>
              <a:buChar char="•"/>
              <a:defRPr/>
            </a:pPr>
            <a:r>
              <a:rPr lang="en-US" dirty="0" smtClean="0">
                <a:latin typeface="Arial" pitchFamily="34" charset="0"/>
                <a:cs typeface="Arial" pitchFamily="34" charset="0"/>
              </a:rPr>
              <a:t>Lack of coordination between regulators (i.e., </a:t>
            </a:r>
            <a:r>
              <a:rPr lang="en-US" dirty="0" err="1" smtClean="0">
                <a:latin typeface="Arial" pitchFamily="34" charset="0"/>
                <a:cs typeface="Arial" pitchFamily="34" charset="0"/>
              </a:rPr>
              <a:t>PBoC</a:t>
            </a:r>
            <a:r>
              <a:rPr lang="en-US" dirty="0" smtClean="0">
                <a:latin typeface="Arial" pitchFamily="34" charset="0"/>
                <a:cs typeface="Arial" pitchFamily="34" charset="0"/>
              </a:rPr>
              <a:t>, CBRC, CSRC, CIRC) might allow discovery of new regulatory loopholes  </a:t>
            </a:r>
          </a:p>
        </p:txBody>
      </p:sp>
      <p:sp>
        <p:nvSpPr>
          <p:cNvPr id="36" name="Content Placeholder 3"/>
          <p:cNvSpPr txBox="1">
            <a:spLocks/>
          </p:cNvSpPr>
          <p:nvPr/>
        </p:nvSpPr>
        <p:spPr>
          <a:xfrm>
            <a:off x="4648200" y="1981200"/>
            <a:ext cx="4191000" cy="457200"/>
          </a:xfrm>
          <a:prstGeom prst="rect">
            <a:avLst/>
          </a:prstGeom>
          <a:solidFill>
            <a:schemeClr val="accent5">
              <a:lumMod val="60000"/>
              <a:lumOff val="40000"/>
            </a:schemeClr>
          </a:solidFill>
        </p:spPr>
        <p:txBody>
          <a:bodyPr vert="horz" lIns="91440" tIns="45720" rIns="91440" bIns="45720" rtlCol="0" anchor="ctr">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b="1"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WHAT WE ARE WORRIED ABOUT </a:t>
            </a:r>
            <a:endParaRPr kumimoji="0" lang="en-GB" b="1"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p:cNvGrpSpPr/>
          <p:nvPr/>
        </p:nvGrpSpPr>
        <p:grpSpPr>
          <a:xfrm>
            <a:off x="1600200" y="1524000"/>
            <a:ext cx="7239000" cy="1295400"/>
            <a:chOff x="1600200" y="1524000"/>
            <a:chExt cx="7239000" cy="1295400"/>
          </a:xfrm>
          <a:solidFill>
            <a:schemeClr val="tx2">
              <a:lumMod val="20000"/>
              <a:lumOff val="80000"/>
            </a:schemeClr>
          </a:solidFill>
        </p:grpSpPr>
        <p:sp>
          <p:nvSpPr>
            <p:cNvPr id="11" name="Rectangle 10"/>
            <p:cNvSpPr/>
            <p:nvPr/>
          </p:nvSpPr>
          <p:spPr>
            <a:xfrm>
              <a:off x="1600200" y="1524000"/>
              <a:ext cx="10668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1600" dirty="0">
                <a:latin typeface="Arial" pitchFamily="34" charset="0"/>
                <a:cs typeface="Arial" pitchFamily="34" charset="0"/>
              </a:endParaRPr>
            </a:p>
          </p:txBody>
        </p:sp>
        <p:sp>
          <p:nvSpPr>
            <p:cNvPr id="10" name="Rectangle 9"/>
            <p:cNvSpPr/>
            <p:nvPr/>
          </p:nvSpPr>
          <p:spPr>
            <a:xfrm>
              <a:off x="2514600" y="1524000"/>
              <a:ext cx="63246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Setting the limit of mismatch ratio</a:t>
              </a: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Restrict the use of short-term WMPs to fund long-term investment </a:t>
              </a: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Requirement of detail information about investment </a:t>
              </a:r>
              <a:r>
                <a:rPr lang="en-US" sz="1600" dirty="0" smtClean="0">
                  <a:solidFill>
                    <a:schemeClr val="tx1">
                      <a:lumMod val="85000"/>
                      <a:lumOff val="15000"/>
                    </a:schemeClr>
                  </a:solidFill>
                  <a:latin typeface="Arial" pitchFamily="34" charset="0"/>
                  <a:cs typeface="Arial" pitchFamily="34" charset="0"/>
                </a:rPr>
                <a:t>projects</a:t>
              </a:r>
            </a:p>
            <a:p>
              <a:pPr lvl="0">
                <a:buFont typeface="Arial" pitchFamily="34" charset="0"/>
                <a:buChar char="•"/>
              </a:pPr>
              <a:r>
                <a:rPr lang="en-US" sz="1600" dirty="0">
                  <a:solidFill>
                    <a:schemeClr val="tx1">
                      <a:lumMod val="85000"/>
                      <a:lumOff val="15000"/>
                    </a:schemeClr>
                  </a:solidFill>
                  <a:latin typeface="Arial" pitchFamily="34" charset="0"/>
                  <a:cs typeface="Arial" pitchFamily="34" charset="0"/>
                </a:rPr>
                <a:t> </a:t>
              </a:r>
              <a:r>
                <a:rPr lang="en-US" sz="1600" dirty="0" smtClean="0">
                  <a:solidFill>
                    <a:schemeClr val="tx1">
                      <a:lumMod val="85000"/>
                      <a:lumOff val="15000"/>
                    </a:schemeClr>
                  </a:solidFill>
                  <a:latin typeface="Arial" pitchFamily="34" charset="0"/>
                  <a:cs typeface="Arial" pitchFamily="34" charset="0"/>
                </a:rPr>
                <a:t>Provide government guarantee to a qualify WMPs</a:t>
              </a:r>
              <a:endParaRPr lang="en-US" sz="1600" dirty="0">
                <a:solidFill>
                  <a:schemeClr val="tx1">
                    <a:lumMod val="85000"/>
                    <a:lumOff val="15000"/>
                  </a:schemeClr>
                </a:solidFill>
                <a:latin typeface="Arial" pitchFamily="34" charset="0"/>
                <a:cs typeface="Arial" pitchFamily="34" charset="0"/>
              </a:endParaRPr>
            </a:p>
          </p:txBody>
        </p:sp>
      </p:grpSp>
      <p:sp>
        <p:nvSpPr>
          <p:cNvPr id="2" name="Text Placeholder 1"/>
          <p:cNvSpPr>
            <a:spLocks noGrp="1"/>
          </p:cNvSpPr>
          <p:nvPr>
            <p:ph type="body" sz="quarter" idx="10"/>
          </p:nvPr>
        </p:nvSpPr>
        <p:spPr/>
        <p:txBody>
          <a:bodyPr/>
          <a:lstStyle/>
          <a:p>
            <a:r>
              <a:rPr lang="en-US" dirty="0"/>
              <a:t>ROOM FOR IMPROVEMENT</a:t>
            </a:r>
            <a:endParaRPr lang="en-GB" dirty="0"/>
          </a:p>
          <a:p>
            <a:endParaRPr lang="en-US" dirty="0"/>
          </a:p>
        </p:txBody>
      </p:sp>
      <p:sp>
        <p:nvSpPr>
          <p:cNvPr id="3" name="Text Placeholder 2"/>
          <p:cNvSpPr>
            <a:spLocks noGrp="1"/>
          </p:cNvSpPr>
          <p:nvPr>
            <p:ph type="body" sz="quarter" idx="11"/>
          </p:nvPr>
        </p:nvSpPr>
        <p:spPr/>
        <p:txBody>
          <a:bodyPr/>
          <a:lstStyle/>
          <a:p>
            <a:r>
              <a:rPr lang="en-GB" dirty="0"/>
              <a:t>Possible </a:t>
            </a:r>
            <a:r>
              <a:rPr lang="en-GB" dirty="0" smtClean="0"/>
              <a:t>policy implementations to solve the problem</a:t>
            </a:r>
            <a:endParaRPr lang="en-GB" dirty="0"/>
          </a:p>
          <a:p>
            <a:endParaRPr lang="en-US" dirty="0"/>
          </a:p>
        </p:txBody>
      </p:sp>
      <p:sp>
        <p:nvSpPr>
          <p:cNvPr id="5" name="Text Placeholder 4"/>
          <p:cNvSpPr>
            <a:spLocks noGrp="1"/>
          </p:cNvSpPr>
          <p:nvPr>
            <p:ph type="body" sz="quarter" idx="15"/>
          </p:nvPr>
        </p:nvSpPr>
        <p:spPr/>
        <p:txBody>
          <a:bodyPr/>
          <a:lstStyle/>
          <a:p>
            <a:r>
              <a:rPr lang="en-US" dirty="0" smtClean="0"/>
              <a:t>Q.6</a:t>
            </a:r>
            <a:endParaRPr lang="en-US" dirty="0"/>
          </a:p>
        </p:txBody>
      </p:sp>
      <p:sp>
        <p:nvSpPr>
          <p:cNvPr id="8" name="Pentagon 7"/>
          <p:cNvSpPr/>
          <p:nvPr/>
        </p:nvSpPr>
        <p:spPr>
          <a:xfrm>
            <a:off x="228600" y="1524000"/>
            <a:ext cx="2286000" cy="1295400"/>
          </a:xfrm>
          <a:prstGeom prst="homePlat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smtClean="0">
                <a:latin typeface="Arial" pitchFamily="34" charset="0"/>
                <a:cs typeface="Arial" pitchFamily="34" charset="0"/>
              </a:rPr>
              <a:t>Restriction on Wealth Management Products</a:t>
            </a:r>
            <a:endParaRPr lang="en-US" b="1" dirty="0">
              <a:latin typeface="Arial" pitchFamily="34" charset="0"/>
              <a:cs typeface="Arial" pitchFamily="34" charset="0"/>
            </a:endParaRPr>
          </a:p>
        </p:txBody>
      </p:sp>
      <p:grpSp>
        <p:nvGrpSpPr>
          <p:cNvPr id="20" name="Group 19"/>
          <p:cNvGrpSpPr/>
          <p:nvPr/>
        </p:nvGrpSpPr>
        <p:grpSpPr>
          <a:xfrm>
            <a:off x="1600200" y="3048000"/>
            <a:ext cx="7239000" cy="1295400"/>
            <a:chOff x="1600200" y="2971800"/>
            <a:chExt cx="7239000" cy="1295400"/>
          </a:xfrm>
          <a:solidFill>
            <a:schemeClr val="accent5">
              <a:lumMod val="40000"/>
              <a:lumOff val="60000"/>
            </a:schemeClr>
          </a:solidFill>
        </p:grpSpPr>
        <p:sp>
          <p:nvSpPr>
            <p:cNvPr id="12" name="Rectangle 11"/>
            <p:cNvSpPr/>
            <p:nvPr/>
          </p:nvSpPr>
          <p:spPr>
            <a:xfrm>
              <a:off x="1600200" y="2971800"/>
              <a:ext cx="10668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1600" dirty="0">
                <a:latin typeface="Arial" pitchFamily="34" charset="0"/>
                <a:cs typeface="Arial" pitchFamily="34" charset="0"/>
              </a:endParaRPr>
            </a:p>
          </p:txBody>
        </p:sp>
        <p:sp>
          <p:nvSpPr>
            <p:cNvPr id="13" name="Rectangle 12"/>
            <p:cNvSpPr/>
            <p:nvPr/>
          </p:nvSpPr>
          <p:spPr>
            <a:xfrm>
              <a:off x="2514600" y="2971800"/>
              <a:ext cx="63246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To maintain market level of interest rate</a:t>
              </a: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Reduction of net interest margin from shadow bank</a:t>
              </a:r>
              <a:endParaRPr lang="en-US" sz="1600" dirty="0">
                <a:solidFill>
                  <a:schemeClr val="tx1">
                    <a:lumMod val="85000"/>
                    <a:lumOff val="15000"/>
                  </a:schemeClr>
                </a:solidFill>
                <a:latin typeface="Arial" pitchFamily="34" charset="0"/>
                <a:cs typeface="Arial" pitchFamily="34" charset="0"/>
              </a:endParaRPr>
            </a:p>
          </p:txBody>
        </p:sp>
      </p:grpSp>
      <p:sp>
        <p:nvSpPr>
          <p:cNvPr id="14" name="Pentagon 13"/>
          <p:cNvSpPr/>
          <p:nvPr/>
        </p:nvSpPr>
        <p:spPr>
          <a:xfrm>
            <a:off x="228600" y="3048000"/>
            <a:ext cx="2286000" cy="1295400"/>
          </a:xfrm>
          <a:prstGeom prst="homePlat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smtClean="0">
                <a:latin typeface="Arial" pitchFamily="34" charset="0"/>
                <a:cs typeface="Arial" pitchFamily="34" charset="0"/>
              </a:rPr>
              <a:t>Reform of Interest Rate Liberalization</a:t>
            </a:r>
            <a:endParaRPr lang="en-US" b="1" dirty="0">
              <a:latin typeface="Arial" pitchFamily="34" charset="0"/>
              <a:cs typeface="Arial" pitchFamily="34" charset="0"/>
            </a:endParaRPr>
          </a:p>
        </p:txBody>
      </p:sp>
      <p:grpSp>
        <p:nvGrpSpPr>
          <p:cNvPr id="21" name="Group 20"/>
          <p:cNvGrpSpPr/>
          <p:nvPr/>
        </p:nvGrpSpPr>
        <p:grpSpPr>
          <a:xfrm>
            <a:off x="1600200" y="4572000"/>
            <a:ext cx="7239000" cy="1295400"/>
            <a:chOff x="1600200" y="4495800"/>
            <a:chExt cx="7239000" cy="1295400"/>
          </a:xfrm>
          <a:solidFill>
            <a:schemeClr val="bg1">
              <a:lumMod val="85000"/>
            </a:schemeClr>
          </a:solidFill>
        </p:grpSpPr>
        <p:sp>
          <p:nvSpPr>
            <p:cNvPr id="15" name="Rectangle 14"/>
            <p:cNvSpPr/>
            <p:nvPr/>
          </p:nvSpPr>
          <p:spPr>
            <a:xfrm>
              <a:off x="1600200" y="4495800"/>
              <a:ext cx="10668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1600" dirty="0">
                <a:latin typeface="Arial" pitchFamily="34" charset="0"/>
                <a:cs typeface="Arial" pitchFamily="34" charset="0"/>
              </a:endParaRPr>
            </a:p>
          </p:txBody>
        </p:sp>
        <p:sp>
          <p:nvSpPr>
            <p:cNvPr id="16" name="Rectangle 15"/>
            <p:cNvSpPr/>
            <p:nvPr/>
          </p:nvSpPr>
          <p:spPr>
            <a:xfrm>
              <a:off x="2514600" y="4495800"/>
              <a:ext cx="63246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Lowering the level of restriction on traditional bank loans </a:t>
              </a:r>
              <a:endParaRPr lang="en-US" sz="1600" dirty="0" smtClean="0">
                <a:solidFill>
                  <a:schemeClr val="tx1">
                    <a:lumMod val="85000"/>
                    <a:lumOff val="15000"/>
                  </a:schemeClr>
                </a:solidFill>
                <a:latin typeface="Arial" pitchFamily="34" charset="0"/>
                <a:cs typeface="Arial" pitchFamily="34" charset="0"/>
              </a:endParaRPr>
            </a:p>
            <a:p>
              <a:pPr lvl="0">
                <a:buFont typeface="Arial" pitchFamily="34" charset="0"/>
                <a:buChar char="•"/>
              </a:pPr>
              <a:r>
                <a:rPr lang="en-US" sz="1600" dirty="0">
                  <a:solidFill>
                    <a:schemeClr val="tx1">
                      <a:lumMod val="85000"/>
                      <a:lumOff val="15000"/>
                    </a:schemeClr>
                  </a:solidFill>
                  <a:latin typeface="Arial" pitchFamily="34" charset="0"/>
                  <a:cs typeface="Arial" pitchFamily="34" charset="0"/>
                </a:rPr>
                <a:t> </a:t>
              </a:r>
              <a:r>
                <a:rPr lang="en-US" sz="1600" dirty="0" smtClean="0">
                  <a:solidFill>
                    <a:schemeClr val="tx1">
                      <a:lumMod val="85000"/>
                      <a:lumOff val="15000"/>
                    </a:schemeClr>
                  </a:solidFill>
                  <a:latin typeface="Arial" pitchFamily="34" charset="0"/>
                  <a:cs typeface="Arial" pitchFamily="34" charset="0"/>
                </a:rPr>
                <a:t>To shift the risk from shadow bank to traditional bank</a:t>
              </a:r>
              <a:endParaRPr lang="en-US" sz="1600" dirty="0" smtClean="0">
                <a:solidFill>
                  <a:schemeClr val="tx1">
                    <a:lumMod val="85000"/>
                    <a:lumOff val="15000"/>
                  </a:schemeClr>
                </a:solidFill>
                <a:latin typeface="Arial" pitchFamily="34" charset="0"/>
                <a:cs typeface="Arial" pitchFamily="34" charset="0"/>
              </a:endParaRP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More regulation on off-balance-sheet activities</a:t>
              </a:r>
              <a:endParaRPr lang="en-US" sz="1600" dirty="0">
                <a:solidFill>
                  <a:schemeClr val="tx1">
                    <a:lumMod val="85000"/>
                    <a:lumOff val="15000"/>
                  </a:schemeClr>
                </a:solidFill>
                <a:latin typeface="Arial" pitchFamily="34" charset="0"/>
                <a:cs typeface="Arial" pitchFamily="34" charset="0"/>
              </a:endParaRPr>
            </a:p>
          </p:txBody>
        </p:sp>
      </p:grpSp>
      <p:sp>
        <p:nvSpPr>
          <p:cNvPr id="17" name="Pentagon 16"/>
          <p:cNvSpPr/>
          <p:nvPr/>
        </p:nvSpPr>
        <p:spPr>
          <a:xfrm>
            <a:off x="228600" y="4572000"/>
            <a:ext cx="2286000" cy="1295400"/>
          </a:xfrm>
          <a:prstGeom prst="homePlat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smtClean="0">
                <a:latin typeface="Arial" pitchFamily="34" charset="0"/>
                <a:cs typeface="Arial" pitchFamily="34" charset="0"/>
              </a:rPr>
              <a:t>Reform the Banking regulations</a:t>
            </a:r>
            <a:endParaRPr lang="en-US" b="1" dirty="0">
              <a:latin typeface="Arial" pitchFamily="34" charset="0"/>
              <a:cs typeface="Arial" pitchFamily="34" charset="0"/>
            </a:endParaRPr>
          </a:p>
        </p:txBody>
      </p:sp>
    </p:spTree>
    <p:extLst>
      <p:ext uri="{BB962C8B-B14F-4D97-AF65-F5344CB8AC3E}">
        <p14:creationId xmlns:p14="http://schemas.microsoft.com/office/powerpoint/2010/main" val="20755386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8"/>
          <p:cNvGrpSpPr/>
          <p:nvPr/>
        </p:nvGrpSpPr>
        <p:grpSpPr>
          <a:xfrm>
            <a:off x="1600200" y="1524000"/>
            <a:ext cx="7239000" cy="1295400"/>
            <a:chOff x="1600200" y="1524000"/>
            <a:chExt cx="7239000" cy="1295400"/>
          </a:xfrm>
          <a:solidFill>
            <a:schemeClr val="accent5">
              <a:lumMod val="40000"/>
              <a:lumOff val="60000"/>
            </a:schemeClr>
          </a:solidFill>
        </p:grpSpPr>
        <p:sp>
          <p:nvSpPr>
            <p:cNvPr id="11" name="Rectangle 10"/>
            <p:cNvSpPr/>
            <p:nvPr/>
          </p:nvSpPr>
          <p:spPr>
            <a:xfrm>
              <a:off x="1600200" y="1524000"/>
              <a:ext cx="10668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1600" dirty="0">
                <a:latin typeface="Arial" pitchFamily="34" charset="0"/>
                <a:cs typeface="Arial" pitchFamily="34" charset="0"/>
              </a:endParaRPr>
            </a:p>
          </p:txBody>
        </p:sp>
        <p:sp>
          <p:nvSpPr>
            <p:cNvPr id="10" name="Rectangle 9"/>
            <p:cNvSpPr/>
            <p:nvPr/>
          </p:nvSpPr>
          <p:spPr>
            <a:xfrm>
              <a:off x="2514600" y="1524000"/>
              <a:ext cx="6324600" cy="1295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Liberalize financial market to enhance more source of funds for SMEs and attract new investment and financial technology</a:t>
              </a: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Relax restriction on SMEs’ preferred stock issuance</a:t>
              </a:r>
              <a:endParaRPr lang="en-US" sz="1600" dirty="0">
                <a:solidFill>
                  <a:schemeClr val="tx1">
                    <a:lumMod val="85000"/>
                    <a:lumOff val="15000"/>
                  </a:schemeClr>
                </a:solidFill>
                <a:latin typeface="Arial" pitchFamily="34" charset="0"/>
                <a:cs typeface="Arial" pitchFamily="34" charset="0"/>
              </a:endParaRPr>
            </a:p>
          </p:txBody>
        </p:sp>
      </p:grpSp>
      <p:sp>
        <p:nvSpPr>
          <p:cNvPr id="2" name="Text Placeholder 1"/>
          <p:cNvSpPr>
            <a:spLocks noGrp="1"/>
          </p:cNvSpPr>
          <p:nvPr>
            <p:ph type="body" sz="quarter" idx="10"/>
          </p:nvPr>
        </p:nvSpPr>
        <p:spPr/>
        <p:txBody>
          <a:bodyPr/>
          <a:lstStyle/>
          <a:p>
            <a:r>
              <a:rPr lang="en-US" dirty="0"/>
              <a:t>ROOM FOR IMPROVEMENT</a:t>
            </a:r>
            <a:endParaRPr lang="en-GB" dirty="0"/>
          </a:p>
          <a:p>
            <a:endParaRPr lang="en-US" dirty="0"/>
          </a:p>
        </p:txBody>
      </p:sp>
      <p:sp>
        <p:nvSpPr>
          <p:cNvPr id="3" name="Text Placeholder 2"/>
          <p:cNvSpPr>
            <a:spLocks noGrp="1"/>
          </p:cNvSpPr>
          <p:nvPr>
            <p:ph type="body" sz="quarter" idx="11"/>
          </p:nvPr>
        </p:nvSpPr>
        <p:spPr/>
        <p:txBody>
          <a:bodyPr/>
          <a:lstStyle/>
          <a:p>
            <a:r>
              <a:rPr lang="en-GB" dirty="0"/>
              <a:t>Possible </a:t>
            </a:r>
            <a:r>
              <a:rPr lang="en-GB" dirty="0" smtClean="0"/>
              <a:t>policy implementations to solve the problem</a:t>
            </a:r>
            <a:endParaRPr lang="en-GB" dirty="0"/>
          </a:p>
          <a:p>
            <a:endParaRPr lang="en-US" dirty="0"/>
          </a:p>
        </p:txBody>
      </p:sp>
      <p:sp>
        <p:nvSpPr>
          <p:cNvPr id="5" name="Text Placeholder 4"/>
          <p:cNvSpPr>
            <a:spLocks noGrp="1"/>
          </p:cNvSpPr>
          <p:nvPr>
            <p:ph type="body" sz="quarter" idx="15"/>
          </p:nvPr>
        </p:nvSpPr>
        <p:spPr/>
        <p:txBody>
          <a:bodyPr/>
          <a:lstStyle/>
          <a:p>
            <a:r>
              <a:rPr lang="en-US" dirty="0" smtClean="0"/>
              <a:t>Q.6</a:t>
            </a:r>
            <a:endParaRPr lang="en-US" dirty="0"/>
          </a:p>
        </p:txBody>
      </p:sp>
      <p:sp>
        <p:nvSpPr>
          <p:cNvPr id="8" name="Pentagon 7"/>
          <p:cNvSpPr/>
          <p:nvPr/>
        </p:nvSpPr>
        <p:spPr>
          <a:xfrm>
            <a:off x="228600" y="1524000"/>
            <a:ext cx="2286000" cy="1295400"/>
          </a:xfrm>
          <a:prstGeom prst="homePlat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smtClean="0">
                <a:latin typeface="Arial" pitchFamily="34" charset="0"/>
                <a:cs typeface="Arial" pitchFamily="34" charset="0"/>
              </a:rPr>
              <a:t>Provision of Fund-raising Platforms to SMEs</a:t>
            </a:r>
          </a:p>
        </p:txBody>
      </p:sp>
      <p:sp>
        <p:nvSpPr>
          <p:cNvPr id="12" name="Rectangle 11"/>
          <p:cNvSpPr/>
          <p:nvPr/>
        </p:nvSpPr>
        <p:spPr>
          <a:xfrm>
            <a:off x="1295400" y="3048000"/>
            <a:ext cx="1371600" cy="22098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sz="1600" dirty="0">
              <a:latin typeface="Arial" pitchFamily="34" charset="0"/>
              <a:cs typeface="Arial" pitchFamily="34" charset="0"/>
            </a:endParaRPr>
          </a:p>
        </p:txBody>
      </p:sp>
      <p:sp>
        <p:nvSpPr>
          <p:cNvPr id="13" name="Rectangle 12"/>
          <p:cNvSpPr/>
          <p:nvPr/>
        </p:nvSpPr>
        <p:spPr>
          <a:xfrm>
            <a:off x="2514600" y="3048000"/>
            <a:ext cx="6324600" cy="220980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To analyze bank potentials and its resilience on the downturn of economy</a:t>
            </a: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Set up standardize method for stress test to match with international standard</a:t>
            </a: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Increase the frequency of stress test revising to keep up with the most recent situation</a:t>
            </a:r>
          </a:p>
          <a:p>
            <a:pPr lvl="0">
              <a:buFont typeface="Arial" pitchFamily="34" charset="0"/>
              <a:buChar char="•"/>
            </a:pPr>
            <a:r>
              <a:rPr lang="en-US" sz="1600" dirty="0" smtClean="0">
                <a:solidFill>
                  <a:schemeClr val="tx1">
                    <a:lumMod val="85000"/>
                    <a:lumOff val="15000"/>
                  </a:schemeClr>
                </a:solidFill>
                <a:latin typeface="Arial" pitchFamily="34" charset="0"/>
                <a:cs typeface="Arial" pitchFamily="34" charset="0"/>
              </a:rPr>
              <a:t> Allow public to access to this information for the purpose of </a:t>
            </a:r>
            <a:r>
              <a:rPr lang="en-US" sz="1600" dirty="0" smtClean="0">
                <a:solidFill>
                  <a:schemeClr val="tx1">
                    <a:lumMod val="85000"/>
                    <a:lumOff val="15000"/>
                  </a:schemeClr>
                </a:solidFill>
                <a:latin typeface="Arial" pitchFamily="34" charset="0"/>
                <a:cs typeface="Arial" pitchFamily="34" charset="0"/>
              </a:rPr>
              <a:t>transparency and preparation to </a:t>
            </a:r>
            <a:r>
              <a:rPr lang="en-US" sz="1600" smtClean="0">
                <a:solidFill>
                  <a:schemeClr val="tx1">
                    <a:lumMod val="85000"/>
                    <a:lumOff val="15000"/>
                  </a:schemeClr>
                </a:solidFill>
                <a:latin typeface="Arial" pitchFamily="34" charset="0"/>
                <a:cs typeface="Arial" pitchFamily="34" charset="0"/>
              </a:rPr>
              <a:t>future problem </a:t>
            </a:r>
            <a:endParaRPr lang="en-US" sz="1600" dirty="0">
              <a:solidFill>
                <a:schemeClr val="tx1">
                  <a:lumMod val="85000"/>
                  <a:lumOff val="15000"/>
                </a:schemeClr>
              </a:solidFill>
              <a:latin typeface="Arial" pitchFamily="34" charset="0"/>
              <a:cs typeface="Arial" pitchFamily="34" charset="0"/>
            </a:endParaRPr>
          </a:p>
        </p:txBody>
      </p:sp>
      <p:sp>
        <p:nvSpPr>
          <p:cNvPr id="14" name="Pentagon 13"/>
          <p:cNvSpPr/>
          <p:nvPr/>
        </p:nvSpPr>
        <p:spPr>
          <a:xfrm>
            <a:off x="228600" y="3048000"/>
            <a:ext cx="2286000" cy="2209800"/>
          </a:xfrm>
          <a:prstGeom prst="homePlate">
            <a:avLst>
              <a:gd name="adj" fmla="val 27308"/>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b="1" dirty="0" smtClean="0">
                <a:latin typeface="Arial" pitchFamily="34" charset="0"/>
                <a:cs typeface="Arial" pitchFamily="34" charset="0"/>
              </a:rPr>
              <a:t>Stress testing on Banks</a:t>
            </a:r>
          </a:p>
        </p:txBody>
      </p:sp>
    </p:spTree>
    <p:extLst>
      <p:ext uri="{BB962C8B-B14F-4D97-AF65-F5344CB8AC3E}">
        <p14:creationId xmlns:p14="http://schemas.microsoft.com/office/powerpoint/2010/main" val="20755386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0" y="4267200"/>
            <a:ext cx="9144000" cy="1905000"/>
          </a:xfrm>
          <a:prstGeom prst="rect">
            <a:avLst/>
          </a:prstGeom>
          <a:solidFill>
            <a:schemeClr val="accent3">
              <a:lumMod val="60000"/>
              <a:lumOff val="40000"/>
              <a:alpha val="4392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0" y="3581400"/>
            <a:ext cx="9144000" cy="685800"/>
          </a:xfrm>
          <a:prstGeom prst="rect">
            <a:avLst/>
          </a:prstGeom>
          <a:solidFill>
            <a:schemeClr val="accent3">
              <a:lumMod val="75000"/>
              <a:alpha val="4392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0" y="1600200"/>
            <a:ext cx="9144000" cy="1524000"/>
          </a:xfrm>
          <a:prstGeom prst="rect">
            <a:avLst/>
          </a:prstGeom>
          <a:solidFill>
            <a:schemeClr val="accent5">
              <a:lumMod val="75000"/>
              <a:alpha val="4392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0" y="457200"/>
            <a:ext cx="9144000" cy="914400"/>
          </a:xfrm>
          <a:prstGeom prst="rect">
            <a:avLst/>
          </a:prstGeom>
          <a:solidFill>
            <a:schemeClr val="accent5">
              <a:lumMod val="40000"/>
              <a:lumOff val="60000"/>
              <a:alpha val="4392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5791200" y="1404848"/>
            <a:ext cx="1332416" cy="1862048"/>
          </a:xfrm>
          <a:prstGeom prst="rect">
            <a:avLst/>
          </a:prstGeom>
          <a:noFill/>
        </p:spPr>
        <p:txBody>
          <a:bodyPr wrap="none" rtlCol="0">
            <a:spAutoFit/>
          </a:bodyPr>
          <a:lstStyle/>
          <a:p>
            <a:r>
              <a:rPr lang="en-US" sz="11500" b="1" dirty="0" smtClean="0">
                <a:solidFill>
                  <a:schemeClr val="tx1">
                    <a:lumMod val="75000"/>
                    <a:lumOff val="25000"/>
                  </a:schemeClr>
                </a:solidFill>
                <a:latin typeface="Arial" pitchFamily="34" charset="0"/>
                <a:cs typeface="Arial" pitchFamily="34" charset="0"/>
              </a:rPr>
              <a:t>Q</a:t>
            </a:r>
            <a:endParaRPr lang="en-GB" sz="11500" b="1" dirty="0">
              <a:solidFill>
                <a:schemeClr val="tx1">
                  <a:lumMod val="75000"/>
                  <a:lumOff val="25000"/>
                </a:schemeClr>
              </a:solidFill>
              <a:latin typeface="Arial" pitchFamily="34" charset="0"/>
              <a:cs typeface="Arial" pitchFamily="34" charset="0"/>
            </a:endParaRPr>
          </a:p>
        </p:txBody>
      </p:sp>
      <p:sp>
        <p:nvSpPr>
          <p:cNvPr id="3" name="TextBox 2"/>
          <p:cNvSpPr txBox="1"/>
          <p:nvPr/>
        </p:nvSpPr>
        <p:spPr>
          <a:xfrm>
            <a:off x="7010400" y="2090648"/>
            <a:ext cx="954107" cy="1015663"/>
          </a:xfrm>
          <a:prstGeom prst="rect">
            <a:avLst/>
          </a:prstGeom>
          <a:noFill/>
        </p:spPr>
        <p:txBody>
          <a:bodyPr wrap="none" rtlCol="0">
            <a:spAutoFit/>
          </a:bodyPr>
          <a:lstStyle/>
          <a:p>
            <a:r>
              <a:rPr lang="en-US" sz="6000" b="1" dirty="0" smtClean="0">
                <a:solidFill>
                  <a:schemeClr val="tx1">
                    <a:lumMod val="75000"/>
                    <a:lumOff val="25000"/>
                  </a:schemeClr>
                </a:solidFill>
                <a:latin typeface="Arial" pitchFamily="34" charset="0"/>
                <a:cs typeface="Arial" pitchFamily="34" charset="0"/>
              </a:rPr>
              <a:t>&amp; </a:t>
            </a:r>
            <a:endParaRPr lang="en-GB" sz="6000" b="1" dirty="0">
              <a:solidFill>
                <a:schemeClr val="tx1">
                  <a:lumMod val="75000"/>
                  <a:lumOff val="25000"/>
                </a:schemeClr>
              </a:solidFill>
              <a:latin typeface="Arial" pitchFamily="34" charset="0"/>
              <a:cs typeface="Arial" pitchFamily="34" charset="0"/>
            </a:endParaRPr>
          </a:p>
        </p:txBody>
      </p:sp>
      <p:sp>
        <p:nvSpPr>
          <p:cNvPr id="5" name="TextBox 4"/>
          <p:cNvSpPr txBox="1"/>
          <p:nvPr/>
        </p:nvSpPr>
        <p:spPr>
          <a:xfrm>
            <a:off x="7620000" y="1447800"/>
            <a:ext cx="1249060" cy="1862048"/>
          </a:xfrm>
          <a:prstGeom prst="rect">
            <a:avLst/>
          </a:prstGeom>
          <a:noFill/>
        </p:spPr>
        <p:txBody>
          <a:bodyPr wrap="none" rtlCol="0">
            <a:spAutoFit/>
          </a:bodyPr>
          <a:lstStyle/>
          <a:p>
            <a:r>
              <a:rPr lang="en-US" sz="11500" b="1" dirty="0">
                <a:solidFill>
                  <a:schemeClr val="tx1">
                    <a:lumMod val="75000"/>
                    <a:lumOff val="25000"/>
                  </a:schemeClr>
                </a:solidFill>
                <a:latin typeface="Arial" pitchFamily="34" charset="0"/>
                <a:cs typeface="Arial" pitchFamily="34" charset="0"/>
              </a:rPr>
              <a:t>A</a:t>
            </a:r>
            <a:endParaRPr lang="en-GB" sz="11500" b="1" dirty="0">
              <a:solidFill>
                <a:schemeClr val="tx1">
                  <a:lumMod val="75000"/>
                  <a:lumOff val="25000"/>
                </a:schemeClr>
              </a:solidFill>
              <a:latin typeface="Arial" pitchFamily="34" charset="0"/>
              <a:cs typeface="Arial" pitchFamily="34" charset="0"/>
            </a:endParaRPr>
          </a:p>
        </p:txBody>
      </p:sp>
      <p:sp>
        <p:nvSpPr>
          <p:cNvPr id="6" name="TextBox 5"/>
          <p:cNvSpPr txBox="1"/>
          <p:nvPr/>
        </p:nvSpPr>
        <p:spPr>
          <a:xfrm>
            <a:off x="457200" y="304800"/>
            <a:ext cx="2959465" cy="1015663"/>
          </a:xfrm>
          <a:prstGeom prst="rect">
            <a:avLst/>
          </a:prstGeom>
          <a:noFill/>
        </p:spPr>
        <p:txBody>
          <a:bodyPr wrap="none" rtlCol="0">
            <a:spAutoFit/>
          </a:bodyPr>
          <a:lstStyle/>
          <a:p>
            <a:r>
              <a:rPr lang="en-US" sz="4000" b="1" i="1" dirty="0" smtClean="0">
                <a:solidFill>
                  <a:schemeClr val="tx1">
                    <a:lumMod val="75000"/>
                    <a:lumOff val="25000"/>
                  </a:schemeClr>
                </a:solidFill>
                <a:latin typeface="Arial" pitchFamily="34" charset="0"/>
                <a:cs typeface="Arial" pitchFamily="34" charset="0"/>
              </a:rPr>
              <a:t>Thank you</a:t>
            </a:r>
            <a:r>
              <a:rPr lang="en-US" sz="6000" b="1" i="1" dirty="0" smtClean="0">
                <a:solidFill>
                  <a:schemeClr val="tx1">
                    <a:lumMod val="75000"/>
                    <a:lumOff val="25000"/>
                  </a:schemeClr>
                </a:solidFill>
                <a:latin typeface="Arial" pitchFamily="34" charset="0"/>
                <a:cs typeface="Arial" pitchFamily="34" charset="0"/>
              </a:rPr>
              <a:t> </a:t>
            </a:r>
            <a:endParaRPr lang="en-GB" sz="6000" b="1" i="1" dirty="0">
              <a:solidFill>
                <a:schemeClr val="tx1">
                  <a:lumMod val="75000"/>
                  <a:lumOff val="25000"/>
                </a:schemeClr>
              </a:solidFill>
              <a:latin typeface="Arial" pitchFamily="34" charset="0"/>
              <a:cs typeface="Arial" pitchFamily="34" charset="0"/>
            </a:endParaRPr>
          </a:p>
        </p:txBody>
      </p:sp>
      <p:sp>
        <p:nvSpPr>
          <p:cNvPr id="12" name="TextBox 11"/>
          <p:cNvSpPr txBox="1"/>
          <p:nvPr/>
        </p:nvSpPr>
        <p:spPr>
          <a:xfrm>
            <a:off x="3352800" y="3729335"/>
            <a:ext cx="2433487" cy="461665"/>
          </a:xfrm>
          <a:prstGeom prst="rect">
            <a:avLst/>
          </a:prstGeom>
          <a:noFill/>
        </p:spPr>
        <p:txBody>
          <a:bodyPr wrap="none" rtlCol="0">
            <a:spAutoFit/>
          </a:bodyPr>
          <a:lstStyle/>
          <a:p>
            <a:r>
              <a:rPr lang="en-US" sz="2400" b="1" i="1" dirty="0" smtClean="0">
                <a:solidFill>
                  <a:schemeClr val="tx1">
                    <a:lumMod val="75000"/>
                    <a:lumOff val="25000"/>
                  </a:schemeClr>
                </a:solidFill>
                <a:latin typeface="Arial" pitchFamily="34" charset="0"/>
                <a:cs typeface="Arial" pitchFamily="34" charset="0"/>
              </a:rPr>
              <a:t>Team members</a:t>
            </a:r>
            <a:endParaRPr lang="en-GB" sz="4000" b="1" i="1" dirty="0">
              <a:solidFill>
                <a:schemeClr val="tx1">
                  <a:lumMod val="75000"/>
                  <a:lumOff val="25000"/>
                </a:schemeClr>
              </a:solidFill>
              <a:latin typeface="Arial" pitchFamily="34" charset="0"/>
              <a:cs typeface="Arial" pitchFamily="34" charset="0"/>
            </a:endParaRPr>
          </a:p>
        </p:txBody>
      </p:sp>
      <p:sp>
        <p:nvSpPr>
          <p:cNvPr id="13" name="TextBox 12"/>
          <p:cNvSpPr txBox="1"/>
          <p:nvPr/>
        </p:nvSpPr>
        <p:spPr>
          <a:xfrm>
            <a:off x="2362200" y="4341674"/>
            <a:ext cx="4800600" cy="1754326"/>
          </a:xfrm>
          <a:prstGeom prst="rect">
            <a:avLst/>
          </a:prstGeom>
          <a:noFill/>
        </p:spPr>
        <p:txBody>
          <a:bodyPr wrap="square" rtlCol="0">
            <a:spAutoFit/>
          </a:bodyPr>
          <a:lstStyle/>
          <a:p>
            <a:r>
              <a:rPr lang="en-GB" dirty="0" smtClean="0">
                <a:latin typeface="Arial" pitchFamily="34" charset="0"/>
                <a:cs typeface="Arial" pitchFamily="34" charset="0"/>
              </a:rPr>
              <a:t>5402640311 |  Ms. </a:t>
            </a:r>
            <a:r>
              <a:rPr lang="en-GB" dirty="0" err="1" smtClean="0">
                <a:latin typeface="Arial" pitchFamily="34" charset="0"/>
                <a:cs typeface="Arial" pitchFamily="34" charset="0"/>
              </a:rPr>
              <a:t>Chosita</a:t>
            </a:r>
            <a:r>
              <a:rPr lang="en-GB" dirty="0" smtClean="0">
                <a:latin typeface="Arial" pitchFamily="34" charset="0"/>
                <a:cs typeface="Arial" pitchFamily="34" charset="0"/>
              </a:rPr>
              <a:t> </a:t>
            </a:r>
            <a:r>
              <a:rPr lang="en-GB" dirty="0" err="1" smtClean="0">
                <a:latin typeface="Arial" pitchFamily="34" charset="0"/>
                <a:cs typeface="Arial" pitchFamily="34" charset="0"/>
              </a:rPr>
              <a:t>Ploychankul</a:t>
            </a:r>
            <a:endParaRPr lang="en-GB" dirty="0" smtClean="0">
              <a:latin typeface="Arial" pitchFamily="34" charset="0"/>
              <a:cs typeface="Arial" pitchFamily="34" charset="0"/>
            </a:endParaRPr>
          </a:p>
          <a:p>
            <a:r>
              <a:rPr lang="en-GB" dirty="0" smtClean="0">
                <a:latin typeface="Arial" pitchFamily="34" charset="0"/>
                <a:cs typeface="Arial" pitchFamily="34" charset="0"/>
              </a:rPr>
              <a:t>5402640816 |  Ms. Onmanee Floro</a:t>
            </a:r>
          </a:p>
          <a:p>
            <a:r>
              <a:rPr lang="en-GB" dirty="0" smtClean="0">
                <a:latin typeface="Arial" pitchFamily="34" charset="0"/>
                <a:cs typeface="Arial" pitchFamily="34" charset="0"/>
              </a:rPr>
              <a:t>5402640824 |  Ms. </a:t>
            </a:r>
            <a:r>
              <a:rPr lang="en-GB" dirty="0" err="1" smtClean="0">
                <a:latin typeface="Arial" pitchFamily="34" charset="0"/>
                <a:cs typeface="Arial" pitchFamily="34" charset="0"/>
              </a:rPr>
              <a:t>Panatsaya</a:t>
            </a:r>
            <a:r>
              <a:rPr lang="en-GB" dirty="0" smtClean="0">
                <a:latin typeface="Arial" pitchFamily="34" charset="0"/>
                <a:cs typeface="Arial" pitchFamily="34" charset="0"/>
              </a:rPr>
              <a:t> </a:t>
            </a:r>
            <a:r>
              <a:rPr lang="en-GB" dirty="0" err="1" smtClean="0">
                <a:latin typeface="Arial" pitchFamily="34" charset="0"/>
                <a:cs typeface="Arial" pitchFamily="34" charset="0"/>
              </a:rPr>
              <a:t>Kaewphap</a:t>
            </a:r>
            <a:endParaRPr lang="en-GB" dirty="0" smtClean="0">
              <a:latin typeface="Arial" pitchFamily="34" charset="0"/>
              <a:cs typeface="Arial" pitchFamily="34" charset="0"/>
            </a:endParaRPr>
          </a:p>
          <a:p>
            <a:r>
              <a:rPr lang="en-GB" dirty="0" smtClean="0">
                <a:latin typeface="Arial" pitchFamily="34" charset="0"/>
                <a:cs typeface="Arial" pitchFamily="34" charset="0"/>
              </a:rPr>
              <a:t>5404640632 |  Ms. </a:t>
            </a:r>
            <a:r>
              <a:rPr lang="en-GB" dirty="0" err="1" smtClean="0">
                <a:latin typeface="Arial" pitchFamily="34" charset="0"/>
                <a:cs typeface="Arial" pitchFamily="34" charset="0"/>
              </a:rPr>
              <a:t>Nutnaree</a:t>
            </a:r>
            <a:r>
              <a:rPr lang="en-GB" dirty="0" smtClean="0">
                <a:latin typeface="Arial" pitchFamily="34" charset="0"/>
                <a:cs typeface="Arial" pitchFamily="34" charset="0"/>
              </a:rPr>
              <a:t> </a:t>
            </a:r>
            <a:r>
              <a:rPr lang="en-GB" dirty="0" err="1" smtClean="0">
                <a:latin typeface="Arial" pitchFamily="34" charset="0"/>
                <a:cs typeface="Arial" pitchFamily="34" charset="0"/>
              </a:rPr>
              <a:t>Jurukul</a:t>
            </a:r>
            <a:endParaRPr lang="en-GB" dirty="0" smtClean="0">
              <a:latin typeface="Arial" pitchFamily="34" charset="0"/>
              <a:cs typeface="Arial" pitchFamily="34" charset="0"/>
            </a:endParaRPr>
          </a:p>
          <a:p>
            <a:r>
              <a:rPr lang="en-GB" dirty="0" smtClean="0">
                <a:latin typeface="Arial" pitchFamily="34" charset="0"/>
                <a:cs typeface="Arial" pitchFamily="34" charset="0"/>
              </a:rPr>
              <a:t>5404640731 |  Ms. </a:t>
            </a:r>
            <a:r>
              <a:rPr lang="en-GB" dirty="0" err="1" smtClean="0">
                <a:latin typeface="Arial" pitchFamily="34" charset="0"/>
                <a:cs typeface="Arial" pitchFamily="34" charset="0"/>
              </a:rPr>
              <a:t>Pattamaporn</a:t>
            </a:r>
            <a:r>
              <a:rPr lang="en-GB" dirty="0" smtClean="0">
                <a:latin typeface="Arial" pitchFamily="34" charset="0"/>
                <a:cs typeface="Arial" pitchFamily="34" charset="0"/>
              </a:rPr>
              <a:t> </a:t>
            </a:r>
            <a:r>
              <a:rPr lang="en-GB" dirty="0" err="1" smtClean="0">
                <a:latin typeface="Arial" pitchFamily="34" charset="0"/>
                <a:cs typeface="Arial" pitchFamily="34" charset="0"/>
              </a:rPr>
              <a:t>Rewprasong</a:t>
            </a:r>
            <a:endParaRPr lang="en-GB" dirty="0" smtClean="0">
              <a:latin typeface="Arial" pitchFamily="34" charset="0"/>
              <a:cs typeface="Arial" pitchFamily="34" charset="0"/>
            </a:endParaRPr>
          </a:p>
          <a:p>
            <a:r>
              <a:rPr lang="en-GB" dirty="0" smtClean="0">
                <a:latin typeface="Arial" pitchFamily="34" charset="0"/>
                <a:cs typeface="Arial" pitchFamily="34" charset="0"/>
              </a:rPr>
              <a:t>5404640954 |  Ms. </a:t>
            </a:r>
            <a:r>
              <a:rPr lang="en-GB" dirty="0" err="1" smtClean="0">
                <a:latin typeface="Arial" pitchFamily="34" charset="0"/>
                <a:cs typeface="Arial" pitchFamily="34" charset="0"/>
              </a:rPr>
              <a:t>Sakulrat</a:t>
            </a:r>
            <a:r>
              <a:rPr lang="en-GB" dirty="0">
                <a:latin typeface="Arial" pitchFamily="34" charset="0"/>
                <a:cs typeface="Arial" pitchFamily="34" charset="0"/>
              </a:rPr>
              <a:t> </a:t>
            </a:r>
            <a:r>
              <a:rPr lang="en-GB" dirty="0" err="1">
                <a:latin typeface="Arial" pitchFamily="34" charset="0"/>
                <a:cs typeface="Arial" pitchFamily="34" charset="0"/>
              </a:rPr>
              <a:t>Bovornsantisuth</a:t>
            </a:r>
            <a:r>
              <a:rPr lang="en-GB" dirty="0">
                <a:latin typeface="Arial" pitchFamily="34" charset="0"/>
                <a:cs typeface="Arial" pitchFamily="34" charset="0"/>
              </a:rPr>
              <a:t> </a:t>
            </a:r>
            <a:endParaRPr lang="en-GB" sz="4000" dirty="0">
              <a:solidFill>
                <a:schemeClr val="tx1">
                  <a:lumMod val="75000"/>
                  <a:lumOff val="2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Pentagon 26"/>
          <p:cNvSpPr/>
          <p:nvPr/>
        </p:nvSpPr>
        <p:spPr>
          <a:xfrm>
            <a:off x="5638800" y="2895600"/>
            <a:ext cx="2971800" cy="762000"/>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Overall Financial Institutions</a:t>
            </a:r>
            <a:endParaRPr lang="en-GB" dirty="0">
              <a:solidFill>
                <a:schemeClr val="tx1">
                  <a:lumMod val="75000"/>
                  <a:lumOff val="25000"/>
                </a:schemeClr>
              </a:solidFill>
              <a:latin typeface="Arial" pitchFamily="34" charset="0"/>
              <a:cs typeface="Arial" pitchFamily="34" charset="0"/>
            </a:endParaRPr>
          </a:p>
        </p:txBody>
      </p:sp>
      <p:sp>
        <p:nvSpPr>
          <p:cNvPr id="26" name="Pentagon 25"/>
          <p:cNvSpPr/>
          <p:nvPr/>
        </p:nvSpPr>
        <p:spPr>
          <a:xfrm>
            <a:off x="5638800" y="5410200"/>
            <a:ext cx="2971800" cy="762000"/>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     Insurance Companies</a:t>
            </a:r>
            <a:endParaRPr lang="en-GB" dirty="0">
              <a:solidFill>
                <a:schemeClr val="tx1">
                  <a:lumMod val="75000"/>
                  <a:lumOff val="25000"/>
                </a:schemeClr>
              </a:solidFill>
              <a:latin typeface="Arial" pitchFamily="34" charset="0"/>
              <a:cs typeface="Arial" pitchFamily="34" charset="0"/>
            </a:endParaRPr>
          </a:p>
        </p:txBody>
      </p:sp>
      <p:sp>
        <p:nvSpPr>
          <p:cNvPr id="25" name="Pentagon 24"/>
          <p:cNvSpPr/>
          <p:nvPr/>
        </p:nvSpPr>
        <p:spPr>
          <a:xfrm>
            <a:off x="5638800" y="4572000"/>
            <a:ext cx="2971800" cy="762000"/>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     Securities Companies</a:t>
            </a:r>
            <a:endParaRPr lang="en-GB" dirty="0">
              <a:solidFill>
                <a:schemeClr val="tx1">
                  <a:lumMod val="75000"/>
                  <a:lumOff val="25000"/>
                </a:schemeClr>
              </a:solidFill>
              <a:latin typeface="Arial" pitchFamily="34" charset="0"/>
              <a:cs typeface="Arial" pitchFamily="34" charset="0"/>
            </a:endParaRPr>
          </a:p>
        </p:txBody>
      </p:sp>
      <p:sp>
        <p:nvSpPr>
          <p:cNvPr id="19" name="Pentagon 18"/>
          <p:cNvSpPr/>
          <p:nvPr/>
        </p:nvSpPr>
        <p:spPr>
          <a:xfrm>
            <a:off x="5638800" y="3733800"/>
            <a:ext cx="2971800" cy="762000"/>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Trust Companies</a:t>
            </a:r>
            <a:endParaRPr lang="en-GB" dirty="0">
              <a:solidFill>
                <a:schemeClr val="tx1">
                  <a:lumMod val="75000"/>
                  <a:lumOff val="25000"/>
                </a:schemeClr>
              </a:solidFill>
              <a:latin typeface="Arial" pitchFamily="34" charset="0"/>
              <a:cs typeface="Arial" pitchFamily="34" charset="0"/>
            </a:endParaRPr>
          </a:p>
        </p:txBody>
      </p:sp>
      <p:sp>
        <p:nvSpPr>
          <p:cNvPr id="2" name="Text Placeholder 1"/>
          <p:cNvSpPr>
            <a:spLocks noGrp="1"/>
          </p:cNvSpPr>
          <p:nvPr>
            <p:ph type="body" sz="quarter" idx="10"/>
          </p:nvPr>
        </p:nvSpPr>
        <p:spPr/>
        <p:txBody>
          <a:bodyPr/>
          <a:lstStyle/>
          <a:p>
            <a:r>
              <a:rPr lang="en-US" dirty="0" smtClean="0"/>
              <a:t>Appendix</a:t>
            </a:r>
            <a:endParaRPr lang="en-GB" dirty="0"/>
          </a:p>
        </p:txBody>
      </p:sp>
      <p:sp>
        <p:nvSpPr>
          <p:cNvPr id="3" name="Text Placeholder 2"/>
          <p:cNvSpPr>
            <a:spLocks noGrp="1"/>
          </p:cNvSpPr>
          <p:nvPr>
            <p:ph type="body" sz="quarter" idx="11"/>
          </p:nvPr>
        </p:nvSpPr>
        <p:spPr/>
        <p:txBody>
          <a:bodyPr/>
          <a:lstStyle/>
          <a:p>
            <a:r>
              <a:rPr lang="en-US" dirty="0" smtClean="0"/>
              <a:t>Coordination among different regulators is needed.</a:t>
            </a:r>
            <a:endParaRPr lang="en-GB" dirty="0"/>
          </a:p>
        </p:txBody>
      </p:sp>
      <p:sp>
        <p:nvSpPr>
          <p:cNvPr id="4" name="Content Placeholder 3"/>
          <p:cNvSpPr>
            <a:spLocks noGrp="1"/>
          </p:cNvSpPr>
          <p:nvPr>
            <p:ph sz="quarter" idx="12"/>
          </p:nvPr>
        </p:nvSpPr>
        <p:spPr>
          <a:xfrm>
            <a:off x="304800" y="2057400"/>
            <a:ext cx="8305800" cy="457200"/>
          </a:xfrm>
          <a:solidFill>
            <a:schemeClr val="accent5">
              <a:lumMod val="60000"/>
              <a:lumOff val="40000"/>
            </a:schemeClr>
          </a:solidFill>
        </p:spPr>
        <p:txBody>
          <a:bodyPr>
            <a:normAutofit/>
          </a:bodyPr>
          <a:lstStyle/>
          <a:p>
            <a:pPr algn="ctr">
              <a:buNone/>
            </a:pPr>
            <a:r>
              <a:rPr lang="en-US" sz="2400" b="1" dirty="0" smtClean="0">
                <a:solidFill>
                  <a:schemeClr val="tx1">
                    <a:lumMod val="75000"/>
                    <a:lumOff val="25000"/>
                  </a:schemeClr>
                </a:solidFill>
              </a:rPr>
              <a:t>Regulators </a:t>
            </a:r>
            <a:endParaRPr lang="en-GB" sz="2400" b="1" dirty="0">
              <a:solidFill>
                <a:schemeClr val="tx1">
                  <a:lumMod val="75000"/>
                  <a:lumOff val="25000"/>
                </a:schemeClr>
              </a:solidFill>
            </a:endParaRPr>
          </a:p>
        </p:txBody>
      </p:sp>
      <p:sp>
        <p:nvSpPr>
          <p:cNvPr id="5" name="Text Placeholder 4"/>
          <p:cNvSpPr>
            <a:spLocks noGrp="1"/>
          </p:cNvSpPr>
          <p:nvPr>
            <p:ph type="body" sz="quarter" idx="15"/>
          </p:nvPr>
        </p:nvSpPr>
        <p:spPr/>
        <p:txBody>
          <a:bodyPr/>
          <a:lstStyle/>
          <a:p>
            <a:r>
              <a:rPr lang="en-US" dirty="0" smtClean="0"/>
              <a:t>A</a:t>
            </a:r>
            <a:endParaRPr lang="en-GB" dirty="0"/>
          </a:p>
        </p:txBody>
      </p:sp>
      <p:sp>
        <p:nvSpPr>
          <p:cNvPr id="8" name="Content Placeholder 3"/>
          <p:cNvSpPr txBox="1">
            <a:spLocks/>
          </p:cNvSpPr>
          <p:nvPr/>
        </p:nvSpPr>
        <p:spPr>
          <a:xfrm>
            <a:off x="533400" y="2895600"/>
            <a:ext cx="2057400" cy="762000"/>
          </a:xfrm>
          <a:prstGeom prst="rect">
            <a:avLst/>
          </a:prstGeom>
          <a:solidFill>
            <a:schemeClr val="accent5">
              <a:lumMod val="40000"/>
              <a:lumOff val="60000"/>
            </a:schemeClr>
          </a:solidFill>
        </p:spPr>
        <p:txBody>
          <a:bodyPr vert="horz" lIns="91440" tIns="45720" rIns="91440" bIns="45720" rtlCol="0" anchor="ctr">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PBoC</a:t>
            </a:r>
            <a:endParaRPr kumimoji="0" lang="en-GB" sz="2400" b="0"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9" name="Content Placeholder 3"/>
          <p:cNvSpPr txBox="1">
            <a:spLocks/>
          </p:cNvSpPr>
          <p:nvPr/>
        </p:nvSpPr>
        <p:spPr>
          <a:xfrm>
            <a:off x="533400" y="3733800"/>
            <a:ext cx="2057400" cy="762000"/>
          </a:xfrm>
          <a:prstGeom prst="rect">
            <a:avLst/>
          </a:prstGeom>
          <a:solidFill>
            <a:schemeClr val="accent5">
              <a:lumMod val="40000"/>
              <a:lumOff val="60000"/>
            </a:schemeClr>
          </a:solidFill>
        </p:spPr>
        <p:txBody>
          <a:bodyPr vert="horz" lIns="91440" tIns="45720" rIns="91440" bIns="45720" rtlCol="0" anchor="ctr">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CBRC</a:t>
            </a:r>
            <a:endParaRPr kumimoji="0" lang="en-GB" sz="2400" b="0"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10" name="Content Placeholder 3"/>
          <p:cNvSpPr txBox="1">
            <a:spLocks/>
          </p:cNvSpPr>
          <p:nvPr/>
        </p:nvSpPr>
        <p:spPr>
          <a:xfrm>
            <a:off x="533400" y="4572000"/>
            <a:ext cx="2057400" cy="762000"/>
          </a:xfrm>
          <a:prstGeom prst="rect">
            <a:avLst/>
          </a:prstGeom>
          <a:solidFill>
            <a:schemeClr val="accent5">
              <a:lumMod val="40000"/>
              <a:lumOff val="60000"/>
            </a:schemeClr>
          </a:solidFill>
        </p:spPr>
        <p:txBody>
          <a:bodyPr vert="horz" lIns="91440" tIns="45720" rIns="91440" bIns="45720" rtlCol="0" anchor="ctr">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CSRC</a:t>
            </a:r>
            <a:endParaRPr kumimoji="0" lang="en-GB" sz="2400" b="0"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11" name="Content Placeholder 3"/>
          <p:cNvSpPr txBox="1">
            <a:spLocks/>
          </p:cNvSpPr>
          <p:nvPr/>
        </p:nvSpPr>
        <p:spPr>
          <a:xfrm>
            <a:off x="533400" y="5410200"/>
            <a:ext cx="2057400" cy="762000"/>
          </a:xfrm>
          <a:prstGeom prst="rect">
            <a:avLst/>
          </a:prstGeom>
          <a:solidFill>
            <a:schemeClr val="accent5">
              <a:lumMod val="40000"/>
              <a:lumOff val="60000"/>
            </a:schemeClr>
          </a:solidFill>
        </p:spPr>
        <p:txBody>
          <a:bodyPr vert="horz" lIns="91440" tIns="45720" rIns="91440" bIns="45720" rtlCol="0" anchor="ctr">
            <a:normAutofit/>
          </a:bodyPr>
          <a:lstStyle/>
          <a:p>
            <a:pPr marL="342900" marR="0" lvl="0" indent="-34290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0" i="0" u="none" strike="noStrike" kern="1200" cap="none" spc="0" normalizeH="0" baseline="0" noProof="0" dirty="0" smtClean="0">
                <a:ln>
                  <a:noFill/>
                </a:ln>
                <a:solidFill>
                  <a:schemeClr val="tx1">
                    <a:lumMod val="75000"/>
                    <a:lumOff val="25000"/>
                  </a:schemeClr>
                </a:solidFill>
                <a:effectLst/>
                <a:uLnTx/>
                <a:uFillTx/>
                <a:latin typeface="Arial" pitchFamily="34" charset="0"/>
                <a:ea typeface="+mn-ea"/>
                <a:cs typeface="Arial" pitchFamily="34" charset="0"/>
              </a:rPr>
              <a:t>CIRC</a:t>
            </a:r>
            <a:endParaRPr kumimoji="0" lang="en-GB" sz="2400" b="0" i="0" u="none" strike="noStrike" kern="1200" cap="none" spc="0" normalizeH="0" baseline="0" noProof="0" dirty="0">
              <a:ln>
                <a:noFill/>
              </a:ln>
              <a:solidFill>
                <a:schemeClr val="tx1">
                  <a:lumMod val="75000"/>
                  <a:lumOff val="25000"/>
                </a:schemeClr>
              </a:solidFill>
              <a:effectLst/>
              <a:uLnTx/>
              <a:uFillTx/>
              <a:latin typeface="Arial" pitchFamily="34" charset="0"/>
              <a:ea typeface="+mn-ea"/>
              <a:cs typeface="Arial" pitchFamily="34" charset="0"/>
            </a:endParaRPr>
          </a:p>
        </p:txBody>
      </p:sp>
      <p:sp>
        <p:nvSpPr>
          <p:cNvPr id="14" name="Oval 13"/>
          <p:cNvSpPr/>
          <p:nvPr/>
        </p:nvSpPr>
        <p:spPr>
          <a:xfrm>
            <a:off x="304800" y="3048000"/>
            <a:ext cx="381000" cy="381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1</a:t>
            </a:r>
            <a:endParaRPr lang="en-GB" b="1" dirty="0"/>
          </a:p>
        </p:txBody>
      </p:sp>
      <p:sp>
        <p:nvSpPr>
          <p:cNvPr id="15" name="Oval 14"/>
          <p:cNvSpPr/>
          <p:nvPr/>
        </p:nvSpPr>
        <p:spPr>
          <a:xfrm>
            <a:off x="304800" y="3886200"/>
            <a:ext cx="381000" cy="381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2</a:t>
            </a:r>
            <a:endParaRPr lang="en-GB" b="1" dirty="0"/>
          </a:p>
        </p:txBody>
      </p:sp>
      <p:sp>
        <p:nvSpPr>
          <p:cNvPr id="16" name="Oval 15"/>
          <p:cNvSpPr/>
          <p:nvPr/>
        </p:nvSpPr>
        <p:spPr>
          <a:xfrm>
            <a:off x="318868" y="4724400"/>
            <a:ext cx="381000" cy="381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3</a:t>
            </a:r>
            <a:endParaRPr lang="en-GB" b="1" dirty="0"/>
          </a:p>
        </p:txBody>
      </p:sp>
      <p:sp>
        <p:nvSpPr>
          <p:cNvPr id="17" name="Oval 16"/>
          <p:cNvSpPr/>
          <p:nvPr/>
        </p:nvSpPr>
        <p:spPr>
          <a:xfrm>
            <a:off x="304800" y="5562600"/>
            <a:ext cx="381000" cy="381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4</a:t>
            </a:r>
            <a:endParaRPr lang="en-GB" b="1" dirty="0"/>
          </a:p>
        </p:txBody>
      </p:sp>
      <p:sp>
        <p:nvSpPr>
          <p:cNvPr id="18" name="Pentagon 17"/>
          <p:cNvSpPr/>
          <p:nvPr/>
        </p:nvSpPr>
        <p:spPr>
          <a:xfrm>
            <a:off x="2590800" y="2895600"/>
            <a:ext cx="3429000" cy="762000"/>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People’s Bank of China</a:t>
            </a:r>
          </a:p>
          <a:p>
            <a:pPr algn="ctr"/>
            <a:r>
              <a:rPr lang="en-US" dirty="0" smtClean="0">
                <a:solidFill>
                  <a:schemeClr val="tx1">
                    <a:lumMod val="75000"/>
                    <a:lumOff val="25000"/>
                  </a:schemeClr>
                </a:solidFill>
                <a:latin typeface="Arial" pitchFamily="34" charset="0"/>
                <a:cs typeface="Arial" pitchFamily="34" charset="0"/>
              </a:rPr>
              <a:t>(Central Bank)</a:t>
            </a:r>
            <a:endParaRPr lang="en-GB" dirty="0">
              <a:solidFill>
                <a:schemeClr val="tx1">
                  <a:lumMod val="75000"/>
                  <a:lumOff val="25000"/>
                </a:schemeClr>
              </a:solidFill>
              <a:latin typeface="Arial" pitchFamily="34" charset="0"/>
              <a:cs typeface="Arial" pitchFamily="34" charset="0"/>
            </a:endParaRPr>
          </a:p>
        </p:txBody>
      </p:sp>
      <p:sp>
        <p:nvSpPr>
          <p:cNvPr id="20" name="Pentagon 19"/>
          <p:cNvSpPr/>
          <p:nvPr/>
        </p:nvSpPr>
        <p:spPr>
          <a:xfrm>
            <a:off x="2590800" y="3733800"/>
            <a:ext cx="3429000" cy="762000"/>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China Banking </a:t>
            </a:r>
            <a:br>
              <a:rPr lang="en-US" dirty="0" smtClean="0">
                <a:solidFill>
                  <a:schemeClr val="tx1">
                    <a:lumMod val="75000"/>
                    <a:lumOff val="25000"/>
                  </a:schemeClr>
                </a:solidFill>
                <a:latin typeface="Arial" pitchFamily="34" charset="0"/>
                <a:cs typeface="Arial" pitchFamily="34" charset="0"/>
              </a:rPr>
            </a:br>
            <a:r>
              <a:rPr lang="en-US" dirty="0" smtClean="0">
                <a:solidFill>
                  <a:schemeClr val="tx1">
                    <a:lumMod val="75000"/>
                    <a:lumOff val="25000"/>
                  </a:schemeClr>
                </a:solidFill>
                <a:latin typeface="Arial" pitchFamily="34" charset="0"/>
                <a:cs typeface="Arial" pitchFamily="34" charset="0"/>
              </a:rPr>
              <a:t>Regulatory Commission</a:t>
            </a:r>
            <a:endParaRPr lang="en-GB" dirty="0">
              <a:solidFill>
                <a:schemeClr val="tx1">
                  <a:lumMod val="75000"/>
                  <a:lumOff val="25000"/>
                </a:schemeClr>
              </a:solidFill>
              <a:latin typeface="Arial" pitchFamily="34" charset="0"/>
              <a:cs typeface="Arial" pitchFamily="34" charset="0"/>
            </a:endParaRPr>
          </a:p>
        </p:txBody>
      </p:sp>
      <p:sp>
        <p:nvSpPr>
          <p:cNvPr id="21" name="Pentagon 20"/>
          <p:cNvSpPr/>
          <p:nvPr/>
        </p:nvSpPr>
        <p:spPr>
          <a:xfrm>
            <a:off x="2590800" y="4572000"/>
            <a:ext cx="3429000" cy="762000"/>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China Securities </a:t>
            </a:r>
            <a:br>
              <a:rPr lang="en-US" dirty="0" smtClean="0">
                <a:solidFill>
                  <a:schemeClr val="tx1">
                    <a:lumMod val="75000"/>
                    <a:lumOff val="25000"/>
                  </a:schemeClr>
                </a:solidFill>
                <a:latin typeface="Arial" pitchFamily="34" charset="0"/>
                <a:cs typeface="Arial" pitchFamily="34" charset="0"/>
              </a:rPr>
            </a:br>
            <a:r>
              <a:rPr lang="en-US" dirty="0" smtClean="0">
                <a:solidFill>
                  <a:schemeClr val="tx1">
                    <a:lumMod val="75000"/>
                    <a:lumOff val="25000"/>
                  </a:schemeClr>
                </a:solidFill>
                <a:latin typeface="Arial" pitchFamily="34" charset="0"/>
                <a:cs typeface="Arial" pitchFamily="34" charset="0"/>
              </a:rPr>
              <a:t>Regulatory Commission</a:t>
            </a:r>
            <a:endParaRPr lang="en-GB" dirty="0">
              <a:solidFill>
                <a:schemeClr val="tx1">
                  <a:lumMod val="75000"/>
                  <a:lumOff val="25000"/>
                </a:schemeClr>
              </a:solidFill>
              <a:latin typeface="Arial" pitchFamily="34" charset="0"/>
              <a:cs typeface="Arial" pitchFamily="34" charset="0"/>
            </a:endParaRPr>
          </a:p>
        </p:txBody>
      </p:sp>
      <p:sp>
        <p:nvSpPr>
          <p:cNvPr id="22" name="Pentagon 21"/>
          <p:cNvSpPr/>
          <p:nvPr/>
        </p:nvSpPr>
        <p:spPr>
          <a:xfrm>
            <a:off x="2590800" y="5410200"/>
            <a:ext cx="3429000" cy="762000"/>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lumMod val="75000"/>
                    <a:lumOff val="25000"/>
                  </a:schemeClr>
                </a:solidFill>
                <a:latin typeface="Arial" pitchFamily="34" charset="0"/>
                <a:cs typeface="Arial" pitchFamily="34" charset="0"/>
              </a:rPr>
              <a:t>China Insurance </a:t>
            </a:r>
            <a:br>
              <a:rPr lang="en-US" dirty="0" smtClean="0">
                <a:solidFill>
                  <a:schemeClr val="tx1">
                    <a:lumMod val="75000"/>
                    <a:lumOff val="25000"/>
                  </a:schemeClr>
                </a:solidFill>
                <a:latin typeface="Arial" pitchFamily="34" charset="0"/>
                <a:cs typeface="Arial" pitchFamily="34" charset="0"/>
              </a:rPr>
            </a:br>
            <a:r>
              <a:rPr lang="en-US" dirty="0" smtClean="0">
                <a:solidFill>
                  <a:schemeClr val="tx1">
                    <a:lumMod val="75000"/>
                    <a:lumOff val="25000"/>
                  </a:schemeClr>
                </a:solidFill>
                <a:latin typeface="Arial" pitchFamily="34" charset="0"/>
                <a:cs typeface="Arial" pitchFamily="34" charset="0"/>
              </a:rPr>
              <a:t>Regulatory Commission</a:t>
            </a:r>
            <a:endParaRPr lang="en-GB" dirty="0">
              <a:solidFill>
                <a:schemeClr val="tx1">
                  <a:lumMod val="75000"/>
                  <a:lumOff val="25000"/>
                </a:schemeClr>
              </a:solidFill>
              <a:latin typeface="Arial" pitchFamily="34" charset="0"/>
              <a:cs typeface="Arial" pitchFamily="34" charset="0"/>
            </a:endParaRPr>
          </a:p>
        </p:txBody>
      </p:sp>
      <p:sp>
        <p:nvSpPr>
          <p:cNvPr id="28" name="TextBox 27"/>
          <p:cNvSpPr txBox="1"/>
          <p:nvPr/>
        </p:nvSpPr>
        <p:spPr>
          <a:xfrm>
            <a:off x="5715000" y="2590800"/>
            <a:ext cx="2743200" cy="307777"/>
          </a:xfrm>
          <a:prstGeom prst="rect">
            <a:avLst/>
          </a:prstGeom>
          <a:noFill/>
        </p:spPr>
        <p:txBody>
          <a:bodyPr wrap="square" rtlCol="0">
            <a:spAutoFit/>
          </a:bodyPr>
          <a:lstStyle/>
          <a:p>
            <a:pPr algn="ctr"/>
            <a:r>
              <a:rPr lang="en-US" sz="1400" dirty="0" smtClean="0">
                <a:latin typeface="Arial" pitchFamily="34" charset="0"/>
                <a:cs typeface="Arial" pitchFamily="34" charset="0"/>
              </a:rPr>
              <a:t>Regulating …</a:t>
            </a:r>
            <a:endParaRPr lang="en-GB" sz="1400" dirty="0"/>
          </a:p>
        </p:txBody>
      </p:sp>
      <p:sp>
        <p:nvSpPr>
          <p:cNvPr id="29" name="TextBox 28"/>
          <p:cNvSpPr txBox="1"/>
          <p:nvPr/>
        </p:nvSpPr>
        <p:spPr>
          <a:xfrm>
            <a:off x="609600" y="2590800"/>
            <a:ext cx="1905000" cy="307777"/>
          </a:xfrm>
          <a:prstGeom prst="rect">
            <a:avLst/>
          </a:prstGeom>
          <a:noFill/>
        </p:spPr>
        <p:txBody>
          <a:bodyPr wrap="square" rtlCol="0">
            <a:spAutoFit/>
          </a:bodyPr>
          <a:lstStyle/>
          <a:p>
            <a:pPr algn="ctr"/>
            <a:r>
              <a:rPr lang="en-US" sz="1400" dirty="0" smtClean="0">
                <a:latin typeface="Arial" pitchFamily="34" charset="0"/>
                <a:cs typeface="Arial" pitchFamily="34" charset="0"/>
              </a:rPr>
              <a:t>Abbreviation</a:t>
            </a:r>
            <a:endParaRPr lang="en-GB" sz="1400" dirty="0"/>
          </a:p>
        </p:txBody>
      </p:sp>
      <p:sp>
        <p:nvSpPr>
          <p:cNvPr id="30" name="TextBox 29"/>
          <p:cNvSpPr txBox="1"/>
          <p:nvPr/>
        </p:nvSpPr>
        <p:spPr>
          <a:xfrm>
            <a:off x="304800" y="1295400"/>
            <a:ext cx="8229600" cy="646331"/>
          </a:xfrm>
          <a:prstGeom prst="rect">
            <a:avLst/>
          </a:prstGeom>
          <a:noFill/>
        </p:spPr>
        <p:txBody>
          <a:bodyPr wrap="square" rtlCol="0">
            <a:spAutoFit/>
          </a:bodyPr>
          <a:lstStyle/>
          <a:p>
            <a:r>
              <a:rPr lang="en-US" dirty="0" smtClean="0">
                <a:latin typeface="Arial" pitchFamily="34" charset="0"/>
                <a:cs typeface="Arial" pitchFamily="34" charset="0"/>
              </a:rPr>
              <a:t>Shadow banking encompasses a wide-range of activities conducted in various types of financial institutions which are subjected to different regulators. </a:t>
            </a:r>
            <a:endParaRPr lang="en-GB" dirty="0">
              <a:latin typeface="Arial" pitchFamily="34" charset="0"/>
              <a:cs typeface="Arial" pitchFamily="34" charset="0"/>
            </a:endParaRPr>
          </a:p>
        </p:txBody>
      </p:sp>
      <p:sp>
        <p:nvSpPr>
          <p:cNvPr id="31" name="TextBox 30"/>
          <p:cNvSpPr txBox="1"/>
          <p:nvPr/>
        </p:nvSpPr>
        <p:spPr>
          <a:xfrm>
            <a:off x="3276600" y="2590800"/>
            <a:ext cx="1905000" cy="307777"/>
          </a:xfrm>
          <a:prstGeom prst="rect">
            <a:avLst/>
          </a:prstGeom>
          <a:noFill/>
        </p:spPr>
        <p:txBody>
          <a:bodyPr wrap="square" rtlCol="0">
            <a:spAutoFit/>
          </a:bodyPr>
          <a:lstStyle/>
          <a:p>
            <a:pPr algn="ctr"/>
            <a:r>
              <a:rPr lang="en-US" sz="1400" dirty="0" smtClean="0">
                <a:latin typeface="Arial" pitchFamily="34" charset="0"/>
                <a:cs typeface="Arial" pitchFamily="34" charset="0"/>
              </a:rPr>
              <a:t>Full name</a:t>
            </a:r>
            <a:endParaRPr lang="en-GB" sz="1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634</TotalTime>
  <Words>1945</Words>
  <Application>Microsoft Office PowerPoint</Application>
  <PresentationFormat>On-screen Show (4:3)</PresentationFormat>
  <Paragraphs>304</Paragraphs>
  <Slides>16</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Cordia New</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Onmanee</dc:creator>
  <cp:lastModifiedBy>ACER</cp:lastModifiedBy>
  <cp:revision>58</cp:revision>
  <dcterms:created xsi:type="dcterms:W3CDTF">2014-11-24T06:54:56Z</dcterms:created>
  <dcterms:modified xsi:type="dcterms:W3CDTF">2014-12-02T16:45:37Z</dcterms:modified>
</cp:coreProperties>
</file>