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9"/>
  </p:notesMasterIdLst>
  <p:sldIdLst>
    <p:sldId id="532" r:id="rId2"/>
    <p:sldId id="533" r:id="rId3"/>
    <p:sldId id="534" r:id="rId4"/>
    <p:sldId id="535" r:id="rId5"/>
    <p:sldId id="536" r:id="rId6"/>
    <p:sldId id="537" r:id="rId7"/>
    <p:sldId id="538" r:id="rId8"/>
    <p:sldId id="539" r:id="rId9"/>
    <p:sldId id="466" r:id="rId10"/>
    <p:sldId id="467" r:id="rId11"/>
    <p:sldId id="468" r:id="rId12"/>
    <p:sldId id="469" r:id="rId13"/>
    <p:sldId id="470" r:id="rId14"/>
    <p:sldId id="269" r:id="rId15"/>
    <p:sldId id="474" r:id="rId16"/>
    <p:sldId id="391" r:id="rId17"/>
    <p:sldId id="496" r:id="rId18"/>
    <p:sldId id="540" r:id="rId19"/>
    <p:sldId id="497" r:id="rId20"/>
    <p:sldId id="541" r:id="rId21"/>
    <p:sldId id="498" r:id="rId22"/>
    <p:sldId id="542" r:id="rId23"/>
    <p:sldId id="499" r:id="rId24"/>
    <p:sldId id="543" r:id="rId25"/>
    <p:sldId id="500" r:id="rId26"/>
    <p:sldId id="437" r:id="rId27"/>
    <p:sldId id="472" r:id="rId28"/>
    <p:sldId id="438" r:id="rId29"/>
    <p:sldId id="439" r:id="rId30"/>
    <p:sldId id="440" r:id="rId31"/>
    <p:sldId id="441" r:id="rId32"/>
    <p:sldId id="396" r:id="rId33"/>
    <p:sldId id="434" r:id="rId34"/>
    <p:sldId id="435" r:id="rId35"/>
    <p:sldId id="442" r:id="rId36"/>
    <p:sldId id="436" r:id="rId37"/>
    <p:sldId id="443" r:id="rId38"/>
    <p:sldId id="509" r:id="rId39"/>
    <p:sldId id="510" r:id="rId40"/>
    <p:sldId id="512" r:id="rId41"/>
    <p:sldId id="513" r:id="rId42"/>
    <p:sldId id="514" r:id="rId43"/>
    <p:sldId id="515" r:id="rId44"/>
    <p:sldId id="516" r:id="rId45"/>
    <p:sldId id="517" r:id="rId46"/>
    <p:sldId id="518" r:id="rId47"/>
    <p:sldId id="519" r:id="rId48"/>
    <p:sldId id="520" r:id="rId49"/>
    <p:sldId id="521" r:id="rId50"/>
    <p:sldId id="522" r:id="rId51"/>
    <p:sldId id="523" r:id="rId52"/>
    <p:sldId id="527" r:id="rId53"/>
    <p:sldId id="528" r:id="rId54"/>
    <p:sldId id="529" r:id="rId55"/>
    <p:sldId id="530" r:id="rId56"/>
    <p:sldId id="531" r:id="rId57"/>
    <p:sldId id="526" r:id="rId58"/>
    <p:sldId id="444" r:id="rId59"/>
    <p:sldId id="445" r:id="rId60"/>
    <p:sldId id="446" r:id="rId61"/>
    <p:sldId id="447" r:id="rId62"/>
    <p:sldId id="448" r:id="rId63"/>
    <p:sldId id="449" r:id="rId64"/>
    <p:sldId id="450" r:id="rId65"/>
    <p:sldId id="451" r:id="rId66"/>
    <p:sldId id="457" r:id="rId67"/>
    <p:sldId id="458" r:id="rId68"/>
    <p:sldId id="459" r:id="rId69"/>
    <p:sldId id="460" r:id="rId70"/>
    <p:sldId id="461" r:id="rId71"/>
    <p:sldId id="462" r:id="rId72"/>
    <p:sldId id="463" r:id="rId73"/>
    <p:sldId id="406" r:id="rId74"/>
    <p:sldId id="422" r:id="rId75"/>
    <p:sldId id="475" r:id="rId76"/>
    <p:sldId id="415" r:id="rId77"/>
    <p:sldId id="419" r:id="rId7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89068" autoAdjust="0"/>
  </p:normalViewPr>
  <p:slideViewPr>
    <p:cSldViewPr>
      <p:cViewPr varScale="1">
        <p:scale>
          <a:sx n="66" d="100"/>
          <a:sy n="66" d="100"/>
        </p:scale>
        <p:origin x="-63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D693E9-D26B-4A75-9C24-46EC50D69F0B}" type="datetimeFigureOut">
              <a:rPr lang="th-TH" smtClean="0"/>
              <a:pPr/>
              <a:t>11/10/56</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A92E55-FB04-4F9A-83F7-2834EEE591D7}"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Abu </a:t>
            </a:r>
            <a:r>
              <a:rPr lang="en-US" dirty="0" err="1" smtClean="0"/>
              <a:t>Graib</a:t>
            </a:r>
            <a:endParaRPr lang="th-TH" dirty="0"/>
          </a:p>
        </p:txBody>
      </p:sp>
      <p:sp>
        <p:nvSpPr>
          <p:cNvPr id="4" name="Slide Number Placeholder 3"/>
          <p:cNvSpPr>
            <a:spLocks noGrp="1"/>
          </p:cNvSpPr>
          <p:nvPr>
            <p:ph type="sldNum" sz="quarter" idx="10"/>
          </p:nvPr>
        </p:nvSpPr>
        <p:spPr/>
        <p:txBody>
          <a:bodyPr/>
          <a:lstStyle/>
          <a:p>
            <a:fld id="{26331273-4994-4CC8-92D5-C221D8B62F7B}" type="slidenum">
              <a:rPr lang="th-TH" smtClean="0"/>
              <a:pPr/>
              <a:t>3</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Guantanamo</a:t>
            </a:r>
            <a:endParaRPr lang="th-TH" dirty="0"/>
          </a:p>
        </p:txBody>
      </p:sp>
      <p:sp>
        <p:nvSpPr>
          <p:cNvPr id="4" name="Slide Number Placeholder 3"/>
          <p:cNvSpPr>
            <a:spLocks noGrp="1"/>
          </p:cNvSpPr>
          <p:nvPr>
            <p:ph type="sldNum" sz="quarter" idx="10"/>
          </p:nvPr>
        </p:nvSpPr>
        <p:spPr/>
        <p:txBody>
          <a:bodyPr/>
          <a:lstStyle/>
          <a:p>
            <a:fld id="{26331273-4994-4CC8-92D5-C221D8B62F7B}" type="slidenum">
              <a:rPr lang="th-TH" smtClean="0"/>
              <a:pPr/>
              <a:t>4</a:t>
            </a:fld>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Film,</a:t>
            </a:r>
            <a:r>
              <a:rPr lang="en-US" baseline="0" dirty="0" smtClean="0"/>
              <a:t> “Reluctant Fundamentalist” </a:t>
            </a:r>
            <a:endParaRPr lang="en-US"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5</a:t>
            </a:fld>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(1) </a:t>
            </a:r>
            <a:r>
              <a:rPr lang="en-US" sz="1800" dirty="0" smtClean="0">
                <a:solidFill>
                  <a:schemeClr val="bg1"/>
                </a:solidFill>
                <a:latin typeface="Times New Roman" pitchFamily="18" charset="0"/>
              </a:rPr>
              <a:t>US-Mexico border;</a:t>
            </a:r>
            <a:r>
              <a:rPr lang="en-US" sz="1800" baseline="0" dirty="0" smtClean="0">
                <a:solidFill>
                  <a:schemeClr val="bg1"/>
                </a:solidFill>
                <a:latin typeface="Times New Roman" pitchFamily="18" charset="0"/>
              </a:rPr>
              <a:t> (2) </a:t>
            </a:r>
            <a:r>
              <a:rPr lang="en-US" sz="1800" dirty="0" smtClean="0">
                <a:solidFill>
                  <a:schemeClr val="bg1"/>
                </a:solidFill>
                <a:latin typeface="Times New Roman" pitchFamily="18" charset="0"/>
              </a:rPr>
              <a:t>The Israel Wall in North Jerusalem;</a:t>
            </a:r>
            <a:r>
              <a:rPr lang="en-US" sz="1800" baseline="0" dirty="0" smtClean="0">
                <a:solidFill>
                  <a:schemeClr val="bg1"/>
                </a:solidFill>
                <a:latin typeface="Times New Roman" pitchFamily="18" charset="0"/>
              </a:rPr>
              <a:t> (3) </a:t>
            </a:r>
            <a:r>
              <a:rPr lang="en-US" sz="1800" dirty="0" smtClean="0">
                <a:solidFill>
                  <a:schemeClr val="bg1"/>
                </a:solidFill>
                <a:latin typeface="Times New Roman" pitchFamily="18" charset="0"/>
              </a:rPr>
              <a:t>India-Pakistan border fence </a:t>
            </a:r>
          </a:p>
        </p:txBody>
      </p:sp>
      <p:sp>
        <p:nvSpPr>
          <p:cNvPr id="4" name="Slide Number Placeholder 3"/>
          <p:cNvSpPr>
            <a:spLocks noGrp="1"/>
          </p:cNvSpPr>
          <p:nvPr>
            <p:ph type="sldNum" sz="quarter" idx="10"/>
          </p:nvPr>
        </p:nvSpPr>
        <p:spPr/>
        <p:txBody>
          <a:bodyPr/>
          <a:lstStyle/>
          <a:p>
            <a:fld id="{26331273-4994-4CC8-92D5-C221D8B62F7B}" type="slidenum">
              <a:rPr lang="th-TH" smtClean="0"/>
              <a:pPr/>
              <a:t>6</a:t>
            </a:fld>
            <a:endParaRPr lang="th-T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b="0" dirty="0"/>
          </a:p>
        </p:txBody>
      </p:sp>
      <p:sp>
        <p:nvSpPr>
          <p:cNvPr id="4" name="Slide Number Placeholder 3"/>
          <p:cNvSpPr>
            <a:spLocks noGrp="1"/>
          </p:cNvSpPr>
          <p:nvPr>
            <p:ph type="sldNum" sz="quarter" idx="10"/>
          </p:nvPr>
        </p:nvSpPr>
        <p:spPr/>
        <p:txBody>
          <a:bodyPr/>
          <a:lstStyle/>
          <a:p>
            <a:fld id="{BE88A480-2AB6-401B-82AC-BC689FE4AC8F}" type="slidenum">
              <a:rPr lang="th-TH" smtClean="0"/>
              <a:pPr/>
              <a:t>9</a:t>
            </a:fld>
            <a:endParaRPr lang="th-TH"/>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Madeleine</a:t>
            </a:r>
            <a:r>
              <a:rPr lang="en-US" baseline="0" dirty="0" smtClean="0"/>
              <a:t> Albright </a:t>
            </a:r>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17</a:t>
            </a:fld>
            <a:endParaRPr lang="th-TH"/>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Madeleine</a:t>
            </a:r>
            <a:r>
              <a:rPr lang="en-US" baseline="0" dirty="0" smtClean="0"/>
              <a:t> Albright </a:t>
            </a:r>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18</a:t>
            </a:fld>
            <a:endParaRPr lang="th-TH"/>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Barack Obama</a:t>
            </a:r>
            <a:r>
              <a:rPr lang="en-US" baseline="0" dirty="0" smtClean="0"/>
              <a:t> </a:t>
            </a:r>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19</a:t>
            </a:fld>
            <a:endParaRPr lang="th-TH"/>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Barack Obama</a:t>
            </a:r>
            <a:r>
              <a:rPr lang="en-US" baseline="0" dirty="0" smtClean="0"/>
              <a:t> </a:t>
            </a:r>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20</a:t>
            </a:fld>
            <a:endParaRPr lang="th-TH"/>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latin typeface="Times New Roman" pitchFamily="18" charset="0"/>
              </a:rPr>
              <a:t>Bill Clinton </a:t>
            </a:r>
            <a:endParaRPr lang="th-TH" dirty="0" smtClean="0">
              <a:latin typeface="Times New Roman" pitchFamily="18" charset="0"/>
            </a:endParaRPr>
          </a:p>
        </p:txBody>
      </p:sp>
      <p:sp>
        <p:nvSpPr>
          <p:cNvPr id="4" name="Slide Number Placeholder 3"/>
          <p:cNvSpPr>
            <a:spLocks noGrp="1"/>
          </p:cNvSpPr>
          <p:nvPr>
            <p:ph type="sldNum" sz="quarter" idx="10"/>
          </p:nvPr>
        </p:nvSpPr>
        <p:spPr/>
        <p:txBody>
          <a:bodyPr/>
          <a:lstStyle/>
          <a:p>
            <a:fld id="{09A92E55-FB04-4F9A-83F7-2834EEE591D7}" type="slidenum">
              <a:rPr lang="th-TH" smtClean="0"/>
              <a:pPr/>
              <a:t>21</a:t>
            </a:fld>
            <a:endParaRPr lang="th-TH"/>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latin typeface="Times New Roman" pitchFamily="18" charset="0"/>
              </a:rPr>
              <a:t>Bill Clinton </a:t>
            </a:r>
            <a:endParaRPr lang="th-TH" dirty="0" smtClean="0">
              <a:latin typeface="Times New Roman" pitchFamily="18" charset="0"/>
            </a:endParaRPr>
          </a:p>
        </p:txBody>
      </p:sp>
      <p:sp>
        <p:nvSpPr>
          <p:cNvPr id="4" name="Slide Number Placeholder 3"/>
          <p:cNvSpPr>
            <a:spLocks noGrp="1"/>
          </p:cNvSpPr>
          <p:nvPr>
            <p:ph type="sldNum" sz="quarter" idx="10"/>
          </p:nvPr>
        </p:nvSpPr>
        <p:spPr/>
        <p:txBody>
          <a:bodyPr/>
          <a:lstStyle/>
          <a:p>
            <a:fld id="{09A92E55-FB04-4F9A-83F7-2834EEE591D7}" type="slidenum">
              <a:rPr lang="th-TH" smtClean="0"/>
              <a:pPr/>
              <a:t>22</a:t>
            </a:fld>
            <a:endParaRPr lang="th-TH"/>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Hillary Clinton </a:t>
            </a:r>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23</a:t>
            </a:fld>
            <a:endParaRPr lang="th-TH"/>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Hillary Clinton </a:t>
            </a:r>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24</a:t>
            </a:fld>
            <a:endParaRPr lang="th-TH"/>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Barack Obama</a:t>
            </a:r>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25</a:t>
            </a:fld>
            <a:endParaRPr lang="th-TH"/>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41</a:t>
            </a:fld>
            <a:endParaRPr lang="th-TH"/>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43</a:t>
            </a:fld>
            <a:endParaRPr lang="th-TH"/>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47</a:t>
            </a:fld>
            <a:endParaRPr lang="th-TH"/>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US" dirty="0" smtClean="0"/>
              <a:t>In the photo, to the president’s left: outgoing National Security Advisor Jim Jones, Secretary of State Hillary Clinton, Director of National Intelligence James Clapper, Deputy Secretary of State Jack Lew, Special Representative to Afghanistan and Pakistan Richard Holbrooke and incoming U.S. Ambassador to Pakistan Cameron </a:t>
            </a:r>
            <a:r>
              <a:rPr lang="en-US" dirty="0" err="1" smtClean="0"/>
              <a:t>Munter</a:t>
            </a:r>
            <a:r>
              <a:rPr lang="en-US" dirty="0" smtClean="0"/>
              <a:t>. To </a:t>
            </a:r>
            <a:r>
              <a:rPr lang="en-US" dirty="0" err="1" smtClean="0"/>
              <a:t>Obama’s</a:t>
            </a:r>
            <a:r>
              <a:rPr lang="en-US" dirty="0" smtClean="0"/>
              <a:t> right: Defense Secretary Robert Gates, Chairman of the Joint Chiefs of Staff Adm. Mike Mullen, incoming National Security Advisor Tom </a:t>
            </a:r>
            <a:r>
              <a:rPr lang="en-US" dirty="0" err="1" smtClean="0"/>
              <a:t>Donilon</a:t>
            </a:r>
            <a:r>
              <a:rPr lang="en-US" dirty="0" smtClean="0"/>
              <a:t>, White House counterterrorism advisor John Brennan, </a:t>
            </a:r>
            <a:r>
              <a:rPr lang="en-US" dirty="0" err="1" smtClean="0"/>
              <a:t>Centcom</a:t>
            </a:r>
            <a:r>
              <a:rPr lang="en-US" dirty="0" smtClean="0"/>
              <a:t> Commander Gen. James </a:t>
            </a:r>
            <a:r>
              <a:rPr lang="en-US" dirty="0" err="1" smtClean="0"/>
              <a:t>Mattis</a:t>
            </a:r>
            <a:r>
              <a:rPr lang="en-US" dirty="0" smtClean="0"/>
              <a:t>, Deputy CIA Director Michael </a:t>
            </a:r>
            <a:r>
              <a:rPr lang="en-US" dirty="0" err="1" smtClean="0"/>
              <a:t>Morrel</a:t>
            </a:r>
            <a:r>
              <a:rPr lang="en-US" dirty="0" smtClean="0"/>
              <a:t>. Along the wall: NSC </a:t>
            </a:r>
            <a:r>
              <a:rPr lang="en-US" dirty="0" err="1" smtClean="0"/>
              <a:t>Afpak</a:t>
            </a:r>
            <a:r>
              <a:rPr lang="en-US" dirty="0" smtClean="0"/>
              <a:t> coordinator Douglas Lute, Undersecretary of Defense for Policy Michele </a:t>
            </a:r>
            <a:r>
              <a:rPr lang="en-US" dirty="0" err="1" smtClean="0"/>
              <a:t>Flournoy</a:t>
            </a:r>
            <a:r>
              <a:rPr lang="en-US" dirty="0" smtClean="0"/>
              <a:t>, Deputy Treasury Secretary Neal </a:t>
            </a:r>
            <a:r>
              <a:rPr lang="en-US" dirty="0" err="1" smtClean="0"/>
              <a:t>Wolin</a:t>
            </a:r>
            <a:r>
              <a:rPr lang="en-US" dirty="0" smtClean="0"/>
              <a:t>, Deputy Chairman of the Joint Chiefs of Staff Gen. James Cartwright, White House spokesman Robert Gibbs, (last two people unidentified). Vice President Joe Biden, U.S. Ambassador to the UN Susan Rice, U.S. Ambassador to Afghanistan Karl </a:t>
            </a:r>
            <a:r>
              <a:rPr lang="en-US" dirty="0" err="1" smtClean="0"/>
              <a:t>Eikenberry</a:t>
            </a:r>
            <a:r>
              <a:rPr lang="en-US" dirty="0" smtClean="0"/>
              <a:t> and ISAF Commander Gen. David </a:t>
            </a:r>
            <a:r>
              <a:rPr lang="en-US" dirty="0" err="1" smtClean="0"/>
              <a:t>Petraeus</a:t>
            </a:r>
            <a:r>
              <a:rPr lang="en-US" dirty="0" smtClean="0"/>
              <a:t> participated in today’s meeting by videoconference. Also participating in today’s meeting, USAID Chief Rajiv Shah, and White House Chief of Staff Pete Rouse.</a:t>
            </a:r>
            <a:endParaRPr lang="en-US"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64</a:t>
            </a:fld>
            <a:endParaRPr lang="th-TH"/>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Rendition is a</a:t>
            </a:r>
            <a:r>
              <a:rPr lang="en-US" baseline="0" dirty="0" smtClean="0"/>
              <a:t> process that the CIA abducts alleged terrorists and moves them across international border to the “black sites” for interrogation. </a:t>
            </a:r>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66</a:t>
            </a:fld>
            <a:endParaRPr lang="th-TH"/>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09A92E55-FB04-4F9A-83F7-2834EEE591D7}" type="slidenum">
              <a:rPr lang="th-TH" smtClean="0"/>
              <a:pPr/>
              <a:t>73</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09356DE1-7C0A-4F3F-85E0-2DA2D6DB3B80}" type="datetimeFigureOut">
              <a:rPr lang="th-TH" smtClean="0"/>
              <a:pPr/>
              <a:t>11/10/56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09356DE1-7C0A-4F3F-85E0-2DA2D6DB3B80}" type="datetimeFigureOut">
              <a:rPr lang="th-TH" smtClean="0"/>
              <a:pPr/>
              <a:t>11/10/56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356DE1-7C0A-4F3F-85E0-2DA2D6DB3B80}" type="datetimeFigureOut">
              <a:rPr lang="th-TH" smtClean="0"/>
              <a:pPr/>
              <a:t>11/10/56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09356DE1-7C0A-4F3F-85E0-2DA2D6DB3B80}" type="datetimeFigureOut">
              <a:rPr lang="th-TH" smtClean="0"/>
              <a:pPr/>
              <a:t>11/10/56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09356DE1-7C0A-4F3F-85E0-2DA2D6DB3B80}" type="datetimeFigureOut">
              <a:rPr lang="th-TH" smtClean="0"/>
              <a:pPr/>
              <a:t>11/10/56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09356DE1-7C0A-4F3F-85E0-2DA2D6DB3B80}" type="datetimeFigureOut">
              <a:rPr lang="th-TH" smtClean="0"/>
              <a:pPr/>
              <a:t>11/10/56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356DE1-7C0A-4F3F-85E0-2DA2D6DB3B80}" type="datetimeFigureOut">
              <a:rPr lang="th-TH" smtClean="0"/>
              <a:pPr/>
              <a:t>11/10/56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356DE1-7C0A-4F3F-85E0-2DA2D6DB3B80}" type="datetimeFigureOut">
              <a:rPr lang="th-TH" smtClean="0"/>
              <a:pPr/>
              <a:t>11/10/56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356DE1-7C0A-4F3F-85E0-2DA2D6DB3B80}" type="datetimeFigureOut">
              <a:rPr lang="th-TH" smtClean="0"/>
              <a:pPr/>
              <a:t>11/10/56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09356DE1-7C0A-4F3F-85E0-2DA2D6DB3B80}" type="datetimeFigureOut">
              <a:rPr lang="th-TH" smtClean="0"/>
              <a:pPr/>
              <a:t>11/10/56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09356DE1-7C0A-4F3F-85E0-2DA2D6DB3B80}" type="datetimeFigureOut">
              <a:rPr lang="th-TH" smtClean="0"/>
              <a:pPr/>
              <a:t>11/10/56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08ED91E-CA02-4ADC-8AB9-D8D9507DD2F3}"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356DE1-7C0A-4F3F-85E0-2DA2D6DB3B80}" type="datetimeFigureOut">
              <a:rPr lang="th-TH" smtClean="0"/>
              <a:pPr/>
              <a:t>11/10/56</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8ED91E-CA02-4ADC-8AB9-D8D9507DD2F3}"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1.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totallycoolpix.com/wp-content/uploads/2011/10092011_remembering_9_11/nyc_002.jpg"/>
          <p:cNvPicPr>
            <a:picLocks noChangeAspect="1" noChangeArrowheads="1"/>
          </p:cNvPicPr>
          <p:nvPr/>
        </p:nvPicPr>
        <p:blipFill>
          <a:blip r:embed="rId2" cstate="print"/>
          <a:srcRect/>
          <a:stretch>
            <a:fillRect/>
          </a:stretch>
        </p:blipFill>
        <p:spPr bwMode="auto">
          <a:xfrm>
            <a:off x="1285852" y="357166"/>
            <a:ext cx="6429420" cy="608858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graphics8.nytimes.com/images/2005/07/04/national/afgh.184.1.jpg"/>
          <p:cNvPicPr>
            <a:picLocks noChangeAspect="1" noChangeArrowheads="1"/>
          </p:cNvPicPr>
          <p:nvPr/>
        </p:nvPicPr>
        <p:blipFill>
          <a:blip r:embed="rId2" cstate="print"/>
          <a:srcRect/>
          <a:stretch>
            <a:fillRect/>
          </a:stretch>
        </p:blipFill>
        <p:spPr bwMode="auto">
          <a:xfrm>
            <a:off x="71406" y="633415"/>
            <a:ext cx="4071966" cy="5554693"/>
          </a:xfrm>
          <a:prstGeom prst="rect">
            <a:avLst/>
          </a:prstGeom>
          <a:noFill/>
        </p:spPr>
      </p:pic>
      <p:pic>
        <p:nvPicPr>
          <p:cNvPr id="1026" name="Picture 2" descr="http://www.costaricantimes.com/wp-content/uploads/2012/07/global-war-on-terror1.jpg"/>
          <p:cNvPicPr>
            <a:picLocks noChangeAspect="1" noChangeArrowheads="1"/>
          </p:cNvPicPr>
          <p:nvPr/>
        </p:nvPicPr>
        <p:blipFill>
          <a:blip r:embed="rId3"/>
          <a:srcRect/>
          <a:stretch>
            <a:fillRect/>
          </a:stretch>
        </p:blipFill>
        <p:spPr bwMode="auto">
          <a:xfrm>
            <a:off x="4171949" y="3062307"/>
            <a:ext cx="4829175" cy="3152775"/>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images.tcj.com/2012/07/Abu-Ghraib.jpg"/>
          <p:cNvPicPr>
            <a:picLocks noChangeAspect="1" noChangeArrowheads="1"/>
          </p:cNvPicPr>
          <p:nvPr/>
        </p:nvPicPr>
        <p:blipFill>
          <a:blip r:embed="rId3" cstate="print"/>
          <a:srcRect/>
          <a:stretch>
            <a:fillRect/>
          </a:stretch>
        </p:blipFill>
        <p:spPr bwMode="auto">
          <a:xfrm>
            <a:off x="1" y="0"/>
            <a:ext cx="4357686" cy="3764629"/>
          </a:xfrm>
          <a:prstGeom prst="rect">
            <a:avLst/>
          </a:prstGeom>
          <a:noFill/>
        </p:spPr>
      </p:pic>
      <p:pic>
        <p:nvPicPr>
          <p:cNvPr id="43012" name="Picture 4" descr="http://www.wired.com/images/slideshow/2008/02/gallery_abu_ghraib/abu8.jpg"/>
          <p:cNvPicPr>
            <a:picLocks noChangeAspect="1" noChangeArrowheads="1"/>
          </p:cNvPicPr>
          <p:nvPr/>
        </p:nvPicPr>
        <p:blipFill>
          <a:blip r:embed="rId4" cstate="print"/>
          <a:srcRect/>
          <a:stretch>
            <a:fillRect/>
          </a:stretch>
        </p:blipFill>
        <p:spPr bwMode="auto">
          <a:xfrm>
            <a:off x="4314825" y="3286125"/>
            <a:ext cx="4829175" cy="3571875"/>
          </a:xfrm>
          <a:prstGeom prst="rect">
            <a:avLst/>
          </a:prstGeom>
          <a:noFill/>
        </p:spPr>
      </p:pic>
      <p:pic>
        <p:nvPicPr>
          <p:cNvPr id="43014" name="Picture 6" descr="http://rt.com/files/usa/news/abu-ghraib-scapegoats/abu-ghraib2.jpg"/>
          <p:cNvPicPr>
            <a:picLocks noChangeAspect="1" noChangeArrowheads="1"/>
          </p:cNvPicPr>
          <p:nvPr/>
        </p:nvPicPr>
        <p:blipFill>
          <a:blip r:embed="rId5" cstate="print"/>
          <a:srcRect/>
          <a:stretch>
            <a:fillRect/>
          </a:stretch>
        </p:blipFill>
        <p:spPr bwMode="auto">
          <a:xfrm>
            <a:off x="4643438" y="107157"/>
            <a:ext cx="4143372" cy="3107529"/>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i.telegraph.co.uk/multimedia/archive/01490/guantanamo_1490303c.jpg"/>
          <p:cNvPicPr>
            <a:picLocks noChangeAspect="1" noChangeArrowheads="1"/>
          </p:cNvPicPr>
          <p:nvPr/>
        </p:nvPicPr>
        <p:blipFill>
          <a:blip r:embed="rId3" cstate="print"/>
          <a:srcRect/>
          <a:stretch>
            <a:fillRect/>
          </a:stretch>
        </p:blipFill>
        <p:spPr bwMode="auto">
          <a:xfrm>
            <a:off x="0" y="0"/>
            <a:ext cx="5248707" cy="3286148"/>
          </a:xfrm>
          <a:prstGeom prst="rect">
            <a:avLst/>
          </a:prstGeom>
          <a:noFill/>
        </p:spPr>
      </p:pic>
      <p:pic>
        <p:nvPicPr>
          <p:cNvPr id="70660" name="Picture 4" descr="http://www.brusselstribunal.org/Meyer/USRendition_bestanden/image008.jpg"/>
          <p:cNvPicPr>
            <a:picLocks noChangeAspect="1" noChangeArrowheads="1"/>
          </p:cNvPicPr>
          <p:nvPr/>
        </p:nvPicPr>
        <p:blipFill>
          <a:blip r:embed="rId4" cstate="print"/>
          <a:srcRect/>
          <a:stretch>
            <a:fillRect/>
          </a:stretch>
        </p:blipFill>
        <p:spPr bwMode="auto">
          <a:xfrm>
            <a:off x="4954154" y="1257287"/>
            <a:ext cx="4189846" cy="5600713"/>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Border crossing: Biometric identification/ Muslim migrants = suspected terrorist? </a:t>
            </a:r>
            <a:endParaRPr lang="th-TH" sz="3200" b="1" dirty="0">
              <a:solidFill>
                <a:schemeClr val="bg1"/>
              </a:solidFill>
              <a:latin typeface="Times New Roman" pitchFamily="18" charset="0"/>
            </a:endParaRPr>
          </a:p>
        </p:txBody>
      </p:sp>
      <p:pic>
        <p:nvPicPr>
          <p:cNvPr id="69634" name="Picture 2" descr="http://graphics8.nytimes.com/images/2012/10/07/travel/07GETAWAY_SPAN/07GETAWAY_SPAN-articleLarge.jpg"/>
          <p:cNvPicPr>
            <a:picLocks noChangeAspect="1" noChangeArrowheads="1"/>
          </p:cNvPicPr>
          <p:nvPr/>
        </p:nvPicPr>
        <p:blipFill>
          <a:blip r:embed="rId3"/>
          <a:srcRect/>
          <a:stretch>
            <a:fillRect/>
          </a:stretch>
        </p:blipFill>
        <p:spPr bwMode="auto">
          <a:xfrm>
            <a:off x="142845" y="1428736"/>
            <a:ext cx="4500594" cy="2778474"/>
          </a:xfrm>
          <a:prstGeom prst="rect">
            <a:avLst/>
          </a:prstGeom>
          <a:noFill/>
        </p:spPr>
      </p:pic>
      <p:sp>
        <p:nvSpPr>
          <p:cNvPr id="69636" name="AutoShape 4" descr="http://media1.s-nbcnews.com/j/msnbc/Components/Photos/031225/031225_airport_security_hmed6a.grid-6x2.jpg"/>
          <p:cNvSpPr>
            <a:spLocks noChangeAspect="1" noChangeArrowheads="1"/>
          </p:cNvSpPr>
          <p:nvPr/>
        </p:nvSpPr>
        <p:spPr bwMode="auto">
          <a:xfrm>
            <a:off x="155575" y="-1477963"/>
            <a:ext cx="4514850" cy="30861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9638" name="Picture 6" descr="http://media1.s-nbcnews.com/j/msnbc/Components/Photos/031225/031225_airport_security_hmed6a.grid-6x2.jpg"/>
          <p:cNvPicPr>
            <a:picLocks noChangeAspect="1" noChangeArrowheads="1"/>
          </p:cNvPicPr>
          <p:nvPr/>
        </p:nvPicPr>
        <p:blipFill>
          <a:blip r:embed="rId4"/>
          <a:srcRect r="31962"/>
          <a:stretch>
            <a:fillRect/>
          </a:stretch>
        </p:blipFill>
        <p:spPr bwMode="auto">
          <a:xfrm>
            <a:off x="5643570" y="1357298"/>
            <a:ext cx="3071834" cy="3086101"/>
          </a:xfrm>
          <a:prstGeom prst="rect">
            <a:avLst/>
          </a:prstGeom>
          <a:noFill/>
        </p:spPr>
      </p:pic>
      <p:pic>
        <p:nvPicPr>
          <p:cNvPr id="69640" name="Picture 8" descr="http://imgur.com/8DEFi.jpg"/>
          <p:cNvPicPr>
            <a:picLocks noChangeAspect="1" noChangeArrowheads="1"/>
          </p:cNvPicPr>
          <p:nvPr/>
        </p:nvPicPr>
        <p:blipFill>
          <a:blip r:embed="rId5"/>
          <a:srcRect/>
          <a:stretch>
            <a:fillRect/>
          </a:stretch>
        </p:blipFill>
        <p:spPr bwMode="auto">
          <a:xfrm>
            <a:off x="2571736" y="3781425"/>
            <a:ext cx="4714875" cy="307657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Border/ Walled States  </a:t>
            </a:r>
            <a:endParaRPr lang="th-TH" sz="3200" b="1" dirty="0">
              <a:solidFill>
                <a:schemeClr val="bg1"/>
              </a:solidFill>
              <a:latin typeface="Times New Roman" pitchFamily="18" charset="0"/>
            </a:endParaRPr>
          </a:p>
        </p:txBody>
      </p:sp>
      <p:pic>
        <p:nvPicPr>
          <p:cNvPr id="1026" name="Picture 2" descr="http://jaguarhabitatusa.files.wordpress.com/2008/07/wall_coronado_by_matt_clark.jpg"/>
          <p:cNvPicPr>
            <a:picLocks noChangeAspect="1" noChangeArrowheads="1"/>
          </p:cNvPicPr>
          <p:nvPr/>
        </p:nvPicPr>
        <p:blipFill>
          <a:blip r:embed="rId3" cstate="print"/>
          <a:srcRect/>
          <a:stretch>
            <a:fillRect/>
          </a:stretch>
        </p:blipFill>
        <p:spPr bwMode="auto">
          <a:xfrm>
            <a:off x="285720" y="1142984"/>
            <a:ext cx="4071934" cy="5424644"/>
          </a:xfrm>
          <a:prstGeom prst="rect">
            <a:avLst/>
          </a:prstGeom>
          <a:noFill/>
        </p:spPr>
      </p:pic>
      <p:pic>
        <p:nvPicPr>
          <p:cNvPr id="1028" name="Picture 4" descr="http://www.imemc.org/attachments/jul2012/israeliseparationwall.jpg"/>
          <p:cNvPicPr>
            <a:picLocks noChangeAspect="1" noChangeArrowheads="1"/>
          </p:cNvPicPr>
          <p:nvPr/>
        </p:nvPicPr>
        <p:blipFill>
          <a:blip r:embed="rId4"/>
          <a:srcRect/>
          <a:stretch>
            <a:fillRect/>
          </a:stretch>
        </p:blipFill>
        <p:spPr bwMode="auto">
          <a:xfrm>
            <a:off x="4429092" y="1142984"/>
            <a:ext cx="4381500" cy="2628900"/>
          </a:xfrm>
          <a:prstGeom prst="rect">
            <a:avLst/>
          </a:prstGeom>
          <a:noFill/>
        </p:spPr>
      </p:pic>
      <p:pic>
        <p:nvPicPr>
          <p:cNvPr id="1030" name="Picture 6" descr="http://images.indiatvnews.com/mainnational/IndiaTv6d04cf_BARBEDWIRE.jpg"/>
          <p:cNvPicPr>
            <a:picLocks noChangeAspect="1" noChangeArrowheads="1"/>
          </p:cNvPicPr>
          <p:nvPr/>
        </p:nvPicPr>
        <p:blipFill>
          <a:blip r:embed="rId5"/>
          <a:srcRect/>
          <a:stretch>
            <a:fillRect/>
          </a:stretch>
        </p:blipFill>
        <p:spPr bwMode="auto">
          <a:xfrm>
            <a:off x="4429092" y="3786190"/>
            <a:ext cx="4357718" cy="2841111"/>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Slum dwellers</a:t>
            </a:r>
            <a:endParaRPr lang="th-TH" sz="3200" b="1" dirty="0">
              <a:solidFill>
                <a:schemeClr val="bg1"/>
              </a:solidFill>
              <a:latin typeface="Times New Roman" pitchFamily="18" charset="0"/>
            </a:endParaRPr>
          </a:p>
        </p:txBody>
      </p:sp>
      <p:pic>
        <p:nvPicPr>
          <p:cNvPr id="67586" name="Picture 2" descr="http://womennewsnetwork.net/wp-content/uploads/2012/03/023-BRAZIL-SlumNextoLuxury-SaoPauloImageDavidFenng.jpg"/>
          <p:cNvPicPr>
            <a:picLocks noChangeAspect="1" noChangeArrowheads="1"/>
          </p:cNvPicPr>
          <p:nvPr/>
        </p:nvPicPr>
        <p:blipFill>
          <a:blip r:embed="rId2"/>
          <a:srcRect/>
          <a:stretch>
            <a:fillRect/>
          </a:stretch>
        </p:blipFill>
        <p:spPr bwMode="auto">
          <a:xfrm>
            <a:off x="2607423" y="2500282"/>
            <a:ext cx="6536577" cy="4357718"/>
          </a:xfrm>
          <a:prstGeom prst="rect">
            <a:avLst/>
          </a:prstGeom>
          <a:noFill/>
        </p:spPr>
      </p:pic>
      <p:pic>
        <p:nvPicPr>
          <p:cNvPr id="67588" name="Picture 4" descr="http://www.celsias.com/media/uploads/admin/slum_quarter_in_th_1_galleryfull2.jpg"/>
          <p:cNvPicPr>
            <a:picLocks noChangeAspect="1" noChangeArrowheads="1"/>
          </p:cNvPicPr>
          <p:nvPr/>
        </p:nvPicPr>
        <p:blipFill>
          <a:blip r:embed="rId3"/>
          <a:srcRect/>
          <a:stretch>
            <a:fillRect/>
          </a:stretch>
        </p:blipFill>
        <p:spPr bwMode="auto">
          <a:xfrm>
            <a:off x="0" y="1142985"/>
            <a:ext cx="2966920" cy="385765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Surveillance State/Society: CCTV/ Drone </a:t>
            </a:r>
            <a:endParaRPr lang="th-TH" sz="3200" b="1" dirty="0">
              <a:solidFill>
                <a:schemeClr val="bg1"/>
              </a:solidFill>
              <a:latin typeface="Times New Roman" pitchFamily="18" charset="0"/>
            </a:endParaRPr>
          </a:p>
        </p:txBody>
      </p:sp>
      <p:sp>
        <p:nvSpPr>
          <p:cNvPr id="71682" name="AutoShape 2" descr="http://www.metro.us/wp-content/uploads/2013/06/reuters-us-usa-ny-surveillance.jpg"/>
          <p:cNvSpPr>
            <a:spLocks noChangeAspect="1" noChangeArrowheads="1"/>
          </p:cNvSpPr>
          <p:nvPr/>
        </p:nvSpPr>
        <p:spPr bwMode="auto">
          <a:xfrm>
            <a:off x="63500" y="-136525"/>
            <a:ext cx="4714875" cy="31432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71684" name="Picture 4" descr="http://www.metro.us/wp-content/uploads/2013/06/reuters-us-usa-ny-surveillance.jpg"/>
          <p:cNvPicPr>
            <a:picLocks noChangeAspect="1" noChangeArrowheads="1"/>
          </p:cNvPicPr>
          <p:nvPr/>
        </p:nvPicPr>
        <p:blipFill>
          <a:blip r:embed="rId2" cstate="print"/>
          <a:srcRect/>
          <a:stretch>
            <a:fillRect/>
          </a:stretch>
        </p:blipFill>
        <p:spPr bwMode="auto">
          <a:xfrm>
            <a:off x="0" y="1142984"/>
            <a:ext cx="5643570" cy="3762380"/>
          </a:xfrm>
          <a:prstGeom prst="rect">
            <a:avLst/>
          </a:prstGeom>
          <a:noFill/>
        </p:spPr>
      </p:pic>
      <p:pic>
        <p:nvPicPr>
          <p:cNvPr id="71686" name="Picture 6" descr="http://www.occupy.com/sites/default/files/styles/slide_narrow/public/field/image/hong_kong_us_government_surveillance.jpg?itok=e9W4QLKe"/>
          <p:cNvPicPr>
            <a:picLocks noChangeAspect="1" noChangeArrowheads="1"/>
          </p:cNvPicPr>
          <p:nvPr/>
        </p:nvPicPr>
        <p:blipFill>
          <a:blip r:embed="rId3" cstate="print"/>
          <a:srcRect/>
          <a:stretch>
            <a:fillRect/>
          </a:stretch>
        </p:blipFill>
        <p:spPr bwMode="auto">
          <a:xfrm>
            <a:off x="4429125" y="4210049"/>
            <a:ext cx="4714875" cy="264795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685800" y="142852"/>
            <a:ext cx="7772400" cy="1470025"/>
          </a:xfrm>
        </p:spPr>
        <p:txBody>
          <a:bodyPr>
            <a:normAutofit/>
          </a:bodyPr>
          <a:lstStyle/>
          <a:p>
            <a:pPr lvl="0"/>
            <a:r>
              <a:rPr lang="en-US" sz="3600" b="1" dirty="0" err="1" smtClean="0">
                <a:solidFill>
                  <a:schemeClr val="bg1"/>
                </a:solidFill>
                <a:latin typeface="Times New Roman" pitchFamily="18" charset="0"/>
              </a:rPr>
              <a:t>Obama’s</a:t>
            </a:r>
            <a:r>
              <a:rPr lang="en-US" sz="3600" b="1" dirty="0" smtClean="0">
                <a:solidFill>
                  <a:schemeClr val="bg1"/>
                </a:solidFill>
                <a:latin typeface="Times New Roman" pitchFamily="18" charset="0"/>
              </a:rPr>
              <a:t> Wars </a:t>
            </a:r>
            <a:endParaRPr lang="th-TH" sz="3600" b="1" dirty="0">
              <a:solidFill>
                <a:schemeClr val="bg1"/>
              </a:solidFill>
              <a:latin typeface="Times New Roman" pitchFamily="18" charset="0"/>
            </a:endParaRPr>
          </a:p>
        </p:txBody>
      </p:sp>
      <p:sp>
        <p:nvSpPr>
          <p:cNvPr id="8" name="Subtitle 7"/>
          <p:cNvSpPr>
            <a:spLocks noGrp="1"/>
          </p:cNvSpPr>
          <p:nvPr>
            <p:ph type="subTitle" idx="1"/>
          </p:nvPr>
        </p:nvSpPr>
        <p:spPr>
          <a:xfrm>
            <a:off x="1371600" y="4962548"/>
            <a:ext cx="6400800" cy="1752600"/>
          </a:xfrm>
        </p:spPr>
        <p:txBody>
          <a:bodyPr>
            <a:normAutofit/>
          </a:bodyPr>
          <a:lstStyle/>
          <a:p>
            <a:pPr marL="342900" lvl="0" indent="-342900">
              <a:defRPr/>
            </a:pPr>
            <a:r>
              <a:rPr lang="en-US"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Jittipat Poonkham </a:t>
            </a:r>
          </a:p>
          <a:p>
            <a:pPr marL="342900" lvl="0" indent="-342900">
              <a:defRPr/>
            </a:pPr>
            <a:r>
              <a:rPr lang="en-US" sz="2800"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Faculty of Political Science</a:t>
            </a:r>
          </a:p>
          <a:p>
            <a:pPr marL="342900" lvl="0" indent="-342900">
              <a:defRPr/>
            </a:pPr>
            <a:r>
              <a:rPr lang="en-US" sz="2800"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Thammasat University</a:t>
            </a:r>
            <a:endParaRPr lang="th-TH" sz="2800" dirty="0" smtClean="0">
              <a:solidFill>
                <a:schemeClr val="bg1"/>
              </a:solidFill>
              <a:effectLst>
                <a:outerShdw blurRad="38100" dist="38100" dir="2700000" algn="tl">
                  <a:srgbClr val="000000">
                    <a:alpha val="43137"/>
                  </a:srgbClr>
                </a:outerShdw>
              </a:effectLst>
              <a:latin typeface="Times New Roman" pitchFamily="18" charset="0"/>
              <a:cs typeface="Angsana New" pitchFamily="18" charset="-34"/>
            </a:endParaRPr>
          </a:p>
          <a:p>
            <a:endParaRPr lang="th-TH" sz="2800" dirty="0"/>
          </a:p>
        </p:txBody>
      </p:sp>
      <p:pic>
        <p:nvPicPr>
          <p:cNvPr id="112642" name="Picture 2" descr="http://libertyunyielding.com/wp-content/uploads/2013/08/barack-obama-laughing.jpg"/>
          <p:cNvPicPr>
            <a:picLocks noChangeAspect="1" noChangeArrowheads="1"/>
          </p:cNvPicPr>
          <p:nvPr/>
        </p:nvPicPr>
        <p:blipFill>
          <a:blip r:embed="rId3"/>
          <a:srcRect/>
          <a:stretch>
            <a:fillRect/>
          </a:stretch>
        </p:blipFill>
        <p:spPr bwMode="auto">
          <a:xfrm>
            <a:off x="1714480" y="1178197"/>
            <a:ext cx="5643602" cy="3751001"/>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On War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600200"/>
            <a:ext cx="8229600" cy="4829196"/>
          </a:xfrm>
        </p:spPr>
        <p:txBody>
          <a:bodyPr>
            <a:normAutofit/>
          </a:bodyPr>
          <a:lstStyle/>
          <a:p>
            <a:r>
              <a:rPr lang="en-US" sz="2800" dirty="0" smtClean="0">
                <a:solidFill>
                  <a:schemeClr val="bg1"/>
                </a:solidFill>
                <a:latin typeface="Times New Roman" pitchFamily="18" charset="0"/>
              </a:rPr>
              <a:t>Does war still matter in IR? </a:t>
            </a:r>
          </a:p>
          <a:p>
            <a:r>
              <a:rPr lang="en-US" sz="2800" dirty="0" smtClean="0">
                <a:solidFill>
                  <a:schemeClr val="bg1"/>
                </a:solidFill>
                <a:latin typeface="Times New Roman" pitchFamily="18" charset="0"/>
              </a:rPr>
              <a:t>Do we need to study war? </a:t>
            </a:r>
          </a:p>
          <a:p>
            <a:r>
              <a:rPr lang="en-US" sz="2800" dirty="0" smtClean="0">
                <a:solidFill>
                  <a:schemeClr val="bg1"/>
                </a:solidFill>
                <a:latin typeface="Times New Roman" pitchFamily="18" charset="0"/>
              </a:rPr>
              <a:t>What kind of wars are they in contemporary global politics?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War Studies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600200"/>
            <a:ext cx="8229600" cy="4829196"/>
          </a:xfrm>
        </p:spPr>
        <p:txBody>
          <a:bodyPr>
            <a:normAutofit/>
          </a:bodyPr>
          <a:lstStyle/>
          <a:p>
            <a:r>
              <a:rPr lang="en-US" sz="2800" b="1" dirty="0" smtClean="0">
                <a:solidFill>
                  <a:schemeClr val="bg1"/>
                </a:solidFill>
                <a:latin typeface="Times New Roman" pitchFamily="18" charset="0"/>
              </a:rPr>
              <a:t>Strategic Studies</a:t>
            </a:r>
            <a:r>
              <a:rPr lang="en-US" sz="2800" dirty="0" smtClean="0">
                <a:solidFill>
                  <a:schemeClr val="bg1"/>
                </a:solidFill>
                <a:latin typeface="Times New Roman" pitchFamily="18" charset="0"/>
              </a:rPr>
              <a:t>: War-centric  </a:t>
            </a:r>
          </a:p>
          <a:p>
            <a:r>
              <a:rPr lang="en-US" sz="2800" b="1" dirty="0" smtClean="0">
                <a:solidFill>
                  <a:schemeClr val="bg1"/>
                </a:solidFill>
                <a:latin typeface="Times New Roman" pitchFamily="18" charset="0"/>
              </a:rPr>
              <a:t>“New War” Studies</a:t>
            </a:r>
            <a:r>
              <a:rPr lang="en-US" sz="2800" dirty="0" smtClean="0">
                <a:solidFill>
                  <a:schemeClr val="bg1"/>
                </a:solidFill>
                <a:latin typeface="Times New Roman" pitchFamily="18" charset="0"/>
              </a:rPr>
              <a:t> (Mary </a:t>
            </a:r>
            <a:r>
              <a:rPr lang="en-US" sz="2800" dirty="0" err="1" smtClean="0">
                <a:solidFill>
                  <a:schemeClr val="bg1"/>
                </a:solidFill>
                <a:latin typeface="Times New Roman" pitchFamily="18" charset="0"/>
              </a:rPr>
              <a:t>Kaldor</a:t>
            </a:r>
            <a:r>
              <a:rPr lang="en-US" sz="2800" dirty="0" smtClean="0">
                <a:solidFill>
                  <a:schemeClr val="bg1"/>
                </a:solidFill>
                <a:latin typeface="Times New Roman" pitchFamily="18" charset="0"/>
              </a:rPr>
              <a:t>) </a:t>
            </a:r>
          </a:p>
          <a:p>
            <a:r>
              <a:rPr lang="en-US" sz="2800" b="1" dirty="0" smtClean="0">
                <a:solidFill>
                  <a:schemeClr val="bg1"/>
                </a:solidFill>
                <a:latin typeface="Times New Roman" pitchFamily="18" charset="0"/>
              </a:rPr>
              <a:t>Security Studies</a:t>
            </a:r>
            <a:r>
              <a:rPr lang="en-US" sz="2800" dirty="0" smtClean="0">
                <a:solidFill>
                  <a:schemeClr val="bg1"/>
                </a:solidFill>
                <a:latin typeface="Times New Roman" pitchFamily="18" charset="0"/>
              </a:rPr>
              <a:t>: security/non-war-centric – nontraditional (human) security </a:t>
            </a:r>
          </a:p>
          <a:p>
            <a:pPr lvl="1"/>
            <a:r>
              <a:rPr lang="en-US" sz="2400" b="1" dirty="0" smtClean="0">
                <a:solidFill>
                  <a:schemeClr val="bg1"/>
                </a:solidFill>
                <a:latin typeface="Times New Roman" pitchFamily="18" charset="0"/>
              </a:rPr>
              <a:t>Critical Security Studies</a:t>
            </a:r>
            <a:r>
              <a:rPr lang="en-US" sz="2400" dirty="0" smtClean="0">
                <a:solidFill>
                  <a:schemeClr val="bg1"/>
                </a:solidFill>
                <a:latin typeface="Times New Roman" pitchFamily="18" charset="0"/>
              </a:rPr>
              <a:t> (i.e. Copenhagen School, Aberystwyth School, etc): securitization, emancipation, etc.   </a:t>
            </a:r>
          </a:p>
          <a:p>
            <a:r>
              <a:rPr lang="en-US" sz="2800" b="1" dirty="0" smtClean="0">
                <a:solidFill>
                  <a:schemeClr val="bg1"/>
                </a:solidFill>
                <a:latin typeface="Times New Roman" pitchFamily="18" charset="0"/>
              </a:rPr>
              <a:t>Critical War Studies</a:t>
            </a:r>
            <a:r>
              <a:rPr lang="en-US" sz="2800" dirty="0" smtClean="0">
                <a:solidFill>
                  <a:schemeClr val="bg1"/>
                </a:solidFill>
                <a:latin typeface="Times New Roman" pitchFamily="18" charset="0"/>
              </a:rPr>
              <a:t>: Bring “war” back in IR  </a:t>
            </a:r>
          </a:p>
          <a:p>
            <a:pPr>
              <a:buNone/>
            </a:pPr>
            <a:endParaRPr lang="en-US" sz="2800"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What is New about “New War”?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r>
              <a:rPr lang="en-US" sz="2800" dirty="0" smtClean="0">
                <a:solidFill>
                  <a:schemeClr val="bg1"/>
                </a:solidFill>
                <a:latin typeface="Times New Roman" pitchFamily="18" charset="0"/>
                <a:cs typeface="Times New Roman" pitchFamily="18" charset="0"/>
              </a:rPr>
              <a:t>Intrastate warfare </a:t>
            </a:r>
          </a:p>
          <a:p>
            <a:r>
              <a:rPr lang="en-US" sz="2800" dirty="0" smtClean="0">
                <a:solidFill>
                  <a:schemeClr val="bg1"/>
                </a:solidFill>
                <a:latin typeface="Times New Roman" pitchFamily="18" charset="0"/>
                <a:cs typeface="Times New Roman" pitchFamily="18" charset="0"/>
              </a:rPr>
              <a:t>Identity conflict (ethnic, religious, etc) </a:t>
            </a:r>
          </a:p>
          <a:p>
            <a:r>
              <a:rPr lang="en-US" sz="2800" dirty="0" smtClean="0">
                <a:solidFill>
                  <a:schemeClr val="bg1"/>
                </a:solidFill>
                <a:latin typeface="Times New Roman" pitchFamily="18" charset="0"/>
                <a:cs typeface="Times New Roman" pitchFamily="18" charset="0"/>
              </a:rPr>
              <a:t>The new decentralized global war economy </a:t>
            </a:r>
          </a:p>
          <a:p>
            <a:r>
              <a:rPr lang="en-US" sz="2800" dirty="0" smtClean="0">
                <a:solidFill>
                  <a:schemeClr val="bg1"/>
                </a:solidFill>
                <a:latin typeface="Times New Roman" pitchFamily="18" charset="0"/>
                <a:cs typeface="Times New Roman" pitchFamily="18" charset="0"/>
              </a:rPr>
              <a:t>Private uses of force: militias, criminal organizations, terrorists, Private Military Companies (PMCs), etc.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“New War” (Mary </a:t>
            </a:r>
            <a:r>
              <a:rPr lang="en-US" sz="3200" b="1" dirty="0" err="1" smtClean="0">
                <a:solidFill>
                  <a:schemeClr val="bg1"/>
                </a:solidFill>
                <a:latin typeface="Times New Roman" pitchFamily="18" charset="0"/>
              </a:rPr>
              <a:t>Kaldor</a:t>
            </a:r>
            <a:r>
              <a:rPr lang="en-US" sz="3200" b="1" dirty="0" smtClean="0">
                <a:solidFill>
                  <a:schemeClr val="bg1"/>
                </a:solidFill>
                <a:latin typeface="Times New Roman" pitchFamily="18" charset="0"/>
              </a:rPr>
              <a:t> 1999)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600200"/>
            <a:ext cx="4114800" cy="4525963"/>
          </a:xfrm>
        </p:spPr>
        <p:txBody>
          <a:bodyPr>
            <a:normAutofit/>
          </a:bodyPr>
          <a:lstStyle/>
          <a:p>
            <a:r>
              <a:rPr lang="en-US" sz="2800" dirty="0" smtClean="0">
                <a:solidFill>
                  <a:schemeClr val="bg1"/>
                </a:solidFill>
                <a:latin typeface="Times New Roman" pitchFamily="18" charset="0"/>
              </a:rPr>
              <a:t>Is the “New War” thesis theoretically helpful? </a:t>
            </a:r>
          </a:p>
          <a:p>
            <a:r>
              <a:rPr lang="en-US" sz="2800" dirty="0" smtClean="0">
                <a:solidFill>
                  <a:schemeClr val="bg1"/>
                </a:solidFill>
                <a:latin typeface="Times New Roman" pitchFamily="18" charset="0"/>
              </a:rPr>
              <a:t>Is an Old War obsolete? </a:t>
            </a:r>
          </a:p>
        </p:txBody>
      </p:sp>
      <p:pic>
        <p:nvPicPr>
          <p:cNvPr id="89090" name="Picture 2" descr="http://images.betterworldbooks.com/080/New-and-Old-Wars-Kaldor-Mary-9780804737227.jpg"/>
          <p:cNvPicPr>
            <a:picLocks noChangeAspect="1" noChangeArrowheads="1"/>
          </p:cNvPicPr>
          <p:nvPr/>
        </p:nvPicPr>
        <p:blipFill>
          <a:blip r:embed="rId2"/>
          <a:srcRect/>
          <a:stretch>
            <a:fillRect/>
          </a:stretch>
        </p:blipFill>
        <p:spPr bwMode="auto">
          <a:xfrm>
            <a:off x="4857752" y="1285860"/>
            <a:ext cx="3429024" cy="5203114"/>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Obama’s Wars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r>
              <a:rPr lang="en-US" dirty="0" smtClean="0">
                <a:latin typeface="Times New Roman" pitchFamily="18" charset="0"/>
                <a:cs typeface="Times New Roman" pitchFamily="18" charset="0"/>
              </a:rPr>
              <a:t>How many wars is the US fighting today?</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Obama’s Wars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r>
              <a:rPr lang="en-US" sz="2800" dirty="0" smtClean="0">
                <a:latin typeface="Times New Roman" pitchFamily="18" charset="0"/>
                <a:cs typeface="Times New Roman" pitchFamily="18" charset="0"/>
              </a:rPr>
              <a:t>5 wars </a:t>
            </a:r>
          </a:p>
          <a:p>
            <a:r>
              <a:rPr lang="en-US" sz="2800" dirty="0" smtClean="0">
                <a:latin typeface="Times New Roman" pitchFamily="18" charset="0"/>
                <a:cs typeface="Times New Roman" pitchFamily="18" charset="0"/>
              </a:rPr>
              <a:t>2 declared wars: Iraq and Afghanistan </a:t>
            </a:r>
          </a:p>
          <a:p>
            <a:r>
              <a:rPr lang="en-US" sz="2800" dirty="0" smtClean="0">
                <a:latin typeface="Times New Roman" pitchFamily="18" charset="0"/>
                <a:cs typeface="Times New Roman" pitchFamily="18" charset="0"/>
              </a:rPr>
              <a:t>At least 3 undeclared/ unannounced wars: Pakistan, Yemen and Somalia </a:t>
            </a:r>
          </a:p>
          <a:p>
            <a:endParaRPr lang="en-US" sz="28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744925"/>
            <a:ext cx="7772400" cy="1470025"/>
          </a:xfrm>
        </p:spPr>
        <p:txBody>
          <a:bodyPr>
            <a:normAutofit/>
          </a:bodyPr>
          <a:lstStyle/>
          <a:p>
            <a:r>
              <a:rPr lang="en-US" sz="3200" b="1" dirty="0" smtClean="0">
                <a:solidFill>
                  <a:schemeClr val="bg1"/>
                </a:solidFill>
                <a:latin typeface="Times New Roman" pitchFamily="18" charset="0"/>
              </a:rPr>
              <a:t>Obama’s Wars </a:t>
            </a:r>
            <a:endParaRPr lang="th-TH" sz="3200" b="1" dirty="0">
              <a:solidFill>
                <a:schemeClr val="bg1"/>
              </a:solidFill>
              <a:latin typeface="Times New Roman" pitchFamily="18" charset="0"/>
            </a:endParaRPr>
          </a:p>
        </p:txBody>
      </p:sp>
      <p:pic>
        <p:nvPicPr>
          <p:cNvPr id="46082" name="Picture 2" descr="http://www.foreignaffairs.com/files/images/BO-Pent-411.jpg"/>
          <p:cNvPicPr>
            <a:picLocks noChangeAspect="1" noChangeArrowheads="1"/>
          </p:cNvPicPr>
          <p:nvPr/>
        </p:nvPicPr>
        <p:blipFill>
          <a:blip r:embed="rId2" cstate="print"/>
          <a:srcRect/>
          <a:stretch>
            <a:fillRect/>
          </a:stretch>
        </p:blipFill>
        <p:spPr bwMode="auto">
          <a:xfrm>
            <a:off x="0" y="0"/>
            <a:ext cx="5181317" cy="3214686"/>
          </a:xfrm>
          <a:prstGeom prst="rect">
            <a:avLst/>
          </a:prstGeom>
          <a:noFill/>
        </p:spPr>
      </p:pic>
      <p:pic>
        <p:nvPicPr>
          <p:cNvPr id="46084" name="Picture 4" descr="http://blog.heritage.org/wp-content/uploads/Obama-UN120925.jpg"/>
          <p:cNvPicPr>
            <a:picLocks noChangeAspect="1" noChangeArrowheads="1"/>
          </p:cNvPicPr>
          <p:nvPr/>
        </p:nvPicPr>
        <p:blipFill>
          <a:blip r:embed="rId3" cstate="print"/>
          <a:srcRect r="4437"/>
          <a:stretch>
            <a:fillRect/>
          </a:stretch>
        </p:blipFill>
        <p:spPr bwMode="auto">
          <a:xfrm>
            <a:off x="4529139" y="0"/>
            <a:ext cx="4614893" cy="3219451"/>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Whose Speech?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r>
              <a:rPr lang="en-US" dirty="0" smtClean="0">
                <a:latin typeface="Times New Roman" pitchFamily="18" charset="0"/>
              </a:rPr>
              <a:t>“If we have to use force, it is because we are America. We are the indispensable nation. We stand tall. We see farther into the future”.</a:t>
            </a:r>
            <a:endParaRPr lang="th-TH" dirty="0">
              <a:latin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Whose Speech?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r>
              <a:rPr lang="en-US" dirty="0" smtClean="0">
                <a:latin typeface="Times New Roman" pitchFamily="18" charset="0"/>
              </a:rPr>
              <a:t>“If we have to use force, it is because we are America. We are the indispensable nation. We stand tall. We see farther into the future”.</a:t>
            </a:r>
            <a:endParaRPr lang="th-TH" dirty="0">
              <a:latin typeface="Times New Roman" pitchFamily="18" charset="0"/>
            </a:endParaRPr>
          </a:p>
        </p:txBody>
      </p:sp>
      <p:pic>
        <p:nvPicPr>
          <p:cNvPr id="4" name="Picture 2" descr="http://www.islamophobiatoday.com/wp-content/uploads/2010/11/albright.jpg"/>
          <p:cNvPicPr>
            <a:picLocks noChangeAspect="1" noChangeArrowheads="1"/>
          </p:cNvPicPr>
          <p:nvPr/>
        </p:nvPicPr>
        <p:blipFill>
          <a:blip r:embed="rId3"/>
          <a:srcRect/>
          <a:stretch>
            <a:fillRect/>
          </a:stretch>
        </p:blipFill>
        <p:spPr bwMode="auto">
          <a:xfrm>
            <a:off x="6286512" y="3114675"/>
            <a:ext cx="2628900" cy="3743325"/>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Whose Speech?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r>
              <a:rPr lang="en-US" dirty="0" smtClean="0">
                <a:latin typeface="Times New Roman" pitchFamily="18" charset="0"/>
              </a:rPr>
              <a:t>“No president should ever hesitate to use force – unilaterally, if necessary – to protect ourselves and our vital interests when we are attacked or imminently threatened”.  </a:t>
            </a:r>
            <a:endParaRPr lang="th-TH" dirty="0">
              <a:latin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Whose Speech?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r>
              <a:rPr lang="en-US" dirty="0" smtClean="0">
                <a:latin typeface="Times New Roman" pitchFamily="18" charset="0"/>
              </a:rPr>
              <a:t>“No president should ever hesitate to use force – unilaterally, if necessary – to protect ourselves and our vital interests when we are attacked or imminently threatened”.  </a:t>
            </a:r>
            <a:endParaRPr lang="th-TH" dirty="0">
              <a:latin typeface="Times New Roman" pitchFamily="18" charset="0"/>
            </a:endParaRPr>
          </a:p>
        </p:txBody>
      </p:sp>
      <p:pic>
        <p:nvPicPr>
          <p:cNvPr id="128002" name="Picture 2" descr="http://www.washingtonpost.com/blogs/the-switch/files/2013/08/Obama_0490e_image_1024w.jpg"/>
          <p:cNvPicPr>
            <a:picLocks noChangeAspect="1" noChangeArrowheads="1"/>
          </p:cNvPicPr>
          <p:nvPr/>
        </p:nvPicPr>
        <p:blipFill>
          <a:blip r:embed="rId3"/>
          <a:srcRect/>
          <a:stretch>
            <a:fillRect/>
          </a:stretch>
        </p:blipFill>
        <p:spPr bwMode="auto">
          <a:xfrm>
            <a:off x="4429125" y="3714750"/>
            <a:ext cx="4714875" cy="314325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Whose Speech?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r>
              <a:rPr lang="en-US" dirty="0" smtClean="0">
                <a:latin typeface="Times New Roman" pitchFamily="18" charset="0"/>
              </a:rPr>
              <a:t>“When our national security interests are threatened, we will act with others when we can, but alone if we must. We will use diplomacy when we can, but force if we must”. </a:t>
            </a:r>
            <a:endParaRPr lang="th-TH" dirty="0" smtClean="0">
              <a:latin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Whose Speech?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r>
              <a:rPr lang="en-US" dirty="0" smtClean="0">
                <a:latin typeface="Times New Roman" pitchFamily="18" charset="0"/>
              </a:rPr>
              <a:t>“When our national security interests are threatened, we will act with others when we can, but alone if we must. We will use diplomacy when we can, but force if we must”. </a:t>
            </a:r>
            <a:endParaRPr lang="th-TH" dirty="0" smtClean="0">
              <a:latin typeface="Times New Roman" pitchFamily="18" charset="0"/>
            </a:endParaRPr>
          </a:p>
        </p:txBody>
      </p:sp>
      <p:pic>
        <p:nvPicPr>
          <p:cNvPr id="132098" name="Picture 2" descr="http://2.bp.blogspot.com/-AfGm5o6T9V8/UPuCyG_YBTI/AAAAAAAACxA/Nwq3lGSjSBA/s1600/Bill+Clinton.jpg"/>
          <p:cNvPicPr>
            <a:picLocks noChangeAspect="1" noChangeArrowheads="1"/>
          </p:cNvPicPr>
          <p:nvPr/>
        </p:nvPicPr>
        <p:blipFill>
          <a:blip r:embed="rId3" cstate="print"/>
          <a:srcRect/>
          <a:stretch>
            <a:fillRect/>
          </a:stretch>
        </p:blipFill>
        <p:spPr bwMode="auto">
          <a:xfrm>
            <a:off x="4714876" y="3654713"/>
            <a:ext cx="4429124" cy="3203287"/>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Whose Speech?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pPr marL="342900" lvl="1" indent="-342900">
              <a:buFont typeface="Arial" pitchFamily="34" charset="0"/>
              <a:buChar char="•"/>
            </a:pPr>
            <a:r>
              <a:rPr lang="en-US" sz="3200" dirty="0" smtClean="0">
                <a:latin typeface="Times New Roman" pitchFamily="18" charset="0"/>
              </a:rPr>
              <a:t>“Let me say it clearly: </a:t>
            </a:r>
            <a:r>
              <a:rPr lang="en-US" sz="3200" i="1" dirty="0" smtClean="0">
                <a:latin typeface="Times New Roman" pitchFamily="18" charset="0"/>
              </a:rPr>
              <a:t>the United States can, must, and will lead in this new century”.</a:t>
            </a:r>
            <a:r>
              <a:rPr lang="en-US" sz="3200" dirty="0" smtClean="0">
                <a:latin typeface="Times New Roman" pitchFamily="18" charset="0"/>
              </a:rPr>
              <a:t> </a:t>
            </a:r>
            <a:endParaRPr lang="th-TH" sz="3200" dirty="0" smtClean="0">
              <a:latin typeface="Times New Roman" pitchFamily="18" charset="0"/>
            </a:endParaRPr>
          </a:p>
          <a:p>
            <a:endParaRPr lang="th-TH" dirty="0">
              <a:latin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Whose Speech?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pPr marL="342900" lvl="1" indent="-342900">
              <a:buFont typeface="Arial" pitchFamily="34" charset="0"/>
              <a:buChar char="•"/>
            </a:pPr>
            <a:r>
              <a:rPr lang="en-US" sz="3200" dirty="0" smtClean="0">
                <a:latin typeface="Times New Roman" pitchFamily="18" charset="0"/>
              </a:rPr>
              <a:t>“Let me say it clearly: </a:t>
            </a:r>
            <a:r>
              <a:rPr lang="en-US" sz="3200" i="1" dirty="0" smtClean="0">
                <a:latin typeface="Times New Roman" pitchFamily="18" charset="0"/>
              </a:rPr>
              <a:t>the United States can, must, and will lead in this new century”.</a:t>
            </a:r>
            <a:r>
              <a:rPr lang="en-US" sz="3200" dirty="0" smtClean="0">
                <a:latin typeface="Times New Roman" pitchFamily="18" charset="0"/>
              </a:rPr>
              <a:t> </a:t>
            </a:r>
            <a:endParaRPr lang="th-TH" sz="3200" dirty="0" smtClean="0">
              <a:latin typeface="Times New Roman" pitchFamily="18" charset="0"/>
            </a:endParaRPr>
          </a:p>
          <a:p>
            <a:endParaRPr lang="th-TH" dirty="0">
              <a:latin typeface="Times New Roman" pitchFamily="18" charset="0"/>
            </a:endParaRPr>
          </a:p>
        </p:txBody>
      </p:sp>
      <p:pic>
        <p:nvPicPr>
          <p:cNvPr id="134146" name="Picture 2" descr="http://static.guim.co.uk/sys-images/Guardian/Pix/audio/video/2013/1/23/1358956313048/Hillary-Clinton-testifies-011.jpg"/>
          <p:cNvPicPr>
            <a:picLocks noChangeAspect="1" noChangeArrowheads="1"/>
          </p:cNvPicPr>
          <p:nvPr/>
        </p:nvPicPr>
        <p:blipFill>
          <a:blip r:embed="rId3"/>
          <a:srcRect/>
          <a:stretch>
            <a:fillRect/>
          </a:stretch>
        </p:blipFill>
        <p:spPr bwMode="auto">
          <a:xfrm>
            <a:off x="4429125" y="3429000"/>
            <a:ext cx="4714875" cy="2828925"/>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Whose Speech? </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pPr marL="342900" lvl="1" indent="-342900">
              <a:buFont typeface="Arial" pitchFamily="34" charset="0"/>
              <a:buChar char="•"/>
            </a:pPr>
            <a:r>
              <a:rPr lang="en-US" sz="3200" dirty="0" smtClean="0">
                <a:latin typeface="Times New Roman" pitchFamily="18" charset="0"/>
              </a:rPr>
              <a:t>“We stand up for universal values because it is the right thing to do. But we also know from experience that those who defend these values from their people have been our closest friends and allies, while those who have denied these rights – whether terrorist groups or tyrannical governments – have chosen to be our adversaries”. </a:t>
            </a:r>
          </a:p>
          <a:p>
            <a:endParaRPr lang="en-US" dirty="0" smtClean="0">
              <a:latin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Wars: Outline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600200"/>
            <a:ext cx="8229600" cy="4829196"/>
          </a:xfrm>
        </p:spPr>
        <p:txBody>
          <a:bodyPr>
            <a:normAutofit/>
          </a:bodyPr>
          <a:lstStyle/>
          <a:p>
            <a:r>
              <a:rPr lang="en-US" sz="2800" dirty="0" smtClean="0">
                <a:solidFill>
                  <a:schemeClr val="bg1"/>
                </a:solidFill>
                <a:latin typeface="Times New Roman" pitchFamily="18" charset="0"/>
              </a:rPr>
              <a:t>The “Obama Doctrine”: “Change” or Continuity of the Bush administration?   </a:t>
            </a:r>
          </a:p>
          <a:p>
            <a:r>
              <a:rPr lang="en-US" sz="2800" dirty="0" smtClean="0">
                <a:solidFill>
                  <a:schemeClr val="bg1"/>
                </a:solidFill>
                <a:latin typeface="Times New Roman" pitchFamily="18" charset="0"/>
              </a:rPr>
              <a:t>Practices </a:t>
            </a:r>
          </a:p>
          <a:p>
            <a:endParaRPr lang="en-US" sz="2800"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Nobel Peace Prize speech </a:t>
            </a:r>
            <a:br>
              <a:rPr lang="en-US" sz="3200" b="1" dirty="0" smtClean="0">
                <a:solidFill>
                  <a:schemeClr val="bg1"/>
                </a:solidFill>
                <a:latin typeface="Times New Roman" pitchFamily="18" charset="0"/>
              </a:rPr>
            </a:br>
            <a:r>
              <a:rPr lang="en-US" sz="3200" b="1" dirty="0" smtClean="0">
                <a:solidFill>
                  <a:schemeClr val="bg1"/>
                </a:solidFill>
                <a:latin typeface="Times New Roman" pitchFamily="18" charset="0"/>
              </a:rPr>
              <a:t>(December 10, 2009)</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600200"/>
            <a:ext cx="8229600" cy="4829196"/>
          </a:xfrm>
        </p:spPr>
        <p:txBody>
          <a:bodyPr>
            <a:normAutofit/>
          </a:bodyPr>
          <a:lstStyle/>
          <a:p>
            <a:r>
              <a:rPr lang="en-US" sz="2800" dirty="0" smtClean="0">
                <a:solidFill>
                  <a:schemeClr val="bg1"/>
                </a:solidFill>
                <a:latin typeface="Times New Roman" pitchFamily="18" charset="0"/>
              </a:rPr>
              <a:t>“As a head of state sworn to protect and defend my nation, I cannot be guided by their [Gandhi’s or Martin Luther King’s] examples alone. I face the world as it is, and cannot stand idle in the face of threats to the American people. For make no mistake: </a:t>
            </a:r>
            <a:r>
              <a:rPr lang="en-US" sz="2800" i="1" dirty="0" smtClean="0">
                <a:solidFill>
                  <a:schemeClr val="bg1"/>
                </a:solidFill>
                <a:latin typeface="Times New Roman" pitchFamily="18" charset="0"/>
              </a:rPr>
              <a:t>Evil does exist in the world</a:t>
            </a:r>
            <a:r>
              <a:rPr lang="en-US" sz="2800" dirty="0" smtClean="0">
                <a:solidFill>
                  <a:schemeClr val="bg1"/>
                </a:solidFill>
                <a:latin typeface="Times New Roman" pitchFamily="18" charset="0"/>
              </a:rPr>
              <a:t>”.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Nobel Peace Prize speech </a:t>
            </a:r>
            <a:br>
              <a:rPr lang="en-US" sz="3200" b="1" dirty="0" smtClean="0">
                <a:solidFill>
                  <a:schemeClr val="bg1"/>
                </a:solidFill>
                <a:latin typeface="Times New Roman" pitchFamily="18" charset="0"/>
              </a:rPr>
            </a:br>
            <a:r>
              <a:rPr lang="en-US" sz="3200" b="1" dirty="0" smtClean="0">
                <a:solidFill>
                  <a:schemeClr val="bg1"/>
                </a:solidFill>
                <a:latin typeface="Times New Roman" pitchFamily="18" charset="0"/>
              </a:rPr>
              <a:t>(December 10, 2009)</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600200"/>
            <a:ext cx="8229600" cy="4829196"/>
          </a:xfrm>
        </p:spPr>
        <p:txBody>
          <a:bodyPr>
            <a:normAutofit/>
          </a:bodyPr>
          <a:lstStyle/>
          <a:p>
            <a:r>
              <a:rPr lang="en-US" sz="2800" dirty="0" smtClean="0">
                <a:solidFill>
                  <a:schemeClr val="bg1"/>
                </a:solidFill>
                <a:latin typeface="Times New Roman" pitchFamily="18" charset="0"/>
              </a:rPr>
              <a:t>“I am the commander in chief of the military of a nation in the midst of two wars. I am responsible for the deployment of thousands of young Americans to battle in a distant land. Some will kill, and some will be killed”. </a:t>
            </a:r>
          </a:p>
          <a:p>
            <a:endParaRPr lang="en-US" sz="2800"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Nobel Peace Prize speech </a:t>
            </a:r>
            <a:br>
              <a:rPr lang="en-US" sz="3200" b="1" dirty="0" smtClean="0">
                <a:solidFill>
                  <a:schemeClr val="bg1"/>
                </a:solidFill>
                <a:latin typeface="Times New Roman" pitchFamily="18" charset="0"/>
              </a:rPr>
            </a:br>
            <a:r>
              <a:rPr lang="en-US" sz="3200" b="1" dirty="0" smtClean="0">
                <a:solidFill>
                  <a:schemeClr val="bg1"/>
                </a:solidFill>
                <a:latin typeface="Times New Roman" pitchFamily="18" charset="0"/>
              </a:rPr>
              <a:t>(December 10, 2009)</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r>
              <a:rPr lang="en-US" sz="2800" dirty="0" smtClean="0">
                <a:solidFill>
                  <a:schemeClr val="bg1"/>
                </a:solidFill>
                <a:latin typeface="Times New Roman" pitchFamily="18" charset="0"/>
              </a:rPr>
              <a:t>“There will be times when nations – acting individually or in concert – will find the use of force not only necessary but morally justifiable”. </a:t>
            </a:r>
          </a:p>
          <a:p>
            <a:r>
              <a:rPr lang="en-US" sz="2800" dirty="0" smtClean="0">
                <a:solidFill>
                  <a:schemeClr val="bg1"/>
                </a:solidFill>
                <a:latin typeface="Times New Roman" pitchFamily="18" charset="0"/>
              </a:rPr>
              <a:t>“The instrument of war do have a role to play in preserving the peace”.</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Nobel Peace Prize speech </a:t>
            </a:r>
            <a:br>
              <a:rPr lang="en-US" sz="3200" b="1" dirty="0" smtClean="0">
                <a:solidFill>
                  <a:schemeClr val="bg1"/>
                </a:solidFill>
                <a:latin typeface="Times New Roman" pitchFamily="18" charset="0"/>
              </a:rPr>
            </a:br>
            <a:r>
              <a:rPr lang="en-US" sz="3200" b="1" dirty="0" smtClean="0">
                <a:solidFill>
                  <a:schemeClr val="bg1"/>
                </a:solidFill>
                <a:latin typeface="Times New Roman" pitchFamily="18" charset="0"/>
              </a:rPr>
              <a:t>(December 10, 2009)</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r>
              <a:rPr lang="en-US" sz="2800" b="1" dirty="0" smtClean="0">
                <a:solidFill>
                  <a:schemeClr val="bg1"/>
                </a:solidFill>
                <a:latin typeface="Times New Roman" pitchFamily="18" charset="0"/>
              </a:rPr>
              <a:t>America’s role in the world </a:t>
            </a:r>
          </a:p>
          <a:p>
            <a:r>
              <a:rPr lang="en-US" sz="2800" dirty="0" smtClean="0">
                <a:solidFill>
                  <a:schemeClr val="bg1"/>
                </a:solidFill>
                <a:latin typeface="Times New Roman" pitchFamily="18" charset="0"/>
              </a:rPr>
              <a:t>“Whatever mistakes we have made, the plain fact is this: </a:t>
            </a:r>
            <a:r>
              <a:rPr lang="en-US" sz="2800" i="1" dirty="0" smtClean="0">
                <a:solidFill>
                  <a:schemeClr val="bg1"/>
                </a:solidFill>
                <a:latin typeface="Times New Roman" pitchFamily="18" charset="0"/>
              </a:rPr>
              <a:t>the United States of America has helped underwrite global security for more than six decades with the blood of our citizens and the strength of our arms</a:t>
            </a:r>
            <a:r>
              <a:rPr lang="en-US" sz="2800" dirty="0" smtClean="0">
                <a:solidFill>
                  <a:schemeClr val="bg1"/>
                </a:solidFill>
                <a:latin typeface="Times New Roman" pitchFamily="18" charset="0"/>
              </a:rPr>
              <a:t>”.</a:t>
            </a:r>
          </a:p>
          <a:p>
            <a:r>
              <a:rPr lang="en-US" sz="2800" dirty="0" smtClean="0">
                <a:solidFill>
                  <a:schemeClr val="bg1"/>
                </a:solidFill>
                <a:latin typeface="Times New Roman" pitchFamily="18" charset="0"/>
              </a:rPr>
              <a:t>“We have borne this burden not because we seek to impose our will. We have done so out of enlightened self-interest”.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Prague Speech (April 5, 2009)</a:t>
            </a:r>
            <a:br>
              <a:rPr lang="en-US" sz="3200" b="1" dirty="0" smtClean="0">
                <a:solidFill>
                  <a:schemeClr val="bg1"/>
                </a:solidFill>
                <a:latin typeface="Times New Roman" pitchFamily="18" charset="0"/>
              </a:rPr>
            </a:br>
            <a:r>
              <a:rPr lang="en-US" sz="3200" b="1" dirty="0" smtClean="0">
                <a:solidFill>
                  <a:schemeClr val="bg1"/>
                </a:solidFill>
                <a:latin typeface="Times New Roman" pitchFamily="18" charset="0"/>
              </a:rPr>
              <a:t>“Nuclear Weapon Free World”</a:t>
            </a:r>
          </a:p>
        </p:txBody>
      </p:sp>
      <p:sp>
        <p:nvSpPr>
          <p:cNvPr id="3" name="Content Placeholder 2"/>
          <p:cNvSpPr>
            <a:spLocks noGrp="1"/>
          </p:cNvSpPr>
          <p:nvPr>
            <p:ph idx="1"/>
          </p:nvPr>
        </p:nvSpPr>
        <p:spPr/>
        <p:txBody>
          <a:bodyPr>
            <a:normAutofit/>
          </a:bodyPr>
          <a:lstStyle/>
          <a:p>
            <a:r>
              <a:rPr lang="en-US" sz="2800" dirty="0" smtClean="0">
                <a:solidFill>
                  <a:schemeClr val="bg1"/>
                </a:solidFill>
                <a:latin typeface="Times New Roman" pitchFamily="18" charset="0"/>
              </a:rPr>
              <a:t>“Today, I state clearly and with conviction America’s commitment to seek the peace and security of a world without nuclear weapons”.</a:t>
            </a:r>
          </a:p>
          <a:p>
            <a:r>
              <a:rPr lang="en-US" sz="2800" dirty="0" smtClean="0">
                <a:solidFill>
                  <a:schemeClr val="bg1"/>
                </a:solidFill>
                <a:latin typeface="Times New Roman" pitchFamily="18" charset="0"/>
              </a:rPr>
              <a:t>“I am not naïve. The goal [of a nuclear-weapon-free-world] will not be reached quickly – perhaps not in my lifetime. As long as these weapons exist, the United States will maintain a safe, secure, and effective arsenal to deter any adversary, and guarantee that defense to our allies”.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“Obama Doctrine”</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600200"/>
            <a:ext cx="8229600" cy="4829196"/>
          </a:xfrm>
        </p:spPr>
        <p:txBody>
          <a:bodyPr>
            <a:normAutofit/>
          </a:bodyPr>
          <a:lstStyle/>
          <a:p>
            <a:r>
              <a:rPr lang="en-US" sz="2800" dirty="0" smtClean="0">
                <a:solidFill>
                  <a:schemeClr val="bg1"/>
                </a:solidFill>
                <a:latin typeface="Times New Roman" pitchFamily="18" charset="0"/>
              </a:rPr>
              <a:t>“I don’t oppose all wars. What I am opposed to is a dumb war”. – Barack Obama </a:t>
            </a:r>
          </a:p>
          <a:p>
            <a:r>
              <a:rPr lang="en-US" sz="2800" b="1" dirty="0" smtClean="0">
                <a:solidFill>
                  <a:schemeClr val="bg1"/>
                </a:solidFill>
                <a:latin typeface="Times New Roman" pitchFamily="18" charset="0"/>
              </a:rPr>
              <a:t>Iraq War</a:t>
            </a:r>
            <a:r>
              <a:rPr lang="en-US" sz="2800" dirty="0" smtClean="0">
                <a:solidFill>
                  <a:schemeClr val="bg1"/>
                </a:solidFill>
                <a:latin typeface="Times New Roman" pitchFamily="18" charset="0"/>
              </a:rPr>
              <a:t> as “a dumb war. A rash war. A war based not on reason, but on passion, not on principle, but on politics. I know that an invasion of Iraq, without a clear rationale and without strong international support, will only fan the flames of the Middle East, and encourage the worst, rather than best, impulses of the Arab world, and strengthen the recruitment arm of al-Qaeda”. (October 2002)</a:t>
            </a:r>
          </a:p>
          <a:p>
            <a:endParaRPr lang="en-US" sz="2800"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“Obama Doctrine”</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500174"/>
            <a:ext cx="8229600" cy="4929222"/>
          </a:xfrm>
        </p:spPr>
        <p:txBody>
          <a:bodyPr>
            <a:normAutofit/>
          </a:bodyPr>
          <a:lstStyle/>
          <a:p>
            <a:r>
              <a:rPr lang="en-US" sz="2800" dirty="0" smtClean="0">
                <a:solidFill>
                  <a:schemeClr val="bg1"/>
                </a:solidFill>
                <a:latin typeface="Times New Roman" pitchFamily="18" charset="0"/>
              </a:rPr>
              <a:t>The possibility of a smarter/ legitimate war</a:t>
            </a:r>
          </a:p>
          <a:p>
            <a:r>
              <a:rPr lang="en-US" sz="2800" dirty="0" smtClean="0">
                <a:solidFill>
                  <a:schemeClr val="bg1"/>
                </a:solidFill>
                <a:latin typeface="Times New Roman" pitchFamily="18" charset="0"/>
              </a:rPr>
              <a:t>“I stand before you as someone who is not opposed to war in all circumstances”. </a:t>
            </a:r>
          </a:p>
          <a:p>
            <a:r>
              <a:rPr lang="en-US" sz="2800" dirty="0" smtClean="0">
                <a:solidFill>
                  <a:schemeClr val="bg1"/>
                </a:solidFill>
                <a:latin typeface="Times New Roman" pitchFamily="18" charset="0"/>
              </a:rPr>
              <a:t>“I would willingly take up arms myself to prevent such tragedy [9/11] from happening again”. (October 2002)</a:t>
            </a:r>
          </a:p>
          <a:p>
            <a:endParaRPr lang="en-US" sz="2800"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“Obama Doctrine”</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428736"/>
            <a:ext cx="8229600" cy="5000660"/>
          </a:xfrm>
        </p:spPr>
        <p:txBody>
          <a:bodyPr>
            <a:normAutofit/>
          </a:bodyPr>
          <a:lstStyle/>
          <a:p>
            <a:r>
              <a:rPr lang="en-US" sz="2800" dirty="0" smtClean="0">
                <a:solidFill>
                  <a:schemeClr val="bg1"/>
                </a:solidFill>
                <a:latin typeface="Times New Roman" pitchFamily="18" charset="0"/>
              </a:rPr>
              <a:t>“No president should ever hesitate to use force – unilaterally, if necessary – to protect ourselves and our vital interests when we are attacked or imminently threatened”. – Obama (April 2007)</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“Obama Doctrine”</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428736"/>
            <a:ext cx="8229600" cy="5000660"/>
          </a:xfrm>
        </p:spPr>
        <p:txBody>
          <a:bodyPr>
            <a:normAutofit/>
          </a:bodyPr>
          <a:lstStyle/>
          <a:p>
            <a:r>
              <a:rPr lang="en-US" sz="2800" b="1" dirty="0" smtClean="0">
                <a:solidFill>
                  <a:schemeClr val="bg1"/>
                </a:solidFill>
                <a:latin typeface="Times New Roman" pitchFamily="18" charset="0"/>
              </a:rPr>
              <a:t>Obama’s Wars in Afghanistan and Pakistan </a:t>
            </a:r>
          </a:p>
          <a:p>
            <a:r>
              <a:rPr lang="en-US" sz="2800" dirty="0" smtClean="0">
                <a:solidFill>
                  <a:schemeClr val="bg1"/>
                </a:solidFill>
                <a:latin typeface="Times New Roman" pitchFamily="18" charset="0"/>
              </a:rPr>
              <a:t>“getting off the wrong battlefield in Iraq and taking the fight to the terrorists in Afghanistan and Pakistan” (August 1, 2007)</a:t>
            </a:r>
          </a:p>
          <a:p>
            <a:r>
              <a:rPr lang="en-US" sz="2800" dirty="0" smtClean="0">
                <a:solidFill>
                  <a:schemeClr val="bg1"/>
                </a:solidFill>
                <a:latin typeface="Times New Roman" pitchFamily="18" charset="0"/>
              </a:rPr>
              <a:t>“to track down, capture or kill terrorists around the world”</a:t>
            </a:r>
          </a:p>
          <a:p>
            <a:r>
              <a:rPr lang="en-US" sz="2800" dirty="0" smtClean="0">
                <a:solidFill>
                  <a:schemeClr val="bg1"/>
                </a:solidFill>
                <a:latin typeface="Times New Roman" pitchFamily="18" charset="0"/>
              </a:rPr>
              <a:t>“As president, I would deploy at least two additional brigades to Afghanistan. If we have actionable intelligence about high-value targets and President [</a:t>
            </a:r>
            <a:r>
              <a:rPr lang="en-US" sz="2800" dirty="0" err="1" smtClean="0">
                <a:solidFill>
                  <a:schemeClr val="bg1"/>
                </a:solidFill>
                <a:latin typeface="Times New Roman" pitchFamily="18" charset="0"/>
              </a:rPr>
              <a:t>Pervez</a:t>
            </a:r>
            <a:r>
              <a:rPr lang="en-US" sz="2800" dirty="0" smtClean="0">
                <a:solidFill>
                  <a:schemeClr val="bg1"/>
                </a:solidFill>
                <a:latin typeface="Times New Roman" pitchFamily="18" charset="0"/>
              </a:rPr>
              <a:t>] </a:t>
            </a:r>
            <a:r>
              <a:rPr lang="en-US" sz="2800" dirty="0" err="1" smtClean="0">
                <a:solidFill>
                  <a:schemeClr val="bg1"/>
                </a:solidFill>
                <a:latin typeface="Times New Roman" pitchFamily="18" charset="0"/>
              </a:rPr>
              <a:t>Musharraf</a:t>
            </a:r>
            <a:r>
              <a:rPr lang="en-US" sz="2800" dirty="0" smtClean="0">
                <a:solidFill>
                  <a:schemeClr val="bg1"/>
                </a:solidFill>
                <a:latin typeface="Times New Roman" pitchFamily="18" charset="0"/>
              </a:rPr>
              <a:t> won’t act, we will”.</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“Obama Doctrine”</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Autofit/>
          </a:bodyPr>
          <a:lstStyle/>
          <a:p>
            <a:r>
              <a:rPr lang="en-US" sz="2800" dirty="0" smtClean="0">
                <a:solidFill>
                  <a:schemeClr val="bg1"/>
                </a:solidFill>
                <a:latin typeface="Times New Roman" pitchFamily="18" charset="0"/>
              </a:rPr>
              <a:t>Unilateralism </a:t>
            </a:r>
          </a:p>
          <a:p>
            <a:pPr lvl="1"/>
            <a:r>
              <a:rPr lang="en-US" dirty="0" smtClean="0">
                <a:solidFill>
                  <a:schemeClr val="bg1"/>
                </a:solidFill>
                <a:latin typeface="Times New Roman" pitchFamily="18" charset="0"/>
              </a:rPr>
              <a:t>A direct threat to the US: willing to use unilateral force, even if it violates sovereignty of other states, and even if it angers its allies (e.g. the Osama bin Laden raid, the drone strikes over Pakistan, etc.) </a:t>
            </a:r>
          </a:p>
          <a:p>
            <a:pPr lvl="1"/>
            <a:r>
              <a:rPr lang="en-US" dirty="0" smtClean="0">
                <a:solidFill>
                  <a:schemeClr val="bg1"/>
                </a:solidFill>
                <a:latin typeface="Times New Roman" pitchFamily="18" charset="0"/>
              </a:rPr>
              <a:t>Not a direct interests at stake: “Leading from behind”? (e.g. Libya, Syria, etc.) </a:t>
            </a:r>
          </a:p>
          <a:p>
            <a:pPr lvl="1">
              <a:buNone/>
            </a:pPr>
            <a:endParaRPr lang="en-US"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The “Obama Doctrine”: Practices</a:t>
            </a:r>
            <a:endParaRPr lang="th-TH" sz="3200" b="1" dirty="0">
              <a:latin typeface="Times New Roman" pitchFamily="18" charset="0"/>
            </a:endParaRPr>
          </a:p>
        </p:txBody>
      </p:sp>
      <p:sp>
        <p:nvSpPr>
          <p:cNvPr id="3" name="Content Placeholder 2"/>
          <p:cNvSpPr>
            <a:spLocks noGrp="1"/>
          </p:cNvSpPr>
          <p:nvPr>
            <p:ph idx="1"/>
          </p:nvPr>
        </p:nvSpPr>
        <p:spPr/>
        <p:txBody>
          <a:bodyPr>
            <a:normAutofit/>
          </a:bodyPr>
          <a:lstStyle/>
          <a:p>
            <a:r>
              <a:rPr lang="en-US" sz="2800" dirty="0" smtClean="0">
                <a:latin typeface="Times New Roman" pitchFamily="18" charset="0"/>
              </a:rPr>
              <a:t>“Pivot” to Asia: Managing the rise of China</a:t>
            </a:r>
          </a:p>
          <a:p>
            <a:r>
              <a:rPr lang="en-US" sz="2800" dirty="0" smtClean="0">
                <a:latin typeface="Times New Roman" pitchFamily="18" charset="0"/>
              </a:rPr>
              <a:t>“Reset” relations with Russia</a:t>
            </a:r>
          </a:p>
          <a:p>
            <a:r>
              <a:rPr lang="en-US" sz="2800" dirty="0" smtClean="0">
                <a:latin typeface="Times New Roman" pitchFamily="18" charset="0"/>
              </a:rPr>
              <a:t>The “</a:t>
            </a:r>
            <a:r>
              <a:rPr lang="en-US" sz="2800" dirty="0" err="1" smtClean="0">
                <a:latin typeface="Times New Roman" pitchFamily="18" charset="0"/>
              </a:rPr>
              <a:t>Afpak</a:t>
            </a:r>
            <a:r>
              <a:rPr lang="en-US" sz="2800" dirty="0" smtClean="0">
                <a:latin typeface="Times New Roman" pitchFamily="18" charset="0"/>
              </a:rPr>
              <a:t>” strategy: from counterinsurgency towards counterterrorism? </a:t>
            </a:r>
          </a:p>
          <a:p>
            <a:r>
              <a:rPr lang="en-US" sz="2800" dirty="0" smtClean="0">
                <a:latin typeface="Times New Roman" pitchFamily="18" charset="0"/>
              </a:rPr>
              <a:t>Drone warfare (the remote-control warfare) </a:t>
            </a:r>
          </a:p>
          <a:p>
            <a:r>
              <a:rPr lang="en-US" sz="2800" dirty="0" smtClean="0">
                <a:latin typeface="Times New Roman" pitchFamily="18" charset="0"/>
              </a:rPr>
              <a:t>Arab Spring: Democracy promotion in the Middle East? </a:t>
            </a:r>
          </a:p>
          <a:p>
            <a:r>
              <a:rPr lang="en-US" sz="2800" dirty="0" smtClean="0">
                <a:latin typeface="Times New Roman" pitchFamily="18" charset="0"/>
              </a:rPr>
              <a:t>“</a:t>
            </a:r>
            <a:r>
              <a:rPr lang="en-US" sz="2800" dirty="0" err="1" smtClean="0">
                <a:latin typeface="Times New Roman" pitchFamily="18" charset="0"/>
              </a:rPr>
              <a:t>Congagement</a:t>
            </a:r>
            <a:r>
              <a:rPr lang="en-US" sz="2800" dirty="0" smtClean="0">
                <a:latin typeface="Times New Roman" pitchFamily="18" charset="0"/>
              </a:rPr>
              <a:t>” with Iran and North Korea? </a:t>
            </a:r>
          </a:p>
          <a:p>
            <a:endParaRPr lang="th-TH" sz="2800" dirty="0">
              <a:latin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New Old War?</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lnSpcReduction="10000"/>
          </a:bodyPr>
          <a:lstStyle/>
          <a:p>
            <a:r>
              <a:rPr lang="en-US" sz="2800" dirty="0" smtClean="0">
                <a:solidFill>
                  <a:schemeClr val="bg1"/>
                </a:solidFill>
                <a:latin typeface="Times New Roman" pitchFamily="18" charset="0"/>
              </a:rPr>
              <a:t>Inter-/ trans-state warfare</a:t>
            </a:r>
          </a:p>
          <a:p>
            <a:r>
              <a:rPr lang="en-US" sz="2800" dirty="0" smtClean="0">
                <a:solidFill>
                  <a:schemeClr val="bg1"/>
                </a:solidFill>
                <a:latin typeface="Times New Roman" pitchFamily="18" charset="0"/>
              </a:rPr>
              <a:t>Undeclared, covert warfare </a:t>
            </a:r>
          </a:p>
          <a:p>
            <a:r>
              <a:rPr lang="en-US" sz="2800" dirty="0" smtClean="0">
                <a:solidFill>
                  <a:schemeClr val="bg1"/>
                </a:solidFill>
                <a:latin typeface="Times New Roman" pitchFamily="18" charset="0"/>
              </a:rPr>
              <a:t>Technology-driven warfare </a:t>
            </a:r>
          </a:p>
          <a:p>
            <a:pPr lvl="1"/>
            <a:r>
              <a:rPr lang="en-US" dirty="0" smtClean="0">
                <a:solidFill>
                  <a:schemeClr val="bg1"/>
                </a:solidFill>
                <a:latin typeface="Times New Roman" pitchFamily="18" charset="0"/>
              </a:rPr>
              <a:t>Drone warfare (the remote-control warfare) </a:t>
            </a:r>
          </a:p>
          <a:p>
            <a:pPr lvl="1"/>
            <a:r>
              <a:rPr lang="en-US" dirty="0" smtClean="0">
                <a:solidFill>
                  <a:schemeClr val="bg1"/>
                </a:solidFill>
                <a:latin typeface="Times New Roman" pitchFamily="18" charset="0"/>
              </a:rPr>
              <a:t>Cyber warfare </a:t>
            </a:r>
          </a:p>
          <a:p>
            <a:r>
              <a:rPr lang="en-US" sz="2800" dirty="0" smtClean="0">
                <a:solidFill>
                  <a:schemeClr val="bg1"/>
                </a:solidFill>
                <a:latin typeface="Times New Roman" pitchFamily="18" charset="0"/>
              </a:rPr>
              <a:t>Low-risk warfare </a:t>
            </a:r>
          </a:p>
          <a:p>
            <a:r>
              <a:rPr lang="en-US" sz="2800" dirty="0" smtClean="0">
                <a:solidFill>
                  <a:schemeClr val="bg1"/>
                </a:solidFill>
                <a:latin typeface="Times New Roman" pitchFamily="18" charset="0"/>
              </a:rPr>
              <a:t>Surveillance warfare </a:t>
            </a:r>
          </a:p>
          <a:p>
            <a:r>
              <a:rPr lang="en-US" sz="2800" dirty="0" smtClean="0">
                <a:solidFill>
                  <a:schemeClr val="bg1"/>
                </a:solidFill>
                <a:latin typeface="Times New Roman" pitchFamily="18" charset="0"/>
              </a:rPr>
              <a:t>From geopolitics of warfare to </a:t>
            </a:r>
            <a:r>
              <a:rPr lang="en-US" sz="2800" dirty="0" err="1" smtClean="0">
                <a:solidFill>
                  <a:schemeClr val="bg1"/>
                </a:solidFill>
                <a:latin typeface="Times New Roman" pitchFamily="18" charset="0"/>
              </a:rPr>
              <a:t>biopolitics</a:t>
            </a:r>
            <a:r>
              <a:rPr lang="en-US" sz="2800" dirty="0" smtClean="0">
                <a:solidFill>
                  <a:schemeClr val="bg1"/>
                </a:solidFill>
                <a:latin typeface="Times New Roman" pitchFamily="18" charset="0"/>
              </a:rPr>
              <a:t> of warfare: a power over life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The New Old War: Context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lnSpcReduction="10000"/>
          </a:bodyPr>
          <a:lstStyle/>
          <a:p>
            <a:r>
              <a:rPr lang="en-US" sz="2800" b="1" dirty="0" smtClean="0">
                <a:solidFill>
                  <a:schemeClr val="bg1"/>
                </a:solidFill>
                <a:latin typeface="Times New Roman" pitchFamily="18" charset="0"/>
                <a:cs typeface="Times New Roman" pitchFamily="18" charset="0"/>
              </a:rPr>
              <a:t>The Revolution in Military Affairs (RMA)</a:t>
            </a:r>
          </a:p>
          <a:p>
            <a:pPr lvl="1"/>
            <a:r>
              <a:rPr lang="en-US" sz="2400" dirty="0" err="1" smtClean="0">
                <a:solidFill>
                  <a:schemeClr val="bg1"/>
                </a:solidFill>
                <a:latin typeface="Times New Roman" pitchFamily="18" charset="0"/>
                <a:cs typeface="Times New Roman" pitchFamily="18" charset="0"/>
              </a:rPr>
              <a:t>Technologization</a:t>
            </a:r>
            <a:r>
              <a:rPr lang="en-US" sz="2400" dirty="0" smtClean="0">
                <a:solidFill>
                  <a:schemeClr val="bg1"/>
                </a:solidFill>
                <a:latin typeface="Times New Roman" pitchFamily="18" charset="0"/>
                <a:cs typeface="Times New Roman" pitchFamily="18" charset="0"/>
              </a:rPr>
              <a:t> of weapon systems </a:t>
            </a:r>
          </a:p>
          <a:p>
            <a:pPr lvl="1"/>
            <a:r>
              <a:rPr lang="en-US" sz="2400" dirty="0" smtClean="0">
                <a:solidFill>
                  <a:schemeClr val="bg1"/>
                </a:solidFill>
                <a:latin typeface="Times New Roman" pitchFamily="18" charset="0"/>
                <a:cs typeface="Times New Roman" pitchFamily="18" charset="0"/>
              </a:rPr>
              <a:t>Network centric warfare </a:t>
            </a:r>
          </a:p>
          <a:p>
            <a:pPr lvl="1"/>
            <a:r>
              <a:rPr lang="en-US" sz="2400" dirty="0" err="1" smtClean="0">
                <a:solidFill>
                  <a:schemeClr val="bg1"/>
                </a:solidFill>
                <a:latin typeface="Times New Roman" pitchFamily="18" charset="0"/>
                <a:cs typeface="Times New Roman" pitchFamily="18" charset="0"/>
              </a:rPr>
              <a:t>Cyberwar</a:t>
            </a:r>
            <a:r>
              <a:rPr lang="en-US" sz="2400" dirty="0" smtClean="0">
                <a:solidFill>
                  <a:schemeClr val="bg1"/>
                </a:solidFill>
                <a:latin typeface="Times New Roman" pitchFamily="18" charset="0"/>
                <a:cs typeface="Times New Roman" pitchFamily="18" charset="0"/>
              </a:rPr>
              <a:t>/ </a:t>
            </a:r>
            <a:r>
              <a:rPr lang="en-US" sz="2400" dirty="0" err="1" smtClean="0">
                <a:solidFill>
                  <a:schemeClr val="bg1"/>
                </a:solidFill>
                <a:latin typeface="Times New Roman" pitchFamily="18" charset="0"/>
                <a:cs typeface="Times New Roman" pitchFamily="18" charset="0"/>
              </a:rPr>
              <a:t>Netwar</a:t>
            </a:r>
            <a:r>
              <a:rPr lang="en-US" sz="2400" dirty="0" smtClean="0">
                <a:solidFill>
                  <a:schemeClr val="bg1"/>
                </a:solidFill>
                <a:latin typeface="Times New Roman" pitchFamily="18" charset="0"/>
                <a:cs typeface="Times New Roman" pitchFamily="18" charset="0"/>
              </a:rPr>
              <a:t> </a:t>
            </a:r>
          </a:p>
          <a:p>
            <a:pPr lvl="1"/>
            <a:r>
              <a:rPr lang="en-US" sz="2400" dirty="0" smtClean="0">
                <a:solidFill>
                  <a:schemeClr val="bg1"/>
                </a:solidFill>
                <a:latin typeface="Times New Roman" pitchFamily="18" charset="0"/>
                <a:cs typeface="Times New Roman" pitchFamily="18" charset="0"/>
              </a:rPr>
              <a:t>Smaller special units (i.e. JSOC – Joint Special Operations Command) </a:t>
            </a:r>
          </a:p>
          <a:p>
            <a:r>
              <a:rPr lang="en-US" sz="2800" b="1" dirty="0" smtClean="0">
                <a:solidFill>
                  <a:schemeClr val="bg1"/>
                </a:solidFill>
                <a:latin typeface="Times New Roman" pitchFamily="18" charset="0"/>
                <a:cs typeface="Times New Roman" pitchFamily="18" charset="0"/>
              </a:rPr>
              <a:t>9/11 </a:t>
            </a:r>
          </a:p>
          <a:p>
            <a:pPr lvl="1"/>
            <a:r>
              <a:rPr lang="en-US" sz="2400" dirty="0" smtClean="0">
                <a:solidFill>
                  <a:schemeClr val="bg1"/>
                </a:solidFill>
                <a:latin typeface="Times New Roman" pitchFamily="18" charset="0"/>
                <a:cs typeface="Times New Roman" pitchFamily="18" charset="0"/>
              </a:rPr>
              <a:t>The </a:t>
            </a:r>
            <a:r>
              <a:rPr lang="en-US" sz="2400" b="1" dirty="0" smtClean="0">
                <a:solidFill>
                  <a:schemeClr val="bg1"/>
                </a:solidFill>
                <a:latin typeface="Times New Roman" pitchFamily="18" charset="0"/>
                <a:cs typeface="Times New Roman" pitchFamily="18" charset="0"/>
              </a:rPr>
              <a:t>Authorization for Use of Military Force (AUMF)</a:t>
            </a:r>
            <a:r>
              <a:rPr lang="en-US" sz="2400" dirty="0" smtClean="0">
                <a:solidFill>
                  <a:schemeClr val="bg1"/>
                </a:solidFill>
                <a:latin typeface="Times New Roman" pitchFamily="18" charset="0"/>
                <a:cs typeface="Times New Roman" pitchFamily="18" charset="0"/>
              </a:rPr>
              <a:t> (the US Congress, 14 September 2001) – the president broad authority to use force against terrorist groups linked to the 9/11 attacks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upload.wikimedia.org/wikipedia/commons/thumb/0/08/MQ-1_Predator_unmanned_aircraft.jpg/300px-MQ-1_Predator_unmanned_aircraft.jpg"/>
          <p:cNvPicPr>
            <a:picLocks noChangeAspect="1" noChangeArrowheads="1"/>
          </p:cNvPicPr>
          <p:nvPr/>
        </p:nvPicPr>
        <p:blipFill>
          <a:blip r:embed="rId2" cstate="print"/>
          <a:srcRect/>
          <a:stretch>
            <a:fillRect/>
          </a:stretch>
        </p:blipFill>
        <p:spPr bwMode="auto">
          <a:xfrm>
            <a:off x="1000100" y="928670"/>
            <a:ext cx="7246079" cy="4806568"/>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t2.gstatic.com/images?q=tbn:ANd9GcRCa2Kt1CLvaD4-y49KSaHmn5zcVig2ihoVIcPX0BTCno5mWjU01Q"/>
          <p:cNvPicPr>
            <a:picLocks noChangeAspect="1" noChangeArrowheads="1"/>
          </p:cNvPicPr>
          <p:nvPr/>
        </p:nvPicPr>
        <p:blipFill>
          <a:blip r:embed="rId3" cstate="print"/>
          <a:srcRect t="13158" b="13157"/>
          <a:stretch>
            <a:fillRect/>
          </a:stretch>
        </p:blipFill>
        <p:spPr bwMode="auto">
          <a:xfrm>
            <a:off x="214282" y="214290"/>
            <a:ext cx="6898821" cy="2857520"/>
          </a:xfrm>
          <a:prstGeom prst="rect">
            <a:avLst/>
          </a:prstGeom>
          <a:noFill/>
        </p:spPr>
      </p:pic>
      <p:pic>
        <p:nvPicPr>
          <p:cNvPr id="33796" name="Picture 4" descr="http://www.watchermagazine.com/wp-content/uploads/eagleeye.jpg"/>
          <p:cNvPicPr>
            <a:picLocks noChangeAspect="1" noChangeArrowheads="1"/>
          </p:cNvPicPr>
          <p:nvPr/>
        </p:nvPicPr>
        <p:blipFill>
          <a:blip r:embed="rId4" cstate="print"/>
          <a:srcRect/>
          <a:stretch>
            <a:fillRect/>
          </a:stretch>
        </p:blipFill>
        <p:spPr bwMode="auto">
          <a:xfrm>
            <a:off x="4857752" y="798664"/>
            <a:ext cx="4286248" cy="6059336"/>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Discourse of Drone: A Joke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Autofit/>
          </a:bodyPr>
          <a:lstStyle/>
          <a:p>
            <a:r>
              <a:rPr lang="en-US" sz="2800" dirty="0" smtClean="0">
                <a:solidFill>
                  <a:schemeClr val="bg1"/>
                </a:solidFill>
                <a:latin typeface="Times New Roman" pitchFamily="18" charset="0"/>
              </a:rPr>
              <a:t>At the White House Correspondents Dinner on 2 May 2010, President Obama warned American boy band the Jonas Brothers to stay away from his daughters: “Boys, don’t get any ideas. Two words for you: Predator drones. You will never see it coming. You think I’m joking?”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http://www.palazzoguadagni.com/imgoffers/giardino_boboli.jpg"/>
          <p:cNvPicPr>
            <a:picLocks noChangeAspect="1" noChangeArrowheads="1"/>
          </p:cNvPicPr>
          <p:nvPr/>
        </p:nvPicPr>
        <p:blipFill>
          <a:blip r:embed="rId3" cstate="print"/>
          <a:srcRect/>
          <a:stretch>
            <a:fillRect/>
          </a:stretch>
        </p:blipFill>
        <p:spPr bwMode="auto">
          <a:xfrm>
            <a:off x="4161680" y="285728"/>
            <a:ext cx="4691808" cy="3429024"/>
          </a:xfrm>
          <a:prstGeom prst="rect">
            <a:avLst/>
          </a:prstGeom>
          <a:noFill/>
        </p:spPr>
      </p:pic>
      <p:pic>
        <p:nvPicPr>
          <p:cNvPr id="31746" name="Picture 2" descr="http://www.theatlanticwire.com/static/img/upload/2013/05/13/dbinferno.jpg"/>
          <p:cNvPicPr>
            <a:picLocks noChangeAspect="1" noChangeArrowheads="1"/>
          </p:cNvPicPr>
          <p:nvPr/>
        </p:nvPicPr>
        <p:blipFill>
          <a:blip r:embed="rId4" cstate="print"/>
          <a:srcRect/>
          <a:stretch>
            <a:fillRect/>
          </a:stretch>
        </p:blipFill>
        <p:spPr bwMode="auto">
          <a:xfrm>
            <a:off x="357158" y="285728"/>
            <a:ext cx="4000496" cy="6070251"/>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Drone Warfare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Autofit/>
          </a:bodyPr>
          <a:lstStyle/>
          <a:p>
            <a:r>
              <a:rPr lang="en-US" sz="2800" b="1" dirty="0" smtClean="0">
                <a:solidFill>
                  <a:schemeClr val="bg1"/>
                </a:solidFill>
                <a:latin typeface="Times New Roman" pitchFamily="18" charset="0"/>
              </a:rPr>
              <a:t>Drones or Unmanned Aerial Vehicles (UAVs) </a:t>
            </a:r>
          </a:p>
          <a:p>
            <a:pPr lvl="1"/>
            <a:r>
              <a:rPr lang="en-US" sz="2400" dirty="0" smtClean="0">
                <a:solidFill>
                  <a:schemeClr val="bg1"/>
                </a:solidFill>
                <a:latin typeface="Times New Roman" pitchFamily="18" charset="0"/>
              </a:rPr>
              <a:t>Surveillance and reconnaissance missions </a:t>
            </a:r>
          </a:p>
          <a:p>
            <a:pPr lvl="1"/>
            <a:r>
              <a:rPr lang="en-US" sz="2400" dirty="0" smtClean="0">
                <a:solidFill>
                  <a:schemeClr val="bg1"/>
                </a:solidFill>
                <a:latin typeface="Times New Roman" pitchFamily="18" charset="0"/>
              </a:rPr>
              <a:t>Combat missions </a:t>
            </a:r>
          </a:p>
          <a:p>
            <a:pPr lvl="1"/>
            <a:r>
              <a:rPr lang="en-US" sz="2400" dirty="0" smtClean="0">
                <a:solidFill>
                  <a:schemeClr val="bg1"/>
                </a:solidFill>
                <a:latin typeface="Times New Roman" pitchFamily="18" charset="0"/>
              </a:rPr>
              <a:t>Civilian missions (i.e. disaster and trauma reliefs such as the tsunami in Japan in 2011) </a:t>
            </a:r>
          </a:p>
          <a:p>
            <a:r>
              <a:rPr lang="en-US" sz="2800" dirty="0" smtClean="0">
                <a:solidFill>
                  <a:schemeClr val="bg1"/>
                </a:solidFill>
                <a:latin typeface="Times New Roman" pitchFamily="18" charset="0"/>
              </a:rPr>
              <a:t>Two kinds: (Big) Predators and (small) Reapers </a:t>
            </a:r>
          </a:p>
          <a:p>
            <a:r>
              <a:rPr lang="en-US" sz="2800" dirty="0" smtClean="0">
                <a:solidFill>
                  <a:schemeClr val="bg1"/>
                </a:solidFill>
                <a:latin typeface="Times New Roman" pitchFamily="18" charset="0"/>
              </a:rPr>
              <a:t>The remote-control warfare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descr="http://i.cdn.turner.com/cnn/2010/WORLD/meast/11/07/yemen.drones/t1larg.drone.afp.gi.jpg"/>
          <p:cNvPicPr>
            <a:picLocks noChangeAspect="1" noChangeArrowheads="1"/>
          </p:cNvPicPr>
          <p:nvPr/>
        </p:nvPicPr>
        <p:blipFill>
          <a:blip r:embed="rId2" cstate="print"/>
          <a:srcRect/>
          <a:stretch>
            <a:fillRect/>
          </a:stretch>
        </p:blipFill>
        <p:spPr bwMode="auto">
          <a:xfrm>
            <a:off x="4786314" y="2143116"/>
            <a:ext cx="4447953" cy="2500330"/>
          </a:xfrm>
          <a:prstGeom prst="rect">
            <a:avLst/>
          </a:prstGeom>
          <a:noFill/>
        </p:spPr>
      </p:pic>
      <p:pic>
        <p:nvPicPr>
          <p:cNvPr id="91138" name="Picture 2" descr="http://engtechmag.files.wordpress.com/2012/02/pentagon-budget-2012.jpg"/>
          <p:cNvPicPr>
            <a:picLocks noChangeAspect="1" noChangeArrowheads="1"/>
          </p:cNvPicPr>
          <p:nvPr/>
        </p:nvPicPr>
        <p:blipFill>
          <a:blip r:embed="rId3" cstate="print"/>
          <a:srcRect/>
          <a:stretch>
            <a:fillRect/>
          </a:stretch>
        </p:blipFill>
        <p:spPr bwMode="auto">
          <a:xfrm>
            <a:off x="0" y="0"/>
            <a:ext cx="4857784" cy="6748195"/>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Drone Warfare </a:t>
            </a:r>
            <a:endParaRPr lang="th-TH" sz="3200" b="1" dirty="0">
              <a:solidFill>
                <a:schemeClr val="bg1"/>
              </a:solidFill>
              <a:latin typeface="Times New Roman" pitchFamily="18" charset="0"/>
            </a:endParaRPr>
          </a:p>
        </p:txBody>
      </p:sp>
      <p:graphicFrame>
        <p:nvGraphicFramePr>
          <p:cNvPr id="4" name="Content Placeholder 3"/>
          <p:cNvGraphicFramePr>
            <a:graphicFrameLocks noGrp="1"/>
          </p:cNvGraphicFramePr>
          <p:nvPr>
            <p:ph idx="1"/>
          </p:nvPr>
        </p:nvGraphicFramePr>
        <p:xfrm>
          <a:off x="457200" y="1600200"/>
          <a:ext cx="8229600" cy="3925824"/>
        </p:xfrm>
        <a:graphic>
          <a:graphicData uri="http://schemas.openxmlformats.org/drawingml/2006/table">
            <a:tbl>
              <a:tblPr firstRow="1" bandRow="1">
                <a:tableStyleId>{5C22544A-7EE6-4342-B048-85BDC9FD1C3A}</a:tableStyleId>
              </a:tblPr>
              <a:tblGrid>
                <a:gridCol w="2743200"/>
                <a:gridCol w="2743200"/>
                <a:gridCol w="2743200"/>
              </a:tblGrid>
              <a:tr h="370840">
                <a:tc rowSpan="2">
                  <a:txBody>
                    <a:bodyPr/>
                    <a:lstStyle/>
                    <a:p>
                      <a:pPr marL="457200" algn="l">
                        <a:lnSpc>
                          <a:spcPct val="115000"/>
                        </a:lnSpc>
                        <a:spcAft>
                          <a:spcPts val="0"/>
                        </a:spcAft>
                      </a:pPr>
                      <a:r>
                        <a:rPr lang="en-US" sz="2800" dirty="0" smtClean="0">
                          <a:latin typeface="Times New Roman" pitchFamily="18" charset="0"/>
                          <a:ea typeface="Calibri"/>
                          <a:cs typeface="Times New Roman" pitchFamily="18" charset="0"/>
                        </a:rPr>
                        <a:t>Drone </a:t>
                      </a:r>
                      <a:r>
                        <a:rPr lang="en-US" sz="2800" dirty="0">
                          <a:latin typeface="Times New Roman" pitchFamily="18" charset="0"/>
                          <a:ea typeface="Calibri"/>
                          <a:cs typeface="Times New Roman" pitchFamily="18" charset="0"/>
                        </a:rPr>
                        <a:t>operators </a:t>
                      </a:r>
                      <a:endParaRPr lang="en-US" sz="2800" dirty="0" smtClean="0">
                        <a:latin typeface="Times New Roman" pitchFamily="18" charset="0"/>
                        <a:ea typeface="Calibri"/>
                        <a:cs typeface="Times New Roman" pitchFamily="18" charset="0"/>
                      </a:endParaRPr>
                    </a:p>
                    <a:p>
                      <a:pPr marL="457200" algn="l">
                        <a:lnSpc>
                          <a:spcPct val="115000"/>
                        </a:lnSpc>
                        <a:spcAft>
                          <a:spcPts val="0"/>
                        </a:spcAft>
                      </a:pPr>
                      <a:r>
                        <a:rPr lang="en-US" sz="2800" dirty="0" smtClean="0">
                          <a:latin typeface="Times New Roman" pitchFamily="18" charset="0"/>
                          <a:ea typeface="Calibri"/>
                          <a:cs typeface="Times New Roman" pitchFamily="18" charset="0"/>
                        </a:rPr>
                        <a:t>in </a:t>
                      </a:r>
                      <a:r>
                        <a:rPr lang="en-US" sz="2800" dirty="0">
                          <a:latin typeface="Times New Roman" pitchFamily="18" charset="0"/>
                          <a:ea typeface="Calibri"/>
                          <a:cs typeface="Times New Roman" pitchFamily="18" charset="0"/>
                        </a:rPr>
                        <a:t>Nevada </a:t>
                      </a:r>
                    </a:p>
                    <a:p>
                      <a:pPr marL="457200">
                        <a:lnSpc>
                          <a:spcPct val="115000"/>
                        </a:lnSpc>
                        <a:spcAft>
                          <a:spcPts val="0"/>
                        </a:spcAft>
                      </a:pPr>
                      <a:r>
                        <a:rPr lang="en-US" sz="2800" dirty="0">
                          <a:latin typeface="Times New Roman" pitchFamily="18" charset="0"/>
                          <a:ea typeface="Calibri"/>
                          <a:cs typeface="Times New Roman" pitchFamily="18" charset="0"/>
                        </a:rPr>
                        <a:t>(a Ground Central Station at Creech Air Force Base) </a:t>
                      </a:r>
                    </a:p>
                  </a:txBody>
                  <a:tcPr marL="68580" marR="68580" marT="0" marB="0"/>
                </a:tc>
                <a:tc>
                  <a:txBody>
                    <a:bodyPr/>
                    <a:lstStyle/>
                    <a:p>
                      <a:pPr marL="457200">
                        <a:lnSpc>
                          <a:spcPct val="115000"/>
                        </a:lnSpc>
                        <a:spcAft>
                          <a:spcPts val="0"/>
                        </a:spcAft>
                      </a:pPr>
                      <a:r>
                        <a:rPr lang="en-US" sz="2800" dirty="0">
                          <a:latin typeface="Times New Roman" pitchFamily="18" charset="0"/>
                          <a:ea typeface="Calibri"/>
                          <a:cs typeface="Times New Roman" pitchFamily="18" charset="0"/>
                        </a:rPr>
                        <a:t>Drones -- &gt; missiles </a:t>
                      </a:r>
                    </a:p>
                  </a:txBody>
                  <a:tcPr marL="68580" marR="68580" marT="0" marB="0"/>
                </a:tc>
                <a:tc rowSpan="2">
                  <a:txBody>
                    <a:bodyPr/>
                    <a:lstStyle/>
                    <a:p>
                      <a:pPr marL="457200">
                        <a:lnSpc>
                          <a:spcPct val="115000"/>
                        </a:lnSpc>
                        <a:spcAft>
                          <a:spcPts val="0"/>
                        </a:spcAft>
                      </a:pPr>
                      <a:r>
                        <a:rPr lang="en-US" sz="2800" dirty="0">
                          <a:latin typeface="Times New Roman" pitchFamily="18" charset="0"/>
                          <a:ea typeface="Calibri"/>
                          <a:cs typeface="Times New Roman" pitchFamily="18" charset="0"/>
                        </a:rPr>
                        <a:t>Pakistan </a:t>
                      </a:r>
                    </a:p>
                    <a:p>
                      <a:pPr marL="457200">
                        <a:lnSpc>
                          <a:spcPct val="115000"/>
                        </a:lnSpc>
                        <a:spcAft>
                          <a:spcPts val="0"/>
                        </a:spcAft>
                      </a:pPr>
                      <a:endParaRPr lang="en-US" sz="2800" dirty="0" smtClean="0">
                        <a:latin typeface="Times New Roman" pitchFamily="18" charset="0"/>
                        <a:ea typeface="Calibri"/>
                        <a:cs typeface="Times New Roman" pitchFamily="18" charset="0"/>
                      </a:endParaRPr>
                    </a:p>
                    <a:p>
                      <a:pPr marL="457200">
                        <a:lnSpc>
                          <a:spcPct val="115000"/>
                        </a:lnSpc>
                        <a:spcAft>
                          <a:spcPts val="0"/>
                        </a:spcAft>
                      </a:pPr>
                      <a:r>
                        <a:rPr lang="en-US" sz="2800" dirty="0" smtClean="0">
                          <a:latin typeface="Times New Roman" pitchFamily="18" charset="0"/>
                          <a:ea typeface="Calibri"/>
                          <a:cs typeface="Times New Roman" pitchFamily="18" charset="0"/>
                        </a:rPr>
                        <a:t>CIA </a:t>
                      </a:r>
                      <a:r>
                        <a:rPr lang="en-US" sz="2800" dirty="0">
                          <a:latin typeface="Times New Roman" pitchFamily="18" charset="0"/>
                          <a:ea typeface="Calibri"/>
                          <a:cs typeface="Times New Roman" pitchFamily="18" charset="0"/>
                        </a:rPr>
                        <a:t>Covert Operation </a:t>
                      </a:r>
                    </a:p>
                  </a:txBody>
                  <a:tcPr marL="68580" marR="68580" marT="0" marB="0"/>
                </a:tc>
              </a:tr>
              <a:tr h="370840">
                <a:tc vMerge="1">
                  <a:txBody>
                    <a:bodyPr/>
                    <a:lstStyle/>
                    <a:p>
                      <a:endParaRPr lang="th-TH"/>
                    </a:p>
                  </a:txBody>
                  <a:tcPr/>
                </a:tc>
                <a:tc>
                  <a:txBody>
                    <a:bodyPr/>
                    <a:lstStyle/>
                    <a:p>
                      <a:pPr marL="457200">
                        <a:lnSpc>
                          <a:spcPct val="115000"/>
                        </a:lnSpc>
                        <a:spcAft>
                          <a:spcPts val="0"/>
                        </a:spcAft>
                      </a:pPr>
                      <a:r>
                        <a:rPr lang="en-US" sz="2800" dirty="0">
                          <a:latin typeface="Times New Roman" pitchFamily="18" charset="0"/>
                          <a:ea typeface="Calibri"/>
                          <a:cs typeface="Times New Roman" pitchFamily="18" charset="0"/>
                        </a:rPr>
                        <a:t>Air bases in Afghanistan/ Iraq</a:t>
                      </a:r>
                    </a:p>
                  </a:txBody>
                  <a:tcPr marL="68580" marR="68580" marT="0" marB="0"/>
                </a:tc>
                <a:tc vMerge="1">
                  <a:txBody>
                    <a:bodyPr/>
                    <a:lstStyle/>
                    <a:p>
                      <a:endParaRPr lang="th-TH"/>
                    </a:p>
                  </a:txBody>
                  <a:tcPr/>
                </a:tc>
              </a:tr>
            </a:tbl>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19.postimage.org/4x7qw0var/2006_flight_93_005.jpg"/>
          <p:cNvPicPr>
            <a:picLocks noChangeAspect="1" noChangeArrowheads="1"/>
          </p:cNvPicPr>
          <p:nvPr/>
        </p:nvPicPr>
        <p:blipFill>
          <a:blip r:embed="rId3" cstate="print"/>
          <a:srcRect/>
          <a:stretch>
            <a:fillRect/>
          </a:stretch>
        </p:blipFill>
        <p:spPr bwMode="auto">
          <a:xfrm>
            <a:off x="785786" y="785818"/>
            <a:ext cx="7624793" cy="5072074"/>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hangthebankers.com/wp-content/uploads/2012/12/Drone-operators.jpg"/>
          <p:cNvPicPr>
            <a:picLocks noChangeAspect="1" noChangeArrowheads="1"/>
          </p:cNvPicPr>
          <p:nvPr/>
        </p:nvPicPr>
        <p:blipFill>
          <a:blip r:embed="rId2" cstate="print"/>
          <a:srcRect/>
          <a:stretch>
            <a:fillRect/>
          </a:stretch>
        </p:blipFill>
        <p:spPr bwMode="auto">
          <a:xfrm>
            <a:off x="357190" y="655130"/>
            <a:ext cx="8358214" cy="5559952"/>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2" name="Picture 6" descr="http://www.salem-news.com/stimg/february182009/pakistan_kurram_map320.jpg"/>
          <p:cNvPicPr>
            <a:picLocks noChangeAspect="1" noChangeArrowheads="1"/>
          </p:cNvPicPr>
          <p:nvPr/>
        </p:nvPicPr>
        <p:blipFill>
          <a:blip r:embed="rId2" cstate="print"/>
          <a:srcRect/>
          <a:stretch>
            <a:fillRect/>
          </a:stretch>
        </p:blipFill>
        <p:spPr bwMode="auto">
          <a:xfrm>
            <a:off x="1000132" y="214290"/>
            <a:ext cx="7072330" cy="6431402"/>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axisoflogic.com/artman/uploads/2/pakistan_admin_kashmire_drones-militants-497.JPG"/>
          <p:cNvPicPr>
            <a:picLocks noChangeAspect="1" noChangeArrowheads="1"/>
          </p:cNvPicPr>
          <p:nvPr/>
        </p:nvPicPr>
        <p:blipFill>
          <a:blip r:embed="rId2" cstate="print"/>
          <a:srcRect t="1120" r="870"/>
          <a:stretch>
            <a:fillRect/>
          </a:stretch>
        </p:blipFill>
        <p:spPr bwMode="auto">
          <a:xfrm>
            <a:off x="500034" y="263160"/>
            <a:ext cx="8143932" cy="6309112"/>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descr="http://coffeespoons.me/wp-content/uploads/2013/02/droneMap-660.png"/>
          <p:cNvPicPr>
            <a:picLocks noChangeAspect="1" noChangeArrowheads="1"/>
          </p:cNvPicPr>
          <p:nvPr/>
        </p:nvPicPr>
        <p:blipFill>
          <a:blip r:embed="rId2" cstate="print"/>
          <a:srcRect/>
          <a:stretch>
            <a:fillRect/>
          </a:stretch>
        </p:blipFill>
        <p:spPr bwMode="auto">
          <a:xfrm>
            <a:off x="-1" y="214290"/>
            <a:ext cx="9168817" cy="6202967"/>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War on Terror: Kill or capture?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r>
              <a:rPr lang="en-US" sz="2800" dirty="0" smtClean="0">
                <a:solidFill>
                  <a:schemeClr val="bg1"/>
                </a:solidFill>
                <a:latin typeface="Times New Roman" pitchFamily="18" charset="0"/>
              </a:rPr>
              <a:t>Narrowed version of “global war on terror” </a:t>
            </a:r>
          </a:p>
          <a:p>
            <a:pPr lvl="1"/>
            <a:r>
              <a:rPr lang="en-US" dirty="0" smtClean="0">
                <a:solidFill>
                  <a:schemeClr val="bg1"/>
                </a:solidFill>
                <a:latin typeface="Times New Roman" pitchFamily="18" charset="0"/>
              </a:rPr>
              <a:t>America’s objectives were “narrowly defined as disrupting, dismantling and defeating al Qaeda and its extremist allies” (Obama).</a:t>
            </a:r>
          </a:p>
          <a:p>
            <a:pPr lvl="1"/>
            <a:r>
              <a:rPr lang="en-US" dirty="0" smtClean="0">
                <a:solidFill>
                  <a:schemeClr val="bg1"/>
                </a:solidFill>
                <a:latin typeface="Times New Roman" pitchFamily="18" charset="0"/>
              </a:rPr>
              <a:t>A war on al-Qaeda </a:t>
            </a:r>
          </a:p>
          <a:p>
            <a:pPr lvl="1"/>
            <a:r>
              <a:rPr lang="en-US" dirty="0" smtClean="0">
                <a:solidFill>
                  <a:schemeClr val="bg1"/>
                </a:solidFill>
                <a:latin typeface="Times New Roman" pitchFamily="18" charset="0"/>
              </a:rPr>
              <a:t>Not putting those four words together anymore while still preserving the concepts and using each of the words separately  </a:t>
            </a:r>
          </a:p>
          <a:p>
            <a:pPr lvl="1"/>
            <a:r>
              <a:rPr lang="en-US" dirty="0" smtClean="0">
                <a:solidFill>
                  <a:schemeClr val="bg1"/>
                </a:solidFill>
                <a:latin typeface="Times New Roman" pitchFamily="18" charset="0"/>
              </a:rPr>
              <a:t>The US was “at war” with al-Qaeda. </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War on Terror: Kill or capture?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Autofit/>
          </a:bodyPr>
          <a:lstStyle/>
          <a:p>
            <a:r>
              <a:rPr lang="en-US" sz="2800" b="1" dirty="0" smtClean="0">
                <a:solidFill>
                  <a:schemeClr val="bg1"/>
                </a:solidFill>
                <a:latin typeface="Times New Roman" pitchFamily="18" charset="0"/>
              </a:rPr>
              <a:t>Drone operations (remote-control warfare)  </a:t>
            </a:r>
          </a:p>
          <a:p>
            <a:pPr lvl="1"/>
            <a:r>
              <a:rPr lang="en-US" dirty="0" smtClean="0">
                <a:solidFill>
                  <a:schemeClr val="bg1"/>
                </a:solidFill>
                <a:latin typeface="Times New Roman" pitchFamily="18" charset="0"/>
              </a:rPr>
              <a:t>To “disrupt, dismantle, and defeat” al-Qaeda </a:t>
            </a:r>
          </a:p>
          <a:p>
            <a:pPr lvl="1"/>
            <a:r>
              <a:rPr lang="en-US" dirty="0" smtClean="0">
                <a:solidFill>
                  <a:schemeClr val="bg1"/>
                </a:solidFill>
                <a:latin typeface="Times New Roman" pitchFamily="18" charset="0"/>
              </a:rPr>
              <a:t>Targeted killing</a:t>
            </a:r>
          </a:p>
          <a:p>
            <a:pPr lvl="1"/>
            <a:r>
              <a:rPr lang="en-US" dirty="0" smtClean="0">
                <a:solidFill>
                  <a:schemeClr val="bg1"/>
                </a:solidFill>
                <a:latin typeface="Times New Roman" pitchFamily="18" charset="0"/>
              </a:rPr>
              <a:t>“We have had more success in eliminating al-Qaeda leaders in recent months than in recent years”. (May 22, 2010)</a:t>
            </a:r>
          </a:p>
          <a:p>
            <a:pPr marL="342900" lvl="1" indent="-342900">
              <a:buFont typeface="Arial" pitchFamily="34" charset="0"/>
              <a:buChar char="•"/>
            </a:pPr>
            <a:r>
              <a:rPr lang="en-US" dirty="0" smtClean="0">
                <a:solidFill>
                  <a:schemeClr val="bg1"/>
                </a:solidFill>
                <a:latin typeface="Times New Roman" pitchFamily="18" charset="0"/>
              </a:rPr>
              <a:t>Operations: “Is this a kill or is it a capture?”</a:t>
            </a:r>
            <a:endParaRPr lang="th-TH"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descr="http://i.cdn.turner.com/cnn/2010/WORLD/meast/11/07/yemen.drones/t1larg.drone.afp.gi.jpg"/>
          <p:cNvPicPr>
            <a:picLocks noChangeAspect="1" noChangeArrowheads="1"/>
          </p:cNvPicPr>
          <p:nvPr/>
        </p:nvPicPr>
        <p:blipFill>
          <a:blip r:embed="rId2" cstate="print"/>
          <a:srcRect/>
          <a:stretch>
            <a:fillRect/>
          </a:stretch>
        </p:blipFill>
        <p:spPr bwMode="auto">
          <a:xfrm>
            <a:off x="4786314" y="2143116"/>
            <a:ext cx="4447953" cy="2500330"/>
          </a:xfrm>
          <a:prstGeom prst="rect">
            <a:avLst/>
          </a:prstGeom>
          <a:noFill/>
        </p:spPr>
      </p:pic>
      <p:pic>
        <p:nvPicPr>
          <p:cNvPr id="91138" name="Picture 2" descr="http://engtechmag.files.wordpress.com/2012/02/pentagon-budget-2012.jpg"/>
          <p:cNvPicPr>
            <a:picLocks noChangeAspect="1" noChangeArrowheads="1"/>
          </p:cNvPicPr>
          <p:nvPr/>
        </p:nvPicPr>
        <p:blipFill>
          <a:blip r:embed="rId3" cstate="print"/>
          <a:srcRect/>
          <a:stretch>
            <a:fillRect/>
          </a:stretch>
        </p:blipFill>
        <p:spPr bwMode="auto">
          <a:xfrm>
            <a:off x="0" y="0"/>
            <a:ext cx="4857784" cy="6748195"/>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War on Terror: Kill or capture?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Autofit/>
          </a:bodyPr>
          <a:lstStyle/>
          <a:p>
            <a:pPr marL="342900" lvl="1" indent="-342900">
              <a:buFont typeface="Arial" pitchFamily="34" charset="0"/>
              <a:buChar char="•"/>
            </a:pPr>
            <a:r>
              <a:rPr lang="en-US" dirty="0" smtClean="0">
                <a:solidFill>
                  <a:schemeClr val="bg1"/>
                </a:solidFill>
                <a:latin typeface="Times New Roman" pitchFamily="18" charset="0"/>
              </a:rPr>
              <a:t>3 Options: (a) bombing or missile attack; (b) the raid with ground forces; (c) a delay until the CIA had more intelligence and greater certainty that Bin Laden was inside the </a:t>
            </a:r>
            <a:r>
              <a:rPr lang="en-US" dirty="0" err="1" smtClean="0">
                <a:solidFill>
                  <a:schemeClr val="bg1"/>
                </a:solidFill>
                <a:latin typeface="Times New Roman" pitchFamily="18" charset="0"/>
              </a:rPr>
              <a:t>Abbottabad</a:t>
            </a:r>
            <a:r>
              <a:rPr lang="en-US" dirty="0" smtClean="0">
                <a:solidFill>
                  <a:schemeClr val="bg1"/>
                </a:solidFill>
                <a:latin typeface="Times New Roman" pitchFamily="18" charset="0"/>
              </a:rPr>
              <a:t> compound</a:t>
            </a:r>
          </a:p>
          <a:p>
            <a:pPr marL="342900" lvl="1" indent="-342900">
              <a:buFont typeface="Arial" pitchFamily="34" charset="0"/>
              <a:buChar char="•"/>
            </a:pPr>
            <a:r>
              <a:rPr lang="en-US" b="1" dirty="0" smtClean="0">
                <a:solidFill>
                  <a:schemeClr val="bg1"/>
                </a:solidFill>
                <a:latin typeface="Times New Roman" pitchFamily="18" charset="0"/>
              </a:rPr>
              <a:t>The </a:t>
            </a:r>
            <a:r>
              <a:rPr lang="en-US" b="1" dirty="0" err="1" smtClean="0">
                <a:solidFill>
                  <a:schemeClr val="bg1"/>
                </a:solidFill>
                <a:latin typeface="Times New Roman" pitchFamily="18" charset="0"/>
              </a:rPr>
              <a:t>Abbottabad</a:t>
            </a:r>
            <a:r>
              <a:rPr lang="en-US" b="1" dirty="0" smtClean="0">
                <a:solidFill>
                  <a:schemeClr val="bg1"/>
                </a:solidFill>
                <a:latin typeface="Times New Roman" pitchFamily="18" charset="0"/>
              </a:rPr>
              <a:t> operation (May 2, 2011)</a:t>
            </a:r>
          </a:p>
          <a:p>
            <a:pPr marL="342900" lvl="1" indent="-342900">
              <a:buFont typeface="Arial" pitchFamily="34" charset="0"/>
              <a:buChar char="•"/>
            </a:pPr>
            <a:r>
              <a:rPr lang="en-US" dirty="0" smtClean="0">
                <a:solidFill>
                  <a:schemeClr val="bg1"/>
                </a:solidFill>
                <a:latin typeface="Times New Roman" pitchFamily="18" charset="0"/>
              </a:rPr>
              <a:t>authorizing a Navy SEAL team to kill </a:t>
            </a:r>
            <a:r>
              <a:rPr lang="en-US" b="1" dirty="0" smtClean="0">
                <a:solidFill>
                  <a:schemeClr val="bg1"/>
                </a:solidFill>
                <a:latin typeface="Times New Roman" pitchFamily="18" charset="0"/>
              </a:rPr>
              <a:t>Osama Bin Laden</a:t>
            </a:r>
            <a:r>
              <a:rPr lang="en-US" dirty="0" smtClean="0">
                <a:solidFill>
                  <a:schemeClr val="bg1"/>
                </a:solidFill>
                <a:latin typeface="Times New Roman" pitchFamily="18" charset="0"/>
              </a:rPr>
              <a:t> in Pakistan, without telling any of Pakistan’s leaders in advance</a:t>
            </a:r>
          </a:p>
          <a:p>
            <a:pPr marL="342900" lvl="1" indent="-342900">
              <a:buFont typeface="Arial" pitchFamily="34" charset="0"/>
              <a:buChar char="•"/>
            </a:pPr>
            <a:r>
              <a:rPr lang="en-US" dirty="0" smtClean="0">
                <a:solidFill>
                  <a:schemeClr val="bg1"/>
                </a:solidFill>
                <a:latin typeface="Times New Roman" pitchFamily="18" charset="0"/>
              </a:rPr>
              <a:t>“Talk Your Way Out” or “Fight Your Way Out”?   </a:t>
            </a:r>
          </a:p>
          <a:p>
            <a:pPr marL="342900" lvl="1" indent="-342900">
              <a:buFont typeface="Arial" pitchFamily="34" charset="0"/>
              <a:buChar char="•"/>
            </a:pPr>
            <a:r>
              <a:rPr lang="en-US" dirty="0" smtClean="0">
                <a:solidFill>
                  <a:schemeClr val="bg1"/>
                </a:solidFill>
                <a:latin typeface="Times New Roman" pitchFamily="18" charset="0"/>
              </a:rPr>
              <a:t>“Which law governs the execution of Bin Laden”? </a:t>
            </a:r>
            <a:endParaRPr lang="th-TH" dirty="0" smtClean="0">
              <a:solidFill>
                <a:schemeClr val="bg1"/>
              </a:solidFill>
              <a:latin typeface="Times New Roman" pitchFamily="18" charset="0"/>
            </a:endParaRPr>
          </a:p>
          <a:p>
            <a:pPr marL="342900" lvl="1" indent="-342900">
              <a:buFont typeface="Arial" pitchFamily="34" charset="0"/>
              <a:buChar char="•"/>
            </a:pPr>
            <a:endParaRPr lang="th-TH"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vaguespace.net/.a/6a00d83452412b69e2016768d2e468970b-800wi"/>
          <p:cNvPicPr>
            <a:picLocks noChangeAspect="1" noChangeArrowheads="1"/>
          </p:cNvPicPr>
          <p:nvPr/>
        </p:nvPicPr>
        <p:blipFill>
          <a:blip r:embed="rId2" cstate="print"/>
          <a:srcRect/>
          <a:stretch>
            <a:fillRect/>
          </a:stretch>
        </p:blipFill>
        <p:spPr bwMode="auto">
          <a:xfrm>
            <a:off x="1071538" y="1000108"/>
            <a:ext cx="6858046" cy="4572032"/>
          </a:xfrm>
          <a:prstGeom prst="rect">
            <a:avLst/>
          </a:prstGeom>
          <a:noFill/>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Drone Warfare: Pros and Cons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Autofit/>
          </a:bodyPr>
          <a:lstStyle/>
          <a:p>
            <a:r>
              <a:rPr lang="en-US" sz="2800" dirty="0" smtClean="0">
                <a:solidFill>
                  <a:schemeClr val="bg1"/>
                </a:solidFill>
                <a:latin typeface="Times New Roman" pitchFamily="18" charset="0"/>
              </a:rPr>
              <a:t>Pros:  </a:t>
            </a:r>
          </a:p>
          <a:p>
            <a:r>
              <a:rPr lang="en-US" sz="2800" dirty="0" smtClean="0">
                <a:solidFill>
                  <a:schemeClr val="bg1"/>
                </a:solidFill>
                <a:latin typeface="Times New Roman" pitchFamily="18" charset="0"/>
              </a:rPr>
              <a:t>Cons:</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Withdrawal  from Iraq</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285860"/>
            <a:ext cx="8229600" cy="4840303"/>
          </a:xfrm>
        </p:spPr>
        <p:txBody>
          <a:bodyPr>
            <a:normAutofit lnSpcReduction="10000"/>
          </a:bodyPr>
          <a:lstStyle/>
          <a:p>
            <a:r>
              <a:rPr lang="en-US" sz="2800" dirty="0" smtClean="0">
                <a:solidFill>
                  <a:schemeClr val="bg1"/>
                </a:solidFill>
                <a:latin typeface="Times New Roman" pitchFamily="18" charset="0"/>
              </a:rPr>
              <a:t>A timetable for withdrawal from Iraq </a:t>
            </a:r>
          </a:p>
          <a:p>
            <a:pPr lvl="1"/>
            <a:r>
              <a:rPr lang="en-US" sz="2400" dirty="0" smtClean="0">
                <a:solidFill>
                  <a:schemeClr val="bg1"/>
                </a:solidFill>
                <a:latin typeface="Times New Roman" pitchFamily="18" charset="0"/>
              </a:rPr>
              <a:t>Bush’s agreement in 2008 to a broad status-of-forces agreement with the Iraqi government under which all American troops were to be taken out of Iraq by the end of 2011. </a:t>
            </a:r>
          </a:p>
          <a:p>
            <a:r>
              <a:rPr lang="en-US" sz="2800" dirty="0" smtClean="0">
                <a:solidFill>
                  <a:schemeClr val="bg1"/>
                </a:solidFill>
                <a:latin typeface="Times New Roman" pitchFamily="18" charset="0"/>
              </a:rPr>
              <a:t>By the time Obama took office, the debate was not over whether to withdraw, but how quickly. </a:t>
            </a:r>
          </a:p>
          <a:p>
            <a:r>
              <a:rPr lang="en-US" sz="2800" dirty="0" smtClean="0">
                <a:solidFill>
                  <a:schemeClr val="bg1"/>
                </a:solidFill>
                <a:latin typeface="Times New Roman" pitchFamily="18" charset="0"/>
              </a:rPr>
              <a:t>Obama’s shift from Iraq to “</a:t>
            </a:r>
            <a:r>
              <a:rPr lang="en-US" sz="2800" dirty="0" err="1" smtClean="0">
                <a:solidFill>
                  <a:schemeClr val="bg1"/>
                </a:solidFill>
                <a:latin typeface="Times New Roman" pitchFamily="18" charset="0"/>
              </a:rPr>
              <a:t>Afpak</a:t>
            </a:r>
            <a:r>
              <a:rPr lang="en-US" sz="2800" dirty="0" smtClean="0">
                <a:solidFill>
                  <a:schemeClr val="bg1"/>
                </a:solidFill>
                <a:latin typeface="Times New Roman" pitchFamily="18" charset="0"/>
              </a:rPr>
              <a:t>”: the other war?</a:t>
            </a:r>
          </a:p>
          <a:p>
            <a:pPr lvl="1"/>
            <a:r>
              <a:rPr lang="en-US" sz="2400" dirty="0" smtClean="0">
                <a:solidFill>
                  <a:schemeClr val="bg1"/>
                </a:solidFill>
                <a:latin typeface="Times New Roman" pitchFamily="18" charset="0"/>
              </a:rPr>
              <a:t>Iraq as a diversion from the “real” war against al-Qaeda in </a:t>
            </a:r>
            <a:r>
              <a:rPr lang="en-US" sz="2400" dirty="0" err="1" smtClean="0">
                <a:solidFill>
                  <a:schemeClr val="bg1"/>
                </a:solidFill>
                <a:latin typeface="Times New Roman" pitchFamily="18" charset="0"/>
              </a:rPr>
              <a:t>Afpak</a:t>
            </a:r>
            <a:r>
              <a:rPr lang="en-US" sz="2400" dirty="0" smtClean="0">
                <a:solidFill>
                  <a:schemeClr val="bg1"/>
                </a:solidFill>
                <a:latin typeface="Times New Roman" pitchFamily="18" charset="0"/>
              </a:rPr>
              <a:t>  </a:t>
            </a:r>
          </a:p>
          <a:p>
            <a:r>
              <a:rPr lang="en-US" sz="2800" dirty="0" smtClean="0">
                <a:solidFill>
                  <a:schemeClr val="bg1"/>
                </a:solidFill>
                <a:latin typeface="Times New Roman" pitchFamily="18" charset="0"/>
              </a:rPr>
              <a:t>August 30, 2010: the formal end of American combat operations in Iraq </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Times New Roman" pitchFamily="18" charset="0"/>
              </a:rPr>
              <a:t>Obama (2007)</a:t>
            </a:r>
            <a:endParaRPr lang="th-TH" sz="3200" b="1" dirty="0">
              <a:latin typeface="Times New Roman" pitchFamily="18" charset="0"/>
            </a:endParaRPr>
          </a:p>
        </p:txBody>
      </p:sp>
      <p:sp>
        <p:nvSpPr>
          <p:cNvPr id="3" name="Content Placeholder 2"/>
          <p:cNvSpPr>
            <a:spLocks noGrp="1"/>
          </p:cNvSpPr>
          <p:nvPr>
            <p:ph idx="1"/>
          </p:nvPr>
        </p:nvSpPr>
        <p:spPr>
          <a:xfrm>
            <a:off x="457200" y="1428736"/>
            <a:ext cx="8229600" cy="4525963"/>
          </a:xfrm>
        </p:spPr>
        <p:txBody>
          <a:bodyPr>
            <a:noAutofit/>
          </a:bodyPr>
          <a:lstStyle/>
          <a:p>
            <a:r>
              <a:rPr lang="en-US" dirty="0" smtClean="0">
                <a:latin typeface="Times New Roman" pitchFamily="18" charset="0"/>
              </a:rPr>
              <a:t>If elected, he would send American troops into Pakistan “if we have actionable intelligence about high value targets”, such as al-Qaeda leaders.</a:t>
            </a:r>
          </a:p>
          <a:p>
            <a:r>
              <a:rPr lang="en-US" dirty="0" smtClean="0">
                <a:latin typeface="Times New Roman" pitchFamily="18" charset="0"/>
              </a:rPr>
              <a:t>Obama said, he would do so even without the assent of Pakistan’s top leaders.  </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a:t>
            </a:r>
            <a:r>
              <a:rPr lang="en-US" sz="3200" b="1" dirty="0" err="1" smtClean="0">
                <a:solidFill>
                  <a:schemeClr val="bg1"/>
                </a:solidFill>
                <a:latin typeface="Times New Roman" pitchFamily="18" charset="0"/>
              </a:rPr>
              <a:t>Afpak</a:t>
            </a:r>
            <a:r>
              <a:rPr lang="en-US" sz="3200" b="1" dirty="0" smtClean="0">
                <a:solidFill>
                  <a:schemeClr val="bg1"/>
                </a:solidFill>
                <a:latin typeface="Times New Roman" pitchFamily="18" charset="0"/>
              </a:rPr>
              <a:t>” Strategy</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a:xfrm>
            <a:off x="457200" y="1428736"/>
            <a:ext cx="8229600" cy="4525963"/>
          </a:xfrm>
        </p:spPr>
        <p:txBody>
          <a:bodyPr>
            <a:noAutofit/>
          </a:bodyPr>
          <a:lstStyle/>
          <a:p>
            <a:r>
              <a:rPr lang="en-US" sz="2800" b="1" dirty="0" smtClean="0">
                <a:solidFill>
                  <a:schemeClr val="bg1"/>
                </a:solidFill>
                <a:latin typeface="Times New Roman" pitchFamily="18" charset="0"/>
              </a:rPr>
              <a:t>Strategy of counterinsurgency (COIN) </a:t>
            </a:r>
          </a:p>
          <a:p>
            <a:pPr lvl="1"/>
            <a:r>
              <a:rPr lang="en-US" dirty="0" smtClean="0">
                <a:solidFill>
                  <a:schemeClr val="bg1"/>
                </a:solidFill>
                <a:latin typeface="Times New Roman" pitchFamily="18" charset="0"/>
              </a:rPr>
              <a:t>General David </a:t>
            </a:r>
            <a:r>
              <a:rPr lang="en-US" dirty="0" err="1" smtClean="0">
                <a:solidFill>
                  <a:schemeClr val="bg1"/>
                </a:solidFill>
                <a:latin typeface="Times New Roman" pitchFamily="18" charset="0"/>
              </a:rPr>
              <a:t>Petraeus</a:t>
            </a:r>
            <a:r>
              <a:rPr lang="en-US" dirty="0" smtClean="0">
                <a:solidFill>
                  <a:schemeClr val="bg1"/>
                </a:solidFill>
                <a:latin typeface="Times New Roman" pitchFamily="18" charset="0"/>
              </a:rPr>
              <a:t> (from commander in Iraq to Afghanistan)   </a:t>
            </a:r>
          </a:p>
          <a:p>
            <a:pPr lvl="1"/>
            <a:r>
              <a:rPr lang="en-US" dirty="0" smtClean="0">
                <a:solidFill>
                  <a:schemeClr val="bg1"/>
                </a:solidFill>
                <a:latin typeface="Times New Roman" pitchFamily="18" charset="0"/>
              </a:rPr>
              <a:t>The Bruce Riedel report – </a:t>
            </a:r>
            <a:r>
              <a:rPr lang="en-US" i="1" dirty="0" smtClean="0">
                <a:solidFill>
                  <a:schemeClr val="bg1"/>
                </a:solidFill>
                <a:latin typeface="Times New Roman" pitchFamily="18" charset="0"/>
              </a:rPr>
              <a:t>The Search for al Qaeda </a:t>
            </a:r>
            <a:r>
              <a:rPr lang="en-US" dirty="0" smtClean="0">
                <a:solidFill>
                  <a:schemeClr val="bg1"/>
                </a:solidFill>
                <a:latin typeface="Times New Roman" pitchFamily="18" charset="0"/>
              </a:rPr>
              <a:t>(2008).</a:t>
            </a:r>
          </a:p>
          <a:p>
            <a:pPr lvl="2"/>
            <a:r>
              <a:rPr lang="en-US" sz="2800" dirty="0" smtClean="0">
                <a:solidFill>
                  <a:schemeClr val="bg1"/>
                </a:solidFill>
                <a:latin typeface="Times New Roman" pitchFamily="18" charset="0"/>
              </a:rPr>
              <a:t>To “disrupt, dismantle, and defeat” al-Qaeda </a:t>
            </a:r>
          </a:p>
          <a:p>
            <a:pPr lvl="1"/>
            <a:r>
              <a:rPr lang="en-US" dirty="0" smtClean="0">
                <a:solidFill>
                  <a:schemeClr val="bg1"/>
                </a:solidFill>
                <a:latin typeface="Times New Roman" pitchFamily="18" charset="0"/>
              </a:rPr>
              <a:t>winning “hearts and minds” – development task</a:t>
            </a:r>
          </a:p>
          <a:p>
            <a:pPr lvl="1"/>
            <a:r>
              <a:rPr lang="en-US" dirty="0" smtClean="0">
                <a:solidFill>
                  <a:schemeClr val="bg1"/>
                </a:solidFill>
                <a:latin typeface="Times New Roman" pitchFamily="18" charset="0"/>
              </a:rPr>
              <a:t>More time and more troops </a:t>
            </a:r>
          </a:p>
          <a:p>
            <a:pPr lvl="1"/>
            <a:r>
              <a:rPr lang="en-US" dirty="0" smtClean="0">
                <a:solidFill>
                  <a:schemeClr val="bg1"/>
                </a:solidFill>
                <a:latin typeface="Times New Roman" pitchFamily="18" charset="0"/>
              </a:rPr>
              <a:t>Ordering another 17,000 American troops to Afghanistan (February 2009)</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usnews.com/pubdbimages/image/39829/FE_DA_1112_Petraeus_David425x283.jpg"/>
          <p:cNvPicPr>
            <a:picLocks noChangeAspect="1" noChangeArrowheads="1"/>
          </p:cNvPicPr>
          <p:nvPr/>
        </p:nvPicPr>
        <p:blipFill>
          <a:blip r:embed="rId2" cstate="print"/>
          <a:srcRect l="3026"/>
          <a:stretch>
            <a:fillRect/>
          </a:stretch>
        </p:blipFill>
        <p:spPr bwMode="auto">
          <a:xfrm>
            <a:off x="-32" y="2000240"/>
            <a:ext cx="4577615" cy="3143272"/>
          </a:xfrm>
          <a:prstGeom prst="rect">
            <a:avLst/>
          </a:prstGeom>
          <a:noFill/>
        </p:spPr>
      </p:pic>
      <p:pic>
        <p:nvPicPr>
          <p:cNvPr id="5" name="Picture 2" descr="http://images.politico.com/global/news/101020_obama_afpak_court_465.jpg"/>
          <p:cNvPicPr>
            <a:picLocks noChangeAspect="1" noChangeArrowheads="1"/>
          </p:cNvPicPr>
          <p:nvPr/>
        </p:nvPicPr>
        <p:blipFill>
          <a:blip r:embed="rId3" cstate="print"/>
          <a:srcRect/>
          <a:stretch>
            <a:fillRect/>
          </a:stretch>
        </p:blipFill>
        <p:spPr bwMode="auto">
          <a:xfrm>
            <a:off x="4500562" y="2000240"/>
            <a:ext cx="4643438" cy="3145556"/>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US President Barack Obama addresses troops at Bagram Air Base in Afghanistan, December 3, 2010."/>
          <p:cNvPicPr>
            <a:picLocks noChangeAspect="1" noChangeArrowheads="1"/>
          </p:cNvPicPr>
          <p:nvPr/>
        </p:nvPicPr>
        <p:blipFill>
          <a:blip r:embed="rId2" cstate="print"/>
          <a:srcRect/>
          <a:stretch>
            <a:fillRect/>
          </a:stretch>
        </p:blipFill>
        <p:spPr bwMode="auto">
          <a:xfrm>
            <a:off x="0" y="0"/>
            <a:ext cx="6329948" cy="4000528"/>
          </a:xfrm>
          <a:prstGeom prst="rect">
            <a:avLst/>
          </a:prstGeom>
          <a:noFill/>
        </p:spPr>
      </p:pic>
      <p:pic>
        <p:nvPicPr>
          <p:cNvPr id="90116" name="Picture 4" descr="http://www.brussellstribunal.org/js/ckfinder/userfiles/images/politicians_famous_people/Obama_Petraeus.jpeg"/>
          <p:cNvPicPr>
            <a:picLocks noChangeAspect="1" noChangeArrowheads="1"/>
          </p:cNvPicPr>
          <p:nvPr/>
        </p:nvPicPr>
        <p:blipFill>
          <a:blip r:embed="rId3" cstate="print"/>
          <a:srcRect/>
          <a:stretch>
            <a:fillRect/>
          </a:stretch>
        </p:blipFill>
        <p:spPr bwMode="auto">
          <a:xfrm>
            <a:off x="3714745" y="3589173"/>
            <a:ext cx="5429256" cy="3268827"/>
          </a:xfrm>
          <a:prstGeom prst="rect">
            <a:avLst/>
          </a:prstGeo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a:t>
            </a:r>
            <a:r>
              <a:rPr lang="en-US" sz="3200" b="1" dirty="0" err="1" smtClean="0">
                <a:solidFill>
                  <a:schemeClr val="bg1"/>
                </a:solidFill>
                <a:latin typeface="Times New Roman" pitchFamily="18" charset="0"/>
              </a:rPr>
              <a:t>Afpak</a:t>
            </a:r>
            <a:r>
              <a:rPr lang="en-US" sz="3200" b="1" dirty="0" smtClean="0">
                <a:solidFill>
                  <a:schemeClr val="bg1"/>
                </a:solidFill>
                <a:latin typeface="Times New Roman" pitchFamily="18" charset="0"/>
              </a:rPr>
              <a:t>” Strategy</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pPr marL="342900" lvl="1" indent="-342900">
              <a:buFont typeface="Arial" pitchFamily="34" charset="0"/>
              <a:buChar char="•"/>
            </a:pPr>
            <a:r>
              <a:rPr lang="en-US" dirty="0" smtClean="0">
                <a:solidFill>
                  <a:schemeClr val="bg1"/>
                </a:solidFill>
                <a:latin typeface="Times New Roman" pitchFamily="18" charset="0"/>
              </a:rPr>
              <a:t>“We have to ensure that neither Afghanistan nor Pakistan can serve as a safe haven for al-Qaeda”. – Obama (March 30, 2009) </a:t>
            </a:r>
          </a:p>
          <a:p>
            <a:pPr marL="342900" lvl="1" indent="-342900">
              <a:buFont typeface="Arial" pitchFamily="34" charset="0"/>
              <a:buChar char="•"/>
            </a:pPr>
            <a:r>
              <a:rPr lang="en-US" dirty="0" smtClean="0">
                <a:solidFill>
                  <a:schemeClr val="bg1"/>
                </a:solidFill>
                <a:latin typeface="Times New Roman" pitchFamily="18" charset="0"/>
              </a:rPr>
              <a:t>“As commander in chief, I will have no greater priority than taking out these terrorists who threaten America, and finishing the job against the Taliban. For years, I have called for more resources and more troops to finish the fight in Afghanistan”. – Obama (August 19, 2008)</a:t>
            </a:r>
          </a:p>
          <a:p>
            <a:endParaRPr lang="en-US" sz="2800"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a:t>
            </a:r>
            <a:r>
              <a:rPr lang="en-US" sz="3200" b="1" dirty="0" err="1" smtClean="0">
                <a:solidFill>
                  <a:schemeClr val="bg1"/>
                </a:solidFill>
                <a:latin typeface="Times New Roman" pitchFamily="18" charset="0"/>
              </a:rPr>
              <a:t>Afpak</a:t>
            </a:r>
            <a:r>
              <a:rPr lang="en-US" sz="3200" b="1" dirty="0" smtClean="0">
                <a:solidFill>
                  <a:schemeClr val="bg1"/>
                </a:solidFill>
                <a:latin typeface="Times New Roman" pitchFamily="18" charset="0"/>
              </a:rPr>
              <a:t>” Strategy</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pPr marL="342900" lvl="1" indent="-342900">
              <a:buFont typeface="Arial" pitchFamily="34" charset="0"/>
              <a:buChar char="•"/>
            </a:pPr>
            <a:r>
              <a:rPr lang="en-US" dirty="0" smtClean="0">
                <a:solidFill>
                  <a:schemeClr val="bg1"/>
                </a:solidFill>
                <a:latin typeface="Times New Roman" pitchFamily="18" charset="0"/>
              </a:rPr>
              <a:t>“This is not a war of choice. This is a war of necessity. Those who attacked America on 9/11 are plotting to do so again”. – Obama (August 17, 2009) </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a:t>
            </a:r>
            <a:r>
              <a:rPr lang="en-US" sz="3200" b="1" dirty="0" err="1" smtClean="0">
                <a:solidFill>
                  <a:schemeClr val="bg1"/>
                </a:solidFill>
                <a:latin typeface="Times New Roman" pitchFamily="18" charset="0"/>
              </a:rPr>
              <a:t>Afpak</a:t>
            </a:r>
            <a:r>
              <a:rPr lang="en-US" sz="3200" b="1" dirty="0" smtClean="0">
                <a:solidFill>
                  <a:schemeClr val="bg1"/>
                </a:solidFill>
                <a:latin typeface="Times New Roman" pitchFamily="18" charset="0"/>
              </a:rPr>
              <a:t>” Strategy</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r>
              <a:rPr lang="en-US" sz="2800" dirty="0" smtClean="0">
                <a:solidFill>
                  <a:schemeClr val="bg1"/>
                </a:solidFill>
                <a:latin typeface="Times New Roman" pitchFamily="18" charset="0"/>
              </a:rPr>
              <a:t>A shift towards </a:t>
            </a:r>
            <a:r>
              <a:rPr lang="en-US" sz="2800" b="1" dirty="0" smtClean="0">
                <a:solidFill>
                  <a:schemeClr val="bg1"/>
                </a:solidFill>
                <a:latin typeface="Times New Roman" pitchFamily="18" charset="0"/>
              </a:rPr>
              <a:t>the counterterrorism strategy </a:t>
            </a:r>
          </a:p>
          <a:p>
            <a:pPr lvl="1"/>
            <a:r>
              <a:rPr lang="en-US" sz="2400" dirty="0" smtClean="0">
                <a:solidFill>
                  <a:schemeClr val="bg1"/>
                </a:solidFill>
                <a:latin typeface="Times New Roman" pitchFamily="18" charset="0"/>
              </a:rPr>
              <a:t>Joe Biden’s initial policy option: If the goal was to defeat al-Qaeda, then the answer was to step up the use of drones and special operations in Pakistan, instead of new deployment of ground forces.</a:t>
            </a:r>
          </a:p>
          <a:p>
            <a:pPr lvl="1"/>
            <a:r>
              <a:rPr lang="en-US" sz="2400" dirty="0" smtClean="0">
                <a:solidFill>
                  <a:schemeClr val="bg1"/>
                </a:solidFill>
                <a:latin typeface="Times New Roman" pitchFamily="18" charset="0"/>
              </a:rPr>
              <a:t>A greater reliance on drones and special forces (i.e. </a:t>
            </a:r>
            <a:r>
              <a:rPr lang="en-US" sz="2400" b="1" dirty="0" smtClean="0">
                <a:solidFill>
                  <a:schemeClr val="bg1"/>
                </a:solidFill>
                <a:latin typeface="Times New Roman" pitchFamily="18" charset="0"/>
              </a:rPr>
              <a:t>the US Special Operations Command</a:t>
            </a:r>
            <a:r>
              <a:rPr lang="en-US" sz="2400" dirty="0" smtClean="0">
                <a:solidFill>
                  <a:schemeClr val="bg1"/>
                </a:solidFill>
                <a:latin typeface="Times New Roman" pitchFamily="18" charset="0"/>
              </a:rPr>
              <a:t>) to kill terrorists </a:t>
            </a:r>
          </a:p>
          <a:p>
            <a:pPr lvl="1"/>
            <a:r>
              <a:rPr lang="en-US" sz="2400" dirty="0" smtClean="0">
                <a:solidFill>
                  <a:schemeClr val="bg1"/>
                </a:solidFill>
                <a:latin typeface="Times New Roman" pitchFamily="18" charset="0"/>
              </a:rPr>
              <a:t>Fewer troops than counterinsurgency strategy </a:t>
            </a:r>
            <a:endParaRPr lang="th-TH" sz="2400" dirty="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War on Terror: Continuity?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lnSpcReduction="10000"/>
          </a:bodyPr>
          <a:lstStyle/>
          <a:p>
            <a:r>
              <a:rPr lang="en-US" sz="2800" b="1" dirty="0" smtClean="0">
                <a:solidFill>
                  <a:schemeClr val="bg1"/>
                </a:solidFill>
                <a:latin typeface="Times New Roman" pitchFamily="18" charset="0"/>
              </a:rPr>
              <a:t>RDI</a:t>
            </a:r>
            <a:r>
              <a:rPr lang="en-US" sz="2800" dirty="0" smtClean="0">
                <a:solidFill>
                  <a:schemeClr val="bg1"/>
                </a:solidFill>
                <a:latin typeface="Times New Roman" pitchFamily="18" charset="0"/>
              </a:rPr>
              <a:t> [rendition, detention, and interrogation] as “an outrageous betrayal of our core values” – Obama (October 2007)</a:t>
            </a:r>
          </a:p>
          <a:p>
            <a:r>
              <a:rPr lang="en-US" sz="2800" dirty="0" smtClean="0">
                <a:solidFill>
                  <a:schemeClr val="bg1"/>
                </a:solidFill>
                <a:latin typeface="Times New Roman" pitchFamily="18" charset="0"/>
              </a:rPr>
              <a:t>Preserving the counterterrorism programs, inherited from the Bush administration </a:t>
            </a:r>
          </a:p>
          <a:p>
            <a:pPr lvl="1"/>
            <a:r>
              <a:rPr lang="en-US" dirty="0" smtClean="0">
                <a:solidFill>
                  <a:schemeClr val="bg1"/>
                </a:solidFill>
                <a:latin typeface="Times New Roman" pitchFamily="18" charset="0"/>
              </a:rPr>
              <a:t>The CIA’s “enhanced interrogation techniques”? </a:t>
            </a:r>
          </a:p>
          <a:p>
            <a:pPr lvl="1"/>
            <a:r>
              <a:rPr lang="en-US" dirty="0" smtClean="0">
                <a:solidFill>
                  <a:schemeClr val="bg1"/>
                </a:solidFill>
                <a:latin typeface="Times New Roman" pitchFamily="18" charset="0"/>
              </a:rPr>
              <a:t>Accepting the practice of indefinite detention, without trial or sentencing, for those prisoners believed to be especially dangerous terrorists. </a:t>
            </a:r>
          </a:p>
          <a:p>
            <a:pPr lvl="1"/>
            <a:r>
              <a:rPr lang="en-US" dirty="0" smtClean="0">
                <a:solidFill>
                  <a:schemeClr val="bg1"/>
                </a:solidFill>
                <a:latin typeface="Times New Roman" pitchFamily="18" charset="0"/>
              </a:rPr>
              <a:t>The failure to close Guantanamo </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War on Terror: Continuity?</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pPr marL="342900" lvl="1" indent="-342900">
              <a:buFont typeface="Arial" pitchFamily="34" charset="0"/>
              <a:buChar char="•"/>
            </a:pPr>
            <a:r>
              <a:rPr lang="en-US" dirty="0" smtClean="0">
                <a:solidFill>
                  <a:schemeClr val="bg1"/>
                </a:solidFill>
                <a:latin typeface="Times New Roman" pitchFamily="18" charset="0"/>
              </a:rPr>
              <a:t>“I am not going to release individuals who endanger the American people … Al-Qaeda terrorists and their affiliates are at war with the United States, and those that we capture – like other prisoners of war – must be prevented from attacking us again”. – Obama (May 21, 2009) </a:t>
            </a:r>
          </a:p>
          <a:p>
            <a:pPr marL="342900" lvl="1" indent="-342900">
              <a:buFont typeface="Arial" pitchFamily="34" charset="0"/>
              <a:buChar char="•"/>
            </a:pPr>
            <a:r>
              <a:rPr lang="en-US" dirty="0" smtClean="0">
                <a:solidFill>
                  <a:schemeClr val="bg1"/>
                </a:solidFill>
                <a:latin typeface="Times New Roman" pitchFamily="18" charset="0"/>
              </a:rPr>
              <a:t>“When threatened, we must respond with force. But when that force can be targeted, we need not deploy large armies overseas”. – Obama (June 22, 2011)</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Democracy Promotion?</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lnSpcReduction="10000"/>
          </a:bodyPr>
          <a:lstStyle/>
          <a:p>
            <a:r>
              <a:rPr lang="en-US" sz="2800" dirty="0" smtClean="0">
                <a:solidFill>
                  <a:schemeClr val="bg1"/>
                </a:solidFill>
                <a:latin typeface="Times New Roman" pitchFamily="18" charset="0"/>
              </a:rPr>
              <a:t>The “</a:t>
            </a:r>
            <a:r>
              <a:rPr lang="en-US" sz="2800" dirty="0" err="1" smtClean="0">
                <a:solidFill>
                  <a:schemeClr val="bg1"/>
                </a:solidFill>
                <a:latin typeface="Times New Roman" pitchFamily="18" charset="0"/>
              </a:rPr>
              <a:t>Obamians</a:t>
            </a:r>
            <a:r>
              <a:rPr lang="en-US" sz="2800" dirty="0" smtClean="0">
                <a:solidFill>
                  <a:schemeClr val="bg1"/>
                </a:solidFill>
                <a:latin typeface="Times New Roman" pitchFamily="18" charset="0"/>
              </a:rPr>
              <a:t>” e.g. Denis McDonough, Samantha Power, Michael McFaul, Susan Rice – “We are all democrats now”.</a:t>
            </a:r>
          </a:p>
          <a:p>
            <a:r>
              <a:rPr lang="en-US" sz="2800" dirty="0" smtClean="0">
                <a:solidFill>
                  <a:schemeClr val="bg1"/>
                </a:solidFill>
                <a:latin typeface="Times New Roman" pitchFamily="18" charset="0"/>
              </a:rPr>
              <a:t>The Arab Spring since 2011 </a:t>
            </a:r>
          </a:p>
          <a:p>
            <a:pPr lvl="1"/>
            <a:r>
              <a:rPr lang="en-US" sz="2400" dirty="0" smtClean="0">
                <a:solidFill>
                  <a:schemeClr val="bg1"/>
                </a:solidFill>
                <a:latin typeface="Times New Roman" pitchFamily="18" charset="0"/>
              </a:rPr>
              <a:t>The Green Revolution (Green Movement) in Iran (2009) – </a:t>
            </a:r>
            <a:r>
              <a:rPr lang="en-US" sz="2400" dirty="0" err="1" smtClean="0">
                <a:solidFill>
                  <a:schemeClr val="bg1"/>
                </a:solidFill>
                <a:latin typeface="Times New Roman" pitchFamily="18" charset="0"/>
              </a:rPr>
              <a:t>Hossein</a:t>
            </a:r>
            <a:r>
              <a:rPr lang="en-US" sz="2400" dirty="0" smtClean="0">
                <a:solidFill>
                  <a:schemeClr val="bg1"/>
                </a:solidFill>
                <a:latin typeface="Times New Roman" pitchFamily="18" charset="0"/>
              </a:rPr>
              <a:t> </a:t>
            </a:r>
            <a:r>
              <a:rPr lang="en-US" sz="2400" dirty="0" err="1" smtClean="0">
                <a:solidFill>
                  <a:schemeClr val="bg1"/>
                </a:solidFill>
                <a:latin typeface="Times New Roman" pitchFamily="18" charset="0"/>
              </a:rPr>
              <a:t>Mousavi</a:t>
            </a:r>
            <a:r>
              <a:rPr lang="en-US" sz="2400" dirty="0" smtClean="0">
                <a:solidFill>
                  <a:schemeClr val="bg1"/>
                </a:solidFill>
                <a:latin typeface="Times New Roman" pitchFamily="18" charset="0"/>
              </a:rPr>
              <a:t> </a:t>
            </a:r>
          </a:p>
          <a:p>
            <a:pPr lvl="1"/>
            <a:r>
              <a:rPr lang="en-US" sz="2400" dirty="0" smtClean="0">
                <a:solidFill>
                  <a:schemeClr val="bg1"/>
                </a:solidFill>
                <a:latin typeface="Times New Roman" pitchFamily="18" charset="0"/>
              </a:rPr>
              <a:t>Tunisia  (against </a:t>
            </a:r>
            <a:r>
              <a:rPr lang="en-US" sz="2400" dirty="0" err="1" smtClean="0">
                <a:solidFill>
                  <a:schemeClr val="bg1"/>
                </a:solidFill>
                <a:latin typeface="Times New Roman" pitchFamily="18" charset="0"/>
              </a:rPr>
              <a:t>Zine</a:t>
            </a:r>
            <a:r>
              <a:rPr lang="en-US" sz="2400" dirty="0" smtClean="0">
                <a:solidFill>
                  <a:schemeClr val="bg1"/>
                </a:solidFill>
                <a:latin typeface="Times New Roman" pitchFamily="18" charset="0"/>
              </a:rPr>
              <a:t> el </a:t>
            </a:r>
            <a:r>
              <a:rPr lang="en-US" sz="2400" dirty="0" err="1" smtClean="0">
                <a:solidFill>
                  <a:schemeClr val="bg1"/>
                </a:solidFill>
                <a:latin typeface="Times New Roman" pitchFamily="18" charset="0"/>
              </a:rPr>
              <a:t>Abidine</a:t>
            </a:r>
            <a:r>
              <a:rPr lang="en-US" sz="2400" dirty="0" smtClean="0">
                <a:solidFill>
                  <a:schemeClr val="bg1"/>
                </a:solidFill>
                <a:latin typeface="Times New Roman" pitchFamily="18" charset="0"/>
              </a:rPr>
              <a:t> Ben Ali) </a:t>
            </a:r>
          </a:p>
          <a:p>
            <a:pPr lvl="1"/>
            <a:r>
              <a:rPr lang="en-US" sz="2400" dirty="0" smtClean="0">
                <a:solidFill>
                  <a:schemeClr val="bg1"/>
                </a:solidFill>
                <a:latin typeface="Times New Roman" pitchFamily="18" charset="0"/>
              </a:rPr>
              <a:t>Egypt (against Hosni Mubarak)  </a:t>
            </a:r>
            <a:endParaRPr lang="en-US" sz="2800" dirty="0" smtClean="0">
              <a:solidFill>
                <a:schemeClr val="bg1"/>
              </a:solidFill>
              <a:latin typeface="Times New Roman" pitchFamily="18" charset="0"/>
            </a:endParaRPr>
          </a:p>
          <a:p>
            <a:r>
              <a:rPr lang="en-US" sz="2800" dirty="0" smtClean="0">
                <a:solidFill>
                  <a:schemeClr val="bg1"/>
                </a:solidFill>
                <a:latin typeface="Times New Roman" pitchFamily="18" charset="0"/>
              </a:rPr>
              <a:t>Clinton’s call for “an orderly transition”</a:t>
            </a:r>
          </a:p>
          <a:p>
            <a:r>
              <a:rPr lang="en-US" sz="2800" dirty="0" smtClean="0">
                <a:solidFill>
                  <a:schemeClr val="bg1"/>
                </a:solidFill>
                <a:latin typeface="Times New Roman" pitchFamily="18" charset="0"/>
              </a:rPr>
              <a:t>Obama: an orderly transition “must begin now”. </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“Military Action” in Libya</a:t>
            </a:r>
            <a:br>
              <a:rPr lang="en-US" sz="3200" b="1" dirty="0" smtClean="0">
                <a:solidFill>
                  <a:schemeClr val="bg1"/>
                </a:solidFill>
                <a:latin typeface="Times New Roman" pitchFamily="18" charset="0"/>
              </a:rPr>
            </a:br>
            <a:r>
              <a:rPr lang="en-US" sz="3200" b="1" dirty="0" smtClean="0">
                <a:solidFill>
                  <a:schemeClr val="bg1"/>
                </a:solidFill>
                <a:latin typeface="Times New Roman" pitchFamily="18" charset="0"/>
              </a:rPr>
              <a:t>(March 2011)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r>
              <a:rPr lang="en-US" sz="2800" dirty="0" smtClean="0">
                <a:solidFill>
                  <a:schemeClr val="bg1"/>
                </a:solidFill>
                <a:latin typeface="Times New Roman" pitchFamily="18" charset="0"/>
              </a:rPr>
              <a:t>Imperial temptation? </a:t>
            </a:r>
          </a:p>
          <a:p>
            <a:pPr lvl="1"/>
            <a:r>
              <a:rPr lang="en-US" sz="2400" dirty="0" smtClean="0">
                <a:solidFill>
                  <a:schemeClr val="bg1"/>
                </a:solidFill>
                <a:latin typeface="Times New Roman" pitchFamily="18" charset="0"/>
              </a:rPr>
              <a:t>A campaign of air strikes in support of Libyan rebels against the government of Muammar Gaddafi </a:t>
            </a:r>
          </a:p>
          <a:p>
            <a:pPr lvl="1"/>
            <a:r>
              <a:rPr lang="en-US" sz="2400" dirty="0" smtClean="0">
                <a:solidFill>
                  <a:schemeClr val="bg1"/>
                </a:solidFill>
                <a:latin typeface="Times New Roman" pitchFamily="18" charset="0"/>
              </a:rPr>
              <a:t>“all necessary measures” against Libyan forces</a:t>
            </a:r>
          </a:p>
          <a:p>
            <a:r>
              <a:rPr lang="en-US" sz="2800" dirty="0" smtClean="0">
                <a:solidFill>
                  <a:schemeClr val="bg1"/>
                </a:solidFill>
                <a:latin typeface="Times New Roman" pitchFamily="18" charset="0"/>
              </a:rPr>
              <a:t>Imperial presidency?</a:t>
            </a:r>
          </a:p>
          <a:p>
            <a:r>
              <a:rPr lang="en-US" sz="2800" dirty="0" smtClean="0">
                <a:solidFill>
                  <a:schemeClr val="bg1"/>
                </a:solidFill>
                <a:latin typeface="Times New Roman" pitchFamily="18" charset="0"/>
              </a:rPr>
              <a:t>Carrying out military action Libya beyond the time limits set in the </a:t>
            </a:r>
            <a:r>
              <a:rPr lang="en-US" sz="2800" u="sng" dirty="0" smtClean="0">
                <a:solidFill>
                  <a:schemeClr val="bg1"/>
                </a:solidFill>
                <a:latin typeface="Times New Roman" pitchFamily="18" charset="0"/>
              </a:rPr>
              <a:t>War Powers Resolution (1973)*</a:t>
            </a:r>
          </a:p>
          <a:p>
            <a:pPr lvl="1"/>
            <a:r>
              <a:rPr lang="en-US" sz="2400" u="sng" dirty="0" smtClean="0">
                <a:solidFill>
                  <a:schemeClr val="bg1"/>
                </a:solidFill>
                <a:latin typeface="Times New Roman" pitchFamily="18" charset="0"/>
              </a:rPr>
              <a:t>*the law prohibiting a president from deploying American troops overseas for more than 60 days without the authorization of Congress</a:t>
            </a:r>
            <a:r>
              <a:rPr lang="en-US" sz="2400" dirty="0" smtClean="0">
                <a:solidFill>
                  <a:schemeClr val="bg1"/>
                </a:solidFill>
                <a:latin typeface="Times New Roman" pitchFamily="18" charset="0"/>
              </a:rPr>
              <a:t> </a:t>
            </a:r>
            <a:endParaRPr lang="th-TH" sz="2400" dirty="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Military Intervention in Libya: </a:t>
            </a:r>
            <a:br>
              <a:rPr lang="en-US" sz="3200" b="1" dirty="0" smtClean="0">
                <a:solidFill>
                  <a:schemeClr val="bg1"/>
                </a:solidFill>
                <a:latin typeface="Times New Roman" pitchFamily="18" charset="0"/>
              </a:rPr>
            </a:br>
            <a:r>
              <a:rPr lang="en-US" sz="3200" b="1" dirty="0" smtClean="0">
                <a:solidFill>
                  <a:schemeClr val="bg1"/>
                </a:solidFill>
                <a:effectLst>
                  <a:outerShdw blurRad="38100" dist="38100" dir="2700000" algn="tl">
                    <a:srgbClr val="000000">
                      <a:alpha val="43137"/>
                    </a:srgbClr>
                  </a:outerShdw>
                </a:effectLst>
                <a:latin typeface="Times New Roman" pitchFamily="18" charset="0"/>
              </a:rPr>
              <a:t>“Leading from behind”? </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fontScale="92500"/>
          </a:bodyPr>
          <a:lstStyle/>
          <a:p>
            <a:r>
              <a:rPr lang="en-US" sz="2800" dirty="0" smtClean="0">
                <a:solidFill>
                  <a:schemeClr val="bg1"/>
                </a:solidFill>
                <a:effectLst>
                  <a:outerShdw blurRad="38100" dist="38100" dir="2700000" algn="tl">
                    <a:srgbClr val="000000">
                      <a:alpha val="43137"/>
                    </a:srgbClr>
                  </a:outerShdw>
                </a:effectLst>
                <a:latin typeface="Times New Roman" pitchFamily="18" charset="0"/>
              </a:rPr>
              <a:t>“America’s role would be limited; that we would not put ground troops into Libya; that we would focus our unique capabilities on the front end of the operation and that we would transfer responsibility to our allies and partners”. – Obama  </a:t>
            </a:r>
          </a:p>
          <a:p>
            <a:r>
              <a:rPr lang="en-US" sz="2800" dirty="0" smtClean="0">
                <a:solidFill>
                  <a:schemeClr val="bg1"/>
                </a:solidFill>
                <a:effectLst>
                  <a:outerShdw blurRad="38100" dist="38100" dir="2700000" algn="tl">
                    <a:srgbClr val="000000">
                      <a:alpha val="43137"/>
                    </a:srgbClr>
                  </a:outerShdw>
                </a:effectLst>
                <a:latin typeface="Times New Roman" pitchFamily="18" charset="0"/>
              </a:rPr>
              <a:t>NATO intervention in Libya (March-October 2011)</a:t>
            </a:r>
          </a:p>
          <a:p>
            <a:r>
              <a:rPr lang="en-US" sz="2800" dirty="0" smtClean="0">
                <a:solidFill>
                  <a:schemeClr val="bg1"/>
                </a:solidFill>
                <a:effectLst>
                  <a:outerShdw blurRad="38100" dist="38100" dir="2700000" algn="tl">
                    <a:srgbClr val="000000">
                      <a:alpha val="43137"/>
                    </a:srgbClr>
                  </a:outerShdw>
                </a:effectLst>
                <a:latin typeface="Times New Roman" pitchFamily="18" charset="0"/>
              </a:rPr>
              <a:t>A retreat to “a supporting role” – “the risk and costs of this operation … will be reduced significantly”.</a:t>
            </a:r>
          </a:p>
          <a:p>
            <a:r>
              <a:rPr lang="en-US" sz="2800" dirty="0" smtClean="0">
                <a:solidFill>
                  <a:schemeClr val="bg1"/>
                </a:solidFill>
                <a:effectLst>
                  <a:outerShdw blurRad="38100" dist="38100" dir="2700000" algn="tl">
                    <a:srgbClr val="000000">
                      <a:alpha val="43137"/>
                    </a:srgbClr>
                  </a:outerShdw>
                </a:effectLst>
                <a:latin typeface="Times New Roman" pitchFamily="18" charset="0"/>
              </a:rPr>
              <a:t>“To be blunt, we went down that road in Iraq … That is not something we can afford to repeat in Libya”. – Obama </a:t>
            </a:r>
            <a:endParaRPr lang="th-TH" sz="2800" dirty="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6" name="Picture 6" descr="http://news.bbcimg.co.uk/media/images/51758000/gif/_51758868_libya_airstrikes_624map.gif"/>
          <p:cNvPicPr>
            <a:picLocks noChangeAspect="1" noChangeArrowheads="1"/>
          </p:cNvPicPr>
          <p:nvPr/>
        </p:nvPicPr>
        <p:blipFill>
          <a:blip r:embed="rId2" cstate="print"/>
          <a:srcRect/>
          <a:stretch>
            <a:fillRect/>
          </a:stretch>
        </p:blipFill>
        <p:spPr bwMode="auto">
          <a:xfrm>
            <a:off x="785786" y="-24"/>
            <a:ext cx="7715304" cy="6802250"/>
          </a:xfrm>
          <a:prstGeom prst="rect">
            <a:avLst/>
          </a:prstGeom>
          <a:noFill/>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8" name="Picture 8" descr="In a speech before NATO intervention in Libya, Muammar Gadddafi said, “Al-Qaeda ... deem all people their enemies. They know nothing but killing.” "/>
          <p:cNvPicPr>
            <a:picLocks noChangeAspect="1" noChangeArrowheads="1"/>
          </p:cNvPicPr>
          <p:nvPr/>
        </p:nvPicPr>
        <p:blipFill>
          <a:blip r:embed="rId2" cstate="print"/>
          <a:srcRect/>
          <a:stretch>
            <a:fillRect/>
          </a:stretch>
        </p:blipFill>
        <p:spPr bwMode="auto">
          <a:xfrm>
            <a:off x="0" y="1500174"/>
            <a:ext cx="4381529" cy="3286148"/>
          </a:xfrm>
          <a:prstGeom prst="rect">
            <a:avLst/>
          </a:prstGeom>
          <a:noFill/>
        </p:spPr>
      </p:pic>
      <p:pic>
        <p:nvPicPr>
          <p:cNvPr id="4" name="Picture 2"/>
          <p:cNvPicPr>
            <a:picLocks noChangeAspect="1" noChangeArrowheads="1"/>
          </p:cNvPicPr>
          <p:nvPr/>
        </p:nvPicPr>
        <p:blipFill>
          <a:blip r:embed="rId3" cstate="print"/>
          <a:srcRect/>
          <a:stretch>
            <a:fillRect/>
          </a:stretch>
        </p:blipFill>
        <p:spPr bwMode="auto">
          <a:xfrm>
            <a:off x="4214810" y="1500195"/>
            <a:ext cx="4929190" cy="328612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Conclusion</a:t>
            </a:r>
            <a:endParaRPr lang="th-TH" sz="3200" b="1" dirty="0">
              <a:solidFill>
                <a:schemeClr val="bg1"/>
              </a:solidFill>
              <a:latin typeface="Times New Roman" pitchFamily="18" charset="0"/>
            </a:endParaRPr>
          </a:p>
        </p:txBody>
      </p:sp>
      <p:pic>
        <p:nvPicPr>
          <p:cNvPr id="4098" name="Picture 2" descr="http://www.worldmag.com/media/images/content/buzz65.jpg"/>
          <p:cNvPicPr>
            <a:picLocks noChangeAspect="1" noChangeArrowheads="1"/>
          </p:cNvPicPr>
          <p:nvPr/>
        </p:nvPicPr>
        <p:blipFill>
          <a:blip r:embed="rId3" cstate="print"/>
          <a:srcRect/>
          <a:stretch>
            <a:fillRect/>
          </a:stretch>
        </p:blipFill>
        <p:spPr bwMode="auto">
          <a:xfrm>
            <a:off x="3057536" y="1500174"/>
            <a:ext cx="3086100" cy="4629151"/>
          </a:xfrm>
          <a:prstGeom prst="rect">
            <a:avLst/>
          </a:prstGeom>
          <a:noFill/>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Wars</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pPr marL="342900" lvl="1" indent="-342900">
              <a:buFont typeface="Arial" pitchFamily="34" charset="0"/>
              <a:buChar char="•"/>
            </a:pPr>
            <a:r>
              <a:rPr lang="en-US" dirty="0" smtClean="0">
                <a:solidFill>
                  <a:schemeClr val="bg1"/>
                </a:solidFill>
                <a:latin typeface="Times New Roman" pitchFamily="18" charset="0"/>
              </a:rPr>
              <a:t>From the “long war” to permanent war?</a:t>
            </a:r>
          </a:p>
          <a:p>
            <a:pPr marL="342900" lvl="1" indent="-342900">
              <a:buFont typeface="Arial" pitchFamily="34" charset="0"/>
              <a:buChar char="•"/>
            </a:pPr>
            <a:r>
              <a:rPr lang="en-US" dirty="0" smtClean="0">
                <a:solidFill>
                  <a:schemeClr val="bg1"/>
                </a:solidFill>
                <a:latin typeface="Times New Roman" pitchFamily="18" charset="0"/>
              </a:rPr>
              <a:t>The expansion of transnational shadow wars </a:t>
            </a:r>
          </a:p>
          <a:p>
            <a:pPr marL="342900" lvl="1" indent="-342900">
              <a:buFont typeface="Arial" pitchFamily="34" charset="0"/>
              <a:buChar char="•"/>
            </a:pPr>
            <a:r>
              <a:rPr lang="en-US" dirty="0" smtClean="0">
                <a:solidFill>
                  <a:schemeClr val="bg1"/>
                </a:solidFill>
                <a:latin typeface="Times New Roman" pitchFamily="18" charset="0"/>
              </a:rPr>
              <a:t>Air power and drones: Risk averse; risk transfer </a:t>
            </a:r>
          </a:p>
          <a:p>
            <a:pPr marL="342900" lvl="1" indent="-342900">
              <a:buFont typeface="Arial" pitchFamily="34" charset="0"/>
              <a:buChar char="•"/>
            </a:pPr>
            <a:r>
              <a:rPr lang="en-US" dirty="0" smtClean="0">
                <a:solidFill>
                  <a:schemeClr val="bg1"/>
                </a:solidFill>
                <a:latin typeface="Times New Roman" pitchFamily="18" charset="0"/>
              </a:rPr>
              <a:t>From hierarchical to networked forms of organization: JSOC </a:t>
            </a:r>
          </a:p>
          <a:p>
            <a:pPr marL="342900" lvl="1" indent="-342900">
              <a:buFont typeface="Arial" pitchFamily="34" charset="0"/>
              <a:buChar char="•"/>
            </a:pPr>
            <a:r>
              <a:rPr lang="en-US" dirty="0" smtClean="0">
                <a:solidFill>
                  <a:schemeClr val="bg1"/>
                </a:solidFill>
                <a:latin typeface="Times New Roman" pitchFamily="18" charset="0"/>
              </a:rPr>
              <a:t>Disappearing violence (from media/ political accountability)? </a:t>
            </a:r>
          </a:p>
          <a:p>
            <a:pPr marL="342900" lvl="1" indent="-342900">
              <a:buFont typeface="Arial" pitchFamily="34" charset="0"/>
              <a:buChar char="•"/>
            </a:pPr>
            <a:r>
              <a:rPr lang="en-US" dirty="0" smtClean="0">
                <a:solidFill>
                  <a:schemeClr val="bg1"/>
                </a:solidFill>
                <a:latin typeface="Times New Roman" pitchFamily="18" charset="0"/>
              </a:rPr>
              <a:t>Proliferation of drones</a:t>
            </a:r>
          </a:p>
          <a:p>
            <a:pPr marL="342900" lvl="1" indent="-342900">
              <a:buFont typeface="Arial" pitchFamily="34" charset="0"/>
              <a:buChar char="•"/>
            </a:pPr>
            <a:r>
              <a:rPr lang="en-US" dirty="0" smtClean="0">
                <a:solidFill>
                  <a:schemeClr val="bg1"/>
                </a:solidFill>
                <a:latin typeface="Times New Roman" pitchFamily="18" charset="0"/>
              </a:rPr>
              <a:t>A society of control (surveillance)    </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Wars</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lnSpcReduction="10000"/>
          </a:bodyPr>
          <a:lstStyle/>
          <a:p>
            <a:pPr marL="342900" lvl="1" indent="-342900">
              <a:buFont typeface="Arial" pitchFamily="34" charset="0"/>
              <a:buChar char="•"/>
            </a:pPr>
            <a:r>
              <a:rPr lang="en-US" sz="3200" dirty="0" smtClean="0">
                <a:solidFill>
                  <a:schemeClr val="bg1"/>
                </a:solidFill>
                <a:latin typeface="Times New Roman" pitchFamily="18" charset="0"/>
              </a:rPr>
              <a:t>“I want to make sure that people understand, actually, drones have not caused a huge number of civilian casualties. For the most part they have been very precise precision strikes against al-Qaeda and their affiliates. And we are very careful in terms of how it’s been applied. … This is a targeted, focused effort at people who are on a list of active terrorists”. </a:t>
            </a:r>
          </a:p>
          <a:p>
            <a:pPr marL="342900" lvl="1" indent="-342900">
              <a:buNone/>
            </a:pPr>
            <a:r>
              <a:rPr lang="en-US" sz="3200" dirty="0" smtClean="0">
                <a:solidFill>
                  <a:schemeClr val="bg1"/>
                </a:solidFill>
                <a:latin typeface="Times New Roman" pitchFamily="18" charset="0"/>
              </a:rPr>
              <a:t>	– Obama</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Wars</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pPr marL="342900" lvl="1" indent="-342900">
              <a:buFont typeface="Arial" pitchFamily="34" charset="0"/>
              <a:buChar char="•"/>
            </a:pPr>
            <a:r>
              <a:rPr lang="en-US" sz="3200" dirty="0" smtClean="0">
                <a:solidFill>
                  <a:schemeClr val="bg1"/>
                </a:solidFill>
                <a:latin typeface="Times New Roman" pitchFamily="18" charset="0"/>
              </a:rPr>
              <a:t>“I am not going to release individuals who endanger the American people … Al-Qaeda terrorists and their affiliates are at war with the United States, and those that we capture – like other prisoners of war – must be prevented from attacking us again”. </a:t>
            </a:r>
          </a:p>
          <a:p>
            <a:pPr marL="342900" lvl="1" indent="-342900">
              <a:buNone/>
            </a:pPr>
            <a:r>
              <a:rPr lang="en-US" sz="3200" dirty="0" smtClean="0">
                <a:solidFill>
                  <a:schemeClr val="bg1"/>
                </a:solidFill>
                <a:latin typeface="Times New Roman" pitchFamily="18" charset="0"/>
              </a:rPr>
              <a:t>	– Obama (May 21, 2009) </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chemeClr val="bg1"/>
                </a:solidFill>
                <a:latin typeface="Times New Roman" pitchFamily="18" charset="0"/>
              </a:rPr>
              <a:t>Obama’s Wars</a:t>
            </a:r>
            <a:endParaRPr lang="th-TH" sz="3200" b="1" dirty="0">
              <a:solidFill>
                <a:schemeClr val="bg1"/>
              </a:solidFill>
              <a:latin typeface="Times New Roman" pitchFamily="18" charset="0"/>
            </a:endParaRPr>
          </a:p>
        </p:txBody>
      </p:sp>
      <p:sp>
        <p:nvSpPr>
          <p:cNvPr id="3" name="Content Placeholder 2"/>
          <p:cNvSpPr>
            <a:spLocks noGrp="1"/>
          </p:cNvSpPr>
          <p:nvPr>
            <p:ph idx="1"/>
          </p:nvPr>
        </p:nvSpPr>
        <p:spPr/>
        <p:txBody>
          <a:bodyPr>
            <a:normAutofit/>
          </a:bodyPr>
          <a:lstStyle/>
          <a:p>
            <a:pPr marL="342900" lvl="1" indent="-342900">
              <a:buFont typeface="Arial" pitchFamily="34" charset="0"/>
              <a:buChar char="•"/>
            </a:pPr>
            <a:r>
              <a:rPr lang="en-US" sz="3200" dirty="0" smtClean="0">
                <a:solidFill>
                  <a:schemeClr val="bg1"/>
                </a:solidFill>
                <a:latin typeface="Times New Roman" pitchFamily="18" charset="0"/>
              </a:rPr>
              <a:t>“When threatened, we must respond with force. But when that force can be targeted, we need not deploy large armies overseas”. </a:t>
            </a:r>
          </a:p>
          <a:p>
            <a:pPr marL="342900" lvl="1" indent="-342900">
              <a:buNone/>
            </a:pPr>
            <a:r>
              <a:rPr lang="en-US" sz="3200" dirty="0" smtClean="0">
                <a:solidFill>
                  <a:schemeClr val="bg1"/>
                </a:solidFill>
                <a:latin typeface="Times New Roman" pitchFamily="18" charset="0"/>
              </a:rPr>
              <a:t>	– Obama (June 22, 2011)</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3183</TotalTime>
  <Words>3091</Words>
  <Application>Microsoft Office PowerPoint</Application>
  <PresentationFormat>On-screen Show (4:3)</PresentationFormat>
  <Paragraphs>259</Paragraphs>
  <Slides>77</Slides>
  <Notes>20</Notes>
  <HiddenSlides>0</HiddenSlides>
  <MMClips>0</MMClips>
  <ScaleCrop>false</ScaleCrop>
  <HeadingPairs>
    <vt:vector size="4" baseType="variant">
      <vt:variant>
        <vt:lpstr>Theme</vt:lpstr>
      </vt:variant>
      <vt:variant>
        <vt:i4>1</vt:i4>
      </vt:variant>
      <vt:variant>
        <vt:lpstr>Slide Titles</vt:lpstr>
      </vt:variant>
      <vt:variant>
        <vt:i4>77</vt:i4>
      </vt:variant>
    </vt:vector>
  </HeadingPairs>
  <TitlesOfParts>
    <vt:vector size="78" baseType="lpstr">
      <vt:lpstr>Office Theme</vt:lpstr>
      <vt:lpstr>Slide 1</vt:lpstr>
      <vt:lpstr>Slide 2</vt:lpstr>
      <vt:lpstr>Slide 3</vt:lpstr>
      <vt:lpstr>Slide 4</vt:lpstr>
      <vt:lpstr>Border crossing: Biometric identification/ Muslim migrants = suspected terrorist? </vt:lpstr>
      <vt:lpstr>Border/ Walled States  </vt:lpstr>
      <vt:lpstr>Slum dwellers</vt:lpstr>
      <vt:lpstr>Surveillance State/Society: CCTV/ Drone </vt:lpstr>
      <vt:lpstr>Obama’s Wars </vt:lpstr>
      <vt:lpstr>On War  </vt:lpstr>
      <vt:lpstr>War Studies  </vt:lpstr>
      <vt:lpstr>What is New about “New War”? </vt:lpstr>
      <vt:lpstr>“New War” (Mary Kaldor 1999) </vt:lpstr>
      <vt:lpstr>Obama’s Wars </vt:lpstr>
      <vt:lpstr>Obama’s Wars </vt:lpstr>
      <vt:lpstr>Obama’s Wars </vt:lpstr>
      <vt:lpstr>Whose Speech? </vt:lpstr>
      <vt:lpstr>Whose Speech? </vt:lpstr>
      <vt:lpstr>Whose Speech? </vt:lpstr>
      <vt:lpstr>Whose Speech? </vt:lpstr>
      <vt:lpstr>Whose Speech? </vt:lpstr>
      <vt:lpstr>Whose Speech? </vt:lpstr>
      <vt:lpstr>Whose Speech? </vt:lpstr>
      <vt:lpstr>Whose Speech? </vt:lpstr>
      <vt:lpstr>Whose Speech? </vt:lpstr>
      <vt:lpstr>Obama’s Wars: Outline  </vt:lpstr>
      <vt:lpstr>The Nobel Peace Prize speech  (December 10, 2009)</vt:lpstr>
      <vt:lpstr>The Nobel Peace Prize speech  (December 10, 2009)</vt:lpstr>
      <vt:lpstr>The Nobel Peace Prize speech  (December 10, 2009)</vt:lpstr>
      <vt:lpstr>The Nobel Peace Prize speech  (December 10, 2009)</vt:lpstr>
      <vt:lpstr>The Prague Speech (April 5, 2009) “Nuclear Weapon Free World”</vt:lpstr>
      <vt:lpstr>The “Obama Doctrine”</vt:lpstr>
      <vt:lpstr>The “Obama Doctrine”</vt:lpstr>
      <vt:lpstr>The “Obama Doctrine”</vt:lpstr>
      <vt:lpstr>The “Obama Doctrine”</vt:lpstr>
      <vt:lpstr>The “Obama Doctrine”</vt:lpstr>
      <vt:lpstr>The “Obama Doctrine”: Practices</vt:lpstr>
      <vt:lpstr>The New Old War?</vt:lpstr>
      <vt:lpstr>The New Old War: Context </vt:lpstr>
      <vt:lpstr>Slide 40</vt:lpstr>
      <vt:lpstr>Slide 41</vt:lpstr>
      <vt:lpstr>Discourse of Drone: A Joke </vt:lpstr>
      <vt:lpstr>Slide 43</vt:lpstr>
      <vt:lpstr>Drone Warfare </vt:lpstr>
      <vt:lpstr>Slide 45</vt:lpstr>
      <vt:lpstr>Drone Warfare </vt:lpstr>
      <vt:lpstr>Slide 47</vt:lpstr>
      <vt:lpstr>Slide 48</vt:lpstr>
      <vt:lpstr>Slide 49</vt:lpstr>
      <vt:lpstr>Slide 50</vt:lpstr>
      <vt:lpstr>Slide 51</vt:lpstr>
      <vt:lpstr>Obama’s War on Terror: Kill or capture? </vt:lpstr>
      <vt:lpstr>Obama’s War on Terror: Kill or capture? </vt:lpstr>
      <vt:lpstr>Slide 54</vt:lpstr>
      <vt:lpstr>Obama’s War on Terror: Kill or capture? </vt:lpstr>
      <vt:lpstr>Slide 56</vt:lpstr>
      <vt:lpstr>Drone Warfare: Pros and Cons </vt:lpstr>
      <vt:lpstr>Obama’s Withdrawal  from Iraq</vt:lpstr>
      <vt:lpstr>Obama (2007)</vt:lpstr>
      <vt:lpstr>Obama’s “Afpak” Strategy</vt:lpstr>
      <vt:lpstr>Slide 61</vt:lpstr>
      <vt:lpstr>Slide 62</vt:lpstr>
      <vt:lpstr>Obama’s “Afpak” Strategy</vt:lpstr>
      <vt:lpstr>Obama’s “Afpak” Strategy</vt:lpstr>
      <vt:lpstr>Obama’s “Afpak” Strategy</vt:lpstr>
      <vt:lpstr>Obama’s War on Terror: Continuity? </vt:lpstr>
      <vt:lpstr>Obama’s War on Terror: Continuity?</vt:lpstr>
      <vt:lpstr>Obama’s Democracy Promotion?</vt:lpstr>
      <vt:lpstr>“Military Action” in Libya (March 2011) </vt:lpstr>
      <vt:lpstr>Military Intervention in Libya:  “Leading from behind”? </vt:lpstr>
      <vt:lpstr>Slide 71</vt:lpstr>
      <vt:lpstr>Slide 72</vt:lpstr>
      <vt:lpstr>Conclusion</vt:lpstr>
      <vt:lpstr>Obama’s Wars</vt:lpstr>
      <vt:lpstr>Obama’s Wars</vt:lpstr>
      <vt:lpstr>Obama’s Wars</vt:lpstr>
      <vt:lpstr>Obama’s Wars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Islam</dc:title>
  <dc:creator>Tur</dc:creator>
  <cp:lastModifiedBy>Thammasat University</cp:lastModifiedBy>
  <cp:revision>82</cp:revision>
  <dcterms:created xsi:type="dcterms:W3CDTF">2012-12-17T16:04:31Z</dcterms:created>
  <dcterms:modified xsi:type="dcterms:W3CDTF">2013-10-11T00:38:19Z</dcterms:modified>
</cp:coreProperties>
</file>