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22"/>
  </p:notesMasterIdLst>
  <p:handoutMasterIdLst>
    <p:handoutMasterId r:id="rId23"/>
  </p:handoutMasterIdLst>
  <p:sldIdLst>
    <p:sldId id="256" r:id="rId2"/>
    <p:sldId id="287" r:id="rId3"/>
    <p:sldId id="288" r:id="rId4"/>
    <p:sldId id="290" r:id="rId5"/>
    <p:sldId id="292" r:id="rId6"/>
    <p:sldId id="293" r:id="rId7"/>
    <p:sldId id="294" r:id="rId8"/>
    <p:sldId id="297" r:id="rId9"/>
    <p:sldId id="299" r:id="rId10"/>
    <p:sldId id="300" r:id="rId11"/>
    <p:sldId id="301" r:id="rId12"/>
    <p:sldId id="303" r:id="rId13"/>
    <p:sldId id="304" r:id="rId14"/>
    <p:sldId id="284" r:id="rId15"/>
    <p:sldId id="305" r:id="rId16"/>
    <p:sldId id="306" r:id="rId17"/>
    <p:sldId id="311" r:id="rId18"/>
    <p:sldId id="307" r:id="rId19"/>
    <p:sldId id="312" r:id="rId20"/>
    <p:sldId id="319" r:id="rId21"/>
  </p:sldIdLst>
  <p:sldSz cx="9144000" cy="6858000" type="screen4x3"/>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875" autoAdjust="0"/>
    <p:restoredTop sz="71799" autoAdjust="0"/>
  </p:normalViewPr>
  <p:slideViewPr>
    <p:cSldViewPr snapToGrid="0" snapToObjects="1">
      <p:cViewPr varScale="1">
        <p:scale>
          <a:sx n="101" d="100"/>
          <a:sy n="101" d="100"/>
        </p:scale>
        <p:origin x="-102" y="-27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D91DFF42-EC97-7E49-AB4E-8101B5EF944A}" type="datetimeFigureOut">
              <a:rPr lang="en-US" smtClean="0"/>
              <a:t>02/07/2015</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7A050B9E-AB9B-1143-A9A0-C540B34ACCA0}" type="slidenum">
              <a:rPr lang="en-US" smtClean="0"/>
              <a:t>‹#›</a:t>
            </a:fld>
            <a:endParaRPr lang="en-US"/>
          </a:p>
        </p:txBody>
      </p:sp>
    </p:spTree>
    <p:extLst>
      <p:ext uri="{BB962C8B-B14F-4D97-AF65-F5344CB8AC3E}">
        <p14:creationId xmlns:p14="http://schemas.microsoft.com/office/powerpoint/2010/main" val="347279281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BF10B682-B361-8646-AD1B-5AAB9B3B8A16}" type="datetimeFigureOut">
              <a:rPr lang="en-US" smtClean="0"/>
              <a:t>02/07/2015</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3A99F5E9-BDC2-2F4B-B958-A1FD33FF0A5D}" type="slidenum">
              <a:rPr lang="en-US" smtClean="0"/>
              <a:t>‹#›</a:t>
            </a:fld>
            <a:endParaRPr lang="en-US"/>
          </a:p>
        </p:txBody>
      </p:sp>
    </p:spTree>
    <p:extLst>
      <p:ext uri="{BB962C8B-B14F-4D97-AF65-F5344CB8AC3E}">
        <p14:creationId xmlns:p14="http://schemas.microsoft.com/office/powerpoint/2010/main" val="2245586462"/>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99F5E9-BDC2-2F4B-B958-A1FD33FF0A5D}" type="slidenum">
              <a:rPr lang="en-US" smtClean="0"/>
              <a:t>1</a:t>
            </a:fld>
            <a:endParaRPr lang="en-US"/>
          </a:p>
        </p:txBody>
      </p:sp>
    </p:spTree>
    <p:extLst>
      <p:ext uri="{BB962C8B-B14F-4D97-AF65-F5344CB8AC3E}">
        <p14:creationId xmlns:p14="http://schemas.microsoft.com/office/powerpoint/2010/main" val="30079723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Let’s begin with a background of ASEAN.</a:t>
            </a:r>
            <a:endParaRPr lang="en-US" sz="1600" dirty="0"/>
          </a:p>
        </p:txBody>
      </p:sp>
      <p:sp>
        <p:nvSpPr>
          <p:cNvPr id="4" name="Slide Number Placeholder 3"/>
          <p:cNvSpPr>
            <a:spLocks noGrp="1"/>
          </p:cNvSpPr>
          <p:nvPr>
            <p:ph type="sldNum" sz="quarter" idx="10"/>
          </p:nvPr>
        </p:nvSpPr>
        <p:spPr/>
        <p:txBody>
          <a:bodyPr/>
          <a:lstStyle/>
          <a:p>
            <a:pPr>
              <a:defRPr/>
            </a:pPr>
            <a:fld id="{9F6A1ECE-C0E2-4D37-8BE6-F1253C956442}" type="slidenum">
              <a:rPr lang="en-US" smtClean="0"/>
              <a:pPr>
                <a:defRPr/>
              </a:pPr>
              <a:t>2</a:t>
            </a:fld>
            <a:endParaRPr lang="en-US"/>
          </a:p>
        </p:txBody>
      </p:sp>
    </p:spTree>
    <p:extLst>
      <p:ext uri="{BB962C8B-B14F-4D97-AF65-F5344CB8AC3E}">
        <p14:creationId xmlns:p14="http://schemas.microsoft.com/office/powerpoint/2010/main" val="2167980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ASEAN is home to many globally competitive companies (49 companies in 2006 and</a:t>
            </a:r>
            <a:r>
              <a:rPr lang="en-US" baseline="0" dirty="0" smtClean="0"/>
              <a:t> 74 b</a:t>
            </a:r>
            <a:r>
              <a:rPr lang="en-US" dirty="0" smtClean="0"/>
              <a:t>y 2013</a:t>
            </a:r>
            <a:r>
              <a:rPr lang="en-US" baseline="0" dirty="0" smtClean="0"/>
              <a:t> – Global Forbes)</a:t>
            </a:r>
            <a:r>
              <a:rPr lang="en-US" dirty="0" smtClean="0"/>
              <a:t>. The</a:t>
            </a:r>
            <a:r>
              <a:rPr lang="en-US" baseline="0" dirty="0" smtClean="0"/>
              <a:t> region</a:t>
            </a:r>
            <a:r>
              <a:rPr lang="en-US" dirty="0" smtClean="0"/>
              <a:t> has 227 of the world’s companies with more than $1 billion in revenues, or 3% of the global total. </a:t>
            </a:r>
          </a:p>
          <a:p>
            <a:endParaRPr lang="en-US" dirty="0" smtClean="0"/>
          </a:p>
          <a:p>
            <a:r>
              <a:rPr lang="en-US" dirty="0" smtClean="0"/>
              <a:t>ASEAN is</a:t>
            </a:r>
            <a:r>
              <a:rPr lang="en-US" baseline="0" dirty="0" smtClean="0"/>
              <a:t> attracting many multinationals. </a:t>
            </a:r>
            <a:r>
              <a:rPr lang="en-US" dirty="0" smtClean="0"/>
              <a:t>Foreign direct investment in ASEAN has boomed, surpassing its pre crisis levels. In fact, the ASEAN-5 (Indonesia, Malaysia, the Philippines, Singapore, and Thailand) attracted more foreign direct investment than China ($128 billion versus $117 billion) in 2013</a:t>
            </a:r>
          </a:p>
          <a:p>
            <a:endParaRPr lang="en-US" dirty="0" smtClean="0"/>
          </a:p>
          <a:p>
            <a:r>
              <a:rPr lang="en-US" dirty="0" smtClean="0"/>
              <a:t>ASEAN is the fourth-largest exporting region in the world, trailing only the European Union, North America, and China/Hong Kong. It accounts for 7 percent of global exports—and as its member states have developed more sophisticated manufacturing capabilities, their exports have diversified</a:t>
            </a:r>
            <a:endParaRPr lang="en-US" dirty="0"/>
          </a:p>
        </p:txBody>
      </p:sp>
      <p:sp>
        <p:nvSpPr>
          <p:cNvPr id="4" name="Slide Number Placeholder 3"/>
          <p:cNvSpPr>
            <a:spLocks noGrp="1"/>
          </p:cNvSpPr>
          <p:nvPr>
            <p:ph type="sldNum" sz="quarter" idx="10"/>
          </p:nvPr>
        </p:nvSpPr>
        <p:spPr/>
        <p:txBody>
          <a:bodyPr/>
          <a:lstStyle/>
          <a:p>
            <a:fld id="{D394E8E4-2144-4430-A57D-D538C2D60B2B}" type="slidenum">
              <a:rPr lang="en-US" smtClean="0"/>
              <a:t>5</a:t>
            </a:fld>
            <a:endParaRPr lang="en-US"/>
          </a:p>
        </p:txBody>
      </p:sp>
    </p:spTree>
    <p:extLst>
      <p:ext uri="{BB962C8B-B14F-4D97-AF65-F5344CB8AC3E}">
        <p14:creationId xmlns:p14="http://schemas.microsoft.com/office/powerpoint/2010/main" val="42702663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Let’s begin with a background of ASEAN.</a:t>
            </a:r>
            <a:endParaRPr lang="en-US" sz="1600" dirty="0"/>
          </a:p>
        </p:txBody>
      </p:sp>
      <p:sp>
        <p:nvSpPr>
          <p:cNvPr id="4" name="Slide Number Placeholder 3"/>
          <p:cNvSpPr>
            <a:spLocks noGrp="1"/>
          </p:cNvSpPr>
          <p:nvPr>
            <p:ph type="sldNum" sz="quarter" idx="10"/>
          </p:nvPr>
        </p:nvSpPr>
        <p:spPr/>
        <p:txBody>
          <a:bodyPr/>
          <a:lstStyle/>
          <a:p>
            <a:pPr>
              <a:defRPr/>
            </a:pPr>
            <a:fld id="{9F6A1ECE-C0E2-4D37-8BE6-F1253C956442}" type="slidenum">
              <a:rPr lang="en-US" smtClean="0"/>
              <a:pPr>
                <a:defRPr/>
              </a:pPr>
              <a:t>6</a:t>
            </a:fld>
            <a:endParaRPr lang="en-US"/>
          </a:p>
        </p:txBody>
      </p:sp>
    </p:spTree>
    <p:extLst>
      <p:ext uri="{BB962C8B-B14F-4D97-AF65-F5344CB8AC3E}">
        <p14:creationId xmlns:p14="http://schemas.microsoft.com/office/powerpoint/2010/main" val="2167980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CN" dirty="0" smtClean="0"/>
              <a:t>ASEAN’s diversity gives it great strength. The ASEAN Economic Community 2015 (AEC) offers the opportunity to capitalize on diverse resource endowments, comparative advantages of geography, factors of production, and distinct levels of human capital--both education- and demographic-based. While each member pursues its own national reform agenda, collectively they offer all the ingredients for an ASEAN</a:t>
            </a:r>
            <a:r>
              <a:rPr lang="en-US" altLang="zh-CN" baseline="0" dirty="0" smtClean="0"/>
              <a:t> Economic Community</a:t>
            </a:r>
            <a:r>
              <a:rPr lang="en-US" altLang="zh-CN" dirty="0" smtClean="0"/>
              <a:t> that benefits all. </a:t>
            </a:r>
          </a:p>
          <a:p>
            <a:pPr marL="0" marR="0" indent="0" algn="l" defTabSz="914400" rtl="0" eaLnBrk="1" fontAlgn="auto" latinLnBrk="0" hangingPunct="1">
              <a:lnSpc>
                <a:spcPct val="100000"/>
              </a:lnSpc>
              <a:spcBef>
                <a:spcPts val="0"/>
              </a:spcBef>
              <a:spcAft>
                <a:spcPts val="0"/>
              </a:spcAft>
              <a:buClrTx/>
              <a:buSzTx/>
              <a:buFontTx/>
              <a:buNone/>
              <a:tabLst/>
              <a:defRPr/>
            </a:pPr>
            <a:endParaRPr lang="en-US" altLang="zh-C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altLang="zh-CN" dirty="0" smtClean="0"/>
              <a:t>The AEC is anchored on 4 pillars: (</a:t>
            </a:r>
            <a:r>
              <a:rPr lang="en-US" altLang="zh-CN" dirty="0" err="1" smtClean="0"/>
              <a:t>i</a:t>
            </a:r>
            <a:r>
              <a:rPr lang="en-US" altLang="zh-CN" dirty="0" smtClean="0"/>
              <a:t>) single market production base, (ii) competitive economic region, (iii) equitable economic development, and (iv) integration into the global economy. </a:t>
            </a:r>
            <a:r>
              <a:rPr lang="en-US" altLang="zh-CN" sz="900" dirty="0" smtClean="0"/>
              <a:t>ASEAN has made significant strides in each. </a:t>
            </a:r>
          </a:p>
          <a:p>
            <a:endParaRPr lang="en-US" dirty="0" smtClean="0"/>
          </a:p>
          <a:p>
            <a:r>
              <a:rPr lang="en-US" dirty="0" smtClean="0"/>
              <a:t>The key objective is the transformation</a:t>
            </a:r>
            <a:r>
              <a:rPr lang="en-US" baseline="0" dirty="0" smtClean="0"/>
              <a:t> of ASEAN into a region with free movement of goods, services, investment, skilled labor, and freer flow of capital.</a:t>
            </a:r>
          </a:p>
          <a:p>
            <a:endParaRPr lang="en-US" baseline="0" dirty="0" smtClean="0"/>
          </a:p>
          <a:p>
            <a:r>
              <a:rPr lang="en-US" dirty="0">
                <a:solidFill>
                  <a:srgbClr val="000000"/>
                </a:solidFill>
                <a:latin typeface="Helv"/>
                <a:ea typeface="Calibri"/>
                <a:cs typeface="Helv"/>
              </a:rPr>
              <a:t>The AEC can potentially provide a bigger market for </a:t>
            </a:r>
            <a:r>
              <a:rPr lang="en-US" dirty="0" smtClean="0">
                <a:solidFill>
                  <a:srgbClr val="000000"/>
                </a:solidFill>
                <a:latin typeface="Helv"/>
                <a:ea typeface="Calibri"/>
                <a:cs typeface="Helv"/>
              </a:rPr>
              <a:t>each</a:t>
            </a:r>
            <a:r>
              <a:rPr lang="en-US" baseline="0" dirty="0" smtClean="0">
                <a:solidFill>
                  <a:srgbClr val="000000"/>
                </a:solidFill>
                <a:latin typeface="Helv"/>
                <a:ea typeface="Calibri"/>
                <a:cs typeface="Helv"/>
              </a:rPr>
              <a:t> individual ASEAN country</a:t>
            </a:r>
            <a:r>
              <a:rPr lang="en-US" dirty="0" smtClean="0">
                <a:solidFill>
                  <a:srgbClr val="000000"/>
                </a:solidFill>
                <a:latin typeface="Helv"/>
                <a:ea typeface="Calibri"/>
                <a:cs typeface="Helv"/>
              </a:rPr>
              <a:t> </a:t>
            </a:r>
            <a:r>
              <a:rPr lang="en-US" dirty="0">
                <a:solidFill>
                  <a:srgbClr val="000000"/>
                </a:solidFill>
                <a:latin typeface="Helv"/>
                <a:ea typeface="Calibri"/>
                <a:cs typeface="Helv"/>
              </a:rPr>
              <a:t>goods and services, create more jobs, and encourage more investments, provided that the right policies and business environment are in place. </a:t>
            </a:r>
          </a:p>
          <a:p>
            <a:endParaRPr lang="en-US" baseline="0" dirty="0" smtClean="0"/>
          </a:p>
          <a:p>
            <a:r>
              <a:rPr lang="en-US" baseline="0" dirty="0" smtClean="0"/>
              <a:t>But with a bit more than a year remaining before the 31 December 2015 deadline, many are wondering – will the AEC become a reality in 2015, or will it remain essentially a vision statement?</a:t>
            </a:r>
          </a:p>
          <a:p>
            <a:endParaRPr lang="en-US" baseline="0" dirty="0" smtClean="0"/>
          </a:p>
          <a:p>
            <a:r>
              <a:rPr lang="en-US" baseline="0" dirty="0" smtClean="0"/>
              <a:t>Quote from former ASEAN Secretary General Rodolfo </a:t>
            </a:r>
            <a:r>
              <a:rPr lang="en-US" baseline="0" dirty="0" err="1" smtClean="0"/>
              <a:t>Severino</a:t>
            </a:r>
            <a:r>
              <a:rPr lang="en-US" baseline="0" dirty="0" smtClean="0"/>
              <a:t>:  “regional economic integration becomes stuck in framework agreements, work programs and master plans, with little real movement on the ground” (2006)</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FD98EB5C-250D-4D4E-8ECC-67DF2777A11D}" type="slidenum">
              <a:rPr lang="en-US" smtClean="0"/>
              <a:t>7</a:t>
            </a:fld>
            <a:endParaRPr lang="en-US"/>
          </a:p>
        </p:txBody>
      </p:sp>
    </p:spTree>
    <p:extLst>
      <p:ext uri="{BB962C8B-B14F-4D97-AF65-F5344CB8AC3E}">
        <p14:creationId xmlns:p14="http://schemas.microsoft.com/office/powerpoint/2010/main" val="23464372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which are the remaining challenges?</a:t>
            </a:r>
          </a:p>
          <a:p>
            <a:endParaRPr lang="en-US" dirty="0" smtClean="0"/>
          </a:p>
          <a:p>
            <a:r>
              <a:rPr lang="en-US" dirty="0" smtClean="0"/>
              <a:t>In creating a single market base, remaining challenges--the harder "second generation" ones--include </a:t>
            </a:r>
            <a:r>
              <a:rPr lang="en-US" b="0" dirty="0" smtClean="0"/>
              <a:t>removing </a:t>
            </a:r>
            <a:r>
              <a:rPr lang="en-US" b="1" dirty="0" smtClean="0"/>
              <a:t>barriers to trade in sensitive areas </a:t>
            </a:r>
            <a:r>
              <a:rPr lang="en-US" dirty="0" smtClean="0"/>
              <a:t>like agriculture, steel and in services.</a:t>
            </a:r>
          </a:p>
          <a:p>
            <a:endParaRPr lang="en-US" dirty="0" smtClean="0"/>
          </a:p>
          <a:p>
            <a:r>
              <a:rPr lang="en-US" b="1" dirty="0" smtClean="0"/>
              <a:t>Non-tariff barriers-</a:t>
            </a:r>
            <a:r>
              <a:rPr lang="en-US" dirty="0" smtClean="0"/>
              <a:t>-like excessive red tape, antidumping, cumbersome licensing requirements or misuse of sanitary or </a:t>
            </a:r>
            <a:r>
              <a:rPr lang="en-US" dirty="0" err="1" smtClean="0"/>
              <a:t>phytosanitary</a:t>
            </a:r>
            <a:r>
              <a:rPr lang="en-US" dirty="0" smtClean="0"/>
              <a:t> rules on food--need to be fixed, as non-tariff barriers are replacing tariffs as protective measures.</a:t>
            </a:r>
          </a:p>
          <a:p>
            <a:endParaRPr lang="en-US" dirty="0" smtClean="0"/>
          </a:p>
          <a:p>
            <a:r>
              <a:rPr lang="en-US" b="1" baseline="0" dirty="0" smtClean="0"/>
              <a:t>Complete the ASEAN single window </a:t>
            </a:r>
            <a:r>
              <a:rPr lang="en-US" baseline="0" dirty="0" smtClean="0"/>
              <a:t>to improve efficiency of border administration is also a challenge</a:t>
            </a:r>
          </a:p>
          <a:p>
            <a:r>
              <a:rPr lang="en-US" dirty="0" smtClean="0"/>
              <a:t> </a:t>
            </a:r>
          </a:p>
          <a:p>
            <a:r>
              <a:rPr lang="en-US" dirty="0" smtClean="0"/>
              <a:t>Finally, it is also important  to remove </a:t>
            </a:r>
            <a:r>
              <a:rPr lang="en-US" b="1" dirty="0" smtClean="0"/>
              <a:t>behind-the-border constraints </a:t>
            </a:r>
            <a:r>
              <a:rPr lang="en-US" dirty="0" smtClean="0"/>
              <a:t>related to logistics, transport, infrastructure problems, and </a:t>
            </a:r>
            <a:r>
              <a:rPr lang="en-US" dirty="0" err="1" smtClean="0"/>
              <a:t>strenghen</a:t>
            </a:r>
            <a:r>
              <a:rPr lang="en-US" baseline="0" dirty="0" smtClean="0"/>
              <a:t> </a:t>
            </a:r>
            <a:r>
              <a:rPr lang="en-US" dirty="0" smtClean="0"/>
              <a:t>weak institutions that</a:t>
            </a:r>
            <a:r>
              <a:rPr lang="en-US" baseline="0" dirty="0" smtClean="0"/>
              <a:t> could facilitate trade</a:t>
            </a:r>
            <a:r>
              <a:rPr lang="en-US" dirty="0" smtClean="0"/>
              <a:t>.</a:t>
            </a:r>
          </a:p>
          <a:p>
            <a:endParaRPr lang="en-US" dirty="0"/>
          </a:p>
        </p:txBody>
      </p:sp>
      <p:sp>
        <p:nvSpPr>
          <p:cNvPr id="4" name="Slide Number Placeholder 3"/>
          <p:cNvSpPr>
            <a:spLocks noGrp="1"/>
          </p:cNvSpPr>
          <p:nvPr>
            <p:ph type="sldNum" sz="quarter" idx="10"/>
          </p:nvPr>
        </p:nvSpPr>
        <p:spPr/>
        <p:txBody>
          <a:bodyPr/>
          <a:lstStyle/>
          <a:p>
            <a:fld id="{D394E8E4-2144-4430-A57D-D538C2D60B2B}" type="slidenum">
              <a:rPr lang="en-US" smtClean="0"/>
              <a:t>8</a:t>
            </a:fld>
            <a:endParaRPr lang="en-US"/>
          </a:p>
        </p:txBody>
      </p:sp>
    </p:spTree>
    <p:extLst>
      <p:ext uri="{BB962C8B-B14F-4D97-AF65-F5344CB8AC3E}">
        <p14:creationId xmlns:p14="http://schemas.microsoft.com/office/powerpoint/2010/main" val="26763268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9F6A1ECE-C0E2-4D37-8BE6-F1253C956442}" type="slidenum">
              <a:rPr lang="en-US" smtClean="0"/>
              <a:pPr>
                <a:defRPr/>
              </a:pPr>
              <a:t>13</a:t>
            </a:fld>
            <a:endParaRPr lang="en-US"/>
          </a:p>
        </p:txBody>
      </p:sp>
    </p:spTree>
    <p:extLst>
      <p:ext uri="{BB962C8B-B14F-4D97-AF65-F5344CB8AC3E}">
        <p14:creationId xmlns:p14="http://schemas.microsoft.com/office/powerpoint/2010/main" val="26887533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xfrm>
            <a:off x="1414463" y="465138"/>
            <a:ext cx="4181475" cy="3136900"/>
          </a:xfrm>
          <a:ln/>
        </p:spPr>
      </p:sp>
      <p:sp>
        <p:nvSpPr>
          <p:cNvPr id="32771" name="Notes Placeholder 2"/>
          <p:cNvSpPr>
            <a:spLocks noGrp="1"/>
          </p:cNvSpPr>
          <p:nvPr>
            <p:ph type="body" idx="1"/>
          </p:nvPr>
        </p:nvSpPr>
        <p:spPr>
          <a:xfrm>
            <a:off x="228600" y="3657600"/>
            <a:ext cx="6477000" cy="5181600"/>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marL="171450" indent="-171450" algn="just">
              <a:buFontTx/>
              <a:buChar char="•"/>
            </a:pPr>
            <a:r>
              <a:rPr lang="en-US" altLang="en-US" smtClean="0">
                <a:latin typeface="Arial" charset="0"/>
                <a:cs typeface="Arial" charset="0"/>
              </a:rPr>
              <a:t>The GMS Economic Cooperation Program began in 1992, covering Cambodia, Lao PDR, Myanmar, Thailand, Viet Nam, and the People’s Republic of China (PRC) (then specifically the Yunnan province and later on, also the Guangxi autonomous region).</a:t>
            </a:r>
          </a:p>
          <a:p>
            <a:pPr marL="171450" indent="-171450" algn="just">
              <a:buFontTx/>
              <a:buChar char="•"/>
            </a:pPr>
            <a:r>
              <a:rPr lang="en-US" altLang="en-US" smtClean="0">
                <a:latin typeface="Arial" charset="0"/>
                <a:cs typeface="Arial" charset="0"/>
              </a:rPr>
              <a:t>From its inception, the underlying strategy was to link the GMS countries through improvements in infrastructure, thus overcoming domestic constraints and promoting trade and investment to boost economic growth. The overall vision is of a more integrated, prosperous, and harmonious subregion. This vision can be summed up by the “3Cs”: enhanced </a:t>
            </a:r>
            <a:r>
              <a:rPr lang="en-US" altLang="en-US" b="1" i="1" smtClean="0">
                <a:latin typeface="Arial" charset="0"/>
                <a:cs typeface="Arial" charset="0"/>
              </a:rPr>
              <a:t>connectivity</a:t>
            </a:r>
            <a:r>
              <a:rPr lang="en-US" altLang="en-US" i="1" smtClean="0">
                <a:latin typeface="Arial" charset="0"/>
                <a:cs typeface="Arial" charset="0"/>
              </a:rPr>
              <a:t>, </a:t>
            </a:r>
            <a:r>
              <a:rPr lang="en-US" altLang="en-US" smtClean="0">
                <a:latin typeface="Arial" charset="0"/>
                <a:cs typeface="Arial" charset="0"/>
              </a:rPr>
              <a:t>improved </a:t>
            </a:r>
            <a:r>
              <a:rPr lang="en-US" altLang="en-US" b="1" i="1" smtClean="0">
                <a:latin typeface="Arial" charset="0"/>
                <a:cs typeface="Arial" charset="0"/>
              </a:rPr>
              <a:t>competitiveness</a:t>
            </a:r>
            <a:r>
              <a:rPr lang="en-US" altLang="en-US" i="1" smtClean="0">
                <a:latin typeface="Arial" charset="0"/>
                <a:cs typeface="Arial" charset="0"/>
              </a:rPr>
              <a:t>, </a:t>
            </a:r>
            <a:r>
              <a:rPr lang="en-US" altLang="en-US" smtClean="0">
                <a:latin typeface="Arial" charset="0"/>
                <a:cs typeface="Arial" charset="0"/>
              </a:rPr>
              <a:t>and a greater sense of</a:t>
            </a:r>
            <a:r>
              <a:rPr lang="en-US" altLang="en-US" i="1" smtClean="0">
                <a:latin typeface="Arial" charset="0"/>
                <a:cs typeface="Arial" charset="0"/>
              </a:rPr>
              <a:t> </a:t>
            </a:r>
            <a:r>
              <a:rPr lang="en-US" altLang="en-US" b="1" i="1" smtClean="0">
                <a:latin typeface="Arial" charset="0"/>
                <a:cs typeface="Arial" charset="0"/>
              </a:rPr>
              <a:t>community.</a:t>
            </a:r>
            <a:endParaRPr lang="en-US" altLang="en-US" smtClean="0">
              <a:latin typeface="Arial" charset="0"/>
              <a:cs typeface="Arial" charset="0"/>
            </a:endParaRPr>
          </a:p>
          <a:p>
            <a:pPr marL="628650" lvl="1" indent="-171450" algn="just">
              <a:buFont typeface="Wingdings" pitchFamily="2" charset="2"/>
              <a:buChar char="Ø"/>
            </a:pPr>
            <a:r>
              <a:rPr lang="en-US" altLang="en-US" b="1" smtClean="0">
                <a:latin typeface="Arial" charset="0"/>
                <a:cs typeface="Arial" charset="0"/>
              </a:rPr>
              <a:t>Connectivity</a:t>
            </a:r>
            <a:r>
              <a:rPr lang="en-US" altLang="en-US" smtClean="0">
                <a:latin typeface="Arial" charset="0"/>
                <a:cs typeface="Arial" charset="0"/>
              </a:rPr>
              <a:t> through the development of subregional transport, power, and telecommunications infrastructure. </a:t>
            </a:r>
          </a:p>
          <a:p>
            <a:pPr marL="628650" lvl="1" indent="-171450" algn="just">
              <a:buFont typeface="Wingdings" pitchFamily="2" charset="2"/>
              <a:buChar char="Ø"/>
            </a:pPr>
            <a:r>
              <a:rPr lang="en-US" altLang="en-US" b="1" smtClean="0">
                <a:latin typeface="Arial" charset="0"/>
                <a:cs typeface="Arial" charset="0"/>
              </a:rPr>
              <a:t>Competitiveness</a:t>
            </a:r>
            <a:r>
              <a:rPr lang="en-US" altLang="en-US" smtClean="0">
                <a:latin typeface="Arial" charset="0"/>
                <a:cs typeface="Arial" charset="0"/>
              </a:rPr>
              <a:t> through transport and trade facilitation, development of logistics systems, regional power trade, harnessing of ICT, cross-border agricultural trade, and promotion of the GMS as a single tourist destination. </a:t>
            </a:r>
          </a:p>
          <a:p>
            <a:pPr marL="628650" lvl="1" indent="-171450" algn="just">
              <a:buFont typeface="Wingdings" pitchFamily="2" charset="2"/>
              <a:buChar char="Ø"/>
            </a:pPr>
            <a:r>
              <a:rPr lang="en-US" altLang="en-US" smtClean="0">
                <a:latin typeface="Arial" charset="0"/>
                <a:cs typeface="Arial" charset="0"/>
              </a:rPr>
              <a:t>A sense of </a:t>
            </a:r>
            <a:r>
              <a:rPr lang="en-US" altLang="en-US" b="1" smtClean="0">
                <a:latin typeface="Arial" charset="0"/>
                <a:cs typeface="Arial" charset="0"/>
              </a:rPr>
              <a:t>community</a:t>
            </a:r>
            <a:r>
              <a:rPr lang="en-US" altLang="en-US" smtClean="0">
                <a:latin typeface="Arial" charset="0"/>
                <a:cs typeface="Arial" charset="0"/>
              </a:rPr>
              <a:t> through jointly addressing shared social and environmental concerns, such as the prevention and control of communicable diseases, and the protection of the subregion’s rich biodiversity and ecosystems.</a:t>
            </a:r>
          </a:p>
          <a:p>
            <a:pPr marL="171450" indent="-171450" algn="just">
              <a:buFontTx/>
              <a:buChar char="•"/>
            </a:pPr>
            <a:r>
              <a:rPr lang="en-US" altLang="en-US" smtClean="0">
                <a:latin typeface="Arial" charset="0"/>
                <a:cs typeface="Arial" charset="0"/>
              </a:rPr>
              <a:t>As of the end of December 2013, 69 priority projects worth around $16.8 billion have either been completed or are being implemented. For these projects, ADB has provided loans/grants amounting to almost $6.1 billion, while GMS governments have provided around $4.6 billion. Contributions of cofinancing partners and the private sector amounted to $6.2 billion. </a:t>
            </a:r>
          </a:p>
          <a:p>
            <a:pPr marL="171450" indent="-171450" algn="just">
              <a:buFontTx/>
              <a:buChar char="•"/>
            </a:pPr>
            <a:r>
              <a:rPr lang="en-US" altLang="en-US" smtClean="0">
                <a:latin typeface="Arial" charset="0"/>
                <a:cs typeface="Arial" charset="0"/>
              </a:rPr>
              <a:t>A total of $330 million of grant resources have been mobilized for 192 regional technical assistance (RETA) projects, of which $115.1 million has been provided by ADB, for project preparation, capacity development, policy advisory and studies on various areas of GMS cooperation. ADB has played the role of lead development partner, coordinator, and honest broker in the GMS Program.</a:t>
            </a:r>
          </a:p>
        </p:txBody>
      </p:sp>
      <p:sp>
        <p:nvSpPr>
          <p:cNvPr id="32772" name="Slide Number Placeholder 3"/>
          <p:cNvSpPr>
            <a:spLocks noGrp="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eaLnBrk="0" hangingPunct="0">
              <a:spcBef>
                <a:spcPct val="30000"/>
              </a:spcBef>
              <a:defRPr sz="1200">
                <a:solidFill>
                  <a:schemeClr val="tx1"/>
                </a:solidFill>
                <a:latin typeface="Arial Unicode MS" pitchFamily="34" charset="-128"/>
              </a:defRPr>
            </a:lvl1pPr>
            <a:lvl2pPr marL="742950" indent="-285750" eaLnBrk="0" hangingPunct="0">
              <a:spcBef>
                <a:spcPct val="30000"/>
              </a:spcBef>
              <a:defRPr sz="1200">
                <a:solidFill>
                  <a:schemeClr val="tx1"/>
                </a:solidFill>
                <a:latin typeface="Arial Unicode MS" pitchFamily="34" charset="-128"/>
              </a:defRPr>
            </a:lvl2pPr>
            <a:lvl3pPr marL="1143000" indent="-228600" eaLnBrk="0" hangingPunct="0">
              <a:spcBef>
                <a:spcPct val="30000"/>
              </a:spcBef>
              <a:defRPr sz="1200">
                <a:solidFill>
                  <a:schemeClr val="tx1"/>
                </a:solidFill>
                <a:latin typeface="Arial Unicode MS" pitchFamily="34" charset="-128"/>
              </a:defRPr>
            </a:lvl3pPr>
            <a:lvl4pPr marL="1600200" indent="-228600" eaLnBrk="0" hangingPunct="0">
              <a:spcBef>
                <a:spcPct val="30000"/>
              </a:spcBef>
              <a:defRPr sz="1200">
                <a:solidFill>
                  <a:schemeClr val="tx1"/>
                </a:solidFill>
                <a:latin typeface="Arial Unicode MS" pitchFamily="34" charset="-128"/>
              </a:defRPr>
            </a:lvl4pPr>
            <a:lvl5pPr marL="2057400" indent="-228600" eaLnBrk="0" hangingPunct="0">
              <a:spcBef>
                <a:spcPct val="30000"/>
              </a:spcBef>
              <a:defRPr sz="1200">
                <a:solidFill>
                  <a:schemeClr val="tx1"/>
                </a:solidFill>
                <a:latin typeface="Arial Unicode MS" pitchFamily="34" charset="-128"/>
              </a:defRPr>
            </a:lvl5pPr>
            <a:lvl6pPr marL="2514600" indent="-228600" eaLnBrk="0" fontAlgn="base" hangingPunct="0">
              <a:spcBef>
                <a:spcPct val="30000"/>
              </a:spcBef>
              <a:spcAft>
                <a:spcPct val="0"/>
              </a:spcAft>
              <a:defRPr sz="1200">
                <a:solidFill>
                  <a:schemeClr val="tx1"/>
                </a:solidFill>
                <a:latin typeface="Arial Unicode MS" pitchFamily="34" charset="-128"/>
              </a:defRPr>
            </a:lvl6pPr>
            <a:lvl7pPr marL="2971800" indent="-228600" eaLnBrk="0" fontAlgn="base" hangingPunct="0">
              <a:spcBef>
                <a:spcPct val="30000"/>
              </a:spcBef>
              <a:spcAft>
                <a:spcPct val="0"/>
              </a:spcAft>
              <a:defRPr sz="1200">
                <a:solidFill>
                  <a:schemeClr val="tx1"/>
                </a:solidFill>
                <a:latin typeface="Arial Unicode MS" pitchFamily="34" charset="-128"/>
              </a:defRPr>
            </a:lvl7pPr>
            <a:lvl8pPr marL="3429000" indent="-228600" eaLnBrk="0" fontAlgn="base" hangingPunct="0">
              <a:spcBef>
                <a:spcPct val="30000"/>
              </a:spcBef>
              <a:spcAft>
                <a:spcPct val="0"/>
              </a:spcAft>
              <a:defRPr sz="1200">
                <a:solidFill>
                  <a:schemeClr val="tx1"/>
                </a:solidFill>
                <a:latin typeface="Arial Unicode MS" pitchFamily="34" charset="-128"/>
              </a:defRPr>
            </a:lvl8pPr>
            <a:lvl9pPr marL="3886200" indent="-228600" eaLnBrk="0" fontAlgn="base" hangingPunct="0">
              <a:spcBef>
                <a:spcPct val="30000"/>
              </a:spcBef>
              <a:spcAft>
                <a:spcPct val="0"/>
              </a:spcAft>
              <a:defRPr sz="1200">
                <a:solidFill>
                  <a:schemeClr val="tx1"/>
                </a:solidFill>
                <a:latin typeface="Arial Unicode MS" pitchFamily="34" charset="-128"/>
              </a:defRPr>
            </a:lvl9pPr>
          </a:lstStyle>
          <a:p>
            <a:fld id="{EAADC90C-6D82-46E3-A5DA-77845EBFAEB9}" type="slidenum">
              <a:rPr lang="en-US" altLang="en-US">
                <a:latin typeface="Arial" charset="0"/>
              </a:rPr>
              <a:pPr/>
              <a:t>15</a:t>
            </a:fld>
            <a:endParaRPr lang="en-US" altLang="en-US">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xfrm>
            <a:off x="1414463" y="465138"/>
            <a:ext cx="4181475" cy="3136900"/>
          </a:xfrm>
          <a:ln/>
        </p:spPr>
      </p:sp>
      <p:sp>
        <p:nvSpPr>
          <p:cNvPr id="32771" name="Notes Placeholder 2"/>
          <p:cNvSpPr>
            <a:spLocks noGrp="1"/>
          </p:cNvSpPr>
          <p:nvPr>
            <p:ph type="body" idx="1"/>
          </p:nvPr>
        </p:nvSpPr>
        <p:spPr>
          <a:xfrm>
            <a:off x="228600" y="3657600"/>
            <a:ext cx="6477000" cy="5181600"/>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marL="171450" indent="-171450" algn="just">
              <a:buFontTx/>
              <a:buChar char="•"/>
            </a:pPr>
            <a:r>
              <a:rPr lang="en-US" altLang="en-US" smtClean="0">
                <a:latin typeface="Arial" charset="0"/>
                <a:cs typeface="Arial" charset="0"/>
              </a:rPr>
              <a:t>The GMS Economic Cooperation Program began in 1992, covering Cambodia, Lao PDR, Myanmar, Thailand, Viet Nam, and the People’s Republic of China (PRC) (then specifically the Yunnan province and later on, also the Guangxi autonomous region).</a:t>
            </a:r>
          </a:p>
          <a:p>
            <a:pPr marL="171450" indent="-171450" algn="just">
              <a:buFontTx/>
              <a:buChar char="•"/>
            </a:pPr>
            <a:r>
              <a:rPr lang="en-US" altLang="en-US" smtClean="0">
                <a:latin typeface="Arial" charset="0"/>
                <a:cs typeface="Arial" charset="0"/>
              </a:rPr>
              <a:t>From its inception, the underlying strategy was to link the GMS countries through improvements in infrastructure, thus overcoming domestic constraints and promoting trade and investment to boost economic growth. The overall vision is of a more integrated, prosperous, and harmonious subregion. This vision can be summed up by the “3Cs”: enhanced </a:t>
            </a:r>
            <a:r>
              <a:rPr lang="en-US" altLang="en-US" b="1" i="1" smtClean="0">
                <a:latin typeface="Arial" charset="0"/>
                <a:cs typeface="Arial" charset="0"/>
              </a:rPr>
              <a:t>connectivity</a:t>
            </a:r>
            <a:r>
              <a:rPr lang="en-US" altLang="en-US" i="1" smtClean="0">
                <a:latin typeface="Arial" charset="0"/>
                <a:cs typeface="Arial" charset="0"/>
              </a:rPr>
              <a:t>, </a:t>
            </a:r>
            <a:r>
              <a:rPr lang="en-US" altLang="en-US" smtClean="0">
                <a:latin typeface="Arial" charset="0"/>
                <a:cs typeface="Arial" charset="0"/>
              </a:rPr>
              <a:t>improved </a:t>
            </a:r>
            <a:r>
              <a:rPr lang="en-US" altLang="en-US" b="1" i="1" smtClean="0">
                <a:latin typeface="Arial" charset="0"/>
                <a:cs typeface="Arial" charset="0"/>
              </a:rPr>
              <a:t>competitiveness</a:t>
            </a:r>
            <a:r>
              <a:rPr lang="en-US" altLang="en-US" i="1" smtClean="0">
                <a:latin typeface="Arial" charset="0"/>
                <a:cs typeface="Arial" charset="0"/>
              </a:rPr>
              <a:t>, </a:t>
            </a:r>
            <a:r>
              <a:rPr lang="en-US" altLang="en-US" smtClean="0">
                <a:latin typeface="Arial" charset="0"/>
                <a:cs typeface="Arial" charset="0"/>
              </a:rPr>
              <a:t>and a greater sense of</a:t>
            </a:r>
            <a:r>
              <a:rPr lang="en-US" altLang="en-US" i="1" smtClean="0">
                <a:latin typeface="Arial" charset="0"/>
                <a:cs typeface="Arial" charset="0"/>
              </a:rPr>
              <a:t> </a:t>
            </a:r>
            <a:r>
              <a:rPr lang="en-US" altLang="en-US" b="1" i="1" smtClean="0">
                <a:latin typeface="Arial" charset="0"/>
                <a:cs typeface="Arial" charset="0"/>
              </a:rPr>
              <a:t>community.</a:t>
            </a:r>
            <a:endParaRPr lang="en-US" altLang="en-US" smtClean="0">
              <a:latin typeface="Arial" charset="0"/>
              <a:cs typeface="Arial" charset="0"/>
            </a:endParaRPr>
          </a:p>
          <a:p>
            <a:pPr marL="628650" lvl="1" indent="-171450" algn="just">
              <a:buFont typeface="Wingdings" pitchFamily="2" charset="2"/>
              <a:buChar char="Ø"/>
            </a:pPr>
            <a:r>
              <a:rPr lang="en-US" altLang="en-US" b="1" smtClean="0">
                <a:latin typeface="Arial" charset="0"/>
                <a:cs typeface="Arial" charset="0"/>
              </a:rPr>
              <a:t>Connectivity</a:t>
            </a:r>
            <a:r>
              <a:rPr lang="en-US" altLang="en-US" smtClean="0">
                <a:latin typeface="Arial" charset="0"/>
                <a:cs typeface="Arial" charset="0"/>
              </a:rPr>
              <a:t> through the development of subregional transport, power, and telecommunications infrastructure. </a:t>
            </a:r>
          </a:p>
          <a:p>
            <a:pPr marL="628650" lvl="1" indent="-171450" algn="just">
              <a:buFont typeface="Wingdings" pitchFamily="2" charset="2"/>
              <a:buChar char="Ø"/>
            </a:pPr>
            <a:r>
              <a:rPr lang="en-US" altLang="en-US" b="1" smtClean="0">
                <a:latin typeface="Arial" charset="0"/>
                <a:cs typeface="Arial" charset="0"/>
              </a:rPr>
              <a:t>Competitiveness</a:t>
            </a:r>
            <a:r>
              <a:rPr lang="en-US" altLang="en-US" smtClean="0">
                <a:latin typeface="Arial" charset="0"/>
                <a:cs typeface="Arial" charset="0"/>
              </a:rPr>
              <a:t> through transport and trade facilitation, development of logistics systems, regional power trade, harnessing of ICT, cross-border agricultural trade, and promotion of the GMS as a single tourist destination. </a:t>
            </a:r>
          </a:p>
          <a:p>
            <a:pPr marL="628650" lvl="1" indent="-171450" algn="just">
              <a:buFont typeface="Wingdings" pitchFamily="2" charset="2"/>
              <a:buChar char="Ø"/>
            </a:pPr>
            <a:r>
              <a:rPr lang="en-US" altLang="en-US" smtClean="0">
                <a:latin typeface="Arial" charset="0"/>
                <a:cs typeface="Arial" charset="0"/>
              </a:rPr>
              <a:t>A sense of </a:t>
            </a:r>
            <a:r>
              <a:rPr lang="en-US" altLang="en-US" b="1" smtClean="0">
                <a:latin typeface="Arial" charset="0"/>
                <a:cs typeface="Arial" charset="0"/>
              </a:rPr>
              <a:t>community</a:t>
            </a:r>
            <a:r>
              <a:rPr lang="en-US" altLang="en-US" smtClean="0">
                <a:latin typeface="Arial" charset="0"/>
                <a:cs typeface="Arial" charset="0"/>
              </a:rPr>
              <a:t> through jointly addressing shared social and environmental concerns, such as the prevention and control of communicable diseases, and the protection of the subregion’s rich biodiversity and ecosystems.</a:t>
            </a:r>
          </a:p>
          <a:p>
            <a:pPr marL="171450" indent="-171450" algn="just">
              <a:buFontTx/>
              <a:buChar char="•"/>
            </a:pPr>
            <a:r>
              <a:rPr lang="en-US" altLang="en-US" smtClean="0">
                <a:latin typeface="Arial" charset="0"/>
                <a:cs typeface="Arial" charset="0"/>
              </a:rPr>
              <a:t>As of the end of December 2013, 69 priority projects worth around $16.8 billion have either been completed or are being implemented. For these projects, ADB has provided loans/grants amounting to almost $6.1 billion, while GMS governments have provided around $4.6 billion. Contributions of cofinancing partners and the private sector amounted to $6.2 billion. </a:t>
            </a:r>
          </a:p>
          <a:p>
            <a:pPr marL="171450" indent="-171450" algn="just">
              <a:buFontTx/>
              <a:buChar char="•"/>
            </a:pPr>
            <a:r>
              <a:rPr lang="en-US" altLang="en-US" smtClean="0">
                <a:latin typeface="Arial" charset="0"/>
                <a:cs typeface="Arial" charset="0"/>
              </a:rPr>
              <a:t>A total of $330 million of grant resources have been mobilized for 192 regional technical assistance (RETA) projects, of which $115.1 million has been provided by ADB, for project preparation, capacity development, policy advisory and studies on various areas of GMS cooperation. ADB has played the role of lead development partner, coordinator, and honest broker in the GMS Program.</a:t>
            </a:r>
          </a:p>
        </p:txBody>
      </p:sp>
      <p:sp>
        <p:nvSpPr>
          <p:cNvPr id="32772" name="Slide Number Placeholder 3"/>
          <p:cNvSpPr>
            <a:spLocks noGrp="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eaLnBrk="0" hangingPunct="0">
              <a:spcBef>
                <a:spcPct val="30000"/>
              </a:spcBef>
              <a:defRPr sz="1200">
                <a:solidFill>
                  <a:schemeClr val="tx1"/>
                </a:solidFill>
                <a:latin typeface="Arial Unicode MS" pitchFamily="34" charset="-128"/>
              </a:defRPr>
            </a:lvl1pPr>
            <a:lvl2pPr marL="742950" indent="-285750" eaLnBrk="0" hangingPunct="0">
              <a:spcBef>
                <a:spcPct val="30000"/>
              </a:spcBef>
              <a:defRPr sz="1200">
                <a:solidFill>
                  <a:schemeClr val="tx1"/>
                </a:solidFill>
                <a:latin typeface="Arial Unicode MS" pitchFamily="34" charset="-128"/>
              </a:defRPr>
            </a:lvl2pPr>
            <a:lvl3pPr marL="1143000" indent="-228600" eaLnBrk="0" hangingPunct="0">
              <a:spcBef>
                <a:spcPct val="30000"/>
              </a:spcBef>
              <a:defRPr sz="1200">
                <a:solidFill>
                  <a:schemeClr val="tx1"/>
                </a:solidFill>
                <a:latin typeface="Arial Unicode MS" pitchFamily="34" charset="-128"/>
              </a:defRPr>
            </a:lvl3pPr>
            <a:lvl4pPr marL="1600200" indent="-228600" eaLnBrk="0" hangingPunct="0">
              <a:spcBef>
                <a:spcPct val="30000"/>
              </a:spcBef>
              <a:defRPr sz="1200">
                <a:solidFill>
                  <a:schemeClr val="tx1"/>
                </a:solidFill>
                <a:latin typeface="Arial Unicode MS" pitchFamily="34" charset="-128"/>
              </a:defRPr>
            </a:lvl4pPr>
            <a:lvl5pPr marL="2057400" indent="-228600" eaLnBrk="0" hangingPunct="0">
              <a:spcBef>
                <a:spcPct val="30000"/>
              </a:spcBef>
              <a:defRPr sz="1200">
                <a:solidFill>
                  <a:schemeClr val="tx1"/>
                </a:solidFill>
                <a:latin typeface="Arial Unicode MS" pitchFamily="34" charset="-128"/>
              </a:defRPr>
            </a:lvl5pPr>
            <a:lvl6pPr marL="2514600" indent="-228600" eaLnBrk="0" fontAlgn="base" hangingPunct="0">
              <a:spcBef>
                <a:spcPct val="30000"/>
              </a:spcBef>
              <a:spcAft>
                <a:spcPct val="0"/>
              </a:spcAft>
              <a:defRPr sz="1200">
                <a:solidFill>
                  <a:schemeClr val="tx1"/>
                </a:solidFill>
                <a:latin typeface="Arial Unicode MS" pitchFamily="34" charset="-128"/>
              </a:defRPr>
            </a:lvl6pPr>
            <a:lvl7pPr marL="2971800" indent="-228600" eaLnBrk="0" fontAlgn="base" hangingPunct="0">
              <a:spcBef>
                <a:spcPct val="30000"/>
              </a:spcBef>
              <a:spcAft>
                <a:spcPct val="0"/>
              </a:spcAft>
              <a:defRPr sz="1200">
                <a:solidFill>
                  <a:schemeClr val="tx1"/>
                </a:solidFill>
                <a:latin typeface="Arial Unicode MS" pitchFamily="34" charset="-128"/>
              </a:defRPr>
            </a:lvl7pPr>
            <a:lvl8pPr marL="3429000" indent="-228600" eaLnBrk="0" fontAlgn="base" hangingPunct="0">
              <a:spcBef>
                <a:spcPct val="30000"/>
              </a:spcBef>
              <a:spcAft>
                <a:spcPct val="0"/>
              </a:spcAft>
              <a:defRPr sz="1200">
                <a:solidFill>
                  <a:schemeClr val="tx1"/>
                </a:solidFill>
                <a:latin typeface="Arial Unicode MS" pitchFamily="34" charset="-128"/>
              </a:defRPr>
            </a:lvl8pPr>
            <a:lvl9pPr marL="3886200" indent="-228600" eaLnBrk="0" fontAlgn="base" hangingPunct="0">
              <a:spcBef>
                <a:spcPct val="30000"/>
              </a:spcBef>
              <a:spcAft>
                <a:spcPct val="0"/>
              </a:spcAft>
              <a:defRPr sz="1200">
                <a:solidFill>
                  <a:schemeClr val="tx1"/>
                </a:solidFill>
                <a:latin typeface="Arial Unicode MS" pitchFamily="34" charset="-128"/>
              </a:defRPr>
            </a:lvl9pPr>
          </a:lstStyle>
          <a:p>
            <a:fld id="{EAADC90C-6D82-46E3-A5DA-77845EBFAEB9}" type="slidenum">
              <a:rPr lang="en-US" altLang="en-US">
                <a:latin typeface="Arial" charset="0"/>
              </a:rPr>
              <a:pPr/>
              <a:t>16</a:t>
            </a:fld>
            <a:endParaRPr lang="en-US" altLang="en-US">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a:xfrm>
            <a:off x="1189038" y="695325"/>
            <a:ext cx="4645025" cy="3484563"/>
          </a:xfrm>
          <a:ln/>
        </p:spPr>
      </p:sp>
      <p:sp>
        <p:nvSpPr>
          <p:cNvPr id="56324" name="Slide Number Placeholder 3"/>
          <p:cNvSpPr txBox="1">
            <a:spLocks noGrp="1"/>
          </p:cNvSpPr>
          <p:nvPr/>
        </p:nvSpPr>
        <p:spPr bwMode="auto">
          <a:xfrm>
            <a:off x="3970734" y="8827585"/>
            <a:ext cx="3038145" cy="46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1" tIns="46630" rIns="93261" bIns="46630" anchor="b"/>
          <a:lstStyle>
            <a:lvl1pPr defTabSz="966788">
              <a:defRPr>
                <a:solidFill>
                  <a:schemeClr val="tx1"/>
                </a:solidFill>
                <a:latin typeface="Arial" charset="0"/>
              </a:defRPr>
            </a:lvl1pPr>
            <a:lvl2pPr marL="777875" indent="-298450" defTabSz="966788">
              <a:defRPr>
                <a:solidFill>
                  <a:schemeClr val="tx1"/>
                </a:solidFill>
                <a:latin typeface="Arial" charset="0"/>
              </a:defRPr>
            </a:lvl2pPr>
            <a:lvl3pPr marL="1196975" indent="-239713" defTabSz="966788">
              <a:defRPr>
                <a:solidFill>
                  <a:schemeClr val="tx1"/>
                </a:solidFill>
                <a:latin typeface="Arial" charset="0"/>
              </a:defRPr>
            </a:lvl3pPr>
            <a:lvl4pPr marL="1673225" indent="-236538" defTabSz="966788">
              <a:defRPr>
                <a:solidFill>
                  <a:schemeClr val="tx1"/>
                </a:solidFill>
                <a:latin typeface="Arial" charset="0"/>
              </a:defRPr>
            </a:lvl4pPr>
            <a:lvl5pPr marL="2154238" indent="-239713" defTabSz="966788">
              <a:defRPr>
                <a:solidFill>
                  <a:schemeClr val="tx1"/>
                </a:solidFill>
                <a:latin typeface="Arial" charset="0"/>
              </a:defRPr>
            </a:lvl5pPr>
            <a:lvl6pPr marL="2611438" indent="-239713" defTabSz="966788" eaLnBrk="0" fontAlgn="base" hangingPunct="0">
              <a:spcBef>
                <a:spcPct val="0"/>
              </a:spcBef>
              <a:spcAft>
                <a:spcPct val="0"/>
              </a:spcAft>
              <a:defRPr>
                <a:solidFill>
                  <a:schemeClr val="tx1"/>
                </a:solidFill>
                <a:latin typeface="Arial" charset="0"/>
              </a:defRPr>
            </a:lvl6pPr>
            <a:lvl7pPr marL="3068638" indent="-239713" defTabSz="966788" eaLnBrk="0" fontAlgn="base" hangingPunct="0">
              <a:spcBef>
                <a:spcPct val="0"/>
              </a:spcBef>
              <a:spcAft>
                <a:spcPct val="0"/>
              </a:spcAft>
              <a:defRPr>
                <a:solidFill>
                  <a:schemeClr val="tx1"/>
                </a:solidFill>
                <a:latin typeface="Arial" charset="0"/>
              </a:defRPr>
            </a:lvl7pPr>
            <a:lvl8pPr marL="3525838" indent="-239713" defTabSz="966788" eaLnBrk="0" fontAlgn="base" hangingPunct="0">
              <a:spcBef>
                <a:spcPct val="0"/>
              </a:spcBef>
              <a:spcAft>
                <a:spcPct val="0"/>
              </a:spcAft>
              <a:defRPr>
                <a:solidFill>
                  <a:schemeClr val="tx1"/>
                </a:solidFill>
                <a:latin typeface="Arial" charset="0"/>
              </a:defRPr>
            </a:lvl8pPr>
            <a:lvl9pPr marL="3983038" indent="-239713" defTabSz="966788" eaLnBrk="0" fontAlgn="base" hangingPunct="0">
              <a:spcBef>
                <a:spcPct val="0"/>
              </a:spcBef>
              <a:spcAft>
                <a:spcPct val="0"/>
              </a:spcAft>
              <a:defRPr>
                <a:solidFill>
                  <a:schemeClr val="tx1"/>
                </a:solidFill>
                <a:latin typeface="Arial" charset="0"/>
              </a:defRPr>
            </a:lvl9pPr>
          </a:lstStyle>
          <a:p>
            <a:pPr algn="r" eaLnBrk="1" hangingPunct="1"/>
            <a:fld id="{278A2263-79C4-46D6-96F3-C8C88371E287}" type="slidenum">
              <a:rPr lang="en-US" altLang="en-US" sz="1200">
                <a:cs typeface="Arial" charset="0"/>
              </a:rPr>
              <a:pPr algn="r" eaLnBrk="1" hangingPunct="1"/>
              <a:t>17</a:t>
            </a:fld>
            <a:endParaRPr lang="en-US" altLang="en-US" sz="1200">
              <a:cs typeface="Arial" charset="0"/>
            </a:endParaRPr>
          </a:p>
        </p:txBody>
      </p:sp>
      <p:sp>
        <p:nvSpPr>
          <p:cNvPr id="5" name="Notes Placeholder 4"/>
          <p:cNvSpPr>
            <a:spLocks noGrp="1"/>
          </p:cNvSpPr>
          <p:nvPr>
            <p:ph type="body" sz="quarter" idx="10"/>
          </p:nvPr>
        </p:nvSpPr>
        <p:spPr/>
        <p:txBody>
          <a:bodyPr>
            <a:normAutofit/>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xfrm>
            <a:off x="1414463" y="465138"/>
            <a:ext cx="4181475" cy="3136900"/>
          </a:xfrm>
          <a:ln/>
        </p:spPr>
      </p:sp>
      <p:sp>
        <p:nvSpPr>
          <p:cNvPr id="32771" name="Notes Placeholder 2"/>
          <p:cNvSpPr>
            <a:spLocks noGrp="1"/>
          </p:cNvSpPr>
          <p:nvPr>
            <p:ph type="body" idx="1"/>
          </p:nvPr>
        </p:nvSpPr>
        <p:spPr>
          <a:xfrm>
            <a:off x="228600" y="3657600"/>
            <a:ext cx="6477000" cy="5181600"/>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pPr marL="171450" indent="-171450" algn="just">
              <a:buFontTx/>
              <a:buChar char="•"/>
            </a:pPr>
            <a:r>
              <a:rPr lang="en-US" altLang="en-US" smtClean="0">
                <a:latin typeface="Arial" charset="0"/>
                <a:cs typeface="Arial" charset="0"/>
              </a:rPr>
              <a:t>The GMS Economic Cooperation Program began in 1992, covering Cambodia, Lao PDR, Myanmar, Thailand, Viet Nam, and the People’s Republic of China (PRC) (then specifically the Yunnan province and later on, also the Guangxi autonomous region).</a:t>
            </a:r>
          </a:p>
          <a:p>
            <a:pPr marL="171450" indent="-171450" algn="just">
              <a:buFontTx/>
              <a:buChar char="•"/>
            </a:pPr>
            <a:r>
              <a:rPr lang="en-US" altLang="en-US" smtClean="0">
                <a:latin typeface="Arial" charset="0"/>
                <a:cs typeface="Arial" charset="0"/>
              </a:rPr>
              <a:t>From its inception, the underlying strategy was to link the GMS countries through improvements in infrastructure, thus overcoming domestic constraints and promoting trade and investment to boost economic growth. The overall vision is of a more integrated, prosperous, and harmonious subregion. This vision can be summed up by the “3Cs”: enhanced </a:t>
            </a:r>
            <a:r>
              <a:rPr lang="en-US" altLang="en-US" b="1" i="1" smtClean="0">
                <a:latin typeface="Arial" charset="0"/>
                <a:cs typeface="Arial" charset="0"/>
              </a:rPr>
              <a:t>connectivity</a:t>
            </a:r>
            <a:r>
              <a:rPr lang="en-US" altLang="en-US" i="1" smtClean="0">
                <a:latin typeface="Arial" charset="0"/>
                <a:cs typeface="Arial" charset="0"/>
              </a:rPr>
              <a:t>, </a:t>
            </a:r>
            <a:r>
              <a:rPr lang="en-US" altLang="en-US" smtClean="0">
                <a:latin typeface="Arial" charset="0"/>
                <a:cs typeface="Arial" charset="0"/>
              </a:rPr>
              <a:t>improved </a:t>
            </a:r>
            <a:r>
              <a:rPr lang="en-US" altLang="en-US" b="1" i="1" smtClean="0">
                <a:latin typeface="Arial" charset="0"/>
                <a:cs typeface="Arial" charset="0"/>
              </a:rPr>
              <a:t>competitiveness</a:t>
            </a:r>
            <a:r>
              <a:rPr lang="en-US" altLang="en-US" i="1" smtClean="0">
                <a:latin typeface="Arial" charset="0"/>
                <a:cs typeface="Arial" charset="0"/>
              </a:rPr>
              <a:t>, </a:t>
            </a:r>
            <a:r>
              <a:rPr lang="en-US" altLang="en-US" smtClean="0">
                <a:latin typeface="Arial" charset="0"/>
                <a:cs typeface="Arial" charset="0"/>
              </a:rPr>
              <a:t>and a greater sense of</a:t>
            </a:r>
            <a:r>
              <a:rPr lang="en-US" altLang="en-US" i="1" smtClean="0">
                <a:latin typeface="Arial" charset="0"/>
                <a:cs typeface="Arial" charset="0"/>
              </a:rPr>
              <a:t> </a:t>
            </a:r>
            <a:r>
              <a:rPr lang="en-US" altLang="en-US" b="1" i="1" smtClean="0">
                <a:latin typeface="Arial" charset="0"/>
                <a:cs typeface="Arial" charset="0"/>
              </a:rPr>
              <a:t>community.</a:t>
            </a:r>
            <a:endParaRPr lang="en-US" altLang="en-US" smtClean="0">
              <a:latin typeface="Arial" charset="0"/>
              <a:cs typeface="Arial" charset="0"/>
            </a:endParaRPr>
          </a:p>
          <a:p>
            <a:pPr marL="628650" lvl="1" indent="-171450" algn="just">
              <a:buFont typeface="Wingdings" pitchFamily="2" charset="2"/>
              <a:buChar char="Ø"/>
            </a:pPr>
            <a:r>
              <a:rPr lang="en-US" altLang="en-US" b="1" smtClean="0">
                <a:latin typeface="Arial" charset="0"/>
                <a:cs typeface="Arial" charset="0"/>
              </a:rPr>
              <a:t>Connectivity</a:t>
            </a:r>
            <a:r>
              <a:rPr lang="en-US" altLang="en-US" smtClean="0">
                <a:latin typeface="Arial" charset="0"/>
                <a:cs typeface="Arial" charset="0"/>
              </a:rPr>
              <a:t> through the development of subregional transport, power, and telecommunications infrastructure. </a:t>
            </a:r>
          </a:p>
          <a:p>
            <a:pPr marL="628650" lvl="1" indent="-171450" algn="just">
              <a:buFont typeface="Wingdings" pitchFamily="2" charset="2"/>
              <a:buChar char="Ø"/>
            </a:pPr>
            <a:r>
              <a:rPr lang="en-US" altLang="en-US" b="1" smtClean="0">
                <a:latin typeface="Arial" charset="0"/>
                <a:cs typeface="Arial" charset="0"/>
              </a:rPr>
              <a:t>Competitiveness</a:t>
            </a:r>
            <a:r>
              <a:rPr lang="en-US" altLang="en-US" smtClean="0">
                <a:latin typeface="Arial" charset="0"/>
                <a:cs typeface="Arial" charset="0"/>
              </a:rPr>
              <a:t> through transport and trade facilitation, development of logistics systems, regional power trade, harnessing of ICT, cross-border agricultural trade, and promotion of the GMS as a single tourist destination. </a:t>
            </a:r>
          </a:p>
          <a:p>
            <a:pPr marL="628650" lvl="1" indent="-171450" algn="just">
              <a:buFont typeface="Wingdings" pitchFamily="2" charset="2"/>
              <a:buChar char="Ø"/>
            </a:pPr>
            <a:r>
              <a:rPr lang="en-US" altLang="en-US" smtClean="0">
                <a:latin typeface="Arial" charset="0"/>
                <a:cs typeface="Arial" charset="0"/>
              </a:rPr>
              <a:t>A sense of </a:t>
            </a:r>
            <a:r>
              <a:rPr lang="en-US" altLang="en-US" b="1" smtClean="0">
                <a:latin typeface="Arial" charset="0"/>
                <a:cs typeface="Arial" charset="0"/>
              </a:rPr>
              <a:t>community</a:t>
            </a:r>
            <a:r>
              <a:rPr lang="en-US" altLang="en-US" smtClean="0">
                <a:latin typeface="Arial" charset="0"/>
                <a:cs typeface="Arial" charset="0"/>
              </a:rPr>
              <a:t> through jointly addressing shared social and environmental concerns, such as the prevention and control of communicable diseases, and the protection of the subregion’s rich biodiversity and ecosystems.</a:t>
            </a:r>
          </a:p>
          <a:p>
            <a:pPr marL="171450" indent="-171450" algn="just">
              <a:buFontTx/>
              <a:buChar char="•"/>
            </a:pPr>
            <a:r>
              <a:rPr lang="en-US" altLang="en-US" smtClean="0">
                <a:latin typeface="Arial" charset="0"/>
                <a:cs typeface="Arial" charset="0"/>
              </a:rPr>
              <a:t>As of the end of December 2013, 69 priority projects worth around $16.8 billion have either been completed or are being implemented. For these projects, ADB has provided loans/grants amounting to almost $6.1 billion, while GMS governments have provided around $4.6 billion. Contributions of cofinancing partners and the private sector amounted to $6.2 billion. </a:t>
            </a:r>
          </a:p>
          <a:p>
            <a:pPr marL="171450" indent="-171450" algn="just">
              <a:buFontTx/>
              <a:buChar char="•"/>
            </a:pPr>
            <a:r>
              <a:rPr lang="en-US" altLang="en-US" smtClean="0">
                <a:latin typeface="Arial" charset="0"/>
                <a:cs typeface="Arial" charset="0"/>
              </a:rPr>
              <a:t>A total of $330 million of grant resources have been mobilized for 192 regional technical assistance (RETA) projects, of which $115.1 million has been provided by ADB, for project preparation, capacity development, policy advisory and studies on various areas of GMS cooperation. ADB has played the role of lead development partner, coordinator, and honest broker in the GMS Program.</a:t>
            </a:r>
          </a:p>
        </p:txBody>
      </p:sp>
      <p:sp>
        <p:nvSpPr>
          <p:cNvPr id="32772" name="Slide Number Placeholder 3"/>
          <p:cNvSpPr>
            <a:spLocks noGrp="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lstStyle>
            <a:lvl1pPr eaLnBrk="0" hangingPunct="0">
              <a:spcBef>
                <a:spcPct val="30000"/>
              </a:spcBef>
              <a:defRPr sz="1200">
                <a:solidFill>
                  <a:schemeClr val="tx1"/>
                </a:solidFill>
                <a:latin typeface="Arial Unicode MS" pitchFamily="34" charset="-128"/>
              </a:defRPr>
            </a:lvl1pPr>
            <a:lvl2pPr marL="742950" indent="-285750" eaLnBrk="0" hangingPunct="0">
              <a:spcBef>
                <a:spcPct val="30000"/>
              </a:spcBef>
              <a:defRPr sz="1200">
                <a:solidFill>
                  <a:schemeClr val="tx1"/>
                </a:solidFill>
                <a:latin typeface="Arial Unicode MS" pitchFamily="34" charset="-128"/>
              </a:defRPr>
            </a:lvl2pPr>
            <a:lvl3pPr marL="1143000" indent="-228600" eaLnBrk="0" hangingPunct="0">
              <a:spcBef>
                <a:spcPct val="30000"/>
              </a:spcBef>
              <a:defRPr sz="1200">
                <a:solidFill>
                  <a:schemeClr val="tx1"/>
                </a:solidFill>
                <a:latin typeface="Arial Unicode MS" pitchFamily="34" charset="-128"/>
              </a:defRPr>
            </a:lvl3pPr>
            <a:lvl4pPr marL="1600200" indent="-228600" eaLnBrk="0" hangingPunct="0">
              <a:spcBef>
                <a:spcPct val="30000"/>
              </a:spcBef>
              <a:defRPr sz="1200">
                <a:solidFill>
                  <a:schemeClr val="tx1"/>
                </a:solidFill>
                <a:latin typeface="Arial Unicode MS" pitchFamily="34" charset="-128"/>
              </a:defRPr>
            </a:lvl4pPr>
            <a:lvl5pPr marL="2057400" indent="-228600" eaLnBrk="0" hangingPunct="0">
              <a:spcBef>
                <a:spcPct val="30000"/>
              </a:spcBef>
              <a:defRPr sz="1200">
                <a:solidFill>
                  <a:schemeClr val="tx1"/>
                </a:solidFill>
                <a:latin typeface="Arial Unicode MS" pitchFamily="34" charset="-128"/>
              </a:defRPr>
            </a:lvl5pPr>
            <a:lvl6pPr marL="2514600" indent="-228600" eaLnBrk="0" fontAlgn="base" hangingPunct="0">
              <a:spcBef>
                <a:spcPct val="30000"/>
              </a:spcBef>
              <a:spcAft>
                <a:spcPct val="0"/>
              </a:spcAft>
              <a:defRPr sz="1200">
                <a:solidFill>
                  <a:schemeClr val="tx1"/>
                </a:solidFill>
                <a:latin typeface="Arial Unicode MS" pitchFamily="34" charset="-128"/>
              </a:defRPr>
            </a:lvl6pPr>
            <a:lvl7pPr marL="2971800" indent="-228600" eaLnBrk="0" fontAlgn="base" hangingPunct="0">
              <a:spcBef>
                <a:spcPct val="30000"/>
              </a:spcBef>
              <a:spcAft>
                <a:spcPct val="0"/>
              </a:spcAft>
              <a:defRPr sz="1200">
                <a:solidFill>
                  <a:schemeClr val="tx1"/>
                </a:solidFill>
                <a:latin typeface="Arial Unicode MS" pitchFamily="34" charset="-128"/>
              </a:defRPr>
            </a:lvl7pPr>
            <a:lvl8pPr marL="3429000" indent="-228600" eaLnBrk="0" fontAlgn="base" hangingPunct="0">
              <a:spcBef>
                <a:spcPct val="30000"/>
              </a:spcBef>
              <a:spcAft>
                <a:spcPct val="0"/>
              </a:spcAft>
              <a:defRPr sz="1200">
                <a:solidFill>
                  <a:schemeClr val="tx1"/>
                </a:solidFill>
                <a:latin typeface="Arial Unicode MS" pitchFamily="34" charset="-128"/>
              </a:defRPr>
            </a:lvl8pPr>
            <a:lvl9pPr marL="3886200" indent="-228600" eaLnBrk="0" fontAlgn="base" hangingPunct="0">
              <a:spcBef>
                <a:spcPct val="30000"/>
              </a:spcBef>
              <a:spcAft>
                <a:spcPct val="0"/>
              </a:spcAft>
              <a:defRPr sz="1200">
                <a:solidFill>
                  <a:schemeClr val="tx1"/>
                </a:solidFill>
                <a:latin typeface="Arial Unicode MS" pitchFamily="34" charset="-128"/>
              </a:defRPr>
            </a:lvl9pPr>
          </a:lstStyle>
          <a:p>
            <a:fld id="{EAADC90C-6D82-46E3-A5DA-77845EBFAEB9}" type="slidenum">
              <a:rPr lang="en-US" altLang="en-US">
                <a:latin typeface="Arial" charset="0"/>
              </a:rPr>
              <a:pPr/>
              <a:t>18</a:t>
            </a:fld>
            <a:endParaRPr lang="en-US" altLang="en-US">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ln/>
        </p:spPr>
      </p:sp>
      <p:sp>
        <p:nvSpPr>
          <p:cNvPr id="7171" name="Rectangle 3"/>
          <p:cNvSpPr>
            <a:spLocks noGrp="1" noChangeArrowheads="1"/>
          </p:cNvSpPr>
          <p:nvPr>
            <p:ph type="body" idx="1"/>
          </p:nvPr>
        </p:nvSpPr>
        <p:spPr>
          <a:xfrm>
            <a:off x="933450" y="4416425"/>
            <a:ext cx="5143500" cy="4183063"/>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type="none" w="sm" len="sm"/>
                <a:tailEnd type="none" w="sm" len="sm"/>
              </a14:hiddenLine>
            </a:ext>
          </a:extLst>
        </p:spPr>
        <p:txBody>
          <a:bodyPr/>
          <a:lstStyle/>
          <a:p>
            <a:r>
              <a:rPr lang="en-US" altLang="en-US" smtClean="0">
                <a:latin typeface="Times New Roman" pitchFamily="18" charset="0"/>
              </a:rPr>
              <a:t>The location of the eight priority IMT-GT connectivity projects are shown on the map.</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4270266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u="sng"/>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29888914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ctr">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23547535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u="sng"/>
            </a:lvl1p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436632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u="sng"/>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endParaRPr lang="en-US"/>
          </a:p>
        </p:txBody>
      </p:sp>
      <p:sp>
        <p:nvSpPr>
          <p:cNvPr id="9" name="Slide Number Placeholder 8"/>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3281751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u="sng"/>
            </a:lvl1pPr>
          </a:lstStyle>
          <a:p>
            <a:r>
              <a:rPr lang="en-US" dirty="0" smtClean="0"/>
              <a:t>Click to edit Master title style</a:t>
            </a:r>
            <a:endParaRPr lang="en-US" dirty="0"/>
          </a:p>
        </p:txBody>
      </p:sp>
      <p:sp>
        <p:nvSpPr>
          <p:cNvPr id="3" name="Date Placeholder 2"/>
          <p:cNvSpPr>
            <a:spLocks noGrp="1"/>
          </p:cNvSpPr>
          <p:nvPr>
            <p:ph type="dt" sz="half" idx="10"/>
          </p:nvPr>
        </p:nvSpPr>
        <p:spPr>
          <a:xfrm>
            <a:off x="457200" y="6356350"/>
            <a:ext cx="2133600" cy="365125"/>
          </a:xfrm>
          <a:prstGeom prst="rect">
            <a:avLst/>
          </a:prstGeom>
        </p:spPr>
        <p:txBody>
          <a:bodyPr/>
          <a:lstStyle/>
          <a:p>
            <a:endParaRPr lang="en-US"/>
          </a:p>
        </p:txBody>
      </p:sp>
      <p:sp>
        <p:nvSpPr>
          <p:cNvPr id="5" name="Slide Number Placeholder 4"/>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3919465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endParaRPr lang="en-US"/>
          </a:p>
        </p:txBody>
      </p:sp>
      <p:sp>
        <p:nvSpPr>
          <p:cNvPr id="4" name="Slide Number Placeholder 3"/>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37748022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u="sng"/>
            </a:lvl1pPr>
          </a:lstStyle>
          <a:p>
            <a:r>
              <a:rPr lang="en-US" dirty="0" smtClean="0"/>
              <a:t>Click to edit Master title style</a:t>
            </a:r>
            <a:endParaRPr lang="en-US" dirty="0"/>
          </a:p>
        </p:txBody>
      </p:sp>
      <p:sp>
        <p:nvSpPr>
          <p:cNvPr id="3" name="Content Placeholder 2"/>
          <p:cNvSpPr>
            <a:spLocks noGrp="1"/>
          </p:cNvSpPr>
          <p:nvPr>
            <p:ph idx="1"/>
          </p:nvPr>
        </p:nvSpPr>
        <p:spPr>
          <a:xfrm>
            <a:off x="3575050" y="273050"/>
            <a:ext cx="5111750" cy="5853113"/>
          </a:xfrm>
        </p:spPr>
        <p:txBody>
          <a:bodyPr/>
          <a:lstStyle>
            <a:lvl1pPr>
              <a:defRPr sz="3200" u="sng"/>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387275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3604253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u="sng"/>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1731530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defRPr u="sng"/>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lvl1pPr>
              <a:defRPr u="sng"/>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3627443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3881132" y="6338475"/>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B2F7C8-44D0-A14F-9808-060BD71AE4A0}" type="slidenum">
              <a:rPr lang="en-US" smtClean="0"/>
              <a:t>‹#›</a:t>
            </a:fld>
            <a:endParaRPr lang="en-US"/>
          </a:p>
        </p:txBody>
      </p:sp>
      <p:sp>
        <p:nvSpPr>
          <p:cNvPr id="7" name="TextBox 6"/>
          <p:cNvSpPr txBox="1"/>
          <p:nvPr userDrawn="1"/>
        </p:nvSpPr>
        <p:spPr>
          <a:xfrm>
            <a:off x="457201" y="6334268"/>
            <a:ext cx="8229600" cy="369332"/>
          </a:xfrm>
          <a:prstGeom prst="rect">
            <a:avLst/>
          </a:prstGeom>
          <a:noFill/>
        </p:spPr>
        <p:txBody>
          <a:bodyPr wrap="square" rtlCol="0">
            <a:spAutoFit/>
          </a:bodyPr>
          <a:lstStyle/>
          <a:p>
            <a:pPr algn="l"/>
            <a:r>
              <a:rPr lang="en-US" dirty="0" smtClean="0"/>
              <a:t>                </a:t>
            </a:r>
            <a:r>
              <a:rPr lang="en-US" b="1" dirty="0" smtClean="0"/>
              <a:t>Asian Development Bank </a:t>
            </a:r>
            <a:endParaRPr lang="en-US" b="1" dirty="0"/>
          </a:p>
        </p:txBody>
      </p:sp>
      <p:pic>
        <p:nvPicPr>
          <p:cNvPr id="10" name="Picture 16" descr="B:\visualIDfeb2004\corpsignfin\GIF files\ADB-Logo-12mm.gif"/>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28853" y="6126163"/>
            <a:ext cx="874188" cy="725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5796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457200" rtl="0" eaLnBrk="1" latinLnBrk="0" hangingPunct="1">
        <a:spcBef>
          <a:spcPct val="0"/>
        </a:spcBef>
        <a:buNone/>
        <a:defRPr sz="4400" b="1" u="none" kern="1200">
          <a:solidFill>
            <a:schemeClr val="tx2"/>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hyperlink" Target="http://www.ajtpweb.org/" TargetMode="External"/><Relationship Id="rId5" Type="http://schemas.openxmlformats.org/officeDocument/2006/relationships/image" Target="../media/image10.emf"/><Relationship Id="rId4" Type="http://schemas.openxmlformats.org/officeDocument/2006/relationships/oleObject" Target="../embeddings/Microsoft_Excel_97-2003_Worksheet1.xls"/></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11.emf"/><Relationship Id="rId4" Type="http://schemas.openxmlformats.org/officeDocument/2006/relationships/oleObject" Target="../embeddings/Microsoft_Excel_97-2003_Worksheet2.xls"/></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00020" y="1853344"/>
            <a:ext cx="8436999" cy="1752600"/>
          </a:xfrm>
        </p:spPr>
        <p:txBody>
          <a:bodyPr>
            <a:normAutofit/>
          </a:bodyPr>
          <a:lstStyle/>
          <a:p>
            <a:r>
              <a:rPr lang="en-US" sz="4800" b="1" i="1" dirty="0" smtClean="0">
                <a:solidFill>
                  <a:schemeClr val="tx1">
                    <a:lumMod val="50000"/>
                    <a:lumOff val="50000"/>
                  </a:schemeClr>
                </a:solidFill>
              </a:rPr>
              <a:t>The Integration of ASEAN</a:t>
            </a:r>
          </a:p>
          <a:p>
            <a:r>
              <a:rPr lang="en-US" sz="4800" b="1" i="1" dirty="0">
                <a:solidFill>
                  <a:schemeClr val="tx1">
                    <a:lumMod val="50000"/>
                    <a:lumOff val="50000"/>
                  </a:schemeClr>
                </a:solidFill>
              </a:rPr>
              <a:t>a</a:t>
            </a:r>
            <a:r>
              <a:rPr lang="en-US" sz="4800" b="1" i="1" dirty="0" smtClean="0">
                <a:solidFill>
                  <a:schemeClr val="tx1">
                    <a:lumMod val="50000"/>
                    <a:lumOff val="50000"/>
                  </a:schemeClr>
                </a:solidFill>
              </a:rPr>
              <a:t>nd the Role of Connectivity</a:t>
            </a:r>
          </a:p>
        </p:txBody>
      </p:sp>
    </p:spTree>
    <p:extLst>
      <p:ext uri="{BB962C8B-B14F-4D97-AF65-F5344CB8AC3E}">
        <p14:creationId xmlns:p14="http://schemas.microsoft.com/office/powerpoint/2010/main" val="24504533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697BE2F-48CE-4AD6-9F39-42F2F451C59B}" type="slidenum">
              <a:rPr lang="en-US"/>
              <a:pPr>
                <a:defRPr/>
              </a:pPr>
              <a:t>2</a:t>
            </a:fld>
            <a:endParaRPr lang="en-US"/>
          </a:p>
        </p:txBody>
      </p:sp>
      <p:sp>
        <p:nvSpPr>
          <p:cNvPr id="4" name="Content Placeholder 3"/>
          <p:cNvSpPr>
            <a:spLocks noGrp="1"/>
          </p:cNvSpPr>
          <p:nvPr>
            <p:ph sz="quarter" idx="1"/>
          </p:nvPr>
        </p:nvSpPr>
        <p:spPr>
          <a:xfrm>
            <a:off x="384561" y="1158745"/>
            <a:ext cx="4865505" cy="4572000"/>
          </a:xfrm>
        </p:spPr>
        <p:txBody>
          <a:bodyPr>
            <a:noAutofit/>
          </a:bodyPr>
          <a:lstStyle/>
          <a:p>
            <a:pPr>
              <a:lnSpc>
                <a:spcPct val="90000"/>
              </a:lnSpc>
              <a:buClrTx/>
            </a:pPr>
            <a:r>
              <a:rPr lang="en-US" altLang="zh-CN" sz="2400" dirty="0" smtClean="0"/>
              <a:t>ASEAN established in 1967 with Indonesia, Malaysia, Philippines, Singapore and Thailand</a:t>
            </a:r>
          </a:p>
          <a:p>
            <a:pPr>
              <a:lnSpc>
                <a:spcPct val="90000"/>
              </a:lnSpc>
              <a:buClrTx/>
            </a:pPr>
            <a:r>
              <a:rPr lang="en-US" altLang="zh-CN" sz="2400" dirty="0" smtClean="0"/>
              <a:t>Joining later: Brunei Darussalam (1984),  Viet Nam (1995), Lao PDR (1997), Myanmar (1997), and Cambodia (1999)</a:t>
            </a:r>
          </a:p>
          <a:p>
            <a:pPr>
              <a:lnSpc>
                <a:spcPct val="90000"/>
              </a:lnSpc>
              <a:buClrTx/>
            </a:pPr>
            <a:r>
              <a:rPr lang="en-US" altLang="zh-CN" sz="2400" dirty="0" smtClean="0"/>
              <a:t>Home to 600 million with combined GDP of $2 trillion (8</a:t>
            </a:r>
            <a:r>
              <a:rPr lang="en-US" altLang="zh-CN" sz="2400" baseline="30000" dirty="0" smtClean="0"/>
              <a:t>th</a:t>
            </a:r>
            <a:r>
              <a:rPr lang="en-US" altLang="zh-CN" sz="2400" dirty="0" smtClean="0"/>
              <a:t> largest economy in the world)</a:t>
            </a:r>
          </a:p>
          <a:p>
            <a:pPr>
              <a:lnSpc>
                <a:spcPct val="90000"/>
              </a:lnSpc>
              <a:buClrTx/>
            </a:pPr>
            <a:r>
              <a:rPr lang="en-US" altLang="zh-CN" sz="2400" dirty="0" smtClean="0"/>
              <a:t>2015 marks the establishment of the ASEAN Economic Community</a:t>
            </a:r>
            <a:r>
              <a:rPr lang="en-US" altLang="zh-CN" sz="1600" dirty="0" smtClean="0"/>
              <a:t>. </a:t>
            </a:r>
          </a:p>
          <a:p>
            <a:pPr>
              <a:lnSpc>
                <a:spcPct val="90000"/>
              </a:lnSpc>
            </a:pPr>
            <a:endParaRPr lang="en-US" altLang="zh-CN" sz="1600" dirty="0" smtClean="0"/>
          </a:p>
        </p:txBody>
      </p:sp>
      <p:pic>
        <p:nvPicPr>
          <p:cNvPr id="17412" name="Picture 2" descr="5. asean member states map"/>
          <p:cNvPicPr>
            <a:picLocks noChangeAspect="1" noChangeArrowheads="1"/>
          </p:cNvPicPr>
          <p:nvPr/>
        </p:nvPicPr>
        <p:blipFill>
          <a:blip r:embed="rId3"/>
          <a:srcRect/>
          <a:stretch>
            <a:fillRect/>
          </a:stretch>
        </p:blipFill>
        <p:spPr bwMode="auto">
          <a:xfrm>
            <a:off x="5250066" y="2050991"/>
            <a:ext cx="2505075" cy="1981200"/>
          </a:xfrm>
          <a:prstGeom prst="rect">
            <a:avLst/>
          </a:prstGeom>
          <a:noFill/>
          <a:ln w="9525">
            <a:noFill/>
            <a:miter lim="800000"/>
            <a:headEnd/>
            <a:tailEnd/>
          </a:ln>
        </p:spPr>
      </p:pic>
      <p:pic>
        <p:nvPicPr>
          <p:cNvPr id="17413" name="Picture 2" descr="http://upload.wikimedia.org/wikipedia/en/thumb/8/87/Flag_of_ASEAN.svg/125px-Flag_of_ASEAN.svg.png"/>
          <p:cNvPicPr>
            <a:picLocks noChangeAspect="1" noChangeArrowheads="1"/>
          </p:cNvPicPr>
          <p:nvPr/>
        </p:nvPicPr>
        <p:blipFill>
          <a:blip r:embed="rId4"/>
          <a:srcRect/>
          <a:stretch>
            <a:fillRect/>
          </a:stretch>
        </p:blipFill>
        <p:spPr bwMode="auto">
          <a:xfrm>
            <a:off x="7060768" y="1514102"/>
            <a:ext cx="1616801" cy="1073777"/>
          </a:xfrm>
          <a:prstGeom prst="rect">
            <a:avLst/>
          </a:prstGeom>
          <a:noFill/>
          <a:ln w="9525">
            <a:noFill/>
            <a:miter lim="800000"/>
            <a:headEnd/>
            <a:tailEnd/>
          </a:ln>
        </p:spPr>
      </p:pic>
      <p:sp>
        <p:nvSpPr>
          <p:cNvPr id="9" name="Title 1"/>
          <p:cNvSpPr txBox="1">
            <a:spLocks/>
          </p:cNvSpPr>
          <p:nvPr/>
        </p:nvSpPr>
        <p:spPr>
          <a:xfrm>
            <a:off x="570488" y="355894"/>
            <a:ext cx="7663218" cy="571500"/>
          </a:xfrm>
          <a:prstGeom prst="rect">
            <a:avLst/>
          </a:prstGeom>
        </p:spPr>
        <p:txBody>
          <a:bodyPr vert="horz" lIns="91440" tIns="45720" rIns="91440" bIns="45720" rtlCol="0" anchor="b">
            <a:noAutofit/>
          </a:bodyPr>
          <a:lstStyle>
            <a:lvl1pPr algn="l" defTabSz="457200" rtl="0" eaLnBrk="1" latinLnBrk="0" hangingPunct="1">
              <a:spcBef>
                <a:spcPct val="0"/>
              </a:spcBef>
              <a:buNone/>
              <a:defRPr sz="2000" b="1" u="none" kern="1200">
                <a:solidFill>
                  <a:schemeClr val="tx2"/>
                </a:solidFill>
                <a:latin typeface="+mj-lt"/>
                <a:ea typeface="+mj-ea"/>
                <a:cs typeface="+mj-cs"/>
              </a:defRPr>
            </a:lvl1pPr>
          </a:lstStyle>
          <a:p>
            <a:pPr algn="ctr"/>
            <a:r>
              <a:rPr lang="en-US" sz="4000" dirty="0" smtClean="0"/>
              <a:t>Background on ASEAN</a:t>
            </a:r>
            <a:endParaRPr lang="en-US" sz="4000" dirty="0"/>
          </a:p>
        </p:txBody>
      </p:sp>
    </p:spTree>
    <p:extLst>
      <p:ext uri="{BB962C8B-B14F-4D97-AF65-F5344CB8AC3E}">
        <p14:creationId xmlns:p14="http://schemas.microsoft.com/office/powerpoint/2010/main" val="2915620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1000"/>
                                        <p:tgtEl>
                                          <p:spTgt spid="4">
                                            <p:txEl>
                                              <p:pRg st="3" end="3"/>
                                            </p:txEl>
                                          </p:spTgt>
                                        </p:tgtEl>
                                      </p:cBhvr>
                                    </p:animEffect>
                                    <p:anim calcmode="lin" valueType="num">
                                      <p:cBhvr>
                                        <p:cTn id="22"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A0B2F7C8-44D0-A14F-9808-060BD71AE4A0}" type="slidenum">
              <a:rPr lang="en-US" smtClean="0"/>
              <a:t>3</a:t>
            </a:fld>
            <a:endParaRPr lang="en-US"/>
          </a:p>
        </p:txBody>
      </p:sp>
      <p:sp>
        <p:nvSpPr>
          <p:cNvPr id="3" name="Title 1"/>
          <p:cNvSpPr txBox="1">
            <a:spLocks/>
          </p:cNvSpPr>
          <p:nvPr/>
        </p:nvSpPr>
        <p:spPr>
          <a:xfrm>
            <a:off x="570488" y="355894"/>
            <a:ext cx="7663218" cy="571500"/>
          </a:xfrm>
          <a:prstGeom prst="rect">
            <a:avLst/>
          </a:prstGeom>
        </p:spPr>
        <p:txBody>
          <a:bodyPr vert="horz" lIns="91440" tIns="45720" rIns="91440" bIns="45720" rtlCol="0" anchor="b">
            <a:noAutofit/>
          </a:bodyPr>
          <a:lstStyle>
            <a:lvl1pPr algn="l" defTabSz="457200" rtl="0" eaLnBrk="1" latinLnBrk="0" hangingPunct="1">
              <a:spcBef>
                <a:spcPct val="0"/>
              </a:spcBef>
              <a:buNone/>
              <a:defRPr sz="2000" b="1" u="none" kern="1200">
                <a:solidFill>
                  <a:schemeClr val="tx2"/>
                </a:solidFill>
                <a:latin typeface="+mj-lt"/>
                <a:ea typeface="+mj-ea"/>
                <a:cs typeface="+mj-cs"/>
              </a:defRPr>
            </a:lvl1pPr>
          </a:lstStyle>
          <a:p>
            <a:pPr algn="ctr"/>
            <a:r>
              <a:rPr lang="en-US" sz="2400" dirty="0" smtClean="0"/>
              <a:t>ASEAN: opportunity for capturing $615 </a:t>
            </a:r>
            <a:r>
              <a:rPr lang="en-US" sz="2400" dirty="0" err="1" smtClean="0"/>
              <a:t>bn</a:t>
            </a:r>
            <a:r>
              <a:rPr lang="en-US" sz="2400" dirty="0" smtClean="0"/>
              <a:t> of global trade </a:t>
            </a:r>
            <a:endParaRPr lang="en-US" sz="2400" dirty="0"/>
          </a:p>
        </p:txBody>
      </p:sp>
      <p:sp>
        <p:nvSpPr>
          <p:cNvPr id="4" name="Content Placeholder 3"/>
          <p:cNvSpPr txBox="1">
            <a:spLocks/>
          </p:cNvSpPr>
          <p:nvPr/>
        </p:nvSpPr>
        <p:spPr>
          <a:xfrm>
            <a:off x="384560" y="1158745"/>
            <a:ext cx="8263784" cy="4814765"/>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90000"/>
              </a:lnSpc>
            </a:pPr>
            <a:r>
              <a:rPr lang="en-US" altLang="zh-CN" sz="2000" dirty="0" smtClean="0"/>
              <a:t>A recent McKinsey report notes the following trends in ASEAN: </a:t>
            </a:r>
          </a:p>
          <a:p>
            <a:pPr lvl="1">
              <a:lnSpc>
                <a:spcPct val="90000"/>
              </a:lnSpc>
            </a:pPr>
            <a:r>
              <a:rPr lang="en-US" altLang="zh-CN" sz="1600" dirty="0" smtClean="0"/>
              <a:t>Intra-regional trade at 24% of total trade in 2013</a:t>
            </a:r>
          </a:p>
          <a:p>
            <a:pPr lvl="1">
              <a:lnSpc>
                <a:spcPct val="90000"/>
              </a:lnSpc>
            </a:pPr>
            <a:r>
              <a:rPr lang="en-US" altLang="zh-CN" sz="1600" dirty="0" smtClean="0"/>
              <a:t>Relatively low labor productivity, but opportunities as Chinese labor costs rise</a:t>
            </a:r>
          </a:p>
          <a:p>
            <a:pPr lvl="1">
              <a:lnSpc>
                <a:spcPct val="90000"/>
              </a:lnSpc>
            </a:pPr>
            <a:r>
              <a:rPr lang="en-US" altLang="zh-CN" sz="1600" dirty="0" smtClean="0"/>
              <a:t>Combined GDP of $2.4 trillion was 25% higher than India’s economy in 2013</a:t>
            </a:r>
          </a:p>
          <a:p>
            <a:pPr lvl="1">
              <a:lnSpc>
                <a:spcPct val="90000"/>
              </a:lnSpc>
              <a:buFont typeface="Wingdings" panose="05000000000000000000" pitchFamily="2" charset="2"/>
              <a:buChar char="Ø"/>
            </a:pPr>
            <a:endParaRPr lang="en-US" altLang="zh-CN" sz="1000" dirty="0" smtClean="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157" y="2692893"/>
            <a:ext cx="8026563" cy="32187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64690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A0B2F7C8-44D0-A14F-9808-060BD71AE4A0}" type="slidenum">
              <a:rPr lang="en-US" smtClean="0"/>
              <a:t>4</a:t>
            </a:fld>
            <a:endParaRPr lang="en-US"/>
          </a:p>
        </p:txBody>
      </p:sp>
      <p:sp>
        <p:nvSpPr>
          <p:cNvPr id="3" name="Title 1"/>
          <p:cNvSpPr txBox="1">
            <a:spLocks/>
          </p:cNvSpPr>
          <p:nvPr/>
        </p:nvSpPr>
        <p:spPr>
          <a:xfrm>
            <a:off x="570488" y="355894"/>
            <a:ext cx="7663218" cy="571500"/>
          </a:xfrm>
          <a:prstGeom prst="rect">
            <a:avLst/>
          </a:prstGeom>
        </p:spPr>
        <p:txBody>
          <a:bodyPr vert="horz" lIns="91440" tIns="45720" rIns="91440" bIns="45720" rtlCol="0" anchor="b">
            <a:noAutofit/>
          </a:bodyPr>
          <a:lstStyle>
            <a:lvl1pPr algn="l" defTabSz="457200" rtl="0" eaLnBrk="1" latinLnBrk="0" hangingPunct="1">
              <a:spcBef>
                <a:spcPct val="0"/>
              </a:spcBef>
              <a:buNone/>
              <a:defRPr sz="2000" b="1" u="none" kern="1200">
                <a:solidFill>
                  <a:schemeClr val="tx2"/>
                </a:solidFill>
                <a:latin typeface="+mj-lt"/>
                <a:ea typeface="+mj-ea"/>
                <a:cs typeface="+mj-cs"/>
              </a:defRPr>
            </a:lvl1pPr>
          </a:lstStyle>
          <a:p>
            <a:pPr algn="ctr"/>
            <a:r>
              <a:rPr lang="en-US" sz="2800" dirty="0" smtClean="0"/>
              <a:t>ASEAN incomes have doubled faster than the UK</a:t>
            </a:r>
            <a:endParaRPr lang="en-US" sz="2800" dirty="0"/>
          </a:p>
        </p:txBody>
      </p:sp>
      <p:sp>
        <p:nvSpPr>
          <p:cNvPr id="4" name="Content Placeholder 3"/>
          <p:cNvSpPr txBox="1">
            <a:spLocks/>
          </p:cNvSpPr>
          <p:nvPr/>
        </p:nvSpPr>
        <p:spPr>
          <a:xfrm>
            <a:off x="384560" y="1013463"/>
            <a:ext cx="8263784" cy="678601"/>
          </a:xfrm>
          <a:prstGeom prst="rect">
            <a:avLst/>
          </a:prstGeom>
        </p:spPr>
        <p:txBody>
          <a:bodyPr>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90000"/>
              </a:lnSpc>
            </a:pPr>
            <a:r>
              <a:rPr lang="en-US" altLang="zh-CN" sz="2000" dirty="0" smtClean="0"/>
              <a:t>McKinsey highlights how ASEAN has performed better than many developed economies</a:t>
            </a:r>
            <a:endParaRPr lang="en-US" altLang="zh-CN" sz="1000" dirty="0" smtClean="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9902" y="1735879"/>
            <a:ext cx="6943508" cy="4234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86045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791" y="0"/>
            <a:ext cx="8763000" cy="1143000"/>
          </a:xfrm>
        </p:spPr>
        <p:txBody>
          <a:bodyPr>
            <a:noAutofit/>
          </a:bodyPr>
          <a:lstStyle/>
          <a:p>
            <a:pPr algn="ctr"/>
            <a:r>
              <a:rPr lang="en-US" sz="2800" u="none" dirty="0" smtClean="0"/>
              <a:t>ASEAN is home to 227 of the world’s largest companies</a:t>
            </a:r>
            <a:endParaRPr lang="en-US" sz="2800" u="none"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391" y="1028700"/>
            <a:ext cx="6982691" cy="5067815"/>
          </a:xfrm>
          <a:prstGeom prst="rect">
            <a:avLst/>
          </a:prstGeom>
          <a:noFill/>
          <a:ln w="1270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4" name="Slide Number Placeholder 2"/>
          <p:cNvSpPr>
            <a:spLocks noGrp="1"/>
          </p:cNvSpPr>
          <p:nvPr>
            <p:ph type="sldNum" sz="quarter" idx="12"/>
          </p:nvPr>
        </p:nvSpPr>
        <p:spPr>
          <a:xfrm>
            <a:off x="3881132" y="6338475"/>
            <a:ext cx="2133600" cy="365125"/>
          </a:xfrm>
        </p:spPr>
        <p:txBody>
          <a:bodyPr/>
          <a:lstStyle/>
          <a:p>
            <a:pPr>
              <a:defRPr/>
            </a:pPr>
            <a:fld id="{2697BE2F-48CE-4AD6-9F39-42F2F451C59B}" type="slidenum">
              <a:rPr lang="en-US"/>
              <a:pPr>
                <a:defRPr/>
              </a:pPr>
              <a:t>5</a:t>
            </a:fld>
            <a:endParaRPr lang="en-US" dirty="0"/>
          </a:p>
        </p:txBody>
      </p:sp>
    </p:spTree>
    <p:extLst>
      <p:ext uri="{BB962C8B-B14F-4D97-AF65-F5344CB8AC3E}">
        <p14:creationId xmlns:p14="http://schemas.microsoft.com/office/powerpoint/2010/main" val="9965942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697BE2F-48CE-4AD6-9F39-42F2F451C59B}" type="slidenum">
              <a:rPr lang="en-US"/>
              <a:pPr>
                <a:defRPr/>
              </a:pPr>
              <a:t>6</a:t>
            </a:fld>
            <a:endParaRPr lang="en-US" dirty="0"/>
          </a:p>
        </p:txBody>
      </p:sp>
      <p:sp>
        <p:nvSpPr>
          <p:cNvPr id="4" name="Content Placeholder 3"/>
          <p:cNvSpPr>
            <a:spLocks noGrp="1"/>
          </p:cNvSpPr>
          <p:nvPr>
            <p:ph sz="quarter" idx="1"/>
          </p:nvPr>
        </p:nvSpPr>
        <p:spPr>
          <a:xfrm>
            <a:off x="384560" y="1346757"/>
            <a:ext cx="5905145" cy="4302018"/>
          </a:xfrm>
        </p:spPr>
        <p:txBody>
          <a:bodyPr>
            <a:noAutofit/>
          </a:bodyPr>
          <a:lstStyle/>
          <a:p>
            <a:pPr marL="0" indent="0">
              <a:lnSpc>
                <a:spcPct val="90000"/>
              </a:lnSpc>
              <a:buClrTx/>
              <a:buNone/>
            </a:pPr>
            <a:r>
              <a:rPr lang="en-US" altLang="zh-CN" sz="2800" i="1" u="sng" dirty="0" smtClean="0"/>
              <a:t>The ASEAN Economic Community 2015 is anchored on 4 pillars: </a:t>
            </a:r>
          </a:p>
          <a:p>
            <a:pPr marL="0" indent="0">
              <a:lnSpc>
                <a:spcPct val="90000"/>
              </a:lnSpc>
              <a:buClrTx/>
              <a:buNone/>
            </a:pPr>
            <a:endParaRPr lang="en-US" altLang="zh-CN" sz="1200" i="1" u="sng" dirty="0" smtClean="0"/>
          </a:p>
          <a:p>
            <a:pPr lvl="1">
              <a:lnSpc>
                <a:spcPct val="90000"/>
              </a:lnSpc>
              <a:buFont typeface="+mj-lt"/>
              <a:buAutoNum type="arabicPeriod"/>
            </a:pPr>
            <a:r>
              <a:rPr lang="en-US" altLang="zh-CN" sz="2400" i="1" dirty="0" smtClean="0"/>
              <a:t>Single market &amp; production base; </a:t>
            </a:r>
          </a:p>
          <a:p>
            <a:pPr lvl="1">
              <a:lnSpc>
                <a:spcPct val="90000"/>
              </a:lnSpc>
              <a:buFont typeface="+mj-lt"/>
              <a:buAutoNum type="arabicPeriod"/>
            </a:pPr>
            <a:r>
              <a:rPr lang="en-US" altLang="zh-CN" sz="2400" i="1" dirty="0" smtClean="0"/>
              <a:t>Competitive economic region;</a:t>
            </a:r>
          </a:p>
          <a:p>
            <a:pPr lvl="1">
              <a:lnSpc>
                <a:spcPct val="90000"/>
              </a:lnSpc>
              <a:buFont typeface="+mj-lt"/>
              <a:buAutoNum type="arabicPeriod"/>
            </a:pPr>
            <a:r>
              <a:rPr lang="en-US" altLang="zh-CN" sz="2400" i="1" dirty="0" smtClean="0"/>
              <a:t>Equitable economic development; and </a:t>
            </a:r>
          </a:p>
          <a:p>
            <a:pPr lvl="1">
              <a:lnSpc>
                <a:spcPct val="90000"/>
              </a:lnSpc>
              <a:buFont typeface="+mj-lt"/>
              <a:buAutoNum type="arabicPeriod"/>
            </a:pPr>
            <a:r>
              <a:rPr lang="en-US" altLang="zh-CN" sz="2400" i="1" dirty="0" smtClean="0"/>
              <a:t>Integration into the global economy </a:t>
            </a:r>
          </a:p>
          <a:p>
            <a:pPr>
              <a:lnSpc>
                <a:spcPct val="90000"/>
              </a:lnSpc>
            </a:pPr>
            <a:endParaRPr lang="en-US" altLang="zh-CN" sz="2800" i="1" dirty="0" smtClean="0"/>
          </a:p>
        </p:txBody>
      </p:sp>
      <p:pic>
        <p:nvPicPr>
          <p:cNvPr id="17412" name="Picture 2" descr="5. asean member states map"/>
          <p:cNvPicPr>
            <a:picLocks noChangeAspect="1" noChangeArrowheads="1"/>
          </p:cNvPicPr>
          <p:nvPr/>
        </p:nvPicPr>
        <p:blipFill>
          <a:blip r:embed="rId3"/>
          <a:srcRect/>
          <a:stretch>
            <a:fillRect/>
          </a:stretch>
        </p:blipFill>
        <p:spPr bwMode="auto">
          <a:xfrm>
            <a:off x="5149704" y="4203105"/>
            <a:ext cx="2505075" cy="1981200"/>
          </a:xfrm>
          <a:prstGeom prst="rect">
            <a:avLst/>
          </a:prstGeom>
          <a:noFill/>
          <a:ln w="9525">
            <a:noFill/>
            <a:miter lim="800000"/>
            <a:headEnd/>
            <a:tailEnd/>
          </a:ln>
        </p:spPr>
      </p:pic>
      <p:pic>
        <p:nvPicPr>
          <p:cNvPr id="17413" name="Picture 2" descr="http://upload.wikimedia.org/wikipedia/en/thumb/8/87/Flag_of_ASEAN.svg/125px-Flag_of_ASEAN.svg.png"/>
          <p:cNvPicPr>
            <a:picLocks noChangeAspect="1" noChangeArrowheads="1"/>
          </p:cNvPicPr>
          <p:nvPr/>
        </p:nvPicPr>
        <p:blipFill>
          <a:blip r:embed="rId4"/>
          <a:srcRect/>
          <a:stretch>
            <a:fillRect/>
          </a:stretch>
        </p:blipFill>
        <p:spPr bwMode="auto">
          <a:xfrm>
            <a:off x="6726739" y="3479635"/>
            <a:ext cx="1616801" cy="1073777"/>
          </a:xfrm>
          <a:prstGeom prst="rect">
            <a:avLst/>
          </a:prstGeom>
          <a:noFill/>
          <a:ln w="9525">
            <a:noFill/>
            <a:miter lim="800000"/>
            <a:headEnd/>
            <a:tailEnd/>
          </a:ln>
        </p:spPr>
      </p:pic>
      <p:sp>
        <p:nvSpPr>
          <p:cNvPr id="9" name="Title 1"/>
          <p:cNvSpPr txBox="1">
            <a:spLocks/>
          </p:cNvSpPr>
          <p:nvPr/>
        </p:nvSpPr>
        <p:spPr>
          <a:xfrm>
            <a:off x="570488" y="355894"/>
            <a:ext cx="7663218" cy="571500"/>
          </a:xfrm>
          <a:prstGeom prst="rect">
            <a:avLst/>
          </a:prstGeom>
        </p:spPr>
        <p:txBody>
          <a:bodyPr vert="horz" lIns="91440" tIns="45720" rIns="91440" bIns="45720" rtlCol="0" anchor="b">
            <a:noAutofit/>
          </a:bodyPr>
          <a:lstStyle>
            <a:lvl1pPr algn="l" defTabSz="457200" rtl="0" eaLnBrk="1" latinLnBrk="0" hangingPunct="1">
              <a:spcBef>
                <a:spcPct val="0"/>
              </a:spcBef>
              <a:buNone/>
              <a:defRPr sz="2000" b="1" u="none" kern="1200">
                <a:solidFill>
                  <a:schemeClr val="tx2"/>
                </a:solidFill>
                <a:latin typeface="+mj-lt"/>
                <a:ea typeface="+mj-ea"/>
                <a:cs typeface="+mj-cs"/>
              </a:defRPr>
            </a:lvl1pPr>
          </a:lstStyle>
          <a:p>
            <a:pPr algn="ctr"/>
            <a:r>
              <a:rPr lang="en-US" sz="3200" dirty="0" smtClean="0"/>
              <a:t>What is the ASEAN Economic Community? </a:t>
            </a:r>
            <a:endParaRPr lang="en-US" sz="3200" dirty="0"/>
          </a:p>
        </p:txBody>
      </p:sp>
    </p:spTree>
    <p:extLst>
      <p:ext uri="{BB962C8B-B14F-4D97-AF65-F5344CB8AC3E}">
        <p14:creationId xmlns:p14="http://schemas.microsoft.com/office/powerpoint/2010/main" val="6292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1000"/>
                                        <p:tgtEl>
                                          <p:spTgt spid="4">
                                            <p:txEl>
                                              <p:pRg st="3" end="3"/>
                                            </p:txEl>
                                          </p:spTgt>
                                        </p:tgtEl>
                                      </p:cBhvr>
                                    </p:animEffect>
                                    <p:anim calcmode="lin" valueType="num">
                                      <p:cBhvr>
                                        <p:cTn id="22"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4" end="4"/>
                                            </p:txEl>
                                          </p:spTgt>
                                        </p:tgtEl>
                                        <p:attrNameLst>
                                          <p:attrName>style.visibility</p:attrName>
                                        </p:attrNameLst>
                                      </p:cBhvr>
                                      <p:to>
                                        <p:strVal val="visible"/>
                                      </p:to>
                                    </p:set>
                                    <p:animEffect transition="in" filter="fade">
                                      <p:cBhvr>
                                        <p:cTn id="28" dur="1000"/>
                                        <p:tgtEl>
                                          <p:spTgt spid="4">
                                            <p:txEl>
                                              <p:pRg st="4" end="4"/>
                                            </p:txEl>
                                          </p:spTgt>
                                        </p:tgtEl>
                                      </p:cBhvr>
                                    </p:animEffect>
                                    <p:anim calcmode="lin" valueType="num">
                                      <p:cBhvr>
                                        <p:cTn id="29"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animEffect transition="in" filter="fade">
                                      <p:cBhvr>
                                        <p:cTn id="35" dur="1000"/>
                                        <p:tgtEl>
                                          <p:spTgt spid="4">
                                            <p:txEl>
                                              <p:pRg st="5" end="5"/>
                                            </p:txEl>
                                          </p:spTgt>
                                        </p:tgtEl>
                                      </p:cBhvr>
                                    </p:animEffect>
                                    <p:anim calcmode="lin" valueType="num">
                                      <p:cBhvr>
                                        <p:cTn id="36"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7772400" cy="685800"/>
          </a:xfrm>
        </p:spPr>
        <p:txBody>
          <a:bodyPr>
            <a:normAutofit/>
          </a:bodyPr>
          <a:lstStyle/>
          <a:p>
            <a:pPr algn="ctr"/>
            <a:r>
              <a:rPr lang="en-US" sz="3200" b="1" u="none" dirty="0" smtClean="0">
                <a:ln w="12700">
                  <a:solidFill>
                    <a:schemeClr val="tx2">
                      <a:satMod val="155000"/>
                    </a:schemeClr>
                  </a:solidFill>
                  <a:prstDash val="solid"/>
                </a:ln>
                <a:solidFill>
                  <a:sysClr val="windowText" lastClr="000000"/>
                </a:solidFill>
              </a:rPr>
              <a:t>AEC’s 2015 Target: Reality or Vision?</a:t>
            </a:r>
            <a:endParaRPr lang="en-US" sz="3200" b="1" u="none" cap="none" dirty="0">
              <a:ln w="12700">
                <a:solidFill>
                  <a:schemeClr val="tx2">
                    <a:satMod val="155000"/>
                  </a:schemeClr>
                </a:solidFill>
                <a:prstDash val="solid"/>
              </a:ln>
              <a:solidFill>
                <a:sysClr val="windowText" lastClr="000000"/>
              </a:solidFill>
            </a:endParaRPr>
          </a:p>
        </p:txBody>
      </p:sp>
      <p:pic>
        <p:nvPicPr>
          <p:cNvPr id="307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25652" y="838200"/>
            <a:ext cx="8413548" cy="533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321060" y="6172200"/>
            <a:ext cx="5181600" cy="261610"/>
          </a:xfrm>
          <a:prstGeom prst="rect">
            <a:avLst/>
          </a:prstGeom>
          <a:noFill/>
        </p:spPr>
        <p:txBody>
          <a:bodyPr wrap="square" rtlCol="0">
            <a:spAutoFit/>
          </a:bodyPr>
          <a:lstStyle/>
          <a:p>
            <a:r>
              <a:rPr lang="en-US" sz="1100" b="1" dirty="0" smtClean="0"/>
              <a:t>Source: AEC Blueprint, the ASEAN Secretariat</a:t>
            </a:r>
            <a:endParaRPr lang="en-US" sz="1100" b="1" dirty="0"/>
          </a:p>
        </p:txBody>
      </p:sp>
      <p:sp>
        <p:nvSpPr>
          <p:cNvPr id="6" name="Slide Number Placeholder 2"/>
          <p:cNvSpPr>
            <a:spLocks noGrp="1"/>
          </p:cNvSpPr>
          <p:nvPr>
            <p:ph type="sldNum" sz="quarter" idx="12"/>
          </p:nvPr>
        </p:nvSpPr>
        <p:spPr>
          <a:xfrm>
            <a:off x="3881132" y="6338475"/>
            <a:ext cx="2133600" cy="365125"/>
          </a:xfrm>
        </p:spPr>
        <p:txBody>
          <a:bodyPr/>
          <a:lstStyle/>
          <a:p>
            <a:pPr>
              <a:defRPr/>
            </a:pPr>
            <a:fld id="{2697BE2F-48CE-4AD6-9F39-42F2F451C59B}" type="slidenum">
              <a:rPr lang="en-US"/>
              <a:pPr>
                <a:defRPr/>
              </a:pPr>
              <a:t>7</a:t>
            </a:fld>
            <a:endParaRPr lang="en-US" dirty="0"/>
          </a:p>
        </p:txBody>
      </p:sp>
    </p:spTree>
    <p:extLst>
      <p:ext uri="{BB962C8B-B14F-4D97-AF65-F5344CB8AC3E}">
        <p14:creationId xmlns:p14="http://schemas.microsoft.com/office/powerpoint/2010/main" val="20405902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3420" y="4357343"/>
            <a:ext cx="4041679" cy="22944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457200" y="274638"/>
            <a:ext cx="8229600" cy="868362"/>
          </a:xfrm>
        </p:spPr>
        <p:txBody>
          <a:bodyPr/>
          <a:lstStyle/>
          <a:p>
            <a:pPr algn="ctr"/>
            <a:r>
              <a:rPr lang="en-US" b="1" u="none" dirty="0" smtClean="0"/>
              <a:t>AEC’s Remaining Challenges</a:t>
            </a:r>
            <a:endParaRPr lang="en-US" b="1" u="none" dirty="0"/>
          </a:p>
        </p:txBody>
      </p:sp>
      <p:sp>
        <p:nvSpPr>
          <p:cNvPr id="3" name="Content Placeholder 2"/>
          <p:cNvSpPr>
            <a:spLocks noGrp="1"/>
          </p:cNvSpPr>
          <p:nvPr>
            <p:ph idx="1"/>
          </p:nvPr>
        </p:nvSpPr>
        <p:spPr>
          <a:xfrm>
            <a:off x="243551" y="1386289"/>
            <a:ext cx="7934774" cy="5029200"/>
          </a:xfrm>
        </p:spPr>
        <p:txBody>
          <a:bodyPr>
            <a:noAutofit/>
          </a:bodyPr>
          <a:lstStyle/>
          <a:p>
            <a:pPr lvl="0"/>
            <a:r>
              <a:rPr lang="en-US" sz="2200" b="1" i="1" dirty="0" smtClean="0"/>
              <a:t>Removing barriers</a:t>
            </a:r>
            <a:r>
              <a:rPr lang="en-US" sz="2200" dirty="0" smtClean="0"/>
              <a:t> </a:t>
            </a:r>
            <a:r>
              <a:rPr lang="en-US" sz="2200" b="1" i="1" dirty="0"/>
              <a:t>to trade in sensitive areas </a:t>
            </a:r>
            <a:r>
              <a:rPr lang="en-US" sz="2200" dirty="0"/>
              <a:t>like agriculture, steel and </a:t>
            </a:r>
            <a:r>
              <a:rPr lang="en-US" sz="2200" dirty="0" smtClean="0"/>
              <a:t>services.</a:t>
            </a:r>
          </a:p>
          <a:p>
            <a:pPr lvl="0"/>
            <a:r>
              <a:rPr lang="en-US" sz="2200" b="1" i="1" dirty="0" smtClean="0"/>
              <a:t>Eliminating non-tariff barriers </a:t>
            </a:r>
            <a:r>
              <a:rPr lang="en-US" sz="2200" dirty="0" smtClean="0"/>
              <a:t>like </a:t>
            </a:r>
            <a:r>
              <a:rPr lang="en-GB" sz="2200" dirty="0" smtClean="0"/>
              <a:t>anti-dumping regulations, or sanitary </a:t>
            </a:r>
            <a:r>
              <a:rPr lang="en-GB" sz="2200" dirty="0"/>
              <a:t>or </a:t>
            </a:r>
            <a:r>
              <a:rPr lang="en-GB" sz="2200" dirty="0" err="1"/>
              <a:t>phytosanitary</a:t>
            </a:r>
            <a:r>
              <a:rPr lang="en-GB" sz="2200" dirty="0"/>
              <a:t> </a:t>
            </a:r>
            <a:r>
              <a:rPr lang="en-GB" sz="2200" dirty="0" smtClean="0"/>
              <a:t>rules.</a:t>
            </a:r>
            <a:r>
              <a:rPr lang="en-GB" sz="2200" b="1" dirty="0" smtClean="0"/>
              <a:t> </a:t>
            </a:r>
            <a:r>
              <a:rPr lang="en-US" sz="2200" dirty="0"/>
              <a:t> </a:t>
            </a:r>
          </a:p>
          <a:p>
            <a:pPr lvl="0"/>
            <a:r>
              <a:rPr lang="en-US" sz="2200" b="1" i="1" dirty="0" smtClean="0"/>
              <a:t>Complete the ASEAN single window</a:t>
            </a:r>
            <a:r>
              <a:rPr lang="en-US" sz="2200" dirty="0" smtClean="0"/>
              <a:t> to improve efficiency of border administration. </a:t>
            </a:r>
          </a:p>
          <a:p>
            <a:pPr lvl="0"/>
            <a:r>
              <a:rPr lang="en-US" sz="2200" b="1" i="1" dirty="0" smtClean="0"/>
              <a:t>Removing behind-the-border </a:t>
            </a:r>
            <a:r>
              <a:rPr lang="en-US" sz="2200" b="1" i="1" dirty="0"/>
              <a:t>constraints</a:t>
            </a:r>
            <a:r>
              <a:rPr lang="en-US" sz="2200" dirty="0"/>
              <a:t> related to logistics, transport, infrastructure problems, and weak </a:t>
            </a:r>
            <a:r>
              <a:rPr lang="en-US" sz="2200" dirty="0" smtClean="0"/>
              <a:t>institutions.</a:t>
            </a:r>
          </a:p>
          <a:p>
            <a:pPr lvl="0"/>
            <a:endParaRPr lang="en-US" sz="2200" dirty="0" smtClean="0"/>
          </a:p>
        </p:txBody>
      </p:sp>
    </p:spTree>
    <p:extLst>
      <p:ext uri="{BB962C8B-B14F-4D97-AF65-F5344CB8AC3E}">
        <p14:creationId xmlns:p14="http://schemas.microsoft.com/office/powerpoint/2010/main" val="15568527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CAB1CC58-AB70-4350-A85B-9C7CCF66CC9C}" type="slidenum">
              <a:rPr lang="en-US"/>
              <a:pPr>
                <a:defRPr/>
              </a:pPr>
              <a:t>9</a:t>
            </a:fld>
            <a:endParaRPr lang="en-US"/>
          </a:p>
        </p:txBody>
      </p:sp>
      <p:sp>
        <p:nvSpPr>
          <p:cNvPr id="4" name="Content Placeholder 3"/>
          <p:cNvSpPr>
            <a:spLocks noGrp="1"/>
          </p:cNvSpPr>
          <p:nvPr>
            <p:ph sz="quarter" idx="1"/>
          </p:nvPr>
        </p:nvSpPr>
        <p:spPr>
          <a:xfrm>
            <a:off x="801734" y="2131400"/>
            <a:ext cx="7772400" cy="3192436"/>
          </a:xfrm>
        </p:spPr>
        <p:txBody>
          <a:bodyPr>
            <a:noAutofit/>
          </a:bodyPr>
          <a:lstStyle/>
          <a:p>
            <a:pPr marL="0" indent="0" algn="ctr">
              <a:buFont typeface="Wingdings 2" pitchFamily="18" charset="2"/>
              <a:buNone/>
            </a:pPr>
            <a:r>
              <a:rPr lang="en-US" altLang="zh-CN" sz="3600" i="1" dirty="0" smtClean="0"/>
              <a:t>As the region prepares for the ASEAN Economic Community 2015, physical and “soft” aspects of connectivity need to be enhanced to strengthen economic and social integration.</a:t>
            </a:r>
          </a:p>
          <a:p>
            <a:pPr marL="0" indent="0" algn="ctr">
              <a:buNone/>
            </a:pPr>
            <a:endParaRPr lang="en-US" altLang="zh-CN" sz="3600" dirty="0" smtClean="0"/>
          </a:p>
        </p:txBody>
      </p:sp>
      <p:sp>
        <p:nvSpPr>
          <p:cNvPr id="2" name="Title 1"/>
          <p:cNvSpPr>
            <a:spLocks noGrp="1"/>
          </p:cNvSpPr>
          <p:nvPr>
            <p:ph type="title"/>
          </p:nvPr>
        </p:nvSpPr>
        <p:spPr>
          <a:xfrm>
            <a:off x="457200" y="573748"/>
            <a:ext cx="8229600" cy="1143000"/>
          </a:xfrm>
        </p:spPr>
        <p:txBody>
          <a:bodyPr/>
          <a:lstStyle/>
          <a:p>
            <a:pPr algn="ctr"/>
            <a:r>
              <a:rPr lang="en-US" u="none" dirty="0" smtClean="0"/>
              <a:t>The AEC and Connectivity </a:t>
            </a:r>
            <a:endParaRPr lang="en-US" u="none" dirty="0"/>
          </a:p>
        </p:txBody>
      </p:sp>
    </p:spTree>
    <p:extLst>
      <p:ext uri="{BB962C8B-B14F-4D97-AF65-F5344CB8AC3E}">
        <p14:creationId xmlns:p14="http://schemas.microsoft.com/office/powerpoint/2010/main" val="576865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pic>
        <p:nvPicPr>
          <p:cNvPr id="4" name="Picture 3" descr="MPAC cropped 1-8-2014.jpg"/>
          <p:cNvPicPr>
            <a:picLocks noChangeAspect="1"/>
          </p:cNvPicPr>
          <p:nvPr/>
        </p:nvPicPr>
        <p:blipFill>
          <a:blip r:embed="rId2" cstate="print"/>
          <a:stretch>
            <a:fillRect/>
          </a:stretch>
        </p:blipFill>
        <p:spPr>
          <a:xfrm>
            <a:off x="597584" y="703616"/>
            <a:ext cx="8375496" cy="5380985"/>
          </a:xfrm>
          <a:prstGeom prst="rect">
            <a:avLst/>
          </a:prstGeom>
        </p:spPr>
      </p:pic>
      <p:sp>
        <p:nvSpPr>
          <p:cNvPr id="6" name="Title 1"/>
          <p:cNvSpPr txBox="1">
            <a:spLocks/>
          </p:cNvSpPr>
          <p:nvPr/>
        </p:nvSpPr>
        <p:spPr>
          <a:xfrm>
            <a:off x="465746" y="-85468"/>
            <a:ext cx="8229600" cy="793787"/>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4400" b="1" u="none" kern="1200">
                <a:solidFill>
                  <a:schemeClr val="tx2"/>
                </a:solidFill>
                <a:latin typeface="+mj-lt"/>
                <a:ea typeface="+mj-ea"/>
                <a:cs typeface="+mj-cs"/>
              </a:defRPr>
            </a:lvl1pPr>
          </a:lstStyle>
          <a:p>
            <a:pPr algn="ctr"/>
            <a:r>
              <a:rPr lang="en-US" sz="2400" dirty="0" smtClean="0"/>
              <a:t>Master Plan for ASEAN Connectivity: Cornerstone for AEC </a:t>
            </a:r>
            <a:endParaRPr lang="en-US" sz="2400" dirty="0"/>
          </a:p>
        </p:txBody>
      </p:sp>
      <p:sp>
        <p:nvSpPr>
          <p:cNvPr id="5" name="Slide Number Placeholder 2"/>
          <p:cNvSpPr>
            <a:spLocks noGrp="1"/>
          </p:cNvSpPr>
          <p:nvPr>
            <p:ph type="sldNum" sz="quarter" idx="12"/>
          </p:nvPr>
        </p:nvSpPr>
        <p:spPr>
          <a:xfrm>
            <a:off x="3881132" y="6338475"/>
            <a:ext cx="2133600" cy="365125"/>
          </a:xfrm>
        </p:spPr>
        <p:txBody>
          <a:bodyPr/>
          <a:lstStyle/>
          <a:p>
            <a:pPr>
              <a:defRPr/>
            </a:pPr>
            <a:fld id="{2697BE2F-48CE-4AD6-9F39-42F2F451C59B}" type="slidenum">
              <a:rPr lang="en-US"/>
              <a:pPr>
                <a:defRPr/>
              </a:pPr>
              <a:t>10</a:t>
            </a:fld>
            <a:endParaRPr lang="en-US" dirty="0"/>
          </a:p>
        </p:txBody>
      </p:sp>
    </p:spTree>
    <p:extLst>
      <p:ext uri="{BB962C8B-B14F-4D97-AF65-F5344CB8AC3E}">
        <p14:creationId xmlns:p14="http://schemas.microsoft.com/office/powerpoint/2010/main" val="35682435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D6DFACEC-2BB8-4824-B5BF-CA6A4D890B33}" type="slidenum">
              <a:rPr lang="en-US"/>
              <a:pPr>
                <a:defRPr/>
              </a:pPr>
              <a:t>11</a:t>
            </a:fld>
            <a:endParaRPr lang="en-US"/>
          </a:p>
        </p:txBody>
      </p:sp>
      <p:sp>
        <p:nvSpPr>
          <p:cNvPr id="20483" name="Content Placeholder 3"/>
          <p:cNvSpPr>
            <a:spLocks noGrp="1"/>
          </p:cNvSpPr>
          <p:nvPr>
            <p:ph sz="quarter" idx="1"/>
          </p:nvPr>
        </p:nvSpPr>
        <p:spPr>
          <a:xfrm>
            <a:off x="318463" y="1500610"/>
            <a:ext cx="4202261" cy="4438625"/>
          </a:xfrm>
        </p:spPr>
        <p:txBody>
          <a:bodyPr>
            <a:normAutofit/>
          </a:bodyPr>
          <a:lstStyle/>
          <a:p>
            <a:pPr>
              <a:buClrTx/>
            </a:pPr>
            <a:r>
              <a:rPr lang="en-US" altLang="zh-CN" sz="2400" dirty="0" smtClean="0"/>
              <a:t>Despite lagging other regions and some internal disparities, ASEAN shows steady progress in physical connectivity </a:t>
            </a:r>
          </a:p>
          <a:p>
            <a:pPr>
              <a:buClrTx/>
            </a:pPr>
            <a:r>
              <a:rPr lang="en-US" altLang="zh-CN" sz="2400" dirty="0" smtClean="0"/>
              <a:t>However, despite physical infrastructure investments, additional work in promoting “software” connectivity needed  </a:t>
            </a:r>
          </a:p>
        </p:txBody>
      </p:sp>
      <p:graphicFrame>
        <p:nvGraphicFramePr>
          <p:cNvPr id="20484" name="Content Placeholder 4"/>
          <p:cNvGraphicFramePr>
            <a:graphicFrameLocks/>
          </p:cNvGraphicFramePr>
          <p:nvPr>
            <p:extLst>
              <p:ext uri="{D42A27DB-BD31-4B8C-83A1-F6EECF244321}">
                <p14:modId xmlns:p14="http://schemas.microsoft.com/office/powerpoint/2010/main" val="2758876259"/>
              </p:ext>
            </p:extLst>
          </p:nvPr>
        </p:nvGraphicFramePr>
        <p:xfrm>
          <a:off x="4783285" y="1300412"/>
          <a:ext cx="3841750" cy="4179887"/>
        </p:xfrm>
        <a:graphic>
          <a:graphicData uri="http://schemas.openxmlformats.org/presentationml/2006/ole">
            <mc:AlternateContent xmlns:mc="http://schemas.openxmlformats.org/markup-compatibility/2006">
              <mc:Choice xmlns:v="urn:schemas-microsoft-com:vml" Requires="v">
                <p:oleObj spid="_x0000_s7218" name="Worksheet" r:id="rId4" imgW="3581306" imgH="3810112" progId="Excel.Sheet.8">
                  <p:embed/>
                </p:oleObj>
              </mc:Choice>
              <mc:Fallback>
                <p:oleObj name="Worksheet" r:id="rId4" imgW="3581306" imgH="3810112" progId="Excel.Sheet.8">
                  <p:embed/>
                  <p:pic>
                    <p:nvPicPr>
                      <p:cNvPr id="0" name=""/>
                      <p:cNvPicPr>
                        <a:picLocks noChangeArrowheads="1"/>
                      </p:cNvPicPr>
                      <p:nvPr/>
                    </p:nvPicPr>
                    <p:blipFill>
                      <a:blip r:embed="rId5"/>
                      <a:srcRect/>
                      <a:stretch>
                        <a:fillRect/>
                      </a:stretch>
                    </p:blipFill>
                    <p:spPr bwMode="auto">
                      <a:xfrm>
                        <a:off x="4783285" y="1300412"/>
                        <a:ext cx="3841750" cy="4179887"/>
                      </a:xfrm>
                      <a:prstGeom prst="rect">
                        <a:avLst/>
                      </a:prstGeom>
                      <a:noFill/>
                      <a:extLst/>
                    </p:spPr>
                  </p:pic>
                </p:oleObj>
              </mc:Fallback>
            </mc:AlternateContent>
          </a:graphicData>
        </a:graphic>
      </p:graphicFrame>
      <p:sp>
        <p:nvSpPr>
          <p:cNvPr id="20485" name="TextBox 5"/>
          <p:cNvSpPr txBox="1">
            <a:spLocks noChangeArrowheads="1"/>
          </p:cNvSpPr>
          <p:nvPr/>
        </p:nvSpPr>
        <p:spPr bwMode="auto">
          <a:xfrm>
            <a:off x="4953000" y="6053286"/>
            <a:ext cx="3768917" cy="461665"/>
          </a:xfrm>
          <a:prstGeom prst="rect">
            <a:avLst/>
          </a:prstGeom>
          <a:noFill/>
          <a:ln w="9525">
            <a:noFill/>
            <a:miter lim="800000"/>
            <a:headEnd/>
            <a:tailEnd/>
          </a:ln>
        </p:spPr>
        <p:txBody>
          <a:bodyPr wrap="none">
            <a:spAutoFit/>
          </a:bodyPr>
          <a:lstStyle/>
          <a:p>
            <a:r>
              <a:rPr lang="en-US" altLang="zh-CN" sz="1200" dirty="0">
                <a:latin typeface="Perpetua" pitchFamily="18" charset="0"/>
              </a:rPr>
              <a:t>Source: ASEAN-Japan Transport Partnership Information Center</a:t>
            </a:r>
          </a:p>
          <a:p>
            <a:r>
              <a:rPr lang="en-US" altLang="zh-CN" sz="1200" dirty="0">
                <a:latin typeface="Perpetua" pitchFamily="18" charset="0"/>
                <a:hlinkClick r:id="rId6"/>
              </a:rPr>
              <a:t>http://www.ajtpweb.org</a:t>
            </a:r>
            <a:endParaRPr lang="en-US" altLang="zh-CN" sz="1200" dirty="0">
              <a:latin typeface="Perpetua" pitchFamily="18" charset="0"/>
            </a:endParaRPr>
          </a:p>
        </p:txBody>
      </p:sp>
      <p:sp>
        <p:nvSpPr>
          <p:cNvPr id="2" name="Title 1"/>
          <p:cNvSpPr>
            <a:spLocks noGrp="1"/>
          </p:cNvSpPr>
          <p:nvPr>
            <p:ph type="title"/>
          </p:nvPr>
        </p:nvSpPr>
        <p:spPr/>
        <p:txBody>
          <a:bodyPr>
            <a:normAutofit/>
          </a:bodyPr>
          <a:lstStyle/>
          <a:p>
            <a:pPr algn="ctr"/>
            <a:r>
              <a:rPr lang="en-US" sz="3600" u="none" dirty="0" smtClean="0"/>
              <a:t>ASEAN physical connectivity is progressing </a:t>
            </a:r>
            <a:endParaRPr lang="en-US" sz="3600" u="none" dirty="0"/>
          </a:p>
        </p:txBody>
      </p:sp>
    </p:spTree>
    <p:extLst>
      <p:ext uri="{BB962C8B-B14F-4D97-AF65-F5344CB8AC3E}">
        <p14:creationId xmlns:p14="http://schemas.microsoft.com/office/powerpoint/2010/main" val="1225291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fade">
                                      <p:cBhvr>
                                        <p:cTn id="7" dur="1000"/>
                                        <p:tgtEl>
                                          <p:spTgt spid="20483">
                                            <p:txEl>
                                              <p:pRg st="0" end="0"/>
                                            </p:txEl>
                                          </p:spTgt>
                                        </p:tgtEl>
                                      </p:cBhvr>
                                    </p:animEffect>
                                    <p:anim calcmode="lin" valueType="num">
                                      <p:cBhvr>
                                        <p:cTn id="8" dur="1000" fill="hold"/>
                                        <p:tgtEl>
                                          <p:spTgt spid="2048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048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0483">
                                            <p:txEl>
                                              <p:pRg st="1" end="1"/>
                                            </p:txEl>
                                          </p:spTgt>
                                        </p:tgtEl>
                                        <p:attrNameLst>
                                          <p:attrName>style.visibility</p:attrName>
                                        </p:attrNameLst>
                                      </p:cBhvr>
                                      <p:to>
                                        <p:strVal val="visible"/>
                                      </p:to>
                                    </p:set>
                                    <p:animEffect transition="in" filter="fade">
                                      <p:cBhvr>
                                        <p:cTn id="14" dur="1000"/>
                                        <p:tgtEl>
                                          <p:spTgt spid="20483">
                                            <p:txEl>
                                              <p:pRg st="1" end="1"/>
                                            </p:txEl>
                                          </p:spTgt>
                                        </p:tgtEl>
                                      </p:cBhvr>
                                    </p:animEffect>
                                    <p:anim calcmode="lin" valueType="num">
                                      <p:cBhvr>
                                        <p:cTn id="15" dur="1000" fill="hold"/>
                                        <p:tgtEl>
                                          <p:spTgt spid="2048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048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28600"/>
            <a:ext cx="8496944" cy="841664"/>
          </a:xfrm>
        </p:spPr>
        <p:txBody>
          <a:bodyPr>
            <a:noAutofit/>
          </a:bodyPr>
          <a:lstStyle/>
          <a:p>
            <a:pPr algn="ctr"/>
            <a:r>
              <a:rPr lang="en-US" sz="2800" u="none" dirty="0" smtClean="0"/>
              <a:t>Physical &amp; Software Connectivity Constraints </a:t>
            </a:r>
            <a:br>
              <a:rPr lang="en-US" sz="2800" u="none" dirty="0" smtClean="0"/>
            </a:br>
            <a:r>
              <a:rPr lang="en-US" sz="2800" u="none" dirty="0" smtClean="0"/>
              <a:t>Account for Relatively  High Logistics Costs in ASEAN </a:t>
            </a:r>
            <a:endParaRPr lang="en-US" sz="2800" u="none" dirty="0"/>
          </a:p>
        </p:txBody>
      </p:sp>
      <p:sp>
        <p:nvSpPr>
          <p:cNvPr id="4" name="Slide Number Placeholder 3"/>
          <p:cNvSpPr>
            <a:spLocks noGrp="1"/>
          </p:cNvSpPr>
          <p:nvPr>
            <p:ph type="sldNum" sz="quarter" idx="12"/>
          </p:nvPr>
        </p:nvSpPr>
        <p:spPr/>
        <p:txBody>
          <a:bodyPr/>
          <a:lstStyle/>
          <a:p>
            <a:pPr>
              <a:defRPr/>
            </a:pPr>
            <a:fld id="{6CB23FC6-F7FC-4FC2-AD53-642977E6A4B7}" type="slidenum">
              <a:rPr lang="en-US" smtClean="0"/>
              <a:pPr>
                <a:defRPr/>
              </a:pPr>
              <a:t>12</a:t>
            </a:fld>
            <a:endParaRPr lang="en-US"/>
          </a:p>
        </p:txBody>
      </p:sp>
      <p:graphicFrame>
        <p:nvGraphicFramePr>
          <p:cNvPr id="5" name="Content Placeholder 4"/>
          <p:cNvGraphicFramePr>
            <a:graphicFrameLocks noGrp="1"/>
          </p:cNvGraphicFramePr>
          <p:nvPr>
            <p:ph sz="quarter" idx="1"/>
            <p:extLst>
              <p:ext uri="{D42A27DB-BD31-4B8C-83A1-F6EECF244321}">
                <p14:modId xmlns:p14="http://schemas.microsoft.com/office/powerpoint/2010/main" val="4168908085"/>
              </p:ext>
            </p:extLst>
          </p:nvPr>
        </p:nvGraphicFramePr>
        <p:xfrm>
          <a:off x="2771775" y="1320800"/>
          <a:ext cx="4178540" cy="4726910"/>
        </p:xfrm>
        <a:graphic>
          <a:graphicData uri="http://schemas.openxmlformats.org/presentationml/2006/ole">
            <mc:AlternateContent xmlns:mc="http://schemas.openxmlformats.org/markup-compatibility/2006">
              <mc:Choice xmlns:v="urn:schemas-microsoft-com:vml" Requires="v">
                <p:oleObj spid="_x0000_s8237" name="Worksheet" r:id="rId4" imgW="3771866" imgH="4267080" progId="Excel.Sheet.8">
                  <p:embed/>
                </p:oleObj>
              </mc:Choice>
              <mc:Fallback>
                <p:oleObj name="Worksheet" r:id="rId4" imgW="3771866" imgH="4267080" progId="Excel.Sheet.8">
                  <p:embed/>
                  <p:pic>
                    <p:nvPicPr>
                      <p:cNvPr id="0" name=""/>
                      <p:cNvPicPr>
                        <a:picLocks noChangeArrowheads="1"/>
                      </p:cNvPicPr>
                      <p:nvPr/>
                    </p:nvPicPr>
                    <p:blipFill>
                      <a:blip r:embed="rId5"/>
                      <a:srcRect/>
                      <a:stretch>
                        <a:fillRect/>
                      </a:stretch>
                    </p:blipFill>
                    <p:spPr bwMode="auto">
                      <a:xfrm>
                        <a:off x="2771775" y="1320800"/>
                        <a:ext cx="4178540" cy="4726910"/>
                      </a:xfrm>
                      <a:prstGeom prst="rect">
                        <a:avLst/>
                      </a:prstGeom>
                      <a:noFill/>
                      <a:ln>
                        <a:noFill/>
                      </a:ln>
                      <a:extLst/>
                    </p:spPr>
                  </p:pic>
                </p:oleObj>
              </mc:Fallback>
            </mc:AlternateContent>
          </a:graphicData>
        </a:graphic>
      </p:graphicFrame>
      <p:sp>
        <p:nvSpPr>
          <p:cNvPr id="6" name="TextBox 5"/>
          <p:cNvSpPr txBox="1"/>
          <p:nvPr/>
        </p:nvSpPr>
        <p:spPr>
          <a:xfrm>
            <a:off x="2771800" y="6047710"/>
            <a:ext cx="3888432" cy="276999"/>
          </a:xfrm>
          <a:prstGeom prst="rect">
            <a:avLst/>
          </a:prstGeom>
          <a:noFill/>
        </p:spPr>
        <p:txBody>
          <a:bodyPr wrap="square" rtlCol="0">
            <a:spAutoFit/>
          </a:bodyPr>
          <a:lstStyle/>
          <a:p>
            <a:pPr lvl="0"/>
            <a:r>
              <a:rPr lang="en-US" altLang="zh-CN" sz="1200" dirty="0" smtClean="0">
                <a:solidFill>
                  <a:prstClr val="black"/>
                </a:solidFill>
                <a:latin typeface="Perpetua" pitchFamily="18" charset="0"/>
              </a:rPr>
              <a:t>Source</a:t>
            </a:r>
            <a:r>
              <a:rPr lang="en-US" altLang="zh-CN" sz="1200" dirty="0">
                <a:solidFill>
                  <a:prstClr val="black"/>
                </a:solidFill>
                <a:latin typeface="Perpetua" pitchFamily="18" charset="0"/>
              </a:rPr>
              <a:t>: World Bank, “State of Logistics in Indonesia” (2013).</a:t>
            </a:r>
          </a:p>
        </p:txBody>
      </p:sp>
    </p:spTree>
    <p:extLst>
      <p:ext uri="{BB962C8B-B14F-4D97-AF65-F5344CB8AC3E}">
        <p14:creationId xmlns:p14="http://schemas.microsoft.com/office/powerpoint/2010/main" val="35508237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307" y="138960"/>
            <a:ext cx="7772400" cy="994122"/>
          </a:xfrm>
        </p:spPr>
        <p:txBody>
          <a:bodyPr>
            <a:noAutofit/>
          </a:bodyPr>
          <a:lstStyle/>
          <a:p>
            <a:pPr algn="ctr"/>
            <a:r>
              <a:rPr lang="en-US" altLang="zh-CN" sz="3200" u="none" dirty="0" smtClean="0">
                <a:ea typeface="宋体" charset="-122"/>
              </a:rPr>
              <a:t>Connectivity Initiatives </a:t>
            </a:r>
            <a:r>
              <a:rPr lang="en-US" altLang="zh-CN" sz="3200" u="none" dirty="0">
                <a:ea typeface="宋体" charset="-122"/>
              </a:rPr>
              <a:t>Supported by ADB</a:t>
            </a:r>
            <a:endParaRPr lang="en-US" sz="3200" u="none" dirty="0"/>
          </a:p>
        </p:txBody>
      </p:sp>
      <p:sp>
        <p:nvSpPr>
          <p:cNvPr id="3" name="Content Placeholder 2"/>
          <p:cNvSpPr>
            <a:spLocks noGrp="1"/>
          </p:cNvSpPr>
          <p:nvPr>
            <p:ph sz="quarter" idx="1"/>
          </p:nvPr>
        </p:nvSpPr>
        <p:spPr>
          <a:xfrm>
            <a:off x="350274" y="1330956"/>
            <a:ext cx="5460858" cy="4752528"/>
          </a:xfrm>
        </p:spPr>
        <p:txBody>
          <a:bodyPr>
            <a:normAutofit fontScale="92500" lnSpcReduction="10000"/>
          </a:bodyPr>
          <a:lstStyle/>
          <a:p>
            <a:pPr marL="274320" lvl="0" indent="-274320" fontAlgn="auto">
              <a:spcBef>
                <a:spcPts val="580"/>
              </a:spcBef>
              <a:spcAft>
                <a:spcPts val="0"/>
              </a:spcAft>
              <a:buClrTx/>
              <a:buFont typeface="Wingdings 2"/>
              <a:buChar char=""/>
              <a:defRPr/>
            </a:pPr>
            <a:r>
              <a:rPr lang="en-US" sz="2100" b="1" dirty="0">
                <a:solidFill>
                  <a:prstClr val="black"/>
                </a:solidFill>
              </a:rPr>
              <a:t>Physical Connectivity: </a:t>
            </a:r>
            <a:r>
              <a:rPr lang="en-US" sz="2100" dirty="0">
                <a:solidFill>
                  <a:prstClr val="black"/>
                </a:solidFill>
              </a:rPr>
              <a:t>ADB </a:t>
            </a:r>
            <a:r>
              <a:rPr lang="en-US" sz="2100" dirty="0" smtClean="0">
                <a:solidFill>
                  <a:prstClr val="black"/>
                </a:solidFill>
              </a:rPr>
              <a:t>lends </a:t>
            </a:r>
            <a:r>
              <a:rPr lang="en-US" sz="2100" dirty="0">
                <a:solidFill>
                  <a:prstClr val="black"/>
                </a:solidFill>
              </a:rPr>
              <a:t>for infrastructure </a:t>
            </a:r>
            <a:r>
              <a:rPr lang="en-US" sz="2100" dirty="0" smtClean="0">
                <a:solidFill>
                  <a:prstClr val="black"/>
                </a:solidFill>
              </a:rPr>
              <a:t>development. </a:t>
            </a:r>
            <a:r>
              <a:rPr lang="en-US" sz="2100" dirty="0">
                <a:solidFill>
                  <a:prstClr val="black"/>
                </a:solidFill>
              </a:rPr>
              <a:t>Of </a:t>
            </a:r>
            <a:r>
              <a:rPr lang="en-US" sz="2100" dirty="0" smtClean="0">
                <a:solidFill>
                  <a:prstClr val="black"/>
                </a:solidFill>
              </a:rPr>
              <a:t>ADB’s $14.4 billion in lending in 2014, more than 50% </a:t>
            </a:r>
            <a:r>
              <a:rPr lang="en-US" sz="2100" dirty="0">
                <a:solidFill>
                  <a:prstClr val="black"/>
                </a:solidFill>
              </a:rPr>
              <a:t>was on </a:t>
            </a:r>
            <a:r>
              <a:rPr lang="en-US" sz="2100" dirty="0" smtClean="0">
                <a:solidFill>
                  <a:prstClr val="black"/>
                </a:solidFill>
              </a:rPr>
              <a:t>infrastructure.</a:t>
            </a:r>
            <a:endParaRPr lang="en-US" sz="2100" dirty="0">
              <a:solidFill>
                <a:prstClr val="black"/>
              </a:solidFill>
            </a:endParaRPr>
          </a:p>
          <a:p>
            <a:pPr marL="274320" lvl="0" indent="-274320" fontAlgn="auto">
              <a:spcBef>
                <a:spcPts val="580"/>
              </a:spcBef>
              <a:spcAft>
                <a:spcPts val="0"/>
              </a:spcAft>
              <a:buClrTx/>
              <a:buFont typeface="Wingdings 2"/>
              <a:buChar char=""/>
              <a:defRPr/>
            </a:pPr>
            <a:r>
              <a:rPr lang="en-US" sz="2100" b="1" dirty="0" smtClean="0">
                <a:solidFill>
                  <a:prstClr val="black"/>
                </a:solidFill>
              </a:rPr>
              <a:t>Innovative </a:t>
            </a:r>
            <a:r>
              <a:rPr lang="en-US" sz="2100" b="1" dirty="0">
                <a:solidFill>
                  <a:prstClr val="black"/>
                </a:solidFill>
              </a:rPr>
              <a:t>Financing</a:t>
            </a:r>
            <a:r>
              <a:rPr lang="en-US" sz="2100" b="1" dirty="0" smtClean="0">
                <a:solidFill>
                  <a:prstClr val="black"/>
                </a:solidFill>
              </a:rPr>
              <a:t>:</a:t>
            </a:r>
            <a:r>
              <a:rPr lang="en-US" sz="2100" dirty="0" smtClean="0">
                <a:solidFill>
                  <a:prstClr val="black"/>
                </a:solidFill>
              </a:rPr>
              <a:t> </a:t>
            </a:r>
            <a:r>
              <a:rPr lang="en-US" sz="2100" dirty="0">
                <a:solidFill>
                  <a:prstClr val="black"/>
                </a:solidFill>
              </a:rPr>
              <a:t>ADB is involved in new and innovative financing schemes, such as the ASEAN Infrastructure </a:t>
            </a:r>
            <a:r>
              <a:rPr lang="en-US" sz="2100" dirty="0" smtClean="0">
                <a:solidFill>
                  <a:prstClr val="black"/>
                </a:solidFill>
              </a:rPr>
              <a:t>Fund. </a:t>
            </a:r>
            <a:endParaRPr lang="en-US" sz="2100" dirty="0">
              <a:solidFill>
                <a:prstClr val="black"/>
              </a:solidFill>
            </a:endParaRPr>
          </a:p>
          <a:p>
            <a:pPr marL="274320" lvl="0" indent="-274320" fontAlgn="auto">
              <a:spcBef>
                <a:spcPts val="580"/>
              </a:spcBef>
              <a:spcAft>
                <a:spcPts val="0"/>
              </a:spcAft>
              <a:buClrTx/>
              <a:buFont typeface="Wingdings 2"/>
              <a:buChar char=""/>
              <a:defRPr/>
            </a:pPr>
            <a:r>
              <a:rPr lang="en-US" sz="2100" b="1" dirty="0">
                <a:solidFill>
                  <a:prstClr val="black"/>
                </a:solidFill>
              </a:rPr>
              <a:t>Private Sector Participation: </a:t>
            </a:r>
            <a:r>
              <a:rPr lang="en-US" sz="2100" dirty="0" smtClean="0">
                <a:solidFill>
                  <a:prstClr val="black"/>
                </a:solidFill>
              </a:rPr>
              <a:t>$4.5 </a:t>
            </a:r>
            <a:r>
              <a:rPr lang="en-US" sz="2100" dirty="0">
                <a:solidFill>
                  <a:prstClr val="black"/>
                </a:solidFill>
              </a:rPr>
              <a:t>billion in operations by ADB’s Private Sector Operations Department (</a:t>
            </a:r>
            <a:r>
              <a:rPr lang="en-US" sz="2100" dirty="0" smtClean="0">
                <a:solidFill>
                  <a:prstClr val="black"/>
                </a:solidFill>
              </a:rPr>
              <a:t>2013). </a:t>
            </a:r>
            <a:r>
              <a:rPr lang="en-US" sz="2100" dirty="0">
                <a:solidFill>
                  <a:prstClr val="black"/>
                </a:solidFill>
              </a:rPr>
              <a:t>ADB is working to promote </a:t>
            </a:r>
            <a:r>
              <a:rPr lang="en-US" sz="2100" dirty="0" smtClean="0">
                <a:solidFill>
                  <a:prstClr val="black"/>
                </a:solidFill>
              </a:rPr>
              <a:t>PPPs for physical and software connectivity projects. </a:t>
            </a:r>
            <a:endParaRPr lang="en-US" sz="2100" dirty="0">
              <a:solidFill>
                <a:prstClr val="black"/>
              </a:solidFill>
            </a:endParaRPr>
          </a:p>
          <a:p>
            <a:pPr marL="274320" lvl="0" indent="-274320" fontAlgn="auto">
              <a:spcBef>
                <a:spcPts val="580"/>
              </a:spcBef>
              <a:spcAft>
                <a:spcPts val="0"/>
              </a:spcAft>
              <a:buClrTx/>
              <a:buFont typeface="Wingdings 2"/>
              <a:buChar char=""/>
              <a:defRPr/>
            </a:pPr>
            <a:r>
              <a:rPr lang="en-US" sz="2100" b="1" dirty="0" smtClean="0">
                <a:solidFill>
                  <a:prstClr val="black"/>
                </a:solidFill>
              </a:rPr>
              <a:t>Software Connectivity: </a:t>
            </a:r>
            <a:r>
              <a:rPr lang="en-US" sz="2100" dirty="0">
                <a:solidFill>
                  <a:prstClr val="black"/>
                </a:solidFill>
              </a:rPr>
              <a:t>Development </a:t>
            </a:r>
            <a:r>
              <a:rPr lang="en-US" sz="2100" dirty="0" smtClean="0">
                <a:solidFill>
                  <a:prstClr val="black"/>
                </a:solidFill>
              </a:rPr>
              <a:t>partner </a:t>
            </a:r>
            <a:r>
              <a:rPr lang="en-US" sz="2100" dirty="0">
                <a:solidFill>
                  <a:prstClr val="black"/>
                </a:solidFill>
              </a:rPr>
              <a:t>for the GMS, BIMP-EAGA, IMT-GT programs </a:t>
            </a:r>
            <a:r>
              <a:rPr lang="en-US" sz="2100" dirty="0" smtClean="0">
                <a:solidFill>
                  <a:prstClr val="black"/>
                </a:solidFill>
              </a:rPr>
              <a:t>promote software connectivity </a:t>
            </a:r>
            <a:r>
              <a:rPr lang="en-US" sz="2100" dirty="0">
                <a:solidFill>
                  <a:prstClr val="black"/>
                </a:solidFill>
              </a:rPr>
              <a:t>and </a:t>
            </a:r>
            <a:r>
              <a:rPr lang="en-US" sz="2100" dirty="0" smtClean="0">
                <a:solidFill>
                  <a:prstClr val="black"/>
                </a:solidFill>
              </a:rPr>
              <a:t>integration: “bottom </a:t>
            </a:r>
            <a:r>
              <a:rPr lang="en-US" sz="2100" dirty="0">
                <a:solidFill>
                  <a:prstClr val="black"/>
                </a:solidFill>
              </a:rPr>
              <a:t>up</a:t>
            </a:r>
            <a:r>
              <a:rPr lang="en-US" sz="2100" dirty="0" smtClean="0">
                <a:solidFill>
                  <a:prstClr val="black"/>
                </a:solidFill>
              </a:rPr>
              <a:t>” approach through technical assistance, knowledge sharing and capacity building. </a:t>
            </a:r>
            <a:endParaRPr lang="en-US" sz="2100" dirty="0">
              <a:solidFill>
                <a:prstClr val="black"/>
              </a:solidFill>
            </a:endParaRPr>
          </a:p>
          <a:p>
            <a:endParaRPr lang="en-US" dirty="0"/>
          </a:p>
        </p:txBody>
      </p:sp>
      <p:sp>
        <p:nvSpPr>
          <p:cNvPr id="4" name="Slide Number Placeholder 3"/>
          <p:cNvSpPr>
            <a:spLocks noGrp="1"/>
          </p:cNvSpPr>
          <p:nvPr>
            <p:ph type="sldNum" sz="quarter" idx="12"/>
          </p:nvPr>
        </p:nvSpPr>
        <p:spPr/>
        <p:txBody>
          <a:bodyPr/>
          <a:lstStyle/>
          <a:p>
            <a:pPr>
              <a:defRPr/>
            </a:pPr>
            <a:fld id="{6CB23FC6-F7FC-4FC2-AD53-642977E6A4B7}" type="slidenum">
              <a:rPr lang="en-US" smtClean="0"/>
              <a:pPr>
                <a:defRPr/>
              </a:pPr>
              <a:t>13</a:t>
            </a:fld>
            <a:endParaRPr lang="en-US"/>
          </a:p>
        </p:txBody>
      </p:sp>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4732" y="4231335"/>
            <a:ext cx="2466975"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76060" y="1018812"/>
            <a:ext cx="2397101" cy="1342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73501" y="2508852"/>
            <a:ext cx="2399660" cy="15300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5695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3145" y="4433475"/>
            <a:ext cx="2390775" cy="190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526656" y="2734615"/>
            <a:ext cx="8229600" cy="1143000"/>
          </a:xfrm>
        </p:spPr>
        <p:txBody>
          <a:bodyPr>
            <a:normAutofit fontScale="90000"/>
          </a:bodyPr>
          <a:lstStyle/>
          <a:p>
            <a:pPr algn="ctr"/>
            <a:r>
              <a:rPr lang="en-US" i="1" u="none" dirty="0" smtClean="0"/>
              <a:t>ADB Support for Subregional Cooperation in Southeast Asia </a:t>
            </a:r>
            <a:endParaRPr lang="en-US" i="1" u="none" dirty="0"/>
          </a:p>
        </p:txBody>
      </p:sp>
      <p:sp>
        <p:nvSpPr>
          <p:cNvPr id="3" name="Slide Number Placeholder 2"/>
          <p:cNvSpPr>
            <a:spLocks noGrp="1"/>
          </p:cNvSpPr>
          <p:nvPr>
            <p:ph type="sldNum" sz="quarter" idx="12"/>
          </p:nvPr>
        </p:nvSpPr>
        <p:spPr/>
        <p:txBody>
          <a:bodyPr/>
          <a:lstStyle/>
          <a:p>
            <a:fld id="{A0B2F7C8-44D0-A14F-9808-060BD71AE4A0}" type="slidenum">
              <a:rPr lang="en-US" smtClean="0">
                <a:solidFill>
                  <a:prstClr val="black">
                    <a:tint val="75000"/>
                  </a:prstClr>
                </a:solidFill>
              </a:rPr>
              <a:pPr/>
              <a:t>14</a:t>
            </a:fld>
            <a:endParaRPr lang="en-US">
              <a:solidFill>
                <a:prstClr val="black">
                  <a:tint val="75000"/>
                </a:prstClr>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9294" y="197160"/>
            <a:ext cx="2575113" cy="19472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2218" y="496461"/>
            <a:ext cx="1647929" cy="16479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4732" y="4120284"/>
            <a:ext cx="2590800" cy="1762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6"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2270" y="728071"/>
            <a:ext cx="1428750" cy="190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437278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7696200" cy="609600"/>
          </a:xfrm>
        </p:spPr>
        <p:txBody>
          <a:bodyPr>
            <a:normAutofit fontScale="90000"/>
          </a:bodyPr>
          <a:lstStyle/>
          <a:p>
            <a:pPr algn="ctr">
              <a:defRPr/>
            </a:pPr>
            <a:r>
              <a:rPr lang="en-US" sz="3600" dirty="0" smtClean="0"/>
              <a:t>The GMS Program</a:t>
            </a:r>
            <a:endParaRPr lang="en-US" sz="3600" dirty="0"/>
          </a:p>
        </p:txBody>
      </p:sp>
      <p:sp>
        <p:nvSpPr>
          <p:cNvPr id="5" name="Content Placeholder 4"/>
          <p:cNvSpPr>
            <a:spLocks noGrp="1"/>
          </p:cNvSpPr>
          <p:nvPr>
            <p:ph sz="half" idx="2"/>
          </p:nvPr>
        </p:nvSpPr>
        <p:spPr>
          <a:xfrm>
            <a:off x="225747" y="1285430"/>
            <a:ext cx="4800600" cy="4525963"/>
          </a:xfrm>
        </p:spPr>
        <p:txBody>
          <a:bodyPr>
            <a:noAutofit/>
          </a:bodyPr>
          <a:lstStyle/>
          <a:p>
            <a:r>
              <a:rPr lang="en-US" altLang="en-US" sz="2000" u="sng" dirty="0" smtClean="0"/>
              <a:t>Participating Countries</a:t>
            </a:r>
            <a:r>
              <a:rPr lang="en-US" altLang="en-US" sz="2000" dirty="0" smtClean="0"/>
              <a:t>: Cambodia, People’s Republic of China (Yunnan Province and Guangxi AR), Lao PDR, Myanmar, Thailand, and Viet Nam</a:t>
            </a:r>
          </a:p>
          <a:p>
            <a:r>
              <a:rPr lang="en-US" altLang="en-US" sz="2000" u="sng" dirty="0" smtClean="0"/>
              <a:t>Strategic Priorities</a:t>
            </a:r>
            <a:r>
              <a:rPr lang="en-US" altLang="en-US" sz="2000" dirty="0" smtClean="0"/>
              <a:t>:</a:t>
            </a:r>
          </a:p>
          <a:p>
            <a:pPr lvl="1">
              <a:buSzPct val="80000"/>
              <a:buFont typeface="Courier New" pitchFamily="49" charset="0"/>
              <a:buChar char="o"/>
            </a:pPr>
            <a:r>
              <a:rPr lang="en-US" altLang="en-US" sz="2000" dirty="0" smtClean="0"/>
              <a:t>Vision – a </a:t>
            </a:r>
            <a:r>
              <a:rPr lang="en-US" altLang="en-US" sz="2000" dirty="0" smtClean="0">
                <a:cs typeface="Arial" charset="0"/>
              </a:rPr>
              <a:t>more integrated, prosperous, and harmonious </a:t>
            </a:r>
            <a:r>
              <a:rPr lang="en-US" altLang="en-US" sz="2000" dirty="0" err="1" smtClean="0">
                <a:cs typeface="Arial" charset="0"/>
              </a:rPr>
              <a:t>subregion</a:t>
            </a:r>
            <a:endParaRPr lang="en-US" altLang="en-US" sz="2000" dirty="0" smtClean="0">
              <a:cs typeface="Arial" charset="0"/>
            </a:endParaRPr>
          </a:p>
          <a:p>
            <a:pPr lvl="1">
              <a:buSzPct val="80000"/>
              <a:buFont typeface="Courier New" pitchFamily="49" charset="0"/>
              <a:buChar char="o"/>
            </a:pPr>
            <a:r>
              <a:rPr lang="en-US" altLang="en-US" sz="2000" dirty="0" smtClean="0">
                <a:cs typeface="Arial" charset="0"/>
              </a:rPr>
              <a:t>“3Cs” – </a:t>
            </a:r>
            <a:r>
              <a:rPr lang="en-US" altLang="en-US" sz="2000" u="sng" dirty="0" smtClean="0">
                <a:cs typeface="Arial" charset="0"/>
              </a:rPr>
              <a:t>C</a:t>
            </a:r>
            <a:r>
              <a:rPr lang="en-US" altLang="en-US" sz="2000" dirty="0" smtClean="0">
                <a:cs typeface="Arial" charset="0"/>
              </a:rPr>
              <a:t>onnectivity, </a:t>
            </a:r>
            <a:r>
              <a:rPr lang="en-US" altLang="en-US" sz="2000" u="sng" dirty="0" smtClean="0">
                <a:cs typeface="Arial" charset="0"/>
              </a:rPr>
              <a:t>C</a:t>
            </a:r>
            <a:r>
              <a:rPr lang="en-US" altLang="en-US" sz="2000" dirty="0" smtClean="0">
                <a:cs typeface="Arial" charset="0"/>
              </a:rPr>
              <a:t>ompetitiveness, </a:t>
            </a:r>
            <a:r>
              <a:rPr lang="en-US" altLang="en-US" sz="2000" u="sng" dirty="0" smtClean="0">
                <a:cs typeface="Arial" charset="0"/>
              </a:rPr>
              <a:t>C</a:t>
            </a:r>
            <a:r>
              <a:rPr lang="en-US" altLang="en-US" sz="2000" dirty="0" smtClean="0">
                <a:cs typeface="Arial" charset="0"/>
              </a:rPr>
              <a:t>ommunity</a:t>
            </a:r>
          </a:p>
          <a:p>
            <a:r>
              <a:rPr lang="en-US" altLang="en-US" sz="2000" u="sng" dirty="0" smtClean="0"/>
              <a:t>GMS projects:</a:t>
            </a:r>
            <a:r>
              <a:rPr lang="en-US" altLang="en-US" sz="2000" dirty="0" smtClean="0"/>
              <a:t> More than $17 billion in investment projects supported since 1992</a:t>
            </a:r>
            <a:endParaRPr lang="en-US" altLang="en-US" sz="2000" dirty="0" smtClean="0">
              <a:cs typeface="Arial" charset="0"/>
            </a:endParaRPr>
          </a:p>
        </p:txBody>
      </p:sp>
      <p:pic>
        <p:nvPicPr>
          <p:cNvPr id="9220" name="Picture 5"/>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5014913" y="1115939"/>
            <a:ext cx="3736975" cy="5105400"/>
          </a:xfrm>
        </p:spPr>
      </p:pic>
      <p:sp>
        <p:nvSpPr>
          <p:cNvPr id="6" name="Slide Number Placeholder 2"/>
          <p:cNvSpPr>
            <a:spLocks noGrp="1"/>
          </p:cNvSpPr>
          <p:nvPr>
            <p:ph type="sldNum" sz="quarter" idx="12"/>
          </p:nvPr>
        </p:nvSpPr>
        <p:spPr>
          <a:xfrm>
            <a:off x="3881132" y="6338475"/>
            <a:ext cx="2133600" cy="365125"/>
          </a:xfrm>
        </p:spPr>
        <p:txBody>
          <a:bodyPr/>
          <a:lstStyle/>
          <a:p>
            <a:pPr>
              <a:defRPr/>
            </a:pPr>
            <a:fld id="{2697BE2F-48CE-4AD6-9F39-42F2F451C59B}" type="slidenum">
              <a:rPr lang="en-US"/>
              <a:pPr>
                <a:defRPr/>
              </a:pPr>
              <a:t>15</a:t>
            </a:fld>
            <a:endParaRPr lang="en-US" dirty="0"/>
          </a:p>
        </p:txBody>
      </p:sp>
    </p:spTree>
    <p:extLst>
      <p:ext uri="{BB962C8B-B14F-4D97-AF65-F5344CB8AC3E}">
        <p14:creationId xmlns:p14="http://schemas.microsoft.com/office/powerpoint/2010/main" val="7029658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7696200" cy="609600"/>
          </a:xfrm>
        </p:spPr>
        <p:txBody>
          <a:bodyPr>
            <a:normAutofit fontScale="90000"/>
          </a:bodyPr>
          <a:lstStyle/>
          <a:p>
            <a:pPr algn="ctr">
              <a:defRPr/>
            </a:pPr>
            <a:r>
              <a:rPr lang="en-US" sz="3600" dirty="0" smtClean="0"/>
              <a:t>The BIMP-EAGA Program</a:t>
            </a:r>
            <a:endParaRPr lang="en-US" sz="3600" dirty="0"/>
          </a:p>
        </p:txBody>
      </p:sp>
      <p:sp>
        <p:nvSpPr>
          <p:cNvPr id="5" name="Content Placeholder 4"/>
          <p:cNvSpPr>
            <a:spLocks noGrp="1"/>
          </p:cNvSpPr>
          <p:nvPr>
            <p:ph sz="half" idx="2"/>
          </p:nvPr>
        </p:nvSpPr>
        <p:spPr>
          <a:xfrm>
            <a:off x="225747" y="1285430"/>
            <a:ext cx="4274245" cy="4525963"/>
          </a:xfrm>
        </p:spPr>
        <p:txBody>
          <a:bodyPr>
            <a:noAutofit/>
          </a:bodyPr>
          <a:lstStyle/>
          <a:p>
            <a:r>
              <a:rPr lang="en-US" altLang="en-US" sz="2000" u="sng" dirty="0" smtClean="0"/>
              <a:t>Participating Countries</a:t>
            </a:r>
            <a:r>
              <a:rPr lang="en-US" altLang="en-US" sz="2000" dirty="0" smtClean="0"/>
              <a:t>: Brunei Darussalam, Indonesia, Malaysia and the Philippines</a:t>
            </a:r>
          </a:p>
          <a:p>
            <a:r>
              <a:rPr lang="en-US" altLang="en-US" sz="2000" u="sng" dirty="0" smtClean="0"/>
              <a:t>Strategic Priorities</a:t>
            </a:r>
            <a:r>
              <a:rPr lang="en-US" altLang="en-US" sz="2000" dirty="0" smtClean="0"/>
              <a:t>: Narrowing the development gap across and within EAGA member countries and the 6-ASEAN </a:t>
            </a:r>
          </a:p>
          <a:p>
            <a:r>
              <a:rPr lang="en-US" altLang="en-US" sz="2000" dirty="0" smtClean="0"/>
              <a:t>BIMP-EAGA Priority Connectivity Projects under the BIMP-EAGA Implementation Blueprint exceed $1 billion</a:t>
            </a:r>
            <a:endParaRPr lang="en-US" altLang="en-US" sz="2000" dirty="0" smtClean="0">
              <a:cs typeface="Arial" charset="0"/>
            </a:endParaRPr>
          </a:p>
        </p:txBody>
      </p:sp>
      <p:pic>
        <p:nvPicPr>
          <p:cNvPr id="6" name="Picture 5"/>
          <p:cNvPicPr/>
          <p:nvPr/>
        </p:nvPicPr>
        <p:blipFill>
          <a:blip r:embed="rId3" cstate="print">
            <a:extLst>
              <a:ext uri="{28A0092B-C50C-407E-A947-70E740481C1C}">
                <a14:useLocalDpi xmlns:a14="http://schemas.microsoft.com/office/drawing/2010/main" val="0"/>
              </a:ext>
            </a:extLst>
          </a:blip>
          <a:stretch>
            <a:fillRect/>
          </a:stretch>
        </p:blipFill>
        <p:spPr>
          <a:xfrm>
            <a:off x="4499992" y="1187890"/>
            <a:ext cx="4466811" cy="3240360"/>
          </a:xfrm>
          <a:prstGeom prst="rect">
            <a:avLst/>
          </a:prstGeom>
        </p:spPr>
      </p:pic>
      <p:sp>
        <p:nvSpPr>
          <p:cNvPr id="7" name="Slide Number Placeholder 2"/>
          <p:cNvSpPr>
            <a:spLocks noGrp="1"/>
          </p:cNvSpPr>
          <p:nvPr>
            <p:ph type="sldNum" sz="quarter" idx="12"/>
          </p:nvPr>
        </p:nvSpPr>
        <p:spPr>
          <a:xfrm>
            <a:off x="3881132" y="6338475"/>
            <a:ext cx="2133600" cy="365125"/>
          </a:xfrm>
        </p:spPr>
        <p:txBody>
          <a:bodyPr/>
          <a:lstStyle/>
          <a:p>
            <a:pPr>
              <a:defRPr/>
            </a:pPr>
            <a:fld id="{2697BE2F-48CE-4AD6-9F39-42F2F451C59B}" type="slidenum">
              <a:rPr lang="en-US"/>
              <a:pPr>
                <a:defRPr/>
              </a:pPr>
              <a:t>16</a:t>
            </a:fld>
            <a:endParaRPr lang="en-US" dirty="0"/>
          </a:p>
        </p:txBody>
      </p:sp>
    </p:spTree>
    <p:extLst>
      <p:ext uri="{BB962C8B-B14F-4D97-AF65-F5344CB8AC3E}">
        <p14:creationId xmlns:p14="http://schemas.microsoft.com/office/powerpoint/2010/main" val="30447982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D:\BIMP-EAGA fr GFILE June 2007\MAPS\bimp-eaga1881 b.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19" y="181860"/>
            <a:ext cx="8681229" cy="6518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5299" name="Group 57"/>
          <p:cNvGrpSpPr>
            <a:grpSpLocks/>
          </p:cNvGrpSpPr>
          <p:nvPr/>
        </p:nvGrpSpPr>
        <p:grpSpPr bwMode="auto">
          <a:xfrm>
            <a:off x="609600" y="609600"/>
            <a:ext cx="6934200" cy="4876800"/>
            <a:chOff x="384" y="384"/>
            <a:chExt cx="4368" cy="3072"/>
          </a:xfrm>
        </p:grpSpPr>
        <p:sp>
          <p:nvSpPr>
            <p:cNvPr id="55300" name="Line 48"/>
            <p:cNvSpPr>
              <a:spLocks noChangeShapeType="1"/>
            </p:cNvSpPr>
            <p:nvPr/>
          </p:nvSpPr>
          <p:spPr bwMode="auto">
            <a:xfrm flipH="1">
              <a:off x="384" y="1008"/>
              <a:ext cx="1824" cy="1776"/>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5301" name="Line 49"/>
            <p:cNvSpPr>
              <a:spLocks noChangeShapeType="1"/>
            </p:cNvSpPr>
            <p:nvPr/>
          </p:nvSpPr>
          <p:spPr bwMode="auto">
            <a:xfrm flipH="1">
              <a:off x="864" y="1488"/>
              <a:ext cx="1872" cy="1968"/>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5302" name="Line 50"/>
            <p:cNvSpPr>
              <a:spLocks noChangeShapeType="1"/>
            </p:cNvSpPr>
            <p:nvPr/>
          </p:nvSpPr>
          <p:spPr bwMode="auto">
            <a:xfrm>
              <a:off x="384" y="2784"/>
              <a:ext cx="480" cy="672"/>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5303" name="Line 51"/>
            <p:cNvSpPr>
              <a:spLocks noChangeShapeType="1"/>
            </p:cNvSpPr>
            <p:nvPr/>
          </p:nvSpPr>
          <p:spPr bwMode="auto">
            <a:xfrm>
              <a:off x="2208" y="1008"/>
              <a:ext cx="528" cy="480"/>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5304" name="Line 52"/>
            <p:cNvSpPr>
              <a:spLocks noChangeShapeType="1"/>
            </p:cNvSpPr>
            <p:nvPr/>
          </p:nvSpPr>
          <p:spPr bwMode="auto">
            <a:xfrm flipH="1">
              <a:off x="2256" y="384"/>
              <a:ext cx="672" cy="96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5305" name="Line 53"/>
            <p:cNvSpPr>
              <a:spLocks noChangeShapeType="1"/>
            </p:cNvSpPr>
            <p:nvPr/>
          </p:nvSpPr>
          <p:spPr bwMode="auto">
            <a:xfrm>
              <a:off x="2256" y="1344"/>
              <a:ext cx="1968" cy="1488"/>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5306" name="Line 54"/>
            <p:cNvSpPr>
              <a:spLocks noChangeShapeType="1"/>
            </p:cNvSpPr>
            <p:nvPr/>
          </p:nvSpPr>
          <p:spPr bwMode="auto">
            <a:xfrm flipV="1">
              <a:off x="4224" y="1104"/>
              <a:ext cx="528" cy="1728"/>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5307" name="Line 55"/>
            <p:cNvSpPr>
              <a:spLocks noChangeShapeType="1"/>
            </p:cNvSpPr>
            <p:nvPr/>
          </p:nvSpPr>
          <p:spPr bwMode="auto">
            <a:xfrm>
              <a:off x="2928" y="384"/>
              <a:ext cx="1824" cy="720"/>
            </a:xfrm>
            <a:prstGeom prst="line">
              <a:avLst/>
            </a:prstGeom>
            <a:noFill/>
            <a:ln w="28575">
              <a:solidFill>
                <a:srgbClr val="000099"/>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26" name="TextBox 25"/>
          <p:cNvSpPr txBox="1"/>
          <p:nvPr/>
        </p:nvSpPr>
        <p:spPr>
          <a:xfrm>
            <a:off x="1676400" y="1447800"/>
            <a:ext cx="1371600" cy="738664"/>
          </a:xfrm>
          <a:prstGeom prst="rect">
            <a:avLst/>
          </a:prstGeom>
          <a:solidFill>
            <a:schemeClr val="accent3">
              <a:lumMod val="95000"/>
            </a:schemeClr>
          </a:solidFill>
          <a:ln>
            <a:solidFill>
              <a:schemeClr val="bg2"/>
            </a:solidFill>
          </a:ln>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PH" altLang="en-US" sz="1400" b="1" dirty="0" err="1">
                <a:solidFill>
                  <a:schemeClr val="accent2"/>
                </a:solidFill>
                <a:effectLst>
                  <a:outerShdw blurRad="38100" dist="38100" dir="2700000" algn="tl">
                    <a:srgbClr val="C0C0C0"/>
                  </a:outerShdw>
                </a:effectLst>
                <a:cs typeface="Arial" charset="0"/>
              </a:rPr>
              <a:t>Pandaruan</a:t>
            </a:r>
            <a:r>
              <a:rPr lang="en-PH" altLang="en-US" sz="1400" b="1" dirty="0">
                <a:solidFill>
                  <a:schemeClr val="accent2"/>
                </a:solidFill>
                <a:effectLst>
                  <a:outerShdw blurRad="38100" dist="38100" dir="2700000" algn="tl">
                    <a:srgbClr val="C0C0C0"/>
                  </a:outerShdw>
                </a:effectLst>
                <a:cs typeface="Arial" charset="0"/>
              </a:rPr>
              <a:t> </a:t>
            </a:r>
            <a:r>
              <a:rPr lang="en-PH" altLang="en-US" sz="1400" b="1" dirty="0" smtClean="0">
                <a:solidFill>
                  <a:schemeClr val="accent2"/>
                </a:solidFill>
                <a:effectLst>
                  <a:outerShdw blurRad="38100" dist="38100" dir="2700000" algn="tl">
                    <a:srgbClr val="C0C0C0"/>
                  </a:outerShdw>
                </a:effectLst>
                <a:cs typeface="Arial" charset="0"/>
              </a:rPr>
              <a:t>Bridge (completed)</a:t>
            </a:r>
            <a:endParaRPr lang="en-PH" altLang="en-US" sz="1400" b="1" dirty="0">
              <a:solidFill>
                <a:schemeClr val="accent2"/>
              </a:solidFill>
              <a:effectLst>
                <a:outerShdw blurRad="38100" dist="38100" dir="2700000" algn="tl">
                  <a:srgbClr val="C0C0C0"/>
                </a:outerShdw>
              </a:effectLst>
              <a:cs typeface="Arial" charset="0"/>
            </a:endParaRPr>
          </a:p>
        </p:txBody>
      </p:sp>
      <p:sp>
        <p:nvSpPr>
          <p:cNvPr id="30" name="TextBox 29"/>
          <p:cNvSpPr txBox="1"/>
          <p:nvPr/>
        </p:nvSpPr>
        <p:spPr>
          <a:xfrm>
            <a:off x="1059679" y="5558082"/>
            <a:ext cx="1239140" cy="800219"/>
          </a:xfrm>
          <a:prstGeom prst="rect">
            <a:avLst/>
          </a:prstGeom>
          <a:solidFill>
            <a:schemeClr val="accent3">
              <a:lumMod val="95000"/>
            </a:schemeClr>
          </a:solidFill>
          <a:ln>
            <a:solidFill>
              <a:schemeClr val="bg2"/>
            </a:solidFill>
          </a:ln>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PH" altLang="en-US" sz="1200" b="1" dirty="0">
                <a:effectLst>
                  <a:outerShdw blurRad="38100" dist="38100" dir="2700000" algn="tl">
                    <a:srgbClr val="C0C0C0"/>
                  </a:outerShdw>
                </a:effectLst>
                <a:cs typeface="Arial" charset="0"/>
              </a:rPr>
              <a:t>Pontianak-</a:t>
            </a:r>
            <a:r>
              <a:rPr lang="en-PH" altLang="en-US" sz="1200" b="1" dirty="0" err="1">
                <a:effectLst>
                  <a:outerShdw blurRad="38100" dist="38100" dir="2700000" algn="tl">
                    <a:srgbClr val="C0C0C0"/>
                  </a:outerShdw>
                </a:effectLst>
                <a:cs typeface="Arial" charset="0"/>
              </a:rPr>
              <a:t>Entikong</a:t>
            </a:r>
            <a:r>
              <a:rPr lang="en-PH" altLang="en-US" sz="1200" b="1" dirty="0">
                <a:effectLst>
                  <a:outerShdw blurRad="38100" dist="38100" dir="2700000" algn="tl">
                    <a:srgbClr val="C0C0C0"/>
                  </a:outerShdw>
                </a:effectLst>
                <a:cs typeface="Arial" charset="0"/>
              </a:rPr>
              <a:t> Link</a:t>
            </a:r>
          </a:p>
          <a:p>
            <a:pPr eaLnBrk="1" hangingPunct="1">
              <a:buFontTx/>
              <a:buChar char="-"/>
            </a:pPr>
            <a:r>
              <a:rPr lang="en-PH" altLang="en-US" sz="1050" dirty="0">
                <a:cs typeface="Arial" charset="0"/>
              </a:rPr>
              <a:t>Rehabilitation of 150 km </a:t>
            </a:r>
            <a:r>
              <a:rPr lang="en-PH" altLang="en-US" sz="1050" dirty="0">
                <a:solidFill>
                  <a:srgbClr val="00B050"/>
                </a:solidFill>
                <a:cs typeface="Arial" charset="0"/>
              </a:rPr>
              <a:t>road </a:t>
            </a:r>
          </a:p>
        </p:txBody>
      </p:sp>
      <p:cxnSp>
        <p:nvCxnSpPr>
          <p:cNvPr id="31" name="Straight Arrow Connector 30"/>
          <p:cNvCxnSpPr/>
          <p:nvPr/>
        </p:nvCxnSpPr>
        <p:spPr>
          <a:xfrm flipH="1" flipV="1">
            <a:off x="1317171" y="4562719"/>
            <a:ext cx="419100" cy="995362"/>
          </a:xfrm>
          <a:prstGeom prst="straightConnector1">
            <a:avLst/>
          </a:prstGeom>
          <a:ln>
            <a:solidFill>
              <a:srgbClr val="FF0000"/>
            </a:solidFill>
            <a:tailEnd type="arrow"/>
          </a:ln>
        </p:spPr>
        <p:style>
          <a:lnRef idx="2">
            <a:schemeClr val="accent3"/>
          </a:lnRef>
          <a:fillRef idx="0">
            <a:schemeClr val="accent3"/>
          </a:fillRef>
          <a:effectRef idx="1">
            <a:schemeClr val="accent3"/>
          </a:effectRef>
          <a:fontRef idx="minor">
            <a:schemeClr val="tx1"/>
          </a:fontRef>
        </p:style>
      </p:cxnSp>
      <p:sp>
        <p:nvSpPr>
          <p:cNvPr id="34" name="TextBox 33"/>
          <p:cNvSpPr txBox="1"/>
          <p:nvPr/>
        </p:nvSpPr>
        <p:spPr>
          <a:xfrm>
            <a:off x="4050263" y="3490100"/>
            <a:ext cx="1752600" cy="446276"/>
          </a:xfrm>
          <a:prstGeom prst="rect">
            <a:avLst/>
          </a:prstGeom>
          <a:solidFill>
            <a:schemeClr val="accent3">
              <a:lumMod val="95000"/>
            </a:schemeClr>
          </a:solidFill>
          <a:ln>
            <a:solidFill>
              <a:schemeClr val="bg2"/>
            </a:solidFill>
          </a:ln>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PH" altLang="en-US" sz="1200" b="1" dirty="0">
                <a:solidFill>
                  <a:srgbClr val="0000CC"/>
                </a:solidFill>
                <a:effectLst>
                  <a:outerShdw blurRad="38100" dist="38100" dir="2700000" algn="tl">
                    <a:srgbClr val="C0C0C0"/>
                  </a:outerShdw>
                </a:effectLst>
                <a:cs typeface="Arial" charset="0"/>
              </a:rPr>
              <a:t>Manado-</a:t>
            </a:r>
            <a:r>
              <a:rPr lang="en-PH" altLang="en-US" sz="1200" b="1" dirty="0" err="1">
                <a:solidFill>
                  <a:srgbClr val="0000CC"/>
                </a:solidFill>
                <a:effectLst>
                  <a:outerShdw blurRad="38100" dist="38100" dir="2700000" algn="tl">
                    <a:srgbClr val="C0C0C0"/>
                  </a:outerShdw>
                </a:effectLst>
                <a:cs typeface="Arial" charset="0"/>
              </a:rPr>
              <a:t>Bitung</a:t>
            </a:r>
            <a:r>
              <a:rPr lang="en-PH" altLang="en-US" sz="1200" b="1" dirty="0">
                <a:solidFill>
                  <a:srgbClr val="0000CC"/>
                </a:solidFill>
                <a:effectLst>
                  <a:outerShdw blurRad="38100" dist="38100" dir="2700000" algn="tl">
                    <a:srgbClr val="C0C0C0"/>
                  </a:outerShdw>
                </a:effectLst>
                <a:cs typeface="Arial" charset="0"/>
              </a:rPr>
              <a:t> Link</a:t>
            </a:r>
          </a:p>
          <a:p>
            <a:pPr eaLnBrk="1" hangingPunct="1"/>
            <a:r>
              <a:rPr lang="en-PH" altLang="en-US" sz="1050" dirty="0">
                <a:solidFill>
                  <a:srgbClr val="0000CC"/>
                </a:solidFill>
                <a:cs typeface="Arial" charset="0"/>
              </a:rPr>
              <a:t>-</a:t>
            </a:r>
            <a:r>
              <a:rPr lang="en-US" altLang="en-US" sz="1050" dirty="0">
                <a:solidFill>
                  <a:srgbClr val="0000CC"/>
                </a:solidFill>
                <a:cs typeface="Arial" charset="0"/>
              </a:rPr>
              <a:t>Manado </a:t>
            </a:r>
            <a:r>
              <a:rPr lang="en-US" altLang="en-US" sz="1050" dirty="0" smtClean="0">
                <a:solidFill>
                  <a:srgbClr val="0000CC"/>
                </a:solidFill>
                <a:cs typeface="Arial" charset="0"/>
              </a:rPr>
              <a:t>Port </a:t>
            </a:r>
            <a:r>
              <a:rPr lang="en-US" altLang="en-US" sz="1050" dirty="0">
                <a:solidFill>
                  <a:srgbClr val="0000CC"/>
                </a:solidFill>
                <a:cs typeface="Arial" charset="0"/>
              </a:rPr>
              <a:t>Expansion </a:t>
            </a:r>
          </a:p>
        </p:txBody>
      </p:sp>
      <p:sp>
        <p:nvSpPr>
          <p:cNvPr id="36" name="TextBox 35"/>
          <p:cNvSpPr txBox="1"/>
          <p:nvPr/>
        </p:nvSpPr>
        <p:spPr>
          <a:xfrm>
            <a:off x="712152" y="2167784"/>
            <a:ext cx="1447800" cy="461665"/>
          </a:xfrm>
          <a:prstGeom prst="rect">
            <a:avLst/>
          </a:prstGeom>
          <a:solidFill>
            <a:schemeClr val="accent3">
              <a:lumMod val="95000"/>
            </a:schemeClr>
          </a:solidFill>
          <a:ln>
            <a:solidFill>
              <a:schemeClr val="bg2"/>
            </a:solidFill>
          </a:ln>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PH" altLang="en-US" sz="1200" b="1" dirty="0">
                <a:solidFill>
                  <a:schemeClr val="accent2"/>
                </a:solidFill>
                <a:effectLst>
                  <a:outerShdw blurRad="38100" dist="38100" dir="2700000" algn="tl">
                    <a:srgbClr val="C0C0C0"/>
                  </a:outerShdw>
                </a:effectLst>
                <a:cs typeface="Arial" charset="0"/>
              </a:rPr>
              <a:t>Kuala </a:t>
            </a:r>
            <a:r>
              <a:rPr lang="en-PH" altLang="en-US" sz="1200" b="1" dirty="0" err="1">
                <a:solidFill>
                  <a:schemeClr val="accent2"/>
                </a:solidFill>
                <a:effectLst>
                  <a:outerShdw blurRad="38100" dist="38100" dir="2700000" algn="tl">
                    <a:srgbClr val="C0C0C0"/>
                  </a:outerShdw>
                </a:effectLst>
                <a:cs typeface="Arial" charset="0"/>
              </a:rPr>
              <a:t>Lurah</a:t>
            </a:r>
            <a:r>
              <a:rPr lang="en-PH" altLang="en-US" sz="1200" b="1" dirty="0">
                <a:solidFill>
                  <a:schemeClr val="accent2"/>
                </a:solidFill>
                <a:effectLst>
                  <a:outerShdw blurRad="38100" dist="38100" dir="2700000" algn="tl">
                    <a:srgbClr val="C0C0C0"/>
                  </a:outerShdw>
                </a:effectLst>
                <a:cs typeface="Arial" charset="0"/>
              </a:rPr>
              <a:t> Border Crossing </a:t>
            </a:r>
          </a:p>
        </p:txBody>
      </p:sp>
      <p:cxnSp>
        <p:nvCxnSpPr>
          <p:cNvPr id="37" name="Straight Arrow Connector 36"/>
          <p:cNvCxnSpPr/>
          <p:nvPr/>
        </p:nvCxnSpPr>
        <p:spPr>
          <a:xfrm>
            <a:off x="2159952" y="2469735"/>
            <a:ext cx="888048" cy="451265"/>
          </a:xfrm>
          <a:prstGeom prst="straightConnector1">
            <a:avLst/>
          </a:prstGeom>
          <a:ln>
            <a:solidFill>
              <a:srgbClr val="FF0000"/>
            </a:solidFill>
            <a:tailEnd type="arrow"/>
          </a:ln>
        </p:spPr>
        <p:style>
          <a:lnRef idx="2">
            <a:schemeClr val="accent3"/>
          </a:lnRef>
          <a:fillRef idx="0">
            <a:schemeClr val="accent3"/>
          </a:fillRef>
          <a:effectRef idx="1">
            <a:schemeClr val="accent3"/>
          </a:effectRef>
          <a:fontRef idx="minor">
            <a:schemeClr val="tx1"/>
          </a:fontRef>
        </p:style>
      </p:cxnSp>
      <p:cxnSp>
        <p:nvCxnSpPr>
          <p:cNvPr id="57" name="Straight Arrow Connector 56"/>
          <p:cNvCxnSpPr>
            <a:cxnSpLocks noChangeShapeType="1"/>
            <a:stCxn id="52" idx="1"/>
          </p:cNvCxnSpPr>
          <p:nvPr/>
        </p:nvCxnSpPr>
        <p:spPr bwMode="auto">
          <a:xfrm flipH="1">
            <a:off x="6781800" y="1333501"/>
            <a:ext cx="685800" cy="642937"/>
          </a:xfrm>
          <a:prstGeom prst="straightConnector1">
            <a:avLst/>
          </a:prstGeom>
          <a:ln>
            <a:headEnd/>
            <a:tailEnd type="arrow" w="med" len="med"/>
          </a:ln>
        </p:spPr>
        <p:style>
          <a:lnRef idx="2">
            <a:schemeClr val="accent2"/>
          </a:lnRef>
          <a:fillRef idx="0">
            <a:schemeClr val="accent2"/>
          </a:fillRef>
          <a:effectRef idx="1">
            <a:schemeClr val="accent2"/>
          </a:effectRef>
          <a:fontRef idx="minor">
            <a:schemeClr val="tx1"/>
          </a:fontRef>
        </p:style>
      </p:cxnSp>
      <p:sp>
        <p:nvSpPr>
          <p:cNvPr id="55316" name="TextBox 57"/>
          <p:cNvSpPr txBox="1">
            <a:spLocks noChangeArrowheads="1"/>
          </p:cNvSpPr>
          <p:nvPr/>
        </p:nvSpPr>
        <p:spPr bwMode="auto">
          <a:xfrm>
            <a:off x="6901445" y="5392400"/>
            <a:ext cx="1789632" cy="1264778"/>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PH" altLang="en-US" sz="1200" b="1" dirty="0">
                <a:solidFill>
                  <a:srgbClr val="0033CC"/>
                </a:solidFill>
                <a:cs typeface="Arial" charset="0"/>
              </a:rPr>
              <a:t>3</a:t>
            </a:r>
            <a:r>
              <a:rPr lang="en-PH" altLang="en-US" sz="1200" b="1" dirty="0" smtClean="0">
                <a:solidFill>
                  <a:srgbClr val="0033CC"/>
                </a:solidFill>
                <a:cs typeface="Arial" charset="0"/>
              </a:rPr>
              <a:t> </a:t>
            </a:r>
            <a:r>
              <a:rPr lang="en-PH" altLang="en-US" sz="1200" b="1" dirty="0">
                <a:solidFill>
                  <a:srgbClr val="0033CC"/>
                </a:solidFill>
                <a:cs typeface="Arial" charset="0"/>
              </a:rPr>
              <a:t>port </a:t>
            </a:r>
            <a:r>
              <a:rPr lang="en-PH" altLang="en-US" sz="1200" b="1" dirty="0" smtClean="0">
                <a:solidFill>
                  <a:srgbClr val="0033CC"/>
                </a:solidFill>
                <a:cs typeface="Arial" charset="0"/>
              </a:rPr>
              <a:t>programs</a:t>
            </a:r>
            <a:endParaRPr lang="en-PH" altLang="en-US" sz="1200" b="1" dirty="0">
              <a:solidFill>
                <a:srgbClr val="0033CC"/>
              </a:solidFill>
              <a:cs typeface="Arial" charset="0"/>
            </a:endParaRPr>
          </a:p>
          <a:p>
            <a:pPr eaLnBrk="1" hangingPunct="1">
              <a:lnSpc>
                <a:spcPct val="150000"/>
              </a:lnSpc>
            </a:pPr>
            <a:r>
              <a:rPr lang="en-PH" altLang="en-US" sz="1200" b="1" dirty="0" smtClean="0">
                <a:solidFill>
                  <a:srgbClr val="0033CC"/>
                </a:solidFill>
                <a:cs typeface="Arial" charset="0"/>
              </a:rPr>
              <a:t>3 </a:t>
            </a:r>
            <a:r>
              <a:rPr lang="en-PH" altLang="en-US" sz="1200" b="1" dirty="0">
                <a:solidFill>
                  <a:srgbClr val="0033CC"/>
                </a:solidFill>
                <a:cs typeface="Arial" charset="0"/>
              </a:rPr>
              <a:t>road projects</a:t>
            </a:r>
          </a:p>
          <a:p>
            <a:pPr eaLnBrk="1" hangingPunct="1">
              <a:lnSpc>
                <a:spcPct val="150000"/>
              </a:lnSpc>
            </a:pPr>
            <a:r>
              <a:rPr lang="en-PH" altLang="en-US" sz="1200" b="1" dirty="0">
                <a:solidFill>
                  <a:srgbClr val="0033CC"/>
                </a:solidFill>
                <a:cs typeface="Arial" charset="0"/>
              </a:rPr>
              <a:t>1 border crossing </a:t>
            </a:r>
          </a:p>
          <a:p>
            <a:pPr eaLnBrk="1" hangingPunct="1">
              <a:lnSpc>
                <a:spcPct val="75000"/>
              </a:lnSpc>
            </a:pPr>
            <a:r>
              <a:rPr lang="en-PH" altLang="en-US" sz="1200" b="1" dirty="0">
                <a:solidFill>
                  <a:srgbClr val="0033CC"/>
                </a:solidFill>
                <a:cs typeface="Arial" charset="0"/>
              </a:rPr>
              <a:t>   project</a:t>
            </a:r>
          </a:p>
          <a:p>
            <a:pPr eaLnBrk="1" hangingPunct="1">
              <a:lnSpc>
                <a:spcPct val="150000"/>
              </a:lnSpc>
            </a:pPr>
            <a:r>
              <a:rPr lang="en-PH" altLang="en-US" sz="1200" b="1" dirty="0">
                <a:solidFill>
                  <a:srgbClr val="0033CC"/>
                </a:solidFill>
                <a:cs typeface="Arial" charset="0"/>
              </a:rPr>
              <a:t>1 bridge project</a:t>
            </a:r>
          </a:p>
          <a:p>
            <a:pPr eaLnBrk="1" hangingPunct="1">
              <a:lnSpc>
                <a:spcPct val="150000"/>
              </a:lnSpc>
            </a:pPr>
            <a:endParaRPr lang="en-PH" altLang="en-US" b="1" dirty="0">
              <a:solidFill>
                <a:srgbClr val="0033CC"/>
              </a:solidFill>
              <a:cs typeface="Arial" charset="0"/>
            </a:endParaRPr>
          </a:p>
        </p:txBody>
      </p:sp>
      <p:cxnSp>
        <p:nvCxnSpPr>
          <p:cNvPr id="35" name="Straight Arrow Connector 34"/>
          <p:cNvCxnSpPr>
            <a:stCxn id="26" idx="2"/>
          </p:cNvCxnSpPr>
          <p:nvPr/>
        </p:nvCxnSpPr>
        <p:spPr>
          <a:xfrm>
            <a:off x="2362200" y="2186464"/>
            <a:ext cx="914400" cy="791686"/>
          </a:xfrm>
          <a:prstGeom prst="straightConnector1">
            <a:avLst/>
          </a:prstGeom>
          <a:ln>
            <a:solidFill>
              <a:srgbClr val="FF0000"/>
            </a:solidFill>
            <a:tailEnd type="arrow"/>
          </a:ln>
        </p:spPr>
        <p:style>
          <a:lnRef idx="2">
            <a:schemeClr val="accent3"/>
          </a:lnRef>
          <a:fillRef idx="0">
            <a:schemeClr val="accent3"/>
          </a:fillRef>
          <a:effectRef idx="1">
            <a:schemeClr val="accent3"/>
          </a:effectRef>
          <a:fontRef idx="minor">
            <a:schemeClr val="tx1"/>
          </a:fontRef>
        </p:style>
      </p:cxnSp>
      <p:cxnSp>
        <p:nvCxnSpPr>
          <p:cNvPr id="45" name="Straight Arrow Connector 44"/>
          <p:cNvCxnSpPr/>
          <p:nvPr/>
        </p:nvCxnSpPr>
        <p:spPr>
          <a:xfrm>
            <a:off x="5802863" y="3924300"/>
            <a:ext cx="826537" cy="125109"/>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51" name="Straight Arrow Connector 50"/>
          <p:cNvCxnSpPr>
            <a:cxnSpLocks noChangeShapeType="1"/>
            <a:stCxn id="52" idx="1"/>
          </p:cNvCxnSpPr>
          <p:nvPr/>
        </p:nvCxnSpPr>
        <p:spPr bwMode="auto">
          <a:xfrm flipH="1">
            <a:off x="6705600" y="1333501"/>
            <a:ext cx="762000" cy="1023937"/>
          </a:xfrm>
          <a:prstGeom prst="straightConnector1">
            <a:avLst/>
          </a:prstGeom>
          <a:noFill/>
          <a:ln w="25400" algn="ctr">
            <a:solidFill>
              <a:schemeClr val="accent2"/>
            </a:solidFill>
            <a:round/>
            <a:headEnd/>
            <a:tailEnd type="arrow" w="med" len="med"/>
          </a:ln>
          <a:effectLst>
            <a:outerShdw dist="20000" dir="5400000" rotWithShape="0">
              <a:srgbClr val="000000">
                <a:alpha val="37999"/>
              </a:srgbClr>
            </a:outerShdw>
          </a:effectLst>
          <a:extLst>
            <a:ext uri="{909E8E84-426E-40DD-AFC4-6F175D3DCCD1}">
              <a14:hiddenFill xmlns:a14="http://schemas.microsoft.com/office/drawing/2010/main">
                <a:noFill/>
              </a14:hiddenFill>
            </a:ext>
          </a:extLst>
        </p:spPr>
      </p:cxnSp>
      <p:sp>
        <p:nvSpPr>
          <p:cNvPr id="52" name="TextBox 51"/>
          <p:cNvSpPr txBox="1"/>
          <p:nvPr/>
        </p:nvSpPr>
        <p:spPr>
          <a:xfrm>
            <a:off x="7467600" y="304800"/>
            <a:ext cx="1274748" cy="2246769"/>
          </a:xfrm>
          <a:prstGeom prst="rect">
            <a:avLst/>
          </a:prstGeom>
          <a:solidFill>
            <a:schemeClr val="accent3">
              <a:lumMod val="95000"/>
            </a:schemeClr>
          </a:solidFill>
          <a:ln>
            <a:solidFill>
              <a:schemeClr val="bg2"/>
            </a:solidFill>
          </a:ln>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b="1" dirty="0">
                <a:solidFill>
                  <a:srgbClr val="0033CC"/>
                </a:solidFill>
                <a:effectLst>
                  <a:outerShdw blurRad="38100" dist="38100" dir="2700000" algn="tl">
                    <a:srgbClr val="C0C0C0"/>
                  </a:outerShdw>
                </a:effectLst>
                <a:cs typeface="Arial" charset="0"/>
              </a:rPr>
              <a:t>Expansion of Mindanao Ports </a:t>
            </a:r>
            <a:r>
              <a:rPr lang="en-US" altLang="en-US" sz="1400" b="1" dirty="0" smtClean="0">
                <a:solidFill>
                  <a:srgbClr val="0033CC"/>
                </a:solidFill>
                <a:effectLst>
                  <a:outerShdw blurRad="38100" dist="38100" dir="2700000" algn="tl">
                    <a:srgbClr val="C0C0C0"/>
                  </a:outerShdw>
                </a:effectLst>
                <a:cs typeface="Arial" charset="0"/>
              </a:rPr>
              <a:t>Programs </a:t>
            </a:r>
            <a:endParaRPr lang="en-US" altLang="en-US" sz="1600" b="1" dirty="0">
              <a:solidFill>
                <a:srgbClr val="0033CC"/>
              </a:solidFill>
              <a:effectLst>
                <a:outerShdw blurRad="38100" dist="38100" dir="2700000" algn="tl">
                  <a:srgbClr val="C0C0C0"/>
                </a:outerShdw>
              </a:effectLst>
              <a:cs typeface="Arial" charset="0"/>
            </a:endParaRPr>
          </a:p>
          <a:p>
            <a:r>
              <a:rPr lang="en-US" altLang="en-US" sz="1200" dirty="0" smtClean="0">
                <a:solidFill>
                  <a:srgbClr val="0033CC"/>
                </a:solidFill>
                <a:cs typeface="Arial" charset="0"/>
              </a:rPr>
              <a:t>- Zamboanga</a:t>
            </a:r>
            <a:endParaRPr lang="en-US" altLang="en-US" sz="1200" dirty="0">
              <a:solidFill>
                <a:srgbClr val="0033CC"/>
              </a:solidFill>
              <a:cs typeface="Arial" charset="0"/>
            </a:endParaRPr>
          </a:p>
          <a:p>
            <a:r>
              <a:rPr lang="en-US" altLang="en-US" sz="1200" dirty="0">
                <a:solidFill>
                  <a:srgbClr val="0033CC"/>
                </a:solidFill>
                <a:cs typeface="Arial" charset="0"/>
              </a:rPr>
              <a:t>-</a:t>
            </a:r>
            <a:r>
              <a:rPr lang="en-US" altLang="en-US" sz="1200" dirty="0" err="1">
                <a:solidFill>
                  <a:srgbClr val="0033CC"/>
                </a:solidFill>
                <a:cs typeface="Arial" charset="0"/>
              </a:rPr>
              <a:t>Bongao</a:t>
            </a:r>
            <a:r>
              <a:rPr lang="en-US" altLang="en-US" sz="1200" dirty="0">
                <a:solidFill>
                  <a:srgbClr val="0033CC"/>
                </a:solidFill>
                <a:cs typeface="Arial" charset="0"/>
              </a:rPr>
              <a:t> and </a:t>
            </a:r>
          </a:p>
          <a:p>
            <a:r>
              <a:rPr lang="en-US" altLang="en-US" sz="1200" dirty="0">
                <a:solidFill>
                  <a:srgbClr val="0033CC"/>
                </a:solidFill>
                <a:cs typeface="Arial" charset="0"/>
              </a:rPr>
              <a:t> </a:t>
            </a:r>
            <a:r>
              <a:rPr lang="en-US" altLang="en-US" sz="1200" dirty="0" err="1">
                <a:solidFill>
                  <a:srgbClr val="0033CC"/>
                </a:solidFill>
                <a:cs typeface="Arial" charset="0"/>
              </a:rPr>
              <a:t>Sitangkai</a:t>
            </a:r>
            <a:r>
              <a:rPr lang="en-US" altLang="en-US" sz="1200" dirty="0">
                <a:solidFill>
                  <a:srgbClr val="0033CC"/>
                </a:solidFill>
                <a:cs typeface="Arial" charset="0"/>
              </a:rPr>
              <a:t> </a:t>
            </a:r>
          </a:p>
          <a:p>
            <a:r>
              <a:rPr lang="en-US" altLang="en-US" sz="1200" dirty="0">
                <a:solidFill>
                  <a:srgbClr val="0033CC"/>
                </a:solidFill>
                <a:cs typeface="Arial" charset="0"/>
              </a:rPr>
              <a:t>-</a:t>
            </a:r>
            <a:r>
              <a:rPr lang="en-US" altLang="en-US" sz="1200" dirty="0" smtClean="0">
                <a:solidFill>
                  <a:srgbClr val="0033CC"/>
                </a:solidFill>
                <a:cs typeface="Arial" charset="0"/>
              </a:rPr>
              <a:t>Davao</a:t>
            </a:r>
            <a:endParaRPr lang="en-US" altLang="en-US" sz="1200" dirty="0">
              <a:solidFill>
                <a:srgbClr val="0033CC"/>
              </a:solidFill>
              <a:cs typeface="Arial" charset="0"/>
            </a:endParaRPr>
          </a:p>
          <a:p>
            <a:pPr eaLnBrk="1" hangingPunct="1">
              <a:buFontTx/>
              <a:buChar char="-"/>
            </a:pPr>
            <a:r>
              <a:rPr lang="en-US" altLang="en-US" sz="1200" dirty="0" smtClean="0">
                <a:solidFill>
                  <a:srgbClr val="0033CC"/>
                </a:solidFill>
                <a:cs typeface="Arial" charset="0"/>
              </a:rPr>
              <a:t>General </a:t>
            </a:r>
            <a:r>
              <a:rPr lang="en-US" altLang="en-US" sz="1200" dirty="0">
                <a:solidFill>
                  <a:srgbClr val="0033CC"/>
                </a:solidFill>
                <a:cs typeface="Arial" charset="0"/>
              </a:rPr>
              <a:t>Santos </a:t>
            </a:r>
          </a:p>
          <a:p>
            <a:pPr eaLnBrk="1" hangingPunct="1">
              <a:buFontTx/>
              <a:buChar char="-"/>
            </a:pPr>
            <a:r>
              <a:rPr lang="en-US" altLang="en-US" sz="1200" dirty="0" err="1" smtClean="0">
                <a:solidFill>
                  <a:srgbClr val="0033CC"/>
                </a:solidFill>
                <a:cs typeface="Arial" charset="0"/>
              </a:rPr>
              <a:t>Glan</a:t>
            </a:r>
            <a:r>
              <a:rPr lang="en-US" altLang="en-US" sz="1200" dirty="0" smtClean="0">
                <a:solidFill>
                  <a:srgbClr val="0033CC"/>
                </a:solidFill>
                <a:cs typeface="Arial" charset="0"/>
              </a:rPr>
              <a:t>  </a:t>
            </a:r>
            <a:endParaRPr lang="en-US" altLang="en-US" sz="1200" dirty="0">
              <a:solidFill>
                <a:srgbClr val="0033CC"/>
              </a:solidFill>
              <a:cs typeface="Arial" charset="0"/>
            </a:endParaRPr>
          </a:p>
        </p:txBody>
      </p:sp>
      <p:cxnSp>
        <p:nvCxnSpPr>
          <p:cNvPr id="55" name="Straight Arrow Connector 54"/>
          <p:cNvCxnSpPr>
            <a:cxnSpLocks noChangeShapeType="1"/>
            <a:stCxn id="52" idx="1"/>
          </p:cNvCxnSpPr>
          <p:nvPr/>
        </p:nvCxnSpPr>
        <p:spPr bwMode="auto">
          <a:xfrm flipH="1">
            <a:off x="6629400" y="1333501"/>
            <a:ext cx="838200" cy="1257299"/>
          </a:xfrm>
          <a:prstGeom prst="straightConnector1">
            <a:avLst/>
          </a:prstGeom>
          <a:ln>
            <a:headEnd/>
            <a:tailEnd type="arrow" w="med" len="med"/>
          </a:ln>
        </p:spPr>
        <p:style>
          <a:lnRef idx="2">
            <a:schemeClr val="accent2"/>
          </a:lnRef>
          <a:fillRef idx="0">
            <a:schemeClr val="accent2"/>
          </a:fillRef>
          <a:effectRef idx="1">
            <a:schemeClr val="accent2"/>
          </a:effectRef>
          <a:fontRef idx="minor">
            <a:schemeClr val="tx1"/>
          </a:fontRef>
        </p:style>
      </p:cxnSp>
      <p:sp>
        <p:nvSpPr>
          <p:cNvPr id="60" name="TextBox 59"/>
          <p:cNvSpPr txBox="1"/>
          <p:nvPr/>
        </p:nvSpPr>
        <p:spPr>
          <a:xfrm>
            <a:off x="7162801" y="2978150"/>
            <a:ext cx="1579548" cy="984885"/>
          </a:xfrm>
          <a:prstGeom prst="rect">
            <a:avLst/>
          </a:prstGeom>
          <a:solidFill>
            <a:schemeClr val="accent3">
              <a:lumMod val="95000"/>
            </a:schemeClr>
          </a:solidFill>
          <a:ln>
            <a:solidFill>
              <a:schemeClr val="bg2"/>
            </a:solidFill>
          </a:ln>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PH" altLang="en-US" sz="1600" b="1" dirty="0" smtClean="0">
                <a:effectLst>
                  <a:outerShdw blurRad="38100" dist="38100" dir="2700000" algn="tl">
                    <a:srgbClr val="C0C0C0"/>
                  </a:outerShdw>
                </a:effectLst>
                <a:cs typeface="Arial" charset="0"/>
              </a:rPr>
              <a:t>-</a:t>
            </a:r>
            <a:r>
              <a:rPr lang="en-PH" altLang="en-US" sz="1400" b="1" dirty="0" smtClean="0">
                <a:effectLst>
                  <a:outerShdw blurRad="38100" dist="38100" dir="2700000" algn="tl">
                    <a:srgbClr val="C0C0C0"/>
                  </a:outerShdw>
                </a:effectLst>
                <a:cs typeface="Arial" charset="0"/>
              </a:rPr>
              <a:t>Davao-General </a:t>
            </a:r>
            <a:r>
              <a:rPr lang="en-PH" altLang="en-US" sz="1400" b="1" dirty="0">
                <a:effectLst>
                  <a:outerShdw blurRad="38100" dist="38100" dir="2700000" algn="tl">
                    <a:srgbClr val="C0C0C0"/>
                  </a:outerShdw>
                </a:effectLst>
                <a:cs typeface="Arial" charset="0"/>
              </a:rPr>
              <a:t>Santos </a:t>
            </a:r>
            <a:r>
              <a:rPr lang="en-PH" altLang="en-US" sz="1400" b="1" dirty="0" smtClean="0">
                <a:effectLst>
                  <a:outerShdw blurRad="38100" dist="38100" dir="2700000" algn="tl">
                    <a:srgbClr val="C0C0C0"/>
                  </a:outerShdw>
                </a:effectLst>
                <a:cs typeface="Arial" charset="0"/>
              </a:rPr>
              <a:t>Road</a:t>
            </a:r>
          </a:p>
          <a:p>
            <a:pPr eaLnBrk="1" hangingPunct="1"/>
            <a:r>
              <a:rPr lang="en-PH" altLang="en-US" sz="1400" b="1" dirty="0" smtClean="0">
                <a:effectLst>
                  <a:outerShdw blurRad="38100" dist="38100" dir="2700000" algn="tl">
                    <a:srgbClr val="C0C0C0"/>
                  </a:outerShdw>
                </a:effectLst>
                <a:cs typeface="Arial" charset="0"/>
              </a:rPr>
              <a:t>- Zamboanga-</a:t>
            </a:r>
            <a:r>
              <a:rPr lang="en-PH" altLang="en-US" sz="1400" b="1" dirty="0" err="1" smtClean="0">
                <a:effectLst>
                  <a:outerShdw blurRad="38100" dist="38100" dir="2700000" algn="tl">
                    <a:srgbClr val="C0C0C0"/>
                  </a:outerShdw>
                </a:effectLst>
                <a:cs typeface="Arial" charset="0"/>
              </a:rPr>
              <a:t>Pagadian</a:t>
            </a:r>
            <a:r>
              <a:rPr lang="en-PH" altLang="en-US" sz="1400" b="1" dirty="0" smtClean="0">
                <a:effectLst>
                  <a:outerShdw blurRad="38100" dist="38100" dir="2700000" algn="tl">
                    <a:srgbClr val="C0C0C0"/>
                  </a:outerShdw>
                </a:effectLst>
                <a:cs typeface="Arial" charset="0"/>
              </a:rPr>
              <a:t> Road</a:t>
            </a:r>
            <a:endParaRPr lang="en-PH" altLang="en-US" sz="1400" b="1" dirty="0">
              <a:effectLst>
                <a:outerShdw blurRad="38100" dist="38100" dir="2700000" algn="tl">
                  <a:srgbClr val="C0C0C0"/>
                </a:outerShdw>
              </a:effectLst>
              <a:cs typeface="Arial" charset="0"/>
            </a:endParaRPr>
          </a:p>
        </p:txBody>
      </p:sp>
      <p:cxnSp>
        <p:nvCxnSpPr>
          <p:cNvPr id="62" name="Straight Arrow Connector 61"/>
          <p:cNvCxnSpPr>
            <a:stCxn id="60" idx="0"/>
          </p:cNvCxnSpPr>
          <p:nvPr/>
        </p:nvCxnSpPr>
        <p:spPr>
          <a:xfrm flipH="1" flipV="1">
            <a:off x="6781801" y="2286002"/>
            <a:ext cx="1170774" cy="69214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8" name="Straight Arrow Connector 27"/>
          <p:cNvCxnSpPr>
            <a:stCxn id="32" idx="3"/>
          </p:cNvCxnSpPr>
          <p:nvPr/>
        </p:nvCxnSpPr>
        <p:spPr>
          <a:xfrm flipH="1" flipV="1">
            <a:off x="3524251" y="839793"/>
            <a:ext cx="266698" cy="169919"/>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9" name="Straight Arrow Connector 28"/>
          <p:cNvCxnSpPr>
            <a:cxnSpLocks noChangeShapeType="1"/>
            <a:stCxn id="32" idx="3"/>
          </p:cNvCxnSpPr>
          <p:nvPr/>
        </p:nvCxnSpPr>
        <p:spPr bwMode="auto">
          <a:xfrm>
            <a:off x="3790949" y="1009712"/>
            <a:ext cx="400051" cy="438088"/>
          </a:xfrm>
          <a:prstGeom prst="straightConnector1">
            <a:avLst/>
          </a:prstGeom>
          <a:ln>
            <a:headEnd/>
            <a:tailEnd type="arrow" w="med" len="med"/>
          </a:ln>
        </p:spPr>
        <p:style>
          <a:lnRef idx="2">
            <a:schemeClr val="accent2"/>
          </a:lnRef>
          <a:fillRef idx="0">
            <a:schemeClr val="accent2"/>
          </a:fillRef>
          <a:effectRef idx="1">
            <a:schemeClr val="accent2"/>
          </a:effectRef>
          <a:fontRef idx="minor">
            <a:schemeClr val="tx1"/>
          </a:fontRef>
        </p:style>
      </p:cxnSp>
      <p:sp>
        <p:nvSpPr>
          <p:cNvPr id="32" name="TextBox 31"/>
          <p:cNvSpPr txBox="1"/>
          <p:nvPr/>
        </p:nvSpPr>
        <p:spPr>
          <a:xfrm>
            <a:off x="1862983" y="609602"/>
            <a:ext cx="1927966" cy="800219"/>
          </a:xfrm>
          <a:prstGeom prst="rect">
            <a:avLst/>
          </a:prstGeom>
          <a:solidFill>
            <a:schemeClr val="accent3">
              <a:lumMod val="95000"/>
            </a:schemeClr>
          </a:solidFill>
          <a:ln>
            <a:solidFill>
              <a:schemeClr val="bg2"/>
            </a:solidFill>
          </a:ln>
        </p:spPr>
        <p:txBody>
          <a:bodyPr wrap="square">
            <a:spAutoFit/>
          </a:bodyPr>
          <a:lstStyle/>
          <a:p>
            <a:pPr eaLnBrk="1" hangingPunct="1">
              <a:defRPr/>
            </a:pPr>
            <a:r>
              <a:rPr lang="en-US" sz="1200" b="1" dirty="0">
                <a:solidFill>
                  <a:srgbClr val="0033CC"/>
                </a:solidFill>
                <a:effectLst>
                  <a:outerShdw blurRad="38100" dist="38100" dir="2700000" algn="tl">
                    <a:srgbClr val="C0C0C0"/>
                  </a:outerShdw>
                </a:effectLst>
                <a:cs typeface="Arial" charset="0"/>
              </a:rPr>
              <a:t>Palawan Ports Development Program</a:t>
            </a:r>
          </a:p>
          <a:p>
            <a:pPr eaLnBrk="1" hangingPunct="1">
              <a:buFontTx/>
              <a:buChar char="-"/>
              <a:defRPr/>
            </a:pPr>
            <a:r>
              <a:rPr lang="en-US" sz="1100" dirty="0">
                <a:solidFill>
                  <a:srgbClr val="0033CC"/>
                </a:solidFill>
                <a:cs typeface="Arial" charset="0"/>
              </a:rPr>
              <a:t>Puerto Princesa Port </a:t>
            </a:r>
          </a:p>
          <a:p>
            <a:pPr eaLnBrk="1" hangingPunct="1">
              <a:buFontTx/>
              <a:buChar char="-"/>
              <a:defRPr/>
            </a:pPr>
            <a:r>
              <a:rPr lang="en-US" sz="1100" dirty="0">
                <a:solidFill>
                  <a:srgbClr val="0033CC"/>
                </a:solidFill>
                <a:cs typeface="Arial" charset="0"/>
              </a:rPr>
              <a:t>Brooke’s Point Port</a:t>
            </a:r>
          </a:p>
        </p:txBody>
      </p:sp>
      <p:cxnSp>
        <p:nvCxnSpPr>
          <p:cNvPr id="42" name="Straight Arrow Connector 41"/>
          <p:cNvCxnSpPr>
            <a:cxnSpLocks noChangeShapeType="1"/>
          </p:cNvCxnSpPr>
          <p:nvPr/>
        </p:nvCxnSpPr>
        <p:spPr bwMode="auto">
          <a:xfrm>
            <a:off x="3790950" y="948154"/>
            <a:ext cx="647700" cy="157540"/>
          </a:xfrm>
          <a:prstGeom prst="straightConnector1">
            <a:avLst/>
          </a:prstGeom>
          <a:ln>
            <a:headEnd/>
            <a:tailEnd type="arrow" w="med" len="med"/>
          </a:ln>
        </p:spPr>
        <p:style>
          <a:lnRef idx="2">
            <a:schemeClr val="accent2"/>
          </a:lnRef>
          <a:fillRef idx="0">
            <a:schemeClr val="accent2"/>
          </a:fillRef>
          <a:effectRef idx="1">
            <a:schemeClr val="accent2"/>
          </a:effectRef>
          <a:fontRef idx="minor">
            <a:schemeClr val="tx1"/>
          </a:fontRef>
        </p:style>
      </p:cxnSp>
      <p:cxnSp>
        <p:nvCxnSpPr>
          <p:cNvPr id="54" name="Straight Arrow Connector 53"/>
          <p:cNvCxnSpPr>
            <a:cxnSpLocks noChangeShapeType="1"/>
          </p:cNvCxnSpPr>
          <p:nvPr/>
        </p:nvCxnSpPr>
        <p:spPr bwMode="auto">
          <a:xfrm flipH="1">
            <a:off x="4926563" y="1371600"/>
            <a:ext cx="2541037" cy="1361948"/>
          </a:xfrm>
          <a:prstGeom prst="straightConnector1">
            <a:avLst/>
          </a:prstGeom>
          <a:ln>
            <a:headEnd/>
            <a:tailEnd type="arrow" w="med" len="med"/>
          </a:ln>
        </p:spPr>
        <p:style>
          <a:lnRef idx="2">
            <a:schemeClr val="accent2"/>
          </a:lnRef>
          <a:fillRef idx="0">
            <a:schemeClr val="accent2"/>
          </a:fillRef>
          <a:effectRef idx="1">
            <a:schemeClr val="accent2"/>
          </a:effectRef>
          <a:fontRef idx="minor">
            <a:schemeClr val="tx1"/>
          </a:fontRef>
        </p:style>
      </p:cxnSp>
      <p:cxnSp>
        <p:nvCxnSpPr>
          <p:cNvPr id="56" name="Straight Arrow Connector 55"/>
          <p:cNvCxnSpPr>
            <a:cxnSpLocks noChangeShapeType="1"/>
            <a:stCxn id="52" idx="1"/>
          </p:cNvCxnSpPr>
          <p:nvPr/>
        </p:nvCxnSpPr>
        <p:spPr bwMode="auto">
          <a:xfrm flipH="1">
            <a:off x="5638800" y="1333501"/>
            <a:ext cx="1828800" cy="641349"/>
          </a:xfrm>
          <a:prstGeom prst="straightConnector1">
            <a:avLst/>
          </a:prstGeom>
          <a:ln>
            <a:headEnd/>
            <a:tailEnd type="arrow" w="med" len="med"/>
          </a:ln>
        </p:spPr>
        <p:style>
          <a:lnRef idx="2">
            <a:schemeClr val="accent2"/>
          </a:lnRef>
          <a:fillRef idx="0">
            <a:schemeClr val="accent2"/>
          </a:fillRef>
          <a:effectRef idx="1">
            <a:schemeClr val="accent2"/>
          </a:effectRef>
          <a:fontRef idx="minor">
            <a:schemeClr val="tx1"/>
          </a:fontRef>
        </p:style>
      </p:cxnSp>
      <p:sp>
        <p:nvSpPr>
          <p:cNvPr id="63" name="TextBox 62"/>
          <p:cNvSpPr txBox="1"/>
          <p:nvPr/>
        </p:nvSpPr>
        <p:spPr>
          <a:xfrm>
            <a:off x="3790950" y="5091906"/>
            <a:ext cx="1619250" cy="461665"/>
          </a:xfrm>
          <a:prstGeom prst="rect">
            <a:avLst/>
          </a:prstGeom>
          <a:solidFill>
            <a:schemeClr val="accent3">
              <a:lumMod val="95000"/>
            </a:schemeClr>
          </a:solidFill>
          <a:ln>
            <a:solidFill>
              <a:schemeClr val="bg2"/>
            </a:solidFill>
          </a:ln>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PH" altLang="en-US" sz="1200" b="1" dirty="0" smtClean="0">
                <a:effectLst>
                  <a:outerShdw blurRad="38100" dist="38100" dir="2700000" algn="tl">
                    <a:srgbClr val="C0C0C0"/>
                  </a:outerShdw>
                </a:effectLst>
                <a:cs typeface="Arial" charset="0"/>
              </a:rPr>
              <a:t>Tanjung Selor Border Road</a:t>
            </a:r>
            <a:endParaRPr lang="en-PH" altLang="en-US" sz="1200" b="1" dirty="0">
              <a:effectLst>
                <a:outerShdw blurRad="38100" dist="38100" dir="2700000" algn="tl">
                  <a:srgbClr val="C0C0C0"/>
                </a:outerShdw>
              </a:effectLst>
              <a:cs typeface="Arial" charset="0"/>
            </a:endParaRPr>
          </a:p>
        </p:txBody>
      </p:sp>
      <p:cxnSp>
        <p:nvCxnSpPr>
          <p:cNvPr id="64" name="Straight Arrow Connector 63"/>
          <p:cNvCxnSpPr/>
          <p:nvPr/>
        </p:nvCxnSpPr>
        <p:spPr>
          <a:xfrm flipH="1" flipV="1">
            <a:off x="3990975" y="3508853"/>
            <a:ext cx="309562" cy="1558447"/>
          </a:xfrm>
          <a:prstGeom prst="straightConnector1">
            <a:avLst/>
          </a:prstGeom>
          <a:ln>
            <a:solidFill>
              <a:srgbClr val="008000"/>
            </a:solidFill>
            <a:tailEnd type="arrow"/>
          </a:ln>
        </p:spPr>
        <p:style>
          <a:lnRef idx="2">
            <a:schemeClr val="accent2"/>
          </a:lnRef>
          <a:fillRef idx="0">
            <a:schemeClr val="accent2"/>
          </a:fillRef>
          <a:effectRef idx="1">
            <a:schemeClr val="accent2"/>
          </a:effectRef>
          <a:fontRef idx="minor">
            <a:schemeClr val="tx1"/>
          </a:fontRef>
        </p:style>
      </p:cxnSp>
      <p:sp>
        <p:nvSpPr>
          <p:cNvPr id="38" name="TextBox 37"/>
          <p:cNvSpPr txBox="1"/>
          <p:nvPr/>
        </p:nvSpPr>
        <p:spPr>
          <a:xfrm>
            <a:off x="2550966" y="150911"/>
            <a:ext cx="4043654" cy="307777"/>
          </a:xfrm>
          <a:prstGeom prst="rect">
            <a:avLst/>
          </a:prstGeom>
          <a:solidFill>
            <a:schemeClr val="accent3">
              <a:lumMod val="95000"/>
            </a:schemeClr>
          </a:solidFill>
          <a:ln>
            <a:solidFill>
              <a:schemeClr val="bg2"/>
            </a:solidFill>
          </a:ln>
        </p:spPr>
        <p:txBody>
          <a:bodyPr wrap="square">
            <a:spAutoFit/>
          </a:bodyPr>
          <a:lstStyle/>
          <a:p>
            <a:pPr algn="ctr" eaLnBrk="1" hangingPunct="1">
              <a:defRPr/>
            </a:pPr>
            <a:r>
              <a:rPr lang="en-US" sz="1400" b="1" dirty="0" smtClean="0">
                <a:effectLst>
                  <a:outerShdw blurRad="38100" dist="38100" dir="2700000" algn="tl">
                    <a:srgbClr val="C0C0C0"/>
                  </a:outerShdw>
                </a:effectLst>
                <a:cs typeface="Arial" charset="0"/>
              </a:rPr>
              <a:t>BIMP-EAGA Priority Connectivity Projects</a:t>
            </a:r>
            <a:endParaRPr lang="en-US" sz="1200" dirty="0">
              <a:cs typeface="Arial" charset="0"/>
            </a:endParaRPr>
          </a:p>
        </p:txBody>
      </p:sp>
      <p:cxnSp>
        <p:nvCxnSpPr>
          <p:cNvPr id="39" name="Straight Arrow Connector 38"/>
          <p:cNvCxnSpPr/>
          <p:nvPr/>
        </p:nvCxnSpPr>
        <p:spPr>
          <a:xfrm flipH="1" flipV="1">
            <a:off x="5726596" y="1861850"/>
            <a:ext cx="1436204" cy="1647003"/>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1992493265"/>
      </p:ext>
    </p:extLst>
  </p:cSld>
  <p:clrMapOvr>
    <a:masterClrMapping/>
  </p:clrMapOvr>
  <p:transition spd="med">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7696200" cy="609600"/>
          </a:xfrm>
        </p:spPr>
        <p:txBody>
          <a:bodyPr>
            <a:normAutofit fontScale="90000"/>
          </a:bodyPr>
          <a:lstStyle/>
          <a:p>
            <a:pPr algn="ctr">
              <a:defRPr/>
            </a:pPr>
            <a:r>
              <a:rPr lang="en-US" sz="3600" dirty="0" smtClean="0"/>
              <a:t>The IMT-GT Program</a:t>
            </a:r>
            <a:endParaRPr lang="en-US" sz="3600"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40366" y="1410055"/>
            <a:ext cx="4086505" cy="3980010"/>
          </a:xfrm>
          <a:prstGeom prst="rect">
            <a:avLst/>
          </a:prstGeom>
          <a:noFill/>
        </p:spPr>
      </p:pic>
      <p:sp>
        <p:nvSpPr>
          <p:cNvPr id="7" name="Content Placeholder 4"/>
          <p:cNvSpPr>
            <a:spLocks noGrp="1"/>
          </p:cNvSpPr>
          <p:nvPr>
            <p:ph sz="half" idx="2"/>
          </p:nvPr>
        </p:nvSpPr>
        <p:spPr>
          <a:xfrm>
            <a:off x="225747" y="1473442"/>
            <a:ext cx="4274245" cy="4525963"/>
          </a:xfrm>
        </p:spPr>
        <p:txBody>
          <a:bodyPr>
            <a:noAutofit/>
          </a:bodyPr>
          <a:lstStyle/>
          <a:p>
            <a:r>
              <a:rPr lang="en-US" altLang="en-US" sz="2000" u="sng" dirty="0" smtClean="0"/>
              <a:t>Participating Countries</a:t>
            </a:r>
            <a:r>
              <a:rPr lang="en-US" altLang="en-US" sz="2000" dirty="0" smtClean="0"/>
              <a:t>: Indonesia, Malaysia and Thailand</a:t>
            </a:r>
          </a:p>
          <a:p>
            <a:r>
              <a:rPr lang="en-US" altLang="en-US" sz="2000" u="sng" dirty="0" smtClean="0"/>
              <a:t>Strategic Priorities</a:t>
            </a:r>
            <a:r>
              <a:rPr lang="en-US" altLang="en-US" sz="2000" dirty="0" smtClean="0"/>
              <a:t>: A seamless, progressive,  and peaceful </a:t>
            </a:r>
            <a:r>
              <a:rPr lang="en-US" altLang="en-US" sz="2000" dirty="0" err="1" smtClean="0"/>
              <a:t>subregion</a:t>
            </a:r>
            <a:r>
              <a:rPr lang="en-US" altLang="en-US" sz="2000" dirty="0" smtClean="0"/>
              <a:t> with improved quality of life </a:t>
            </a:r>
          </a:p>
          <a:p>
            <a:r>
              <a:rPr lang="en-US" altLang="en-US" sz="2000" dirty="0" smtClean="0"/>
              <a:t>IMT-GT Priority </a:t>
            </a:r>
            <a:r>
              <a:rPr lang="en-US" altLang="en-US" sz="2000" dirty="0"/>
              <a:t>Connectivity Projects under the </a:t>
            </a:r>
            <a:r>
              <a:rPr lang="en-US" altLang="en-US" sz="2000" dirty="0" smtClean="0"/>
              <a:t>IMT-GT Implementation </a:t>
            </a:r>
            <a:r>
              <a:rPr lang="en-US" altLang="en-US" sz="2000" dirty="0"/>
              <a:t>Blueprint exceed </a:t>
            </a:r>
            <a:r>
              <a:rPr lang="en-US" altLang="en-US" sz="2000" dirty="0" smtClean="0"/>
              <a:t>$5.2 </a:t>
            </a:r>
            <a:r>
              <a:rPr lang="en-US" altLang="en-US" sz="2000" dirty="0"/>
              <a:t>billion</a:t>
            </a:r>
            <a:endParaRPr lang="en-US" altLang="en-US" sz="2000" dirty="0">
              <a:cs typeface="Arial" charset="0"/>
            </a:endParaRPr>
          </a:p>
          <a:p>
            <a:endParaRPr lang="en-US" altLang="en-US" sz="2000" dirty="0" smtClean="0"/>
          </a:p>
        </p:txBody>
      </p:sp>
      <p:sp>
        <p:nvSpPr>
          <p:cNvPr id="5" name="Slide Number Placeholder 2"/>
          <p:cNvSpPr>
            <a:spLocks noGrp="1"/>
          </p:cNvSpPr>
          <p:nvPr>
            <p:ph type="sldNum" sz="quarter" idx="12"/>
          </p:nvPr>
        </p:nvSpPr>
        <p:spPr>
          <a:xfrm>
            <a:off x="3881132" y="6338475"/>
            <a:ext cx="2133600" cy="365125"/>
          </a:xfrm>
        </p:spPr>
        <p:txBody>
          <a:bodyPr/>
          <a:lstStyle/>
          <a:p>
            <a:pPr>
              <a:defRPr/>
            </a:pPr>
            <a:fld id="{2697BE2F-48CE-4AD6-9F39-42F2F451C59B}" type="slidenum">
              <a:rPr lang="en-US"/>
              <a:pPr>
                <a:defRPr/>
              </a:pPr>
              <a:t>18</a:t>
            </a:fld>
            <a:endParaRPr lang="en-US" dirty="0"/>
          </a:p>
        </p:txBody>
      </p:sp>
    </p:spTree>
    <p:extLst>
      <p:ext uri="{BB962C8B-B14F-4D97-AF65-F5344CB8AC3E}">
        <p14:creationId xmlns:p14="http://schemas.microsoft.com/office/powerpoint/2010/main" val="2424011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6" name="Group 2"/>
          <p:cNvGrpSpPr>
            <a:grpSpLocks/>
          </p:cNvGrpSpPr>
          <p:nvPr/>
        </p:nvGrpSpPr>
        <p:grpSpPr bwMode="auto">
          <a:xfrm>
            <a:off x="732907" y="269773"/>
            <a:ext cx="7848746" cy="6096545"/>
            <a:chOff x="852" y="-36"/>
            <a:chExt cx="4034" cy="3993"/>
          </a:xfrm>
        </p:grpSpPr>
        <p:pic>
          <p:nvPicPr>
            <p:cNvPr id="61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 y="-36"/>
              <a:ext cx="4034" cy="3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04" name="Rectangle 56"/>
            <p:cNvSpPr>
              <a:spLocks noChangeArrowheads="1"/>
            </p:cNvSpPr>
            <p:nvPr/>
          </p:nvSpPr>
          <p:spPr bwMode="auto">
            <a:xfrm>
              <a:off x="2976" y="24"/>
              <a:ext cx="1824" cy="384"/>
            </a:xfrm>
            <a:prstGeom prst="rect">
              <a:avLst/>
            </a:prstGeom>
            <a:solidFill>
              <a:schemeClr val="accent3">
                <a:lumMod val="95000"/>
              </a:schemeClr>
            </a:solidFill>
            <a:ln w="9525">
              <a:solidFill>
                <a:schemeClr val="tx1"/>
              </a:solidFill>
              <a:miter lim="800000"/>
              <a:headEnd/>
              <a:tailEnd/>
            </a:ln>
            <a:effectLst/>
          </p:spPr>
          <p:txBody>
            <a:bodyPr wrap="none" anchor="ctr"/>
            <a:lstStyle/>
            <a:p>
              <a:pPr algn="ctr" eaLnBrk="1" hangingPunct="1">
                <a:defRPr/>
              </a:pPr>
              <a:r>
                <a:rPr lang="en-US" b="1" dirty="0" smtClean="0">
                  <a:solidFill>
                    <a:srgbClr val="000066"/>
                  </a:solidFill>
                  <a:latin typeface="Lucida Sans" pitchFamily="34" charset="0"/>
                  <a:cs typeface="Arial" charset="0"/>
                </a:rPr>
                <a:t>IMT-GT Priority  </a:t>
              </a:r>
              <a:r>
                <a:rPr lang="en-US" b="1" dirty="0">
                  <a:solidFill>
                    <a:srgbClr val="000066"/>
                  </a:solidFill>
                  <a:latin typeface="Lucida Sans" pitchFamily="34" charset="0"/>
                  <a:cs typeface="Arial" charset="0"/>
                </a:rPr>
                <a:t>Connectivity </a:t>
              </a:r>
            </a:p>
            <a:p>
              <a:pPr algn="ctr" eaLnBrk="1" hangingPunct="1">
                <a:defRPr/>
              </a:pPr>
              <a:r>
                <a:rPr lang="en-US" b="1" dirty="0">
                  <a:solidFill>
                    <a:srgbClr val="000066"/>
                  </a:solidFill>
                  <a:latin typeface="Lucida Sans" pitchFamily="34" charset="0"/>
                  <a:cs typeface="Arial" charset="0"/>
                </a:rPr>
                <a:t>Projects</a:t>
              </a:r>
            </a:p>
          </p:txBody>
        </p:sp>
        <p:sp>
          <p:nvSpPr>
            <p:cNvPr id="6153" name="Line 5"/>
            <p:cNvSpPr>
              <a:spLocks noChangeShapeType="1"/>
            </p:cNvSpPr>
            <p:nvPr/>
          </p:nvSpPr>
          <p:spPr bwMode="auto">
            <a:xfrm flipV="1">
              <a:off x="1536" y="672"/>
              <a:ext cx="432" cy="96"/>
            </a:xfrm>
            <a:prstGeom prst="line">
              <a:avLst/>
            </a:prstGeom>
            <a:noFill/>
            <a:ln w="25400">
              <a:solidFill>
                <a:schemeClr val="accent2"/>
              </a:solidFill>
              <a:round/>
              <a:headEnd/>
              <a:tailEnd type="arrow" w="med" len="med"/>
            </a:ln>
            <a:effectLst>
              <a:outerShdw dist="20000" dir="5400000" rotWithShape="0">
                <a:srgbClr val="000000">
                  <a:alpha val="37999"/>
                </a:srgbClr>
              </a:outerShdw>
            </a:effectLst>
            <a:extLst>
              <a:ext uri="{909E8E84-426E-40DD-AFC4-6F175D3DCCD1}">
                <a14:hiddenFill xmlns:a14="http://schemas.microsoft.com/office/drawing/2010/main">
                  <a:noFill/>
                </a14:hiddenFill>
              </a:ext>
            </a:extLst>
          </p:spPr>
          <p:txBody>
            <a:bodyPr/>
            <a:lstStyle/>
            <a:p>
              <a:endParaRPr lang="en-US"/>
            </a:p>
          </p:txBody>
        </p:sp>
        <p:sp>
          <p:nvSpPr>
            <p:cNvPr id="6154" name="Line 6"/>
            <p:cNvSpPr>
              <a:spLocks noChangeShapeType="1"/>
            </p:cNvSpPr>
            <p:nvPr/>
          </p:nvSpPr>
          <p:spPr bwMode="auto">
            <a:xfrm>
              <a:off x="1536" y="768"/>
              <a:ext cx="816" cy="48"/>
            </a:xfrm>
            <a:prstGeom prst="line">
              <a:avLst/>
            </a:prstGeom>
            <a:noFill/>
            <a:ln w="25400">
              <a:solidFill>
                <a:schemeClr val="accent2"/>
              </a:solidFill>
              <a:round/>
              <a:headEnd/>
              <a:tailEnd type="arrow" w="med" len="med"/>
            </a:ln>
            <a:effectLst>
              <a:outerShdw dist="20000" dir="5400000" rotWithShape="0">
                <a:srgbClr val="000000">
                  <a:alpha val="37999"/>
                </a:srgbClr>
              </a:outerShdw>
            </a:effectLst>
            <a:extLst>
              <a:ext uri="{909E8E84-426E-40DD-AFC4-6F175D3DCCD1}">
                <a14:hiddenFill xmlns:a14="http://schemas.microsoft.com/office/drawing/2010/main">
                  <a:noFill/>
                </a14:hiddenFill>
              </a:ext>
            </a:extLst>
          </p:spPr>
          <p:txBody>
            <a:bodyPr/>
            <a:lstStyle/>
            <a:p>
              <a:endParaRPr lang="en-US"/>
            </a:p>
          </p:txBody>
        </p:sp>
        <p:sp>
          <p:nvSpPr>
            <p:cNvPr id="42" name="TextBox 41"/>
            <p:cNvSpPr txBox="1"/>
            <p:nvPr/>
          </p:nvSpPr>
          <p:spPr>
            <a:xfrm>
              <a:off x="912" y="192"/>
              <a:ext cx="672" cy="852"/>
            </a:xfrm>
            <a:prstGeom prst="rect">
              <a:avLst/>
            </a:prstGeom>
            <a:solidFill>
              <a:schemeClr val="accent3">
                <a:lumMod val="95000"/>
              </a:schemeClr>
            </a:solidFill>
            <a:ln>
              <a:solidFill>
                <a:schemeClr val="bg2"/>
              </a:solidFill>
            </a:ln>
          </p:spPr>
          <p:txBody>
            <a:bodyPr>
              <a:spAutoFit/>
            </a:bodyPr>
            <a:lstStyle/>
            <a:p>
              <a:pPr eaLnBrk="1" hangingPunct="1">
                <a:defRPr/>
              </a:pPr>
              <a:r>
                <a:rPr lang="en-US" sz="1000" b="1" dirty="0">
                  <a:solidFill>
                    <a:srgbClr val="0033CC"/>
                  </a:solidFill>
                  <a:effectLst>
                    <a:outerShdw blurRad="38100" dist="38100" dir="2700000" algn="tl">
                      <a:srgbClr val="C0C0C0"/>
                    </a:outerShdw>
                  </a:effectLst>
                  <a:latin typeface="Arial" charset="0"/>
                  <a:cs typeface="Arial" charset="0"/>
                </a:rPr>
                <a:t>Southern Thailand Ports Development Program</a:t>
              </a:r>
            </a:p>
            <a:p>
              <a:pPr eaLnBrk="1" hangingPunct="1">
                <a:defRPr/>
              </a:pPr>
              <a:r>
                <a:rPr lang="en-US" sz="800" dirty="0">
                  <a:solidFill>
                    <a:srgbClr val="0033CC"/>
                  </a:solidFill>
                  <a:latin typeface="Arial" charset="0"/>
                  <a:cs typeface="Arial" charset="0"/>
                </a:rPr>
                <a:t>-Phuket Port</a:t>
              </a:r>
            </a:p>
            <a:p>
              <a:pPr eaLnBrk="1" hangingPunct="1">
                <a:defRPr/>
              </a:pPr>
              <a:r>
                <a:rPr lang="en-US" sz="800" dirty="0">
                  <a:solidFill>
                    <a:srgbClr val="0033CC"/>
                  </a:solidFill>
                  <a:latin typeface="Arial" charset="0"/>
                  <a:cs typeface="Arial" charset="0"/>
                </a:rPr>
                <a:t>-Greenfield Development of </a:t>
              </a:r>
              <a:r>
                <a:rPr lang="en-US" sz="800" dirty="0" err="1">
                  <a:solidFill>
                    <a:srgbClr val="0033CC"/>
                  </a:solidFill>
                  <a:latin typeface="Arial" charset="0"/>
                  <a:cs typeface="Arial" charset="0"/>
                </a:rPr>
                <a:t>Naklua</a:t>
              </a:r>
              <a:r>
                <a:rPr lang="en-US" sz="800" dirty="0">
                  <a:solidFill>
                    <a:srgbClr val="0033CC"/>
                  </a:solidFill>
                  <a:latin typeface="Arial" charset="0"/>
                  <a:cs typeface="Arial" charset="0"/>
                </a:rPr>
                <a:t> Port</a:t>
              </a:r>
              <a:endParaRPr lang="en-US" sz="1600" dirty="0">
                <a:latin typeface="Arial" charset="0"/>
                <a:cs typeface="Times New Roman" pitchFamily="18" charset="0"/>
              </a:endParaRPr>
            </a:p>
          </p:txBody>
        </p:sp>
        <p:sp>
          <p:nvSpPr>
            <p:cNvPr id="6156" name="Line 8"/>
            <p:cNvSpPr>
              <a:spLocks noChangeShapeType="1"/>
            </p:cNvSpPr>
            <p:nvPr/>
          </p:nvSpPr>
          <p:spPr bwMode="auto">
            <a:xfrm flipH="1">
              <a:off x="2544" y="768"/>
              <a:ext cx="768" cy="180"/>
            </a:xfrm>
            <a:prstGeom prst="line">
              <a:avLst/>
            </a:prstGeom>
            <a:noFill/>
            <a:ln w="25400">
              <a:solidFill>
                <a:schemeClr val="accent2"/>
              </a:solidFill>
              <a:round/>
              <a:headEnd/>
              <a:tailEnd type="arrow" w="med" len="med"/>
            </a:ln>
            <a:effectLst>
              <a:outerShdw dist="20000" dir="5400000" rotWithShape="0">
                <a:srgbClr val="000000">
                  <a:alpha val="37999"/>
                </a:srgbClr>
              </a:outerShdw>
            </a:effectLst>
            <a:extLst>
              <a:ext uri="{909E8E84-426E-40DD-AFC4-6F175D3DCCD1}">
                <a14:hiddenFill xmlns:a14="http://schemas.microsoft.com/office/drawing/2010/main">
                  <a:noFill/>
                </a14:hiddenFill>
              </a:ext>
            </a:extLst>
          </p:spPr>
          <p:txBody>
            <a:bodyPr/>
            <a:lstStyle/>
            <a:p>
              <a:endParaRPr lang="en-US"/>
            </a:p>
          </p:txBody>
        </p:sp>
        <p:sp>
          <p:nvSpPr>
            <p:cNvPr id="2" name="TextBox 41"/>
            <p:cNvSpPr txBox="1"/>
            <p:nvPr/>
          </p:nvSpPr>
          <p:spPr>
            <a:xfrm>
              <a:off x="3312" y="648"/>
              <a:ext cx="1056" cy="160"/>
            </a:xfrm>
            <a:prstGeom prst="rect">
              <a:avLst/>
            </a:prstGeom>
            <a:solidFill>
              <a:schemeClr val="accent3">
                <a:lumMod val="95000"/>
              </a:schemeClr>
            </a:solidFill>
            <a:ln>
              <a:solidFill>
                <a:schemeClr val="bg2"/>
              </a:solidFill>
            </a:ln>
          </p:spPr>
          <p:txBody>
            <a:bodyPr>
              <a:spAutoFit/>
            </a:bodyPr>
            <a:lstStyle/>
            <a:p>
              <a:pPr eaLnBrk="1" hangingPunct="1">
                <a:defRPr/>
              </a:pPr>
              <a:r>
                <a:rPr lang="en-US" sz="1000" b="1" dirty="0">
                  <a:solidFill>
                    <a:srgbClr val="0000CC"/>
                  </a:solidFill>
                  <a:latin typeface="Arial" charset="0"/>
                  <a:cs typeface="Times New Roman" pitchFamily="18" charset="0"/>
                </a:rPr>
                <a:t>ICQS Bukit </a:t>
              </a:r>
              <a:r>
                <a:rPr lang="en-US" sz="1000" b="1" dirty="0" err="1">
                  <a:solidFill>
                    <a:srgbClr val="0000CC"/>
                  </a:solidFill>
                  <a:latin typeface="Arial" charset="0"/>
                  <a:cs typeface="Times New Roman" pitchFamily="18" charset="0"/>
                </a:rPr>
                <a:t>Kayu</a:t>
              </a:r>
              <a:r>
                <a:rPr lang="en-US" sz="1000" b="1" dirty="0">
                  <a:solidFill>
                    <a:srgbClr val="0000CC"/>
                  </a:solidFill>
                  <a:latin typeface="Arial" charset="0"/>
                  <a:cs typeface="Times New Roman" pitchFamily="18" charset="0"/>
                </a:rPr>
                <a:t> </a:t>
              </a:r>
              <a:r>
                <a:rPr lang="en-US" sz="1000" b="1" dirty="0" err="1">
                  <a:solidFill>
                    <a:srgbClr val="0000CC"/>
                  </a:solidFill>
                  <a:latin typeface="Arial" charset="0"/>
                  <a:cs typeface="Times New Roman" pitchFamily="18" charset="0"/>
                </a:rPr>
                <a:t>Hitam</a:t>
              </a:r>
              <a:endParaRPr lang="en-US" sz="1000" b="1" dirty="0">
                <a:solidFill>
                  <a:srgbClr val="0000CC"/>
                </a:solidFill>
                <a:latin typeface="Arial" charset="0"/>
                <a:cs typeface="Times New Roman" pitchFamily="18" charset="0"/>
              </a:endParaRPr>
            </a:p>
          </p:txBody>
        </p:sp>
        <p:sp>
          <p:nvSpPr>
            <p:cNvPr id="6158" name="Line 10"/>
            <p:cNvSpPr>
              <a:spLocks noChangeShapeType="1"/>
            </p:cNvSpPr>
            <p:nvPr/>
          </p:nvSpPr>
          <p:spPr bwMode="auto">
            <a:xfrm flipH="1" flipV="1">
              <a:off x="2688" y="936"/>
              <a:ext cx="864" cy="216"/>
            </a:xfrm>
            <a:prstGeom prst="line">
              <a:avLst/>
            </a:prstGeom>
            <a:noFill/>
            <a:ln w="25400">
              <a:solidFill>
                <a:schemeClr val="accent2"/>
              </a:solidFill>
              <a:round/>
              <a:headEnd/>
              <a:tailEnd type="arrow" w="med" len="med"/>
            </a:ln>
            <a:effectLst>
              <a:outerShdw dist="20000" dir="5400000" rotWithShape="0">
                <a:srgbClr val="000000">
                  <a:alpha val="37999"/>
                </a:srgbClr>
              </a:outerShdw>
            </a:effectLst>
            <a:extLst>
              <a:ext uri="{909E8E84-426E-40DD-AFC4-6F175D3DCCD1}">
                <a14:hiddenFill xmlns:a14="http://schemas.microsoft.com/office/drawing/2010/main">
                  <a:noFill/>
                </a14:hiddenFill>
              </a:ext>
            </a:extLst>
          </p:spPr>
          <p:txBody>
            <a:bodyPr/>
            <a:lstStyle/>
            <a:p>
              <a:endParaRPr lang="en-US"/>
            </a:p>
          </p:txBody>
        </p:sp>
        <p:sp>
          <p:nvSpPr>
            <p:cNvPr id="3" name="TextBox 41"/>
            <p:cNvSpPr txBox="1"/>
            <p:nvPr/>
          </p:nvSpPr>
          <p:spPr>
            <a:xfrm>
              <a:off x="3552" y="1056"/>
              <a:ext cx="1056" cy="160"/>
            </a:xfrm>
            <a:prstGeom prst="rect">
              <a:avLst/>
            </a:prstGeom>
            <a:solidFill>
              <a:schemeClr val="accent3">
                <a:lumMod val="95000"/>
              </a:schemeClr>
            </a:solidFill>
            <a:ln>
              <a:solidFill>
                <a:schemeClr val="bg2"/>
              </a:solidFill>
            </a:ln>
          </p:spPr>
          <p:txBody>
            <a:bodyPr>
              <a:spAutoFit/>
            </a:bodyPr>
            <a:lstStyle/>
            <a:p>
              <a:pPr eaLnBrk="1" hangingPunct="1">
                <a:defRPr/>
              </a:pPr>
              <a:r>
                <a:rPr lang="en-US" sz="1000" b="1">
                  <a:solidFill>
                    <a:srgbClr val="0033CC"/>
                  </a:solidFill>
                  <a:effectLst>
                    <a:outerShdw blurRad="38100" dist="38100" dir="2700000" algn="tl">
                      <a:srgbClr val="C0C0C0"/>
                    </a:outerShdw>
                  </a:effectLst>
                  <a:latin typeface="Arial" charset="0"/>
                  <a:cs typeface="Arial" charset="0"/>
                </a:rPr>
                <a:t>Hat Yai-Sadao Toll Road</a:t>
              </a:r>
              <a:r>
                <a:rPr lang="en-US" sz="1000">
                  <a:latin typeface="Arial" charset="0"/>
                  <a:cs typeface="Times New Roman" pitchFamily="18" charset="0"/>
                </a:rPr>
                <a:t> </a:t>
              </a:r>
            </a:p>
          </p:txBody>
        </p:sp>
        <p:sp>
          <p:nvSpPr>
            <p:cNvPr id="6160" name="Line 12"/>
            <p:cNvSpPr>
              <a:spLocks noChangeShapeType="1"/>
            </p:cNvSpPr>
            <p:nvPr/>
          </p:nvSpPr>
          <p:spPr bwMode="auto">
            <a:xfrm flipH="1" flipV="1">
              <a:off x="1206" y="1218"/>
              <a:ext cx="528" cy="1056"/>
            </a:xfrm>
            <a:prstGeom prst="line">
              <a:avLst/>
            </a:prstGeom>
            <a:noFill/>
            <a:ln w="25400">
              <a:solidFill>
                <a:schemeClr val="accent2"/>
              </a:solidFill>
              <a:round/>
              <a:headEnd/>
              <a:tailEnd type="arrow" w="med" len="med"/>
            </a:ln>
            <a:effectLst>
              <a:outerShdw dist="20000" dir="5400000" rotWithShape="0">
                <a:srgbClr val="000000">
                  <a:alpha val="37999"/>
                </a:srgbClr>
              </a:outerShdw>
            </a:effectLst>
            <a:extLst>
              <a:ext uri="{909E8E84-426E-40DD-AFC4-6F175D3DCCD1}">
                <a14:hiddenFill xmlns:a14="http://schemas.microsoft.com/office/drawing/2010/main">
                  <a:noFill/>
                </a14:hiddenFill>
              </a:ext>
            </a:extLst>
          </p:spPr>
          <p:txBody>
            <a:bodyPr/>
            <a:lstStyle/>
            <a:p>
              <a:endParaRPr lang="en-US"/>
            </a:p>
          </p:txBody>
        </p:sp>
        <p:sp>
          <p:nvSpPr>
            <p:cNvPr id="6161" name="Line 13"/>
            <p:cNvSpPr>
              <a:spLocks noChangeShapeType="1"/>
            </p:cNvSpPr>
            <p:nvPr/>
          </p:nvSpPr>
          <p:spPr bwMode="auto">
            <a:xfrm>
              <a:off x="1728" y="2256"/>
              <a:ext cx="1824" cy="288"/>
            </a:xfrm>
            <a:prstGeom prst="line">
              <a:avLst/>
            </a:prstGeom>
            <a:noFill/>
            <a:ln w="25400">
              <a:solidFill>
                <a:schemeClr val="accent2"/>
              </a:solidFill>
              <a:round/>
              <a:headEnd/>
              <a:tailEnd type="arrow" w="med" len="med"/>
            </a:ln>
            <a:effectLst>
              <a:outerShdw dist="20000" dir="5400000" rotWithShape="0">
                <a:srgbClr val="000000">
                  <a:alpha val="37999"/>
                </a:srgbClr>
              </a:outerShdw>
            </a:effectLst>
            <a:extLst>
              <a:ext uri="{909E8E84-426E-40DD-AFC4-6F175D3DCCD1}">
                <a14:hiddenFill xmlns:a14="http://schemas.microsoft.com/office/drawing/2010/main">
                  <a:noFill/>
                </a14:hiddenFill>
              </a:ext>
            </a:extLst>
          </p:spPr>
          <p:txBody>
            <a:bodyPr/>
            <a:lstStyle/>
            <a:p>
              <a:endParaRPr lang="en-US"/>
            </a:p>
          </p:txBody>
        </p:sp>
        <p:sp>
          <p:nvSpPr>
            <p:cNvPr id="4" name="TextBox 41"/>
            <p:cNvSpPr txBox="1"/>
            <p:nvPr/>
          </p:nvSpPr>
          <p:spPr>
            <a:xfrm>
              <a:off x="960" y="2256"/>
              <a:ext cx="768" cy="660"/>
            </a:xfrm>
            <a:prstGeom prst="rect">
              <a:avLst/>
            </a:prstGeom>
            <a:solidFill>
              <a:schemeClr val="accent3">
                <a:lumMod val="95000"/>
              </a:schemeClr>
            </a:solidFill>
            <a:ln>
              <a:solidFill>
                <a:schemeClr val="bg2"/>
              </a:solidFill>
            </a:ln>
          </p:spPr>
          <p:txBody>
            <a:bodyPr>
              <a:spAutoFit/>
            </a:bodyPr>
            <a:lstStyle/>
            <a:p>
              <a:pPr eaLnBrk="1" hangingPunct="1">
                <a:defRPr/>
              </a:pPr>
              <a:r>
                <a:rPr lang="en-US" sz="1000" b="1">
                  <a:solidFill>
                    <a:srgbClr val="0033CC"/>
                  </a:solidFill>
                  <a:effectLst>
                    <a:outerShdw blurRad="38100" dist="38100" dir="2700000" algn="tl">
                      <a:srgbClr val="C0C0C0"/>
                    </a:outerShdw>
                  </a:effectLst>
                  <a:latin typeface="Arial" charset="0"/>
                  <a:cs typeface="Arial" charset="0"/>
                </a:rPr>
                <a:t>Sumatra Ports Development Project </a:t>
              </a:r>
            </a:p>
            <a:p>
              <a:pPr eaLnBrk="1" hangingPunct="1">
                <a:defRPr/>
              </a:pPr>
              <a:r>
                <a:rPr lang="en-US" sz="800">
                  <a:solidFill>
                    <a:srgbClr val="0033CC"/>
                  </a:solidFill>
                  <a:latin typeface="Arial" charset="0"/>
                  <a:cs typeface="Arial" charset="0"/>
                </a:rPr>
                <a:t>-Ulee Lheue Port </a:t>
              </a:r>
            </a:p>
            <a:p>
              <a:pPr eaLnBrk="1" hangingPunct="1">
                <a:buFontTx/>
                <a:buChar char="-"/>
                <a:defRPr/>
              </a:pPr>
              <a:r>
                <a:rPr lang="en-US" sz="800">
                  <a:solidFill>
                    <a:srgbClr val="0033CC"/>
                  </a:solidFill>
                  <a:latin typeface="Arial" charset="0"/>
                  <a:cs typeface="Arial" charset="0"/>
                </a:rPr>
                <a:t>Malahayati Port </a:t>
              </a:r>
            </a:p>
            <a:p>
              <a:pPr eaLnBrk="1" hangingPunct="1">
                <a:buFontTx/>
                <a:buChar char="-"/>
                <a:defRPr/>
              </a:pPr>
              <a:r>
                <a:rPr lang="en-US" sz="800">
                  <a:solidFill>
                    <a:srgbClr val="0033CC"/>
                  </a:solidFill>
                  <a:latin typeface="Arial" charset="0"/>
                  <a:cs typeface="Arial" charset="0"/>
                </a:rPr>
                <a:t>Belawan Port </a:t>
              </a:r>
            </a:p>
            <a:p>
              <a:pPr eaLnBrk="1" hangingPunct="1">
                <a:buFontTx/>
                <a:buChar char="-"/>
                <a:defRPr/>
              </a:pPr>
              <a:r>
                <a:rPr lang="en-US" sz="800">
                  <a:solidFill>
                    <a:srgbClr val="0033CC"/>
                  </a:solidFill>
                  <a:latin typeface="Arial" charset="0"/>
                  <a:cs typeface="Arial" charset="0"/>
                </a:rPr>
                <a:t>Kuala Enok Port </a:t>
              </a:r>
            </a:p>
          </p:txBody>
        </p:sp>
        <p:sp>
          <p:nvSpPr>
            <p:cNvPr id="6163" name="Line 15"/>
            <p:cNvSpPr>
              <a:spLocks noChangeShapeType="1"/>
            </p:cNvSpPr>
            <p:nvPr/>
          </p:nvSpPr>
          <p:spPr bwMode="auto">
            <a:xfrm flipV="1">
              <a:off x="1728" y="1632"/>
              <a:ext cx="432" cy="624"/>
            </a:xfrm>
            <a:prstGeom prst="line">
              <a:avLst/>
            </a:prstGeom>
            <a:noFill/>
            <a:ln w="25400">
              <a:solidFill>
                <a:schemeClr val="accent2"/>
              </a:solidFill>
              <a:round/>
              <a:headEnd/>
              <a:tailEnd type="arrow" w="med" len="med"/>
            </a:ln>
            <a:effectLst>
              <a:outerShdw dist="20000" dir="5400000" rotWithShape="0">
                <a:srgbClr val="000000">
                  <a:alpha val="37999"/>
                </a:srgbClr>
              </a:outerShdw>
            </a:effectLst>
            <a:extLst>
              <a:ext uri="{909E8E84-426E-40DD-AFC4-6F175D3DCCD1}">
                <a14:hiddenFill xmlns:a14="http://schemas.microsoft.com/office/drawing/2010/main">
                  <a:noFill/>
                </a14:hiddenFill>
              </a:ext>
            </a:extLst>
          </p:spPr>
          <p:txBody>
            <a:bodyPr/>
            <a:lstStyle/>
            <a:p>
              <a:endParaRPr lang="en-US"/>
            </a:p>
          </p:txBody>
        </p:sp>
        <p:sp>
          <p:nvSpPr>
            <p:cNvPr id="6164" name="Line 16"/>
            <p:cNvSpPr>
              <a:spLocks noChangeShapeType="1"/>
            </p:cNvSpPr>
            <p:nvPr/>
          </p:nvSpPr>
          <p:spPr bwMode="auto">
            <a:xfrm flipH="1" flipV="1">
              <a:off x="1254" y="1176"/>
              <a:ext cx="480" cy="1104"/>
            </a:xfrm>
            <a:prstGeom prst="line">
              <a:avLst/>
            </a:prstGeom>
            <a:noFill/>
            <a:ln w="25400">
              <a:solidFill>
                <a:schemeClr val="accent2"/>
              </a:solidFill>
              <a:round/>
              <a:headEnd/>
              <a:tailEnd type="arrow" w="med" len="med"/>
            </a:ln>
            <a:effectLst>
              <a:outerShdw dist="20000" dir="5400000" rotWithShape="0">
                <a:srgbClr val="000000">
                  <a:alpha val="37999"/>
                </a:srgbClr>
              </a:outerShdw>
            </a:effectLst>
            <a:extLst>
              <a:ext uri="{909E8E84-426E-40DD-AFC4-6F175D3DCCD1}">
                <a14:hiddenFill xmlns:a14="http://schemas.microsoft.com/office/drawing/2010/main">
                  <a:noFill/>
                </a14:hiddenFill>
              </a:ext>
            </a:extLst>
          </p:spPr>
          <p:txBody>
            <a:bodyPr/>
            <a:lstStyle/>
            <a:p>
              <a:endParaRPr lang="en-US"/>
            </a:p>
          </p:txBody>
        </p:sp>
        <p:sp>
          <p:nvSpPr>
            <p:cNvPr id="6165" name="Line 17"/>
            <p:cNvSpPr>
              <a:spLocks noChangeShapeType="1"/>
            </p:cNvSpPr>
            <p:nvPr/>
          </p:nvSpPr>
          <p:spPr bwMode="auto">
            <a:xfrm flipV="1">
              <a:off x="2880" y="3216"/>
              <a:ext cx="1056" cy="144"/>
            </a:xfrm>
            <a:prstGeom prst="line">
              <a:avLst/>
            </a:prstGeom>
            <a:noFill/>
            <a:ln w="25400">
              <a:solidFill>
                <a:schemeClr val="accent2"/>
              </a:solidFill>
              <a:round/>
              <a:headEnd/>
              <a:tailEnd type="arrow" w="med" len="med"/>
            </a:ln>
            <a:effectLst>
              <a:outerShdw dist="20000" dir="5400000" rotWithShape="0">
                <a:srgbClr val="000000">
                  <a:alpha val="37999"/>
                </a:srgbClr>
              </a:outerShdw>
            </a:effectLst>
            <a:extLst>
              <a:ext uri="{909E8E84-426E-40DD-AFC4-6F175D3DCCD1}">
                <a14:hiddenFill xmlns:a14="http://schemas.microsoft.com/office/drawing/2010/main">
                  <a:noFill/>
                </a14:hiddenFill>
              </a:ext>
            </a:extLst>
          </p:spPr>
          <p:txBody>
            <a:bodyPr/>
            <a:lstStyle/>
            <a:p>
              <a:endParaRPr lang="en-US"/>
            </a:p>
          </p:txBody>
        </p:sp>
        <p:sp>
          <p:nvSpPr>
            <p:cNvPr id="5" name="TextBox 41"/>
            <p:cNvSpPr txBox="1"/>
            <p:nvPr/>
          </p:nvSpPr>
          <p:spPr>
            <a:xfrm>
              <a:off x="2112" y="3024"/>
              <a:ext cx="768" cy="564"/>
            </a:xfrm>
            <a:prstGeom prst="rect">
              <a:avLst/>
            </a:prstGeom>
            <a:solidFill>
              <a:schemeClr val="accent3">
                <a:lumMod val="95000"/>
              </a:schemeClr>
            </a:solidFill>
            <a:ln>
              <a:solidFill>
                <a:schemeClr val="bg2"/>
              </a:solidFill>
            </a:ln>
          </p:spPr>
          <p:txBody>
            <a:bodyPr>
              <a:spAutoFit/>
            </a:bodyPr>
            <a:lstStyle/>
            <a:p>
              <a:pPr eaLnBrk="1" hangingPunct="1">
                <a:defRPr/>
              </a:pPr>
              <a:r>
                <a:rPr lang="en-US" sz="1000" b="1">
                  <a:solidFill>
                    <a:srgbClr val="0033CC"/>
                  </a:solidFill>
                  <a:effectLst>
                    <a:outerShdw blurRad="38100" dist="38100" dir="2700000" algn="tl">
                      <a:srgbClr val="C0C0C0"/>
                    </a:outerShdw>
                  </a:effectLst>
                  <a:latin typeface="Arial" charset="0"/>
                  <a:cs typeface="Arial" charset="0"/>
                </a:rPr>
                <a:t>Sumatra Toll Roads Project</a:t>
              </a:r>
            </a:p>
            <a:p>
              <a:pPr eaLnBrk="1" hangingPunct="1">
                <a:defRPr/>
              </a:pPr>
              <a:r>
                <a:rPr lang="en-US" sz="800">
                  <a:solidFill>
                    <a:srgbClr val="0033CC"/>
                  </a:solidFill>
                  <a:latin typeface="Arial" charset="0"/>
                  <a:cs typeface="Arial" charset="0"/>
                </a:rPr>
                <a:t>-Palembang and  </a:t>
              </a:r>
            </a:p>
            <a:p>
              <a:pPr eaLnBrk="1" hangingPunct="1">
                <a:defRPr/>
              </a:pPr>
              <a:r>
                <a:rPr lang="en-US" sz="800">
                  <a:solidFill>
                    <a:srgbClr val="0033CC"/>
                  </a:solidFill>
                  <a:latin typeface="Arial" charset="0"/>
                  <a:cs typeface="Arial" charset="0"/>
                </a:rPr>
                <a:t> Indralaja Toll Road</a:t>
              </a:r>
            </a:p>
            <a:p>
              <a:pPr eaLnBrk="1" hangingPunct="1">
                <a:defRPr/>
              </a:pPr>
              <a:r>
                <a:rPr lang="en-US" sz="800">
                  <a:solidFill>
                    <a:srgbClr val="0033CC"/>
                  </a:solidFill>
                  <a:latin typeface="Arial" charset="0"/>
                  <a:cs typeface="Arial" charset="0"/>
                </a:rPr>
                <a:t>-Highway from Bandar </a:t>
              </a:r>
            </a:p>
            <a:p>
              <a:pPr eaLnBrk="1" hangingPunct="1">
                <a:defRPr/>
              </a:pPr>
              <a:r>
                <a:rPr lang="en-US" sz="800">
                  <a:solidFill>
                    <a:srgbClr val="0033CC"/>
                  </a:solidFill>
                  <a:latin typeface="Arial" charset="0"/>
                  <a:cs typeface="Arial" charset="0"/>
                </a:rPr>
                <a:t> Lampung to Bakahuni</a:t>
              </a:r>
              <a:endParaRPr lang="en-US" sz="1600">
                <a:latin typeface="Arial" charset="0"/>
                <a:cs typeface="Times New Roman" pitchFamily="18" charset="0"/>
              </a:endParaRPr>
            </a:p>
          </p:txBody>
        </p:sp>
        <p:sp>
          <p:nvSpPr>
            <p:cNvPr id="6167" name="Line 19"/>
            <p:cNvSpPr>
              <a:spLocks noChangeShapeType="1"/>
            </p:cNvSpPr>
            <p:nvPr/>
          </p:nvSpPr>
          <p:spPr bwMode="auto">
            <a:xfrm>
              <a:off x="2880" y="3360"/>
              <a:ext cx="1248" cy="336"/>
            </a:xfrm>
            <a:prstGeom prst="line">
              <a:avLst/>
            </a:prstGeom>
            <a:noFill/>
            <a:ln w="25400">
              <a:solidFill>
                <a:schemeClr val="accent2"/>
              </a:solidFill>
              <a:round/>
              <a:headEnd/>
              <a:tailEnd type="arrow" w="med" len="med"/>
            </a:ln>
            <a:effectLst>
              <a:outerShdw dist="20000" dir="5400000" rotWithShape="0">
                <a:srgbClr val="000000">
                  <a:alpha val="37999"/>
                </a:srgbClr>
              </a:outerShdw>
            </a:effectLst>
            <a:extLst>
              <a:ext uri="{909E8E84-426E-40DD-AFC4-6F175D3DCCD1}">
                <a14:hiddenFill xmlns:a14="http://schemas.microsoft.com/office/drawing/2010/main">
                  <a:noFill/>
                </a14:hiddenFill>
              </a:ext>
            </a:extLst>
          </p:spPr>
          <p:txBody>
            <a:bodyPr/>
            <a:lstStyle/>
            <a:p>
              <a:endParaRPr lang="en-US"/>
            </a:p>
          </p:txBody>
        </p:sp>
        <p:sp>
          <p:nvSpPr>
            <p:cNvPr id="6168" name="Line 20"/>
            <p:cNvSpPr>
              <a:spLocks noChangeShapeType="1"/>
            </p:cNvSpPr>
            <p:nvPr/>
          </p:nvSpPr>
          <p:spPr bwMode="auto">
            <a:xfrm flipH="1" flipV="1">
              <a:off x="2976" y="2112"/>
              <a:ext cx="1008" cy="48"/>
            </a:xfrm>
            <a:prstGeom prst="line">
              <a:avLst/>
            </a:prstGeom>
            <a:noFill/>
            <a:ln w="25400">
              <a:solidFill>
                <a:schemeClr val="accent2"/>
              </a:solidFill>
              <a:round/>
              <a:headEnd/>
              <a:tailEnd type="arrow" w="med" len="med"/>
            </a:ln>
            <a:effectLst>
              <a:outerShdw dist="20000" dir="5400000" rotWithShape="0">
                <a:srgbClr val="000000">
                  <a:alpha val="37999"/>
                </a:srgbClr>
              </a:outerShdw>
            </a:effectLst>
            <a:extLst>
              <a:ext uri="{909E8E84-426E-40DD-AFC4-6F175D3DCCD1}">
                <a14:hiddenFill xmlns:a14="http://schemas.microsoft.com/office/drawing/2010/main">
                  <a:noFill/>
                </a14:hiddenFill>
              </a:ext>
            </a:extLst>
          </p:spPr>
          <p:txBody>
            <a:bodyPr/>
            <a:lstStyle/>
            <a:p>
              <a:endParaRPr lang="en-US"/>
            </a:p>
          </p:txBody>
        </p:sp>
        <p:sp>
          <p:nvSpPr>
            <p:cNvPr id="6169" name="Line 21"/>
            <p:cNvSpPr>
              <a:spLocks noChangeShapeType="1"/>
            </p:cNvSpPr>
            <p:nvPr/>
          </p:nvSpPr>
          <p:spPr bwMode="auto">
            <a:xfrm flipH="1">
              <a:off x="2976" y="2160"/>
              <a:ext cx="1008" cy="144"/>
            </a:xfrm>
            <a:prstGeom prst="line">
              <a:avLst/>
            </a:prstGeom>
            <a:noFill/>
            <a:ln w="25400">
              <a:solidFill>
                <a:schemeClr val="accent2"/>
              </a:solidFill>
              <a:round/>
              <a:headEnd/>
              <a:tailEnd type="arrow" w="med" len="med"/>
            </a:ln>
            <a:effectLst>
              <a:outerShdw dist="20000" dir="5400000" rotWithShape="0">
                <a:srgbClr val="000000">
                  <a:alpha val="37999"/>
                </a:srgbClr>
              </a:outerShdw>
            </a:effectLst>
            <a:extLst>
              <a:ext uri="{909E8E84-426E-40DD-AFC4-6F175D3DCCD1}">
                <a14:hiddenFill xmlns:a14="http://schemas.microsoft.com/office/drawing/2010/main">
                  <a:noFill/>
                </a14:hiddenFill>
              </a:ext>
            </a:extLst>
          </p:spPr>
          <p:txBody>
            <a:bodyPr/>
            <a:lstStyle/>
            <a:p>
              <a:endParaRPr lang="en-US"/>
            </a:p>
          </p:txBody>
        </p:sp>
        <p:sp>
          <p:nvSpPr>
            <p:cNvPr id="6" name="TextBox 41"/>
            <p:cNvSpPr txBox="1"/>
            <p:nvPr/>
          </p:nvSpPr>
          <p:spPr>
            <a:xfrm>
              <a:off x="3966" y="2064"/>
              <a:ext cx="864" cy="602"/>
            </a:xfrm>
            <a:prstGeom prst="rect">
              <a:avLst/>
            </a:prstGeom>
            <a:solidFill>
              <a:schemeClr val="accent3">
                <a:lumMod val="95000"/>
              </a:schemeClr>
            </a:solidFill>
            <a:ln>
              <a:solidFill>
                <a:schemeClr val="bg2"/>
              </a:solidFill>
            </a:ln>
          </p:spPr>
          <p:txBody>
            <a:bodyPr>
              <a:spAutoFit/>
            </a:bodyPr>
            <a:lstStyle/>
            <a:p>
              <a:pPr eaLnBrk="1" hangingPunct="1">
                <a:defRPr/>
              </a:pPr>
              <a:r>
                <a:rPr lang="en-US" sz="1000" b="1">
                  <a:solidFill>
                    <a:srgbClr val="0033CC"/>
                  </a:solidFill>
                  <a:effectLst>
                    <a:outerShdw blurRad="38100" dist="38100" dir="2700000" algn="tl">
                      <a:srgbClr val="C0C0C0"/>
                    </a:outerShdw>
                  </a:effectLst>
                  <a:latin typeface="Arial" charset="0"/>
                  <a:cs typeface="Arial" charset="0"/>
                </a:rPr>
                <a:t>Melaka-Dumai Economic Corridor Multimodal Transport Project</a:t>
              </a:r>
            </a:p>
            <a:p>
              <a:pPr eaLnBrk="1" hangingPunct="1">
                <a:defRPr/>
              </a:pPr>
              <a:r>
                <a:rPr lang="en-US" sz="800">
                  <a:solidFill>
                    <a:srgbClr val="0033CC"/>
                  </a:solidFill>
                  <a:latin typeface="Arial" charset="0"/>
                  <a:cs typeface="Arial" charset="0"/>
                </a:rPr>
                <a:t>-Dumai Port </a:t>
              </a:r>
            </a:p>
            <a:p>
              <a:pPr eaLnBrk="1" hangingPunct="1">
                <a:buFontTx/>
                <a:buChar char="-"/>
                <a:defRPr/>
              </a:pPr>
              <a:r>
                <a:rPr lang="en-US" sz="800">
                  <a:solidFill>
                    <a:srgbClr val="0033CC"/>
                  </a:solidFill>
                  <a:latin typeface="Arial" charset="0"/>
                  <a:cs typeface="Arial" charset="0"/>
                </a:rPr>
                <a:t>Pekanbaru-Dumai Road </a:t>
              </a:r>
            </a:p>
          </p:txBody>
        </p:sp>
        <p:sp>
          <p:nvSpPr>
            <p:cNvPr id="6171" name="Line 24"/>
            <p:cNvSpPr>
              <a:spLocks noChangeShapeType="1"/>
            </p:cNvSpPr>
            <p:nvPr/>
          </p:nvSpPr>
          <p:spPr bwMode="auto">
            <a:xfrm flipH="1">
              <a:off x="3156" y="1584"/>
              <a:ext cx="828" cy="450"/>
            </a:xfrm>
            <a:prstGeom prst="line">
              <a:avLst/>
            </a:prstGeom>
            <a:noFill/>
            <a:ln w="25400">
              <a:solidFill>
                <a:schemeClr val="accent2"/>
              </a:solidFill>
              <a:round/>
              <a:headEnd/>
              <a:tailEnd type="arrow" w="med" len="med"/>
            </a:ln>
            <a:effectLst>
              <a:outerShdw dist="20000" dir="5400000" rotWithShape="0">
                <a:srgbClr val="000000">
                  <a:alpha val="37999"/>
                </a:srgbClr>
              </a:outerShdw>
            </a:effectLst>
            <a:extLst>
              <a:ext uri="{909E8E84-426E-40DD-AFC4-6F175D3DCCD1}">
                <a14:hiddenFill xmlns:a14="http://schemas.microsoft.com/office/drawing/2010/main">
                  <a:noFill/>
                </a14:hiddenFill>
              </a:ext>
            </a:extLst>
          </p:spPr>
          <p:txBody>
            <a:bodyPr/>
            <a:lstStyle/>
            <a:p>
              <a:endParaRPr lang="en-US"/>
            </a:p>
          </p:txBody>
        </p:sp>
        <p:sp>
          <p:nvSpPr>
            <p:cNvPr id="7" name="TextBox 41"/>
            <p:cNvSpPr txBox="1"/>
            <p:nvPr/>
          </p:nvSpPr>
          <p:spPr>
            <a:xfrm>
              <a:off x="3984" y="1296"/>
              <a:ext cx="816" cy="352"/>
            </a:xfrm>
            <a:prstGeom prst="rect">
              <a:avLst/>
            </a:prstGeom>
            <a:solidFill>
              <a:schemeClr val="accent3">
                <a:lumMod val="95000"/>
              </a:schemeClr>
            </a:solidFill>
            <a:ln>
              <a:solidFill>
                <a:schemeClr val="bg2"/>
              </a:solidFill>
            </a:ln>
          </p:spPr>
          <p:txBody>
            <a:bodyPr>
              <a:spAutoFit/>
            </a:bodyPr>
            <a:lstStyle/>
            <a:p>
              <a:pPr eaLnBrk="1" hangingPunct="1">
                <a:defRPr/>
              </a:pPr>
              <a:r>
                <a:rPr lang="en-US" sz="1000" b="1">
                  <a:solidFill>
                    <a:srgbClr val="0033CC"/>
                  </a:solidFill>
                  <a:effectLst>
                    <a:outerShdw blurRad="38100" dist="38100" dir="2700000" algn="tl">
                      <a:srgbClr val="C0C0C0"/>
                    </a:outerShdw>
                  </a:effectLst>
                  <a:latin typeface="Arial" charset="0"/>
                  <a:cs typeface="Arial" charset="0"/>
                </a:rPr>
                <a:t>Melaka-Pekanbaru Power Interconnection </a:t>
              </a:r>
            </a:p>
          </p:txBody>
        </p:sp>
      </p:grpSp>
      <p:sp>
        <p:nvSpPr>
          <p:cNvPr id="6147" name="Rectangle 52"/>
          <p:cNvSpPr>
            <a:spLocks noChangeArrowheads="1"/>
          </p:cNvSpPr>
          <p:nvPr/>
        </p:nvSpPr>
        <p:spPr bwMode="auto">
          <a:xfrm>
            <a:off x="1447800" y="2667000"/>
            <a:ext cx="1143000" cy="914400"/>
          </a:xfrm>
          <a:prstGeom prst="rect">
            <a:avLst/>
          </a:prstGeom>
          <a:solidFill>
            <a:schemeClr val="bg2">
              <a:lumMod val="75000"/>
            </a:schemeClr>
          </a:solidFill>
          <a:ln w="12700">
            <a:solidFill>
              <a:schemeClr val="bg2"/>
            </a:solidFill>
            <a:miter lim="800000"/>
            <a:headEnd type="none" w="sm" len="sm"/>
            <a:tailEnd type="none" w="sm" len="sm"/>
          </a:ln>
        </p:spPr>
        <p:txBody>
          <a:bodyPr wrap="none" anchor="ctr"/>
          <a:lstStyle>
            <a:lvl1pPr>
              <a:spcBef>
                <a:spcPct val="20000"/>
              </a:spcBef>
              <a:spcAft>
                <a:spcPct val="20000"/>
              </a:spcAft>
              <a:buClr>
                <a:srgbClr val="FFFF00"/>
              </a:buClr>
              <a:defRPr kumimoji="1" sz="3600">
                <a:solidFill>
                  <a:srgbClr val="FFFFFF"/>
                </a:solidFill>
                <a:latin typeface="Tahoma" pitchFamily="34" charset="0"/>
              </a:defRPr>
            </a:lvl1pPr>
            <a:lvl2pPr marL="742950" indent="-285750">
              <a:spcBef>
                <a:spcPct val="20000"/>
              </a:spcBef>
              <a:spcAft>
                <a:spcPct val="20000"/>
              </a:spcAft>
              <a:buClr>
                <a:srgbClr val="FFFF00"/>
              </a:buClr>
              <a:buChar char="•"/>
              <a:defRPr kumimoji="1" sz="3600">
                <a:solidFill>
                  <a:srgbClr val="FFFFFF"/>
                </a:solidFill>
                <a:latin typeface="Tahoma" pitchFamily="34" charset="0"/>
              </a:defRPr>
            </a:lvl2pPr>
            <a:lvl3pPr marL="1143000" indent="-228600">
              <a:spcBef>
                <a:spcPct val="20000"/>
              </a:spcBef>
              <a:spcAft>
                <a:spcPct val="20000"/>
              </a:spcAft>
              <a:buClr>
                <a:srgbClr val="FFFF00"/>
              </a:buClr>
              <a:buChar char="•"/>
              <a:defRPr kumimoji="1" sz="3600">
                <a:solidFill>
                  <a:srgbClr val="FFFFFF"/>
                </a:solidFill>
                <a:latin typeface="Tahoma" pitchFamily="34" charset="0"/>
              </a:defRPr>
            </a:lvl3pPr>
            <a:lvl4pPr marL="1600200" indent="-228600">
              <a:spcBef>
                <a:spcPct val="20000"/>
              </a:spcBef>
              <a:buClr>
                <a:srgbClr val="FFCC00"/>
              </a:buClr>
              <a:buChar char="•"/>
              <a:defRPr kumimoji="1" sz="3200">
                <a:solidFill>
                  <a:srgbClr val="FFFFFF"/>
                </a:solidFill>
                <a:latin typeface="Tahoma" pitchFamily="34" charset="0"/>
              </a:defRPr>
            </a:lvl4pPr>
            <a:lvl5pPr marL="2057400" indent="-228600">
              <a:spcBef>
                <a:spcPct val="20000"/>
              </a:spcBef>
              <a:buClr>
                <a:srgbClr val="FFCC00"/>
              </a:buClr>
              <a:buChar char="•"/>
              <a:defRPr kumimoji="1" sz="3200">
                <a:solidFill>
                  <a:srgbClr val="FFFFFF"/>
                </a:solidFill>
                <a:latin typeface="Tahoma" pitchFamily="34" charset="0"/>
              </a:defRPr>
            </a:lvl5pPr>
            <a:lvl6pPr marL="2514600" indent="-228600" eaLnBrk="0" fontAlgn="base" hangingPunct="0">
              <a:spcBef>
                <a:spcPct val="20000"/>
              </a:spcBef>
              <a:spcAft>
                <a:spcPct val="0"/>
              </a:spcAft>
              <a:buClr>
                <a:srgbClr val="FFCC00"/>
              </a:buClr>
              <a:buChar char="•"/>
              <a:defRPr kumimoji="1" sz="3200">
                <a:solidFill>
                  <a:srgbClr val="FFFFFF"/>
                </a:solidFill>
                <a:latin typeface="Tahoma" pitchFamily="34" charset="0"/>
              </a:defRPr>
            </a:lvl6pPr>
            <a:lvl7pPr marL="2971800" indent="-228600" eaLnBrk="0" fontAlgn="base" hangingPunct="0">
              <a:spcBef>
                <a:spcPct val="20000"/>
              </a:spcBef>
              <a:spcAft>
                <a:spcPct val="0"/>
              </a:spcAft>
              <a:buClr>
                <a:srgbClr val="FFCC00"/>
              </a:buClr>
              <a:buChar char="•"/>
              <a:defRPr kumimoji="1" sz="3200">
                <a:solidFill>
                  <a:srgbClr val="FFFFFF"/>
                </a:solidFill>
                <a:latin typeface="Tahoma" pitchFamily="34" charset="0"/>
              </a:defRPr>
            </a:lvl7pPr>
            <a:lvl8pPr marL="3429000" indent="-228600" eaLnBrk="0" fontAlgn="base" hangingPunct="0">
              <a:spcBef>
                <a:spcPct val="20000"/>
              </a:spcBef>
              <a:spcAft>
                <a:spcPct val="0"/>
              </a:spcAft>
              <a:buClr>
                <a:srgbClr val="FFCC00"/>
              </a:buClr>
              <a:buChar char="•"/>
              <a:defRPr kumimoji="1" sz="3200">
                <a:solidFill>
                  <a:srgbClr val="FFFFFF"/>
                </a:solidFill>
                <a:latin typeface="Tahoma" pitchFamily="34" charset="0"/>
              </a:defRPr>
            </a:lvl8pPr>
            <a:lvl9pPr marL="3886200" indent="-228600" eaLnBrk="0" fontAlgn="base" hangingPunct="0">
              <a:spcBef>
                <a:spcPct val="20000"/>
              </a:spcBef>
              <a:spcAft>
                <a:spcPct val="0"/>
              </a:spcAft>
              <a:buClr>
                <a:srgbClr val="FFCC00"/>
              </a:buClr>
              <a:buChar char="•"/>
              <a:defRPr kumimoji="1" sz="3200">
                <a:solidFill>
                  <a:srgbClr val="FFFFFF"/>
                </a:solidFill>
                <a:latin typeface="Tahoma" pitchFamily="34" charset="0"/>
              </a:defRPr>
            </a:lvl9pPr>
          </a:lstStyle>
          <a:p>
            <a:pPr algn="ctr">
              <a:spcBef>
                <a:spcPct val="0"/>
              </a:spcBef>
              <a:spcAft>
                <a:spcPct val="0"/>
              </a:spcAft>
              <a:buClrTx/>
            </a:pPr>
            <a:r>
              <a:rPr kumimoji="0" lang="en-US" altLang="en-US" sz="1000" b="1" dirty="0">
                <a:solidFill>
                  <a:srgbClr val="0000CC"/>
                </a:solidFill>
                <a:latin typeface="Arial" pitchFamily="34" charset="0"/>
              </a:rPr>
              <a:t>Development of </a:t>
            </a:r>
          </a:p>
          <a:p>
            <a:pPr algn="ctr">
              <a:spcBef>
                <a:spcPct val="0"/>
              </a:spcBef>
              <a:spcAft>
                <a:spcPct val="0"/>
              </a:spcAft>
              <a:buClrTx/>
            </a:pPr>
            <a:r>
              <a:rPr kumimoji="0" lang="en-US" altLang="en-US" sz="1000" b="1" dirty="0">
                <a:solidFill>
                  <a:srgbClr val="0000CC"/>
                </a:solidFill>
                <a:latin typeface="Arial" pitchFamily="34" charset="0"/>
              </a:rPr>
              <a:t>Aceh Highway</a:t>
            </a:r>
          </a:p>
          <a:p>
            <a:pPr algn="ctr">
              <a:spcBef>
                <a:spcPct val="0"/>
              </a:spcBef>
              <a:spcAft>
                <a:spcPct val="0"/>
              </a:spcAft>
              <a:buClrTx/>
            </a:pPr>
            <a:r>
              <a:rPr kumimoji="0" lang="en-US" altLang="en-US" sz="1000" b="1" dirty="0">
                <a:solidFill>
                  <a:srgbClr val="0000CC"/>
                </a:solidFill>
                <a:latin typeface="Arial" pitchFamily="34" charset="0"/>
              </a:rPr>
              <a:t>Facilities</a:t>
            </a:r>
            <a:r>
              <a:rPr kumimoji="0" lang="en-US" altLang="en-US" sz="1000" dirty="0">
                <a:solidFill>
                  <a:srgbClr val="0000CC"/>
                </a:solidFill>
                <a:latin typeface="Arial" pitchFamily="34" charset="0"/>
              </a:rPr>
              <a:t> </a:t>
            </a:r>
          </a:p>
          <a:p>
            <a:pPr algn="ctr">
              <a:spcBef>
                <a:spcPct val="0"/>
              </a:spcBef>
              <a:spcAft>
                <a:spcPct val="0"/>
              </a:spcAft>
              <a:buClrTx/>
            </a:pPr>
            <a:r>
              <a:rPr kumimoji="0" lang="en-US" altLang="en-US" sz="1000" dirty="0">
                <a:solidFill>
                  <a:srgbClr val="0000CC"/>
                </a:solidFill>
                <a:latin typeface="Arial" pitchFamily="34" charset="0"/>
              </a:rPr>
              <a:t>-</a:t>
            </a:r>
            <a:r>
              <a:rPr kumimoji="0" lang="en-US" altLang="en-US" sz="1000" dirty="0" err="1">
                <a:solidFill>
                  <a:srgbClr val="0000CC"/>
                </a:solidFill>
                <a:latin typeface="Arial" pitchFamily="34" charset="0"/>
              </a:rPr>
              <a:t>Bandah</a:t>
            </a:r>
            <a:r>
              <a:rPr kumimoji="0" lang="en-US" altLang="en-US" sz="1000" dirty="0">
                <a:solidFill>
                  <a:srgbClr val="0000CC"/>
                </a:solidFill>
                <a:latin typeface="Arial" pitchFamily="34" charset="0"/>
              </a:rPr>
              <a:t> Aceh-</a:t>
            </a:r>
          </a:p>
          <a:p>
            <a:pPr algn="ctr">
              <a:spcBef>
                <a:spcPct val="0"/>
              </a:spcBef>
              <a:spcAft>
                <a:spcPct val="0"/>
              </a:spcAft>
              <a:buClrTx/>
            </a:pPr>
            <a:r>
              <a:rPr kumimoji="0" lang="en-US" altLang="en-US" sz="1000" dirty="0" err="1">
                <a:solidFill>
                  <a:srgbClr val="0000CC"/>
                </a:solidFill>
                <a:latin typeface="Arial" pitchFamily="34" charset="0"/>
              </a:rPr>
              <a:t>K.Simpang</a:t>
            </a:r>
            <a:endParaRPr kumimoji="0" lang="en-US" altLang="en-US" sz="1000" dirty="0">
              <a:solidFill>
                <a:srgbClr val="0000CC"/>
              </a:solidFill>
              <a:latin typeface="Arial" pitchFamily="34" charset="0"/>
            </a:endParaRPr>
          </a:p>
          <a:p>
            <a:pPr algn="ctr">
              <a:spcBef>
                <a:spcPct val="0"/>
              </a:spcBef>
              <a:spcAft>
                <a:spcPct val="0"/>
              </a:spcAft>
              <a:buClrTx/>
            </a:pPr>
            <a:endParaRPr kumimoji="0" lang="en-US" altLang="en-US" sz="1000" dirty="0">
              <a:solidFill>
                <a:srgbClr val="0000CC"/>
              </a:solidFill>
              <a:latin typeface="Arial" pitchFamily="34" charset="0"/>
            </a:endParaRPr>
          </a:p>
        </p:txBody>
      </p:sp>
      <p:sp>
        <p:nvSpPr>
          <p:cNvPr id="6148" name="Line 54"/>
          <p:cNvSpPr>
            <a:spLocks noChangeShapeType="1"/>
          </p:cNvSpPr>
          <p:nvPr/>
        </p:nvSpPr>
        <p:spPr bwMode="auto">
          <a:xfrm flipV="1">
            <a:off x="1676400" y="2286000"/>
            <a:ext cx="228600" cy="381000"/>
          </a:xfrm>
          <a:prstGeom prst="line">
            <a:avLst/>
          </a:prstGeom>
          <a:noFill/>
          <a:ln w="38100">
            <a:solidFill>
              <a:schemeClr val="hlink"/>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28" name="TextBox 41"/>
          <p:cNvSpPr txBox="1"/>
          <p:nvPr/>
        </p:nvSpPr>
        <p:spPr bwMode="auto">
          <a:xfrm>
            <a:off x="5029200" y="901700"/>
            <a:ext cx="1981200" cy="246063"/>
          </a:xfrm>
          <a:prstGeom prst="rect">
            <a:avLst/>
          </a:prstGeom>
          <a:solidFill>
            <a:schemeClr val="accent3">
              <a:lumMod val="95000"/>
            </a:schemeClr>
          </a:solidFill>
          <a:ln>
            <a:solidFill>
              <a:schemeClr val="bg2"/>
            </a:solidFill>
          </a:ln>
        </p:spPr>
        <p:txBody>
          <a:bodyPr>
            <a:spAutoFit/>
          </a:bodyPr>
          <a:lstStyle/>
          <a:p>
            <a:pPr eaLnBrk="1" hangingPunct="1">
              <a:defRPr/>
            </a:pPr>
            <a:r>
              <a:rPr lang="en-US" sz="1000" b="1" dirty="0">
                <a:solidFill>
                  <a:srgbClr val="0000CC"/>
                </a:solidFill>
                <a:latin typeface="Arial" charset="0"/>
                <a:cs typeface="Times New Roman" pitchFamily="18" charset="0"/>
              </a:rPr>
              <a:t>S. Region CDC </a:t>
            </a:r>
            <a:r>
              <a:rPr lang="en-US" sz="1000" b="1" dirty="0" err="1">
                <a:solidFill>
                  <a:srgbClr val="0000CC"/>
                </a:solidFill>
                <a:latin typeface="Arial" charset="0"/>
                <a:cs typeface="Times New Roman" pitchFamily="18" charset="0"/>
              </a:rPr>
              <a:t>Thungsong</a:t>
            </a:r>
            <a:r>
              <a:rPr lang="en-US" sz="1000" b="1" dirty="0">
                <a:solidFill>
                  <a:srgbClr val="0000CC"/>
                </a:solidFill>
                <a:latin typeface="Arial" charset="0"/>
                <a:cs typeface="Times New Roman" pitchFamily="18" charset="0"/>
              </a:rPr>
              <a:t> </a:t>
            </a:r>
          </a:p>
        </p:txBody>
      </p:sp>
      <p:sp>
        <p:nvSpPr>
          <p:cNvPr id="6150" name="Line 8"/>
          <p:cNvSpPr>
            <a:spLocks noChangeShapeType="1"/>
          </p:cNvSpPr>
          <p:nvPr/>
        </p:nvSpPr>
        <p:spPr bwMode="auto">
          <a:xfrm flipH="1" flipV="1">
            <a:off x="4114800" y="1076325"/>
            <a:ext cx="914400" cy="28575"/>
          </a:xfrm>
          <a:prstGeom prst="line">
            <a:avLst/>
          </a:prstGeom>
          <a:noFill/>
          <a:ln w="25400">
            <a:solidFill>
              <a:schemeClr val="accent2"/>
            </a:solidFill>
            <a:round/>
            <a:headEnd/>
            <a:tailEnd type="arrow" w="med" len="med"/>
          </a:ln>
          <a:effectLst>
            <a:outerShdw dist="20000" dir="5400000" rotWithShape="0">
              <a:srgbClr val="000000">
                <a:alpha val="37999"/>
              </a:srgbClr>
            </a:outerShdw>
          </a:effectLst>
          <a:extLst>
            <a:ext uri="{909E8E84-426E-40DD-AFC4-6F175D3DCCD1}">
              <a14:hiddenFill xmlns:a14="http://schemas.microsoft.com/office/drawing/2010/main">
                <a:noFill/>
              </a14:hiddenFill>
            </a:ext>
          </a:extLst>
        </p:spPr>
        <p:txBody>
          <a:bodyPr/>
          <a:lstStyle/>
          <a:p>
            <a:endParaRPr lang="en-US"/>
          </a:p>
        </p:txBody>
      </p:sp>
      <p:sp>
        <p:nvSpPr>
          <p:cNvPr id="29" name="Slide Number Placeholder 2"/>
          <p:cNvSpPr>
            <a:spLocks noGrp="1"/>
          </p:cNvSpPr>
          <p:nvPr>
            <p:ph type="sldNum" sz="quarter" idx="12"/>
          </p:nvPr>
        </p:nvSpPr>
        <p:spPr>
          <a:xfrm>
            <a:off x="3881132" y="6338475"/>
            <a:ext cx="2133600" cy="365125"/>
          </a:xfrm>
        </p:spPr>
        <p:txBody>
          <a:bodyPr/>
          <a:lstStyle/>
          <a:p>
            <a:pPr>
              <a:defRPr/>
            </a:pPr>
            <a:fld id="{2697BE2F-48CE-4AD6-9F39-42F2F451C59B}" type="slidenum">
              <a:rPr lang="en-US"/>
              <a:pPr>
                <a:defRPr/>
              </a:pPr>
              <a:t>19</a:t>
            </a:fld>
            <a:endParaRPr lang="en-US" dirty="0"/>
          </a:p>
        </p:txBody>
      </p:sp>
    </p:spTree>
    <p:extLst>
      <p:ext uri="{BB962C8B-B14F-4D97-AF65-F5344CB8AC3E}">
        <p14:creationId xmlns:p14="http://schemas.microsoft.com/office/powerpoint/2010/main" val="37731067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04" y="2503911"/>
            <a:ext cx="8229600" cy="973257"/>
          </a:xfrm>
        </p:spPr>
        <p:txBody>
          <a:bodyPr>
            <a:noAutofit/>
          </a:bodyPr>
          <a:lstStyle/>
          <a:p>
            <a:pPr algn="ctr"/>
            <a:r>
              <a:rPr lang="en-US" sz="4800" u="none" dirty="0" smtClean="0"/>
              <a:t>Thank you</a:t>
            </a:r>
            <a:endParaRPr lang="en-US" sz="4800" u="none" dirty="0"/>
          </a:p>
        </p:txBody>
      </p:sp>
      <p:sp>
        <p:nvSpPr>
          <p:cNvPr id="4" name="Slide Number Placeholder 3"/>
          <p:cNvSpPr>
            <a:spLocks noGrp="1"/>
          </p:cNvSpPr>
          <p:nvPr>
            <p:ph type="sldNum" sz="quarter" idx="12"/>
          </p:nvPr>
        </p:nvSpPr>
        <p:spPr/>
        <p:txBody>
          <a:bodyPr/>
          <a:lstStyle/>
          <a:p>
            <a:fld id="{A0B2F7C8-44D0-A14F-9808-060BD71AE4A0}" type="slidenum">
              <a:rPr lang="en-US" smtClean="0">
                <a:solidFill>
                  <a:prstClr val="black">
                    <a:tint val="75000"/>
                  </a:prstClr>
                </a:solidFill>
              </a:rPr>
              <a:pPr/>
              <a:t>20</a:t>
            </a:fld>
            <a:endParaRPr lang="en-US">
              <a:solidFill>
                <a:prstClr val="black">
                  <a:tint val="75000"/>
                </a:prstClr>
              </a:solidFill>
            </a:endParaRPr>
          </a:p>
        </p:txBody>
      </p:sp>
    </p:spTree>
    <p:extLst>
      <p:ext uri="{BB962C8B-B14F-4D97-AF65-F5344CB8AC3E}">
        <p14:creationId xmlns:p14="http://schemas.microsoft.com/office/powerpoint/2010/main" val="78939550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924</TotalTime>
  <Words>2406</Words>
  <Application>Microsoft Office PowerPoint</Application>
  <PresentationFormat>On-screen Show (4:3)</PresentationFormat>
  <Paragraphs>189</Paragraphs>
  <Slides>20</Slides>
  <Notes>12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2" baseType="lpstr">
      <vt:lpstr>Office Theme</vt:lpstr>
      <vt:lpstr>Worksheet</vt:lpstr>
      <vt:lpstr>PowerPoint Presentation</vt:lpstr>
      <vt:lpstr>PowerPoint Presentation</vt:lpstr>
      <vt:lpstr>PowerPoint Presentation</vt:lpstr>
      <vt:lpstr>PowerPoint Presentation</vt:lpstr>
      <vt:lpstr>ASEAN is home to 227 of the world’s largest companies</vt:lpstr>
      <vt:lpstr>PowerPoint Presentation</vt:lpstr>
      <vt:lpstr>AEC’s 2015 Target: Reality or Vision?</vt:lpstr>
      <vt:lpstr>AEC’s Remaining Challenges</vt:lpstr>
      <vt:lpstr>The AEC and Connectivity </vt:lpstr>
      <vt:lpstr>PowerPoint Presentation</vt:lpstr>
      <vt:lpstr>ASEAN physical connectivity is progressing </vt:lpstr>
      <vt:lpstr>Physical &amp; Software Connectivity Constraints  Account for Relatively  High Logistics Costs in ASEAN </vt:lpstr>
      <vt:lpstr>Connectivity Initiatives Supported by ADB</vt:lpstr>
      <vt:lpstr>ADB Support for Subregional Cooperation in Southeast Asia </vt:lpstr>
      <vt:lpstr>The GMS Program</vt:lpstr>
      <vt:lpstr>The BIMP-EAGA Program</vt:lpstr>
      <vt:lpstr>PowerPoint Presentation</vt:lpstr>
      <vt:lpstr>The IMT-GT Program</vt:lpstr>
      <vt:lpstr>PowerPoint Presentation</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5th  Chief Ministers and Governors’  Forum Retreat</dc:title>
  <dc:creator>Gary Krishnan-MacPro-Retina</dc:creator>
  <cp:lastModifiedBy>Chuenchanok Jantanalikhit</cp:lastModifiedBy>
  <cp:revision>152</cp:revision>
  <cp:lastPrinted>2014-08-25T07:31:39Z</cp:lastPrinted>
  <dcterms:created xsi:type="dcterms:W3CDTF">2014-08-19T23:58:00Z</dcterms:created>
  <dcterms:modified xsi:type="dcterms:W3CDTF">2015-07-02T09:42:14Z</dcterms:modified>
</cp:coreProperties>
</file>