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9" r:id="rId2"/>
    <p:sldId id="272" r:id="rId3"/>
    <p:sldId id="280" r:id="rId4"/>
    <p:sldId id="260" r:id="rId5"/>
    <p:sldId id="261" r:id="rId6"/>
    <p:sldId id="265" r:id="rId7"/>
    <p:sldId id="284" r:id="rId8"/>
    <p:sldId id="285" r:id="rId9"/>
    <p:sldId id="286" r:id="rId10"/>
    <p:sldId id="264" r:id="rId11"/>
    <p:sldId id="262" r:id="rId12"/>
    <p:sldId id="266" r:id="rId13"/>
    <p:sldId id="268" r:id="rId14"/>
    <p:sldId id="281" r:id="rId15"/>
    <p:sldId id="267" r:id="rId16"/>
    <p:sldId id="257" r:id="rId17"/>
    <p:sldId id="270" r:id="rId18"/>
    <p:sldId id="283" r:id="rId19"/>
    <p:sldId id="275" r:id="rId20"/>
    <p:sldId id="278" r:id="rId21"/>
    <p:sldId id="274" r:id="rId22"/>
    <p:sldId id="276" r:id="rId23"/>
    <p:sldId id="277" r:id="rId24"/>
    <p:sldId id="273" r:id="rId25"/>
    <p:sldId id="279" r:id="rId26"/>
    <p:sldId id="287" r:id="rId27"/>
    <p:sldId id="28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89"/>
            <p14:sldId id="272"/>
            <p14:sldId id="280"/>
            <p14:sldId id="260"/>
            <p14:sldId id="261"/>
            <p14:sldId id="265"/>
            <p14:sldId id="284"/>
            <p14:sldId id="285"/>
            <p14:sldId id="286"/>
            <p14:sldId id="264"/>
            <p14:sldId id="262"/>
            <p14:sldId id="266"/>
            <p14:sldId id="268"/>
            <p14:sldId id="281"/>
            <p14:sldId id="267"/>
            <p14:sldId id="257"/>
            <p14:sldId id="270"/>
            <p14:sldId id="283"/>
            <p14:sldId id="275"/>
            <p14:sldId id="278"/>
            <p14:sldId id="274"/>
            <p14:sldId id="276"/>
            <p14:sldId id="277"/>
            <p14:sldId id="273"/>
            <p14:sldId id="279"/>
            <p14:sldId id="287"/>
            <p14:sldId id="28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96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image" Target="../media/image3.jpeg"/><Relationship Id="rId2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</dgm:ptLst>
  <dgm:cxnLst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r>
            <a:rPr lang="en-US" sz="1600" dirty="0" smtClean="0"/>
            <a:t>and services sales</a:t>
          </a:r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642FB8-4766-4040-977B-4D63DD672E12}" type="presOf" srcId="{D8017D2A-51F3-4947-A13A-63CFC7990D50}" destId="{8200D87F-ACEA-0C46-8F2F-1EC95215BE04}" srcOrd="0" destOrd="0" presId="urn:microsoft.com/office/officeart/2005/8/layout/hProcess6"/>
    <dgm:cxn modelId="{850B1CAE-C3B1-B04F-9CFB-D4CFFBA4F1A8}" type="presOf" srcId="{EA74FD16-13FB-CE45-A691-2E1B808CCAC3}" destId="{DB89696F-B49B-6C4D-9B2F-4B9FB31B75DB}" srcOrd="1" destOrd="0" presId="urn:microsoft.com/office/officeart/2005/8/layout/hProcess6"/>
    <dgm:cxn modelId="{C756DA35-343E-2A48-93B8-97975BF521DA}" type="presOf" srcId="{E3729909-B2D6-774A-8466-8BFFF9050256}" destId="{9ADF9033-21E6-AC4B-8630-38754B7DB7A9}" srcOrd="1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CE4CB177-8BB9-574D-8052-215522D2C858}" type="presOf" srcId="{E3729909-B2D6-774A-8466-8BFFF9050256}" destId="{F9A82284-46E1-7945-BD89-71EE1A8FF32F}" srcOrd="0" destOrd="0" presId="urn:microsoft.com/office/officeart/2005/8/layout/hProcess6"/>
    <dgm:cxn modelId="{1B482FD1-1231-FF4A-8DDE-376781F0D5A1}" type="presOf" srcId="{D8C12508-3FF2-BA4D-AB1B-914086511CB2}" destId="{9DFD0107-8F4D-5F49-8A06-2DFC12B3A513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C3561E3-BDAC-4C49-AAAD-25BC069F50D9}" type="presOf" srcId="{EA74FD16-13FB-CE45-A691-2E1B808CCAC3}" destId="{4CCB036E-5136-814B-9683-81E9B22CA356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1F29DD22-A832-6E49-B170-15F3E3BF8B23}" type="presOf" srcId="{6D85CDAC-F71D-8245-9CA4-663A4CA07A22}" destId="{29A559FF-87EC-414F-B209-08192277A69C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7A429891-3085-004D-9191-136FFB2514C9}" type="presOf" srcId="{70E6E17D-FC33-BA4D-B850-BAC54212F25B}" destId="{5CBE4F66-E6A0-4D42-984B-050091D22379}" srcOrd="0" destOrd="0" presId="urn:microsoft.com/office/officeart/2005/8/layout/hProcess6"/>
    <dgm:cxn modelId="{B1267215-4568-3244-9324-7E624917AEEA}" type="presOf" srcId="{1984387D-5B0F-A540-AAD3-CB1C9B124BC0}" destId="{0DC07552-A7C6-0F45-9799-F9EC2FFFC602}" srcOrd="0" destOrd="0" presId="urn:microsoft.com/office/officeart/2005/8/layout/hProcess6"/>
    <dgm:cxn modelId="{04BB5688-E3A1-774A-8378-9F650F3CC856}" type="presOf" srcId="{70E6E17D-FC33-BA4D-B850-BAC54212F25B}" destId="{AC2B1265-BF23-D146-845E-BDD1D425DF3F}" srcOrd="1" destOrd="0" presId="urn:microsoft.com/office/officeart/2005/8/layout/hProcess6"/>
    <dgm:cxn modelId="{63B7FBB2-1CAA-284E-9826-10A4D07B4299}" type="presParOf" srcId="{9DFD0107-8F4D-5F49-8A06-2DFC12B3A513}" destId="{D093AF13-5191-5E44-B891-9892347E665C}" srcOrd="0" destOrd="0" presId="urn:microsoft.com/office/officeart/2005/8/layout/hProcess6"/>
    <dgm:cxn modelId="{5C7F60C7-4872-D343-B0CA-DEA22F8E04B2}" type="presParOf" srcId="{D093AF13-5191-5E44-B891-9892347E665C}" destId="{4F8A42C2-4F22-B447-BF83-40D3A7422057}" srcOrd="0" destOrd="0" presId="urn:microsoft.com/office/officeart/2005/8/layout/hProcess6"/>
    <dgm:cxn modelId="{11D895B2-B370-1E43-AC30-990172DFF529}" type="presParOf" srcId="{D093AF13-5191-5E44-B891-9892347E665C}" destId="{4CCB036E-5136-814B-9683-81E9B22CA356}" srcOrd="1" destOrd="0" presId="urn:microsoft.com/office/officeart/2005/8/layout/hProcess6"/>
    <dgm:cxn modelId="{B963C39F-F6B7-2B4F-967E-4F1F76BEB4BE}" type="presParOf" srcId="{D093AF13-5191-5E44-B891-9892347E665C}" destId="{DB89696F-B49B-6C4D-9B2F-4B9FB31B75DB}" srcOrd="2" destOrd="0" presId="urn:microsoft.com/office/officeart/2005/8/layout/hProcess6"/>
    <dgm:cxn modelId="{194BAC85-3585-C94B-81DD-972C4FE2E843}" type="presParOf" srcId="{D093AF13-5191-5E44-B891-9892347E665C}" destId="{0DC07552-A7C6-0F45-9799-F9EC2FFFC602}" srcOrd="3" destOrd="0" presId="urn:microsoft.com/office/officeart/2005/8/layout/hProcess6"/>
    <dgm:cxn modelId="{217182CA-11D2-B842-80EA-F93C161C736A}" type="presParOf" srcId="{9DFD0107-8F4D-5F49-8A06-2DFC12B3A513}" destId="{F8200FFF-A6C8-AD4E-86AD-313DE76D0383}" srcOrd="1" destOrd="0" presId="urn:microsoft.com/office/officeart/2005/8/layout/hProcess6"/>
    <dgm:cxn modelId="{5C14AC18-CFAF-D046-998E-AED9FDD7D654}" type="presParOf" srcId="{9DFD0107-8F4D-5F49-8A06-2DFC12B3A513}" destId="{DC43C801-02EF-4647-AA47-61C56D41A518}" srcOrd="2" destOrd="0" presId="urn:microsoft.com/office/officeart/2005/8/layout/hProcess6"/>
    <dgm:cxn modelId="{B8C15E6E-84D8-C047-8E9A-8EC84F3EDF63}" type="presParOf" srcId="{DC43C801-02EF-4647-AA47-61C56D41A518}" destId="{7BABC177-AB82-1A4D-B7E0-5316C8379AB4}" srcOrd="0" destOrd="0" presId="urn:microsoft.com/office/officeart/2005/8/layout/hProcess6"/>
    <dgm:cxn modelId="{7A5009C7-5A57-6C4D-8947-0F2571750807}" type="presParOf" srcId="{DC43C801-02EF-4647-AA47-61C56D41A518}" destId="{F9A82284-46E1-7945-BD89-71EE1A8FF32F}" srcOrd="1" destOrd="0" presId="urn:microsoft.com/office/officeart/2005/8/layout/hProcess6"/>
    <dgm:cxn modelId="{DE25EA42-BBB5-C647-AAEB-15F6C374AFE0}" type="presParOf" srcId="{DC43C801-02EF-4647-AA47-61C56D41A518}" destId="{9ADF9033-21E6-AC4B-8630-38754B7DB7A9}" srcOrd="2" destOrd="0" presId="urn:microsoft.com/office/officeart/2005/8/layout/hProcess6"/>
    <dgm:cxn modelId="{EB849003-5CC7-AF42-AFA2-9D180510B0ED}" type="presParOf" srcId="{DC43C801-02EF-4647-AA47-61C56D41A518}" destId="{29A559FF-87EC-414F-B209-08192277A69C}" srcOrd="3" destOrd="0" presId="urn:microsoft.com/office/officeart/2005/8/layout/hProcess6"/>
    <dgm:cxn modelId="{D21C62D9-8D6F-B94F-A5B3-C9CA505DFB74}" type="presParOf" srcId="{9DFD0107-8F4D-5F49-8A06-2DFC12B3A513}" destId="{ABFACACB-1881-2B4D-846A-73CA1C2C6906}" srcOrd="3" destOrd="0" presId="urn:microsoft.com/office/officeart/2005/8/layout/hProcess6"/>
    <dgm:cxn modelId="{0B907325-70FF-794F-9B75-3515F9FC5892}" type="presParOf" srcId="{9DFD0107-8F4D-5F49-8A06-2DFC12B3A513}" destId="{30783B2F-CEFB-8445-9F6D-28125D37B490}" srcOrd="4" destOrd="0" presId="urn:microsoft.com/office/officeart/2005/8/layout/hProcess6"/>
    <dgm:cxn modelId="{774EEF08-7B91-F04E-9B24-91FFF9334029}" type="presParOf" srcId="{30783B2F-CEFB-8445-9F6D-28125D37B490}" destId="{B5563E83-DD34-D74A-8A65-6E75AC7D2E6A}" srcOrd="0" destOrd="0" presId="urn:microsoft.com/office/officeart/2005/8/layout/hProcess6"/>
    <dgm:cxn modelId="{DF03116C-D6A3-9349-83E5-AB30E21E50AC}" type="presParOf" srcId="{30783B2F-CEFB-8445-9F6D-28125D37B490}" destId="{5CBE4F66-E6A0-4D42-984B-050091D22379}" srcOrd="1" destOrd="0" presId="urn:microsoft.com/office/officeart/2005/8/layout/hProcess6"/>
    <dgm:cxn modelId="{47673DEB-F426-7849-ABEC-D5CF8B236E33}" type="presParOf" srcId="{30783B2F-CEFB-8445-9F6D-28125D37B490}" destId="{AC2B1265-BF23-D146-845E-BDD1D425DF3F}" srcOrd="2" destOrd="0" presId="urn:microsoft.com/office/officeart/2005/8/layout/hProcess6"/>
    <dgm:cxn modelId="{1AC8CD48-9386-2446-A323-5586D77EF97D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and services sales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155357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278194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15535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278194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155357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0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278194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155357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3/26/18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diagramData" Target="../diagrams/data6.xml"/><Relationship Id="rId8" Type="http://schemas.openxmlformats.org/officeDocument/2006/relationships/diagramLayout" Target="../diagrams/layout6.xml"/><Relationship Id="rId9" Type="http://schemas.openxmlformats.org/officeDocument/2006/relationships/diagramQuickStyle" Target="../diagrams/quickStyle6.xml"/><Relationship Id="rId10" Type="http://schemas.openxmlformats.org/officeDocument/2006/relationships/diagramColors" Target="../diagrams/colors6.xml"/><Relationship Id="rId11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10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Industry 4.0</a:t>
            </a:r>
            <a:br>
              <a:rPr lang="en-US" sz="4000" dirty="0" smtClean="0"/>
            </a:br>
            <a:r>
              <a:rPr lang="en-US" sz="4000" dirty="0" smtClean="0"/>
              <a:t>(Thailand 4.0)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8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Industrial Revolutions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27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German government</a:t>
            </a:r>
          </a:p>
          <a:p>
            <a:pPr lvl="1"/>
            <a:r>
              <a:rPr lang="en-US" dirty="0" smtClean="0"/>
              <a:t>High tech strategy for industry</a:t>
            </a:r>
          </a:p>
          <a:p>
            <a:pPr lvl="1"/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pPr lvl="1"/>
            <a:r>
              <a:rPr lang="en-US" dirty="0" smtClean="0"/>
              <a:t>“Working Group on Industry 4.0” presents findings to German government, Oct. 2012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Klaus Schwab</a:t>
            </a:r>
          </a:p>
          <a:p>
            <a:pPr lvl="1"/>
            <a:r>
              <a:rPr lang="en-US" dirty="0" smtClean="0"/>
              <a:t>World Economic Forum (Davos, Switzerland)</a:t>
            </a:r>
          </a:p>
          <a:p>
            <a:pPr lvl="2"/>
            <a:r>
              <a:rPr lang="en-US" dirty="0" smtClean="0"/>
              <a:t>Founder and executive chairperson</a:t>
            </a:r>
          </a:p>
          <a:p>
            <a:pPr lvl="1"/>
            <a:r>
              <a:rPr lang="en-US" dirty="0" smtClean="0"/>
              <a:t>Book:</a:t>
            </a:r>
            <a:r>
              <a:rPr lang="en-US" i="1" dirty="0" smtClean="0"/>
              <a:t> The Fourth Industrial Revolution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focuses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the factory</a:t>
            </a:r>
          </a:p>
          <a:p>
            <a:pPr lvl="1"/>
            <a:r>
              <a:rPr lang="en-US" dirty="0" smtClean="0"/>
              <a:t>Change in manufacturing processes</a:t>
            </a:r>
            <a:endParaRPr lang="en-US" dirty="0" smtClean="0"/>
          </a:p>
          <a:p>
            <a:pPr lvl="1"/>
            <a:r>
              <a:rPr lang="en-US" dirty="0" smtClean="0"/>
              <a:t>New </a:t>
            </a:r>
            <a:r>
              <a:rPr lang="en-US" dirty="0" smtClean="0"/>
              <a:t>products 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Connecting consumers with services</a:t>
            </a:r>
          </a:p>
          <a:p>
            <a:pPr lvl="1"/>
            <a:r>
              <a:rPr lang="en-US" dirty="0" smtClean="0"/>
              <a:t>Use of </a:t>
            </a:r>
            <a:r>
              <a:rPr lang="en-US" dirty="0" smtClean="0"/>
              <a:t>internet</a:t>
            </a:r>
          </a:p>
          <a:p>
            <a:pPr lvl="1"/>
            <a:r>
              <a:rPr lang="en-US" dirty="0" smtClean="0"/>
              <a:t>Gauging demand</a:t>
            </a:r>
          </a:p>
          <a:p>
            <a:pPr lvl="1"/>
            <a:r>
              <a:rPr lang="en-US" dirty="0" smtClean="0"/>
              <a:t>Customization </a:t>
            </a:r>
            <a:endParaRPr lang="en-US" dirty="0" smtClean="0"/>
          </a:p>
          <a:p>
            <a:pPr lvl="1"/>
            <a:r>
              <a:rPr lang="en-US" dirty="0" smtClean="0"/>
              <a:t>On-line booking and shopping</a:t>
            </a:r>
          </a:p>
          <a:p>
            <a:pPr lvl="2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Amazon, Expedia (travel)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Physical</a:t>
            </a:r>
          </a:p>
          <a:p>
            <a:pPr lvl="1"/>
            <a:r>
              <a:rPr lang="en-US" dirty="0" smtClean="0"/>
              <a:t>Autonomous vehicles</a:t>
            </a:r>
          </a:p>
          <a:p>
            <a:pPr lvl="1"/>
            <a:r>
              <a:rPr lang="en-US" dirty="0" smtClean="0"/>
              <a:t>3D printing</a:t>
            </a:r>
          </a:p>
          <a:p>
            <a:pPr lvl="1"/>
            <a:r>
              <a:rPr lang="en-US" dirty="0" smtClean="0"/>
              <a:t>Advanced robotics</a:t>
            </a:r>
          </a:p>
          <a:p>
            <a:pPr lvl="1"/>
            <a:r>
              <a:rPr lang="en-US" dirty="0" smtClean="0"/>
              <a:t>New materials</a:t>
            </a:r>
          </a:p>
          <a:p>
            <a:pPr lvl="1"/>
            <a:endParaRPr lang="en-US" dirty="0"/>
          </a:p>
          <a:p>
            <a:r>
              <a:rPr lang="en-US" dirty="0" smtClean="0"/>
              <a:t>Digital</a:t>
            </a:r>
          </a:p>
          <a:p>
            <a:pPr lvl="1"/>
            <a:r>
              <a:rPr lang="en-US" dirty="0" smtClean="0"/>
              <a:t>Sensors</a:t>
            </a:r>
          </a:p>
          <a:p>
            <a:pPr lvl="1"/>
            <a:r>
              <a:rPr lang="en-US" dirty="0" smtClean="0"/>
              <a:t>Remote monitoring</a:t>
            </a:r>
          </a:p>
          <a:p>
            <a:pPr lvl="1"/>
            <a:r>
              <a:rPr lang="en-US" dirty="0" smtClean="0"/>
              <a:t>On-demand economy (through internet)</a:t>
            </a:r>
          </a:p>
          <a:p>
            <a:pPr lvl="1"/>
            <a:r>
              <a:rPr lang="en-US" dirty="0" smtClean="0"/>
              <a:t>Block chain (secured transaction that is self-monitored (e.g. </a:t>
            </a:r>
            <a:r>
              <a:rPr lang="en-US" dirty="0" err="1" smtClean="0"/>
              <a:t>bitcoin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r>
              <a:rPr lang="en-US" dirty="0" smtClean="0"/>
              <a:t>Biological</a:t>
            </a:r>
          </a:p>
          <a:p>
            <a:pPr lvl="1"/>
            <a:r>
              <a:rPr lang="en-US" dirty="0" smtClean="0"/>
              <a:t>Health diagnostics</a:t>
            </a:r>
          </a:p>
          <a:p>
            <a:pPr lvl="1"/>
            <a:r>
              <a:rPr lang="en-US" dirty="0" smtClean="0"/>
              <a:t>Genetic editing (genome)</a:t>
            </a:r>
          </a:p>
          <a:p>
            <a:pPr lvl="1"/>
            <a:r>
              <a:rPr lang="en-US" dirty="0" smtClean="0"/>
              <a:t>Combating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46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18463"/>
              </p:ext>
            </p:extLst>
          </p:nvPr>
        </p:nvGraphicFramePr>
        <p:xfrm>
          <a:off x="457200" y="360392"/>
          <a:ext cx="8229600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2301"/>
                <a:gridCol w="1077299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sz="2800" dirty="0" smtClean="0"/>
                        <a:t>Survey: Tipping points</a:t>
                      </a:r>
                    </a:p>
                    <a:p>
                      <a:pPr algn="r"/>
                      <a:r>
                        <a:rPr lang="en-US" sz="1400" dirty="0" smtClean="0"/>
                        <a:t>%</a:t>
                      </a:r>
                      <a:r>
                        <a:rPr lang="en-US" sz="1400" baseline="0" dirty="0" smtClean="0"/>
                        <a:t> of persons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thinking this </a:t>
                      </a:r>
                    </a:p>
                    <a:p>
                      <a:pPr algn="r"/>
                      <a:r>
                        <a:rPr lang="en-US" sz="1400" baseline="0" dirty="0" smtClean="0"/>
                        <a:t>will happen</a:t>
                      </a:r>
                    </a:p>
                    <a:p>
                      <a:pPr algn="r"/>
                      <a:r>
                        <a:rPr lang="en-US" sz="1400" baseline="0" dirty="0" smtClean="0"/>
                        <a:t> by 2025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</a:t>
                      </a:r>
                      <a:r>
                        <a:rPr lang="en-US" sz="2000" baseline="0" dirty="0" smtClean="0"/>
                        <a:t> of people wearing clothes connected to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90% of people have</a:t>
                      </a:r>
                      <a:r>
                        <a:rPr lang="en-US" sz="2000" baseline="0" dirty="0" smtClean="0"/>
                        <a:t> unlimited, free (advertising-sponsored) storage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 trillion sensors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robotic</a:t>
                      </a:r>
                      <a:r>
                        <a:rPr lang="en-US" sz="2000" baseline="0" dirty="0" smtClean="0"/>
                        <a:t> pharmacist in US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87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reading glasses connected to</a:t>
                      </a:r>
                      <a:r>
                        <a:rPr lang="en-US" sz="2000" baseline="0" dirty="0" smtClean="0"/>
                        <a:t> the internet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3D printed car in production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implantable mobile phone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commercialized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82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10% of US cars on the road are driverless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78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transplant</a:t>
                      </a:r>
                      <a:r>
                        <a:rPr lang="en-US" sz="2000" baseline="0" dirty="0" smtClean="0"/>
                        <a:t> of 3D-created liver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76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city with more than 50,000 people and no traffic</a:t>
                      </a:r>
                      <a:r>
                        <a:rPr lang="en-US" sz="2000" baseline="0" dirty="0" smtClean="0"/>
                        <a:t> lights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64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First artificial intelligence machine on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corporate</a:t>
                      </a:r>
                      <a:r>
                        <a:rPr lang="en-US" sz="2000" baseline="0" dirty="0" smtClean="0"/>
                        <a:t> board of directors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i="1" dirty="0" smtClean="0"/>
                        <a:t>Source: K. Schwab, The Fourth Industrial Revolution, p. 26</a:t>
                      </a:r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098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 and 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4146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control</a:t>
            </a:r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things</a:t>
            </a:r>
          </a:p>
          <a:p>
            <a:r>
              <a:rPr lang="en-US" dirty="0" smtClean="0"/>
              <a:t>Links to big data</a:t>
            </a:r>
          </a:p>
          <a:p>
            <a:r>
              <a:rPr lang="en-US" dirty="0" smtClean="0"/>
              <a:t>Connecting consumers</a:t>
            </a:r>
          </a:p>
          <a:p>
            <a:pPr lvl="1"/>
            <a:r>
              <a:rPr lang="en-US" dirty="0" err="1" smtClean="0"/>
              <a:t>Uber</a:t>
            </a:r>
            <a:r>
              <a:rPr lang="en-US" dirty="0" smtClean="0"/>
              <a:t>, </a:t>
            </a:r>
            <a:r>
              <a:rPr lang="en-US" dirty="0" err="1" smtClean="0"/>
              <a:t>Arbnb</a:t>
            </a:r>
            <a:r>
              <a:rPr lang="en-US" dirty="0" smtClean="0"/>
              <a:t>, Amazon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the 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sensor 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example of sensor control</a:t>
            </a:r>
            <a:br>
              <a:rPr lang="en-US" dirty="0" smtClean="0"/>
            </a:br>
            <a:r>
              <a:rPr lang="en-US" sz="3100" dirty="0" smtClean="0"/>
              <a:t>(but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University (U.S.)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</a:p>
          <a:p>
            <a:pPr lvl="1"/>
            <a:r>
              <a:rPr lang="en-US" dirty="0" smtClean="0"/>
              <a:t>detect from elsewhere whether inventory was low and whether newly 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Smoke 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012583"/>
              </p:ext>
            </p:extLst>
          </p:nvPr>
        </p:nvGraphicFramePr>
        <p:xfrm>
          <a:off x="457200" y="1600201"/>
          <a:ext cx="8229600" cy="1978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736256"/>
              </p:ext>
            </p:extLst>
          </p:nvPr>
        </p:nvGraphicFramePr>
        <p:xfrm>
          <a:off x="295939" y="4483082"/>
          <a:ext cx="8229600" cy="206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609600" y="334008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Water sprinkler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of </a:t>
            </a:r>
            <a:r>
              <a:rPr lang="en-US" dirty="0" smtClean="0"/>
              <a:t>an</a:t>
            </a:r>
            <a:r>
              <a:rPr lang="en-US" dirty="0" smtClean="0"/>
              <a:t> example </a:t>
            </a:r>
            <a:r>
              <a:rPr lang="en-US" dirty="0" smtClean="0"/>
              <a:t>of </a:t>
            </a:r>
            <a:r>
              <a:rPr lang="en-US" dirty="0" smtClean="0"/>
              <a:t>a sensor in everyday life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</a:t>
            </a:r>
            <a:r>
              <a:rPr lang="en-US" dirty="0" smtClean="0"/>
              <a:t>it works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Does the </a:t>
            </a:r>
            <a:r>
              <a:rPr lang="en-US" dirty="0" smtClean="0"/>
              <a:t>sensor:</a:t>
            </a:r>
          </a:p>
          <a:p>
            <a:pPr lvl="1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</a:t>
            </a:r>
            <a:r>
              <a:rPr lang="en-US" dirty="0" smtClean="0"/>
              <a:t>prompt </a:t>
            </a:r>
            <a:r>
              <a:rPr lang="en-US" dirty="0" smtClean="0"/>
              <a:t>an action from a machine/</a:t>
            </a:r>
            <a:r>
              <a:rPr lang="en-US" dirty="0" smtClean="0"/>
              <a:t>device? </a:t>
            </a:r>
            <a:r>
              <a:rPr lang="en-US" dirty="0" smtClean="0"/>
              <a:t>or </a:t>
            </a:r>
            <a:endParaRPr lang="en-US" dirty="0" smtClean="0"/>
          </a:p>
          <a:p>
            <a:pPr lvl="1"/>
            <a:r>
              <a:rPr lang="en-US" dirty="0" smtClean="0"/>
              <a:t>(</a:t>
            </a:r>
            <a:r>
              <a:rPr lang="en-US" dirty="0" smtClean="0"/>
              <a:t>ii) people have to respond?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analytics – 6Cs</a:t>
            </a:r>
          </a:p>
          <a:p>
            <a:pPr lvl="1"/>
            <a:r>
              <a:rPr lang="en-US" dirty="0" smtClean="0"/>
              <a:t>Connection (sensors and networks)</a:t>
            </a:r>
          </a:p>
          <a:p>
            <a:pPr lvl="1"/>
            <a:r>
              <a:rPr lang="en-US" dirty="0" smtClean="0"/>
              <a:t>Cloud (computing and data on demand)</a:t>
            </a:r>
          </a:p>
          <a:p>
            <a:pPr lvl="1"/>
            <a:r>
              <a:rPr lang="en-US" dirty="0" smtClean="0"/>
              <a:t>Cyber (model and memory)</a:t>
            </a:r>
          </a:p>
          <a:p>
            <a:pPr lvl="1"/>
            <a:r>
              <a:rPr lang="en-US" dirty="0" smtClean="0"/>
              <a:t>Content/context (meaning and correlation)</a:t>
            </a:r>
          </a:p>
          <a:p>
            <a:pPr lvl="1"/>
            <a:r>
              <a:rPr lang="en-US" dirty="0" smtClean="0"/>
              <a:t>Community (sharing and collaboration)</a:t>
            </a:r>
          </a:p>
          <a:p>
            <a:pPr lvl="1"/>
            <a:r>
              <a:rPr lang="en-US" dirty="0" smtClean="0"/>
              <a:t>Customization (personalization and value)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19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Think of examples of how a sensor and related devices and connections might be used in a factory?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24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r>
              <a:rPr lang="en-US" dirty="0" smtClean="0"/>
              <a:t>Thailand is currently 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“producing things that are low wage</a:t>
            </a:r>
            <a:r>
              <a:rPr lang="en-US" dirty="0" smtClean="0"/>
              <a:t>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“[comparative] advantage being eroded by rising </a:t>
            </a:r>
            <a:r>
              <a:rPr lang="en-US" dirty="0" smtClean="0"/>
              <a:t>cost </a:t>
            </a:r>
            <a:r>
              <a:rPr lang="en-US" dirty="0" smtClean="0"/>
              <a:t>of labor</a:t>
            </a:r>
            <a:r>
              <a:rPr lang="en-US" dirty="0" smtClean="0"/>
              <a:t>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“lags behind neighboring countries in research, innovation, and enterprise</a:t>
            </a:r>
            <a:r>
              <a:rPr lang="en-US" dirty="0" smtClean="0"/>
              <a:t>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“public investment in research and innovation has not grown over the last two decades</a:t>
            </a:r>
            <a:r>
              <a:rPr lang="en-US" dirty="0" smtClean="0"/>
              <a:t>”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“</a:t>
            </a:r>
            <a:r>
              <a:rPr lang="en-US" dirty="0"/>
              <a:t>u</a:t>
            </a:r>
            <a:r>
              <a:rPr lang="en-US" dirty="0" smtClean="0"/>
              <a:t>niversities 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S-Curve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US" dirty="0" smtClean="0"/>
              <a:t>ocus on S curve industries</a:t>
            </a:r>
          </a:p>
          <a:p>
            <a:pPr marL="0" indent="0">
              <a:buNone/>
            </a:pPr>
            <a:r>
              <a:rPr lang="en-US" dirty="0" smtClean="0"/>
              <a:t>	“</a:t>
            </a:r>
            <a:r>
              <a:rPr lang="en-US" dirty="0" smtClean="0"/>
              <a:t>embark on new and creative initiatives</a:t>
            </a:r>
            <a:r>
              <a:rPr lang="en-US" dirty="0" smtClean="0"/>
              <a:t>”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“</a:t>
            </a:r>
            <a:r>
              <a:rPr lang="en-US" dirty="0" smtClean="0"/>
              <a:t>become a nexus for international R&amp;D collaboration and  </a:t>
            </a:r>
            <a:r>
              <a:rPr lang="en-US" dirty="0" smtClean="0"/>
              <a:t>	global </a:t>
            </a:r>
            <a:r>
              <a:rPr lang="en-US" dirty="0" smtClean="0"/>
              <a:t>R&amp;D hub</a:t>
            </a:r>
            <a:r>
              <a:rPr lang="en-US" dirty="0" smtClean="0"/>
              <a:t>”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“</a:t>
            </a:r>
            <a:r>
              <a:rPr lang="en-US" dirty="0" smtClean="0"/>
              <a:t>foster industry-science linkages</a:t>
            </a:r>
            <a:r>
              <a:rPr lang="en-US" dirty="0" smtClean="0"/>
              <a:t>”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“</a:t>
            </a:r>
            <a:r>
              <a:rPr lang="en-US" dirty="0" smtClean="0"/>
              <a:t>step up and produce more sophisticated products </a:t>
            </a:r>
            <a:r>
              <a:rPr lang="en-US" dirty="0" smtClean="0"/>
              <a:t>	which </a:t>
            </a:r>
            <a:r>
              <a:rPr lang="en-US" dirty="0" smtClean="0"/>
              <a:t>require skills</a:t>
            </a:r>
            <a:r>
              <a:rPr lang="en-US" dirty="0" smtClean="0"/>
              <a:t>”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S</a:t>
            </a:r>
            <a:r>
              <a:rPr lang="en-US" dirty="0" smtClean="0"/>
              <a:t>-curve companies “will be granted BOI privileges and </a:t>
            </a:r>
            <a:r>
              <a:rPr lang="en-US" dirty="0" smtClean="0"/>
              <a:t>	additional </a:t>
            </a:r>
            <a:r>
              <a:rPr lang="en-US" dirty="0" smtClean="0"/>
              <a:t>tax incentives”</a:t>
            </a:r>
          </a:p>
          <a:p>
            <a:pPr marL="0" indent="0">
              <a:buNone/>
            </a:pPr>
            <a:r>
              <a:rPr lang="en-US" dirty="0" smtClean="0"/>
              <a:t>	set </a:t>
            </a:r>
            <a:r>
              <a:rPr lang="en-US" dirty="0" smtClean="0"/>
              <a:t>up Competitiveness Enhancement Fund to “provide </a:t>
            </a:r>
            <a:r>
              <a:rPr lang="en-US" dirty="0" smtClean="0"/>
              <a:t>	financial </a:t>
            </a:r>
            <a:r>
              <a:rPr lang="en-US" dirty="0" smtClean="0"/>
              <a:t>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Eastern Economic Corridor</a:t>
            </a:r>
            <a:br>
              <a:rPr lang="en-US" dirty="0" smtClean="0"/>
            </a:br>
            <a:r>
              <a:rPr lang="en-US" dirty="0" smtClean="0"/>
              <a:t>(EEC)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Providing industrial estates</a:t>
            </a:r>
          </a:p>
          <a:p>
            <a:r>
              <a:rPr lang="en-US" dirty="0" smtClean="0"/>
              <a:t>Good transport (and digital) connection</a:t>
            </a:r>
          </a:p>
          <a:p>
            <a:r>
              <a:rPr lang="en-US" dirty="0" smtClean="0"/>
              <a:t>Encourage firms from S-curve industries</a:t>
            </a:r>
          </a:p>
          <a:p>
            <a:r>
              <a:rPr lang="en-US" dirty="0" smtClean="0"/>
              <a:t>Large tax incentives</a:t>
            </a:r>
          </a:p>
          <a:p>
            <a:r>
              <a:rPr lang="en-US" smtClean="0"/>
              <a:t>Use of FDI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793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039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939</Words>
  <Application>Microsoft Macintosh PowerPoint</Application>
  <PresentationFormat>On-screen Show (4:3)</PresentationFormat>
  <Paragraphs>260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10  Industry 4.0 (Thailand 4.0)</vt:lpstr>
      <vt:lpstr>Same or Different?</vt:lpstr>
      <vt:lpstr> </vt:lpstr>
      <vt:lpstr>What is it called?</vt:lpstr>
      <vt:lpstr>4 Industrial Revolutions</vt:lpstr>
      <vt:lpstr>Origins</vt:lpstr>
      <vt:lpstr>Two focuses</vt:lpstr>
      <vt:lpstr>Facets</vt:lpstr>
      <vt:lpstr>PowerPoint Presentation</vt:lpstr>
      <vt:lpstr>4Ws and 1H</vt:lpstr>
      <vt:lpstr>How to characterize</vt:lpstr>
      <vt:lpstr>What is the essence?</vt:lpstr>
      <vt:lpstr>Early example of sensor control (but not in a factory)</vt:lpstr>
      <vt:lpstr>Smoke alarm</vt:lpstr>
      <vt:lpstr>Take 5 minutes</vt:lpstr>
      <vt:lpstr>6 Cs</vt:lpstr>
      <vt:lpstr>PowerPoint Presentation</vt:lpstr>
      <vt:lpstr>Take 5 minutes </vt:lpstr>
      <vt:lpstr> </vt:lpstr>
      <vt:lpstr>Thailand’s constraints</vt:lpstr>
      <vt:lpstr>Thailand’s economic stages</vt:lpstr>
      <vt:lpstr>S-curve</vt:lpstr>
      <vt:lpstr>S-curve shift</vt:lpstr>
      <vt:lpstr>S-Curve Thailand</vt:lpstr>
      <vt:lpstr>What will government do?</vt:lpstr>
      <vt:lpstr>Eastern Economic Corridor (EEC)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45</cp:revision>
  <dcterms:created xsi:type="dcterms:W3CDTF">2016-10-17T06:54:30Z</dcterms:created>
  <dcterms:modified xsi:type="dcterms:W3CDTF">2018-03-27T00:04:03Z</dcterms:modified>
</cp:coreProperties>
</file>