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20"/>
  </p:notesMasterIdLst>
  <p:sldIdLst>
    <p:sldId id="256" r:id="rId2"/>
    <p:sldId id="284" r:id="rId3"/>
    <p:sldId id="288" r:id="rId4"/>
    <p:sldId id="289" r:id="rId5"/>
    <p:sldId id="285" r:id="rId6"/>
    <p:sldId id="290" r:id="rId7"/>
    <p:sldId id="293" r:id="rId8"/>
    <p:sldId id="291" r:id="rId9"/>
    <p:sldId id="292" r:id="rId10"/>
    <p:sldId id="294" r:id="rId11"/>
    <p:sldId id="286" r:id="rId12"/>
    <p:sldId id="298" r:id="rId13"/>
    <p:sldId id="287" r:id="rId14"/>
    <p:sldId id="295" r:id="rId15"/>
    <p:sldId id="296" r:id="rId16"/>
    <p:sldId id="297" r:id="rId17"/>
    <p:sldId id="300" r:id="rId18"/>
    <p:sldId id="29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29/03/2021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3/29/2021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Trade and development</a:t>
            </a:r>
            <a:endParaRPr lang="en-ID" sz="40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EE463 Globalization and international development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97235A-B278-4153-9081-BA5564D22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ECCBF72-57FA-4536-BE45-110DD55D6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overview</a:t>
            </a:r>
            <a:endParaRPr lang="en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1F7A8D-C4F7-4ADC-809A-8959B1F0D779}"/>
              </a:ext>
            </a:extLst>
          </p:cNvPr>
          <p:cNvSpPr txBox="1"/>
          <p:nvPr/>
        </p:nvSpPr>
        <p:spPr>
          <a:xfrm>
            <a:off x="1450975" y="1948070"/>
            <a:ext cx="533148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World trade has increased four-fold during the past 30 years; open trade benefits developing countries, generating economic growth and reducing poverty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While trade provides opportunities for economic growth and many developing countries are expanding their trade, there are winners and losers in the process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Exporters may face risk of falling prices or other events beyond their control</a:t>
            </a:r>
          </a:p>
          <a:p>
            <a:pPr>
              <a:spcAft>
                <a:spcPts val="1200"/>
              </a:spcAft>
            </a:pPr>
            <a:endParaRPr lang="en-US" sz="2200" dirty="0"/>
          </a:p>
          <a:p>
            <a:pPr>
              <a:spcAft>
                <a:spcPts val="1200"/>
              </a:spcAft>
            </a:pPr>
            <a:endParaRPr lang="en-US" sz="2200" dirty="0"/>
          </a:p>
        </p:txBody>
      </p:sp>
      <p:pic>
        <p:nvPicPr>
          <p:cNvPr id="4" name="Picture 2" descr="German exports rise despite global trade concerns | News | DW | 10.05.2019">
            <a:extLst>
              <a:ext uri="{FF2B5EF4-FFF2-40B4-BE49-F238E27FC236}">
                <a16:creationId xmlns:a16="http://schemas.microsoft.com/office/drawing/2014/main" id="{A9E0570B-4F34-4EA5-81FB-F523D4BC88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149"/>
          <a:stretch/>
        </p:blipFill>
        <p:spPr bwMode="auto">
          <a:xfrm>
            <a:off x="6751594" y="1854200"/>
            <a:ext cx="5440406" cy="430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7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C982D8F-D9E2-4880-BCE3-ACFDF1D66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3D949FB-19C7-4951-9457-F3D8ACC650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overview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497E52-EEF1-4FC9-B534-5E6D44C01F5D}"/>
              </a:ext>
            </a:extLst>
          </p:cNvPr>
          <p:cNvSpPr txBox="1"/>
          <p:nvPr/>
        </p:nvSpPr>
        <p:spPr>
          <a:xfrm>
            <a:off x="1450975" y="1895258"/>
            <a:ext cx="5331488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With cheap imports, firms and farmers producing at high prices for domestic consumers can be forced out of business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Weather occurrences affect trade: excess surplus drives commodity prices down;  however when crops fail, prices go up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Multilateral trade is often biased against less developed countries, whereby rich countries protect their agricultural and textile producers while forcing developing countries to open their economies</a:t>
            </a:r>
            <a:endParaRPr lang="en-ID" sz="2200" dirty="0"/>
          </a:p>
        </p:txBody>
      </p:sp>
      <p:pic>
        <p:nvPicPr>
          <p:cNvPr id="1026" name="Picture 2" descr="PES - primary vs manufactured">
            <a:extLst>
              <a:ext uri="{FF2B5EF4-FFF2-40B4-BE49-F238E27FC236}">
                <a16:creationId xmlns:a16="http://schemas.microsoft.com/office/drawing/2014/main" id="{B4522219-D3EC-4984-9372-37EB83F61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313" y="-1"/>
            <a:ext cx="5048687" cy="3347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alvadoran clothing and textile exports grow in 2018.">
            <a:extLst>
              <a:ext uri="{FF2B5EF4-FFF2-40B4-BE49-F238E27FC236}">
                <a16:creationId xmlns:a16="http://schemas.microsoft.com/office/drawing/2014/main" id="{864D4035-015C-45CA-8F8D-79366DB848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5" t="9010"/>
          <a:stretch/>
        </p:blipFill>
        <p:spPr bwMode="auto">
          <a:xfrm>
            <a:off x="7143312" y="3347498"/>
            <a:ext cx="5048687" cy="2775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546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DA7AB-5263-4674-8C0C-63AFA2EF5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World trade: export volume, 1960-2019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1143BAC-FA0F-47B2-AEBE-7C27B5C8F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5FB077-CAE2-4CBB-88E2-6E76078E5C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22" t="31884" r="40456" b="11731"/>
          <a:stretch/>
        </p:blipFill>
        <p:spPr>
          <a:xfrm>
            <a:off x="3728193" y="1853754"/>
            <a:ext cx="7326661" cy="42620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2A8DA0-3C23-44C8-A1BE-052AA0CE4B0C}"/>
              </a:ext>
            </a:extLst>
          </p:cNvPr>
          <p:cNvSpPr txBox="1"/>
          <p:nvPr/>
        </p:nvSpPr>
        <p:spPr>
          <a:xfrm>
            <a:off x="1451579" y="1877607"/>
            <a:ext cx="21995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World trade increased steadily since 1985 with collapse of the Soviet Union and various economic reforms undertaken worldwide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32718C-24BD-41D6-A462-862E014E4E8B}"/>
              </a:ext>
            </a:extLst>
          </p:cNvPr>
          <p:cNvSpPr txBox="1"/>
          <p:nvPr/>
        </p:nvSpPr>
        <p:spPr>
          <a:xfrm>
            <a:off x="8197795" y="3952986"/>
            <a:ext cx="24967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Increase in worldwide trade: $2 trillion in 1985 to $19.5 trillion in 2018</a:t>
            </a:r>
            <a:endParaRPr lang="en-ID" sz="1600" dirty="0"/>
          </a:p>
        </p:txBody>
      </p:sp>
    </p:spTree>
    <p:extLst>
      <p:ext uri="{BB962C8B-B14F-4D97-AF65-F5344CB8AC3E}">
        <p14:creationId xmlns:p14="http://schemas.microsoft.com/office/powerpoint/2010/main" val="1617648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5AAEC-96DD-4892-A5F2-F105A970E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Trade trends and patterns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D8EDF71-A46B-4FC9-81CC-3F7F9CC60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F88825-2058-42E3-81EA-CA4D036EDDAB}"/>
              </a:ext>
            </a:extLst>
          </p:cNvPr>
          <p:cNvSpPr txBox="1"/>
          <p:nvPr/>
        </p:nvSpPr>
        <p:spPr>
          <a:xfrm>
            <a:off x="1451580" y="1963972"/>
            <a:ext cx="5553519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The bulk of world trade occurs among high income countries</a:t>
            </a:r>
          </a:p>
          <a:p>
            <a:pPr>
              <a:spcAft>
                <a:spcPts val="1200"/>
              </a:spcAft>
            </a:pPr>
            <a:r>
              <a:rPr lang="en-US" sz="2200" b="0" i="0" dirty="0">
                <a:solidFill>
                  <a:srgbClr val="32363D"/>
                </a:solidFill>
                <a:effectLst/>
              </a:rPr>
              <a:t>Trade has moved beyond finished goods.  For example, a single car contains around 30,000 components such as the car seats, </a:t>
            </a:r>
            <a:r>
              <a:rPr lang="en-US" sz="2200" dirty="0">
                <a:solidFill>
                  <a:srgbClr val="32363D"/>
                </a:solidFill>
              </a:rPr>
              <a:t>glass, electrical parts, mechanical parts, and tires</a:t>
            </a:r>
          </a:p>
          <a:p>
            <a:pPr>
              <a:spcAft>
                <a:spcPts val="1200"/>
              </a:spcAft>
            </a:pPr>
            <a:r>
              <a:rPr lang="en-US" sz="2200" b="0" i="0" dirty="0">
                <a:solidFill>
                  <a:srgbClr val="32363D"/>
                </a:solidFill>
                <a:effectLst/>
              </a:rPr>
              <a:t>There are more regulations governing trade; formation of  WTO in 1995 broadened international rules for trade beyond goods and tariffs to regulations, services and intellectual property rights</a:t>
            </a:r>
            <a:endParaRPr lang="en-ID" sz="2200" dirty="0"/>
          </a:p>
        </p:txBody>
      </p:sp>
      <p:pic>
        <p:nvPicPr>
          <p:cNvPr id="2050" name="Picture 2" descr="India enhances its repute in auto exports - The Economic Times">
            <a:extLst>
              <a:ext uri="{FF2B5EF4-FFF2-40B4-BE49-F238E27FC236}">
                <a16:creationId xmlns:a16="http://schemas.microsoft.com/office/drawing/2014/main" id="{9BA1FAC3-1394-4F3F-B8BA-2640623810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1"/>
          <a:stretch/>
        </p:blipFill>
        <p:spPr bwMode="auto">
          <a:xfrm>
            <a:off x="7005099" y="1853754"/>
            <a:ext cx="5186901" cy="426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177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B38B641-FD62-4E3A-90BA-8E23F661E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850FE43-DA13-460F-9771-86B1530AD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Trade trends and patterns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F33169-7348-4560-A648-9A1ED04A962F}"/>
              </a:ext>
            </a:extLst>
          </p:cNvPr>
          <p:cNvSpPr txBox="1"/>
          <p:nvPr/>
        </p:nvSpPr>
        <p:spPr>
          <a:xfrm>
            <a:off x="1450976" y="1916265"/>
            <a:ext cx="518084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There has been a significant growth in exports from low- and middle-income countries: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China (late 70s), since its reversal policies towards outward-looking trade strategy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Korea, Taiwan, Hongkong and Singapore (early 60s): export orientation strategies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Mauritius: primary export was sugar cane (1975); manufacturing share of exports increased from 12% to 81% (2000)</a:t>
            </a:r>
          </a:p>
          <a:p>
            <a:r>
              <a:rPr lang="en-US" sz="2200" dirty="0"/>
              <a:t>As economies grow and trade increases, imports and exports tend to change as well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endParaRPr lang="en-ID" dirty="0"/>
          </a:p>
        </p:txBody>
      </p:sp>
      <p:pic>
        <p:nvPicPr>
          <p:cNvPr id="4098" name="Picture 2" descr="An Oil Refinery That Has Never Been Built">
            <a:extLst>
              <a:ext uri="{FF2B5EF4-FFF2-40B4-BE49-F238E27FC236}">
                <a16:creationId xmlns:a16="http://schemas.microsoft.com/office/drawing/2014/main" id="{4CC93708-C3AD-47CC-8197-EE020A52F9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3" r="9609"/>
          <a:stretch/>
        </p:blipFill>
        <p:spPr bwMode="auto">
          <a:xfrm>
            <a:off x="6631816" y="1854199"/>
            <a:ext cx="5540692" cy="429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074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E715252-256F-4817-813F-4DC6709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544230C-304C-4BB9-A506-926BD2007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Trade trends and patterns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562B0D-59F5-4E54-B0F1-6CE822476798}"/>
              </a:ext>
            </a:extLst>
          </p:cNvPr>
          <p:cNvSpPr txBox="1"/>
          <p:nvPr/>
        </p:nvSpPr>
        <p:spPr>
          <a:xfrm>
            <a:off x="1450975" y="1854200"/>
            <a:ext cx="5005484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On imports: as incomes increase, countries typically import higher quality and sophisticated goods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On exports: workers gain new skills and increase productivity; composition of exports shift from primary commodities to manufacturing products and services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Over the past 30 years, East Asia, South Asia, and Latin America countries have replaced primary product exports with manufacturing</a:t>
            </a:r>
          </a:p>
          <a:p>
            <a:endParaRPr lang="en-ID" dirty="0"/>
          </a:p>
        </p:txBody>
      </p:sp>
      <p:pic>
        <p:nvPicPr>
          <p:cNvPr id="5122" name="Picture 2" descr="How to Get your Products Manufactured with High Quality ? - Custom Contract  Manufacturing Company in China">
            <a:extLst>
              <a:ext uri="{FF2B5EF4-FFF2-40B4-BE49-F238E27FC236}">
                <a16:creationId xmlns:a16="http://schemas.microsoft.com/office/drawing/2014/main" id="{EEE391D7-36A6-4A4E-A76C-36B9AB88F6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54"/>
          <a:stretch/>
        </p:blipFill>
        <p:spPr bwMode="auto">
          <a:xfrm>
            <a:off x="6409477" y="1854200"/>
            <a:ext cx="5782524" cy="4260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1646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19EE6-B217-4ADC-809E-27CE4C391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777933"/>
            <a:ext cx="9603275" cy="1049235"/>
          </a:xfrm>
        </p:spPr>
        <p:txBody>
          <a:bodyPr/>
          <a:lstStyle/>
          <a:p>
            <a:r>
              <a:rPr lang="en-US" dirty="0"/>
              <a:t>Trade patterns: PR China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E613B49-414A-4B29-9BA0-565A40F37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026FBE-DF29-4A06-8BAC-0D31384837F0}"/>
              </a:ext>
            </a:extLst>
          </p:cNvPr>
          <p:cNvSpPr txBox="1"/>
          <p:nvPr/>
        </p:nvSpPr>
        <p:spPr>
          <a:xfrm>
            <a:off x="1451580" y="1882878"/>
            <a:ext cx="436082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dirty="0"/>
              <a:t>Economic reforms and trade and investment liberalization have helped transform China into a major trading power;  from 1979-2018 exports rose from $14 billion to $2.5 trillion, while imports grew from $18 billion to $2.1 trillion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From 2000 to 2008, the annual growth of China’s merchandise exports and imports averaged 25%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Due to the 2008 global financial crisis, annual growth of exports and imports fell by 15% </a:t>
            </a:r>
            <a:endParaRPr lang="en-ID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A5C11F-4454-4B98-829D-D6E6648554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935" t="40232" r="19848" b="18609"/>
          <a:stretch/>
        </p:blipFill>
        <p:spPr>
          <a:xfrm>
            <a:off x="6143076" y="1853754"/>
            <a:ext cx="6048924" cy="4226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456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3ACB6E4-BA63-4D3D-945D-6A2C6030E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5F328FC-26D2-4A3D-A166-65B5152E8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Trade patterns: PR China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F2B562-3D34-40E9-B068-276639603DEA}"/>
              </a:ext>
            </a:extLst>
          </p:cNvPr>
          <p:cNvSpPr txBox="1"/>
          <p:nvPr/>
        </p:nvSpPr>
        <p:spPr>
          <a:xfrm>
            <a:off x="1450975" y="1919356"/>
            <a:ext cx="5095761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dirty="0"/>
              <a:t>In 2010 and 2011, trade recovered with export and import growth averaging 28% but fell to 5% thereafter, reflecting sluggish global economic growth due to a decline in commodity prices (oil, ores)</a:t>
            </a:r>
          </a:p>
          <a:p>
            <a:pPr>
              <a:spcAft>
                <a:spcPts val="1200"/>
              </a:spcAft>
            </a:pPr>
            <a:r>
              <a:rPr lang="en-US" sz="2000" dirty="0"/>
              <a:t>In 2012, China overtook the United States as world’s largest merchandise trading economy</a:t>
            </a:r>
          </a:p>
          <a:p>
            <a:pPr>
              <a:spcAft>
                <a:spcPts val="1200"/>
              </a:spcAft>
            </a:pPr>
            <a:r>
              <a:rPr lang="en-US" sz="2000" dirty="0"/>
              <a:t>China’s imports and exports began rising again since 2017; </a:t>
            </a:r>
          </a:p>
          <a:p>
            <a:pPr>
              <a:spcAft>
                <a:spcPts val="1200"/>
              </a:spcAft>
            </a:pPr>
            <a:r>
              <a:rPr lang="en-US" sz="2000" dirty="0"/>
              <a:t>China’s abundance of low-cost labor has made it internationally competitive in many low-cost, labor-intensive manufacturing</a:t>
            </a:r>
          </a:p>
          <a:p>
            <a:pPr>
              <a:spcAft>
                <a:spcPts val="1200"/>
              </a:spcAft>
            </a:pPr>
            <a:endParaRPr lang="en-ID" sz="2000" dirty="0"/>
          </a:p>
        </p:txBody>
      </p:sp>
      <p:pic>
        <p:nvPicPr>
          <p:cNvPr id="3074" name="Picture 2" descr="Can China stop rare earths exports to the US? | Business| Economy and  finance news from a German perspective | DW | 05.06.2019">
            <a:extLst>
              <a:ext uri="{FF2B5EF4-FFF2-40B4-BE49-F238E27FC236}">
                <a16:creationId xmlns:a16="http://schemas.microsoft.com/office/drawing/2014/main" id="{4B89371A-AB29-4148-9D80-CC9B50B100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1"/>
          <a:stretch/>
        </p:blipFill>
        <p:spPr bwMode="auto">
          <a:xfrm>
            <a:off x="6546736" y="1854199"/>
            <a:ext cx="5645264" cy="427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783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72E98-309F-464A-85CB-9456EFC7B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Trade policies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399A4E5-9AA9-4249-A502-803E7CB2D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2ACDA6-4303-45F1-B931-6C07C9F5E7F1}"/>
              </a:ext>
            </a:extLst>
          </p:cNvPr>
          <p:cNvSpPr txBox="1"/>
          <p:nvPr/>
        </p:nvSpPr>
        <p:spPr>
          <a:xfrm>
            <a:off x="1451579" y="2019631"/>
            <a:ext cx="68336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/>
              <a:t>Import substitution</a:t>
            </a:r>
            <a:r>
              <a:rPr lang="en-US" sz="2600" dirty="0"/>
              <a:t>: focuses on the production of goods and services that replace or substitute imports; increases national pride, however this may not be cost effective </a:t>
            </a:r>
          </a:p>
          <a:p>
            <a:endParaRPr lang="en-US" sz="2600" dirty="0"/>
          </a:p>
          <a:p>
            <a:r>
              <a:rPr lang="en-US" sz="2600" b="1" dirty="0"/>
              <a:t>Export orientation (export-led growth)</a:t>
            </a:r>
            <a:r>
              <a:rPr lang="en-US" sz="2600" dirty="0"/>
              <a:t>: focuses on production for exports or global markets; however it is sensitive to global economic/financial fluctuations</a:t>
            </a:r>
            <a:endParaRPr lang="en-ID" sz="2600" dirty="0"/>
          </a:p>
        </p:txBody>
      </p:sp>
    </p:spTree>
    <p:extLst>
      <p:ext uri="{BB962C8B-B14F-4D97-AF65-F5344CB8AC3E}">
        <p14:creationId xmlns:p14="http://schemas.microsoft.com/office/powerpoint/2010/main" val="2974716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65C9A-366C-425C-8C02-48414CFC6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Export-led growth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BDE8805-DDFA-4B7B-A670-B3FBC349B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8099E7-BB16-4A20-82E8-C311F5D9DDF2}"/>
              </a:ext>
            </a:extLst>
          </p:cNvPr>
          <p:cNvSpPr txBox="1"/>
          <p:nvPr/>
        </p:nvSpPr>
        <p:spPr>
          <a:xfrm>
            <a:off x="1451580" y="1916264"/>
            <a:ext cx="506849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Benefits of primary products export is the possibility of stimulating production in other, related sectors; exports would therefore lead to more broad-based economic growth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Backward linkage</a:t>
            </a:r>
            <a:r>
              <a:rPr lang="en-US" sz="2200" dirty="0"/>
              <a:t>: the growth of one industry (e.g., textiles) stimulates domestic production of an upstream input (cotton)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Forward linkage</a:t>
            </a:r>
            <a:r>
              <a:rPr lang="en-US" sz="2200" dirty="0"/>
              <a:t>: the growth of one industry stimulates the production of downstream industries (apparel, garment)</a:t>
            </a:r>
            <a:endParaRPr lang="en-ID" sz="2200" dirty="0"/>
          </a:p>
        </p:txBody>
      </p:sp>
      <p:pic>
        <p:nvPicPr>
          <p:cNvPr id="9218" name="Picture 2" descr="Which Global Brands Are Leaders in Sustainable Cotton Sourcing? - Better  Cotton Initiative">
            <a:extLst>
              <a:ext uri="{FF2B5EF4-FFF2-40B4-BE49-F238E27FC236}">
                <a16:creationId xmlns:a16="http://schemas.microsoft.com/office/drawing/2014/main" id="{0D31947D-12D8-4409-9EB2-DD57F2269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485" y="1856735"/>
            <a:ext cx="1917082" cy="127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id="{24CC3441-8829-406B-BB1D-C137CD632D07}"/>
              </a:ext>
            </a:extLst>
          </p:cNvPr>
          <p:cNvSpPr/>
          <p:nvPr/>
        </p:nvSpPr>
        <p:spPr>
          <a:xfrm>
            <a:off x="7332141" y="3165684"/>
            <a:ext cx="492981" cy="3021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9220" name="Picture 4" descr="Textile tourism | HiSoUR - Hi So You Are">
            <a:extLst>
              <a:ext uri="{FF2B5EF4-FFF2-40B4-BE49-F238E27FC236}">
                <a16:creationId xmlns:a16="http://schemas.microsoft.com/office/drawing/2014/main" id="{96EEB932-9CF6-45A9-AD77-8E12CC563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485" y="3550824"/>
            <a:ext cx="1917082" cy="127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SIGNIFICANT APPAREL IMPORT DROP FROM INDIA TO USA">
            <a:extLst>
              <a:ext uri="{FF2B5EF4-FFF2-40B4-BE49-F238E27FC236}">
                <a16:creationId xmlns:a16="http://schemas.microsoft.com/office/drawing/2014/main" id="{8F63419B-6100-436B-A9E8-60D261FF2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484" y="5323737"/>
            <a:ext cx="1917082" cy="121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rrow: Down 8">
            <a:extLst>
              <a:ext uri="{FF2B5EF4-FFF2-40B4-BE49-F238E27FC236}">
                <a16:creationId xmlns:a16="http://schemas.microsoft.com/office/drawing/2014/main" id="{50D0FF99-3999-4439-98FA-4A5C716B2BE8}"/>
              </a:ext>
            </a:extLst>
          </p:cNvPr>
          <p:cNvSpPr/>
          <p:nvPr/>
        </p:nvSpPr>
        <p:spPr>
          <a:xfrm>
            <a:off x="7391146" y="4924071"/>
            <a:ext cx="492981" cy="3021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Arrow: Curved Left 5">
            <a:extLst>
              <a:ext uri="{FF2B5EF4-FFF2-40B4-BE49-F238E27FC236}">
                <a16:creationId xmlns:a16="http://schemas.microsoft.com/office/drawing/2014/main" id="{6A19741F-006F-4354-81E9-E07C38F0D8C6}"/>
              </a:ext>
            </a:extLst>
          </p:cNvPr>
          <p:cNvSpPr/>
          <p:nvPr/>
        </p:nvSpPr>
        <p:spPr>
          <a:xfrm>
            <a:off x="8755203" y="4617785"/>
            <a:ext cx="492981" cy="121687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7" name="Arrow: Curved Right 6">
            <a:extLst>
              <a:ext uri="{FF2B5EF4-FFF2-40B4-BE49-F238E27FC236}">
                <a16:creationId xmlns:a16="http://schemas.microsoft.com/office/drawing/2014/main" id="{C46A9CB7-B09E-40FD-96AA-F15BF1CCB2C3}"/>
              </a:ext>
            </a:extLst>
          </p:cNvPr>
          <p:cNvSpPr/>
          <p:nvPr/>
        </p:nvSpPr>
        <p:spPr>
          <a:xfrm rot="10513964">
            <a:off x="8689064" y="2677267"/>
            <a:ext cx="548640" cy="1271109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1EEE37-4DA4-41D1-8989-955621D05EAC}"/>
              </a:ext>
            </a:extLst>
          </p:cNvPr>
          <p:cNvSpPr txBox="1"/>
          <p:nvPr/>
        </p:nvSpPr>
        <p:spPr>
          <a:xfrm>
            <a:off x="9289575" y="3132922"/>
            <a:ext cx="938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backward linkage</a:t>
            </a:r>
            <a:endParaRPr lang="en-ID" sz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D71C82F-D72B-4FE3-9193-5523F58D5AD4}"/>
              </a:ext>
            </a:extLst>
          </p:cNvPr>
          <p:cNvSpPr txBox="1"/>
          <p:nvPr/>
        </p:nvSpPr>
        <p:spPr>
          <a:xfrm>
            <a:off x="9403642" y="4995387"/>
            <a:ext cx="938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forward linkage</a:t>
            </a:r>
            <a:endParaRPr lang="en-ID" sz="1200" dirty="0"/>
          </a:p>
        </p:txBody>
      </p:sp>
      <p:pic>
        <p:nvPicPr>
          <p:cNvPr id="9224" name="Picture 8" descr="vegetables - Phinemo.com">
            <a:extLst>
              <a:ext uri="{FF2B5EF4-FFF2-40B4-BE49-F238E27FC236}">
                <a16:creationId xmlns:a16="http://schemas.microsoft.com/office/drawing/2014/main" id="{0C7A161D-00E1-49C5-BF0E-C02ED8062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7493" y="1853754"/>
            <a:ext cx="1910136" cy="1271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The 9 Best Canned Vegetables - The Kitchen Community">
            <a:extLst>
              <a:ext uri="{FF2B5EF4-FFF2-40B4-BE49-F238E27FC236}">
                <a16:creationId xmlns:a16="http://schemas.microsoft.com/office/drawing/2014/main" id="{05A68497-674A-46BC-A1F9-6BC190E14E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651" y="3580253"/>
            <a:ext cx="1896978" cy="121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8 romantic fine dining restaurants in Kuala Lumpur">
            <a:extLst>
              <a:ext uri="{FF2B5EF4-FFF2-40B4-BE49-F238E27FC236}">
                <a16:creationId xmlns:a16="http://schemas.microsoft.com/office/drawing/2014/main" id="{EDB8D2E4-81B9-4B04-ADB1-9C4B719CA6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7829" y="5355293"/>
            <a:ext cx="1829802" cy="121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Arrow: Down 16">
            <a:extLst>
              <a:ext uri="{FF2B5EF4-FFF2-40B4-BE49-F238E27FC236}">
                <a16:creationId xmlns:a16="http://schemas.microsoft.com/office/drawing/2014/main" id="{744D4AE3-4CBC-479F-8445-2B4E28F7A33B}"/>
              </a:ext>
            </a:extLst>
          </p:cNvPr>
          <p:cNvSpPr/>
          <p:nvPr/>
        </p:nvSpPr>
        <p:spPr>
          <a:xfrm>
            <a:off x="10862649" y="4995387"/>
            <a:ext cx="492981" cy="3021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8" name="Arrow: Down 17">
            <a:extLst>
              <a:ext uri="{FF2B5EF4-FFF2-40B4-BE49-F238E27FC236}">
                <a16:creationId xmlns:a16="http://schemas.microsoft.com/office/drawing/2014/main" id="{0344AA07-0D56-4953-939B-64D3D694AB18}"/>
              </a:ext>
            </a:extLst>
          </p:cNvPr>
          <p:cNvSpPr/>
          <p:nvPr/>
        </p:nvSpPr>
        <p:spPr>
          <a:xfrm>
            <a:off x="10808363" y="3230915"/>
            <a:ext cx="492981" cy="3021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97775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D977B-6797-4A74-9730-78C47A1B2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Trade barriers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922D7D3-6BB8-4BA8-9491-33B7ED9A0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1B33CF-D808-4FE7-B8BC-E52C55A67ED9}"/>
              </a:ext>
            </a:extLst>
          </p:cNvPr>
          <p:cNvSpPr txBox="1"/>
          <p:nvPr/>
        </p:nvSpPr>
        <p:spPr>
          <a:xfrm>
            <a:off x="1451579" y="1853754"/>
            <a:ext cx="5846196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0" i="0" dirty="0">
                <a:effectLst/>
              </a:rPr>
              <a:t>Trade barriers are government-induced restrictions on international trade which decrease overall economic efficiency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Trade barriers are generally imposed to protect domestic industries; several forms of trade barriers are: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Tariff barriers: taxes on imported goods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Non-tariff barriers: import quotas, embargos, national regulations, involuntary export restraints, trade restrictions, and subsidies, and local content requirements</a:t>
            </a:r>
            <a:endParaRPr lang="en-ID" sz="2200" dirty="0"/>
          </a:p>
        </p:txBody>
      </p:sp>
      <p:pic>
        <p:nvPicPr>
          <p:cNvPr id="12290" name="Picture 2" descr="Economic consequences of trade barriers">
            <a:extLst>
              <a:ext uri="{FF2B5EF4-FFF2-40B4-BE49-F238E27FC236}">
                <a16:creationId xmlns:a16="http://schemas.microsoft.com/office/drawing/2014/main" id="{83DBC8EC-9A23-4BD2-ADC0-0F18B04566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775" y="1853754"/>
            <a:ext cx="4958226" cy="3600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8471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6726B-61E3-4238-96E7-3B9AD3638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advantage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CCEB59E-46E0-4791-9468-34F51240D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37CB0C-5EBD-4459-BD4F-F8C4FE11368D}"/>
              </a:ext>
            </a:extLst>
          </p:cNvPr>
          <p:cNvSpPr txBox="1"/>
          <p:nvPr/>
        </p:nvSpPr>
        <p:spPr>
          <a:xfrm>
            <a:off x="1451579" y="1937226"/>
            <a:ext cx="5243419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A country increases its welfare by trading because the world market provides opportunity to buy and sell goods at better prices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 smaller the economy, the greater the potential to be gained by trade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 country gains most by exporting commodities that it produces using abundant factors of production while importing goods whose production requires relatively scarcer factors of production</a:t>
            </a:r>
            <a:endParaRPr lang="en-ID" sz="2200" dirty="0"/>
          </a:p>
        </p:txBody>
      </p:sp>
      <p:pic>
        <p:nvPicPr>
          <p:cNvPr id="6146" name="Picture 2" descr="Oil Price Outlook: Crude Breakout Accelerates- Resistance Lies Ahead">
            <a:extLst>
              <a:ext uri="{FF2B5EF4-FFF2-40B4-BE49-F238E27FC236}">
                <a16:creationId xmlns:a16="http://schemas.microsoft.com/office/drawing/2014/main" id="{7A39A429-1806-46C8-9474-89A2ABAEB9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7"/>
          <a:stretch/>
        </p:blipFill>
        <p:spPr bwMode="auto">
          <a:xfrm>
            <a:off x="9316433" y="1853754"/>
            <a:ext cx="27051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Make a Paper Airplane and Paper Craft Item with Family and Friends! |  Prepare for travel [Domestic] | ANA">
            <a:extLst>
              <a:ext uri="{FF2B5EF4-FFF2-40B4-BE49-F238E27FC236}">
                <a16:creationId xmlns:a16="http://schemas.microsoft.com/office/drawing/2014/main" id="{054AD641-533C-4895-A34A-9881778DD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333" y="1853754"/>
            <a:ext cx="27051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Tractor | Products &amp; Solutions | Kubota Global Site">
            <a:extLst>
              <a:ext uri="{FF2B5EF4-FFF2-40B4-BE49-F238E27FC236}">
                <a16:creationId xmlns:a16="http://schemas.microsoft.com/office/drawing/2014/main" id="{037614C3-4A1B-452E-A6BC-26D5332FB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31" r="3572"/>
          <a:stretch/>
        </p:blipFill>
        <p:spPr bwMode="auto">
          <a:xfrm>
            <a:off x="6611333" y="3539679"/>
            <a:ext cx="27051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Focus on Iran | 2019-10-16 | World Grain">
            <a:extLst>
              <a:ext uri="{FF2B5EF4-FFF2-40B4-BE49-F238E27FC236}">
                <a16:creationId xmlns:a16="http://schemas.microsoft.com/office/drawing/2014/main" id="{650BD841-3C58-488E-8A28-6D50A7A7C8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72"/>
          <a:stretch/>
        </p:blipFill>
        <p:spPr bwMode="auto">
          <a:xfrm>
            <a:off x="9316433" y="3588337"/>
            <a:ext cx="2696948" cy="1637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583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4317C-9689-41F8-B431-48812C0B4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trade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0516914-DF63-4215-9E85-D80D5EED1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DB1BAC-1294-4448-9A10-682B55BDAC4D}"/>
              </a:ext>
            </a:extLst>
          </p:cNvPr>
          <p:cNvSpPr txBox="1"/>
          <p:nvPr/>
        </p:nvSpPr>
        <p:spPr>
          <a:xfrm>
            <a:off x="1391479" y="1853754"/>
            <a:ext cx="5152444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Trade exposes domestic firms to competition; in small economies, there are a limited number of producers which could exercise market/monopoly power and charging more for their goods; with international trade they have to compete and therefore prices will go down, society benefits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Trade enables transfer of technology and raise productivity, particularly when intermediate and advanced goods are involved</a:t>
            </a:r>
          </a:p>
        </p:txBody>
      </p:sp>
      <p:pic>
        <p:nvPicPr>
          <p:cNvPr id="7172" name="Picture 4" descr="What Debates About International Trade and Competition Often Ignore | The  World Financial Review">
            <a:extLst>
              <a:ext uri="{FF2B5EF4-FFF2-40B4-BE49-F238E27FC236}">
                <a16:creationId xmlns:a16="http://schemas.microsoft.com/office/drawing/2014/main" id="{5E73DC0C-DDF5-4AB5-9108-2557580DC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833" y="1853753"/>
            <a:ext cx="5752565" cy="430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813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A671F93-B868-41AE-A124-E5D4F1D32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AA7D17-633D-470E-BFFF-D3A2AB3241D1}"/>
              </a:ext>
            </a:extLst>
          </p:cNvPr>
          <p:cNvSpPr txBox="1"/>
          <p:nvPr/>
        </p:nvSpPr>
        <p:spPr>
          <a:xfrm>
            <a:off x="1391479" y="1853754"/>
            <a:ext cx="4031569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Trade increases not only the amount of goods a country can consume, but also the quality and variety of goods available; cell phones and computers are examples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Trade brings people into contact with one another; it may promote global understanding, democracy and prosperity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B004AC-D68D-4C06-8F26-470ED1614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Benefits of trade</a:t>
            </a:r>
            <a:endParaRPr lang="en-ID" dirty="0"/>
          </a:p>
        </p:txBody>
      </p:sp>
      <p:pic>
        <p:nvPicPr>
          <p:cNvPr id="6" name="Picture 2" descr="INFORMATION TECHNOLOGY – Boon International Education">
            <a:extLst>
              <a:ext uri="{FF2B5EF4-FFF2-40B4-BE49-F238E27FC236}">
                <a16:creationId xmlns:a16="http://schemas.microsoft.com/office/drawing/2014/main" id="{E61B890F-F74E-48C4-94FA-B0E384402E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4" t="539" b="-539"/>
          <a:stretch/>
        </p:blipFill>
        <p:spPr bwMode="auto">
          <a:xfrm>
            <a:off x="6329238" y="1876725"/>
            <a:ext cx="5862764" cy="426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96570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726A9-B9A3-4ADD-B8A1-53EACCE46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777933"/>
            <a:ext cx="9603275" cy="1049235"/>
          </a:xfrm>
        </p:spPr>
        <p:txBody>
          <a:bodyPr/>
          <a:lstStyle/>
          <a:p>
            <a:r>
              <a:rPr lang="en-US" dirty="0"/>
              <a:t>Winners and losers 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6D2D94C-0267-423C-8454-1A3EF50E5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01E1E9-C1AE-4F31-921B-B5516689AA8D}"/>
              </a:ext>
            </a:extLst>
          </p:cNvPr>
          <p:cNvSpPr txBox="1"/>
          <p:nvPr/>
        </p:nvSpPr>
        <p:spPr>
          <a:xfrm>
            <a:off x="1451579" y="1862402"/>
            <a:ext cx="456755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Distributional aspects of trade: although every country can gain from trade in the aggregate, not all groups or individuals in a country stand to gain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Therefore there are winners and losers in the process of international trade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Winners: large companies, consumers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Losers: domestic producers, labor, middlemen</a:t>
            </a:r>
            <a:endParaRPr lang="en-ID" sz="2200" dirty="0"/>
          </a:p>
        </p:txBody>
      </p:sp>
      <p:pic>
        <p:nvPicPr>
          <p:cNvPr id="11266" name="Picture 2" descr="Impact of WTO protests in Seattle still felt 2 decades later | Urban@UW">
            <a:extLst>
              <a:ext uri="{FF2B5EF4-FFF2-40B4-BE49-F238E27FC236}">
                <a16:creationId xmlns:a16="http://schemas.microsoft.com/office/drawing/2014/main" id="{93E6B05C-8787-4A01-AD4B-D7802B8495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79"/>
          <a:stretch/>
        </p:blipFill>
        <p:spPr bwMode="auto">
          <a:xfrm>
            <a:off x="6517549" y="1853754"/>
            <a:ext cx="5674451" cy="427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0908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3A340-1195-470C-8EC1-5B17BF006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920" y="804517"/>
            <a:ext cx="9603275" cy="1049235"/>
          </a:xfrm>
        </p:spPr>
        <p:txBody>
          <a:bodyPr/>
          <a:lstStyle/>
          <a:p>
            <a:r>
              <a:rPr lang="en-US" dirty="0"/>
              <a:t>Dutch disease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3558E71-62F3-41AF-A78B-EE52394EB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3D586B-C72B-44CF-B70D-A830CE528CFF}"/>
              </a:ext>
            </a:extLst>
          </p:cNvPr>
          <p:cNvSpPr txBox="1"/>
          <p:nvPr/>
        </p:nvSpPr>
        <p:spPr>
          <a:xfrm>
            <a:off x="1395920" y="1853754"/>
            <a:ext cx="678597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A nation’s increased earnings from booming primary export prices which causes adverse effects on the economy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Netherlands, 1960s: discovery of reserves of natural gas fueled an oil boom, resulting in a large export boom and bringing in foreign exchange and economic surplus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Netherlands, 1970s: rising inflation, declining manufacturing exports, lower rate of economic growth and rising </a:t>
            </a:r>
            <a:r>
              <a:rPr lang="en-US" sz="2200" dirty="0" err="1"/>
              <a:t>unemploymemt</a:t>
            </a:r>
            <a:endParaRPr lang="en-US" sz="2200" dirty="0"/>
          </a:p>
          <a:p>
            <a:pPr>
              <a:spcAft>
                <a:spcPts val="1200"/>
              </a:spcAft>
            </a:pPr>
            <a:r>
              <a:rPr lang="en-US" sz="2200" dirty="0"/>
              <a:t>Other countries experiencing Dutch disease: Mexico, Nigeria, Saudi Arabia (oil); coffee booms in Africa</a:t>
            </a:r>
          </a:p>
          <a:p>
            <a:endParaRPr lang="en-ID" sz="2200" dirty="0"/>
          </a:p>
        </p:txBody>
      </p:sp>
      <p:pic>
        <p:nvPicPr>
          <p:cNvPr id="10242" name="Picture 2" descr="Can Shale Gas Save The Netherlands?">
            <a:extLst>
              <a:ext uri="{FF2B5EF4-FFF2-40B4-BE49-F238E27FC236}">
                <a16:creationId xmlns:a16="http://schemas.microsoft.com/office/drawing/2014/main" id="{F0810A2C-B687-461E-98E2-F202D32E73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9" r="25705"/>
          <a:stretch/>
        </p:blipFill>
        <p:spPr bwMode="auto">
          <a:xfrm>
            <a:off x="7902634" y="1853753"/>
            <a:ext cx="4289366" cy="4284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4571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060E9-EDF6-48A2-B10A-6D29425D2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A6EA8D-2ECB-40B8-A6E3-91DB01259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3F3511-65CA-43E1-94EA-458B0BB9DE6F}"/>
              </a:ext>
            </a:extLst>
          </p:cNvPr>
          <p:cNvSpPr txBox="1"/>
          <p:nvPr/>
        </p:nvSpPr>
        <p:spPr>
          <a:xfrm>
            <a:off x="1451578" y="1933575"/>
            <a:ext cx="9362195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World trade has grown rapidly during the past three decades; trade among high income countries dominate world trade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The share of trade in GDP tends to be higher for smaller economies; as economies grow, the composition of trade tends to change, whereby exports shift from primary products towards manufactured goods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International trade encourages competition and reduces the market power of domestic firms, facilitates the adoption of new technologies, can facilitate investments and increase the quantity and quality of available goods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However trade is not without costs; there are both winners and losers. In the aggregate, however, countries benefit from trade</a:t>
            </a:r>
          </a:p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81453177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2033</TotalTime>
  <Words>1219</Words>
  <Application>Microsoft Office PowerPoint</Application>
  <PresentationFormat>Widescreen</PresentationFormat>
  <Paragraphs>96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Gill Sans MT</vt:lpstr>
      <vt:lpstr>Gallery</vt:lpstr>
      <vt:lpstr>Trade and development</vt:lpstr>
      <vt:lpstr>overview</vt:lpstr>
      <vt:lpstr>overview</vt:lpstr>
      <vt:lpstr>World trade: export volume, 1960-2019</vt:lpstr>
      <vt:lpstr>Trade trends and patterns</vt:lpstr>
      <vt:lpstr>Trade trends and patterns</vt:lpstr>
      <vt:lpstr>Trade trends and patterns</vt:lpstr>
      <vt:lpstr>Trade patterns: PR China</vt:lpstr>
      <vt:lpstr>Trade patterns: PR China</vt:lpstr>
      <vt:lpstr>Trade policies</vt:lpstr>
      <vt:lpstr>Export-led growth</vt:lpstr>
      <vt:lpstr>Trade barriers</vt:lpstr>
      <vt:lpstr>Comparative advantage</vt:lpstr>
      <vt:lpstr>Benefits of trade</vt:lpstr>
      <vt:lpstr>Benefits of trade</vt:lpstr>
      <vt:lpstr>Winners and losers </vt:lpstr>
      <vt:lpstr>Dutch disease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134</cp:revision>
  <dcterms:created xsi:type="dcterms:W3CDTF">2021-02-18T04:58:22Z</dcterms:created>
  <dcterms:modified xsi:type="dcterms:W3CDTF">2021-03-29T15:18:38Z</dcterms:modified>
</cp:coreProperties>
</file>