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6" r:id="rId3"/>
    <p:sldId id="257" r:id="rId4"/>
    <p:sldId id="271" r:id="rId5"/>
    <p:sldId id="269" r:id="rId6"/>
    <p:sldId id="270" r:id="rId7"/>
    <p:sldId id="273" r:id="rId8"/>
    <p:sldId id="272" r:id="rId9"/>
    <p:sldId id="267" r:id="rId10"/>
    <p:sldId id="266" r:id="rId11"/>
    <p:sldId id="268" r:id="rId12"/>
    <p:sldId id="277" r:id="rId13"/>
    <p:sldId id="274" r:id="rId14"/>
    <p:sldId id="275" r:id="rId15"/>
    <p:sldId id="261" r:id="rId16"/>
    <p:sldId id="26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F2BC5-D608-4BD5-9494-98AF4E9E4D3E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458D59-84D1-48A0-B59E-1F772860711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B3F326-5F9D-49A7-BACC-A0955C19CE68}" type="slidenum">
              <a:rPr lang="en-GB"/>
              <a:pPr/>
              <a:t>8</a:t>
            </a:fld>
            <a:endParaRPr lang="en-GB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7909" y="4343913"/>
            <a:ext cx="4622183" cy="4114361"/>
          </a:xfrm>
        </p:spPr>
        <p:txBody>
          <a:bodyPr/>
          <a:lstStyle/>
          <a:p>
            <a:pPr>
              <a:buFontTx/>
              <a:buChar char="•"/>
            </a:pPr>
            <a:endParaRPr lang="en-GB"/>
          </a:p>
          <a:p>
            <a:r>
              <a:rPr lang="en-GB"/>
              <a:t> </a:t>
            </a:r>
          </a:p>
          <a:p>
            <a:r>
              <a:rPr lang="en-GB"/>
              <a:t>   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ADB9E8-DBB5-426A-BF5F-A4F61B14E5E3}" type="slidenum">
              <a:rPr lang="en-GB"/>
              <a:pPr/>
              <a:t>9</a:t>
            </a:fld>
            <a:endParaRPr lang="en-GB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5538" y="684213"/>
            <a:ext cx="4573587" cy="3429000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7909" y="4343913"/>
            <a:ext cx="4622183" cy="4114361"/>
          </a:xfrm>
        </p:spPr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A36AEA-B20F-4E57-8247-C52BCF57DBD2}" type="slidenum">
              <a:rPr lang="en-GB"/>
              <a:pPr/>
              <a:t>10</a:t>
            </a:fld>
            <a:endParaRPr lang="en-GB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GB"/>
          </a:p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EABEC97-1D4E-4E6B-9FD6-7C94D90AEF7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38100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38100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9451C94-E70E-4EBC-A62B-4C6C07AF7B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D48C8-CCDF-4D89-8980-86A64D1AD88F}" type="datetimeFigureOut">
              <a:rPr lang="en-US" smtClean="0"/>
              <a:t>8/21/2012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CFAAE-0743-486C-981A-8F541130F5C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500174"/>
            <a:ext cx="7772400" cy="1470025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rgbClr val="0070C0"/>
                </a:solidFill>
              </a:rPr>
              <a:t>National Account in Matrix Formats</a:t>
            </a:r>
            <a:endParaRPr lang="en-US" sz="6600" b="1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357694"/>
            <a:ext cx="7572428" cy="1752600"/>
          </a:xfrm>
        </p:spPr>
        <p:txBody>
          <a:bodyPr/>
          <a:lstStyle/>
          <a:p>
            <a:pPr algn="r"/>
            <a:r>
              <a:rPr lang="en-US" dirty="0" err="1" smtClean="0"/>
              <a:t>Nattapong</a:t>
            </a:r>
            <a:r>
              <a:rPr lang="en-US" dirty="0" smtClean="0"/>
              <a:t> </a:t>
            </a:r>
            <a:r>
              <a:rPr lang="en-US" dirty="0" err="1" smtClean="0"/>
              <a:t>Puttanapong</a:t>
            </a:r>
            <a:r>
              <a:rPr lang="en-US" dirty="0" smtClean="0"/>
              <a:t>, Ph.D.</a:t>
            </a:r>
          </a:p>
          <a:p>
            <a:pPr algn="r"/>
            <a:r>
              <a:rPr lang="en-US" dirty="0" smtClean="0"/>
              <a:t>(for EE 459 – lecture #3, August 22</a:t>
            </a:r>
            <a:r>
              <a:rPr lang="en-US" baseline="30000" dirty="0" smtClean="0"/>
              <a:t>nd</a:t>
            </a:r>
            <a:r>
              <a:rPr lang="en-US" dirty="0" smtClean="0"/>
              <a:t> 2012)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214446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 of Matrix Accounting</a:t>
            </a:r>
            <a:endParaRPr lang="en-US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332037"/>
            <a:ext cx="8229600" cy="4525963"/>
          </a:xfrm>
        </p:spPr>
        <p:txBody>
          <a:bodyPr/>
          <a:lstStyle/>
          <a:p>
            <a:pPr marL="514350" indent="-514350">
              <a:buAutoNum type="arabicParenBoth"/>
            </a:pPr>
            <a:r>
              <a:rPr lang="en-US" b="1" dirty="0" smtClean="0"/>
              <a:t>Social Accounting Matrix (SAM)</a:t>
            </a:r>
          </a:p>
          <a:p>
            <a:pPr marL="514350" indent="-514350">
              <a:buAutoNum type="arabicParenBoth"/>
            </a:pPr>
            <a:r>
              <a:rPr lang="en-GB" b="1" dirty="0" smtClean="0"/>
              <a:t>Supply and Use Table</a:t>
            </a:r>
          </a:p>
          <a:p>
            <a:pPr marL="514350" indent="-514350">
              <a:buAutoNum type="arabicParenBoth"/>
            </a:pPr>
            <a:r>
              <a:rPr lang="en-GB" b="1" dirty="0" smtClean="0"/>
              <a:t>Input – Output Table (IO Table) </a:t>
            </a:r>
            <a:endParaRPr lang="en-US" b="1" dirty="0" smtClean="0"/>
          </a:p>
          <a:p>
            <a:pPr marL="514350" indent="-514350">
              <a:buAutoNum type="arabicParenBoth"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4000" b="1">
                <a:effectLst>
                  <a:outerShdw blurRad="38100" dist="38100" dir="2700000" algn="tl">
                    <a:srgbClr val="C0C0C0"/>
                  </a:outerShdw>
                </a:effectLst>
              </a:rPr>
              <a:t>Circulation within the economy</a:t>
            </a:r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>
            <p:ph idx="1"/>
          </p:nvPr>
        </p:nvGraphicFramePr>
        <p:xfrm>
          <a:off x="685800" y="1143000"/>
          <a:ext cx="7924800" cy="5094288"/>
        </p:xfrm>
        <a:graphic>
          <a:graphicData uri="http://schemas.openxmlformats.org/presentationml/2006/ole">
            <p:oleObj spid="_x0000_s1026" name="Visio" r:id="rId3" imgW="6814185" imgH="4379214" progId="Visio.Drawing.6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21" name="Group 141"/>
          <p:cNvGraphicFramePr>
            <a:graphicFrameLocks noGrp="1"/>
          </p:cNvGraphicFramePr>
          <p:nvPr>
            <p:ph idx="1"/>
          </p:nvPr>
        </p:nvGraphicFramePr>
        <p:xfrm>
          <a:off x="228600" y="990600"/>
          <a:ext cx="8763000" cy="5502278"/>
        </p:xfrm>
        <a:graphic>
          <a:graphicData uri="http://schemas.openxmlformats.org/drawingml/2006/table">
            <a:tbl>
              <a:tblPr/>
              <a:tblGrid>
                <a:gridCol w="1036638"/>
                <a:gridCol w="962025"/>
                <a:gridCol w="998537"/>
                <a:gridCol w="1000125"/>
                <a:gridCol w="922338"/>
                <a:gridCol w="692150"/>
                <a:gridCol w="604837"/>
                <a:gridCol w="793750"/>
                <a:gridCol w="779463"/>
                <a:gridCol w="973137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10" name="Rectangle 130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487363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Structure of </a:t>
            </a: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SAM Table</a:t>
            </a:r>
          </a:p>
        </p:txBody>
      </p:sp>
      <p:sp>
        <p:nvSpPr>
          <p:cNvPr id="20616" name="Text Box 136"/>
          <p:cNvSpPr txBox="1">
            <a:spLocks noChangeArrowheads="1"/>
          </p:cNvSpPr>
          <p:nvPr/>
        </p:nvSpPr>
        <p:spPr bwMode="auto">
          <a:xfrm>
            <a:off x="3276600" y="1600200"/>
            <a:ext cx="1828800" cy="1176338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800"/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Production Outputs</a:t>
            </a:r>
          </a:p>
          <a:p>
            <a:pPr>
              <a:spcBef>
                <a:spcPct val="50000"/>
              </a:spcBef>
            </a:pPr>
            <a:endParaRPr lang="en-US" sz="1200">
              <a:solidFill>
                <a:schemeClr val="bg1"/>
              </a:solidFill>
            </a:endParaRPr>
          </a:p>
        </p:txBody>
      </p:sp>
      <p:sp>
        <p:nvSpPr>
          <p:cNvPr id="20617" name="Text Box 137"/>
          <p:cNvSpPr txBox="1">
            <a:spLocks noChangeArrowheads="1"/>
          </p:cNvSpPr>
          <p:nvPr/>
        </p:nvSpPr>
        <p:spPr bwMode="auto">
          <a:xfrm>
            <a:off x="1295400" y="3886200"/>
            <a:ext cx="1828800" cy="1100138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Value Added</a:t>
            </a: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20618" name="Text Box 138"/>
          <p:cNvSpPr txBox="1">
            <a:spLocks noChangeArrowheads="1"/>
          </p:cNvSpPr>
          <p:nvPr/>
        </p:nvSpPr>
        <p:spPr bwMode="auto">
          <a:xfrm>
            <a:off x="5105400" y="4800600"/>
            <a:ext cx="1371600" cy="1055688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600"/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Factor Incomes</a:t>
            </a:r>
          </a:p>
          <a:p>
            <a:pPr>
              <a:spcBef>
                <a:spcPct val="50000"/>
              </a:spcBef>
            </a:pPr>
            <a:endParaRPr lang="en-US" sz="800"/>
          </a:p>
        </p:txBody>
      </p:sp>
      <p:sp>
        <p:nvSpPr>
          <p:cNvPr id="20619" name="Text Box 139"/>
          <p:cNvSpPr txBox="1">
            <a:spLocks noChangeArrowheads="1"/>
          </p:cNvSpPr>
          <p:nvPr/>
        </p:nvSpPr>
        <p:spPr bwMode="auto">
          <a:xfrm>
            <a:off x="6324600" y="2667000"/>
            <a:ext cx="1752600" cy="108426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500"/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Consumption</a:t>
            </a:r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Expenditures</a:t>
            </a:r>
          </a:p>
          <a:p>
            <a:pPr>
              <a:spcBef>
                <a:spcPct val="50000"/>
              </a:spcBef>
            </a:pPr>
            <a:endParaRPr lang="en-US" sz="400"/>
          </a:p>
        </p:txBody>
      </p:sp>
      <p:sp>
        <p:nvSpPr>
          <p:cNvPr id="20620" name="Text Box 140"/>
          <p:cNvSpPr txBox="1">
            <a:spLocks noChangeArrowheads="1"/>
          </p:cNvSpPr>
          <p:nvPr/>
        </p:nvSpPr>
        <p:spPr bwMode="auto">
          <a:xfrm>
            <a:off x="1295400" y="2590800"/>
            <a:ext cx="1828800" cy="11938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600"/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Input – Output</a:t>
            </a:r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Table</a:t>
            </a:r>
          </a:p>
          <a:p>
            <a:pPr>
              <a:spcBef>
                <a:spcPct val="50000"/>
              </a:spcBef>
            </a:pPr>
            <a:endParaRPr lang="en-US" sz="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724400" y="762000"/>
            <a:ext cx="4267200" cy="5867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52400" y="762000"/>
            <a:ext cx="4495800" cy="5867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28600" y="228600"/>
            <a:ext cx="86868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SAM Exercise </a:t>
            </a: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Income and Expenditure Tables</a:t>
            </a:r>
          </a:p>
        </p:txBody>
      </p:sp>
      <p:graphicFrame>
        <p:nvGraphicFramePr>
          <p:cNvPr id="15494" name="Group 134"/>
          <p:cNvGraphicFramePr>
            <a:graphicFrameLocks noGrp="1"/>
          </p:cNvGraphicFramePr>
          <p:nvPr/>
        </p:nvGraphicFramePr>
        <p:xfrm>
          <a:off x="457200" y="1600200"/>
          <a:ext cx="4038600" cy="2514602"/>
        </p:xfrm>
        <a:graphic>
          <a:graphicData uri="http://schemas.openxmlformats.org/drawingml/2006/table">
            <a:tbl>
              <a:tblPr/>
              <a:tblGrid>
                <a:gridCol w="1077913"/>
                <a:gridCol w="1252537"/>
                <a:gridCol w="1708150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AGRI activity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(AGR-A)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NON-AGRI activity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(NAGR-A)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93" name="Group 133"/>
          <p:cNvGraphicFramePr>
            <a:graphicFrameLocks noGrp="1"/>
          </p:cNvGraphicFramePr>
          <p:nvPr/>
        </p:nvGraphicFramePr>
        <p:xfrm>
          <a:off x="381000" y="4724400"/>
          <a:ext cx="4114800" cy="1731264"/>
        </p:xfrm>
        <a:graphic>
          <a:graphicData uri="http://schemas.openxmlformats.org/drawingml/2006/table">
            <a:tbl>
              <a:tblPr/>
              <a:tblGrid>
                <a:gridCol w="2133600"/>
                <a:gridCol w="914400"/>
                <a:gridCol w="106680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AGRI Commodity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(AGR-C)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NON- AGRI Commodity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(NAGR-C)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11" name="Group 51"/>
          <p:cNvGraphicFramePr>
            <a:graphicFrameLocks noGrp="1"/>
          </p:cNvGraphicFramePr>
          <p:nvPr/>
        </p:nvGraphicFramePr>
        <p:xfrm>
          <a:off x="4800600" y="4724400"/>
          <a:ext cx="4038600" cy="1676401"/>
        </p:xfrm>
        <a:graphic>
          <a:graphicData uri="http://schemas.openxmlformats.org/drawingml/2006/table">
            <a:tbl>
              <a:tblPr/>
              <a:tblGrid>
                <a:gridCol w="1244600"/>
                <a:gridCol w="1392238"/>
                <a:gridCol w="1401762"/>
              </a:tblGrid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URBAN-HHD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(U-HHD)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RURAL-HHD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(R-HHD)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33" name="Group 73"/>
          <p:cNvGraphicFramePr>
            <a:graphicFrameLocks noGrp="1"/>
          </p:cNvGraphicFramePr>
          <p:nvPr/>
        </p:nvGraphicFramePr>
        <p:xfrm>
          <a:off x="4876800" y="1524000"/>
          <a:ext cx="4038600" cy="2627376"/>
        </p:xfrm>
        <a:graphic>
          <a:graphicData uri="http://schemas.openxmlformats.org/drawingml/2006/table">
            <a:tbl>
              <a:tblPr/>
              <a:tblGrid>
                <a:gridCol w="1219200"/>
                <a:gridCol w="1328738"/>
                <a:gridCol w="1490662"/>
              </a:tblGrid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URBAN-HHD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(U-HHD)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RURAL-HHD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(R-HHD)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AGRI Commodity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(AGR-C)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of NON- AGRI Commodity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(NAGR-C)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55" name="Text Box 95"/>
          <p:cNvSpPr txBox="1">
            <a:spLocks noChangeArrowheads="1"/>
          </p:cNvSpPr>
          <p:nvPr/>
        </p:nvSpPr>
        <p:spPr bwMode="auto">
          <a:xfrm>
            <a:off x="1295400" y="838200"/>
            <a:ext cx="264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PRODUCTION (FIRMS)</a:t>
            </a:r>
          </a:p>
        </p:txBody>
      </p:sp>
      <p:sp>
        <p:nvSpPr>
          <p:cNvPr id="15456" name="Text Box 96"/>
          <p:cNvSpPr txBox="1">
            <a:spLocks noChangeArrowheads="1"/>
          </p:cNvSpPr>
          <p:nvPr/>
        </p:nvSpPr>
        <p:spPr bwMode="auto">
          <a:xfrm>
            <a:off x="5029200" y="838200"/>
            <a:ext cx="3727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(HOUSEHOLDS)</a:t>
            </a:r>
          </a:p>
        </p:txBody>
      </p:sp>
      <p:sp>
        <p:nvSpPr>
          <p:cNvPr id="15457" name="Text Box 97"/>
          <p:cNvSpPr txBox="1">
            <a:spLocks noChangeArrowheads="1"/>
          </p:cNvSpPr>
          <p:nvPr/>
        </p:nvSpPr>
        <p:spPr bwMode="auto">
          <a:xfrm>
            <a:off x="1676400" y="1143000"/>
            <a:ext cx="180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EXPENDITURE</a:t>
            </a:r>
          </a:p>
        </p:txBody>
      </p:sp>
      <p:sp>
        <p:nvSpPr>
          <p:cNvPr id="15458" name="Text Box 98"/>
          <p:cNvSpPr txBox="1">
            <a:spLocks noChangeArrowheads="1"/>
          </p:cNvSpPr>
          <p:nvPr/>
        </p:nvSpPr>
        <p:spPr bwMode="auto">
          <a:xfrm>
            <a:off x="6019800" y="1143000"/>
            <a:ext cx="180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EXPENDITURE</a:t>
            </a:r>
          </a:p>
        </p:txBody>
      </p:sp>
      <p:sp>
        <p:nvSpPr>
          <p:cNvPr id="15459" name="Text Box 99"/>
          <p:cNvSpPr txBox="1">
            <a:spLocks noChangeArrowheads="1"/>
          </p:cNvSpPr>
          <p:nvPr/>
        </p:nvSpPr>
        <p:spPr bwMode="auto">
          <a:xfrm>
            <a:off x="1981200" y="42672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INCOME</a:t>
            </a:r>
          </a:p>
        </p:txBody>
      </p:sp>
      <p:sp>
        <p:nvSpPr>
          <p:cNvPr id="15460" name="Text Box 100"/>
          <p:cNvSpPr txBox="1">
            <a:spLocks noChangeArrowheads="1"/>
          </p:cNvSpPr>
          <p:nvPr/>
        </p:nvSpPr>
        <p:spPr bwMode="auto">
          <a:xfrm>
            <a:off x="6324600" y="43434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INCOME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67" name="Group 135"/>
          <p:cNvGraphicFramePr>
            <a:graphicFrameLocks noGrp="1"/>
          </p:cNvGraphicFramePr>
          <p:nvPr>
            <p:ph idx="1"/>
          </p:nvPr>
        </p:nvGraphicFramePr>
        <p:xfrm>
          <a:off x="228600" y="990600"/>
          <a:ext cx="8763000" cy="5465765"/>
        </p:xfrm>
        <a:graphic>
          <a:graphicData uri="http://schemas.openxmlformats.org/drawingml/2006/table">
            <a:tbl>
              <a:tblPr/>
              <a:tblGrid>
                <a:gridCol w="1036638"/>
                <a:gridCol w="962025"/>
                <a:gridCol w="998537"/>
                <a:gridCol w="1000125"/>
                <a:gridCol w="922338"/>
                <a:gridCol w="692150"/>
                <a:gridCol w="604837"/>
                <a:gridCol w="793750"/>
                <a:gridCol w="779463"/>
                <a:gridCol w="973137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AGR-C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NAGR-C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R-HHD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562" name="Rectangle 130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487363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SAM Exercise </a:t>
            </a: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Completing SAM 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9092535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Gross Domestic Product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58204" cy="4686320"/>
          </a:xfrm>
        </p:spPr>
        <p:txBody>
          <a:bodyPr/>
          <a:lstStyle/>
          <a:p>
            <a:pPr marL="220663" indent="-220663">
              <a:lnSpc>
                <a:spcPct val="80000"/>
              </a:lnSpc>
            </a:pPr>
            <a:r>
              <a:rPr lang="en-GB" sz="2000" dirty="0">
                <a:solidFill>
                  <a:schemeClr val="bg1"/>
                </a:solidFill>
              </a:rPr>
              <a:t>Main measure of economic activity and growth</a:t>
            </a:r>
          </a:p>
          <a:p>
            <a:pPr marL="220663" indent="-220663">
              <a:lnSpc>
                <a:spcPct val="80000"/>
              </a:lnSpc>
            </a:pPr>
            <a:r>
              <a:rPr lang="en-GB" sz="2000" dirty="0">
                <a:solidFill>
                  <a:schemeClr val="bg1"/>
                </a:solidFill>
              </a:rPr>
              <a:t>Can be measured in three ways:</a:t>
            </a: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Output = Expenditure = Income  </a:t>
            </a:r>
            <a:r>
              <a:rPr lang="en-GB" sz="2000" i="1" dirty="0">
                <a:solidFill>
                  <a:schemeClr val="bg1"/>
                </a:solidFill>
              </a:rPr>
              <a:t>or</a:t>
            </a:r>
            <a:r>
              <a:rPr lang="en-GB" sz="2000" dirty="0">
                <a:solidFill>
                  <a:schemeClr val="bg1"/>
                </a:solidFill>
              </a:rPr>
              <a:t>  GDP(O) = GDP(E) = GDP(O)</a:t>
            </a:r>
          </a:p>
          <a:p>
            <a:pPr marL="220663" indent="-220663">
              <a:lnSpc>
                <a:spcPct val="80000"/>
              </a:lnSpc>
            </a:pPr>
            <a:endParaRPr lang="en-GB" sz="2000" dirty="0">
              <a:solidFill>
                <a:schemeClr val="bg1"/>
              </a:solidFill>
            </a:endParaRP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Supply = Demand:</a:t>
            </a:r>
          </a:p>
          <a:p>
            <a:pPr marL="220663" indent="-220663">
              <a:lnSpc>
                <a:spcPct val="80000"/>
              </a:lnSpc>
              <a:buFontTx/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Domestic Production + Imports = Household Expenditure + Intermediate Consumption + Capital Formation + Exports + Change in Stocks</a:t>
            </a:r>
          </a:p>
          <a:p>
            <a:pPr marL="220663" indent="-220663">
              <a:lnSpc>
                <a:spcPct val="80000"/>
              </a:lnSpc>
              <a:buFontTx/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GDP(O) = GDP(E)</a:t>
            </a:r>
          </a:p>
          <a:p>
            <a:pPr marL="220663" indent="-220663">
              <a:lnSpc>
                <a:spcPct val="80000"/>
              </a:lnSpc>
              <a:buFontTx/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Domestic Production – Intermediate Consumption = Household Expenditure + Capital Formation + Change in Stocks + Exports - Imports </a:t>
            </a:r>
          </a:p>
          <a:p>
            <a:pPr marL="220663" indent="-220663">
              <a:lnSpc>
                <a:spcPct val="80000"/>
              </a:lnSpc>
              <a:buFontTx/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220663" indent="-220663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chemeClr val="bg1"/>
                </a:solidFill>
              </a:rPr>
              <a:t> GDP(I) = wages and salaries + profits</a:t>
            </a:r>
          </a:p>
          <a:p>
            <a:pPr marL="704850" lvl="1" indent="-274638">
              <a:lnSpc>
                <a:spcPct val="80000"/>
              </a:lnSpc>
            </a:pP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57224" y="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Gross Domestic Product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57158" y="1071546"/>
            <a:ext cx="8286808" cy="5143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Main measure of economic activity and growth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be measured in three ways: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Output = Expenditure = Income  </a:t>
            </a:r>
            <a:r>
              <a:rPr kumimoji="0" lang="en-GB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</a:t>
            </a: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GDP(O) = GDP(E) = GDP(O)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Supply = Demand: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Domestic Production + Imports = Household Expenditure + Intermediate Consumption + Capital Formation + Exports + Change in Stocks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GDP(O) = GDP(E)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Domestic Production – Intermediate Consumption = Household Expenditure + Capital Formation + Change in Stocks + Exports - Imports </a:t>
            </a: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0663" marR="0" lvl="0" indent="-220663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GDP(I) = wages and salaries + profits</a:t>
            </a:r>
          </a:p>
          <a:p>
            <a:pPr marL="704850" marR="0" lvl="1" indent="-274638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82868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Compilation and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Balancing in Matrix Format</a:t>
            </a:r>
            <a:endParaRPr lang="en-GB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24000"/>
            <a:ext cx="9144000" cy="4905396"/>
          </a:xfrm>
        </p:spPr>
        <p:txBody>
          <a:bodyPr>
            <a:normAutofit/>
          </a:bodyPr>
          <a:lstStyle/>
          <a:p>
            <a:pPr marL="704850" lvl="1" indent="-274638">
              <a:lnSpc>
                <a:spcPct val="80000"/>
              </a:lnSpc>
            </a:pPr>
            <a:endParaRPr lang="en-GB" sz="2400" dirty="0"/>
          </a:p>
          <a:p>
            <a:pPr marL="704850" lvl="1" indent="-274638">
              <a:lnSpc>
                <a:spcPct val="80000"/>
              </a:lnSpc>
              <a:buFontTx/>
              <a:buChar char="•"/>
            </a:pPr>
            <a:r>
              <a:rPr lang="en-GB" sz="3600" dirty="0"/>
              <a:t>Each component can be measured </a:t>
            </a:r>
            <a:r>
              <a:rPr lang="en-GB" sz="3600" dirty="0" smtClean="0"/>
              <a:t>separately, annually</a:t>
            </a:r>
            <a:r>
              <a:rPr lang="en-GB" sz="3600" dirty="0"/>
              <a:t>, quarterly or monthly</a:t>
            </a:r>
          </a:p>
          <a:p>
            <a:pPr marL="704850" lvl="1" indent="-274638">
              <a:lnSpc>
                <a:spcPct val="80000"/>
              </a:lnSpc>
              <a:buFontTx/>
              <a:buChar char="•"/>
            </a:pPr>
            <a:r>
              <a:rPr lang="en-GB" sz="3600" dirty="0"/>
              <a:t>Results in three different estimates of GDP </a:t>
            </a:r>
          </a:p>
          <a:p>
            <a:pPr marL="704850" lvl="1" indent="-274638">
              <a:lnSpc>
                <a:spcPct val="80000"/>
              </a:lnSpc>
              <a:buFontTx/>
              <a:buChar char="•"/>
            </a:pPr>
            <a:r>
              <a:rPr lang="en-GB" sz="3600" dirty="0"/>
              <a:t>Data confrontation exercise, known as ‘GDP balancing’ to reconcile these estimates</a:t>
            </a:r>
          </a:p>
          <a:p>
            <a:pPr marL="704850" lvl="1" indent="-274638">
              <a:lnSpc>
                <a:spcPct val="80000"/>
              </a:lnSpc>
              <a:buFontTx/>
              <a:buChar char="•"/>
            </a:pPr>
            <a:r>
              <a:rPr lang="en-GB" sz="3600" dirty="0"/>
              <a:t>Results in one ‘best’ estimate of GDP</a:t>
            </a:r>
          </a:p>
          <a:p>
            <a:pPr marL="704850" lvl="1" indent="-274638">
              <a:lnSpc>
                <a:spcPct val="80000"/>
              </a:lnSpc>
              <a:buFontTx/>
              <a:buChar char="•"/>
            </a:pPr>
            <a:endParaRPr lang="en-GB" sz="3200" dirty="0"/>
          </a:p>
          <a:p>
            <a:pPr marL="704850" lvl="1" indent="-274638">
              <a:lnSpc>
                <a:spcPct val="80000"/>
              </a:lnSpc>
            </a:pPr>
            <a:endParaRPr lang="en-GB" sz="3200" dirty="0"/>
          </a:p>
          <a:p>
            <a:pPr marL="704850" lvl="1" indent="-274638">
              <a:lnSpc>
                <a:spcPct val="80000"/>
              </a:lnSpc>
            </a:pPr>
            <a:endParaRPr lang="en-GB" sz="3200" dirty="0"/>
          </a:p>
          <a:p>
            <a:pPr marL="704850" lvl="1" indent="-274638">
              <a:lnSpc>
                <a:spcPct val="80000"/>
              </a:lnSpc>
            </a:pPr>
            <a:endParaRPr lang="en-GB" sz="2400" dirty="0"/>
          </a:p>
          <a:p>
            <a:pPr marL="704850" lvl="1" indent="-274638">
              <a:lnSpc>
                <a:spcPct val="80000"/>
              </a:lnSpc>
            </a:pPr>
            <a:endParaRPr lang="en-GB" sz="2400" dirty="0"/>
          </a:p>
        </p:txBody>
      </p:sp>
      <p:sp>
        <p:nvSpPr>
          <p:cNvPr id="63518" name="Text Box 30"/>
          <p:cNvSpPr txBox="1">
            <a:spLocks noChangeArrowheads="1"/>
          </p:cNvSpPr>
          <p:nvPr/>
        </p:nvSpPr>
        <p:spPr bwMode="auto">
          <a:xfrm>
            <a:off x="179388" y="4724400"/>
            <a:ext cx="8064500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eaLnBrk="1" hangingPunct="1">
              <a:buFontTx/>
              <a:buChar char="•"/>
            </a:pPr>
            <a:endParaRPr lang="en-GB" sz="1800"/>
          </a:p>
          <a:p>
            <a:pPr eaLnBrk="1" hangingPunct="1"/>
            <a:endParaRPr lang="en-GB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>
                <a:solidFill>
                  <a:schemeClr val="accent1">
                    <a:lumMod val="75000"/>
                  </a:schemeClr>
                </a:solidFill>
              </a:rPr>
              <a:t>2.Supply </a:t>
            </a:r>
            <a:r>
              <a:rPr lang="en-GB" sz="5400" b="1" dirty="0">
                <a:solidFill>
                  <a:schemeClr val="accent1">
                    <a:lumMod val="75000"/>
                  </a:schemeClr>
                </a:solidFill>
              </a:rPr>
              <a:t>and Use Tables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Enables data reconciliation at a more disaggregated level:</a:t>
            </a:r>
          </a:p>
          <a:p>
            <a:pPr lvl="1">
              <a:buFontTx/>
              <a:buChar char="–"/>
            </a:pPr>
            <a:r>
              <a:rPr lang="en-GB" sz="3200" dirty="0"/>
              <a:t>GDP(O) and GDP(E) by product</a:t>
            </a:r>
          </a:p>
          <a:p>
            <a:pPr lvl="1">
              <a:buFontTx/>
              <a:buChar char="–"/>
            </a:pPr>
            <a:r>
              <a:rPr lang="en-GB" sz="3200" dirty="0"/>
              <a:t>GDP(O) and GDP(I) by industry</a:t>
            </a:r>
          </a:p>
          <a:p>
            <a:pPr>
              <a:buFontTx/>
              <a:buNone/>
            </a:pPr>
            <a:endParaRPr lang="en-GB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800" b="1" dirty="0" smtClean="0">
                <a:solidFill>
                  <a:schemeClr val="accent1">
                    <a:lumMod val="75000"/>
                  </a:schemeClr>
                </a:solidFill>
              </a:rPr>
              <a:t>2. Format of Supply </a:t>
            </a:r>
            <a:r>
              <a:rPr lang="en-GB" sz="4800" b="1" dirty="0">
                <a:solidFill>
                  <a:schemeClr val="accent1">
                    <a:lumMod val="75000"/>
                  </a:schemeClr>
                </a:solidFill>
              </a:rPr>
              <a:t>and Use Table</a:t>
            </a:r>
          </a:p>
        </p:txBody>
      </p:sp>
      <p:sp>
        <p:nvSpPr>
          <p:cNvPr id="123907" name="Line 3"/>
          <p:cNvSpPr>
            <a:spLocks noChangeShapeType="1"/>
          </p:cNvSpPr>
          <p:nvPr/>
        </p:nvSpPr>
        <p:spPr bwMode="auto">
          <a:xfrm>
            <a:off x="4867275" y="18351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08" name="Line 4"/>
          <p:cNvSpPr>
            <a:spLocks noChangeShapeType="1"/>
          </p:cNvSpPr>
          <p:nvPr/>
        </p:nvSpPr>
        <p:spPr bwMode="auto">
          <a:xfrm>
            <a:off x="4867275" y="20796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09" name="Line 5"/>
          <p:cNvSpPr>
            <a:spLocks noChangeShapeType="1"/>
          </p:cNvSpPr>
          <p:nvPr/>
        </p:nvSpPr>
        <p:spPr bwMode="auto">
          <a:xfrm>
            <a:off x="4867275" y="28130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10" name="Line 6"/>
          <p:cNvSpPr>
            <a:spLocks noChangeShapeType="1"/>
          </p:cNvSpPr>
          <p:nvPr/>
        </p:nvSpPr>
        <p:spPr bwMode="auto">
          <a:xfrm>
            <a:off x="4867275" y="23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11" name="Line 7"/>
          <p:cNvSpPr>
            <a:spLocks noChangeShapeType="1"/>
          </p:cNvSpPr>
          <p:nvPr/>
        </p:nvSpPr>
        <p:spPr bwMode="auto">
          <a:xfrm>
            <a:off x="4867275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12" name="Line 8"/>
          <p:cNvSpPr>
            <a:spLocks noChangeShapeType="1"/>
          </p:cNvSpPr>
          <p:nvPr/>
        </p:nvSpPr>
        <p:spPr bwMode="auto">
          <a:xfrm>
            <a:off x="5095875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13" name="Line 9"/>
          <p:cNvSpPr>
            <a:spLocks noChangeShapeType="1"/>
          </p:cNvSpPr>
          <p:nvPr/>
        </p:nvSpPr>
        <p:spPr bwMode="auto">
          <a:xfrm>
            <a:off x="5095875" y="28130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914" name="Line 10"/>
          <p:cNvSpPr>
            <a:spLocks noChangeShapeType="1"/>
          </p:cNvSpPr>
          <p:nvPr/>
        </p:nvSpPr>
        <p:spPr bwMode="auto">
          <a:xfrm>
            <a:off x="5324475" y="28130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123915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484313"/>
            <a:ext cx="8820150" cy="486251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2. Format of Supply and Use Table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8"/>
            <a:ext cx="848218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3.Format of Input – Output Table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5992"/>
            <a:ext cx="921772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786050" y="1428736"/>
            <a:ext cx="3642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One country format </a:t>
            </a:r>
            <a:endParaRPr lang="en-US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3.Format of Input – Output Table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13" y="2357406"/>
            <a:ext cx="915841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143108" y="1285860"/>
            <a:ext cx="4849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Format of 3-coutry IO Table</a:t>
            </a:r>
            <a:endParaRPr lang="en-US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85918" y="3071810"/>
            <a:ext cx="1071570" cy="1071570"/>
          </a:xfrm>
          <a:prstGeom prst="rect">
            <a:avLst/>
          </a:prstGeom>
          <a:solidFill>
            <a:schemeClr val="accent3">
              <a:lumMod val="50000"/>
              <a:alpha val="49000"/>
            </a:schemeClr>
          </a:solidFill>
          <a:ln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28926" y="4143380"/>
            <a:ext cx="1143008" cy="1000132"/>
          </a:xfrm>
          <a:prstGeom prst="rect">
            <a:avLst/>
          </a:prstGeom>
          <a:solidFill>
            <a:schemeClr val="accent3">
              <a:lumMod val="50000"/>
              <a:alpha val="49000"/>
            </a:schemeClr>
          </a:solidFill>
          <a:ln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071934" y="5143512"/>
            <a:ext cx="1143008" cy="1071570"/>
          </a:xfrm>
          <a:prstGeom prst="rect">
            <a:avLst/>
          </a:prstGeom>
          <a:solidFill>
            <a:schemeClr val="accent3">
              <a:lumMod val="50000"/>
              <a:alpha val="49000"/>
            </a:schemeClr>
          </a:solidFill>
          <a:ln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9285A-A594-4C17-B29B-518737A90FC6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57158" y="214290"/>
            <a:ext cx="8305800" cy="533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514350" indent="-514350" algn="ctr"/>
            <a:r>
              <a:rPr lang="en-US" sz="2400" dirty="0" smtClean="0"/>
              <a:t>ASEAN+3   - Year 2000 IO Table – </a:t>
            </a:r>
            <a:r>
              <a:rPr lang="en-US" sz="2400" dirty="0" smtClean="0"/>
              <a:t>Intraregional analysis 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50868" y="-635133"/>
            <a:ext cx="5791201" cy="919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981200" y="685800"/>
            <a:ext cx="5568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Structure of Asian International Input-Output Table 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714480" y="2571744"/>
            <a:ext cx="5286412" cy="2643206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9285A-A594-4C17-B29B-518737A90FC6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9144000" cy="40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838200" y="5715000"/>
            <a:ext cx="1143000" cy="38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3600" y="6172200"/>
            <a:ext cx="327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Multipliers of domestic influence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838200" y="6172200"/>
            <a:ext cx="1143000" cy="38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057400" y="5715000"/>
            <a:ext cx="3180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Multipliers of bilateral influence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914400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Matrix and sub-matrices of multiregional Input-Output table </a:t>
            </a:r>
            <a:endParaRPr lang="en-US" sz="24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57158" y="214290"/>
            <a:ext cx="8305800" cy="533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514350" indent="-514350" algn="ctr"/>
            <a:r>
              <a:rPr lang="en-US" sz="2400" dirty="0" smtClean="0"/>
              <a:t>ASEAN+3   - Year 2000 IO Table – </a:t>
            </a:r>
            <a:r>
              <a:rPr lang="en-US" sz="2400" dirty="0" smtClean="0"/>
              <a:t>Intraregional analysis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580</Words>
  <Application>Microsoft Office PowerPoint</Application>
  <PresentationFormat>On-screen Show (4:3)</PresentationFormat>
  <Paragraphs>218</Paragraphs>
  <Slides>16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Microsoft Visio Drawing</vt:lpstr>
      <vt:lpstr>National Account in Matrix Formats</vt:lpstr>
      <vt:lpstr>Classification of Matrix Accounting</vt:lpstr>
      <vt:lpstr>Circulation within the economy</vt:lpstr>
      <vt:lpstr>Structure of SAM Table</vt:lpstr>
      <vt:lpstr>Slide 5</vt:lpstr>
      <vt:lpstr>SAM Exercise : Completing SAM Table</vt:lpstr>
      <vt:lpstr>Slide 7</vt:lpstr>
      <vt:lpstr>Gross Domestic Product</vt:lpstr>
      <vt:lpstr>Compilation and Balancing in Matrix Format</vt:lpstr>
      <vt:lpstr>2.Supply and Use Tables</vt:lpstr>
      <vt:lpstr>2. Format of Supply and Use Table</vt:lpstr>
      <vt:lpstr>2. Format of Supply and Use Table</vt:lpstr>
      <vt:lpstr>3.Format of Input – Output Table</vt:lpstr>
      <vt:lpstr>3.Format of Input – Output Table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Account in Matrix Format</dc:title>
  <dc:creator>Nat</dc:creator>
  <cp:lastModifiedBy>Nat</cp:lastModifiedBy>
  <cp:revision>5</cp:revision>
  <dcterms:created xsi:type="dcterms:W3CDTF">2012-08-21T08:42:45Z</dcterms:created>
  <dcterms:modified xsi:type="dcterms:W3CDTF">2012-08-21T09:11:38Z</dcterms:modified>
</cp:coreProperties>
</file>