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59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88" r:id="rId19"/>
    <p:sldId id="275" r:id="rId20"/>
    <p:sldId id="277" r:id="rId21"/>
    <p:sldId id="278" r:id="rId22"/>
    <p:sldId id="279" r:id="rId23"/>
    <p:sldId id="280" r:id="rId24"/>
    <p:sldId id="282" r:id="rId25"/>
    <p:sldId id="283" r:id="rId26"/>
    <p:sldId id="284" r:id="rId27"/>
    <p:sldId id="287" r:id="rId28"/>
    <p:sldId id="289" r:id="rId2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848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FDD626-F8A8-4EE5-B430-9996EF391D6E}" type="datetimeFigureOut">
              <a:rPr lang="th-TH" smtClean="0"/>
              <a:pPr/>
              <a:t>05/09/61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260823-B7A1-405B-9312-608C7094DDF3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sz="4900" dirty="0"/>
              <a:t>Canals, Landlords, and Peasants</a:t>
            </a:r>
            <a:br>
              <a:rPr lang="en-US" dirty="0"/>
            </a:br>
            <a:r>
              <a:rPr lang="en-US" sz="4000" dirty="0"/>
              <a:t>Post-Bowring Transformation of Thai Peasants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Thai Economic History</a:t>
            </a:r>
          </a:p>
          <a:p>
            <a:r>
              <a:rPr lang="en-US" dirty="0"/>
              <a:t>Thorn </a:t>
            </a:r>
            <a:r>
              <a:rPr lang="en-US" dirty="0" err="1"/>
              <a:t>Pitidol</a:t>
            </a:r>
            <a:endParaRPr lang="en-US" dirty="0"/>
          </a:p>
          <a:p>
            <a:r>
              <a:rPr lang="en-US" dirty="0"/>
              <a:t>1/2018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Canals and landlords</a:t>
            </a:r>
          </a:p>
          <a:p>
            <a:r>
              <a:rPr lang="en-US" dirty="0"/>
              <a:t>Peasant colonization</a:t>
            </a:r>
          </a:p>
          <a:p>
            <a:r>
              <a:rPr lang="en-US" dirty="0"/>
              <a:t>The decline of force </a:t>
            </a:r>
            <a:r>
              <a:rPr lang="en-US" dirty="0" err="1"/>
              <a:t>labour</a:t>
            </a:r>
            <a:endParaRPr lang="en-US" dirty="0"/>
          </a:p>
          <a:p>
            <a:r>
              <a:rPr lang="en-US" dirty="0"/>
              <a:t>The two regimes structure</a:t>
            </a:r>
            <a:endParaRPr lang="th-TH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Post-Bowring: Changing Context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Changes in trade </a:t>
            </a:r>
          </a:p>
          <a:p>
            <a:pPr lvl="1"/>
            <a:r>
              <a:rPr lang="en-US" dirty="0"/>
              <a:t>China decline &amp; rise of European</a:t>
            </a:r>
          </a:p>
          <a:p>
            <a:r>
              <a:rPr lang="en-US" dirty="0"/>
              <a:t>Encouraging participation of European trade</a:t>
            </a:r>
          </a:p>
          <a:p>
            <a:pPr lvl="1"/>
            <a:r>
              <a:rPr lang="en-US" dirty="0"/>
              <a:t>Bowring Treaty in 1855 </a:t>
            </a:r>
          </a:p>
          <a:p>
            <a:pPr lvl="1"/>
            <a:r>
              <a:rPr lang="en-US" dirty="0"/>
              <a:t>Initially, it was thought the main trading commodity would be “sugar”. </a:t>
            </a:r>
          </a:p>
          <a:p>
            <a:pPr lvl="1"/>
            <a:r>
              <a:rPr lang="en-US" dirty="0"/>
              <a:t>Rice became the main exporting product. 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Post-Bowring: Changing Context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Boom in rice export started from mid 1870s. </a:t>
            </a:r>
            <a:endParaRPr lang="th-TH" dirty="0"/>
          </a:p>
          <a:p>
            <a:pPr lvl="1"/>
            <a:r>
              <a:rPr lang="en-US" dirty="0"/>
              <a:t>Over the next 60 years, rice export increased 15 times from 100,000 tons to 1.5 </a:t>
            </a:r>
            <a:r>
              <a:rPr lang="en-US" dirty="0" err="1"/>
              <a:t>millioms</a:t>
            </a:r>
            <a:r>
              <a:rPr lang="en-US" dirty="0"/>
              <a:t>.</a:t>
            </a:r>
          </a:p>
          <a:p>
            <a:r>
              <a:rPr lang="en-US" dirty="0"/>
              <a:t>Crucial changes. </a:t>
            </a:r>
          </a:p>
          <a:p>
            <a:pPr lvl="1"/>
            <a:r>
              <a:rPr lang="en-US" dirty="0"/>
              <a:t>Expansion of land use to produce rice. </a:t>
            </a:r>
          </a:p>
          <a:p>
            <a:pPr lvl="1"/>
            <a:r>
              <a:rPr lang="en-US" dirty="0"/>
              <a:t>New agrarian society of individual peasant proprietor. 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71472" y="0"/>
            <a:ext cx="6000792" cy="6871373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TextBox 7"/>
          <p:cNvSpPr txBox="1"/>
          <p:nvPr/>
        </p:nvSpPr>
        <p:spPr>
          <a:xfrm>
            <a:off x="7000892" y="4643446"/>
            <a:ext cx="128588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/>
              <a:t>Source: </a:t>
            </a:r>
            <a:r>
              <a:rPr lang="en-US" sz="2000" dirty="0" err="1"/>
              <a:t>Pasuk</a:t>
            </a:r>
            <a:r>
              <a:rPr lang="en-US" sz="2000" dirty="0"/>
              <a:t> and Baker</a:t>
            </a:r>
            <a:endParaRPr lang="th-TH" sz="20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Rise in rice production made “land” much more valuable.</a:t>
            </a:r>
          </a:p>
          <a:p>
            <a:pPr lvl="1"/>
            <a:r>
              <a:rPr lang="en-US" dirty="0"/>
              <a:t>Contest for gaining controlling over land started</a:t>
            </a:r>
          </a:p>
          <a:p>
            <a:r>
              <a:rPr lang="en-US" dirty="0"/>
              <a:t>But land still required work for draining away excess water. </a:t>
            </a:r>
          </a:p>
          <a:p>
            <a:pPr lvl="1"/>
            <a:r>
              <a:rPr lang="en-US" dirty="0"/>
              <a:t>The key for transforming the area for rice production </a:t>
            </a:r>
            <a:r>
              <a:rPr lang="en-US" dirty="0">
                <a:sym typeface="Wingdings" panose="05000000000000000000" pitchFamily="2" charset="2"/>
              </a:rPr>
              <a:t> canal building</a:t>
            </a:r>
            <a:endParaRPr lang="en-US" dirty="0"/>
          </a:p>
          <a:p>
            <a:pPr lvl="1"/>
            <a:endParaRPr lang="en-US" dirty="0"/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954" y="40282"/>
            <a:ext cx="7009252" cy="6746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7429520" y="4429132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Source: </a:t>
            </a:r>
            <a:r>
              <a:rPr lang="th-TH" sz="2400" dirty="0"/>
              <a:t>ส.พลายน้อย </a:t>
            </a:r>
            <a:r>
              <a:rPr lang="en-US" sz="2400" dirty="0"/>
              <a:t>(2555)</a:t>
            </a:r>
            <a:endParaRPr lang="th-TH" sz="24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Canals’ shifting purpose</a:t>
            </a:r>
          </a:p>
          <a:p>
            <a:pPr lvl="1"/>
            <a:r>
              <a:rPr lang="en-US" dirty="0"/>
              <a:t>Before 1850s, canals were highways with some benefits for cultivation. </a:t>
            </a:r>
          </a:p>
          <a:p>
            <a:pPr lvl="1"/>
            <a:r>
              <a:rPr lang="en-US" dirty="0"/>
              <a:t>But after 1850s, canals became projects to own property rights over land. </a:t>
            </a:r>
          </a:p>
          <a:p>
            <a:pPr lvl="2"/>
            <a:r>
              <a:rPr lang="en-US" dirty="0" err="1"/>
              <a:t>Exampele</a:t>
            </a:r>
            <a:r>
              <a:rPr lang="en-US" dirty="0"/>
              <a:t>: </a:t>
            </a:r>
            <a:r>
              <a:rPr lang="en-US" dirty="0" err="1"/>
              <a:t>Klong</a:t>
            </a:r>
            <a:r>
              <a:rPr lang="en-US" dirty="0"/>
              <a:t> </a:t>
            </a:r>
            <a:r>
              <a:rPr lang="en-US" dirty="0" err="1"/>
              <a:t>Mahasawat</a:t>
            </a:r>
            <a:r>
              <a:rPr lang="en-US" dirty="0"/>
              <a:t>, </a:t>
            </a:r>
            <a:r>
              <a:rPr lang="en-US" dirty="0" err="1"/>
              <a:t>Klong</a:t>
            </a:r>
            <a:r>
              <a:rPr lang="en-US" dirty="0"/>
              <a:t> </a:t>
            </a:r>
            <a:r>
              <a:rPr lang="en-US" dirty="0" err="1"/>
              <a:t>Damnern</a:t>
            </a:r>
            <a:r>
              <a:rPr lang="en-US" dirty="0"/>
              <a:t> </a:t>
            </a:r>
            <a:r>
              <a:rPr lang="en-US" dirty="0" err="1"/>
              <a:t>Saduak</a:t>
            </a:r>
            <a:r>
              <a:rPr lang="en-US" dirty="0"/>
              <a:t>, </a:t>
            </a:r>
            <a:r>
              <a:rPr lang="en-US" dirty="0" err="1"/>
              <a:t>Klong</a:t>
            </a:r>
            <a:r>
              <a:rPr lang="en-US" dirty="0"/>
              <a:t> </a:t>
            </a:r>
            <a:r>
              <a:rPr lang="en-US" dirty="0" err="1"/>
              <a:t>Premprachakorn</a:t>
            </a:r>
            <a:r>
              <a:rPr lang="en-US" dirty="0"/>
              <a:t> were </a:t>
            </a:r>
            <a:r>
              <a:rPr lang="en-US" dirty="0" err="1"/>
              <a:t>digged</a:t>
            </a:r>
            <a:r>
              <a:rPr lang="en-US" dirty="0"/>
              <a:t> and land rights were distributed to Kings and nobles. </a:t>
            </a:r>
          </a:p>
          <a:p>
            <a:pPr lvl="1"/>
            <a:endParaRPr lang="th-TH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Rising rice export accelerated </a:t>
            </a:r>
          </a:p>
          <a:p>
            <a:pPr lvl="1"/>
            <a:r>
              <a:rPr lang="en-US" dirty="0"/>
              <a:t>the process of cultivating new land </a:t>
            </a:r>
          </a:p>
          <a:p>
            <a:pPr lvl="1"/>
            <a:r>
              <a:rPr lang="en-US" dirty="0"/>
              <a:t>prospective tenants of the new canals tracts. </a:t>
            </a:r>
          </a:p>
          <a:p>
            <a:pPr lvl="2"/>
            <a:r>
              <a:rPr lang="en-US" dirty="0" err="1"/>
              <a:t>Sansaeb</a:t>
            </a:r>
            <a:r>
              <a:rPr lang="en-US" dirty="0"/>
              <a:t>, for example, became populated between 1878-1885. </a:t>
            </a:r>
          </a:p>
          <a:p>
            <a:r>
              <a:rPr lang="en-US" dirty="0"/>
              <a:t>With plentiful supply of tenants, the nobles petitioned for rights to build canal and own lands.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A beginning of legal framework for land ownership </a:t>
            </a:r>
          </a:p>
          <a:p>
            <a:pPr lvl="1"/>
            <a:r>
              <a:rPr lang="en-US" dirty="0"/>
              <a:t>Receipts of land tax were used as proof of land ownership</a:t>
            </a:r>
          </a:p>
          <a:p>
            <a:pPr lvl="1"/>
            <a:r>
              <a:rPr lang="en-US" dirty="0"/>
              <a:t>Sale of land was enabled. Land along </a:t>
            </a:r>
            <a:r>
              <a:rPr lang="en-US" dirty="0" err="1"/>
              <a:t>Klong</a:t>
            </a:r>
            <a:r>
              <a:rPr lang="en-US" dirty="0"/>
              <a:t> </a:t>
            </a:r>
            <a:r>
              <a:rPr lang="en-US" dirty="0" err="1"/>
              <a:t>Prawet</a:t>
            </a:r>
            <a:r>
              <a:rPr lang="en-US" dirty="0"/>
              <a:t> in 1877, for example, cost 1-1.5 baht per </a:t>
            </a:r>
            <a:r>
              <a:rPr lang="en-US" dirty="0" err="1"/>
              <a:t>rai</a:t>
            </a:r>
            <a:r>
              <a:rPr lang="en-US" dirty="0"/>
              <a:t>. </a:t>
            </a:r>
          </a:p>
          <a:p>
            <a:r>
              <a:rPr lang="en-US" dirty="0"/>
              <a:t>It seemed a system of landlords and tenants was going to be created…But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Siam’s creation of the system of landlords and tenants faced opposition from 1) peasants; and 2) king</a:t>
            </a:r>
          </a:p>
          <a:p>
            <a:pPr marL="400050" lvl="1" indent="0">
              <a:buNone/>
            </a:pPr>
            <a:r>
              <a:rPr lang="en-US" dirty="0"/>
              <a:t>1) The peasants settlers were not easy to control, especially with the nobles also lacking skills</a:t>
            </a:r>
          </a:p>
          <a:p>
            <a:pPr lvl="1"/>
            <a:r>
              <a:rPr lang="en-US" dirty="0"/>
              <a:t>Disorder and disputes were so widespread.</a:t>
            </a:r>
          </a:p>
          <a:p>
            <a:pPr marL="457200" lvl="1" indent="0">
              <a:buNone/>
            </a:pPr>
            <a:r>
              <a:rPr lang="en-US" dirty="0"/>
              <a:t>2) The King also resisted competition from nobles 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Competition between the King and nobles </a:t>
            </a:r>
          </a:p>
          <a:p>
            <a:pPr lvl="1"/>
            <a:r>
              <a:rPr lang="en-US" dirty="0"/>
              <a:t>Longer history</a:t>
            </a:r>
          </a:p>
          <a:p>
            <a:pPr lvl="1"/>
            <a:r>
              <a:rPr lang="en-US" dirty="0"/>
              <a:t>From mid 1870s, competition turned toward land ownership. </a:t>
            </a:r>
          </a:p>
          <a:p>
            <a:r>
              <a:rPr lang="en-US" dirty="0"/>
              <a:t>King also turned to support peasant colonization </a:t>
            </a:r>
          </a:p>
          <a:p>
            <a:pPr lvl="1"/>
            <a:r>
              <a:rPr lang="en-US" dirty="0"/>
              <a:t>Land in Royal scheme were distributed directly to peasants’ </a:t>
            </a:r>
          </a:p>
          <a:p>
            <a:pPr lvl="1"/>
            <a:r>
              <a:rPr lang="en-US" dirty="0"/>
              <a:t>The King and his closer circles still expanded their control, but deny other nobles from doing the same. 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285728"/>
            <a:ext cx="4114800" cy="6143668"/>
          </a:xfrm>
        </p:spPr>
        <p:txBody>
          <a:bodyPr>
            <a:normAutofit fontScale="85000" lnSpcReduction="10000"/>
          </a:bodyPr>
          <a:lstStyle/>
          <a:p>
            <a:r>
              <a:rPr lang="en-US" sz="3600" b="1" dirty="0" err="1"/>
              <a:t>Rangsit</a:t>
            </a:r>
            <a:r>
              <a:rPr lang="en-US" sz="3600" b="1" dirty="0"/>
              <a:t> canal project</a:t>
            </a:r>
            <a:endParaRPr lang="th-TH" sz="3600" dirty="0"/>
          </a:p>
          <a:p>
            <a:pPr lvl="1"/>
            <a:r>
              <a:rPr lang="en-US" dirty="0"/>
              <a:t>Siam Land, Canals, and Irrigation Company, built a gigantic </a:t>
            </a:r>
            <a:r>
              <a:rPr lang="en-US" dirty="0" err="1"/>
              <a:t>Rangsit</a:t>
            </a:r>
            <a:r>
              <a:rPr lang="en-US" dirty="0"/>
              <a:t> project </a:t>
            </a:r>
          </a:p>
          <a:p>
            <a:pPr lvl="1"/>
            <a:r>
              <a:rPr lang="en-US" dirty="0"/>
              <a:t>Joint venture between </a:t>
            </a:r>
            <a:r>
              <a:rPr lang="en-US" dirty="0" err="1"/>
              <a:t>Sanitwong</a:t>
            </a:r>
            <a:r>
              <a:rPr lang="en-US" dirty="0"/>
              <a:t> family, Rama V, and other </a:t>
            </a:r>
            <a:r>
              <a:rPr lang="en-US" dirty="0" err="1"/>
              <a:t>aristrocrats</a:t>
            </a:r>
            <a:r>
              <a:rPr lang="en-US" dirty="0"/>
              <a:t>. </a:t>
            </a:r>
            <a:endParaRPr lang="th-TH" dirty="0"/>
          </a:p>
          <a:p>
            <a:pPr lvl="1"/>
            <a:r>
              <a:rPr lang="en-US" dirty="0"/>
              <a:t>No comparable project would be built afterward. </a:t>
            </a:r>
            <a:endParaRPr lang="th-TH" dirty="0"/>
          </a:p>
          <a:p>
            <a:pPr lvl="1"/>
            <a:r>
              <a:rPr lang="en-US" dirty="0"/>
              <a:t>The project eventually faced problems over control and production. As much as 1/3 of tenants moved out. </a:t>
            </a:r>
            <a:endParaRPr lang="th-TH" dirty="0"/>
          </a:p>
        </p:txBody>
      </p:sp>
      <p:pic>
        <p:nvPicPr>
          <p:cNvPr id="36868" name="Picture 4" descr="http://upload.wikimedia.org/wikipedia/th/0/06/%E0%B8%9E%E0%B8%A3%E0%B8%B0%E0%B8%AD%E0%B8%87%E0%B8%84%E0%B9%8C%E0%B9%80%E0%B8%88%E0%B9%89%E0%B8%B2%E0%B8%AA%E0%B8%B2%E0%B8%A2%E0%B8%AA%E0%B8%99%E0%B8%B4%E0%B8%97%E0%B8%A7%E0%B8%87%E0%B8%A8%E0%B9%8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5394" y="428604"/>
            <a:ext cx="2381250" cy="2867026"/>
          </a:xfrm>
          <a:prstGeom prst="rect">
            <a:avLst/>
          </a:prstGeom>
          <a:noFill/>
        </p:spPr>
      </p:pic>
      <p:pic>
        <p:nvPicPr>
          <p:cNvPr id="36866" name="Picture 2" descr="http://upload.wikimedia.org/wikipedia/commons/0/0c/Prince_Rangsit_Prayurasakd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29388" y="3071810"/>
            <a:ext cx="2500330" cy="360624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643702" y="357166"/>
            <a:ext cx="2357454" cy="23517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800" dirty="0" err="1"/>
              <a:t>Rangsit</a:t>
            </a:r>
            <a:r>
              <a:rPr lang="en-US" sz="2800" dirty="0"/>
              <a:t> canals</a:t>
            </a:r>
          </a:p>
          <a:p>
            <a:pPr>
              <a:buNone/>
            </a:pPr>
            <a:endParaRPr lang="en-US" sz="2800" dirty="0"/>
          </a:p>
          <a:p>
            <a:pPr>
              <a:buNone/>
            </a:pPr>
            <a:r>
              <a:rPr lang="en-US" sz="2800" dirty="0"/>
              <a:t>1.5 million rai. </a:t>
            </a:r>
          </a:p>
          <a:p>
            <a:pPr>
              <a:buNone/>
            </a:pPr>
            <a:endParaRPr lang="th-TH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9910"/>
            <a:ext cx="6382470" cy="63668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6786578" y="5286388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Source: </a:t>
            </a:r>
            <a:r>
              <a:rPr lang="th-TH" sz="2400" dirty="0"/>
              <a:t>ส.พลายน้อย </a:t>
            </a:r>
            <a:r>
              <a:rPr lang="en-US" sz="2400" dirty="0"/>
              <a:t>(2555)</a:t>
            </a:r>
            <a:endParaRPr lang="th-TH" sz="24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9454" y="357166"/>
            <a:ext cx="2214546" cy="428628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en-US" dirty="0" err="1"/>
              <a:t>Rangsit</a:t>
            </a:r>
            <a:r>
              <a:rPr lang="en-US" dirty="0"/>
              <a:t> canals</a:t>
            </a:r>
            <a:endParaRPr lang="th-TH" dirty="0"/>
          </a:p>
        </p:txBody>
      </p:sp>
      <p:sp>
        <p:nvSpPr>
          <p:cNvPr id="6" name="TextBox 5"/>
          <p:cNvSpPr txBox="1"/>
          <p:nvPr/>
        </p:nvSpPr>
        <p:spPr>
          <a:xfrm>
            <a:off x="7500958" y="5357826"/>
            <a:ext cx="12858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Source: </a:t>
            </a:r>
            <a:r>
              <a:rPr lang="th-TH" sz="2400" dirty="0"/>
              <a:t>ส.พลายน้อย </a:t>
            </a:r>
            <a:r>
              <a:rPr lang="en-US" sz="2400" dirty="0"/>
              <a:t>(2555)</a:t>
            </a:r>
            <a:endParaRPr lang="th-TH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357166"/>
            <a:ext cx="6725042" cy="5857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Canals and landlords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7135" y="1612692"/>
            <a:ext cx="8229600" cy="4768636"/>
          </a:xfrm>
        </p:spPr>
        <p:txBody>
          <a:bodyPr>
            <a:normAutofit/>
          </a:bodyPr>
          <a:lstStyle/>
          <a:p>
            <a:r>
              <a:rPr lang="en-US" dirty="0"/>
              <a:t>Taking control, the King and close associates accumulated land and pushed for a new legal framework to facilitate their ownership.</a:t>
            </a:r>
          </a:p>
          <a:p>
            <a:pPr lvl="1"/>
            <a:r>
              <a:rPr lang="en-US" dirty="0"/>
              <a:t>Rejected the use of tax payment </a:t>
            </a:r>
          </a:p>
          <a:p>
            <a:pPr lvl="1"/>
            <a:r>
              <a:rPr lang="en-US" dirty="0"/>
              <a:t>Land registry and certificates developed, but applied mostly to land claimed by King and nobles. </a:t>
            </a:r>
          </a:p>
          <a:p>
            <a:pPr lvl="1"/>
            <a:r>
              <a:rPr lang="en-US" dirty="0"/>
              <a:t>Rights over land ownership remained unclear for land further away.</a:t>
            </a:r>
          </a:p>
          <a:p>
            <a:pPr lvl="1">
              <a:buNone/>
            </a:pPr>
            <a:endParaRPr lang="en-US" dirty="0"/>
          </a:p>
          <a:p>
            <a:pPr lvl="1"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Investments in canal-building ceased in 1900s. But the frontier of land cultivation expanded. </a:t>
            </a:r>
          </a:p>
          <a:p>
            <a:pPr lvl="1"/>
            <a:r>
              <a:rPr lang="en-US" dirty="0"/>
              <a:t>For the land beyond ownership by King and nobles</a:t>
            </a:r>
          </a:p>
          <a:p>
            <a:pPr lvl="2"/>
            <a:r>
              <a:rPr lang="en-US" dirty="0"/>
              <a:t>Certificates of tax payment remained in use, supported customary rights to </a:t>
            </a:r>
            <a:r>
              <a:rPr lang="en-US" i="1" dirty="0"/>
              <a:t>jab-</a:t>
            </a:r>
            <a:r>
              <a:rPr lang="en-US" i="1" dirty="0" err="1"/>
              <a:t>jong</a:t>
            </a:r>
            <a:endParaRPr lang="en-US" dirty="0"/>
          </a:p>
          <a:p>
            <a:pPr lvl="2"/>
            <a:r>
              <a:rPr lang="en-US" dirty="0"/>
              <a:t>The legal framework </a:t>
            </a:r>
            <a:r>
              <a:rPr lang="en-US" dirty="0" err="1"/>
              <a:t>favoured</a:t>
            </a:r>
            <a:r>
              <a:rPr lang="en-US" dirty="0"/>
              <a:t> individual peasant settler. </a:t>
            </a:r>
          </a:p>
          <a:p>
            <a:endParaRPr lang="th-TH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0890" y="1493038"/>
            <a:ext cx="3241660" cy="316800"/>
          </a:xfrm>
        </p:spPr>
        <p:txBody>
          <a:bodyPr>
            <a:noAutofit/>
          </a:bodyPr>
          <a:lstStyle/>
          <a:p>
            <a:r>
              <a:rPr lang="en-US" sz="2800" dirty="0"/>
              <a:t>Homan von de </a:t>
            </a:r>
            <a:r>
              <a:rPr lang="en-US" sz="2800" dirty="0" err="1"/>
              <a:t>Heide</a:t>
            </a:r>
            <a:endParaRPr lang="th-TH" sz="2800" dirty="0"/>
          </a:p>
        </p:txBody>
      </p:sp>
      <p:pic>
        <p:nvPicPr>
          <p:cNvPr id="1026" name="Picture 2" descr="http://i1177.photobucket.com/albums/x359/lekprapai/lekprapai/10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39952" y="1340768"/>
            <a:ext cx="4074259" cy="3801430"/>
          </a:xfrm>
          <a:prstGeom prst="rect">
            <a:avLst/>
          </a:prstGeom>
          <a:noFill/>
        </p:spPr>
      </p:pic>
      <p:pic>
        <p:nvPicPr>
          <p:cNvPr id="1028" name="Picture 4" descr="http://www.baanhollanda.org/images/Hom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14059" y="1809838"/>
            <a:ext cx="2415322" cy="299800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613506" y="494546"/>
            <a:ext cx="79376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Creation of irrigation department</a:t>
            </a:r>
          </a:p>
        </p:txBody>
      </p:sp>
      <p:sp>
        <p:nvSpPr>
          <p:cNvPr id="4" name="Rectangle 3"/>
          <p:cNvSpPr/>
          <p:nvPr/>
        </p:nvSpPr>
        <p:spPr>
          <a:xfrm>
            <a:off x="715033" y="5162755"/>
            <a:ext cx="78488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With the government undertaking irrigation roles, the roles of landlords declined. Colonizing peasants moved to use the areas.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0364" y="1556792"/>
            <a:ext cx="8363272" cy="4525963"/>
          </a:xfrm>
        </p:spPr>
        <p:txBody>
          <a:bodyPr>
            <a:normAutofit/>
          </a:bodyPr>
          <a:lstStyle/>
          <a:p>
            <a:r>
              <a:rPr lang="en-US" dirty="0"/>
              <a:t>Peasant colonizing land even beyond irrigation. </a:t>
            </a:r>
          </a:p>
          <a:p>
            <a:pPr lvl="1"/>
            <a:r>
              <a:rPr lang="en-US" dirty="0"/>
              <a:t>Swamp and jungle were cleared and turned into paddy land. Settlers travelled along river to find new sites. </a:t>
            </a:r>
          </a:p>
          <a:p>
            <a:r>
              <a:rPr lang="en-US" dirty="0"/>
              <a:t>Frontier society of peasants was highly mobile.</a:t>
            </a:r>
          </a:p>
          <a:p>
            <a:pPr lvl="1"/>
            <a:r>
              <a:rPr lang="en-US" dirty="0"/>
              <a:t>Peasants always moved for new opportunities; abandoned places with difficulties. Several moves in a single lifetime were normal.</a:t>
            </a:r>
          </a:p>
          <a:p>
            <a:pPr marL="457200" lvl="1" indent="0">
              <a:buNone/>
            </a:pPr>
            <a:endParaRPr lang="en-US" dirty="0"/>
          </a:p>
          <a:p>
            <a:endParaRPr lang="en-US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In 1900, 98% of rice export came from the central plain. It was only after WWI that process extended to other regions</a:t>
            </a:r>
          </a:p>
          <a:p>
            <a:r>
              <a:rPr lang="en-US" dirty="0"/>
              <a:t>The northern valley</a:t>
            </a:r>
          </a:p>
          <a:p>
            <a:pPr lvl="1"/>
            <a:r>
              <a:rPr lang="en-US" dirty="0"/>
              <a:t>With difficulty in transportation</a:t>
            </a:r>
          </a:p>
          <a:p>
            <a:pPr lvl="1"/>
            <a:r>
              <a:rPr lang="en-US" dirty="0"/>
              <a:t>But this eventually changed with the train. As land became more valuable, the northern rulers were allowed to “grab” lands with little restraint from Bangkok. </a:t>
            </a:r>
          </a:p>
          <a:p>
            <a:r>
              <a:rPr lang="en-US" dirty="0"/>
              <a:t>The Northeast</a:t>
            </a:r>
          </a:p>
          <a:p>
            <a:pPr lvl="1"/>
            <a:r>
              <a:rPr lang="en-US" dirty="0"/>
              <a:t>The railway link to </a:t>
            </a:r>
            <a:r>
              <a:rPr lang="en-US" dirty="0" err="1"/>
              <a:t>Korat</a:t>
            </a:r>
            <a:r>
              <a:rPr lang="en-US" dirty="0"/>
              <a:t> opened up some paddy cultivation, making </a:t>
            </a:r>
            <a:r>
              <a:rPr lang="en-US" dirty="0" err="1"/>
              <a:t>Korat</a:t>
            </a:r>
            <a:r>
              <a:rPr lang="en-US" dirty="0"/>
              <a:t> the center for rice trade. </a:t>
            </a:r>
          </a:p>
          <a:p>
            <a:pPr lvl="1"/>
            <a:r>
              <a:rPr lang="en-US" dirty="0"/>
              <a:t>But area further away were beyond reach, and developed as suppliers of </a:t>
            </a:r>
            <a:r>
              <a:rPr lang="en-US" dirty="0" err="1"/>
              <a:t>lifestock</a:t>
            </a:r>
            <a:r>
              <a:rPr lang="en-US" dirty="0"/>
              <a:t>. 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Nai</a:t>
            </a:r>
            <a:r>
              <a:rPr lang="en-US" dirty="0"/>
              <a:t> Hoi (</a:t>
            </a:r>
            <a:r>
              <a:rPr lang="th-TH" dirty="0"/>
              <a:t>นายฮ้อย</a:t>
            </a:r>
            <a:r>
              <a:rPr lang="en-US" dirty="0"/>
              <a:t>)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714380"/>
          </a:xfrm>
        </p:spPr>
        <p:txBody>
          <a:bodyPr>
            <a:normAutofit/>
          </a:bodyPr>
          <a:lstStyle/>
          <a:p>
            <a:pPr lvl="1"/>
            <a:endParaRPr lang="th-TH" dirty="0"/>
          </a:p>
          <a:p>
            <a:pPr>
              <a:buNone/>
            </a:pPr>
            <a:endParaRPr lang="th-TH" dirty="0"/>
          </a:p>
        </p:txBody>
      </p:sp>
      <p:pic>
        <p:nvPicPr>
          <p:cNvPr id="12290" name="Picture 2" descr="http://www.khaosod.co.th/view_resizing_images.php?filename=news-photo/khaosod/2010/12/hap04261253p1.jpg&amp;width=360&amp;height=36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7415" y="2000240"/>
            <a:ext cx="3736755" cy="2428892"/>
          </a:xfrm>
          <a:prstGeom prst="rect">
            <a:avLst/>
          </a:prstGeom>
          <a:noFill/>
        </p:spPr>
      </p:pic>
      <p:pic>
        <p:nvPicPr>
          <p:cNvPr id="12292" name="Picture 4" descr="http://www.khaosod.co.th/view_resizing_images.php?filename=news-photo/khaosod/2010/12/hap04261253p2.jpg&amp;width=360&amp;height=36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1357298"/>
            <a:ext cx="3144040" cy="3152773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71472" y="5786454"/>
            <a:ext cx="778674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dirty="0"/>
              <a:t>Source of pictures :http://www.khaosod.co.th/view_news.php?newsid=TUROb1lYQXdOREkyTVRJMU13PT0=</a:t>
            </a:r>
            <a:endParaRPr lang="th-TH" sz="1800" dirty="0"/>
          </a:p>
        </p:txBody>
      </p:sp>
      <p:sp>
        <p:nvSpPr>
          <p:cNvPr id="7" name="TextBox 6"/>
          <p:cNvSpPr txBox="1"/>
          <p:nvPr/>
        </p:nvSpPr>
        <p:spPr>
          <a:xfrm>
            <a:off x="500034" y="4714884"/>
            <a:ext cx="7715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/>
              <a:t>Nai</a:t>
            </a:r>
            <a:r>
              <a:rPr lang="en-US" sz="2400" dirty="0"/>
              <a:t> hoi also brought along troops of wage </a:t>
            </a:r>
            <a:r>
              <a:rPr lang="en-US" sz="2400" dirty="0" err="1"/>
              <a:t>labourers</a:t>
            </a:r>
            <a:r>
              <a:rPr lang="en-US" sz="2400" dirty="0"/>
              <a:t>   </a:t>
            </a:r>
            <a:endParaRPr lang="th-TH" sz="24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Peasant colonization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Transformation of </a:t>
            </a:r>
            <a:r>
              <a:rPr lang="en-US" dirty="0" err="1"/>
              <a:t>Chaophraya</a:t>
            </a:r>
            <a:r>
              <a:rPr lang="en-US" dirty="0"/>
              <a:t> Delta helped rapid increase of population </a:t>
            </a:r>
          </a:p>
          <a:p>
            <a:pPr lvl="2"/>
            <a:r>
              <a:rPr lang="en-US" dirty="0"/>
              <a:t>Clearing land contributed by falling death rates and mass immigration. </a:t>
            </a:r>
          </a:p>
          <a:p>
            <a:pPr lvl="2"/>
            <a:r>
              <a:rPr lang="en-US" dirty="0"/>
              <a:t>Captives from military campaigns, and voluntary migrants moved for new opportunities. </a:t>
            </a:r>
          </a:p>
          <a:p>
            <a:pPr lvl="2"/>
            <a:r>
              <a:rPr lang="en-US" dirty="0"/>
              <a:t>Northeasterners who moved to take </a:t>
            </a:r>
            <a:r>
              <a:rPr lang="en-US" dirty="0" err="1"/>
              <a:t>labour</a:t>
            </a:r>
            <a:r>
              <a:rPr lang="en-US" dirty="0"/>
              <a:t> jobs also settled.</a:t>
            </a:r>
          </a:p>
          <a:p>
            <a:pPr lvl="1"/>
            <a:r>
              <a:rPr lang="en-US" dirty="0" err="1"/>
              <a:t>Terwiel</a:t>
            </a:r>
            <a:r>
              <a:rPr lang="en-US" dirty="0"/>
              <a:t> estimation: In 1830s, population of central plain was 375000. By the 1920s, the number was 3.3 millions.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decline of force </a:t>
            </a:r>
            <a:r>
              <a:rPr lang="en-US" dirty="0" err="1"/>
              <a:t>labour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7638"/>
            <a:ext cx="8229600" cy="5083196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All the changes turned people further away from the </a:t>
            </a:r>
            <a:r>
              <a:rPr lang="en-US" dirty="0" err="1"/>
              <a:t>corvee</a:t>
            </a:r>
            <a:r>
              <a:rPr lang="en-US" dirty="0"/>
              <a:t> system</a:t>
            </a:r>
          </a:p>
          <a:p>
            <a:pPr lvl="1"/>
            <a:r>
              <a:rPr lang="en-US" dirty="0" err="1"/>
              <a:t>Phrai</a:t>
            </a:r>
            <a:r>
              <a:rPr lang="en-US" dirty="0"/>
              <a:t> were always resentful of </a:t>
            </a:r>
            <a:r>
              <a:rPr lang="en-US" dirty="0" err="1"/>
              <a:t>corvee</a:t>
            </a:r>
            <a:r>
              <a:rPr lang="en-US" dirty="0"/>
              <a:t>. Tightened of control never work. </a:t>
            </a:r>
          </a:p>
          <a:p>
            <a:pPr lvl="1"/>
            <a:r>
              <a:rPr lang="en-US" dirty="0"/>
              <a:t>The eventual reduction of the </a:t>
            </a:r>
            <a:r>
              <a:rPr lang="en-US" dirty="0" err="1"/>
              <a:t>corvee</a:t>
            </a:r>
            <a:r>
              <a:rPr lang="en-US" dirty="0"/>
              <a:t> period still failed. By 1870s, as much as 80 percent evaded.</a:t>
            </a:r>
          </a:p>
          <a:p>
            <a:r>
              <a:rPr lang="en-US" dirty="0"/>
              <a:t>From 1870s, in the broader attempt to control nobles’ power the King started ending the </a:t>
            </a:r>
            <a:r>
              <a:rPr lang="en-US" dirty="0" err="1"/>
              <a:t>corvee</a:t>
            </a:r>
            <a:r>
              <a:rPr lang="en-US" dirty="0"/>
              <a:t> system </a:t>
            </a:r>
          </a:p>
          <a:p>
            <a:pPr lvl="1"/>
            <a:r>
              <a:rPr lang="en-US" dirty="0"/>
              <a:t>The system was gradually replaced by cash payment</a:t>
            </a:r>
          </a:p>
          <a:p>
            <a:pPr lvl="1"/>
            <a:r>
              <a:rPr lang="en-US" dirty="0"/>
              <a:t>In a similar fashion, the King announced the end to the That system. </a:t>
            </a:r>
          </a:p>
          <a:p>
            <a:pPr lvl="1">
              <a:buNone/>
            </a:pPr>
            <a:endParaRPr lang="th-TH" dirty="0"/>
          </a:p>
          <a:p>
            <a:endParaRPr lang="en-US" dirty="0"/>
          </a:p>
          <a:p>
            <a:pPr lvl="1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two regimes structure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the late 19</a:t>
            </a:r>
            <a:r>
              <a:rPr lang="en-US" baseline="30000" dirty="0"/>
              <a:t>th</a:t>
            </a:r>
            <a:r>
              <a:rPr lang="en-US" dirty="0"/>
              <a:t> century, with Rama V establishing absolutism, two regimes of peasant’s production and society co-existed.</a:t>
            </a:r>
          </a:p>
          <a:p>
            <a:pPr lvl="1"/>
            <a:r>
              <a:rPr lang="en-US" dirty="0"/>
              <a:t>1) a society of landlords and tenants developed in  early canal projects and northern valley</a:t>
            </a:r>
          </a:p>
          <a:p>
            <a:pPr lvl="1"/>
            <a:r>
              <a:rPr lang="en-US" dirty="0"/>
              <a:t>2) A new peasantry of independent cultivators, growing beyond the canal areas. </a:t>
            </a:r>
          </a:p>
          <a:p>
            <a:pPr lvl="1">
              <a:buNone/>
            </a:pPr>
            <a:endParaRPr lang="th-TH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two regimes structure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Landlords and tenants</a:t>
            </a:r>
          </a:p>
          <a:p>
            <a:pPr lvl="1"/>
            <a:r>
              <a:rPr lang="en-US" dirty="0"/>
              <a:t>Landlords held over 90% of land. Three families held 1/3 of total area under tenancy in 4 provinces around Bangkok. </a:t>
            </a:r>
          </a:p>
          <a:p>
            <a:pPr lvl="1"/>
            <a:r>
              <a:rPr lang="en-US" dirty="0"/>
              <a:t>Use of land deeds.</a:t>
            </a:r>
          </a:p>
          <a:p>
            <a:pPr lvl="1"/>
            <a:r>
              <a:rPr lang="en-US" dirty="0"/>
              <a:t>Connected to export.</a:t>
            </a:r>
          </a:p>
          <a:p>
            <a:pPr lvl="1"/>
            <a:r>
              <a:rPr lang="en-US" dirty="0"/>
              <a:t>Conflicts with tenants were frequent. </a:t>
            </a:r>
          </a:p>
          <a:p>
            <a:pPr lvl="1"/>
            <a:r>
              <a:rPr lang="en-US" dirty="0"/>
              <a:t>Insecurity over various issues</a:t>
            </a:r>
          </a:p>
          <a:p>
            <a:pPr lvl="1">
              <a:buNone/>
            </a:pPr>
            <a:r>
              <a:rPr lang="en-US" dirty="0"/>
              <a:t> 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/>
              <a:t>Independent cultivators</a:t>
            </a:r>
          </a:p>
          <a:p>
            <a:pPr lvl="1"/>
            <a:r>
              <a:rPr lang="en-US" dirty="0"/>
              <a:t>Beyond canal tracts such</a:t>
            </a:r>
          </a:p>
          <a:p>
            <a:pPr lvl="1"/>
            <a:r>
              <a:rPr lang="en-US" dirty="0"/>
              <a:t>They avoided holding a large piece of land to avoid paying land taxes. </a:t>
            </a:r>
          </a:p>
          <a:p>
            <a:pPr lvl="1"/>
            <a:r>
              <a:rPr lang="en-US" dirty="0"/>
              <a:t>Allocated land through the family system. Landless farmers were rare. </a:t>
            </a:r>
          </a:p>
          <a:p>
            <a:pPr lvl="1"/>
            <a:r>
              <a:rPr lang="en-US" dirty="0"/>
              <a:t>Production mainly for self-consumption first </a:t>
            </a:r>
          </a:p>
          <a:p>
            <a:pPr lvl="1"/>
            <a:r>
              <a:rPr lang="en-US" dirty="0"/>
              <a:t>Older system of using tax-payment certificate 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Co-existence of the two regimes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/>
              <a:t>Insecurity of tenants in the landlords system</a:t>
            </a:r>
          </a:p>
          <a:p>
            <a:pPr lvl="1"/>
            <a:r>
              <a:rPr lang="en-US" dirty="0"/>
              <a:t>Unsecured tenure and occupancy rights.</a:t>
            </a:r>
          </a:p>
          <a:p>
            <a:pPr lvl="1"/>
            <a:r>
              <a:rPr lang="en-US" dirty="0"/>
              <a:t>No protection system </a:t>
            </a:r>
          </a:p>
          <a:p>
            <a:pPr lvl="2"/>
            <a:r>
              <a:rPr lang="en-US" dirty="0"/>
              <a:t>Use of </a:t>
            </a:r>
            <a:r>
              <a:rPr lang="en-US" dirty="0" err="1"/>
              <a:t>Nak-leng</a:t>
            </a:r>
            <a:r>
              <a:rPr lang="en-US" dirty="0"/>
              <a:t> for self-protection</a:t>
            </a:r>
          </a:p>
          <a:p>
            <a:pPr lvl="2"/>
            <a:r>
              <a:rPr lang="en-US" dirty="0"/>
              <a:t>Frequent riots</a:t>
            </a:r>
          </a:p>
          <a:p>
            <a:pPr lvl="1"/>
            <a:r>
              <a:rPr lang="en-US" dirty="0"/>
              <a:t>Drought and the fluctuation in international price</a:t>
            </a:r>
          </a:p>
          <a:p>
            <a:r>
              <a:rPr lang="en-US" dirty="0"/>
              <a:t>Thus, they were prepared to leave during bad times and become independent cultivators</a:t>
            </a:r>
          </a:p>
          <a:p>
            <a:pPr lvl="1">
              <a:buNone/>
            </a:pPr>
            <a:r>
              <a:rPr lang="en-US" dirty="0"/>
              <a:t>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Co-existence of the two regimes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txBody>
          <a:bodyPr>
            <a:normAutofit/>
          </a:bodyPr>
          <a:lstStyle/>
          <a:p>
            <a:r>
              <a:rPr lang="en-US" dirty="0"/>
              <a:t>Landlords controlled more valuable land that produced most exports. But independent cultivators occupied more land.</a:t>
            </a:r>
          </a:p>
          <a:p>
            <a:r>
              <a:rPr lang="en-US" dirty="0"/>
              <a:t>The two regime connected through migration</a:t>
            </a:r>
          </a:p>
          <a:p>
            <a:pPr lvl="1"/>
            <a:r>
              <a:rPr lang="en-US" dirty="0"/>
              <a:t>Peasants settled as tenants in years of high prices.</a:t>
            </a:r>
          </a:p>
          <a:p>
            <a:pPr lvl="1"/>
            <a:r>
              <a:rPr lang="en-US" dirty="0"/>
              <a:t>But fled faced with failures from price and weather.</a:t>
            </a:r>
          </a:p>
          <a:p>
            <a:pPr lvl="1"/>
            <a:r>
              <a:rPr lang="en-US" dirty="0"/>
              <a:t>Taxes eventually forced them to come back to produce for market. </a:t>
            </a:r>
          </a:p>
          <a:p>
            <a:pPr lvl="2"/>
            <a:endParaRPr lang="en-US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The poor but  not disintegrated peasants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The regimes structure limited impact from the market expansion on peasants</a:t>
            </a:r>
          </a:p>
          <a:p>
            <a:pPr lvl="1"/>
            <a:r>
              <a:rPr lang="en-US" dirty="0"/>
              <a:t>With low yields, they were mostly poor</a:t>
            </a:r>
          </a:p>
          <a:p>
            <a:pPr lvl="1"/>
            <a:r>
              <a:rPr lang="en-US" dirty="0"/>
              <a:t>But with the state lack of support for expansion of smaller landlords and rice merchants, peasant society still do not face destruction from markets.</a:t>
            </a:r>
          </a:p>
          <a:p>
            <a:pPr lvl="1"/>
            <a:r>
              <a:rPr lang="en-US" dirty="0"/>
              <a:t>They remained small amount of landless farmers, and the internal division of peasants remain limited. </a:t>
            </a:r>
          </a:p>
        </p:txBody>
      </p:sp>
    </p:spTree>
    <p:extLst>
      <p:ext uri="{BB962C8B-B14F-4D97-AF65-F5344CB8AC3E}">
        <p14:creationId xmlns:p14="http://schemas.microsoft.com/office/powerpoint/2010/main" val="916318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1356</Words>
  <Application>Microsoft Office PowerPoint</Application>
  <PresentationFormat>On-screen Show (4:3)</PresentationFormat>
  <Paragraphs>150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4" baseType="lpstr">
      <vt:lpstr>Angsana New</vt:lpstr>
      <vt:lpstr>Arial</vt:lpstr>
      <vt:lpstr>Calibri</vt:lpstr>
      <vt:lpstr>Cordia New</vt:lpstr>
      <vt:lpstr>Wingdings</vt:lpstr>
      <vt:lpstr>Office Theme</vt:lpstr>
      <vt:lpstr>Canals, Landlords, and Peasants Post-Bowring Transformation of Thai Peasants</vt:lpstr>
      <vt:lpstr>Topics</vt:lpstr>
      <vt:lpstr>Post-Bowring: Changing Context</vt:lpstr>
      <vt:lpstr>Post-Bowring: Changing Context</vt:lpstr>
      <vt:lpstr>PowerPoint Presentation</vt:lpstr>
      <vt:lpstr>Canals and landlords</vt:lpstr>
      <vt:lpstr>PowerPoint Presentation</vt:lpstr>
      <vt:lpstr>Canals and landlords</vt:lpstr>
      <vt:lpstr>Canals and landlords</vt:lpstr>
      <vt:lpstr>Canals and landlords</vt:lpstr>
      <vt:lpstr>Canals and landlords</vt:lpstr>
      <vt:lpstr>Canals and landlords</vt:lpstr>
      <vt:lpstr>PowerPoint Presentation</vt:lpstr>
      <vt:lpstr>PowerPoint Presentation</vt:lpstr>
      <vt:lpstr>PowerPoint Presentation</vt:lpstr>
      <vt:lpstr>Canals and landlords</vt:lpstr>
      <vt:lpstr>Peasant colonization</vt:lpstr>
      <vt:lpstr>Homan von de Heide</vt:lpstr>
      <vt:lpstr>Peasant colonization</vt:lpstr>
      <vt:lpstr>Peasant colonization</vt:lpstr>
      <vt:lpstr>Nai Hoi (นายฮ้อย)</vt:lpstr>
      <vt:lpstr>Peasant colonization</vt:lpstr>
      <vt:lpstr>The decline of force labour</vt:lpstr>
      <vt:lpstr>The two regimes structure</vt:lpstr>
      <vt:lpstr>The two regimes structure</vt:lpstr>
      <vt:lpstr>Co-existence of the two regimes</vt:lpstr>
      <vt:lpstr>Co-existence of the two regimes</vt:lpstr>
      <vt:lpstr>The poor but  not disintegrated peasants</vt:lpstr>
    </vt:vector>
  </TitlesOfParts>
  <Company>Toshiba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Canals, Landlords, and Peasants Post-Bowring Transformation</dc:title>
  <dc:creator>Thorn</dc:creator>
  <cp:lastModifiedBy>Thorn Pitidol</cp:lastModifiedBy>
  <cp:revision>53</cp:revision>
  <dcterms:created xsi:type="dcterms:W3CDTF">2015-09-02T10:53:19Z</dcterms:created>
  <dcterms:modified xsi:type="dcterms:W3CDTF">2018-09-05T06:34:22Z</dcterms:modified>
</cp:coreProperties>
</file>