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85" r:id="rId4"/>
    <p:sldId id="259" r:id="rId5"/>
    <p:sldId id="260" r:id="rId6"/>
    <p:sldId id="261" r:id="rId7"/>
    <p:sldId id="262" r:id="rId8"/>
    <p:sldId id="263" r:id="rId9"/>
    <p:sldId id="264" r:id="rId10"/>
    <p:sldId id="265" r:id="rId11"/>
    <p:sldId id="267" r:id="rId12"/>
    <p:sldId id="266" r:id="rId13"/>
    <p:sldId id="284" r:id="rId14"/>
    <p:sldId id="268" r:id="rId15"/>
    <p:sldId id="269" r:id="rId16"/>
    <p:sldId id="271" r:id="rId17"/>
    <p:sldId id="272" r:id="rId18"/>
    <p:sldId id="273" r:id="rId19"/>
    <p:sldId id="286" r:id="rId20"/>
    <p:sldId id="274" r:id="rId21"/>
    <p:sldId id="275" r:id="rId22"/>
    <p:sldId id="276" r:id="rId23"/>
    <p:sldId id="277" r:id="rId24"/>
    <p:sldId id="278" r:id="rId25"/>
    <p:sldId id="279" r:id="rId26"/>
    <p:sldId id="280" r:id="rId27"/>
    <p:sldId id="281" r:id="rId28"/>
    <p:sldId id="287" r:id="rId29"/>
    <p:sldId id="282" r:id="rId30"/>
    <p:sldId id="283" r:id="rId3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2" csCatId="mainScheme" phldr="1"/>
      <dgm:spPr/>
    </dgm:pt>
    <dgm:pt modelId="{46D20AD1-B2A2-4246-905D-FF7175363F06}">
      <dgm:prSet phldrT="[ข้อความ]"/>
      <dgm:spPr/>
      <dgm:t>
        <a:bodyPr/>
        <a:lstStyle/>
        <a:p>
          <a:r>
            <a:rPr lang="en-US" dirty="0" smtClean="0"/>
            <a:t>Design a good product</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7FD0602C-40FB-4786-ACC5-4BA4CEE4F3D1}">
      <dgm:prSet phldrT="[ข้อความ]"/>
      <dgm:spPr/>
      <dgm:t>
        <a:bodyPr/>
        <a:lstStyle/>
        <a:p>
          <a:r>
            <a:rPr lang="en-US" dirty="0" smtClean="0"/>
            <a:t>Determine product costs</a:t>
          </a:r>
          <a:endParaRPr lang="th-TH" dirty="0"/>
        </a:p>
      </dgm:t>
    </dgm:pt>
    <dgm:pt modelId="{6527CCE0-7FE1-4531-AD59-543A4EC17D10}" type="parTrans" cxnId="{2A8E3777-5D21-478B-8A01-1CC28FC69F52}">
      <dgm:prSet/>
      <dgm:spPr/>
      <dgm:t>
        <a:bodyPr/>
        <a:lstStyle/>
        <a:p>
          <a:endParaRPr lang="th-TH"/>
        </a:p>
      </dgm:t>
    </dgm:pt>
    <dgm:pt modelId="{568E8FB6-B6BF-4BFB-AE19-9CC070E357ED}" type="sibTrans" cxnId="{2A8E3777-5D21-478B-8A01-1CC28FC69F52}">
      <dgm:prSet/>
      <dgm:spPr/>
      <dgm:t>
        <a:bodyPr/>
        <a:lstStyle/>
        <a:p>
          <a:endParaRPr lang="th-TH"/>
        </a:p>
      </dgm:t>
    </dgm:pt>
    <dgm:pt modelId="{62F886F5-E734-47B2-8883-D1EB27587BA9}">
      <dgm:prSet phldrT="[ข้อความ]"/>
      <dgm:spPr/>
      <dgm:t>
        <a:bodyPr/>
        <a:lstStyle/>
        <a:p>
          <a:r>
            <a:rPr lang="en-US" dirty="0" smtClean="0"/>
            <a:t>Set price based on cost</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Convince buyers of product’s value</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pt>
    <dgm:pt modelId="{FB00D3F2-66A7-475A-97B6-11FB7FBE665E}" type="pres">
      <dgm:prSet presAssocID="{C4A72504-A0D8-491C-AD21-09B645AC4C17}" presName="sibTrans" presStyleCnt="0"/>
      <dgm:spPr/>
    </dgm:pt>
    <dgm:pt modelId="{90D63158-23E5-4B36-B1D6-C14EF350C740}" type="pres">
      <dgm:prSet presAssocID="{7FD0602C-40FB-4786-ACC5-4BA4CEE4F3D1}" presName="textNode" presStyleLbl="node1" presStyleIdx="1" presStyleCnt="4">
        <dgm:presLayoutVars>
          <dgm:bulletEnabled val="1"/>
        </dgm:presLayoutVars>
      </dgm:prSet>
      <dgm:spPr/>
      <dgm:t>
        <a:bodyPr/>
        <a:lstStyle/>
        <a:p>
          <a:endParaRPr lang="th-TH"/>
        </a:p>
      </dgm:t>
    </dgm:pt>
    <dgm:pt modelId="{803B042C-8625-4D01-BA1B-176520A045A0}" type="pres">
      <dgm:prSet presAssocID="{568E8FB6-B6BF-4BFB-AE19-9CC070E357ED}" presName="sibTrans" presStyleCnt="0"/>
      <dgm:spPr/>
    </dgm:pt>
    <dgm:pt modelId="{101A9F31-6E8C-498C-913A-415F7FB9CF5C}" type="pres">
      <dgm:prSet presAssocID="{62F886F5-E734-47B2-8883-D1EB27587BA9}" presName="textNode" presStyleLbl="node1" presStyleIdx="2" presStyleCnt="4">
        <dgm:presLayoutVars>
          <dgm:bulletEnabled val="1"/>
        </dgm:presLayoutVars>
      </dgm:prSet>
      <dgm:spPr/>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3" presStyleCnt="4">
        <dgm:presLayoutVars>
          <dgm:bulletEnabled val="1"/>
        </dgm:presLayoutVars>
      </dgm:prSet>
      <dgm:spPr/>
      <dgm:t>
        <a:bodyPr/>
        <a:lstStyle/>
        <a:p>
          <a:endParaRPr lang="th-TH"/>
        </a:p>
      </dgm:t>
    </dgm:pt>
  </dgm:ptLst>
  <dgm:cxnLst>
    <dgm:cxn modelId="{EC25E1A4-6220-413F-85B2-55D81B2632C9}" type="presOf" srcId="{CE4C18E2-85AB-43A3-97A2-B7E5C5FD864E}" destId="{EA6F45D8-7A8D-4C0F-85FE-5D2F11014D27}" srcOrd="0" destOrd="0" presId="urn:microsoft.com/office/officeart/2005/8/layout/hProcess9"/>
    <dgm:cxn modelId="{7FE35858-BA1E-4E65-9E61-FD49D1BBF1D9}" type="presOf" srcId="{46D20AD1-B2A2-4246-905D-FF7175363F06}" destId="{B830B98B-A495-4C69-9699-E003FDF3B427}" srcOrd="0" destOrd="0" presId="urn:microsoft.com/office/officeart/2005/8/layout/hProcess9"/>
    <dgm:cxn modelId="{2A8E3777-5D21-478B-8A01-1CC28FC69F52}" srcId="{5805E1AB-786A-4118-9F6D-5000886583FC}" destId="{7FD0602C-40FB-4786-ACC5-4BA4CEE4F3D1}" srcOrd="1" destOrd="0" parTransId="{6527CCE0-7FE1-4531-AD59-543A4EC17D10}" sibTransId="{568E8FB6-B6BF-4BFB-AE19-9CC070E357ED}"/>
    <dgm:cxn modelId="{876569F3-99E9-4879-8293-17F38FD33B44}" srcId="{5805E1AB-786A-4118-9F6D-5000886583FC}" destId="{CE4C18E2-85AB-43A3-97A2-B7E5C5FD864E}" srcOrd="3" destOrd="0" parTransId="{9C95533F-587A-440E-9446-41C83428D7C2}" sibTransId="{ED160E5A-2F8F-4684-A324-27C7B97D0F85}"/>
    <dgm:cxn modelId="{4A515EE2-25B0-4E5C-AB66-F9538ABA28B0}" srcId="{5805E1AB-786A-4118-9F6D-5000886583FC}" destId="{62F886F5-E734-47B2-8883-D1EB27587BA9}" srcOrd="2" destOrd="0" parTransId="{6BA0A880-1CC4-4A2B-B049-A35C4CF854F5}" sibTransId="{A953FE33-E095-4F18-B9B2-DCE41AE200D7}"/>
    <dgm:cxn modelId="{9E0E165A-2BA7-46CB-B6B3-B344B866F59F}" type="presOf" srcId="{7FD0602C-40FB-4786-ACC5-4BA4CEE4F3D1}" destId="{90D63158-23E5-4B36-B1D6-C14EF350C740}" srcOrd="0" destOrd="0" presId="urn:microsoft.com/office/officeart/2005/8/layout/hProcess9"/>
    <dgm:cxn modelId="{966C9C19-DCFD-4CF3-B31C-6620259512EA}" type="presOf" srcId="{62F886F5-E734-47B2-8883-D1EB27587BA9}" destId="{101A9F31-6E8C-498C-913A-415F7FB9CF5C}"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92F499D1-127C-426E-9C2F-1D68B085CFA4}" type="presOf" srcId="{5805E1AB-786A-4118-9F6D-5000886583FC}" destId="{7F312043-5511-421D-949E-9D6894C25905}" srcOrd="0" destOrd="0" presId="urn:microsoft.com/office/officeart/2005/8/layout/hProcess9"/>
    <dgm:cxn modelId="{19DF70EB-CBDA-4647-B057-B1AB488F1030}" type="presParOf" srcId="{7F312043-5511-421D-949E-9D6894C25905}" destId="{BFC73843-02CF-4450-BD85-DB6AC8E4CC22}" srcOrd="0" destOrd="0" presId="urn:microsoft.com/office/officeart/2005/8/layout/hProcess9"/>
    <dgm:cxn modelId="{503F2F0A-DE4C-4F82-814E-6D1DE604072C}" type="presParOf" srcId="{7F312043-5511-421D-949E-9D6894C25905}" destId="{D19E44C8-370D-4E1C-8ABC-7810D76713F1}" srcOrd="1" destOrd="0" presId="urn:microsoft.com/office/officeart/2005/8/layout/hProcess9"/>
    <dgm:cxn modelId="{C569A7CE-54B2-41A0-8AF3-9C9BFDE17014}" type="presParOf" srcId="{D19E44C8-370D-4E1C-8ABC-7810D76713F1}" destId="{B830B98B-A495-4C69-9699-E003FDF3B427}" srcOrd="0" destOrd="0" presId="urn:microsoft.com/office/officeart/2005/8/layout/hProcess9"/>
    <dgm:cxn modelId="{EFA386E6-EBE8-4A16-A42B-42AAC799D08A}" type="presParOf" srcId="{D19E44C8-370D-4E1C-8ABC-7810D76713F1}" destId="{FB00D3F2-66A7-475A-97B6-11FB7FBE665E}" srcOrd="1" destOrd="0" presId="urn:microsoft.com/office/officeart/2005/8/layout/hProcess9"/>
    <dgm:cxn modelId="{A192DFC9-83DA-4592-B2D5-62C811FA07D2}" type="presParOf" srcId="{D19E44C8-370D-4E1C-8ABC-7810D76713F1}" destId="{90D63158-23E5-4B36-B1D6-C14EF350C740}" srcOrd="2" destOrd="0" presId="urn:microsoft.com/office/officeart/2005/8/layout/hProcess9"/>
    <dgm:cxn modelId="{A2848DC0-46B6-4935-937B-8EAED1CB09E9}" type="presParOf" srcId="{D19E44C8-370D-4E1C-8ABC-7810D76713F1}" destId="{803B042C-8625-4D01-BA1B-176520A045A0}" srcOrd="3" destOrd="0" presId="urn:microsoft.com/office/officeart/2005/8/layout/hProcess9"/>
    <dgm:cxn modelId="{0A060904-C3E2-4B1E-B1CA-84EBD91B447E}" type="presParOf" srcId="{D19E44C8-370D-4E1C-8ABC-7810D76713F1}" destId="{101A9F31-6E8C-498C-913A-415F7FB9CF5C}" srcOrd="4" destOrd="0" presId="urn:microsoft.com/office/officeart/2005/8/layout/hProcess9"/>
    <dgm:cxn modelId="{4FDD82EB-BA7C-4A1E-B5AE-8B0B492C6736}" type="presParOf" srcId="{D19E44C8-370D-4E1C-8ABC-7810D76713F1}" destId="{30007ED9-8240-4BEE-ACE7-A3F7B6293000}" srcOrd="5" destOrd="0" presId="urn:microsoft.com/office/officeart/2005/8/layout/hProcess9"/>
    <dgm:cxn modelId="{C3B41AAC-6614-48C4-9141-6297EA1D27A5}" type="presParOf" srcId="{D19E44C8-370D-4E1C-8ABC-7810D76713F1}" destId="{EA6F45D8-7A8D-4C0F-85FE-5D2F11014D27}" srcOrd="6"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1" csCatId="mainScheme" phldr="1"/>
      <dgm:spPr/>
    </dgm:pt>
    <dgm:pt modelId="{46D20AD1-B2A2-4246-905D-FF7175363F06}">
      <dgm:prSet phldrT="[ข้อความ]"/>
      <dgm:spPr/>
      <dgm:t>
        <a:bodyPr/>
        <a:lstStyle/>
        <a:p>
          <a:r>
            <a:rPr lang="en-US" dirty="0" smtClean="0"/>
            <a:t>Assess customer needs and value perceptions</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62F886F5-E734-47B2-8883-D1EB27587BA9}">
      <dgm:prSet phldrT="[ข้อความ]"/>
      <dgm:spPr/>
      <dgm:t>
        <a:bodyPr/>
        <a:lstStyle/>
        <a:p>
          <a:r>
            <a:rPr lang="en-US" dirty="0" smtClean="0"/>
            <a:t>Set target price to match customer perceived  value</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Determine costs that can be incurred</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1281DDB8-CF58-44E8-8417-730229AC3B45}">
      <dgm:prSet phldrT="[ข้อความ]"/>
      <dgm:spPr/>
      <dgm:t>
        <a:bodyPr/>
        <a:lstStyle/>
        <a:p>
          <a:r>
            <a:rPr lang="en-US" dirty="0" smtClean="0"/>
            <a:t>Design product to deliver desired value at target price</a:t>
          </a:r>
          <a:endParaRPr lang="th-TH" dirty="0"/>
        </a:p>
      </dgm:t>
    </dgm:pt>
    <dgm:pt modelId="{7FC5C685-C8ED-4BCE-8089-4E2B9CF1D81B}" type="parTrans" cxnId="{5B06803C-2B55-4489-9391-F4BF451D07A0}">
      <dgm:prSet/>
      <dgm:spPr/>
      <dgm:t>
        <a:bodyPr/>
        <a:lstStyle/>
        <a:p>
          <a:endParaRPr lang="th-TH"/>
        </a:p>
      </dgm:t>
    </dgm:pt>
    <dgm:pt modelId="{04785410-52BF-41C7-861C-37AA53E08438}" type="sibTrans" cxnId="{5B06803C-2B55-4489-9391-F4BF451D07A0}">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th-TH"/>
        </a:p>
      </dgm:t>
    </dgm:pt>
    <dgm:pt modelId="{FB00D3F2-66A7-475A-97B6-11FB7FBE665E}" type="pres">
      <dgm:prSet presAssocID="{C4A72504-A0D8-491C-AD21-09B645AC4C17}" presName="sibTrans" presStyleCnt="0"/>
      <dgm:spPr/>
    </dgm:pt>
    <dgm:pt modelId="{101A9F31-6E8C-498C-913A-415F7FB9CF5C}" type="pres">
      <dgm:prSet presAssocID="{62F886F5-E734-47B2-8883-D1EB27587BA9}" presName="textNode" presStyleLbl="node1" presStyleIdx="1" presStyleCnt="4">
        <dgm:presLayoutVars>
          <dgm:bulletEnabled val="1"/>
        </dgm:presLayoutVars>
      </dgm:prSet>
      <dgm:spPr/>
      <dgm:t>
        <a:bodyPr/>
        <a:lstStyle/>
        <a:p>
          <a:endParaRPr lang="th-TH"/>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2" presStyleCnt="4">
        <dgm:presLayoutVars>
          <dgm:bulletEnabled val="1"/>
        </dgm:presLayoutVars>
      </dgm:prSet>
      <dgm:spPr/>
      <dgm:t>
        <a:bodyPr/>
        <a:lstStyle/>
        <a:p>
          <a:endParaRPr lang="th-TH"/>
        </a:p>
      </dgm:t>
    </dgm:pt>
    <dgm:pt modelId="{482C0F9F-0BE4-4A04-A50A-ECF37E3BC6FF}" type="pres">
      <dgm:prSet presAssocID="{ED160E5A-2F8F-4684-A324-27C7B97D0F85}" presName="sibTrans" presStyleCnt="0"/>
      <dgm:spPr/>
    </dgm:pt>
    <dgm:pt modelId="{7FAC473A-878D-478E-A0BE-E8D16DC020C9}" type="pres">
      <dgm:prSet presAssocID="{1281DDB8-CF58-44E8-8417-730229AC3B45}" presName="textNode" presStyleLbl="node1" presStyleIdx="3" presStyleCnt="4">
        <dgm:presLayoutVars>
          <dgm:bulletEnabled val="1"/>
        </dgm:presLayoutVars>
      </dgm:prSet>
      <dgm:spPr/>
      <dgm:t>
        <a:bodyPr/>
        <a:lstStyle/>
        <a:p>
          <a:endParaRPr lang="th-TH"/>
        </a:p>
      </dgm:t>
    </dgm:pt>
  </dgm:ptLst>
  <dgm:cxnLst>
    <dgm:cxn modelId="{F8F08D3F-8E44-42E7-9970-482B65E1C1B6}" type="presOf" srcId="{62F886F5-E734-47B2-8883-D1EB27587BA9}" destId="{101A9F31-6E8C-498C-913A-415F7FB9CF5C}" srcOrd="0" destOrd="0" presId="urn:microsoft.com/office/officeart/2005/8/layout/hProcess9"/>
    <dgm:cxn modelId="{876569F3-99E9-4879-8293-17F38FD33B44}" srcId="{5805E1AB-786A-4118-9F6D-5000886583FC}" destId="{CE4C18E2-85AB-43A3-97A2-B7E5C5FD864E}" srcOrd="2" destOrd="0" parTransId="{9C95533F-587A-440E-9446-41C83428D7C2}" sibTransId="{ED160E5A-2F8F-4684-A324-27C7B97D0F85}"/>
    <dgm:cxn modelId="{02582160-81E0-447C-A695-61A7591DD209}" type="presOf" srcId="{5805E1AB-786A-4118-9F6D-5000886583FC}" destId="{7F312043-5511-421D-949E-9D6894C25905}" srcOrd="0" destOrd="0" presId="urn:microsoft.com/office/officeart/2005/8/layout/hProcess9"/>
    <dgm:cxn modelId="{5B06803C-2B55-4489-9391-F4BF451D07A0}" srcId="{5805E1AB-786A-4118-9F6D-5000886583FC}" destId="{1281DDB8-CF58-44E8-8417-730229AC3B45}" srcOrd="3" destOrd="0" parTransId="{7FC5C685-C8ED-4BCE-8089-4E2B9CF1D81B}" sibTransId="{04785410-52BF-41C7-861C-37AA53E08438}"/>
    <dgm:cxn modelId="{350EDB07-6909-448E-AD66-F2FF9E49CCEA}" type="presOf" srcId="{46D20AD1-B2A2-4246-905D-FF7175363F06}" destId="{B830B98B-A495-4C69-9699-E003FDF3B427}" srcOrd="0" destOrd="0" presId="urn:microsoft.com/office/officeart/2005/8/layout/hProcess9"/>
    <dgm:cxn modelId="{4A515EE2-25B0-4E5C-AB66-F9538ABA28B0}" srcId="{5805E1AB-786A-4118-9F6D-5000886583FC}" destId="{62F886F5-E734-47B2-8883-D1EB27587BA9}" srcOrd="1" destOrd="0" parTransId="{6BA0A880-1CC4-4A2B-B049-A35C4CF854F5}" sibTransId="{A953FE33-E095-4F18-B9B2-DCE41AE200D7}"/>
    <dgm:cxn modelId="{A278A040-12B9-4F7D-8ABC-3878F9694FA4}" type="presOf" srcId="{CE4C18E2-85AB-43A3-97A2-B7E5C5FD864E}" destId="{EA6F45D8-7A8D-4C0F-85FE-5D2F11014D27}" srcOrd="0" destOrd="0" presId="urn:microsoft.com/office/officeart/2005/8/layout/hProcess9"/>
    <dgm:cxn modelId="{F15AFDF7-D899-430C-A4B3-9086A11970D9}" type="presOf" srcId="{1281DDB8-CF58-44E8-8417-730229AC3B45}" destId="{7FAC473A-878D-478E-A0BE-E8D16DC020C9}"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D6144567-4C3C-4D2F-84E0-E34733097781}" type="presParOf" srcId="{7F312043-5511-421D-949E-9D6894C25905}" destId="{BFC73843-02CF-4450-BD85-DB6AC8E4CC22}" srcOrd="0" destOrd="0" presId="urn:microsoft.com/office/officeart/2005/8/layout/hProcess9"/>
    <dgm:cxn modelId="{980B99F0-05FF-4311-A496-35B8FF506C6C}" type="presParOf" srcId="{7F312043-5511-421D-949E-9D6894C25905}" destId="{D19E44C8-370D-4E1C-8ABC-7810D76713F1}" srcOrd="1" destOrd="0" presId="urn:microsoft.com/office/officeart/2005/8/layout/hProcess9"/>
    <dgm:cxn modelId="{4611C2A9-D262-42D9-93AB-41621F25EF3E}" type="presParOf" srcId="{D19E44C8-370D-4E1C-8ABC-7810D76713F1}" destId="{B830B98B-A495-4C69-9699-E003FDF3B427}" srcOrd="0" destOrd="0" presId="urn:microsoft.com/office/officeart/2005/8/layout/hProcess9"/>
    <dgm:cxn modelId="{D2F93FF2-ECF7-415D-BBD8-DFD48BFE4A5F}" type="presParOf" srcId="{D19E44C8-370D-4E1C-8ABC-7810D76713F1}" destId="{FB00D3F2-66A7-475A-97B6-11FB7FBE665E}" srcOrd="1" destOrd="0" presId="urn:microsoft.com/office/officeart/2005/8/layout/hProcess9"/>
    <dgm:cxn modelId="{F8F30C5C-2640-4223-B3FE-FC43BF67A01D}" type="presParOf" srcId="{D19E44C8-370D-4E1C-8ABC-7810D76713F1}" destId="{101A9F31-6E8C-498C-913A-415F7FB9CF5C}" srcOrd="2" destOrd="0" presId="urn:microsoft.com/office/officeart/2005/8/layout/hProcess9"/>
    <dgm:cxn modelId="{0A65EA2A-8464-4368-A2E6-A2647423C4A5}" type="presParOf" srcId="{D19E44C8-370D-4E1C-8ABC-7810D76713F1}" destId="{30007ED9-8240-4BEE-ACE7-A3F7B6293000}" srcOrd="3" destOrd="0" presId="urn:microsoft.com/office/officeart/2005/8/layout/hProcess9"/>
    <dgm:cxn modelId="{BD525B6A-9CFD-4D6C-9B03-20B912316C27}" type="presParOf" srcId="{D19E44C8-370D-4E1C-8ABC-7810D76713F1}" destId="{EA6F45D8-7A8D-4C0F-85FE-5D2F11014D27}" srcOrd="4" destOrd="0" presId="urn:microsoft.com/office/officeart/2005/8/layout/hProcess9"/>
    <dgm:cxn modelId="{FC33AF43-1F70-4116-AFD4-E6D6C496219E}" type="presParOf" srcId="{D19E44C8-370D-4E1C-8ABC-7810D76713F1}" destId="{482C0F9F-0BE4-4A04-A50A-ECF37E3BC6FF}" srcOrd="5" destOrd="0" presId="urn:microsoft.com/office/officeart/2005/8/layout/hProcess9"/>
    <dgm:cxn modelId="{70B69849-FBEF-45DA-9BA7-3C38720E7762}" type="presParOf" srcId="{D19E44C8-370D-4E1C-8ABC-7810D76713F1}" destId="{7FAC473A-878D-478E-A0BE-E8D16DC020C9}" srcOrd="6" destOrd="0" presId="urn:microsoft.com/office/officeart/2005/8/layout/hProcess9"/>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FC73843-02CF-4450-BD85-DB6AC8E4CC22}">
      <dsp:nvSpPr>
        <dsp:cNvPr id="0" name=""/>
        <dsp:cNvSpPr/>
      </dsp:nvSpPr>
      <dsp:spPr>
        <a:xfrm>
          <a:off x="450059" y="0"/>
          <a:ext cx="5100673" cy="1928826"/>
        </a:xfrm>
        <a:prstGeom prst="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003"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Design a good product</a:t>
          </a:r>
          <a:endParaRPr lang="th-TH" sz="1500" kern="1200" dirty="0"/>
        </a:p>
      </dsp:txBody>
      <dsp:txXfrm>
        <a:off x="3003" y="578647"/>
        <a:ext cx="1444526" cy="771530"/>
      </dsp:txXfrm>
    </dsp:sp>
    <dsp:sp modelId="{90D63158-23E5-4B36-B1D6-C14EF350C740}">
      <dsp:nvSpPr>
        <dsp:cNvPr id="0" name=""/>
        <dsp:cNvSpPr/>
      </dsp:nvSpPr>
      <dsp:spPr>
        <a:xfrm>
          <a:off x="1519756"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Determine product costs</a:t>
          </a:r>
          <a:endParaRPr lang="th-TH" sz="1500" kern="1200" dirty="0"/>
        </a:p>
      </dsp:txBody>
      <dsp:txXfrm>
        <a:off x="1519756" y="578647"/>
        <a:ext cx="1444526" cy="771530"/>
      </dsp:txXfrm>
    </dsp:sp>
    <dsp:sp modelId="{101A9F31-6E8C-498C-913A-415F7FB9CF5C}">
      <dsp:nvSpPr>
        <dsp:cNvPr id="0" name=""/>
        <dsp:cNvSpPr/>
      </dsp:nvSpPr>
      <dsp:spPr>
        <a:xfrm>
          <a:off x="3036509"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Set price based on cost</a:t>
          </a:r>
          <a:endParaRPr lang="th-TH" sz="1500" kern="1200" dirty="0"/>
        </a:p>
      </dsp:txBody>
      <dsp:txXfrm>
        <a:off x="3036509" y="578647"/>
        <a:ext cx="1444526" cy="771530"/>
      </dsp:txXfrm>
    </dsp:sp>
    <dsp:sp modelId="{EA6F45D8-7A8D-4C0F-85FE-5D2F11014D27}">
      <dsp:nvSpPr>
        <dsp:cNvPr id="0" name=""/>
        <dsp:cNvSpPr/>
      </dsp:nvSpPr>
      <dsp:spPr>
        <a:xfrm>
          <a:off x="4553262"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Convince buyers of product’s value</a:t>
          </a:r>
          <a:endParaRPr lang="th-TH" sz="1500" kern="1200" dirty="0"/>
        </a:p>
      </dsp:txBody>
      <dsp:txXfrm>
        <a:off x="4553262" y="578647"/>
        <a:ext cx="1444526" cy="77153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FC73843-02CF-4450-BD85-DB6AC8E4CC22}">
      <dsp:nvSpPr>
        <dsp:cNvPr id="0" name=""/>
        <dsp:cNvSpPr/>
      </dsp:nvSpPr>
      <dsp:spPr>
        <a:xfrm>
          <a:off x="482206" y="0"/>
          <a:ext cx="5465007" cy="2000264"/>
        </a:xfrm>
        <a:prstGeom prst="rightArrow">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217"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Assess customer needs and value perceptions</a:t>
          </a:r>
          <a:endParaRPr lang="th-TH" sz="1400" kern="1200" dirty="0"/>
        </a:p>
      </dsp:txBody>
      <dsp:txXfrm>
        <a:off x="3217" y="600079"/>
        <a:ext cx="1547707" cy="800105"/>
      </dsp:txXfrm>
    </dsp:sp>
    <dsp:sp modelId="{101A9F31-6E8C-498C-913A-415F7FB9CF5C}">
      <dsp:nvSpPr>
        <dsp:cNvPr id="0" name=""/>
        <dsp:cNvSpPr/>
      </dsp:nvSpPr>
      <dsp:spPr>
        <a:xfrm>
          <a:off x="1628310"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Set target price to match customer perceived  value</a:t>
          </a:r>
          <a:endParaRPr lang="th-TH" sz="1400" kern="1200" dirty="0"/>
        </a:p>
      </dsp:txBody>
      <dsp:txXfrm>
        <a:off x="1628310" y="600079"/>
        <a:ext cx="1547707" cy="800105"/>
      </dsp:txXfrm>
    </dsp:sp>
    <dsp:sp modelId="{EA6F45D8-7A8D-4C0F-85FE-5D2F11014D27}">
      <dsp:nvSpPr>
        <dsp:cNvPr id="0" name=""/>
        <dsp:cNvSpPr/>
      </dsp:nvSpPr>
      <dsp:spPr>
        <a:xfrm>
          <a:off x="3253402"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Determine costs that can be incurred</a:t>
          </a:r>
          <a:endParaRPr lang="th-TH" sz="1400" kern="1200" dirty="0"/>
        </a:p>
      </dsp:txBody>
      <dsp:txXfrm>
        <a:off x="3253402" y="600079"/>
        <a:ext cx="1547707" cy="800105"/>
      </dsp:txXfrm>
    </dsp:sp>
    <dsp:sp modelId="{7FAC473A-878D-478E-A0BE-E8D16DC020C9}">
      <dsp:nvSpPr>
        <dsp:cNvPr id="0" name=""/>
        <dsp:cNvSpPr/>
      </dsp:nvSpPr>
      <dsp:spPr>
        <a:xfrm>
          <a:off x="4878495"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Design product to deliver desired value at target price</a:t>
          </a:r>
          <a:endParaRPr lang="th-TH" sz="1400" kern="1200" dirty="0"/>
        </a:p>
      </dsp:txBody>
      <dsp:txXfrm>
        <a:off x="4878495" y="600079"/>
        <a:ext cx="1547707" cy="80010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8058EF6E-E2DC-4A44-B953-7B36070179E5}" type="datetimeFigureOut">
              <a:rPr lang="th-TH" smtClean="0"/>
              <a:pPr/>
              <a:t>18/10/56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E2657D5-0EEE-4CA4-B52C-7FE4494BAB8C}"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18/10/56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8058EF6E-E2DC-4A44-B953-7B36070179E5}" type="datetimeFigureOut">
              <a:rPr lang="th-TH" smtClean="0"/>
              <a:pPr/>
              <a:t>18/10/56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8058EF6E-E2DC-4A44-B953-7B36070179E5}" type="datetimeFigureOut">
              <a:rPr lang="th-TH" smtClean="0"/>
              <a:pPr/>
              <a:t>18/10/56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8058EF6E-E2DC-4A44-B953-7B36070179E5}" type="datetimeFigureOut">
              <a:rPr lang="th-TH" smtClean="0"/>
              <a:pPr/>
              <a:t>18/10/56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8058EF6E-E2DC-4A44-B953-7B36070179E5}" type="datetimeFigureOut">
              <a:rPr lang="th-TH" smtClean="0"/>
              <a:pPr/>
              <a:t>18/10/56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8058EF6E-E2DC-4A44-B953-7B36070179E5}" type="datetimeFigureOut">
              <a:rPr lang="th-TH" smtClean="0"/>
              <a:pPr/>
              <a:t>18/10/56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18/10/56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18/10/56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18/10/56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18/10/56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058EF6E-E2DC-4A44-B953-7B36070179E5}" type="datetimeFigureOut">
              <a:rPr lang="th-TH" smtClean="0"/>
              <a:pPr/>
              <a:t>18/10/56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E2657D5-0EEE-4CA4-B52C-7FE4494BAB8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a:t>
            </a:r>
            <a:r>
              <a:rPr lang="en-US" sz="3600" b="1" dirty="0" smtClean="0"/>
              <a:t> I</a:t>
            </a:r>
            <a:r>
              <a:rPr lang="en-US" sz="3600" b="1" dirty="0" smtClean="0"/>
              <a:t/>
            </a:r>
            <a:br>
              <a:rPr lang="en-US" sz="3600" b="1" dirty="0" smtClean="0"/>
            </a:br>
            <a:r>
              <a:rPr lang="en-US" sz="2200" b="1" dirty="0" smtClean="0"/>
              <a:t>CHAPTER </a:t>
            </a:r>
            <a:r>
              <a:rPr lang="en-US" sz="2200" b="1" dirty="0" smtClean="0"/>
              <a:t>10: Understanding and Capturing Customer Value</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358082" y="214290"/>
            <a:ext cx="1473408" cy="19288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Objective 1: </a:t>
            </a:r>
            <a:r>
              <a:rPr lang="en-US" dirty="0" smtClean="0"/>
              <a:t>Answer the question “What is a price?” and discuss the importance of pricing in today’s fast-changing environment.</a:t>
            </a:r>
          </a:p>
          <a:p>
            <a:r>
              <a:rPr lang="en-US" b="1" dirty="0" smtClean="0">
                <a:solidFill>
                  <a:srgbClr val="FF0000"/>
                </a:solidFill>
              </a:rPr>
              <a:t>Objective 2: </a:t>
            </a:r>
            <a:r>
              <a:rPr lang="en-US" dirty="0" smtClean="0"/>
              <a:t>Identify the three major pricing strategies and discuss the importance of understanding customer-value perceptions, company costs and competitor strategies when setting prices.</a:t>
            </a:r>
          </a:p>
          <a:p>
            <a:r>
              <a:rPr lang="en-US" b="1" dirty="0" smtClean="0">
                <a:solidFill>
                  <a:srgbClr val="FF0000"/>
                </a:solidFill>
              </a:rPr>
              <a:t>Objective 3: </a:t>
            </a:r>
            <a:r>
              <a:rPr lang="en-US" dirty="0" smtClean="0"/>
              <a:t>Identify and define the other important external and internal factors affecting a firm’s pricing decisions.</a:t>
            </a:r>
            <a:endParaRPr lang="th-TH"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Air Arabia: Customer-Value-Based Pricing</a:t>
            </a:r>
            <a:endParaRPr lang="th-TH" dirty="0"/>
          </a:p>
        </p:txBody>
      </p:sp>
      <p:sp>
        <p:nvSpPr>
          <p:cNvPr id="3" name="ตัวยึดเนื้อหา 2"/>
          <p:cNvSpPr>
            <a:spLocks noGrp="1"/>
          </p:cNvSpPr>
          <p:nvPr>
            <p:ph sz="quarter" idx="1"/>
          </p:nvPr>
        </p:nvSpPr>
        <p:spPr>
          <a:xfrm>
            <a:off x="500034" y="1428736"/>
            <a:ext cx="8443946" cy="4572000"/>
          </a:xfrm>
        </p:spPr>
        <p:txBody>
          <a:bodyPr/>
          <a:lstStyle/>
          <a:p>
            <a:pPr>
              <a:buFont typeface="Wingdings" pitchFamily="2" charset="2"/>
              <a:buChar char="Ø"/>
            </a:pPr>
            <a:r>
              <a:rPr lang="en-US" dirty="0" smtClean="0"/>
              <a:t>With its </a:t>
            </a:r>
            <a:r>
              <a:rPr lang="en-US" b="1" dirty="0" smtClean="0"/>
              <a:t>“Be Smart, Pay Less, Fly more”</a:t>
            </a:r>
            <a:r>
              <a:rPr lang="en-US" dirty="0" smtClean="0"/>
              <a:t> tagline, Air Arabia puts customer value at the forefront of its strategy-offering the lowest fares in the market without sacrificing customer service.</a:t>
            </a:r>
          </a:p>
          <a:p>
            <a:pPr>
              <a:buFont typeface="Wingdings" pitchFamily="2" charset="2"/>
              <a:buChar char="Ø"/>
            </a:pPr>
            <a:r>
              <a:rPr lang="en-US" dirty="0" smtClean="0"/>
              <a:t>Air Arabia offers </a:t>
            </a:r>
            <a:r>
              <a:rPr lang="en-US" b="1" dirty="0" smtClean="0"/>
              <a:t>a simple pricing plan </a:t>
            </a:r>
            <a:r>
              <a:rPr lang="en-US" dirty="0" smtClean="0"/>
              <a:t>to its customers, and invites them to “Be smart, pay less, fly more” in its adverts.</a:t>
            </a:r>
            <a:endParaRPr lang="th-TH" dirty="0"/>
          </a:p>
        </p:txBody>
      </p:sp>
      <p:pic>
        <p:nvPicPr>
          <p:cNvPr id="40962" name="Picture 2" descr="http://www.tradearabia.com/source/2012/11/28/airarabia.jpg"/>
          <p:cNvPicPr>
            <a:picLocks noChangeAspect="1" noChangeArrowheads="1"/>
          </p:cNvPicPr>
          <p:nvPr/>
        </p:nvPicPr>
        <p:blipFill>
          <a:blip r:embed="rId2" cstate="print"/>
          <a:srcRect/>
          <a:stretch>
            <a:fillRect/>
          </a:stretch>
        </p:blipFill>
        <p:spPr bwMode="auto">
          <a:xfrm>
            <a:off x="1071538" y="3929066"/>
            <a:ext cx="4286280" cy="2561896"/>
          </a:xfrm>
          <a:prstGeom prst="rect">
            <a:avLst/>
          </a:prstGeom>
          <a:noFill/>
        </p:spPr>
      </p:pic>
      <p:pic>
        <p:nvPicPr>
          <p:cNvPr id="40964" name="Picture 4" descr="http://krsparks.files.wordpress.com/2010/07/air-arabia1.jpg"/>
          <p:cNvPicPr>
            <a:picLocks noChangeAspect="1" noChangeArrowheads="1"/>
          </p:cNvPicPr>
          <p:nvPr/>
        </p:nvPicPr>
        <p:blipFill>
          <a:blip r:embed="rId3" cstate="print"/>
          <a:srcRect/>
          <a:stretch>
            <a:fillRect/>
          </a:stretch>
        </p:blipFill>
        <p:spPr bwMode="auto">
          <a:xfrm>
            <a:off x="6000760" y="3929066"/>
            <a:ext cx="1714512" cy="263124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What is </a:t>
            </a:r>
            <a:r>
              <a:rPr lang="en-US" dirty="0" smtClean="0"/>
              <a:t>Price?</a:t>
            </a:r>
            <a:endParaRPr lang="th-TH" dirty="0"/>
          </a:p>
        </p:txBody>
      </p:sp>
      <p:pic>
        <p:nvPicPr>
          <p:cNvPr id="24578" name="Picture 2" descr="http://www.chartistea.com/wp-content/themes/duotive-fortune/includes/timthumb.php?src=/wp-content/uploads/price-tags1.jpg&amp;h=300&amp;w=650&amp;a=c&amp;zc=1&amp;q=100"/>
          <p:cNvPicPr>
            <a:picLocks noChangeAspect="1" noChangeArrowheads="1"/>
          </p:cNvPicPr>
          <p:nvPr/>
        </p:nvPicPr>
        <p:blipFill>
          <a:blip r:embed="rId2" cstate="print"/>
          <a:srcRect/>
          <a:stretch>
            <a:fillRect/>
          </a:stretch>
        </p:blipFill>
        <p:spPr bwMode="auto">
          <a:xfrm>
            <a:off x="1500166" y="3143248"/>
            <a:ext cx="6191250" cy="2857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What is </a:t>
            </a:r>
            <a:r>
              <a:rPr lang="en-US" dirty="0" smtClean="0"/>
              <a:t>Price?</a:t>
            </a:r>
            <a:endParaRPr lang="th-TH" dirty="0"/>
          </a:p>
        </p:txBody>
      </p:sp>
      <p:sp>
        <p:nvSpPr>
          <p:cNvPr id="5" name="ตัวยึดเนื้อหา 4"/>
          <p:cNvSpPr>
            <a:spLocks noGrp="1"/>
          </p:cNvSpPr>
          <p:nvPr>
            <p:ph sz="quarter" idx="1"/>
          </p:nvPr>
        </p:nvSpPr>
        <p:spPr>
          <a:xfrm>
            <a:off x="285720" y="1428736"/>
            <a:ext cx="8543956" cy="4572000"/>
          </a:xfrm>
        </p:spPr>
        <p:txBody>
          <a:bodyPr>
            <a:normAutofit lnSpcReduction="10000"/>
          </a:bodyPr>
          <a:lstStyle/>
          <a:p>
            <a:pPr>
              <a:buNone/>
            </a:pPr>
            <a:r>
              <a:rPr lang="en-US" sz="3600" b="1" i="1" dirty="0" smtClean="0"/>
              <a:t>    “Pricing</a:t>
            </a:r>
            <a:r>
              <a:rPr lang="en-US" sz="3600" b="1" i="1" dirty="0" smtClean="0"/>
              <a:t>: No matter what the state of economy, companies should sell value, not price</a:t>
            </a:r>
            <a:r>
              <a:rPr lang="en-US" sz="3600" b="1" i="1" dirty="0" smtClean="0"/>
              <a:t>.”</a:t>
            </a:r>
            <a:endParaRPr lang="en-US" sz="3600" b="1" i="1" dirty="0" smtClean="0"/>
          </a:p>
          <a:p>
            <a:endParaRPr lang="en-US" dirty="0" smtClean="0"/>
          </a:p>
          <a:p>
            <a:endParaRPr lang="en-US" dirty="0" smtClean="0"/>
          </a:p>
          <a:p>
            <a:endParaRPr lang="en-US" dirty="0" smtClean="0"/>
          </a:p>
          <a:p>
            <a:endParaRPr lang="en-US" dirty="0" smtClean="0"/>
          </a:p>
          <a:p>
            <a:pPr>
              <a:buFont typeface="Wingdings" pitchFamily="2" charset="2"/>
              <a:buChar char="v"/>
            </a:pPr>
            <a:r>
              <a:rPr lang="en-US" b="1" dirty="0" smtClean="0">
                <a:solidFill>
                  <a:srgbClr val="FF0000"/>
                </a:solidFill>
              </a:rPr>
              <a:t>Price: </a:t>
            </a:r>
            <a:r>
              <a:rPr lang="en-US" dirty="0" smtClean="0">
                <a:solidFill>
                  <a:srgbClr val="FF0000"/>
                </a:solidFill>
              </a:rPr>
              <a:t>The amount of money charged for a product or service, or the sum of the values that customers exchange for the benefits of having or using the product or service.</a:t>
            </a:r>
            <a:endParaRPr lang="th-TH" dirty="0">
              <a:solidFill>
                <a:srgbClr val="FF0000"/>
              </a:solidFill>
            </a:endParaRPr>
          </a:p>
        </p:txBody>
      </p:sp>
      <p:pic>
        <p:nvPicPr>
          <p:cNvPr id="23554" name="Picture 2" descr="http://www.insurancejournal.com/wp-content/uploads/2011/05/value-tag.jpg"/>
          <p:cNvPicPr>
            <a:picLocks noChangeAspect="1" noChangeArrowheads="1"/>
          </p:cNvPicPr>
          <p:nvPr/>
        </p:nvPicPr>
        <p:blipFill>
          <a:blip r:embed="rId2" cstate="print"/>
          <a:srcRect/>
          <a:stretch>
            <a:fillRect/>
          </a:stretch>
        </p:blipFill>
        <p:spPr bwMode="auto">
          <a:xfrm>
            <a:off x="3571868" y="2500306"/>
            <a:ext cx="3643338" cy="222410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2: Major Pricing Strategies</a:t>
            </a:r>
            <a:endParaRPr lang="th-TH" dirty="0"/>
          </a:p>
        </p:txBody>
      </p:sp>
      <p:sp>
        <p:nvSpPr>
          <p:cNvPr id="5" name="ตัวยึดเนื้อหา 4"/>
          <p:cNvSpPr>
            <a:spLocks noGrp="1"/>
          </p:cNvSpPr>
          <p:nvPr>
            <p:ph sz="quarter" idx="1"/>
          </p:nvPr>
        </p:nvSpPr>
        <p:spPr>
          <a:xfrm>
            <a:off x="214282" y="2286000"/>
            <a:ext cx="7772400" cy="4572000"/>
          </a:xfrm>
        </p:spPr>
        <p:txBody>
          <a:bodyPr/>
          <a:lstStyle/>
          <a:p>
            <a:pPr marL="514350" indent="-514350">
              <a:buFont typeface="+mj-lt"/>
              <a:buAutoNum type="arabicPeriod"/>
            </a:pPr>
            <a:r>
              <a:rPr lang="en-US" sz="2800" b="1" dirty="0" smtClean="0"/>
              <a:t>Customer Value-Based Pricing</a:t>
            </a:r>
          </a:p>
          <a:p>
            <a:pPr marL="514350" indent="-514350">
              <a:buFont typeface="+mj-lt"/>
              <a:buAutoNum type="arabicPeriod"/>
            </a:pPr>
            <a:endParaRPr lang="en-US" sz="2800" b="1" dirty="0" smtClean="0"/>
          </a:p>
          <a:p>
            <a:pPr marL="514350" indent="-514350">
              <a:buFont typeface="+mj-lt"/>
              <a:buAutoNum type="arabicPeriod"/>
            </a:pPr>
            <a:r>
              <a:rPr lang="en-US" sz="2800" b="1" dirty="0" smtClean="0"/>
              <a:t>Cost- Based Pricing</a:t>
            </a:r>
          </a:p>
          <a:p>
            <a:pPr marL="514350" indent="-514350">
              <a:buFont typeface="+mj-lt"/>
              <a:buAutoNum type="arabicPeriod"/>
            </a:pPr>
            <a:endParaRPr lang="en-US" sz="2800" b="1" dirty="0" smtClean="0"/>
          </a:p>
          <a:p>
            <a:pPr marL="514350" indent="-514350">
              <a:buFont typeface="+mj-lt"/>
              <a:buAutoNum type="arabicPeriod"/>
            </a:pPr>
            <a:r>
              <a:rPr lang="en-US" sz="2800" b="1" dirty="0" smtClean="0"/>
              <a:t>Competition-Based Pricing</a:t>
            </a:r>
          </a:p>
          <a:p>
            <a:pPr marL="514350" indent="-514350">
              <a:buNone/>
            </a:pPr>
            <a:endParaRPr lang="en-US" b="1" dirty="0" smtClean="0"/>
          </a:p>
          <a:p>
            <a:pPr marL="514350" indent="-514350">
              <a:buFont typeface="+mj-lt"/>
              <a:buAutoNum type="arabicPeriod"/>
            </a:pPr>
            <a:endParaRPr lang="th-TH" b="1" dirty="0"/>
          </a:p>
        </p:txBody>
      </p:sp>
      <p:sp>
        <p:nvSpPr>
          <p:cNvPr id="22530"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5602" name="Picture 2" descr="https://encrypted-tbn0.gstatic.com/images?q=tbn:ANd9GcSdz5WjxpdyBqbEoPl5O7vimER5wtrpJ161fSVdcYmfhmtwWlce"/>
          <p:cNvPicPr>
            <a:picLocks noChangeAspect="1" noChangeArrowheads="1"/>
          </p:cNvPicPr>
          <p:nvPr/>
        </p:nvPicPr>
        <p:blipFill>
          <a:blip r:embed="rId2" cstate="print"/>
          <a:srcRect/>
          <a:stretch>
            <a:fillRect/>
          </a:stretch>
        </p:blipFill>
        <p:spPr bwMode="auto">
          <a:xfrm>
            <a:off x="5643570" y="1785926"/>
            <a:ext cx="3071834"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5" name="ตัวยึดเนื้อหา 4"/>
          <p:cNvSpPr>
            <a:spLocks noGrp="1"/>
          </p:cNvSpPr>
          <p:nvPr>
            <p:ph sz="quarter" idx="1"/>
          </p:nvPr>
        </p:nvSpPr>
        <p:spPr/>
        <p:txBody>
          <a:bodyPr/>
          <a:lstStyle/>
          <a:p>
            <a:r>
              <a:rPr lang="en-US" b="1" dirty="0" smtClean="0">
                <a:solidFill>
                  <a:srgbClr val="FF0000"/>
                </a:solidFill>
              </a:rPr>
              <a:t>Customer value-based pricing</a:t>
            </a:r>
            <a:r>
              <a:rPr lang="en-US" dirty="0" smtClean="0">
                <a:solidFill>
                  <a:srgbClr val="FF0000"/>
                </a:solidFill>
              </a:rPr>
              <a:t>: Setting price based on buyers’ perceptions of value rather than on the seller’s cost</a:t>
            </a:r>
            <a:r>
              <a:rPr lang="en-US" dirty="0" smtClean="0">
                <a:solidFill>
                  <a:srgbClr val="FF0000"/>
                </a:solidFill>
              </a:rPr>
              <a:t>.</a:t>
            </a:r>
          </a:p>
          <a:p>
            <a:endParaRPr lang="en-US" dirty="0" smtClean="0">
              <a:solidFill>
                <a:srgbClr val="FF0000"/>
              </a:solidFill>
            </a:endParaRPr>
          </a:p>
          <a:p>
            <a:pPr>
              <a:buNone/>
            </a:pPr>
            <a:r>
              <a:rPr lang="en-US" dirty="0" smtClean="0"/>
              <a:t>  </a:t>
            </a:r>
            <a:r>
              <a:rPr lang="en-US" sz="2000" dirty="0" smtClean="0"/>
              <a:t>Figure </a:t>
            </a:r>
            <a:r>
              <a:rPr lang="en-US" sz="2000" dirty="0" smtClean="0"/>
              <a:t>10.1 Considerations in Setting Price</a:t>
            </a:r>
            <a:endParaRPr lang="th-TH" sz="2000" dirty="0"/>
          </a:p>
        </p:txBody>
      </p:sp>
      <p:sp>
        <p:nvSpPr>
          <p:cNvPr id="21506"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 name="รูปภาพ 5" descr="Figure 10.1.jpg"/>
          <p:cNvPicPr>
            <a:picLocks noChangeAspect="1"/>
          </p:cNvPicPr>
          <p:nvPr/>
        </p:nvPicPr>
        <p:blipFill>
          <a:blip r:embed="rId2" cstate="print">
            <a:lum bright="18000" contrast="59000"/>
          </a:blip>
          <a:stretch>
            <a:fillRect/>
          </a:stretch>
        </p:blipFill>
        <p:spPr>
          <a:xfrm>
            <a:off x="2928926" y="3214686"/>
            <a:ext cx="5715008" cy="3241135"/>
          </a:xfrm>
          <a:prstGeom prst="rect">
            <a:avLst/>
          </a:prstGeom>
        </p:spPr>
      </p:pic>
      <p:sp>
        <p:nvSpPr>
          <p:cNvPr id="7" name="TextBox 6"/>
          <p:cNvSpPr txBox="1"/>
          <p:nvPr/>
        </p:nvSpPr>
        <p:spPr>
          <a:xfrm>
            <a:off x="500034" y="3571876"/>
            <a:ext cx="2214578" cy="2800767"/>
          </a:xfrm>
          <a:prstGeom prst="rect">
            <a:avLst/>
          </a:prstGeom>
          <a:noFill/>
        </p:spPr>
        <p:txBody>
          <a:bodyPr wrap="square" rtlCol="0">
            <a:spAutoFit/>
          </a:bodyPr>
          <a:lstStyle/>
          <a:p>
            <a:r>
              <a:rPr lang="en-US" sz="1600" dirty="0" smtClean="0"/>
              <a:t>If customers perceive that a product’s price is greater than its value, they won’t buy it. If the company prices the product below its costs, profits will suffer. Between the two extremes, the “right” pricing strategy is one that delivers both value to the customer and profits to the company.</a:t>
            </a:r>
            <a:endParaRPr lang="th-TH" sz="1600" dirty="0"/>
          </a:p>
        </p:txBody>
      </p:sp>
      <p:cxnSp>
        <p:nvCxnSpPr>
          <p:cNvPr id="9" name="ลูกศรเชื่อมต่อแบบตรง 8"/>
          <p:cNvCxnSpPr/>
          <p:nvPr/>
        </p:nvCxnSpPr>
        <p:spPr>
          <a:xfrm flipV="1">
            <a:off x="2786050" y="4500570"/>
            <a:ext cx="285752" cy="2143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1428736"/>
            <a:ext cx="7772400" cy="4572000"/>
          </a:xfrm>
        </p:spPr>
        <p:txBody>
          <a:bodyPr/>
          <a:lstStyle/>
          <a:p>
            <a:pPr>
              <a:buNone/>
            </a:pPr>
            <a:r>
              <a:rPr lang="en-US" dirty="0" smtClean="0"/>
              <a:t> </a:t>
            </a:r>
            <a:r>
              <a:rPr lang="en-US" sz="2000" dirty="0" smtClean="0"/>
              <a:t>Figure 10.2  </a:t>
            </a:r>
            <a:r>
              <a:rPr lang="en-US" sz="2000" dirty="0" smtClean="0"/>
              <a:t>Value-Based Pricing vs. Cost-Based Pricing</a:t>
            </a:r>
            <a:endParaRPr lang="th-TH" sz="2000"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graphicFrame>
        <p:nvGraphicFramePr>
          <p:cNvPr id="5" name="ไดอะแกรม 4"/>
          <p:cNvGraphicFramePr/>
          <p:nvPr/>
        </p:nvGraphicFramePr>
        <p:xfrm>
          <a:off x="2071670" y="1928802"/>
          <a:ext cx="6000792" cy="1928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ไดอะแกรม 5"/>
          <p:cNvGraphicFramePr/>
          <p:nvPr/>
        </p:nvGraphicFramePr>
        <p:xfrm>
          <a:off x="1785918" y="3786190"/>
          <a:ext cx="6429420" cy="20002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p:cNvSpPr txBox="1"/>
          <p:nvPr/>
        </p:nvSpPr>
        <p:spPr>
          <a:xfrm>
            <a:off x="1714480" y="2000240"/>
            <a:ext cx="2605970" cy="523220"/>
          </a:xfrm>
          <a:prstGeom prst="rect">
            <a:avLst/>
          </a:prstGeom>
          <a:noFill/>
        </p:spPr>
        <p:txBody>
          <a:bodyPr wrap="none" rtlCol="0">
            <a:spAutoFit/>
          </a:bodyPr>
          <a:lstStyle/>
          <a:p>
            <a:r>
              <a:rPr lang="en-US" dirty="0" smtClean="0">
                <a:solidFill>
                  <a:srgbClr val="FF0000"/>
                </a:solidFill>
              </a:rPr>
              <a:t>Cost-based pricing</a:t>
            </a:r>
            <a:endParaRPr lang="th-TH" dirty="0">
              <a:solidFill>
                <a:srgbClr val="FF0000"/>
              </a:solidFill>
            </a:endParaRPr>
          </a:p>
        </p:txBody>
      </p:sp>
      <p:sp>
        <p:nvSpPr>
          <p:cNvPr id="8" name="TextBox 7"/>
          <p:cNvSpPr txBox="1"/>
          <p:nvPr/>
        </p:nvSpPr>
        <p:spPr>
          <a:xfrm>
            <a:off x="1928794" y="3786190"/>
            <a:ext cx="2713179" cy="523220"/>
          </a:xfrm>
          <a:prstGeom prst="rect">
            <a:avLst/>
          </a:prstGeom>
          <a:noFill/>
        </p:spPr>
        <p:txBody>
          <a:bodyPr wrap="none" rtlCol="0">
            <a:spAutoFit/>
          </a:bodyPr>
          <a:lstStyle/>
          <a:p>
            <a:r>
              <a:rPr lang="en-US" dirty="0" smtClean="0">
                <a:solidFill>
                  <a:srgbClr val="00B0F0"/>
                </a:solidFill>
              </a:rPr>
              <a:t>Value-based pricing</a:t>
            </a:r>
            <a:endParaRPr lang="th-TH" dirty="0">
              <a:solidFill>
                <a:srgbClr val="00B0F0"/>
              </a:solidFill>
            </a:endParaRPr>
          </a:p>
        </p:txBody>
      </p:sp>
      <p:sp>
        <p:nvSpPr>
          <p:cNvPr id="10" name="TextBox 9"/>
          <p:cNvSpPr txBox="1"/>
          <p:nvPr/>
        </p:nvSpPr>
        <p:spPr>
          <a:xfrm>
            <a:off x="214282" y="5357826"/>
            <a:ext cx="2428892" cy="1323439"/>
          </a:xfrm>
          <a:prstGeom prst="rect">
            <a:avLst/>
          </a:prstGeom>
          <a:noFill/>
        </p:spPr>
        <p:txBody>
          <a:bodyPr wrap="square" rtlCol="0">
            <a:spAutoFit/>
          </a:bodyPr>
          <a:lstStyle/>
          <a:p>
            <a:r>
              <a:rPr lang="en-US" sz="1600" dirty="0" smtClean="0"/>
              <a:t>Costs play an important role in setting prices.  But, like everything else in marketing,  good pricing starts with the customer.</a:t>
            </a:r>
            <a:endParaRPr lang="th-TH" sz="1600" dirty="0"/>
          </a:p>
        </p:txBody>
      </p:sp>
      <p:cxnSp>
        <p:nvCxnSpPr>
          <p:cNvPr id="12" name="ลูกศรเชื่อมต่อแบบตรง 11"/>
          <p:cNvCxnSpPr/>
          <p:nvPr/>
        </p:nvCxnSpPr>
        <p:spPr>
          <a:xfrm flipV="1">
            <a:off x="1071538" y="4857760"/>
            <a:ext cx="500066" cy="28575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928802"/>
            <a:ext cx="7772400" cy="4572000"/>
          </a:xfrm>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200" b="1" dirty="0" smtClean="0"/>
          </a:p>
          <a:p>
            <a:pPr>
              <a:buNone/>
            </a:pPr>
            <a:r>
              <a:rPr lang="en-US" sz="2200" b="1" dirty="0" smtClean="0"/>
              <a:t> </a:t>
            </a:r>
            <a:r>
              <a:rPr lang="en-US" sz="2200" b="1" dirty="0" smtClean="0"/>
              <a:t>   </a:t>
            </a:r>
            <a:r>
              <a:rPr lang="en-US" sz="2200" b="1" dirty="0" smtClean="0"/>
              <a:t>Perceived </a:t>
            </a:r>
            <a:r>
              <a:rPr lang="en-US" sz="2200" b="1" dirty="0" smtClean="0"/>
              <a:t>value: A Steinway piano-any Steinway piano-costs a lot. But to those who own one, price is nothing; the Steinway experience is everything.</a:t>
            </a:r>
            <a:endParaRPr lang="th-TH" sz="2200" b="1"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globalgiants.com/archives/fotos19/SteinPiano-01.jpg"/>
          <p:cNvPicPr>
            <a:picLocks noChangeAspect="1" noChangeArrowheads="1"/>
          </p:cNvPicPr>
          <p:nvPr/>
        </p:nvPicPr>
        <p:blipFill>
          <a:blip r:embed="rId2" cstate="print"/>
          <a:srcRect/>
          <a:stretch>
            <a:fillRect/>
          </a:stretch>
        </p:blipFill>
        <p:spPr bwMode="auto">
          <a:xfrm>
            <a:off x="1857356" y="1643050"/>
            <a:ext cx="5500726" cy="36671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14400" y="1447800"/>
            <a:ext cx="7943880" cy="5410200"/>
          </a:xfrm>
        </p:spPr>
        <p:txBody>
          <a:bodyPr>
            <a:normAutofit/>
          </a:bodyPr>
          <a:lstStyle/>
          <a:p>
            <a:pPr>
              <a:buFont typeface="Wingdings" pitchFamily="2" charset="2"/>
              <a:buChar char="v"/>
            </a:pPr>
            <a:r>
              <a:rPr lang="en-US" b="1" dirty="0" smtClean="0">
                <a:solidFill>
                  <a:srgbClr val="FF0000"/>
                </a:solidFill>
              </a:rPr>
              <a:t>Good-value pricing</a:t>
            </a:r>
            <a:r>
              <a:rPr lang="en-US" dirty="0" smtClean="0">
                <a:solidFill>
                  <a:srgbClr val="FF0000"/>
                </a:solidFill>
              </a:rPr>
              <a:t>: Offering just the right amount combination of  quality and good service at a fair price.</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r>
              <a:rPr lang="en-US" sz="2000" b="1" dirty="0" smtClean="0"/>
              <a:t> </a:t>
            </a:r>
            <a:r>
              <a:rPr lang="en-US" sz="2000" b="1" dirty="0" smtClean="0"/>
              <a:t>   </a:t>
            </a:r>
            <a:r>
              <a:rPr lang="en-US" sz="2000" b="1" dirty="0" smtClean="0"/>
              <a:t>Good-value </a:t>
            </a:r>
            <a:r>
              <a:rPr lang="en-US" sz="2000" b="1" dirty="0" smtClean="0"/>
              <a:t>pricing: With its no frills positioning and low prices, Snap Fitness is well positioned to take advantage of either good or bad economic conditions.</a:t>
            </a:r>
            <a:endParaRPr lang="th-TH" sz="2000" b="1"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18434" name="AutoShape 2"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8436" name="AutoShape 4"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8438" name="Picture 6" descr="http://www.franchisechatter.com/wp-content/uploads/2011/05/snap-fitness-interiror.jpg"/>
          <p:cNvPicPr>
            <a:picLocks noChangeAspect="1" noChangeArrowheads="1"/>
          </p:cNvPicPr>
          <p:nvPr/>
        </p:nvPicPr>
        <p:blipFill>
          <a:blip r:embed="rId2" cstate="print"/>
          <a:srcRect/>
          <a:stretch>
            <a:fillRect/>
          </a:stretch>
        </p:blipFill>
        <p:spPr bwMode="auto">
          <a:xfrm>
            <a:off x="2714612" y="2643182"/>
            <a:ext cx="3857652" cy="25717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00100" y="571480"/>
            <a:ext cx="7772400" cy="1143000"/>
          </a:xfrm>
        </p:spPr>
        <p:txBody>
          <a:bodyPr>
            <a:normAutofit fontScale="90000"/>
          </a:bodyPr>
          <a:lstStyle/>
          <a:p>
            <a:r>
              <a:rPr lang="en-US" dirty="0" smtClean="0"/>
              <a:t>Real Marketing 10.1 </a:t>
            </a:r>
            <a:r>
              <a:rPr lang="en-US" dirty="0" smtClean="0"/>
              <a:t/>
            </a:r>
            <a:br>
              <a:rPr lang="en-US" dirty="0" smtClean="0"/>
            </a:br>
            <a:r>
              <a:rPr lang="en-US" sz="2200" dirty="0" err="1" smtClean="0"/>
              <a:t>Ryanair</a:t>
            </a:r>
            <a:r>
              <a:rPr lang="en-US" sz="2200" dirty="0" smtClean="0"/>
              <a:t>: Really Good-Value Pricing-Fly for Free</a:t>
            </a:r>
            <a:br>
              <a:rPr lang="en-US" sz="2200" dirty="0" smtClean="0"/>
            </a:br>
            <a:endParaRPr lang="th-TH" sz="2200" dirty="0"/>
          </a:p>
        </p:txBody>
      </p:sp>
      <p:sp>
        <p:nvSpPr>
          <p:cNvPr id="3" name="ตัวยึดเนื้อหา 2"/>
          <p:cNvSpPr>
            <a:spLocks noGrp="1"/>
          </p:cNvSpPr>
          <p:nvPr>
            <p:ph sz="quarter" idx="1"/>
          </p:nvPr>
        </p:nvSpPr>
        <p:spPr>
          <a:xfrm>
            <a:off x="914400" y="1447800"/>
            <a:ext cx="7658128" cy="5124472"/>
          </a:xfrm>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r>
              <a:rPr lang="en-US" dirty="0" smtClean="0"/>
              <a:t> </a:t>
            </a:r>
            <a:r>
              <a:rPr lang="en-US" dirty="0" smtClean="0"/>
              <a:t>   </a:t>
            </a:r>
          </a:p>
          <a:p>
            <a:pPr>
              <a:buNone/>
            </a:pPr>
            <a:endParaRPr lang="en-US" dirty="0" smtClean="0"/>
          </a:p>
          <a:p>
            <a:pPr>
              <a:buNone/>
            </a:pPr>
            <a:r>
              <a:rPr lang="en-US" dirty="0" smtClean="0"/>
              <a:t>    </a:t>
            </a:r>
            <a:r>
              <a:rPr lang="en-US" sz="2200" b="1" dirty="0" smtClean="0"/>
              <a:t>Good </a:t>
            </a:r>
            <a:r>
              <a:rPr lang="en-US" sz="2200" b="1" dirty="0" smtClean="0"/>
              <a:t>–value pricing: </a:t>
            </a:r>
            <a:r>
              <a:rPr lang="en-US" sz="2200" b="1" dirty="0" err="1" smtClean="0"/>
              <a:t>Ryanair’s</a:t>
            </a:r>
            <a:r>
              <a:rPr lang="en-US" sz="2200" b="1" dirty="0" smtClean="0"/>
              <a:t> sometimes outrageous CEO, Michael O’Leary, hopes one day to “make flying free.”</a:t>
            </a:r>
            <a:endParaRPr lang="th-TH" sz="2200" b="1" dirty="0"/>
          </a:p>
        </p:txBody>
      </p:sp>
      <p:pic>
        <p:nvPicPr>
          <p:cNvPr id="16386" name="Picture 2" descr="http://wpmedia.blogs.calgaryherald.com/2011/09/ryanair.jpg"/>
          <p:cNvPicPr>
            <a:picLocks noChangeAspect="1" noChangeArrowheads="1"/>
          </p:cNvPicPr>
          <p:nvPr/>
        </p:nvPicPr>
        <p:blipFill>
          <a:blip r:embed="rId2" cstate="print"/>
          <a:srcRect/>
          <a:stretch>
            <a:fillRect/>
          </a:stretch>
        </p:blipFill>
        <p:spPr bwMode="auto">
          <a:xfrm>
            <a:off x="642910" y="2143116"/>
            <a:ext cx="3786214" cy="2786082"/>
          </a:xfrm>
          <a:prstGeom prst="rect">
            <a:avLst/>
          </a:prstGeom>
          <a:ln>
            <a:noFill/>
          </a:ln>
          <a:effectLst>
            <a:outerShdw blurRad="292100" dist="139700" dir="2700000" algn="tl" rotWithShape="0">
              <a:srgbClr val="333333">
                <a:alpha val="65000"/>
              </a:srgbClr>
            </a:outerShdw>
          </a:effectLst>
        </p:spPr>
      </p:pic>
      <p:pic>
        <p:nvPicPr>
          <p:cNvPr id="20482" name="Picture 2" descr="http://www.ryanair.com/img/pictures/news/2009/yes-vote1.jpg"/>
          <p:cNvPicPr>
            <a:picLocks noChangeAspect="1" noChangeArrowheads="1"/>
          </p:cNvPicPr>
          <p:nvPr/>
        </p:nvPicPr>
        <p:blipFill>
          <a:blip r:embed="rId3" cstate="print"/>
          <a:srcRect/>
          <a:stretch>
            <a:fillRect/>
          </a:stretch>
        </p:blipFill>
        <p:spPr bwMode="auto">
          <a:xfrm>
            <a:off x="4572000" y="2214554"/>
            <a:ext cx="4107653" cy="27622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Value-added pricing: </a:t>
            </a:r>
            <a:r>
              <a:rPr lang="en-US" dirty="0" smtClean="0">
                <a:solidFill>
                  <a:srgbClr val="FF0000"/>
                </a:solidFill>
              </a:rPr>
              <a:t>Attaching value-added features and services to differentiate a company’s offers and charging higher prices.</a:t>
            </a:r>
            <a:endParaRPr lang="th-TH" dirty="0">
              <a:solidFill>
                <a:srgbClr val="FF0000"/>
              </a:solidFill>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lebua.com/page/-/restaurant/gallery-580x385-sirocco1.jpg/@mx_580"/>
          <p:cNvPicPr>
            <a:picLocks noChangeAspect="1" noChangeArrowheads="1"/>
          </p:cNvPicPr>
          <p:nvPr/>
        </p:nvPicPr>
        <p:blipFill>
          <a:blip r:embed="rId2" cstate="print"/>
          <a:srcRect/>
          <a:stretch>
            <a:fillRect/>
          </a:stretch>
        </p:blipFill>
        <p:spPr bwMode="auto">
          <a:xfrm>
            <a:off x="1928794" y="2928934"/>
            <a:ext cx="5524500" cy="340995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0100" y="5214950"/>
            <a:ext cx="7215238" cy="1323439"/>
          </a:xfrm>
          <a:prstGeom prst="rect">
            <a:avLst/>
          </a:prstGeom>
          <a:noFill/>
        </p:spPr>
        <p:txBody>
          <a:bodyPr wrap="square" rtlCol="0">
            <a:spAutoFit/>
          </a:bodyPr>
          <a:lstStyle/>
          <a:p>
            <a:r>
              <a:rPr lang="en-US" sz="2000" b="1" dirty="0" smtClean="0"/>
              <a:t>Value-added pricing: Rather than cutting services to maintain lower admission prices, premium theaters such as AMC’s Cinema Suites are adding amenities and charging more. “Once people experience it….they don’t want to go anywhere else.”</a:t>
            </a:r>
            <a:endParaRPr lang="th-TH" sz="2000" b="1" dirty="0"/>
          </a:p>
        </p:txBody>
      </p:sp>
      <p:pic>
        <p:nvPicPr>
          <p:cNvPr id="39938" name="Picture 2" descr="http://dinein.amctheatres.com/content/images/slideshow/AMC-Dine-In-Theatres-Cinema-Suites-Slide.jpg"/>
          <p:cNvPicPr>
            <a:picLocks noChangeAspect="1" noChangeArrowheads="1"/>
          </p:cNvPicPr>
          <p:nvPr/>
        </p:nvPicPr>
        <p:blipFill>
          <a:blip r:embed="rId2" cstate="print"/>
          <a:srcRect/>
          <a:stretch>
            <a:fillRect/>
          </a:stretch>
        </p:blipFill>
        <p:spPr bwMode="auto">
          <a:xfrm>
            <a:off x="1071538" y="500042"/>
            <a:ext cx="7715272" cy="435771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pPr>
              <a:buNone/>
            </a:pPr>
            <a:r>
              <a:rPr lang="en-US" dirty="0" smtClean="0"/>
              <a:t>  Types </a:t>
            </a:r>
            <a:r>
              <a:rPr lang="en-US" dirty="0" smtClean="0"/>
              <a:t>of </a:t>
            </a:r>
            <a:r>
              <a:rPr lang="en-US" dirty="0" smtClean="0"/>
              <a:t>Costs</a:t>
            </a:r>
          </a:p>
          <a:p>
            <a:pPr>
              <a:buNone/>
            </a:pPr>
            <a:endParaRPr lang="en-US" dirty="0" smtClean="0"/>
          </a:p>
          <a:p>
            <a:pPr>
              <a:buFont typeface="Wingdings" pitchFamily="2" charset="2"/>
              <a:buChar char="v"/>
            </a:pPr>
            <a:r>
              <a:rPr lang="en-US" b="1" dirty="0" smtClean="0">
                <a:solidFill>
                  <a:srgbClr val="FF0000"/>
                </a:solidFill>
              </a:rPr>
              <a:t>Fixed costs (overhead): </a:t>
            </a:r>
            <a:r>
              <a:rPr lang="en-US" dirty="0" smtClean="0">
                <a:solidFill>
                  <a:srgbClr val="FF0000"/>
                </a:solidFill>
              </a:rPr>
              <a:t>Costs that do not vary with production or sales </a:t>
            </a:r>
            <a:r>
              <a:rPr lang="en-US" dirty="0" smtClean="0">
                <a:solidFill>
                  <a:srgbClr val="FF0000"/>
                </a:solidFill>
              </a:rPr>
              <a:t>level</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Variable costs</a:t>
            </a:r>
            <a:r>
              <a:rPr lang="en-US" dirty="0" smtClean="0">
                <a:solidFill>
                  <a:srgbClr val="FF0000"/>
                </a:solidFill>
              </a:rPr>
              <a:t>: Costs that vary with the level of </a:t>
            </a:r>
            <a:r>
              <a:rPr lang="en-US" dirty="0" smtClean="0">
                <a:solidFill>
                  <a:srgbClr val="FF0000"/>
                </a:solidFill>
              </a:rPr>
              <a:t>production</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Total costs: </a:t>
            </a:r>
            <a:r>
              <a:rPr lang="en-US" dirty="0" smtClean="0">
                <a:solidFill>
                  <a:srgbClr val="FF0000"/>
                </a:solidFill>
              </a:rPr>
              <a:t>The sum of the fixed and variable costs for any given level of production</a:t>
            </a:r>
            <a:endParaRPr lang="th-TH" dirty="0">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Costs at Different Levels of Production</a:t>
            </a:r>
          </a:p>
          <a:p>
            <a:pPr>
              <a:buNone/>
            </a:pPr>
            <a:r>
              <a:rPr lang="en-US" sz="1800" dirty="0" smtClean="0"/>
              <a:t>Figure 10.3 Cost per Unit at Different Levels of Production per Period</a:t>
            </a:r>
            <a:endParaRPr lang="th-TH" sz="1800" dirty="0"/>
          </a:p>
        </p:txBody>
      </p:sp>
      <p:pic>
        <p:nvPicPr>
          <p:cNvPr id="4" name="รูปภาพ 3" descr="Figure 10.3.jpg"/>
          <p:cNvPicPr>
            <a:picLocks noChangeAspect="1"/>
          </p:cNvPicPr>
          <p:nvPr/>
        </p:nvPicPr>
        <p:blipFill>
          <a:blip r:embed="rId2" cstate="print">
            <a:lum bright="15000" contrast="57000"/>
          </a:blip>
          <a:stretch>
            <a:fillRect/>
          </a:stretch>
        </p:blipFill>
        <p:spPr>
          <a:xfrm>
            <a:off x="2786050" y="2357430"/>
            <a:ext cx="6215106" cy="3286148"/>
          </a:xfrm>
          <a:prstGeom prst="rect">
            <a:avLst/>
          </a:prstGeom>
        </p:spPr>
      </p:pic>
      <p:sp>
        <p:nvSpPr>
          <p:cNvPr id="5" name="TextBox 4"/>
          <p:cNvSpPr txBox="1"/>
          <p:nvPr/>
        </p:nvSpPr>
        <p:spPr>
          <a:xfrm>
            <a:off x="285720" y="4572008"/>
            <a:ext cx="2428892" cy="2031325"/>
          </a:xfrm>
          <a:prstGeom prst="rect">
            <a:avLst/>
          </a:prstGeom>
          <a:noFill/>
        </p:spPr>
        <p:txBody>
          <a:bodyPr wrap="square" rtlCol="0">
            <a:spAutoFit/>
          </a:bodyPr>
          <a:lstStyle/>
          <a:p>
            <a:r>
              <a:rPr lang="en-US" sz="1800" dirty="0" smtClean="0"/>
              <a:t>What’s the point of all the cost curves in this and the next few figures? Costs are an important factor in setting price, and companies must understand them well.</a:t>
            </a:r>
            <a:endParaRPr lang="th-TH" sz="1800" dirty="0"/>
          </a:p>
        </p:txBody>
      </p:sp>
      <p:cxnSp>
        <p:nvCxnSpPr>
          <p:cNvPr id="9" name="ลูกศรเชื่อมต่อแบบตรง 8"/>
          <p:cNvCxnSpPr/>
          <p:nvPr/>
        </p:nvCxnSpPr>
        <p:spPr>
          <a:xfrm flipV="1">
            <a:off x="1857356" y="4071942"/>
            <a:ext cx="642942" cy="50006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Costs as a Function of Production Experience</a:t>
            </a:r>
          </a:p>
          <a:p>
            <a:pPr>
              <a:buFont typeface="Wingdings" pitchFamily="2" charset="2"/>
              <a:buChar char="v"/>
            </a:pPr>
            <a:r>
              <a:rPr lang="en-US" b="1" dirty="0" smtClean="0">
                <a:solidFill>
                  <a:srgbClr val="FF0000"/>
                </a:solidFill>
              </a:rPr>
              <a:t>Experience curve(learning curve): </a:t>
            </a:r>
            <a:r>
              <a:rPr lang="en-US" dirty="0" smtClean="0">
                <a:solidFill>
                  <a:srgbClr val="FF0000"/>
                </a:solidFill>
              </a:rPr>
              <a:t>The drop in the average per-unit production cost that comes with accumulated production experience.</a:t>
            </a:r>
          </a:p>
          <a:p>
            <a:r>
              <a:rPr lang="en-US" sz="1800" dirty="0" smtClean="0"/>
              <a:t>Figure 10.4 Cost per Unit as a Function of Accumulated production: The Experience Curve</a:t>
            </a:r>
            <a:endParaRPr lang="th-TH" sz="1800" dirty="0"/>
          </a:p>
        </p:txBody>
      </p:sp>
      <p:pic>
        <p:nvPicPr>
          <p:cNvPr id="4" name="รูปภาพ 3" descr="Figure 10.4.jpg"/>
          <p:cNvPicPr>
            <a:picLocks noChangeAspect="1"/>
          </p:cNvPicPr>
          <p:nvPr/>
        </p:nvPicPr>
        <p:blipFill>
          <a:blip r:embed="rId2" cstate="print">
            <a:lum bright="6000" contrast="69000"/>
          </a:blip>
          <a:stretch>
            <a:fillRect/>
          </a:stretch>
        </p:blipFill>
        <p:spPr>
          <a:xfrm>
            <a:off x="2500298" y="3786190"/>
            <a:ext cx="4286280" cy="2812059"/>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914400" y="1447800"/>
            <a:ext cx="7729566" cy="5267348"/>
          </a:xfrm>
        </p:spPr>
        <p:txBody>
          <a:bodyPr>
            <a:normAutofit fontScale="62500" lnSpcReduction="20000"/>
          </a:bodyPr>
          <a:lstStyle/>
          <a:p>
            <a:pPr>
              <a:buFont typeface="Wingdings" pitchFamily="2" charset="2"/>
              <a:buChar char="v"/>
            </a:pPr>
            <a:r>
              <a:rPr lang="en-US" sz="4500" dirty="0" smtClean="0">
                <a:solidFill>
                  <a:srgbClr val="FF0000"/>
                </a:solidFill>
              </a:rPr>
              <a:t>Cost-Plus Pricing (or markup pricing): Adding a standard markup to the cost of the product</a:t>
            </a:r>
            <a:r>
              <a:rPr lang="en-US" dirty="0" smtClean="0"/>
              <a:t>.</a:t>
            </a:r>
          </a:p>
          <a:p>
            <a:endParaRPr lang="en-US" dirty="0" smtClean="0"/>
          </a:p>
          <a:p>
            <a:pPr>
              <a:buNone/>
            </a:pPr>
            <a:r>
              <a:rPr lang="en-US" dirty="0" smtClean="0"/>
              <a:t>Variable cost      </a:t>
            </a:r>
            <a:r>
              <a:rPr lang="en-US" dirty="0" smtClean="0"/>
              <a:t>          </a:t>
            </a:r>
            <a:r>
              <a:rPr lang="en-US" dirty="0" smtClean="0"/>
              <a:t>$10</a:t>
            </a:r>
          </a:p>
          <a:p>
            <a:pPr>
              <a:buNone/>
            </a:pPr>
            <a:r>
              <a:rPr lang="en-US" dirty="0" smtClean="0"/>
              <a:t>Fixed cost          </a:t>
            </a:r>
            <a:r>
              <a:rPr lang="en-US" dirty="0" smtClean="0"/>
              <a:t>          </a:t>
            </a:r>
            <a:r>
              <a:rPr lang="en-US" dirty="0" smtClean="0"/>
              <a:t>$300,000</a:t>
            </a:r>
          </a:p>
          <a:p>
            <a:pPr>
              <a:buNone/>
            </a:pPr>
            <a:r>
              <a:rPr lang="en-US" dirty="0" smtClean="0"/>
              <a:t>Expected unit sales  </a:t>
            </a:r>
            <a:r>
              <a:rPr lang="en-US" dirty="0" smtClean="0"/>
              <a:t>     50,000</a:t>
            </a:r>
            <a:endParaRPr lang="en-US" dirty="0" smtClean="0"/>
          </a:p>
          <a:p>
            <a:pPr>
              <a:buNone/>
            </a:pPr>
            <a:r>
              <a:rPr lang="en-US" dirty="0" smtClean="0"/>
              <a:t>Then the manufacturer’s cost per toaster is given by the following:</a:t>
            </a:r>
          </a:p>
          <a:p>
            <a:pPr>
              <a:buNone/>
            </a:pPr>
            <a:r>
              <a:rPr lang="en-US" dirty="0" smtClean="0"/>
              <a:t>Unit cost=variable </a:t>
            </a:r>
            <a:r>
              <a:rPr lang="en-US" dirty="0" smtClean="0"/>
              <a:t>cost + fixed cost/unit </a:t>
            </a:r>
            <a:r>
              <a:rPr lang="en-US" dirty="0" smtClean="0"/>
              <a:t>sales =</a:t>
            </a:r>
          </a:p>
          <a:p>
            <a:pPr>
              <a:buNone/>
            </a:pPr>
            <a:r>
              <a:rPr lang="en-US" dirty="0" smtClean="0"/>
              <a:t>                              $</a:t>
            </a:r>
            <a:r>
              <a:rPr lang="en-US" dirty="0" smtClean="0"/>
              <a:t>10 + $300,000/50,000 = $16</a:t>
            </a:r>
          </a:p>
          <a:p>
            <a:endParaRPr lang="en-US" dirty="0" smtClean="0"/>
          </a:p>
          <a:p>
            <a:r>
              <a:rPr lang="en-US" dirty="0" smtClean="0"/>
              <a:t>Now </a:t>
            </a:r>
            <a:r>
              <a:rPr lang="en-US" dirty="0" smtClean="0"/>
              <a:t>suppose the manufacturer wants to earn a 20 percent markup on sales. The manufacture’s markup price is given by the following.</a:t>
            </a:r>
          </a:p>
          <a:p>
            <a:endParaRPr lang="en-US" dirty="0" smtClean="0"/>
          </a:p>
          <a:p>
            <a:pPr>
              <a:buNone/>
            </a:pPr>
            <a:r>
              <a:rPr lang="en-US" dirty="0" smtClean="0"/>
              <a:t>       Markup </a:t>
            </a:r>
            <a:r>
              <a:rPr lang="en-US" dirty="0" smtClean="0"/>
              <a:t>price = unit cost/(1-desired return on sales) = $16/1-0.2= $20</a:t>
            </a:r>
          </a:p>
          <a:p>
            <a:endParaRPr lang="en-US" dirty="0" smtClean="0"/>
          </a:p>
          <a:p>
            <a:r>
              <a:rPr lang="en-US" dirty="0" smtClean="0"/>
              <a:t>The manufacturer would charge dealers $20 per toaster and make a profit of $4 per unit. The dealers, in turn, will mark up the toaster.  If dealers want to earn 50 percent on the sales price, they will mark up the toaster to $40 ($20 +50% of $40). </a:t>
            </a:r>
            <a:r>
              <a:rPr lang="en-US" dirty="0" smtClean="0"/>
              <a:t>This </a:t>
            </a:r>
            <a:r>
              <a:rPr lang="en-US" dirty="0" smtClean="0"/>
              <a:t>number is equivalent </a:t>
            </a:r>
            <a:r>
              <a:rPr lang="en-US" i="1" dirty="0" smtClean="0"/>
              <a:t>to the markup on cost</a:t>
            </a:r>
            <a:r>
              <a:rPr lang="en-US" dirty="0" smtClean="0"/>
              <a:t> of 100 percent ($20/$20</a:t>
            </a:r>
            <a:r>
              <a:rPr lang="en-US" dirty="0" smtClean="0"/>
              <a:t>).</a:t>
            </a:r>
            <a:endParaRPr lang="en-US" dirty="0" smtClean="0"/>
          </a:p>
          <a:p>
            <a:endParaRPr lang="en-US" dirty="0" smtClean="0"/>
          </a:p>
          <a:p>
            <a:endParaRPr lang="th-TH"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Break-Even Analysis and Target Profit Pricing</a:t>
            </a:r>
          </a:p>
          <a:p>
            <a:pPr>
              <a:buNone/>
            </a:pPr>
            <a:endParaRPr lang="en-US" b="1" dirty="0" smtClean="0"/>
          </a:p>
          <a:p>
            <a:pPr>
              <a:buFont typeface="Wingdings" pitchFamily="2" charset="2"/>
              <a:buChar char="v"/>
            </a:pPr>
            <a:r>
              <a:rPr lang="en-US" b="1" dirty="0" smtClean="0">
                <a:solidFill>
                  <a:srgbClr val="FF0000"/>
                </a:solidFill>
              </a:rPr>
              <a:t>Break </a:t>
            </a:r>
            <a:r>
              <a:rPr lang="en-US" b="1" dirty="0" smtClean="0">
                <a:solidFill>
                  <a:srgbClr val="FF0000"/>
                </a:solidFill>
              </a:rPr>
              <a:t>–even pricing(target return pricing): </a:t>
            </a:r>
            <a:r>
              <a:rPr lang="en-US" dirty="0" smtClean="0">
                <a:solidFill>
                  <a:srgbClr val="FF0000"/>
                </a:solidFill>
              </a:rPr>
              <a:t>Selling price to break even on the costs of making and marketing a product, or setting price to make a target return.</a:t>
            </a:r>
          </a:p>
          <a:p>
            <a:endParaRPr lang="en-US" dirty="0" smtClean="0"/>
          </a:p>
        </p:txBody>
      </p:sp>
      <p:pic>
        <p:nvPicPr>
          <p:cNvPr id="13314" name="Picture 2" descr="http://lh5.ggpht.com/_OE0k8ZcPG7o/SqApTlBqu1I/AAAAAAAAAC8/YOTQmyTXoGU/click_for_outrageous_break_even_pricing%5B7%5D.gif?imgmax=800"/>
          <p:cNvPicPr>
            <a:picLocks noChangeAspect="1" noChangeArrowheads="1"/>
          </p:cNvPicPr>
          <p:nvPr/>
        </p:nvPicPr>
        <p:blipFill>
          <a:blip r:embed="rId2" cstate="print"/>
          <a:srcRect/>
          <a:stretch>
            <a:fillRect/>
          </a:stretch>
        </p:blipFill>
        <p:spPr bwMode="auto">
          <a:xfrm>
            <a:off x="2643174" y="4000504"/>
            <a:ext cx="3786197" cy="2524133"/>
          </a:xfrm>
          <a:prstGeom prst="rect">
            <a:avLst/>
          </a:prstGeom>
        </p:spPr>
        <p:style>
          <a:lnRef idx="1">
            <a:schemeClr val="accent1"/>
          </a:lnRef>
          <a:fillRef idx="2">
            <a:schemeClr val="accent1"/>
          </a:fillRef>
          <a:effectRef idx="1">
            <a:schemeClr val="accent1"/>
          </a:effectRef>
          <a:fontRef idx="minor">
            <a:schemeClr val="dk1"/>
          </a:fontRef>
        </p:style>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857224" y="928670"/>
            <a:ext cx="7772400" cy="4572000"/>
          </a:xfrm>
        </p:spPr>
        <p:txBody>
          <a:bodyPr/>
          <a:lstStyle/>
          <a:p>
            <a:pPr>
              <a:buNone/>
            </a:pPr>
            <a:endParaRPr lang="en-US" dirty="0" smtClean="0"/>
          </a:p>
          <a:p>
            <a:pPr>
              <a:buNone/>
            </a:pPr>
            <a:r>
              <a:rPr lang="en-US" sz="2400" dirty="0" smtClean="0"/>
              <a:t>    Figure </a:t>
            </a:r>
            <a:r>
              <a:rPr lang="en-US" sz="2400" dirty="0" smtClean="0"/>
              <a:t>10.5 Break –Even Chart for Determining Target-Return Price and Break-Even Volume</a:t>
            </a:r>
          </a:p>
        </p:txBody>
      </p:sp>
      <p:pic>
        <p:nvPicPr>
          <p:cNvPr id="4" name="รูปภาพ 3" descr="Figure 10.5.jpg"/>
          <p:cNvPicPr>
            <a:picLocks noChangeAspect="1"/>
          </p:cNvPicPr>
          <p:nvPr/>
        </p:nvPicPr>
        <p:blipFill>
          <a:blip r:embed="rId2" cstate="print">
            <a:lum bright="19000" contrast="61000"/>
          </a:blip>
          <a:stretch>
            <a:fillRect/>
          </a:stretch>
        </p:blipFill>
        <p:spPr>
          <a:xfrm>
            <a:off x="500034" y="2428868"/>
            <a:ext cx="5757873" cy="4167051"/>
          </a:xfrm>
          <a:prstGeom prst="rect">
            <a:avLst/>
          </a:prstGeom>
        </p:spPr>
      </p:pic>
      <p:sp>
        <p:nvSpPr>
          <p:cNvPr id="5" name="TextBox 4"/>
          <p:cNvSpPr txBox="1"/>
          <p:nvPr/>
        </p:nvSpPr>
        <p:spPr>
          <a:xfrm>
            <a:off x="6500826" y="3929066"/>
            <a:ext cx="2143140" cy="2031325"/>
          </a:xfrm>
          <a:prstGeom prst="rect">
            <a:avLst/>
          </a:prstGeom>
          <a:noFill/>
        </p:spPr>
        <p:txBody>
          <a:bodyPr wrap="square" rtlCol="0">
            <a:spAutoFit/>
          </a:bodyPr>
          <a:lstStyle/>
          <a:p>
            <a:r>
              <a:rPr lang="en-US" sz="1800" dirty="0" smtClean="0"/>
              <a:t>To make a target return of $2 million, the company must sell 800,000  units.  But will customers buy that many units at the $15 price?</a:t>
            </a:r>
            <a:endParaRPr lang="th-TH" sz="1800" dirty="0"/>
          </a:p>
        </p:txBody>
      </p:sp>
      <p:cxnSp>
        <p:nvCxnSpPr>
          <p:cNvPr id="7" name="ลูกศรเชื่อมต่อแบบตรง 6"/>
          <p:cNvCxnSpPr/>
          <p:nvPr/>
        </p:nvCxnSpPr>
        <p:spPr>
          <a:xfrm rot="10800000">
            <a:off x="6143636" y="3143248"/>
            <a:ext cx="642942" cy="42862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endParaRPr lang="en-US" dirty="0" smtClean="0"/>
          </a:p>
          <a:p>
            <a:pPr>
              <a:buNone/>
            </a:pPr>
            <a:r>
              <a:rPr lang="en-US" b="1" dirty="0" smtClean="0"/>
              <a:t>Break-even volume = fixed cost/price-variable </a:t>
            </a:r>
            <a:r>
              <a:rPr lang="en-US" b="1" dirty="0" smtClean="0"/>
              <a:t>cost </a:t>
            </a:r>
          </a:p>
          <a:p>
            <a:pPr>
              <a:buNone/>
            </a:pPr>
            <a:r>
              <a:rPr lang="en-US" b="1" dirty="0" smtClean="0"/>
              <a:t>                                      =</a:t>
            </a:r>
            <a:r>
              <a:rPr lang="en-US" b="1" dirty="0" smtClean="0"/>
              <a:t> </a:t>
            </a:r>
            <a:r>
              <a:rPr lang="en-US" b="1" dirty="0" smtClean="0"/>
              <a:t>$</a:t>
            </a:r>
            <a:r>
              <a:rPr lang="en-US" b="1" dirty="0" smtClean="0"/>
              <a:t>300,000/$20-$10 = 30,000</a:t>
            </a:r>
          </a:p>
          <a:p>
            <a:endParaRPr lang="en-US" dirty="0" smtClean="0"/>
          </a:p>
          <a:p>
            <a:pPr>
              <a:buNone/>
            </a:pPr>
            <a:r>
              <a:rPr lang="en-US" dirty="0" smtClean="0"/>
              <a:t> </a:t>
            </a:r>
            <a:r>
              <a:rPr lang="en-US" sz="2000" dirty="0" smtClean="0"/>
              <a:t>Table </a:t>
            </a:r>
            <a:r>
              <a:rPr lang="en-US" sz="2000" dirty="0" smtClean="0"/>
              <a:t>10.1 Break-Even Volume and Profits at Different Prices</a:t>
            </a:r>
          </a:p>
        </p:txBody>
      </p:sp>
      <p:pic>
        <p:nvPicPr>
          <p:cNvPr id="4" name="รูปภาพ 3" descr="Table 10.1.jpg"/>
          <p:cNvPicPr>
            <a:picLocks noChangeAspect="1"/>
          </p:cNvPicPr>
          <p:nvPr/>
        </p:nvPicPr>
        <p:blipFill>
          <a:blip r:embed="rId2" cstate="print">
            <a:lum bright="1000" contrast="74000"/>
          </a:blip>
          <a:stretch>
            <a:fillRect/>
          </a:stretch>
        </p:blipFill>
        <p:spPr>
          <a:xfrm>
            <a:off x="571472" y="3857628"/>
            <a:ext cx="8072430" cy="27613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Competition-Based Pricing</a:t>
            </a:r>
            <a:endParaRPr lang="th-TH" dirty="0"/>
          </a:p>
        </p:txBody>
      </p:sp>
      <p:sp>
        <p:nvSpPr>
          <p:cNvPr id="3" name="ตัวยึดเนื้อหา 2"/>
          <p:cNvSpPr>
            <a:spLocks noGrp="1"/>
          </p:cNvSpPr>
          <p:nvPr>
            <p:ph sz="quarter" idx="1"/>
          </p:nvPr>
        </p:nvSpPr>
        <p:spPr>
          <a:xfrm>
            <a:off x="914400" y="1447800"/>
            <a:ext cx="7801004" cy="5267348"/>
          </a:xfrm>
        </p:spPr>
        <p:txBody>
          <a:bodyPr>
            <a:normAutofit/>
          </a:bodyPr>
          <a:lstStyle/>
          <a:p>
            <a:pPr>
              <a:buFont typeface="Wingdings" pitchFamily="2" charset="2"/>
              <a:buChar char="v"/>
            </a:pPr>
            <a:r>
              <a:rPr lang="en-US" b="1" dirty="0" smtClean="0">
                <a:solidFill>
                  <a:srgbClr val="FF0000"/>
                </a:solidFill>
              </a:rPr>
              <a:t>Competition-based pricing: </a:t>
            </a:r>
            <a:r>
              <a:rPr lang="en-US" dirty="0" smtClean="0">
                <a:solidFill>
                  <a:srgbClr val="FF0000"/>
                </a:solidFill>
              </a:rPr>
              <a:t>Setting prices based on competitors’ strategies, prices, costs and market offerings.</a:t>
            </a:r>
          </a:p>
          <a:p>
            <a:endParaRPr lang="en-US" dirty="0" smtClean="0"/>
          </a:p>
          <a:p>
            <a:endParaRPr lang="en-US" dirty="0" smtClean="0"/>
          </a:p>
          <a:p>
            <a:endParaRPr lang="en-US" dirty="0" smtClean="0"/>
          </a:p>
          <a:p>
            <a:endParaRPr lang="en-US" sz="1800" dirty="0" smtClean="0"/>
          </a:p>
          <a:p>
            <a:endParaRPr lang="en-US" sz="1800" dirty="0" smtClean="0"/>
          </a:p>
          <a:p>
            <a:endParaRPr lang="en-US" sz="1800" dirty="0" smtClean="0"/>
          </a:p>
          <a:p>
            <a:pPr>
              <a:buNone/>
            </a:pPr>
            <a:r>
              <a:rPr lang="en-US" sz="1800" b="1" dirty="0" smtClean="0"/>
              <a:t>     Pricing </a:t>
            </a:r>
            <a:r>
              <a:rPr lang="en-US" sz="1800" b="1" dirty="0" smtClean="0"/>
              <a:t>against larger, lower-price competitors: Fast-growing clothing boutique Hot Mama isn’t likely to win a price war against giants Macy’s or Kohl’s. Instead, it relies on personal service, a mom and kid-friendly atmosphere, and its knowledgeable staff to turn harried moms into loyal patrons. “It’s like shopping with a girlfriend.”</a:t>
            </a:r>
            <a:endParaRPr lang="th-TH" sz="1800" b="1" dirty="0"/>
          </a:p>
        </p:txBody>
      </p:sp>
      <p:pic>
        <p:nvPicPr>
          <p:cNvPr id="9218" name="Picture 2" descr="http://1.bp.blogspot.com/-6XnqYXa-sJE/Tx2AtGhWMbI/AAAAAAAACS0/yJcWCCC7uo0/s1600/hot%252520mama%252520image%2525202.jpg"/>
          <p:cNvPicPr>
            <a:picLocks noChangeAspect="1" noChangeArrowheads="1"/>
          </p:cNvPicPr>
          <p:nvPr/>
        </p:nvPicPr>
        <p:blipFill>
          <a:blip r:embed="rId2" cstate="print"/>
          <a:srcRect/>
          <a:stretch>
            <a:fillRect/>
          </a:stretch>
        </p:blipFill>
        <p:spPr bwMode="auto">
          <a:xfrm>
            <a:off x="4643438" y="2571744"/>
            <a:ext cx="2857500" cy="1905001"/>
          </a:xfrm>
          <a:prstGeom prst="rect">
            <a:avLst/>
          </a:prstGeom>
          <a:noFill/>
        </p:spPr>
      </p:pic>
      <p:pic>
        <p:nvPicPr>
          <p:cNvPr id="9220" name="Picture 4" descr="http://assets.bizjournals.com/twincities/print-edition/0201-Hot-Mama-3*304.jpg?v=1"/>
          <p:cNvPicPr>
            <a:picLocks noChangeAspect="1" noChangeArrowheads="1"/>
          </p:cNvPicPr>
          <p:nvPr/>
        </p:nvPicPr>
        <p:blipFill>
          <a:blip r:embed="rId3" cstate="print"/>
          <a:srcRect/>
          <a:stretch>
            <a:fillRect/>
          </a:stretch>
        </p:blipFill>
        <p:spPr bwMode="auto">
          <a:xfrm>
            <a:off x="1714480" y="2571744"/>
            <a:ext cx="2895600" cy="191452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3: Other Internal and External Considerations Affecting Price Decisions</a:t>
            </a:r>
            <a:endParaRPr lang="th-TH" dirty="0"/>
          </a:p>
        </p:txBody>
      </p:sp>
      <p:pic>
        <p:nvPicPr>
          <p:cNvPr id="8194" name="Picture 2" descr="http://www.sunspheresoftware.com/siteimages/clothing%20store%204.jpg"/>
          <p:cNvPicPr>
            <a:picLocks noChangeAspect="1" noChangeArrowheads="1"/>
          </p:cNvPicPr>
          <p:nvPr/>
        </p:nvPicPr>
        <p:blipFill>
          <a:blip r:embed="rId2" cstate="print"/>
          <a:srcRect/>
          <a:stretch>
            <a:fillRect/>
          </a:stretch>
        </p:blipFill>
        <p:spPr bwMode="auto">
          <a:xfrm>
            <a:off x="2000232" y="2928934"/>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Overall Marketing Strategy, Objectives, and Mix</a:t>
            </a:r>
            <a:endParaRPr lang="th-TH" dirty="0"/>
          </a:p>
        </p:txBody>
      </p:sp>
      <p:sp>
        <p:nvSpPr>
          <p:cNvPr id="7" name="ตัวยึดเนื้อหา 6"/>
          <p:cNvSpPr>
            <a:spLocks noGrp="1"/>
          </p:cNvSpPr>
          <p:nvPr>
            <p:ph sz="quarter" idx="1"/>
          </p:nvPr>
        </p:nvSpPr>
        <p:spPr>
          <a:xfrm>
            <a:off x="914400" y="1447800"/>
            <a:ext cx="7801004" cy="5124472"/>
          </a:xfrm>
        </p:spPr>
        <p:txBody>
          <a:bodyPr>
            <a:normAutofit/>
          </a:bodyPr>
          <a:lstStyle/>
          <a:p>
            <a:pPr>
              <a:buFont typeface="Wingdings" pitchFamily="2" charset="2"/>
              <a:buChar char="v"/>
            </a:pPr>
            <a:r>
              <a:rPr lang="en-US" b="1" dirty="0" smtClean="0">
                <a:solidFill>
                  <a:srgbClr val="FF0000"/>
                </a:solidFill>
              </a:rPr>
              <a:t>Target Costing: </a:t>
            </a:r>
            <a:r>
              <a:rPr lang="en-US" dirty="0" smtClean="0">
                <a:solidFill>
                  <a:srgbClr val="FF0000"/>
                </a:solidFill>
              </a:rPr>
              <a:t>Pricing that starts with an ideal selling price, then targets costs that will ensure that the price is met.</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dirty="0" smtClean="0"/>
              <a:t>    </a:t>
            </a:r>
            <a:r>
              <a:rPr lang="en-US" sz="2200" b="1" dirty="0" smtClean="0"/>
              <a:t>Positioning </a:t>
            </a:r>
            <a:r>
              <a:rPr lang="en-US" sz="2200" b="1" dirty="0" smtClean="0"/>
              <a:t>on high price: Titus features its lofty prices in its advertising “suggested retail price: $7,750,000.”</a:t>
            </a:r>
            <a:endParaRPr lang="th-TH" sz="2200" b="1" dirty="0"/>
          </a:p>
        </p:txBody>
      </p:sp>
      <p:pic>
        <p:nvPicPr>
          <p:cNvPr id="7170" name="Picture 2" descr="http://image1.commarts.com/Images1/5/1/1504_15_0_MTk5Mjk0NTgxNDE4NjU1OTUx.jpg"/>
          <p:cNvPicPr>
            <a:picLocks noChangeAspect="1" noChangeArrowheads="1"/>
          </p:cNvPicPr>
          <p:nvPr/>
        </p:nvPicPr>
        <p:blipFill>
          <a:blip r:embed="rId2" cstate="print"/>
          <a:srcRect/>
          <a:stretch>
            <a:fillRect/>
          </a:stretch>
        </p:blipFill>
        <p:spPr bwMode="auto">
          <a:xfrm>
            <a:off x="2143108" y="2500306"/>
            <a:ext cx="4729374" cy="278130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71480"/>
            <a:ext cx="7772400" cy="1143000"/>
          </a:xfrm>
        </p:spPr>
        <p:txBody>
          <a:bodyPr>
            <a:normAutofit fontScale="90000"/>
          </a:bodyPr>
          <a:lstStyle/>
          <a:p>
            <a:r>
              <a:rPr lang="en-US" dirty="0" smtClean="0"/>
              <a:t>Real </a:t>
            </a:r>
            <a:r>
              <a:rPr lang="en-US" dirty="0" smtClean="0"/>
              <a:t>Marketing </a:t>
            </a:r>
            <a:r>
              <a:rPr lang="en-US" dirty="0" smtClean="0"/>
              <a:t>10.2</a:t>
            </a:r>
            <a:br>
              <a:rPr lang="en-US" dirty="0" smtClean="0"/>
            </a:br>
            <a:r>
              <a:rPr lang="en-US" sz="2200" dirty="0" smtClean="0"/>
              <a:t>Trader </a:t>
            </a:r>
            <a:r>
              <a:rPr lang="en-US" sz="2200" dirty="0" smtClean="0"/>
              <a:t>Joe’s Unique </a:t>
            </a:r>
            <a:r>
              <a:rPr lang="en-US" sz="2000" dirty="0" smtClean="0"/>
              <a:t>Price-Value Positioning: “Cheap Gourmet”</a:t>
            </a:r>
            <a:r>
              <a:rPr lang="en-US" dirty="0" smtClean="0"/>
              <a:t/>
            </a:r>
            <a:br>
              <a:rPr lang="en-US" dirty="0" smtClean="0"/>
            </a:br>
            <a:endParaRPr lang="th-TH" dirty="0"/>
          </a:p>
        </p:txBody>
      </p:sp>
      <p:sp>
        <p:nvSpPr>
          <p:cNvPr id="3" name="ตัวยึดเนื้อหา 2"/>
          <p:cNvSpPr>
            <a:spLocks noGrp="1"/>
          </p:cNvSpPr>
          <p:nvPr>
            <p:ph sz="quarter" idx="1"/>
          </p:nvPr>
        </p:nvSpPr>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endParaRPr lang="en-US" sz="2000" b="1" dirty="0" smtClean="0"/>
          </a:p>
          <a:p>
            <a:pPr>
              <a:buNone/>
            </a:pPr>
            <a:r>
              <a:rPr lang="en-US" sz="2000" b="1" dirty="0" smtClean="0"/>
              <a:t>      Trader </a:t>
            </a:r>
            <a:r>
              <a:rPr lang="en-US" sz="2000" b="1" dirty="0" smtClean="0"/>
              <a:t>Joe’s unique price-value strategy has earned it an almost </a:t>
            </a:r>
            <a:r>
              <a:rPr lang="en-US" sz="2000" b="1" dirty="0" smtClean="0"/>
              <a:t>cult- like </a:t>
            </a:r>
            <a:r>
              <a:rPr lang="en-US" sz="2000" b="1" dirty="0" smtClean="0"/>
              <a:t>following of devoted customers who love what they get for the prices they pay.</a:t>
            </a:r>
            <a:endParaRPr lang="th-TH" sz="2000" b="1" dirty="0"/>
          </a:p>
        </p:txBody>
      </p:sp>
      <p:pic>
        <p:nvPicPr>
          <p:cNvPr id="6146" name="Picture 2" descr="http://www.budgetsavvydiva.com/wp-content/uploads/2011/02/trader-joes-in-brooklyn1.jpg"/>
          <p:cNvPicPr>
            <a:picLocks noChangeAspect="1" noChangeArrowheads="1"/>
          </p:cNvPicPr>
          <p:nvPr/>
        </p:nvPicPr>
        <p:blipFill>
          <a:blip r:embed="rId2" cstate="print"/>
          <a:srcRect/>
          <a:stretch>
            <a:fillRect/>
          </a:stretch>
        </p:blipFill>
        <p:spPr bwMode="auto">
          <a:xfrm>
            <a:off x="1571604" y="1428736"/>
            <a:ext cx="5073288" cy="3429024"/>
          </a:xfrm>
          <a:prstGeom prst="rect">
            <a:avLst/>
          </a:prstGeom>
          <a:noFill/>
        </p:spPr>
      </p:pic>
      <p:pic>
        <p:nvPicPr>
          <p:cNvPr id="6148" name="Picture 4" descr="http://www.traderjoes.com/images/Logo_static.png"/>
          <p:cNvPicPr>
            <a:picLocks noChangeAspect="1" noChangeArrowheads="1"/>
          </p:cNvPicPr>
          <p:nvPr/>
        </p:nvPicPr>
        <p:blipFill>
          <a:blip r:embed="rId3" cstate="print"/>
          <a:srcRect/>
          <a:stretch>
            <a:fillRect/>
          </a:stretch>
        </p:blipFill>
        <p:spPr bwMode="auto">
          <a:xfrm>
            <a:off x="6858016" y="1928802"/>
            <a:ext cx="1973944" cy="1943102"/>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Organizational Considerations</a:t>
            </a:r>
            <a:endParaRPr lang="th-TH" dirty="0"/>
          </a:p>
        </p:txBody>
      </p:sp>
      <p:sp>
        <p:nvSpPr>
          <p:cNvPr id="3" name="ตัวยึดเนื้อหา 2"/>
          <p:cNvSpPr>
            <a:spLocks noGrp="1"/>
          </p:cNvSpPr>
          <p:nvPr>
            <p:ph sz="quarter" idx="1"/>
          </p:nvPr>
        </p:nvSpPr>
        <p:spPr>
          <a:xfrm>
            <a:off x="928662" y="1643050"/>
            <a:ext cx="7772400" cy="4572000"/>
          </a:xfrm>
        </p:spPr>
        <p:txBody>
          <a:bodyPr>
            <a:normAutofit lnSpcReduction="10000"/>
          </a:bodyPr>
          <a:lstStyle/>
          <a:p>
            <a:pPr>
              <a:buFont typeface="Wingdings" pitchFamily="2" charset="2"/>
              <a:buChar char="Ø"/>
            </a:pPr>
            <a:r>
              <a:rPr lang="en-US" b="1" dirty="0" smtClean="0"/>
              <a:t>Management should decide </a:t>
            </a:r>
            <a:r>
              <a:rPr lang="en-US" dirty="0" smtClean="0"/>
              <a:t>on who in the organization should set the price.</a:t>
            </a:r>
          </a:p>
          <a:p>
            <a:pPr>
              <a:buFont typeface="Wingdings" pitchFamily="2" charset="2"/>
              <a:buChar char="Ø"/>
            </a:pPr>
            <a:endParaRPr lang="en-US" dirty="0" smtClean="0"/>
          </a:p>
          <a:p>
            <a:pPr>
              <a:buFont typeface="Wingdings" pitchFamily="2" charset="2"/>
              <a:buChar char="Ø"/>
            </a:pPr>
            <a:r>
              <a:rPr lang="en-US" dirty="0" smtClean="0"/>
              <a:t>The Industries in </a:t>
            </a:r>
            <a:r>
              <a:rPr lang="en-US" b="1" dirty="0" smtClean="0"/>
              <a:t>which pricing is a key factor- </a:t>
            </a:r>
            <a:r>
              <a:rPr lang="en-US" dirty="0" smtClean="0"/>
              <a:t>airlines, aerospace, steel, railroads, oil companies), companies often have pricing departments to set the bet prices or help others set them.</a:t>
            </a:r>
          </a:p>
          <a:p>
            <a:pPr>
              <a:buFont typeface="Wingdings" pitchFamily="2" charset="2"/>
              <a:buChar char="Ø"/>
            </a:pPr>
            <a:endParaRPr lang="en-US" dirty="0" smtClean="0"/>
          </a:p>
          <a:p>
            <a:pPr>
              <a:buFont typeface="Wingdings" pitchFamily="2" charset="2"/>
              <a:buChar char="Ø"/>
            </a:pPr>
            <a:r>
              <a:rPr lang="en-US" dirty="0" smtClean="0"/>
              <a:t>The </a:t>
            </a:r>
            <a:r>
              <a:rPr lang="en-US" b="1" dirty="0" smtClean="0"/>
              <a:t>departments repor</a:t>
            </a:r>
            <a:r>
              <a:rPr lang="en-US" dirty="0" smtClean="0"/>
              <a:t>t to the marketing department or top management (others who have influence on pricing are involved)</a:t>
            </a:r>
            <a:endParaRPr lang="th-TH"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14400" y="1447800"/>
            <a:ext cx="7801004" cy="5195910"/>
          </a:xfrm>
        </p:spPr>
        <p:txBody>
          <a:bodyPr>
            <a:normAutofit fontScale="85000" lnSpcReduction="10000"/>
          </a:bodyPr>
          <a:lstStyle/>
          <a:p>
            <a:r>
              <a:rPr lang="en-US" dirty="0" smtClean="0"/>
              <a:t>Pricing in Different Types of Markets</a:t>
            </a:r>
          </a:p>
          <a:p>
            <a:endParaRPr lang="en-US" dirty="0" smtClean="0"/>
          </a:p>
          <a:p>
            <a:endParaRPr lang="en-US" dirty="0" smtClean="0"/>
          </a:p>
          <a:p>
            <a:endParaRPr lang="en-US" dirty="0" smtClean="0"/>
          </a:p>
          <a:p>
            <a:endParaRPr lang="en-US" dirty="0" smtClean="0"/>
          </a:p>
          <a:p>
            <a:endParaRPr lang="en-US" dirty="0" smtClean="0"/>
          </a:p>
          <a:p>
            <a:endParaRPr lang="en-US" sz="2000" dirty="0" smtClean="0"/>
          </a:p>
          <a:p>
            <a:endParaRPr lang="en-US" sz="2000" dirty="0" smtClean="0"/>
          </a:p>
          <a:p>
            <a:pPr>
              <a:buNone/>
            </a:pPr>
            <a:endParaRPr lang="en-US" sz="2000" dirty="0" smtClean="0"/>
          </a:p>
          <a:p>
            <a:pPr>
              <a:buNone/>
            </a:pPr>
            <a:endParaRPr lang="en-US" sz="2000" dirty="0" smtClean="0"/>
          </a:p>
          <a:p>
            <a:pPr>
              <a:buNone/>
            </a:pPr>
            <a:endParaRPr lang="en-US" sz="2000" dirty="0" smtClean="0"/>
          </a:p>
          <a:p>
            <a:pPr>
              <a:buNone/>
            </a:pPr>
            <a:endParaRPr lang="en-US" sz="2000" dirty="0" smtClean="0"/>
          </a:p>
          <a:p>
            <a:pPr>
              <a:buNone/>
            </a:pPr>
            <a:r>
              <a:rPr lang="en-US" sz="2000" dirty="0" smtClean="0"/>
              <a:t> </a:t>
            </a:r>
            <a:r>
              <a:rPr lang="en-US" sz="2000" dirty="0" smtClean="0"/>
              <a:t>     </a:t>
            </a:r>
            <a:r>
              <a:rPr lang="en-US" sz="2000" b="1" dirty="0" smtClean="0"/>
              <a:t>Pricing </a:t>
            </a:r>
            <a:r>
              <a:rPr lang="en-US" sz="2000" b="1" dirty="0" smtClean="0"/>
              <a:t>in monopolistic competition: Honda sets its Odyssey minivan apart through strong branding and advertising, reducing the impact on price. Its tongue-in-cheek “Van of Your Dreams” ads tell parents “the new Odyssey has everyone one would dream about in a van, if one had dreams about vans.”</a:t>
            </a:r>
            <a:endParaRPr lang="th-TH" sz="2000" b="1" dirty="0"/>
          </a:p>
        </p:txBody>
      </p:sp>
      <p:pic>
        <p:nvPicPr>
          <p:cNvPr id="4098" name="Picture 2" descr="http://4.bp.blogspot.com/-_K1dMjvuqgA/Tc-5n9KXcNI/AAAAAAAAAe4/LbmEWojI_-0/s1600/The%2Bvan%2Bof%2Byour%2Bdreams%2B-%2BHonda%2BOdyssey%2BPrint%2BAdvertisement.jpg"/>
          <p:cNvPicPr>
            <a:picLocks noChangeAspect="1" noChangeArrowheads="1"/>
          </p:cNvPicPr>
          <p:nvPr/>
        </p:nvPicPr>
        <p:blipFill>
          <a:blip r:embed="rId2" cstate="print"/>
          <a:srcRect/>
          <a:stretch>
            <a:fillRect/>
          </a:stretch>
        </p:blipFill>
        <p:spPr bwMode="auto">
          <a:xfrm>
            <a:off x="2071670" y="2000240"/>
            <a:ext cx="4704161" cy="318942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t>Analyzing the Price-Demand Relationship</a:t>
            </a:r>
          </a:p>
          <a:p>
            <a:pPr>
              <a:buFont typeface="Wingdings" pitchFamily="2" charset="2"/>
              <a:buChar char="v"/>
            </a:pPr>
            <a:r>
              <a:rPr lang="en-US" dirty="0" smtClean="0">
                <a:solidFill>
                  <a:srgbClr val="FF0000"/>
                </a:solidFill>
              </a:rPr>
              <a:t>    </a:t>
            </a:r>
            <a:r>
              <a:rPr lang="en-US" b="1" dirty="0" smtClean="0">
                <a:solidFill>
                  <a:srgbClr val="FF0000"/>
                </a:solidFill>
              </a:rPr>
              <a:t>Demand </a:t>
            </a:r>
            <a:r>
              <a:rPr lang="en-US" b="1" dirty="0" smtClean="0">
                <a:solidFill>
                  <a:srgbClr val="FF0000"/>
                </a:solidFill>
              </a:rPr>
              <a:t>Curve</a:t>
            </a:r>
            <a:r>
              <a:rPr lang="en-US" dirty="0" smtClean="0">
                <a:solidFill>
                  <a:srgbClr val="FF0000"/>
                </a:solidFill>
              </a:rPr>
              <a:t>: A curve that shows the number of units the market will buy in a given time period at different prices that might be charged.</a:t>
            </a:r>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p:txBody>
      </p:sp>
      <p:pic>
        <p:nvPicPr>
          <p:cNvPr id="5122" name="Picture 2" descr="http://resources1.news.com.au/images/2011/02/04/1225999/959897-products.jpg"/>
          <p:cNvPicPr>
            <a:picLocks noChangeAspect="1" noChangeArrowheads="1"/>
          </p:cNvPicPr>
          <p:nvPr/>
        </p:nvPicPr>
        <p:blipFill>
          <a:blip r:embed="rId2" cstate="print"/>
          <a:srcRect/>
          <a:stretch>
            <a:fillRect/>
          </a:stretch>
        </p:blipFill>
        <p:spPr bwMode="auto">
          <a:xfrm>
            <a:off x="1714480" y="3364418"/>
            <a:ext cx="5786478" cy="317092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28662" y="857232"/>
            <a:ext cx="7772400" cy="4572000"/>
          </a:xfrm>
        </p:spPr>
        <p:txBody>
          <a:bodyPr>
            <a:normAutofit/>
          </a:bodyPr>
          <a:lstStyle/>
          <a:p>
            <a:endParaRPr lang="en-US" dirty="0" smtClean="0"/>
          </a:p>
          <a:p>
            <a:pPr>
              <a:buNone/>
            </a:pPr>
            <a:r>
              <a:rPr lang="en-US" sz="2000" dirty="0" smtClean="0"/>
              <a:t> Figure </a:t>
            </a:r>
            <a:r>
              <a:rPr lang="en-US" sz="2000" dirty="0" smtClean="0"/>
              <a:t>10.6 Demand Curves</a:t>
            </a:r>
          </a:p>
          <a:p>
            <a:endParaRPr lang="en-US" dirty="0" smtClean="0"/>
          </a:p>
          <a:p>
            <a:endParaRPr lang="en-US" dirty="0" smtClean="0"/>
          </a:p>
          <a:p>
            <a:endParaRPr lang="en-US" dirty="0" smtClean="0"/>
          </a:p>
          <a:p>
            <a:endParaRPr lang="en-US" dirty="0" smtClean="0"/>
          </a:p>
          <a:p>
            <a:endParaRPr lang="en-US" dirty="0" smtClean="0"/>
          </a:p>
        </p:txBody>
      </p:sp>
      <p:pic>
        <p:nvPicPr>
          <p:cNvPr id="4" name="รูปภาพ 3" descr="Figure 10.6.jpg"/>
          <p:cNvPicPr>
            <a:picLocks noChangeAspect="1"/>
          </p:cNvPicPr>
          <p:nvPr/>
        </p:nvPicPr>
        <p:blipFill>
          <a:blip r:embed="rId2" cstate="print">
            <a:lum bright="12000" contrast="55000"/>
          </a:blip>
          <a:stretch>
            <a:fillRect/>
          </a:stretch>
        </p:blipFill>
        <p:spPr>
          <a:xfrm>
            <a:off x="2714612" y="2071678"/>
            <a:ext cx="6203838" cy="3786214"/>
          </a:xfrm>
          <a:prstGeom prst="rect">
            <a:avLst/>
          </a:prstGeom>
        </p:spPr>
      </p:pic>
      <p:sp>
        <p:nvSpPr>
          <p:cNvPr id="6" name="TextBox 5"/>
          <p:cNvSpPr txBox="1"/>
          <p:nvPr/>
        </p:nvSpPr>
        <p:spPr>
          <a:xfrm>
            <a:off x="214282" y="4214818"/>
            <a:ext cx="2500330" cy="2308324"/>
          </a:xfrm>
          <a:prstGeom prst="rect">
            <a:avLst/>
          </a:prstGeom>
          <a:noFill/>
        </p:spPr>
        <p:txBody>
          <a:bodyPr wrap="square" rtlCol="0">
            <a:spAutoFit/>
          </a:bodyPr>
          <a:lstStyle/>
          <a:p>
            <a:r>
              <a:rPr lang="en-US" sz="1600" dirty="0" smtClean="0"/>
              <a:t>Price and demand are related-no big surprise there.  Usually, higher prices result in lower demand.  But in the case of some prestige goods, the relationship might be reversed.  A higher price signals higher quality and status, resulting in more demand, not less.</a:t>
            </a:r>
            <a:endParaRPr lang="th-TH" sz="1600" dirty="0"/>
          </a:p>
        </p:txBody>
      </p:sp>
      <p:cxnSp>
        <p:nvCxnSpPr>
          <p:cNvPr id="8" name="ลูกศรเชื่อมต่อแบบตรง 7"/>
          <p:cNvCxnSpPr/>
          <p:nvPr/>
        </p:nvCxnSpPr>
        <p:spPr>
          <a:xfrm flipV="1">
            <a:off x="2571736" y="4143380"/>
            <a:ext cx="357190" cy="1428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t>Price Elasticity of Demand</a:t>
            </a:r>
          </a:p>
          <a:p>
            <a:endParaRPr lang="en-US" dirty="0" smtClean="0"/>
          </a:p>
          <a:p>
            <a:pPr>
              <a:buFont typeface="Wingdings" pitchFamily="2" charset="2"/>
              <a:buChar char="v"/>
            </a:pPr>
            <a:r>
              <a:rPr lang="en-US" b="1" dirty="0" smtClean="0">
                <a:solidFill>
                  <a:srgbClr val="FF0000"/>
                </a:solidFill>
              </a:rPr>
              <a:t>Price Elasticity: </a:t>
            </a:r>
            <a:r>
              <a:rPr lang="en-US" dirty="0" smtClean="0">
                <a:solidFill>
                  <a:srgbClr val="FF0000"/>
                </a:solidFill>
              </a:rPr>
              <a:t>A measure of the sensitivity of demand to changes in price</a:t>
            </a:r>
          </a:p>
          <a:p>
            <a:pPr>
              <a:buNone/>
            </a:pPr>
            <a:r>
              <a:rPr lang="en-US" dirty="0" smtClean="0">
                <a:solidFill>
                  <a:srgbClr val="FF0000"/>
                </a:solidFill>
              </a:rPr>
              <a:t>    </a:t>
            </a:r>
            <a:r>
              <a:rPr lang="en-US" sz="2000" dirty="0" smtClean="0"/>
              <a:t>Price </a:t>
            </a:r>
            <a:r>
              <a:rPr lang="en-US" sz="2000" dirty="0" smtClean="0"/>
              <a:t>elasticity of demand </a:t>
            </a:r>
            <a:r>
              <a:rPr lang="en-US" sz="2000" dirty="0" smtClean="0"/>
              <a:t>=</a:t>
            </a:r>
          </a:p>
          <a:p>
            <a:pPr>
              <a:buNone/>
            </a:pPr>
            <a:r>
              <a:rPr lang="en-US" sz="2000" dirty="0" smtClean="0"/>
              <a:t>                                                     </a:t>
            </a:r>
            <a:r>
              <a:rPr lang="en-US" sz="2000" u="sng" dirty="0" smtClean="0"/>
              <a:t> </a:t>
            </a:r>
            <a:r>
              <a:rPr lang="en-US" sz="2000" u="sng" dirty="0" smtClean="0"/>
              <a:t>% change in quantity </a:t>
            </a:r>
            <a:r>
              <a:rPr lang="en-US" sz="2000" u="sng" dirty="0" smtClean="0"/>
              <a:t>demanded</a:t>
            </a:r>
          </a:p>
          <a:p>
            <a:pPr>
              <a:buNone/>
            </a:pPr>
            <a:r>
              <a:rPr lang="en-US" sz="2000" dirty="0" smtClean="0"/>
              <a:t>                                                                    % </a:t>
            </a:r>
            <a:r>
              <a:rPr lang="en-US" sz="2000" dirty="0" smtClean="0"/>
              <a:t>change in price</a:t>
            </a:r>
          </a:p>
          <a:p>
            <a:endParaRPr lang="en-US" dirty="0" smtClean="0"/>
          </a:p>
          <a:p>
            <a:endParaRPr lang="en-US" dirty="0" smtClean="0"/>
          </a:p>
          <a:p>
            <a:endParaRPr lang="en-US" dirty="0" smtClean="0"/>
          </a:p>
          <a:p>
            <a:endParaRPr lang="en-US" dirty="0" smtClean="0"/>
          </a:p>
        </p:txBody>
      </p:sp>
      <p:pic>
        <p:nvPicPr>
          <p:cNvPr id="4098" name="Picture 2" descr="http://www.talkingretail.com/images/stories/stock/other/shp_bask.jpg"/>
          <p:cNvPicPr>
            <a:picLocks noChangeAspect="1" noChangeArrowheads="1"/>
          </p:cNvPicPr>
          <p:nvPr/>
        </p:nvPicPr>
        <p:blipFill>
          <a:blip r:embed="rId2" cstate="print"/>
          <a:srcRect/>
          <a:stretch>
            <a:fillRect/>
          </a:stretch>
        </p:blipFill>
        <p:spPr bwMode="auto">
          <a:xfrm>
            <a:off x="1142976" y="4214818"/>
            <a:ext cx="2381250" cy="23812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Economy</a:t>
            </a:r>
            <a:endParaRPr lang="th-TH" dirty="0"/>
          </a:p>
        </p:txBody>
      </p:sp>
      <p:sp>
        <p:nvSpPr>
          <p:cNvPr id="3" name="ตัวยึดเนื้อหา 2"/>
          <p:cNvSpPr>
            <a:spLocks noGrp="1"/>
          </p:cNvSpPr>
          <p:nvPr>
            <p:ph sz="quarter" idx="1"/>
          </p:nvPr>
        </p:nvSpPr>
        <p:spPr/>
        <p:txBody>
          <a:bodyPr>
            <a:normAutofit fontScale="77500" lnSpcReduction="2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b="1" dirty="0" smtClean="0"/>
          </a:p>
          <a:p>
            <a:pPr>
              <a:buNone/>
            </a:pPr>
            <a:r>
              <a:rPr lang="en-US" b="1" dirty="0" smtClean="0"/>
              <a:t>     When </a:t>
            </a:r>
            <a:r>
              <a:rPr lang="en-US" b="1" dirty="0" smtClean="0"/>
              <a:t>the economy dipped, rather than cutting everyday prices, Whole Foods set out to convince shoppers that it was, in fact, an affordable place to shop.  It even assigned workers to serve as “value tour guides.” Like the one shown here, to escort shoppers around stores pointing out value items.</a:t>
            </a:r>
            <a:endParaRPr lang="th-TH" b="1" dirty="0"/>
          </a:p>
        </p:txBody>
      </p:sp>
      <p:pic>
        <p:nvPicPr>
          <p:cNvPr id="1026" name="Picture 2" descr="http://3.bp.blogspot.com/-YJjbYqlW4qs/TYKnNrOMylI/AAAAAAAAFTQ/IZ-5urknGXI/s1600/WholeFoods4.JPG"/>
          <p:cNvPicPr>
            <a:picLocks noChangeAspect="1" noChangeArrowheads="1"/>
          </p:cNvPicPr>
          <p:nvPr/>
        </p:nvPicPr>
        <p:blipFill>
          <a:blip r:embed="rId2" cstate="print"/>
          <a:srcRect/>
          <a:stretch>
            <a:fillRect/>
          </a:stretch>
        </p:blipFill>
        <p:spPr bwMode="auto">
          <a:xfrm>
            <a:off x="857224" y="1505045"/>
            <a:ext cx="3643338" cy="2781211"/>
          </a:xfrm>
          <a:prstGeom prst="rect">
            <a:avLst/>
          </a:prstGeom>
          <a:ln>
            <a:noFill/>
          </a:ln>
          <a:effectLst>
            <a:outerShdw blurRad="292100" dist="139700" dir="2700000" algn="tl" rotWithShape="0">
              <a:srgbClr val="333333">
                <a:alpha val="65000"/>
              </a:srgbClr>
            </a:outerShdw>
          </a:effectLst>
        </p:spPr>
      </p:pic>
      <p:pic>
        <p:nvPicPr>
          <p:cNvPr id="1028" name="Picture 4" descr="http://www.gaiahealthblog.com/wordpress1/wp-content/uploads/2013/08/whole-foods1.jpg"/>
          <p:cNvPicPr>
            <a:picLocks noChangeAspect="1" noChangeArrowheads="1"/>
          </p:cNvPicPr>
          <p:nvPr/>
        </p:nvPicPr>
        <p:blipFill>
          <a:blip r:embed="rId3" cstate="print"/>
          <a:srcRect/>
          <a:stretch>
            <a:fillRect/>
          </a:stretch>
        </p:blipFill>
        <p:spPr bwMode="auto">
          <a:xfrm>
            <a:off x="4500562" y="1500174"/>
            <a:ext cx="3984532" cy="28575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195</TotalTime>
  <Words>1538</Words>
  <Application>Microsoft Office PowerPoint</Application>
  <PresentationFormat>นำเสนอทางหน้าจอ (4:3)</PresentationFormat>
  <Paragraphs>209</Paragraphs>
  <Slides>30</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30</vt:i4>
      </vt:variant>
    </vt:vector>
  </HeadingPairs>
  <TitlesOfParts>
    <vt:vector size="31" baseType="lpstr">
      <vt:lpstr>เสมอภาค</vt:lpstr>
      <vt:lpstr>Pricing Strategy  I CHAPTER 10: Understanding and Capturing Customer Value</vt:lpstr>
      <vt:lpstr>Objective Outline</vt:lpstr>
      <vt:lpstr>Air Arabia: Customer-Value-Based Pricing</vt:lpstr>
      <vt:lpstr>Objective 1: What is Price?</vt:lpstr>
      <vt:lpstr>What is Price?</vt:lpstr>
      <vt:lpstr>Objective 2: Major Pricing Strategies</vt:lpstr>
      <vt:lpstr>Customer Value –Based Pricing</vt:lpstr>
      <vt:lpstr>Customer Value –Based Pricing</vt:lpstr>
      <vt:lpstr>Customer Value –Based Pricing</vt:lpstr>
      <vt:lpstr>Customer Value –Based Pricing</vt:lpstr>
      <vt:lpstr>Real Marketing 10.1  Ryanair: Really Good-Value Pricing-Fly for Free </vt:lpstr>
      <vt:lpstr>Customer Value –Based Pricing</vt:lpstr>
      <vt:lpstr>ภาพนิ่ง 13</vt:lpstr>
      <vt:lpstr>Cost-Based Pricing</vt:lpstr>
      <vt:lpstr>Cost-Based Pricing</vt:lpstr>
      <vt:lpstr>Cost-Based Pricing</vt:lpstr>
      <vt:lpstr>Cost-Based Pricing</vt:lpstr>
      <vt:lpstr>Cost-Based Pricing</vt:lpstr>
      <vt:lpstr>Cost-Based Pricing</vt:lpstr>
      <vt:lpstr>Cost-Based Pricing</vt:lpstr>
      <vt:lpstr>Competition-Based Pricing</vt:lpstr>
      <vt:lpstr>Objective 3: Other Internal and External Considerations Affecting Price Decisions</vt:lpstr>
      <vt:lpstr>Overall Marketing Strategy, Objectives, and Mix</vt:lpstr>
      <vt:lpstr>Real Marketing 10.2 Trader Joe’s Unique Price-Value Positioning: “Cheap Gourmet” </vt:lpstr>
      <vt:lpstr>Organizational Considerations</vt:lpstr>
      <vt:lpstr>The Market and Demand</vt:lpstr>
      <vt:lpstr>The Market and Demand</vt:lpstr>
      <vt:lpstr>The Market and Demand</vt:lpstr>
      <vt:lpstr>The Market and Demand</vt:lpstr>
      <vt:lpstr>The Economy</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34</cp:revision>
  <dcterms:created xsi:type="dcterms:W3CDTF">2013-10-17T03:03:06Z</dcterms:created>
  <dcterms:modified xsi:type="dcterms:W3CDTF">2013-10-18T04:52:10Z</dcterms:modified>
</cp:coreProperties>
</file>